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83" r:id="rId1"/>
    <p:sldMasterId id="2147484004" r:id="rId2"/>
    <p:sldMasterId id="2147484025" r:id="rId3"/>
  </p:sldMasterIdLst>
  <p:notesMasterIdLst>
    <p:notesMasterId r:id="rId38"/>
  </p:notesMasterIdLst>
  <p:handoutMasterIdLst>
    <p:handoutMasterId r:id="rId39"/>
  </p:handoutMasterIdLst>
  <p:sldIdLst>
    <p:sldId id="500" r:id="rId4"/>
    <p:sldId id="1221" r:id="rId5"/>
    <p:sldId id="1222" r:id="rId6"/>
    <p:sldId id="1227" r:id="rId7"/>
    <p:sldId id="1228" r:id="rId8"/>
    <p:sldId id="1229" r:id="rId9"/>
    <p:sldId id="1230" r:id="rId10"/>
    <p:sldId id="1233" r:id="rId11"/>
    <p:sldId id="1235" r:id="rId12"/>
    <p:sldId id="1236" r:id="rId13"/>
    <p:sldId id="1237" r:id="rId14"/>
    <p:sldId id="1243" r:id="rId15"/>
    <p:sldId id="1244" r:id="rId16"/>
    <p:sldId id="1245" r:id="rId17"/>
    <p:sldId id="1204" r:id="rId18"/>
    <p:sldId id="1252" r:id="rId19"/>
    <p:sldId id="1253" r:id="rId20"/>
    <p:sldId id="1254" r:id="rId21"/>
    <p:sldId id="1255" r:id="rId22"/>
    <p:sldId id="1256" r:id="rId23"/>
    <p:sldId id="1257" r:id="rId24"/>
    <p:sldId id="1258" r:id="rId25"/>
    <p:sldId id="1259" r:id="rId26"/>
    <p:sldId id="1260" r:id="rId27"/>
    <p:sldId id="1261" r:id="rId28"/>
    <p:sldId id="1262" r:id="rId29"/>
    <p:sldId id="1263" r:id="rId30"/>
    <p:sldId id="1264" r:id="rId31"/>
    <p:sldId id="1265" r:id="rId32"/>
    <p:sldId id="1266" r:id="rId33"/>
    <p:sldId id="1267" r:id="rId34"/>
    <p:sldId id="1268" r:id="rId35"/>
    <p:sldId id="1269" r:id="rId36"/>
    <p:sldId id="1270" r:id="rId3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3B7"/>
    <a:srgbClr val="FFFF99"/>
    <a:srgbClr val="FFFF00"/>
    <a:srgbClr val="3E8DC5"/>
    <a:srgbClr val="C0C0C4"/>
    <a:srgbClr val="3E67A4"/>
    <a:srgbClr val="006600"/>
    <a:srgbClr val="678DC5"/>
    <a:srgbClr val="5F5F65"/>
    <a:srgbClr val="7E7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33" autoAdjust="0"/>
    <p:restoredTop sz="92749" autoAdjust="0"/>
  </p:normalViewPr>
  <p:slideViewPr>
    <p:cSldViewPr snapToGrid="0" showGuides="1">
      <p:cViewPr varScale="1">
        <p:scale>
          <a:sx n="124" d="100"/>
          <a:sy n="124" d="100"/>
        </p:scale>
        <p:origin x="-684" y="-90"/>
      </p:cViewPr>
      <p:guideLst>
        <p:guide orient="horz" pos="4039"/>
        <p:guide pos="185"/>
      </p:guideLst>
    </p:cSldViewPr>
  </p:slideViewPr>
  <p:notesTextViewPr>
    <p:cViewPr>
      <p:scale>
        <a:sx n="66" d="100"/>
        <a:sy n="66" d="100"/>
      </p:scale>
      <p:origin x="0" y="0"/>
    </p:cViewPr>
  </p:notesTextViewPr>
  <p:sorterViewPr>
    <p:cViewPr>
      <p:scale>
        <a:sx n="100" d="100"/>
        <a:sy n="100" d="100"/>
      </p:scale>
      <p:origin x="0" y="0"/>
    </p:cViewPr>
  </p:sorterViewPr>
  <p:notesViewPr>
    <p:cSldViewPr snapToGrid="0" showGuides="1">
      <p:cViewPr>
        <p:scale>
          <a:sx n="100" d="100"/>
          <a:sy n="100" d="100"/>
        </p:scale>
        <p:origin x="-1500"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052848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 Body Text Body Text Body Text Body Text Body Text Body Text Body Text Body Text Body Text</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1165168025"/>
      </p:ext>
    </p:extLst>
  </p:cSld>
  <p:clrMap bg1="lt1" tx1="dk1" bg2="lt2" tx2="dk2" accent1="accent1" accent2="accent2" accent3="accent3" accent4="accent4" accent5="accent5" accent6="accent6" hlink="hlink" folHlink="folHlink"/>
  <p:notesStyle>
    <a:lvl1pPr marL="0" indent="0" algn="l" defTabSz="1020763" rtl="0" eaLnBrk="0" fontAlgn="base" hangingPunct="0">
      <a:lnSpc>
        <a:spcPct val="100000"/>
      </a:lnSpc>
      <a:spcBef>
        <a:spcPts val="600"/>
      </a:spcBef>
      <a:spcAft>
        <a:spcPts val="0"/>
      </a:spcAft>
      <a:buSzPct val="100000"/>
      <a:buNone/>
      <a:defRPr sz="1200" kern="1200">
        <a:solidFill>
          <a:schemeClr val="tx1"/>
        </a:solidFill>
        <a:latin typeface="Arial" pitchFamily="34" charset="0"/>
        <a:ea typeface="+mn-ea"/>
        <a:cs typeface="Arial" pitchFamily="34" charset="0"/>
      </a:defRPr>
    </a:lvl1pPr>
    <a:lvl2pPr marL="395288" indent="-120650" algn="l" defTabSz="1020763" rtl="0" eaLnBrk="0" fontAlgn="base" hangingPunct="0">
      <a:lnSpc>
        <a:spcPct val="100000"/>
      </a:lnSpc>
      <a:spcBef>
        <a:spcPts val="600"/>
      </a:spcBef>
      <a:spcAft>
        <a:spcPts val="600"/>
      </a:spcAft>
      <a:buSzPct val="100000"/>
      <a:buChar char="•"/>
      <a:defRPr sz="1200" kern="1200">
        <a:solidFill>
          <a:schemeClr val="tx1"/>
        </a:solidFill>
        <a:latin typeface="Arial" pitchFamily="34" charset="0"/>
        <a:ea typeface="+mn-ea"/>
        <a:cs typeface="Arial" pitchFamily="34" charset="0"/>
      </a:defRPr>
    </a:lvl2pPr>
    <a:lvl3pPr marL="514350" indent="-119063" algn="l" defTabSz="1020763" rtl="0" eaLnBrk="0" fontAlgn="base" hangingPunct="0">
      <a:lnSpc>
        <a:spcPct val="100000"/>
      </a:lnSpc>
      <a:spcBef>
        <a:spcPts val="600"/>
      </a:spcBef>
      <a:spcAft>
        <a:spcPts val="600"/>
      </a:spcAft>
      <a:buSzPct val="100000"/>
      <a:buChar char="•"/>
      <a:defRPr sz="1200" kern="1200">
        <a:solidFill>
          <a:schemeClr val="tx1"/>
        </a:solidFill>
        <a:latin typeface="Arial" pitchFamily="34" charset="0"/>
        <a:ea typeface="+mn-ea"/>
        <a:cs typeface="Arial" pitchFamily="34" charset="0"/>
      </a:defRPr>
    </a:lvl3pPr>
    <a:lvl4pPr marL="457200" indent="-112713"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34" charset="0"/>
        <a:ea typeface="+mn-ea"/>
        <a:cs typeface="Arial" pitchFamily="34" charset="0"/>
      </a:defRPr>
    </a:lvl4pPr>
    <a:lvl5pPr marL="571500" indent="-115888"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CCNP</a:t>
            </a:r>
            <a:r>
              <a:rPr lang="en-US" b="1" baseline="0" dirty="0" smtClean="0"/>
              <a:t> SWITCH: Implementing IP Switching</a:t>
            </a:r>
            <a:endParaRPr lang="en-US" b="1" dirty="0" smtClean="0"/>
          </a:p>
          <a:p>
            <a:pPr>
              <a:buFontTx/>
              <a:buNone/>
            </a:pPr>
            <a:r>
              <a:rPr lang="en-US" sz="1300" b="1" dirty="0" smtClean="0"/>
              <a:t>Chapter 4: Implementing Inter-VLAN Routing</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C914AD7-6F87-4E4B-8704-54FDDA587EE9}" type="slidenum">
              <a:rPr lang="en-US"/>
              <a:pPr/>
              <a:t>10</a:t>
            </a:fld>
            <a:endParaRPr lang="en-US" dirty="0"/>
          </a:p>
        </p:txBody>
      </p:sp>
      <p:sp>
        <p:nvSpPr>
          <p:cNvPr id="978946" name="Rectangle 2"/>
          <p:cNvSpPr>
            <a:spLocks noGrp="1" noRot="1" noChangeAspect="1" noChangeArrowheads="1" noTextEdit="1"/>
          </p:cNvSpPr>
          <p:nvPr>
            <p:ph type="sldImg"/>
          </p:nvPr>
        </p:nvSpPr>
        <p:spPr>
          <a:xfrm>
            <a:off x="1181100" y="698500"/>
            <a:ext cx="4648200" cy="3486150"/>
          </a:xfrm>
          <a:ln/>
        </p:spPr>
      </p:sp>
      <p:sp>
        <p:nvSpPr>
          <p:cNvPr id="978947" name="Rectangle 3"/>
          <p:cNvSpPr>
            <a:spLocks noGrp="1" noChangeArrowheads="1"/>
          </p:cNvSpPr>
          <p:nvPr>
            <p:ph type="body" idx="1"/>
          </p:nvPr>
        </p:nvSpPr>
        <p:spPr>
          <a:xfrm>
            <a:off x="935038" y="4416425"/>
            <a:ext cx="5140325" cy="4181475"/>
          </a:xfrm>
        </p:spPr>
        <p:txBody>
          <a:bodyPr/>
          <a:lstStyle/>
          <a:p>
            <a:pPr>
              <a:lnSpc>
                <a:spcPct val="100000"/>
              </a:lnSpc>
            </a:pPr>
            <a:r>
              <a:rPr lang="en-US" sz="1200" kern="1200" baseline="0" dirty="0" smtClean="0">
                <a:solidFill>
                  <a:schemeClr val="tx1"/>
                </a:solidFill>
                <a:latin typeface="Arial" charset="0"/>
                <a:ea typeface="+mn-ea"/>
                <a:cs typeface="+mn-cs"/>
              </a:rPr>
              <a:t>To configure routed ports, make sure to configure the respective interface as a Layer 3 interface using the </a:t>
            </a:r>
            <a:r>
              <a:rPr lang="en-US" sz="1200" b="1" kern="1200" baseline="0" dirty="0" smtClean="0">
                <a:solidFill>
                  <a:schemeClr val="tx1"/>
                </a:solidFill>
                <a:latin typeface="Arial" charset="0"/>
                <a:ea typeface="+mn-ea"/>
                <a:cs typeface="+mn-cs"/>
              </a:rPr>
              <a:t>no switchport </a:t>
            </a:r>
            <a:r>
              <a:rPr lang="en-US" sz="1200" b="0" kern="1200" baseline="0" dirty="0" smtClean="0">
                <a:solidFill>
                  <a:schemeClr val="tx1"/>
                </a:solidFill>
                <a:latin typeface="Arial" charset="0"/>
                <a:ea typeface="+mn-ea"/>
                <a:cs typeface="+mn-cs"/>
              </a:rPr>
              <a:t>interface command, if the default configurations of the </a:t>
            </a:r>
            <a:r>
              <a:rPr lang="en-US" sz="1200" kern="1200" baseline="0" dirty="0" smtClean="0">
                <a:solidFill>
                  <a:schemeClr val="tx1"/>
                </a:solidFill>
                <a:latin typeface="Arial" charset="0"/>
                <a:ea typeface="+mn-ea"/>
                <a:cs typeface="+mn-cs"/>
              </a:rPr>
              <a:t>interfaces are Layer 2 interfaces as with the Catalyst 3560 family of switches. In addition, assign an IP address and other Layer 3 parameters as necessary. The rest of the steps are similar, as mentioned in the configuration of Inter-VLAN routing using SVI.</a:t>
            </a:r>
          </a:p>
          <a:p>
            <a:pPr>
              <a:lnSpc>
                <a:spcPct val="100000"/>
              </a:lnSpc>
            </a:pPr>
            <a:r>
              <a:rPr lang="en-US" sz="1200" b="1" kern="1200" baseline="0" smtClean="0">
                <a:solidFill>
                  <a:schemeClr val="tx1"/>
                </a:solidFill>
                <a:latin typeface="Arial" charset="0"/>
                <a:ea typeface="+mn-ea"/>
                <a:cs typeface="+mn-cs"/>
              </a:rPr>
              <a:t>Note </a:t>
            </a:r>
            <a:r>
              <a:rPr lang="en-US" sz="1200" b="0" kern="1200" baseline="0" dirty="0" smtClean="0">
                <a:solidFill>
                  <a:schemeClr val="tx1"/>
                </a:solidFill>
                <a:latin typeface="Arial" charset="0"/>
                <a:ea typeface="+mn-ea"/>
                <a:cs typeface="+mn-cs"/>
              </a:rPr>
              <a:t>Entering the </a:t>
            </a:r>
            <a:r>
              <a:rPr lang="en-US" sz="1200" b="1" kern="1200" baseline="0" dirty="0" smtClean="0">
                <a:solidFill>
                  <a:schemeClr val="tx1"/>
                </a:solidFill>
                <a:latin typeface="Arial" charset="0"/>
                <a:ea typeface="+mn-ea"/>
                <a:cs typeface="+mn-cs"/>
              </a:rPr>
              <a:t>no switchport </a:t>
            </a:r>
            <a:r>
              <a:rPr lang="en-US" sz="1200" b="0" kern="1200" baseline="0" dirty="0" smtClean="0">
                <a:solidFill>
                  <a:schemeClr val="tx1"/>
                </a:solidFill>
                <a:latin typeface="Arial" charset="0"/>
                <a:ea typeface="+mn-ea"/>
                <a:cs typeface="+mn-cs"/>
              </a:rPr>
              <a:t>interface configuration command shuts down the interface </a:t>
            </a:r>
            <a:r>
              <a:rPr lang="en-US" sz="1200" kern="1200" baseline="0" dirty="0" smtClean="0">
                <a:solidFill>
                  <a:schemeClr val="tx1"/>
                </a:solidFill>
                <a:latin typeface="Arial" charset="0"/>
                <a:ea typeface="+mn-ea"/>
                <a:cs typeface="+mn-cs"/>
              </a:rPr>
              <a:t>and then </a:t>
            </a:r>
            <a:r>
              <a:rPr lang="en-US" sz="1200" kern="1200" baseline="0" dirty="0" err="1" smtClean="0">
                <a:solidFill>
                  <a:schemeClr val="tx1"/>
                </a:solidFill>
                <a:latin typeface="Arial" charset="0"/>
                <a:ea typeface="+mn-ea"/>
                <a:cs typeface="+mn-cs"/>
              </a:rPr>
              <a:t>reenables</a:t>
            </a:r>
            <a:r>
              <a:rPr lang="en-US" sz="1200" kern="1200" baseline="0" dirty="0" smtClean="0">
                <a:solidFill>
                  <a:schemeClr val="tx1"/>
                </a:solidFill>
                <a:latin typeface="Arial" charset="0"/>
                <a:ea typeface="+mn-ea"/>
                <a:cs typeface="+mn-cs"/>
              </a:rPr>
              <a:t> it, which might generate messages on the device to which the interface is connected. When you use this command to put the interface into Layer 3 mode, you delete any Layer 2 characteristics configured on the </a:t>
            </a:r>
            <a:r>
              <a:rPr lang="en-US" sz="1200" kern="1200" baseline="0" smtClean="0">
                <a:solidFill>
                  <a:schemeClr val="tx1"/>
                </a:solidFill>
                <a:latin typeface="Arial" charset="0"/>
                <a:ea typeface="+mn-ea"/>
                <a:cs typeface="+mn-cs"/>
              </a:rPr>
              <a:t>interface.</a:t>
            </a:r>
            <a:endParaRPr lang="en-US" sz="1200" kern="1200" baseline="0" dirty="0" smtClean="0">
              <a:solidFill>
                <a:schemeClr val="tx1"/>
              </a:solidFill>
              <a:latin typeface="Arial"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sz="1200" kern="1200" baseline="0" dirty="0" smtClean="0">
                <a:solidFill>
                  <a:schemeClr val="tx1"/>
                </a:solidFill>
                <a:latin typeface="Arial" charset="0"/>
                <a:ea typeface="+mn-ea"/>
                <a:cs typeface="+mn-cs"/>
              </a:rPr>
              <a:t>The example illustrates the configuration of routed ports for a Catalyst 3560 switch running Cisco IOS. In this example, if the port is a Layer 2 port, the switch returns an error message upon attempted configuration.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en-US" smtClean="0"/>
              <a:t>To troubleshoot inter-VLAN routing issues, the following are some checkpoint implementations:</a:t>
            </a:r>
          </a:p>
          <a:p>
            <a:pPr lvl="1"/>
            <a:r>
              <a:rPr lang="en-US" smtClean="0"/>
              <a:t>Correct VLANs on switches and trunks.</a:t>
            </a:r>
          </a:p>
          <a:p>
            <a:pPr lvl="1"/>
            <a:r>
              <a:rPr lang="en-US" smtClean="0"/>
              <a:t>Correct routes.</a:t>
            </a:r>
          </a:p>
          <a:p>
            <a:pPr lvl="1"/>
            <a:r>
              <a:rPr lang="en-US" smtClean="0"/>
              <a:t>Correct primary and secondary root bridges.</a:t>
            </a:r>
          </a:p>
          <a:p>
            <a:pPr lvl="1"/>
            <a:r>
              <a:rPr lang="en-US" smtClean="0"/>
              <a:t>Correct IP address and subnet masks.</a:t>
            </a:r>
          </a:p>
          <a:p>
            <a:pPr marL="0" indent="0">
              <a:buNone/>
            </a:pPr>
            <a:r>
              <a:rPr lang="en-US" b="1" smtClean="0"/>
              <a:t>Note </a:t>
            </a:r>
            <a:r>
              <a:rPr lang="en-US" smtClean="0"/>
              <a:t>You need to know on a particular VLAN that the IP addresses should be taken from the range used for the subnet/VLAN and that the mask should match; otherwise, the host and SVI—even though in the same VLAN—might not able to communicate because they are in the different networks.</a:t>
            </a:r>
          </a:p>
          <a:p>
            <a:pPr marL="0" indent="0">
              <a:buNone/>
            </a:pPr>
            <a:r>
              <a:rPr lang="en-US" smtClean="0"/>
              <a:t>To plan how to troubleshoot the inter-VLAN problems, you need to first understand the implementation and design layout of the topology before starting the troubleshooting. </a:t>
            </a:r>
          </a:p>
          <a:p>
            <a:pPr>
              <a:buNone/>
            </a:pPr>
            <a:r>
              <a:rPr lang="en-US" b="1" smtClean="0"/>
              <a:t>Example of a Troubleshooting Plan</a:t>
            </a:r>
          </a:p>
          <a:p>
            <a:pPr marL="0" indent="0">
              <a:buNone/>
            </a:pPr>
            <a:r>
              <a:rPr lang="en-US" smtClean="0"/>
              <a:t>A company XYZ adding a new floor to the current network and based on this the current requirements are to make sure the users on the new floor 5 can communicate with users on other floors. The current issue is that users on floor 5 cannot communicate with user on the other floor. Following is the example of the implementation plan to install a new VLAN for their use and make sure it is routing to other VLANs. Your implementation plan lists the following steps:</a:t>
            </a:r>
          </a:p>
          <a:p>
            <a:pPr lvl="1"/>
            <a:r>
              <a:rPr lang="en-US" b="1" smtClean="0"/>
              <a:t>Step 1. </a:t>
            </a:r>
            <a:r>
              <a:rPr lang="en-US" smtClean="0"/>
              <a:t>Create a new VLAN 500 on the fifth floor switch and on the distribution switches. Name it Accounting department.</a:t>
            </a:r>
          </a:p>
          <a:p>
            <a:pPr lvl="1"/>
            <a:r>
              <a:rPr lang="en-US" b="1" smtClean="0"/>
              <a:t>Step 2. </a:t>
            </a:r>
            <a:r>
              <a:rPr lang="en-US" smtClean="0"/>
              <a:t>Identify the ports needed for the users and switches. Set the switchport access VLAN command to 500 and make sure the trunk is configured using the configuration mentioned in Chapter 2 between the switches and VLAN 500 is allowed on the trunk.</a:t>
            </a:r>
          </a:p>
          <a:p>
            <a:pPr lvl="1"/>
            <a:r>
              <a:rPr lang="en-US" b="1" smtClean="0"/>
              <a:t>Step 3. </a:t>
            </a:r>
            <a:r>
              <a:rPr lang="en-US" smtClean="0"/>
              <a:t>Create an SVI interface on the distribution switches and make sure the IP address are assigned.</a:t>
            </a:r>
          </a:p>
          <a:p>
            <a:pPr lvl="1"/>
            <a:r>
              <a:rPr lang="en-US" b="1" smtClean="0"/>
              <a:t>Step 4. </a:t>
            </a:r>
            <a:r>
              <a:rPr lang="en-US" smtClean="0"/>
              <a:t>Verify connectivity.</a:t>
            </a:r>
          </a:p>
          <a:p>
            <a:pPr>
              <a:buNone/>
            </a:pPr>
            <a:r>
              <a:rPr lang="en-US" smtClean="0"/>
              <a:t>The troubleshooting plan might look like this:</a:t>
            </a:r>
          </a:p>
          <a:p>
            <a:pPr>
              <a:buNone/>
            </a:pPr>
            <a:r>
              <a:rPr lang="en-US" b="1" smtClean="0"/>
              <a:t>If a new VLAN has been created:</a:t>
            </a:r>
            <a:endParaRPr lang="en-US" smtClean="0"/>
          </a:p>
          <a:p>
            <a:pPr lvl="1"/>
            <a:r>
              <a:rPr lang="en-US" smtClean="0"/>
              <a:t>Was the VLAN created on all the switches?</a:t>
            </a:r>
          </a:p>
          <a:p>
            <a:pPr lvl="1"/>
            <a:r>
              <a:rPr lang="en-US" smtClean="0"/>
              <a:t>If VTP is configured, make sure VLANs are defined on the VTP server and are getting propagated across all the domains.</a:t>
            </a:r>
          </a:p>
          <a:p>
            <a:pPr lvl="1"/>
            <a:r>
              <a:rPr lang="en-US" smtClean="0"/>
              <a:t>Verify with a </a:t>
            </a:r>
            <a:r>
              <a:rPr lang="en-US" b="1" smtClean="0"/>
              <a:t>show vlan </a:t>
            </a:r>
            <a:r>
              <a:rPr lang="en-US" smtClean="0"/>
              <a:t>command.</a:t>
            </a:r>
          </a:p>
          <a:p>
            <a:pPr>
              <a:buNone/>
            </a:pPr>
            <a:r>
              <a:rPr lang="en-US" b="1" smtClean="0"/>
              <a:t>Make sure ports are in the right VLAN and trunking is working as expected:</a:t>
            </a:r>
            <a:endParaRPr lang="en-US" smtClean="0"/>
          </a:p>
          <a:p>
            <a:pPr lvl="1"/>
            <a:r>
              <a:rPr lang="en-US" smtClean="0"/>
              <a:t>Did all access ports get the command </a:t>
            </a:r>
            <a:r>
              <a:rPr lang="en-US" b="1" smtClean="0"/>
              <a:t>switchport access vlan 510 </a:t>
            </a:r>
            <a:r>
              <a:rPr lang="en-US" smtClean="0"/>
              <a:t>added?</a:t>
            </a:r>
          </a:p>
          <a:p>
            <a:pPr lvl="1"/>
            <a:r>
              <a:rPr lang="en-US" smtClean="0"/>
              <a:t>Were there any other ports that should have been added? If so, make those</a:t>
            </a:r>
          </a:p>
          <a:p>
            <a:pPr lvl="1"/>
            <a:r>
              <a:rPr lang="en-US" smtClean="0"/>
              <a:t>changes.</a:t>
            </a:r>
          </a:p>
          <a:p>
            <a:pPr lvl="1"/>
            <a:r>
              <a:rPr lang="en-US" smtClean="0"/>
              <a:t>Were these ports previously used? If so, make sure there are no extra commands</a:t>
            </a:r>
          </a:p>
          <a:p>
            <a:pPr lvl="1"/>
            <a:r>
              <a:rPr lang="en-US" smtClean="0"/>
              <a:t>enabled on these ports that can cause conflicts. If not, is the port enabled?</a:t>
            </a:r>
          </a:p>
          <a:p>
            <a:pPr lvl="1"/>
            <a:r>
              <a:rPr lang="en-US" smtClean="0"/>
              <a:t>Are the access ports set to switchport access and not trunks? If not, issue the command </a:t>
            </a:r>
            <a:r>
              <a:rPr lang="en-US" b="1" smtClean="0"/>
              <a:t>switchport mode access</a:t>
            </a:r>
            <a:r>
              <a:rPr lang="en-US" smtClean="0"/>
              <a:t>.</a:t>
            </a:r>
            <a:r>
              <a:rPr lang="en-US" b="1" smtClean="0"/>
              <a:t> </a:t>
            </a:r>
            <a:endParaRPr lang="en-US" smtClean="0"/>
          </a:p>
          <a:p>
            <a:pPr lvl="1"/>
            <a:r>
              <a:rPr lang="en-US" smtClean="0"/>
              <a:t>Are the trunk ports set to trunk mode and manually prune all the VLAN.</a:t>
            </a:r>
          </a:p>
          <a:p>
            <a:pPr lvl="1"/>
            <a:r>
              <a:rPr lang="en-US" smtClean="0"/>
              <a:t>Is manual pruning of VLANs a possibility? If so, make sure that the trunks necessary to carry this VLAN traffic have the VLAN in the allowed statements.</a:t>
            </a:r>
          </a:p>
          <a:p>
            <a:pPr>
              <a:buNone/>
            </a:pPr>
            <a:r>
              <a:rPr lang="en-US" b="1" smtClean="0"/>
              <a:t>If SVI interfaces are created:</a:t>
            </a:r>
            <a:endParaRPr lang="en-US" smtClean="0"/>
          </a:p>
          <a:p>
            <a:pPr lvl="1"/>
            <a:r>
              <a:rPr lang="en-US" smtClean="0"/>
              <a:t>Is the VLAN virtual interface already created with the correct IP address and subnet mask? Is it enabled?</a:t>
            </a:r>
          </a:p>
          <a:p>
            <a:pPr lvl="1"/>
            <a:r>
              <a:rPr lang="en-US" smtClean="0"/>
              <a:t>Is the routing enabled?</a:t>
            </a:r>
          </a:p>
          <a:p>
            <a:pPr lvl="1"/>
            <a:r>
              <a:rPr lang="en-US" smtClean="0"/>
              <a:t>Is this SVI added in the routing protocol</a:t>
            </a:r>
          </a:p>
          <a:p>
            <a:pPr>
              <a:buNone/>
            </a:pPr>
            <a:r>
              <a:rPr lang="en-US" b="1" smtClean="0"/>
              <a:t>Verify connectivity.</a:t>
            </a:r>
            <a:endParaRPr lang="en-US" smtClean="0"/>
          </a:p>
          <a:p>
            <a:pPr lvl="1"/>
            <a:r>
              <a:rPr lang="en-US" smtClean="0"/>
              <a:t>Are all the links between the different switches on the path enabling this VLAN to be transported?</a:t>
            </a:r>
          </a:p>
          <a:p>
            <a:pPr lvl="1"/>
            <a:r>
              <a:rPr lang="en-US" smtClean="0"/>
              <a:t>Are all the links between switches in trunk mode?</a:t>
            </a:r>
          </a:p>
          <a:p>
            <a:pPr lvl="1"/>
            <a:r>
              <a:rPr lang="en-US" smtClean="0"/>
              <a:t>Is this VLANs allowed on all trunks?</a:t>
            </a:r>
          </a:p>
          <a:p>
            <a:pPr lvl="1"/>
            <a:r>
              <a:rPr lang="en-US" smtClean="0"/>
              <a:t>Is spanning-tree blocking one of those links?</a:t>
            </a:r>
          </a:p>
          <a:p>
            <a:pPr lvl="1"/>
            <a:r>
              <a:rPr lang="en-US" smtClean="0"/>
              <a:t>Are the ports enabled?</a:t>
            </a:r>
          </a:p>
          <a:p>
            <a:pPr lvl="1"/>
            <a:r>
              <a:rPr lang="en-US" smtClean="0"/>
              <a:t>Does the host have the right default gateway assigned.</a:t>
            </a:r>
          </a:p>
          <a:p>
            <a:pPr lvl="1"/>
            <a:r>
              <a:rPr lang="en-US" smtClean="0"/>
              <a:t>Also make sure the default route or some routing protocol is enabled if it needs to talk to other routers. </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C914AD7-6F87-4E4B-8704-54FDDA587EE9}" type="slidenum">
              <a:rPr lang="en-US"/>
              <a:pPr/>
              <a:t>13</a:t>
            </a:fld>
            <a:endParaRPr lang="en-US" dirty="0"/>
          </a:p>
        </p:txBody>
      </p:sp>
      <p:sp>
        <p:nvSpPr>
          <p:cNvPr id="978946" name="Rectangle 2"/>
          <p:cNvSpPr>
            <a:spLocks noGrp="1" noRot="1" noChangeAspect="1" noChangeArrowheads="1" noTextEdit="1"/>
          </p:cNvSpPr>
          <p:nvPr>
            <p:ph type="sldImg"/>
          </p:nvPr>
        </p:nvSpPr>
        <p:spPr>
          <a:xfrm>
            <a:off x="1181100" y="698500"/>
            <a:ext cx="4648200" cy="3486150"/>
          </a:xfrm>
          <a:ln/>
        </p:spPr>
      </p:sp>
      <p:sp>
        <p:nvSpPr>
          <p:cNvPr id="978947" name="Rectangle 3"/>
          <p:cNvSpPr>
            <a:spLocks noGrp="1" noChangeArrowheads="1"/>
          </p:cNvSpPr>
          <p:nvPr>
            <p:ph type="body" idx="1"/>
          </p:nvPr>
        </p:nvSpPr>
        <p:spPr>
          <a:xfrm>
            <a:off x="935038" y="4416425"/>
            <a:ext cx="5140325" cy="4181475"/>
          </a:xfrm>
        </p:spPr>
        <p:txBody>
          <a:bodyPr/>
          <a:lstStyle/>
          <a:p>
            <a:pPr marL="0" indent="0">
              <a:lnSpc>
                <a:spcPct val="100000"/>
              </a:lnSpc>
            </a:pPr>
            <a:r>
              <a:rPr lang="en-US" sz="1200" kern="1200" baseline="0" dirty="0" smtClean="0">
                <a:solidFill>
                  <a:schemeClr val="tx1"/>
                </a:solidFill>
                <a:latin typeface="Arial" charset="0"/>
                <a:ea typeface="+mn-ea"/>
                <a:cs typeface="+mn-cs"/>
              </a:rPr>
              <a:t>Make sure the channel mode is set up right on both sides. Depending on the mode, the EtherChannel can use LACP or PAgP (as discussed in Chapter 2).</a:t>
            </a:r>
          </a:p>
          <a:p>
            <a:pPr marL="0" indent="0">
              <a:lnSpc>
                <a:spcPct val="100000"/>
              </a:lnSpc>
            </a:pPr>
            <a:r>
              <a:rPr lang="en-US" sz="1200" b="1" kern="1200" baseline="0" smtClean="0">
                <a:solidFill>
                  <a:schemeClr val="tx1"/>
                </a:solidFill>
                <a:latin typeface="Arial" charset="0"/>
                <a:ea typeface="+mn-ea"/>
                <a:cs typeface="+mn-cs"/>
              </a:rPr>
              <a:t>Note </a:t>
            </a:r>
            <a:r>
              <a:rPr lang="en-US" sz="1200" b="0" kern="1200" baseline="0" dirty="0" smtClean="0">
                <a:solidFill>
                  <a:schemeClr val="tx1"/>
                </a:solidFill>
                <a:latin typeface="Arial" charset="0"/>
                <a:ea typeface="+mn-ea"/>
                <a:cs typeface="+mn-cs"/>
              </a:rPr>
              <a:t>It is important to match the EtherChannel configuration on both sides on the </a:t>
            </a:r>
            <a:r>
              <a:rPr lang="en-US" sz="1200" kern="1200" baseline="0" dirty="0" smtClean="0">
                <a:solidFill>
                  <a:schemeClr val="tx1"/>
                </a:solidFill>
                <a:latin typeface="Arial" charset="0"/>
                <a:ea typeface="+mn-ea"/>
                <a:cs typeface="+mn-cs"/>
              </a:rPr>
              <a:t>switches, and the IP addresses on the port-channel interfaces should be on the same subnets/VLAN to communicate.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lnSpc>
                <a:spcPct val="110000"/>
              </a:lnSpc>
              <a:buNone/>
            </a:pPr>
            <a:r>
              <a:rPr lang="en-US" kern="1200" baseline="0" dirty="0" smtClean="0">
                <a:solidFill>
                  <a:schemeClr val="tx1"/>
                </a:solidFill>
                <a:latin typeface="Arial" charset="0"/>
                <a:ea typeface="+mn-ea"/>
                <a:cs typeface="+mn-cs"/>
              </a:rPr>
              <a:t>The figure shows a sample configuration for two switches using a Layer 3 EtherChannel bundle. The left switch has created a virtual interface with an IP address, and the physical interfaces are assigned to the matching channel-group number. The same is true with the right switch. Again, the virtual port-channel interfaces do not need to have the same number as any of the partner switches.</a:t>
            </a:r>
          </a:p>
          <a:p>
            <a:pPr marL="0" indent="0">
              <a:lnSpc>
                <a:spcPct val="110000"/>
              </a:lnSpc>
              <a:buNone/>
            </a:pPr>
            <a:r>
              <a:rPr lang="en-US" kern="1200" baseline="0" smtClean="0">
                <a:solidFill>
                  <a:schemeClr val="tx1"/>
                </a:solidFill>
                <a:latin typeface="Arial" charset="0"/>
                <a:ea typeface="+mn-ea"/>
                <a:cs typeface="+mn-cs"/>
              </a:rPr>
              <a:t>The </a:t>
            </a:r>
            <a:r>
              <a:rPr lang="en-US" kern="1200" baseline="0" dirty="0" smtClean="0">
                <a:solidFill>
                  <a:schemeClr val="tx1"/>
                </a:solidFill>
                <a:latin typeface="Arial" charset="0"/>
                <a:ea typeface="+mn-ea"/>
                <a:cs typeface="+mn-cs"/>
              </a:rPr>
              <a:t>following guidelines are followed to create the Layer 3 EtherChannel:</a:t>
            </a:r>
          </a:p>
          <a:p>
            <a:pPr lvl="1">
              <a:lnSpc>
                <a:spcPct val="110000"/>
              </a:lnSpc>
            </a:pPr>
            <a:r>
              <a:rPr lang="en-US" b="1" kern="1200" baseline="0" smtClean="0">
                <a:solidFill>
                  <a:schemeClr val="tx1"/>
                </a:solidFill>
                <a:latin typeface="Arial" charset="0"/>
                <a:ea typeface="+mn-ea"/>
                <a:cs typeface="+mn-cs"/>
              </a:rPr>
              <a:t>Speed </a:t>
            </a:r>
            <a:r>
              <a:rPr lang="en-US" b="1" kern="1200" baseline="0" dirty="0" smtClean="0">
                <a:solidFill>
                  <a:schemeClr val="tx1"/>
                </a:solidFill>
                <a:latin typeface="Arial" charset="0"/>
                <a:ea typeface="+mn-ea"/>
                <a:cs typeface="+mn-cs"/>
              </a:rPr>
              <a:t>and duplex: </a:t>
            </a:r>
            <a:r>
              <a:rPr lang="en-US" b="0" kern="1200" baseline="0" dirty="0" smtClean="0">
                <a:solidFill>
                  <a:schemeClr val="tx1"/>
                </a:solidFill>
                <a:latin typeface="Arial" charset="0"/>
                <a:ea typeface="+mn-ea"/>
                <a:cs typeface="+mn-cs"/>
              </a:rPr>
              <a:t>Configure all interfaces in an EtherChannel to operate at the same </a:t>
            </a:r>
            <a:r>
              <a:rPr lang="en-US" kern="1200" baseline="0" dirty="0" smtClean="0">
                <a:solidFill>
                  <a:schemeClr val="tx1"/>
                </a:solidFill>
                <a:latin typeface="Arial" charset="0"/>
                <a:ea typeface="+mn-ea"/>
                <a:cs typeface="+mn-cs"/>
              </a:rPr>
              <a:t>speed and in the same duplex mode.</a:t>
            </a:r>
          </a:p>
          <a:p>
            <a:pPr lvl="1">
              <a:lnSpc>
                <a:spcPct val="110000"/>
              </a:lnSpc>
            </a:pPr>
            <a:r>
              <a:rPr lang="en-US" b="1" kern="1200" baseline="0" smtClean="0">
                <a:solidFill>
                  <a:schemeClr val="tx1"/>
                </a:solidFill>
                <a:latin typeface="Arial" charset="0"/>
                <a:ea typeface="+mn-ea"/>
                <a:cs typeface="+mn-cs"/>
              </a:rPr>
              <a:t>Interface </a:t>
            </a:r>
            <a:r>
              <a:rPr lang="en-US" b="1" kern="1200" baseline="0" dirty="0" smtClean="0">
                <a:solidFill>
                  <a:schemeClr val="tx1"/>
                </a:solidFill>
                <a:latin typeface="Arial" charset="0"/>
                <a:ea typeface="+mn-ea"/>
                <a:cs typeface="+mn-cs"/>
              </a:rPr>
              <a:t>mode: </a:t>
            </a:r>
            <a:r>
              <a:rPr lang="en-US" b="0" kern="1200" baseline="0" dirty="0" smtClean="0">
                <a:solidFill>
                  <a:schemeClr val="tx1"/>
                </a:solidFill>
                <a:latin typeface="Arial" charset="0"/>
                <a:ea typeface="+mn-ea"/>
                <a:cs typeface="+mn-cs"/>
              </a:rPr>
              <a:t>As the port-channel interface is a routed port, the no switchport </a:t>
            </a:r>
            <a:r>
              <a:rPr lang="en-US" kern="1200" baseline="0" dirty="0" smtClean="0">
                <a:solidFill>
                  <a:schemeClr val="tx1"/>
                </a:solidFill>
                <a:latin typeface="Arial" charset="0"/>
                <a:ea typeface="+mn-ea"/>
                <a:cs typeface="+mn-cs"/>
              </a:rPr>
              <a:t>command was applied to it. The physical interfaces are by default switched, which is a mode incompatible with a router port. This is why the </a:t>
            </a:r>
            <a:r>
              <a:rPr lang="en-US" b="1" kern="1200" baseline="0" dirty="0" smtClean="0">
                <a:solidFill>
                  <a:schemeClr val="tx1"/>
                </a:solidFill>
                <a:latin typeface="Arial" charset="0"/>
                <a:ea typeface="+mn-ea"/>
                <a:cs typeface="+mn-cs"/>
              </a:rPr>
              <a:t>no switchport </a:t>
            </a:r>
            <a:r>
              <a:rPr lang="en-US" b="0" kern="1200" baseline="0" dirty="0" smtClean="0">
                <a:solidFill>
                  <a:schemeClr val="tx1"/>
                </a:solidFill>
                <a:latin typeface="Arial" charset="0"/>
                <a:ea typeface="+mn-ea"/>
                <a:cs typeface="+mn-cs"/>
              </a:rPr>
              <a:t>command </a:t>
            </a:r>
            <a:r>
              <a:rPr lang="en-US" kern="1200" baseline="0" dirty="0" smtClean="0">
                <a:solidFill>
                  <a:schemeClr val="tx1"/>
                </a:solidFill>
                <a:latin typeface="Arial" charset="0"/>
                <a:ea typeface="+mn-ea"/>
                <a:cs typeface="+mn-cs"/>
              </a:rPr>
              <a:t>was also applied to the physical ports, to make their mode compatible with the EtherChannel interface mode.</a:t>
            </a:r>
          </a:p>
          <a:p>
            <a:pPr lvl="1">
              <a:lnSpc>
                <a:spcPct val="110000"/>
              </a:lnSpc>
            </a:pPr>
            <a:r>
              <a:rPr lang="en-US" b="1" kern="1200" baseline="0" smtClean="0">
                <a:solidFill>
                  <a:schemeClr val="tx1"/>
                </a:solidFill>
                <a:latin typeface="Arial" charset="0"/>
                <a:ea typeface="+mn-ea"/>
                <a:cs typeface="+mn-cs"/>
              </a:rPr>
              <a:t>Layer </a:t>
            </a:r>
            <a:r>
              <a:rPr lang="en-US" b="1" kern="1200" baseline="0" dirty="0" smtClean="0">
                <a:solidFill>
                  <a:schemeClr val="tx1"/>
                </a:solidFill>
                <a:latin typeface="Arial" charset="0"/>
                <a:ea typeface="+mn-ea"/>
                <a:cs typeface="+mn-cs"/>
              </a:rPr>
              <a:t>3 configuration: </a:t>
            </a:r>
            <a:r>
              <a:rPr lang="en-US" b="0" kern="1200" baseline="0" dirty="0" smtClean="0">
                <a:solidFill>
                  <a:schemeClr val="tx1"/>
                </a:solidFill>
                <a:latin typeface="Arial" charset="0"/>
                <a:ea typeface="+mn-ea"/>
                <a:cs typeface="+mn-cs"/>
              </a:rPr>
              <a:t>Ensure the two switches connected using Layer 3 </a:t>
            </a:r>
            <a:r>
              <a:rPr lang="en-US" kern="1200" baseline="0" dirty="0" smtClean="0">
                <a:solidFill>
                  <a:schemeClr val="tx1"/>
                </a:solidFill>
                <a:latin typeface="Arial" charset="0"/>
                <a:ea typeface="+mn-ea"/>
                <a:cs typeface="+mn-cs"/>
              </a:rPr>
              <a:t>EtherChannel are configured with the IP addresses belonging to the same VLAN subnet with the correct subnet mask.</a:t>
            </a:r>
          </a:p>
          <a:p>
            <a:pPr marL="0" indent="0">
              <a:lnSpc>
                <a:spcPct val="110000"/>
              </a:lnSpc>
              <a:buNone/>
            </a:pPr>
            <a:r>
              <a:rPr lang="en-US" b="1" kern="1200" baseline="0" smtClean="0">
                <a:solidFill>
                  <a:schemeClr val="tx1"/>
                </a:solidFill>
                <a:latin typeface="Arial" charset="0"/>
                <a:ea typeface="+mn-ea"/>
                <a:cs typeface="+mn-cs"/>
              </a:rPr>
              <a:t>Verifying </a:t>
            </a:r>
            <a:r>
              <a:rPr lang="en-US" b="1" kern="1200" baseline="0" dirty="0" smtClean="0">
                <a:solidFill>
                  <a:schemeClr val="tx1"/>
                </a:solidFill>
                <a:latin typeface="Arial" charset="0"/>
                <a:ea typeface="+mn-ea"/>
                <a:cs typeface="+mn-cs"/>
              </a:rPr>
              <a:t>the EtherChannel configuration: </a:t>
            </a:r>
            <a:r>
              <a:rPr lang="en-US" b="0" kern="1200" baseline="0" dirty="0" smtClean="0">
                <a:solidFill>
                  <a:schemeClr val="tx1"/>
                </a:solidFill>
                <a:latin typeface="Arial" charset="0"/>
                <a:ea typeface="+mn-ea"/>
                <a:cs typeface="+mn-cs"/>
              </a:rPr>
              <a:t>After EtherChannel is configured, use </a:t>
            </a:r>
            <a:r>
              <a:rPr lang="en-US" kern="1200" baseline="0" dirty="0" smtClean="0">
                <a:solidFill>
                  <a:schemeClr val="tx1"/>
                </a:solidFill>
                <a:latin typeface="Arial" charset="0"/>
                <a:ea typeface="+mn-ea"/>
                <a:cs typeface="+mn-cs"/>
              </a:rPr>
              <a:t>the following commands to verify and troubleshoot EtherChannel:</a:t>
            </a:r>
          </a:p>
          <a:p>
            <a:pPr lvl="1">
              <a:lnSpc>
                <a:spcPct val="110000"/>
              </a:lnSpc>
            </a:pPr>
            <a:r>
              <a:rPr lang="en-US" b="1" kern="1200" baseline="0" smtClean="0">
                <a:solidFill>
                  <a:schemeClr val="tx1"/>
                </a:solidFill>
                <a:latin typeface="Arial" charset="0"/>
                <a:ea typeface="+mn-ea"/>
                <a:cs typeface="+mn-cs"/>
              </a:rPr>
              <a:t>show </a:t>
            </a:r>
            <a:r>
              <a:rPr lang="en-US" b="1" kern="1200" baseline="0" dirty="0" smtClean="0">
                <a:solidFill>
                  <a:schemeClr val="tx1"/>
                </a:solidFill>
                <a:latin typeface="Arial" charset="0"/>
                <a:ea typeface="+mn-ea"/>
                <a:cs typeface="+mn-cs"/>
              </a:rPr>
              <a:t>interface port-channel </a:t>
            </a:r>
            <a:r>
              <a:rPr lang="en-US" b="1" i="1" kern="1200" baseline="0" dirty="0" smtClean="0">
                <a:solidFill>
                  <a:schemeClr val="tx1"/>
                </a:solidFill>
                <a:latin typeface="Arial" charset="0"/>
                <a:ea typeface="+mn-ea"/>
                <a:cs typeface="+mn-cs"/>
              </a:rPr>
              <a:t>ch</a:t>
            </a:r>
            <a:r>
              <a:rPr lang="en-US" b="0" i="1" kern="1200" baseline="0" dirty="0" smtClean="0">
                <a:solidFill>
                  <a:schemeClr val="tx1"/>
                </a:solidFill>
                <a:latin typeface="Arial" charset="0"/>
                <a:ea typeface="+mn-ea"/>
                <a:cs typeface="+mn-cs"/>
              </a:rPr>
              <a:t>annel-group-number</a:t>
            </a:r>
          </a:p>
          <a:p>
            <a:pPr lvl="1">
              <a:lnSpc>
                <a:spcPct val="110000"/>
              </a:lnSpc>
            </a:pPr>
            <a:r>
              <a:rPr lang="en-US" b="1" kern="1200" baseline="0" smtClean="0">
                <a:solidFill>
                  <a:schemeClr val="tx1"/>
                </a:solidFill>
                <a:latin typeface="Arial" charset="0"/>
                <a:ea typeface="+mn-ea"/>
                <a:cs typeface="+mn-cs"/>
              </a:rPr>
              <a:t>show </a:t>
            </a:r>
            <a:r>
              <a:rPr lang="en-US" b="1" kern="1200" baseline="0" dirty="0" err="1" smtClean="0">
                <a:solidFill>
                  <a:schemeClr val="tx1"/>
                </a:solidFill>
                <a:latin typeface="Arial" charset="0"/>
                <a:ea typeface="+mn-ea"/>
                <a:cs typeface="+mn-cs"/>
              </a:rPr>
              <a:t>etherChannel</a:t>
            </a:r>
            <a:r>
              <a:rPr lang="en-US" b="1" kern="1200" baseline="0" dirty="0" smtClean="0">
                <a:solidFill>
                  <a:schemeClr val="tx1"/>
                </a:solidFill>
                <a:latin typeface="Arial" charset="0"/>
                <a:ea typeface="+mn-ea"/>
                <a:cs typeface="+mn-cs"/>
              </a:rPr>
              <a:t> </a:t>
            </a:r>
            <a:r>
              <a:rPr lang="en-US" b="0" i="1" kern="1200" baseline="0" dirty="0" smtClean="0">
                <a:solidFill>
                  <a:schemeClr val="tx1"/>
                </a:solidFill>
                <a:latin typeface="Arial" charset="0"/>
                <a:ea typeface="+mn-ea"/>
                <a:cs typeface="+mn-cs"/>
              </a:rPr>
              <a:t>channel-group-number summary</a:t>
            </a:r>
          </a:p>
          <a:p>
            <a:pPr lvl="1">
              <a:lnSpc>
                <a:spcPct val="110000"/>
              </a:lnSpc>
            </a:pPr>
            <a:r>
              <a:rPr lang="en-US" b="1" kern="1200" baseline="0" smtClean="0">
                <a:solidFill>
                  <a:schemeClr val="tx1"/>
                </a:solidFill>
                <a:latin typeface="Arial" charset="0"/>
                <a:ea typeface="+mn-ea"/>
                <a:cs typeface="+mn-cs"/>
              </a:rPr>
              <a:t>show </a:t>
            </a:r>
            <a:r>
              <a:rPr lang="en-US" b="1" kern="1200" baseline="0" dirty="0" smtClean="0">
                <a:solidFill>
                  <a:schemeClr val="tx1"/>
                </a:solidFill>
                <a:latin typeface="Arial" charset="0"/>
                <a:ea typeface="+mn-ea"/>
                <a:cs typeface="+mn-cs"/>
              </a:rPr>
              <a:t>spanning-tree vlan </a:t>
            </a:r>
            <a:r>
              <a:rPr lang="en-US" b="0" i="1" kern="1200" baseline="0" dirty="0" err="1" smtClean="0">
                <a:solidFill>
                  <a:schemeClr val="tx1"/>
                </a:solidFill>
                <a:latin typeface="Arial" charset="0"/>
                <a:ea typeface="+mn-ea"/>
                <a:cs typeface="+mn-cs"/>
              </a:rPr>
              <a:t>vlan</a:t>
            </a:r>
            <a:r>
              <a:rPr lang="en-US" b="0" i="1" kern="1200" baseline="0" dirty="0" smtClean="0">
                <a:solidFill>
                  <a:schemeClr val="tx1"/>
                </a:solidFill>
                <a:latin typeface="Arial" charset="0"/>
                <a:ea typeface="+mn-ea"/>
                <a:cs typeface="+mn-cs"/>
              </a:rPr>
              <a:t>-number detail</a:t>
            </a:r>
          </a:p>
          <a:p>
            <a:pPr marL="0" indent="0">
              <a:lnSpc>
                <a:spcPct val="110000"/>
              </a:lnSpc>
              <a:buNone/>
            </a:pPr>
            <a:r>
              <a:rPr lang="en-US" b="1" kern="1200" baseline="0" smtClean="0">
                <a:solidFill>
                  <a:schemeClr val="tx1"/>
                </a:solidFill>
                <a:latin typeface="Arial" charset="0"/>
                <a:ea typeface="+mn-ea"/>
                <a:cs typeface="+mn-cs"/>
              </a:rPr>
              <a:t>Note </a:t>
            </a:r>
            <a:r>
              <a:rPr lang="en-US" b="0" kern="1200" baseline="0" dirty="0" smtClean="0">
                <a:solidFill>
                  <a:schemeClr val="tx1"/>
                </a:solidFill>
                <a:latin typeface="Arial" charset="0"/>
                <a:ea typeface="+mn-ea"/>
                <a:cs typeface="+mn-cs"/>
              </a:rPr>
              <a:t>This chapter discusses only the configuration for Layer 3 port-channel. The concepts </a:t>
            </a:r>
            <a:r>
              <a:rPr lang="en-US" kern="1200" baseline="0" dirty="0" smtClean="0">
                <a:solidFill>
                  <a:schemeClr val="tx1"/>
                </a:solidFill>
                <a:latin typeface="Arial" charset="0"/>
                <a:ea typeface="+mn-ea"/>
                <a:cs typeface="+mn-cs"/>
              </a:rPr>
              <a:t>of EtherChannel and Layer 2 EtherChannel configuration are discussed in detail in Chapter 2.</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100000"/>
              </a:lnSpc>
              <a:buNone/>
            </a:pPr>
            <a:r>
              <a:rPr lang="en-US" sz="1200" b="1" kern="1200" baseline="0" dirty="0" smtClean="0">
                <a:solidFill>
                  <a:schemeClr val="tx1"/>
                </a:solidFill>
                <a:latin typeface="Arial" charset="0"/>
                <a:ea typeface="+mn-ea"/>
                <a:cs typeface="+mn-cs"/>
              </a:rPr>
              <a:t>Routing Protocol Configuration</a:t>
            </a:r>
          </a:p>
          <a:p>
            <a:pPr marL="0" indent="0">
              <a:lnSpc>
                <a:spcPct val="100000"/>
              </a:lnSpc>
              <a:buNone/>
            </a:pPr>
            <a:r>
              <a:rPr lang="en-US" sz="1200" kern="1200" baseline="0" dirty="0" smtClean="0">
                <a:solidFill>
                  <a:schemeClr val="tx1"/>
                </a:solidFill>
                <a:latin typeface="Arial" charset="0"/>
                <a:ea typeface="+mn-ea"/>
                <a:cs typeface="+mn-cs"/>
              </a:rPr>
              <a:t>As soon as a multilayer switch is configured with Layer 3 IP addresses, it starts behaving like a router in the sense that it has connections to different subnets. Communication between these subnets can no longer be achieved using Layer 2 protocols. A major difference between a multilayer switch and a router is that a multilayer switch does not route until some Layer 3 or SVI interfaces are created. When routing is enabled, the network administrator configures static routes and dynamic routing, just like on a router, as shown in the figure. Here EIGRP is configured. Notice the passive interface commands. On a Layer 3 switch, a common recommendation is to enable dynamic routing only on those interfaces that need to exchange routing information with neighbors. Wherever needed, summarization should also be configured to limit the size of the routing tables.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E5AD17B6-CD03-41D7-95B9-213A61ECC6FC}" type="slidenum">
              <a:rPr lang="en-US" sz="1200">
                <a:solidFill>
                  <a:prstClr val="black"/>
                </a:solidFill>
                <a:latin typeface="Times New Roman" pitchFamily="18" charset="0"/>
              </a:rPr>
              <a:pPr eaLnBrk="1" hangingPunct="1"/>
              <a:t>17</a:t>
            </a:fld>
            <a:endParaRPr lang="en-US" sz="1200">
              <a:solidFill>
                <a:prstClr val="black"/>
              </a:solidFill>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i="1" smtClean="0">
                <a:solidFill>
                  <a:schemeClr val="accent2"/>
                </a:solidFill>
              </a:rPr>
              <a:t>Multilayer switching</a:t>
            </a:r>
            <a:r>
              <a:rPr lang="en-US" smtClean="0"/>
              <a:t> refers to the ability of a Catalyst switch to support </a:t>
            </a:r>
            <a:r>
              <a:rPr lang="en-US" b="1" smtClean="0"/>
              <a:t>switching and routing of packets in hardware</a:t>
            </a:r>
            <a:r>
              <a:rPr lang="en-US" smtClean="0"/>
              <a:t>, with optional support for Layers 4 through 7 switching in hardware as well. </a:t>
            </a:r>
          </a:p>
          <a:p>
            <a:pPr eaLnBrk="1" hangingPunct="1"/>
            <a:r>
              <a:rPr lang="en-US" b="1" smtClean="0"/>
              <a:t>Hardware switching</a:t>
            </a:r>
            <a:r>
              <a:rPr lang="en-US" smtClean="0"/>
              <a:t>:  A route processor (Layer 3 engine) must download software-based routing, switching, access lists, QoS, and other information to the hardware for packet processing. </a:t>
            </a:r>
          </a:p>
          <a:p>
            <a:pPr eaLnBrk="1" hangingPunct="1"/>
            <a:r>
              <a:rPr lang="en-US" smtClean="0"/>
              <a:t>Most enterprise networks use </a:t>
            </a:r>
            <a:r>
              <a:rPr lang="en-US" b="1" smtClean="0"/>
              <a:t>multilayer switches</a:t>
            </a:r>
            <a:r>
              <a:rPr lang="en-US" smtClean="0"/>
              <a:t> to achieve high packet-processing rates using hardware switching. </a:t>
            </a:r>
          </a:p>
          <a:p>
            <a:pPr eaLnBrk="1" hangingPunct="1"/>
            <a:r>
              <a:rPr lang="en-US" b="1" smtClean="0"/>
              <a:t>Multilayer (layer 3) switches</a:t>
            </a:r>
            <a:r>
              <a:rPr lang="en-US" smtClean="0"/>
              <a:t> usually have packet-switching throughputs in the </a:t>
            </a:r>
            <a:r>
              <a:rPr lang="en-US" b="1" smtClean="0"/>
              <a:t>millions of packets per second</a:t>
            </a:r>
            <a:r>
              <a:rPr lang="en-US" smtClean="0"/>
              <a:t> (pps), whereas traditional </a:t>
            </a:r>
            <a:r>
              <a:rPr lang="en-US" b="1" smtClean="0"/>
              <a:t>general-purpose routers</a:t>
            </a:r>
            <a:r>
              <a:rPr lang="en-US" smtClean="0"/>
              <a:t> provide packet switching in the range of </a:t>
            </a:r>
            <a:r>
              <a:rPr lang="en-US" b="1" smtClean="0"/>
              <a:t>100,000 pps to just over 1 million pps</a:t>
            </a:r>
            <a:r>
              <a:rPr lang="en-US" smtClean="0"/>
              <a:t>. </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50C97311-FBA0-4848-AE15-55E852CCBD12}" type="slidenum">
              <a:rPr lang="en-US" sz="1200">
                <a:solidFill>
                  <a:prstClr val="black"/>
                </a:solidFill>
                <a:latin typeface="Times New Roman" pitchFamily="18" charset="0"/>
              </a:rPr>
              <a:pPr eaLnBrk="1" hangingPunct="1"/>
              <a:t>18</a:t>
            </a:fld>
            <a:endParaRPr lang="en-US" sz="1200">
              <a:solidFill>
                <a:prstClr val="black"/>
              </a:solidFill>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403CA9E3-D879-44E4-8733-F73683FEBAD5}" type="slidenum">
              <a:rPr lang="en-US" sz="1200">
                <a:solidFill>
                  <a:prstClr val="black"/>
                </a:solidFill>
                <a:latin typeface="Times New Roman" pitchFamily="18" charset="0"/>
              </a:rPr>
              <a:pPr eaLnBrk="1" hangingPunct="1"/>
              <a:t>19</a:t>
            </a:fld>
            <a:endParaRPr lang="en-US" sz="1200">
              <a:solidFill>
                <a:prstClr val="black"/>
              </a:solidFill>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CEF-based MLS forwarding model is used to </a:t>
            </a:r>
            <a:r>
              <a:rPr lang="en-US" b="1" smtClean="0"/>
              <a:t>download </a:t>
            </a:r>
            <a:r>
              <a:rPr lang="en-US" smtClean="0"/>
              <a:t>the</a:t>
            </a:r>
            <a:r>
              <a:rPr lang="en-US" b="1" smtClean="0"/>
              <a:t> </a:t>
            </a:r>
            <a:r>
              <a:rPr lang="en-US" smtClean="0">
                <a:solidFill>
                  <a:schemeClr val="accent2"/>
                </a:solidFill>
              </a:rPr>
              <a:t>control plane information</a:t>
            </a:r>
            <a:r>
              <a:rPr lang="en-US" smtClean="0"/>
              <a:t> such as the access lists </a:t>
            </a:r>
            <a:r>
              <a:rPr lang="en-US" b="1" smtClean="0"/>
              <a:t>to</a:t>
            </a:r>
            <a:r>
              <a:rPr lang="en-US" smtClean="0"/>
              <a:t> the </a:t>
            </a:r>
            <a:r>
              <a:rPr lang="en-US" smtClean="0">
                <a:solidFill>
                  <a:srgbClr val="FF0000"/>
                </a:solidFill>
              </a:rPr>
              <a:t>data plane</a:t>
            </a:r>
            <a:r>
              <a:rPr lang="en-US" smtClean="0"/>
              <a:t> on the supervisor, port, or line card for hardware switching of packets. </a:t>
            </a:r>
          </a:p>
          <a:p>
            <a:pPr lvl="1" eaLnBrk="1" hangingPunct="1"/>
            <a:r>
              <a:rPr lang="en-US" smtClean="0">
                <a:solidFill>
                  <a:schemeClr val="accent2"/>
                </a:solidFill>
              </a:rPr>
              <a:t>Control plane</a:t>
            </a:r>
            <a:r>
              <a:rPr lang="en-US" smtClean="0"/>
              <a:t> represents the </a:t>
            </a:r>
            <a:r>
              <a:rPr lang="en-US" b="1" smtClean="0"/>
              <a:t>Layer 3 engine</a:t>
            </a:r>
            <a:r>
              <a:rPr lang="en-US" smtClean="0"/>
              <a:t> (route processor) </a:t>
            </a:r>
          </a:p>
          <a:p>
            <a:pPr lvl="1" eaLnBrk="1" hangingPunct="1"/>
            <a:r>
              <a:rPr lang="en-US" smtClean="0">
                <a:solidFill>
                  <a:srgbClr val="FF0000"/>
                </a:solidFill>
              </a:rPr>
              <a:t>Data plane</a:t>
            </a:r>
            <a:r>
              <a:rPr lang="en-US" smtClean="0"/>
              <a:t> represents the hardware components such as ASICs used by the switch for </a:t>
            </a:r>
            <a:r>
              <a:rPr lang="en-US" b="1" smtClean="0"/>
              <a:t>hardware switching</a:t>
            </a:r>
            <a:r>
              <a:rPr lang="en-US" smtClean="0"/>
              <a:t>. </a:t>
            </a:r>
          </a:p>
          <a:p>
            <a:pPr eaLnBrk="1" hangingPunct="1"/>
            <a:r>
              <a:rPr lang="en-US" smtClean="0"/>
              <a:t>CEF is a </a:t>
            </a:r>
            <a:r>
              <a:rPr lang="en-US" b="1" smtClean="0"/>
              <a:t>topology-based forwarding model</a:t>
            </a:r>
            <a:r>
              <a:rPr lang="en-US" smtClean="0"/>
              <a:t> in which all routing </a:t>
            </a:r>
            <a:r>
              <a:rPr lang="en-US" b="1" i="1" smtClean="0"/>
              <a:t>information is prepopulated into a forwarding information base (FIB).</a:t>
            </a:r>
            <a:r>
              <a:rPr lang="en-US" smtClean="0"/>
              <a:t> </a:t>
            </a:r>
          </a:p>
          <a:p>
            <a:pPr eaLnBrk="1" hangingPunct="1"/>
            <a:r>
              <a:rPr lang="en-US" smtClean="0"/>
              <a:t>As a result of the </a:t>
            </a:r>
            <a:r>
              <a:rPr lang="en-US" b="1" smtClean="0"/>
              <a:t>prepopulation of routing information</a:t>
            </a:r>
            <a:r>
              <a:rPr lang="en-US" smtClean="0"/>
              <a:t>, Catalyst </a:t>
            </a:r>
            <a:r>
              <a:rPr lang="en-US" b="1" smtClean="0"/>
              <a:t>switches can quickly look up routing information</a:t>
            </a:r>
            <a:r>
              <a:rPr lang="en-US" smtClean="0"/>
              <a:t> such as IP adjacencies and next-hop IP and MAC addresses.</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sz="1200" kern="1200" baseline="0" dirty="0" smtClean="0">
                <a:solidFill>
                  <a:schemeClr val="tx1"/>
                </a:solidFill>
                <a:latin typeface="Arial" charset="0"/>
                <a:ea typeface="+mn-ea"/>
                <a:cs typeface="+mn-cs"/>
              </a:rPr>
              <a:t>Adding an external router with an individual interface in each VLAN is a </a:t>
            </a:r>
            <a:r>
              <a:rPr lang="en-US" sz="1200" kern="1200" baseline="0" dirty="0" err="1" smtClean="0">
                <a:solidFill>
                  <a:schemeClr val="tx1"/>
                </a:solidFill>
                <a:latin typeface="Arial" charset="0"/>
                <a:ea typeface="+mn-ea"/>
                <a:cs typeface="+mn-cs"/>
              </a:rPr>
              <a:t>nonscalable</a:t>
            </a:r>
            <a:r>
              <a:rPr lang="en-US" sz="1200" kern="1200" baseline="0" dirty="0" smtClean="0">
                <a:solidFill>
                  <a:schemeClr val="tx1"/>
                </a:solidFill>
                <a:latin typeface="Arial" charset="0"/>
                <a:ea typeface="+mn-ea"/>
                <a:cs typeface="+mn-cs"/>
              </a:rPr>
              <a:t> solution, especially when between 20 and 50 VLANs exist in the network. In addition, adding an external router for inter-VLAN routing on trunk interfaces does not scale beyond 50 VLANs. This chapter discusses only using Layer 3 switches and external routers with trunk interfaces (router-on-a-stick) to route VLANs. Furthermore, Cisco IOS routers support trunking in specific Cisco IOS Software feature sets, such as the IP Plus Feature set. Refer to the documentation on Cisco.com for software requirements before deploying inter-VLAN routing on Cisco IOS routers.</a:t>
            </a:r>
          </a:p>
          <a:p>
            <a:pPr>
              <a:lnSpc>
                <a:spcPct val="100000"/>
              </a:lnSpc>
            </a:pPr>
            <a:endParaRPr lang="en-US" sz="1200" kern="1200" baseline="0" dirty="0" smtClean="0">
              <a:solidFill>
                <a:schemeClr val="tx1"/>
              </a:solidFill>
              <a:latin typeface="Arial" charset="0"/>
              <a:ea typeface="+mn-ea"/>
              <a:cs typeface="+mn-cs"/>
            </a:endParaRPr>
          </a:p>
          <a:p>
            <a:pPr>
              <a:lnSpc>
                <a:spcPct val="100000"/>
              </a:lnSpc>
            </a:pPr>
            <a:r>
              <a:rPr lang="en-US" sz="1200" kern="1200" baseline="0" dirty="0" smtClean="0">
                <a:solidFill>
                  <a:schemeClr val="tx1"/>
                </a:solidFill>
                <a:latin typeface="Arial" charset="0"/>
                <a:ea typeface="+mn-ea"/>
                <a:cs typeface="+mn-cs"/>
              </a:rPr>
              <a:t>Router-on-a-stick is simple to implement because routers are usually available in every network, but most enterprise networks use multilayer switches to achieve high packet processing rates using hardware switching. In addition, Layer 3 switches usually have packet-switching throughputs in the millions of packets per second (</a:t>
            </a:r>
            <a:r>
              <a:rPr lang="en-US" sz="1200" kern="1200" baseline="0" dirty="0" err="1" smtClean="0">
                <a:solidFill>
                  <a:schemeClr val="tx1"/>
                </a:solidFill>
                <a:latin typeface="Arial" charset="0"/>
                <a:ea typeface="+mn-ea"/>
                <a:cs typeface="+mn-cs"/>
              </a:rPr>
              <a:t>pps</a:t>
            </a:r>
            <a:r>
              <a:rPr lang="en-US" sz="1200" kern="1200" baseline="0" dirty="0" smtClean="0">
                <a:solidFill>
                  <a:schemeClr val="tx1"/>
                </a:solidFill>
                <a:latin typeface="Arial" charset="0"/>
                <a:ea typeface="+mn-ea"/>
                <a:cs typeface="+mn-cs"/>
              </a:rPr>
              <a:t>), whereas traditional general-purpose routers provide packet switching in the range of 100,000 </a:t>
            </a:r>
            <a:r>
              <a:rPr lang="en-US" sz="1200" kern="1200" baseline="0" dirty="0" err="1" smtClean="0">
                <a:solidFill>
                  <a:schemeClr val="tx1"/>
                </a:solidFill>
                <a:latin typeface="Arial" charset="0"/>
                <a:ea typeface="+mn-ea"/>
                <a:cs typeface="+mn-cs"/>
              </a:rPr>
              <a:t>pps</a:t>
            </a:r>
            <a:r>
              <a:rPr lang="en-US" sz="1200" kern="1200" baseline="0" dirty="0" smtClean="0">
                <a:solidFill>
                  <a:schemeClr val="tx1"/>
                </a:solidFill>
                <a:latin typeface="Arial" charset="0"/>
                <a:ea typeface="+mn-ea"/>
                <a:cs typeface="+mn-cs"/>
              </a:rPr>
              <a:t> to more than 1 million </a:t>
            </a:r>
            <a:r>
              <a:rPr lang="en-US" sz="1200" kern="1200" baseline="0" dirty="0" err="1" smtClean="0">
                <a:solidFill>
                  <a:schemeClr val="tx1"/>
                </a:solidFill>
                <a:latin typeface="Arial" charset="0"/>
                <a:ea typeface="+mn-ea"/>
                <a:cs typeface="+mn-cs"/>
              </a:rPr>
              <a:t>pps</a:t>
            </a:r>
            <a:r>
              <a:rPr lang="en-US" sz="1200" kern="1200" baseline="0" dirty="0" smtClean="0">
                <a:solidFill>
                  <a:schemeClr val="tx1"/>
                </a:solidFill>
                <a:latin typeface="Arial" charset="0"/>
                <a:ea typeface="+mn-ea"/>
                <a:cs typeface="+mn-cs"/>
              </a:rPr>
              <a:t>. Router-on-a-stick in modern networking is mostly useful as a means of explaining inter-VLAN routing operation.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FC3894DC-BB63-4CD7-88E7-16A5056ADE42}" type="slidenum">
              <a:rPr lang="en-US" sz="1200">
                <a:solidFill>
                  <a:prstClr val="black"/>
                </a:solidFill>
                <a:latin typeface="Times New Roman" pitchFamily="18" charset="0"/>
              </a:rPr>
              <a:pPr eaLnBrk="1" hangingPunct="1"/>
              <a:t>20</a:t>
            </a:fld>
            <a:endParaRPr lang="en-US" sz="1200">
              <a:solidFill>
                <a:prstClr val="black"/>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smtClean="0"/>
              <a:t>The two main components of CEF are FIB and Adjacency Table</a:t>
            </a:r>
          </a:p>
          <a:p>
            <a:pPr eaLnBrk="1" hangingPunct="1">
              <a:spcBef>
                <a:spcPct val="0"/>
              </a:spcBef>
            </a:pPr>
            <a:r>
              <a:rPr lang="en-US" b="1" i="1" dirty="0" smtClean="0"/>
              <a:t>Forwarding information base</a:t>
            </a:r>
            <a:r>
              <a:rPr lang="en-US" dirty="0" smtClean="0"/>
              <a:t> </a:t>
            </a:r>
          </a:p>
          <a:p>
            <a:pPr lvl="1" eaLnBrk="1" hangingPunct="1"/>
            <a:r>
              <a:rPr lang="en-US" dirty="0" smtClean="0"/>
              <a:t>Used make IP destination prefix-based switching decisions. </a:t>
            </a:r>
          </a:p>
          <a:p>
            <a:pPr lvl="1" eaLnBrk="1" hangingPunct="1"/>
            <a:r>
              <a:rPr lang="en-US" b="1" dirty="0" smtClean="0"/>
              <a:t>Similar to a routing table</a:t>
            </a:r>
            <a:r>
              <a:rPr lang="en-US" dirty="0" smtClean="0"/>
              <a:t> or information base. </a:t>
            </a:r>
          </a:p>
          <a:p>
            <a:pPr lvl="1" eaLnBrk="1" hangingPunct="1"/>
            <a:r>
              <a:rPr lang="en-US" dirty="0" smtClean="0"/>
              <a:t>It maintains a </a:t>
            </a:r>
            <a:r>
              <a:rPr lang="en-US" b="1" dirty="0" smtClean="0"/>
              <a:t>mirror image</a:t>
            </a:r>
            <a:r>
              <a:rPr lang="en-US" dirty="0" smtClean="0"/>
              <a:t> of the forwarding information contained in the </a:t>
            </a:r>
            <a:r>
              <a:rPr lang="en-US" b="1" dirty="0" smtClean="0"/>
              <a:t>IP routing table</a:t>
            </a:r>
            <a:r>
              <a:rPr lang="en-US" dirty="0" smtClean="0"/>
              <a:t>. </a:t>
            </a:r>
          </a:p>
          <a:p>
            <a:pPr lvl="1" eaLnBrk="1" hangingPunct="1"/>
            <a:r>
              <a:rPr lang="en-US" dirty="0" smtClean="0"/>
              <a:t>When routing or topology changes occur in the network, the </a:t>
            </a:r>
            <a:r>
              <a:rPr lang="en-US" b="1" dirty="0" smtClean="0"/>
              <a:t>IP routing table is updated</a:t>
            </a:r>
            <a:r>
              <a:rPr lang="en-US" dirty="0" smtClean="0"/>
              <a:t>, and those changes are </a:t>
            </a:r>
            <a:r>
              <a:rPr lang="en-US" b="1" dirty="0" smtClean="0"/>
              <a:t>reflected in the FIB</a:t>
            </a:r>
            <a:r>
              <a:rPr lang="en-US" dirty="0" smtClean="0"/>
              <a:t>. </a:t>
            </a:r>
          </a:p>
          <a:p>
            <a:pPr lvl="1" eaLnBrk="1" hangingPunct="1"/>
            <a:r>
              <a:rPr lang="en-US" dirty="0" smtClean="0"/>
              <a:t>The FIB maintains </a:t>
            </a:r>
            <a:r>
              <a:rPr lang="en-US" b="1" dirty="0" smtClean="0"/>
              <a:t>next-hop address information based on the information in the IP routing table</a:t>
            </a:r>
            <a:r>
              <a:rPr lang="en-US" dirty="0" smtClean="0"/>
              <a:t>. </a:t>
            </a:r>
          </a:p>
          <a:p>
            <a:pPr lvl="1" eaLnBrk="1" hangingPunct="1"/>
            <a:r>
              <a:rPr lang="en-US" dirty="0" smtClean="0"/>
              <a:t>In the context of CEF-based MLS, both the Layer 3 engine and the hardware-switching components maintain an FIB.</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DFB1D9CD-810B-4A80-BA36-842F8D9BA0B1}" type="slidenum">
              <a:rPr lang="en-US" sz="1200">
                <a:solidFill>
                  <a:prstClr val="black"/>
                </a:solidFill>
                <a:latin typeface="Times New Roman" pitchFamily="18" charset="0"/>
              </a:rPr>
              <a:pPr eaLnBrk="1" hangingPunct="1"/>
              <a:t>21</a:t>
            </a:fld>
            <a:endParaRPr lang="en-US" sz="1200">
              <a:solidFill>
                <a:prstClr val="black"/>
              </a:solidFill>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i="1" dirty="0" smtClean="0"/>
              <a:t>Adjacency tables</a:t>
            </a:r>
            <a:r>
              <a:rPr lang="en-US" dirty="0" smtClean="0"/>
              <a:t> </a:t>
            </a:r>
          </a:p>
          <a:p>
            <a:pPr lvl="1" eaLnBrk="1" hangingPunct="1"/>
            <a:r>
              <a:rPr lang="en-US" dirty="0" smtClean="0"/>
              <a:t>Network nodes in the network are said to be </a:t>
            </a:r>
            <a:r>
              <a:rPr lang="en-US" b="1" i="1" dirty="0" smtClean="0"/>
              <a:t>adjacent if they can reach each other with a single hop across a link layer</a:t>
            </a:r>
            <a:r>
              <a:rPr lang="en-US" dirty="0" smtClean="0"/>
              <a:t>.  (OSPF, EIGRP)</a:t>
            </a:r>
          </a:p>
          <a:p>
            <a:pPr lvl="1" eaLnBrk="1" hangingPunct="1"/>
            <a:r>
              <a:rPr lang="en-US" dirty="0" smtClean="0"/>
              <a:t>A router normally maintains:</a:t>
            </a:r>
          </a:p>
          <a:p>
            <a:pPr lvl="2" eaLnBrk="1" hangingPunct="1"/>
            <a:r>
              <a:rPr lang="en-US" b="1" dirty="0" smtClean="0"/>
              <a:t>Routing table</a:t>
            </a:r>
            <a:r>
              <a:rPr lang="en-US" dirty="0" smtClean="0"/>
              <a:t> containing Layer 3 network and next-hop information</a:t>
            </a:r>
          </a:p>
          <a:p>
            <a:pPr lvl="2" eaLnBrk="1" hangingPunct="1"/>
            <a:r>
              <a:rPr lang="en-US" b="1" dirty="0" smtClean="0"/>
              <a:t>ARP table</a:t>
            </a:r>
            <a:r>
              <a:rPr lang="en-US" dirty="0" smtClean="0"/>
              <a:t> containing Layer 3 to Layer 2 address mapping. </a:t>
            </a:r>
          </a:p>
          <a:p>
            <a:pPr lvl="2" eaLnBrk="1" hangingPunct="1"/>
            <a:r>
              <a:rPr lang="en-US" dirty="0" smtClean="0"/>
              <a:t>These tables are kept independently.</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DF702AE0-ACC9-4FCE-BF61-43EEABA8DDBF}" type="slidenum">
              <a:rPr lang="en-US" sz="1200">
                <a:solidFill>
                  <a:prstClr val="black"/>
                </a:solidFill>
                <a:latin typeface="Times New Roman" pitchFamily="18" charset="0"/>
              </a:rPr>
              <a:pPr eaLnBrk="1" hangingPunct="1"/>
              <a:t>22</a:t>
            </a:fld>
            <a:endParaRPr lang="en-US" sz="1200">
              <a:solidFill>
                <a:prstClr val="black"/>
              </a:solidFill>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i="1" smtClean="0"/>
              <a:t>Adjacency tables</a:t>
            </a:r>
            <a:r>
              <a:rPr lang="en-US" smtClean="0"/>
              <a:t> </a:t>
            </a:r>
          </a:p>
          <a:p>
            <a:pPr lvl="1" eaLnBrk="1" hangingPunct="1"/>
            <a:r>
              <a:rPr lang="en-US" smtClean="0"/>
              <a:t>Recall that the </a:t>
            </a:r>
            <a:r>
              <a:rPr lang="en-US" b="1" smtClean="0"/>
              <a:t>FIB</a:t>
            </a:r>
            <a:r>
              <a:rPr lang="en-US" smtClean="0"/>
              <a:t> keeps the </a:t>
            </a:r>
            <a:r>
              <a:rPr lang="en-US" b="1" smtClean="0"/>
              <a:t>Layer 3 next-hop address for each entry. </a:t>
            </a:r>
          </a:p>
          <a:p>
            <a:pPr lvl="1" eaLnBrk="1" hangingPunct="1"/>
            <a:r>
              <a:rPr lang="en-US" smtClean="0"/>
              <a:t>To streamline packet forwarding even more, the </a:t>
            </a:r>
            <a:r>
              <a:rPr lang="en-US" b="1" smtClean="0"/>
              <a:t>FIB has corresponding Layer 2 information for every next-hop entry</a:t>
            </a:r>
            <a:r>
              <a:rPr lang="en-US" smtClean="0"/>
              <a:t>. </a:t>
            </a:r>
          </a:p>
          <a:p>
            <a:pPr lvl="1" eaLnBrk="1" hangingPunct="1"/>
            <a:r>
              <a:rPr lang="en-US" smtClean="0"/>
              <a:t>This </a:t>
            </a:r>
            <a:r>
              <a:rPr lang="en-US" b="1" smtClean="0"/>
              <a:t>portion of the FIB</a:t>
            </a:r>
            <a:r>
              <a:rPr lang="en-US" smtClean="0"/>
              <a:t> is called the </a:t>
            </a:r>
            <a:r>
              <a:rPr lang="en-US" b="1" i="1" smtClean="0"/>
              <a:t>adjacency table</a:t>
            </a:r>
            <a:r>
              <a:rPr lang="en-US" smtClean="0"/>
              <a:t>, consisting of the </a:t>
            </a:r>
            <a:r>
              <a:rPr lang="en-US" b="1" smtClean="0"/>
              <a:t>MAC addresses</a:t>
            </a:r>
            <a:r>
              <a:rPr lang="en-US" smtClean="0"/>
              <a:t> of nodes that can be reached in a single Layer 2 hop.</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2FC43C7C-38EC-4ABC-BE95-81A602EF2079}" type="slidenum">
              <a:rPr lang="en-US" sz="1200">
                <a:solidFill>
                  <a:prstClr val="black"/>
                </a:solidFill>
                <a:latin typeface="Times New Roman" pitchFamily="18" charset="0"/>
              </a:rPr>
              <a:pPr eaLnBrk="1" hangingPunct="1"/>
              <a:t>23</a:t>
            </a:fld>
            <a:endParaRPr lang="en-US" sz="1200">
              <a:solidFill>
                <a:prstClr val="black"/>
              </a:solidFill>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i="1" smtClean="0"/>
              <a:t>Adjacency tables (summary, more detail coming)</a:t>
            </a:r>
            <a:r>
              <a:rPr lang="en-US" smtClean="0"/>
              <a:t> </a:t>
            </a:r>
          </a:p>
          <a:p>
            <a:pPr lvl="1" eaLnBrk="1" hangingPunct="1"/>
            <a:r>
              <a:rPr lang="en-US" smtClean="0"/>
              <a:t>The adjacency table information is </a:t>
            </a:r>
            <a:r>
              <a:rPr lang="en-US" b="1" smtClean="0"/>
              <a:t>built from the ARP table</a:t>
            </a:r>
            <a:r>
              <a:rPr lang="en-US" smtClean="0"/>
              <a:t>. </a:t>
            </a:r>
          </a:p>
          <a:p>
            <a:pPr lvl="1" eaLnBrk="1" hangingPunct="1"/>
            <a:r>
              <a:rPr lang="en-US" smtClean="0"/>
              <a:t>As a next-hop address receives a valid ARP entry, the adjacency table is updated. </a:t>
            </a:r>
          </a:p>
          <a:p>
            <a:pPr lvl="1" eaLnBrk="1" hangingPunct="1"/>
            <a:r>
              <a:rPr lang="en-US" smtClean="0"/>
              <a:t>If an </a:t>
            </a:r>
            <a:r>
              <a:rPr lang="en-US" b="1" smtClean="0"/>
              <a:t>ARP entry does </a:t>
            </a:r>
            <a:r>
              <a:rPr lang="en-US" b="1" u="sng" smtClean="0"/>
              <a:t>not</a:t>
            </a:r>
            <a:r>
              <a:rPr lang="en-US" b="1" smtClean="0"/>
              <a:t> exist</a:t>
            </a:r>
            <a:r>
              <a:rPr lang="en-US" smtClean="0"/>
              <a:t>, the FIB entry is marked as “CEF </a:t>
            </a:r>
            <a:r>
              <a:rPr lang="en-US" b="1" smtClean="0"/>
              <a:t>glean</a:t>
            </a:r>
            <a:r>
              <a:rPr lang="en-US" smtClean="0"/>
              <a:t>.” </a:t>
            </a:r>
          </a:p>
          <a:p>
            <a:pPr lvl="1" eaLnBrk="1" hangingPunct="1"/>
            <a:r>
              <a:rPr lang="en-US" smtClean="0"/>
              <a:t>This means that the </a:t>
            </a:r>
            <a:r>
              <a:rPr lang="en-US" b="1" smtClean="0"/>
              <a:t>Layer 3 forwarding engine can't forward the packet in hardware</a:t>
            </a:r>
            <a:r>
              <a:rPr lang="en-US" smtClean="0"/>
              <a:t>, due to the missing Layer 2 next-hop address. </a:t>
            </a:r>
          </a:p>
          <a:p>
            <a:pPr lvl="1" eaLnBrk="1" hangingPunct="1"/>
            <a:r>
              <a:rPr lang="en-US" smtClean="0"/>
              <a:t>The packet is sent to the Layer 3 engine so that it can </a:t>
            </a:r>
            <a:r>
              <a:rPr lang="en-US" b="1" smtClean="0"/>
              <a:t>generate an ARP request</a:t>
            </a:r>
            <a:r>
              <a:rPr lang="en-US" smtClean="0"/>
              <a:t> and receive an ARP reply. </a:t>
            </a:r>
          </a:p>
          <a:p>
            <a:pPr lvl="1" eaLnBrk="1" hangingPunct="1"/>
            <a:r>
              <a:rPr lang="en-US" smtClean="0"/>
              <a:t>This is known as the “</a:t>
            </a:r>
            <a:r>
              <a:rPr lang="en-US" b="1" smtClean="0"/>
              <a:t>CEF glean</a:t>
            </a:r>
            <a:r>
              <a:rPr lang="en-US" smtClean="0"/>
              <a:t>” state, where the Layer 3 engine must glean the next-hop destination's MAC address.</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4E21FD71-1DE6-4B82-8A10-97686AE8163A}" type="slidenum">
              <a:rPr lang="en-US" sz="1200">
                <a:solidFill>
                  <a:prstClr val="black"/>
                </a:solidFill>
                <a:latin typeface="Times New Roman" pitchFamily="18" charset="0"/>
              </a:rPr>
              <a:pPr eaLnBrk="1" hangingPunct="1"/>
              <a:t>24</a:t>
            </a:fld>
            <a:endParaRPr lang="en-US" sz="1200">
              <a:solidFill>
                <a:prstClr val="black"/>
              </a:solidFill>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i="1" smtClean="0"/>
              <a:t>Adjacency tables</a:t>
            </a:r>
            <a:r>
              <a:rPr lang="en-US" smtClean="0"/>
              <a:t> </a:t>
            </a:r>
          </a:p>
          <a:p>
            <a:pPr lvl="1" eaLnBrk="1" hangingPunct="1"/>
            <a:r>
              <a:rPr lang="en-US" smtClean="0"/>
              <a:t>During the time that a FIB entry is in the CEF glean state waiting for the ARP resolution, subsequent packets to that host are immediately dropped so that the input queues do not fill and the Layer 3 engine does not become too busy worrying about the need for duplicate ARP requests. </a:t>
            </a:r>
          </a:p>
          <a:p>
            <a:pPr lvl="1" eaLnBrk="1" hangingPunct="1"/>
            <a:r>
              <a:rPr lang="en-US" smtClean="0"/>
              <a:t>This is called </a:t>
            </a:r>
            <a:r>
              <a:rPr lang="en-US" b="1" smtClean="0"/>
              <a:t>ARP </a:t>
            </a:r>
            <a:r>
              <a:rPr lang="en-US" b="1" i="1" smtClean="0"/>
              <a:t>throttling</a:t>
            </a:r>
            <a:r>
              <a:rPr lang="en-US" smtClean="0"/>
              <a:t> or </a:t>
            </a:r>
            <a:r>
              <a:rPr lang="en-US" i="1" smtClean="0"/>
              <a:t>throttling adjacency</a:t>
            </a:r>
            <a:r>
              <a:rPr lang="en-US" smtClean="0"/>
              <a:t>. </a:t>
            </a:r>
          </a:p>
          <a:p>
            <a:pPr lvl="1" eaLnBrk="1" hangingPunct="1"/>
            <a:r>
              <a:rPr lang="en-US" smtClean="0"/>
              <a:t>If an </a:t>
            </a:r>
            <a:r>
              <a:rPr lang="en-US" b="1" smtClean="0"/>
              <a:t>ARP reply is not received in two seconds, the throttling is released so that another ARP request can be triggered</a:t>
            </a:r>
            <a:r>
              <a:rPr lang="en-US" smtClean="0"/>
              <a:t>. </a:t>
            </a:r>
          </a:p>
          <a:p>
            <a:pPr lvl="1" eaLnBrk="1" hangingPunct="1"/>
            <a:r>
              <a:rPr lang="en-US" smtClean="0"/>
              <a:t>Otherwise, after an ARP reply is received, the throttling is released, the FIB entry can be completed, and packets can be forwarded completely in hardware.</a:t>
            </a:r>
          </a:p>
          <a:p>
            <a:pPr lvl="1" eaLnBrk="1" hangingPunct="1"/>
            <a:endParaRPr lang="en-US" smtClean="0"/>
          </a:p>
          <a:p>
            <a:pPr eaLnBrk="1" hangingPunct="1"/>
            <a:r>
              <a:rPr lang="en-US" smtClean="0"/>
              <a:t>When a router is directly connected to a </a:t>
            </a:r>
            <a:r>
              <a:rPr lang="en-US" b="1" smtClean="0"/>
              <a:t>multiaccess segment</a:t>
            </a:r>
            <a:r>
              <a:rPr lang="en-US" smtClean="0"/>
              <a:t> (Ethernet), the router maintains an </a:t>
            </a:r>
            <a:r>
              <a:rPr lang="en-US" b="1" smtClean="0"/>
              <a:t>additional prefix for the subnet</a:t>
            </a:r>
            <a:r>
              <a:rPr lang="en-US" smtClean="0"/>
              <a:t>..</a:t>
            </a:r>
          </a:p>
          <a:p>
            <a:pPr eaLnBrk="1" hangingPunct="1"/>
            <a:r>
              <a:rPr lang="en-US" smtClean="0"/>
              <a:t>This subnet prefix </a:t>
            </a:r>
            <a:r>
              <a:rPr lang="en-US" b="1" smtClean="0"/>
              <a:t>points to a glean adjacency</a:t>
            </a:r>
            <a:r>
              <a:rPr lang="en-US" smtClean="0"/>
              <a:t>.</a:t>
            </a:r>
          </a:p>
          <a:p>
            <a:pPr eaLnBrk="1" hangingPunct="1"/>
            <a:r>
              <a:rPr lang="en-US" smtClean="0"/>
              <a:t>When a </a:t>
            </a:r>
            <a:r>
              <a:rPr lang="en-US" b="1" smtClean="0"/>
              <a:t>router receives a packets</a:t>
            </a:r>
            <a:r>
              <a:rPr lang="en-US" smtClean="0"/>
              <a:t> that needs to be forwarded to a specific host, the adjacency database is gleaned for a specific prefix. </a:t>
            </a:r>
          </a:p>
          <a:p>
            <a:pPr eaLnBrk="1" hangingPunct="1"/>
            <a:r>
              <a:rPr lang="en-US" smtClean="0"/>
              <a:t>If the </a:t>
            </a:r>
            <a:r>
              <a:rPr lang="en-US" b="1" smtClean="0"/>
              <a:t>prefix does </a:t>
            </a:r>
            <a:r>
              <a:rPr lang="en-US" b="1" u="sng" smtClean="0"/>
              <a:t>not</a:t>
            </a:r>
            <a:r>
              <a:rPr lang="en-US" b="1" smtClean="0"/>
              <a:t> exist, the</a:t>
            </a:r>
            <a:r>
              <a:rPr lang="en-US" smtClean="0"/>
              <a:t> </a:t>
            </a:r>
            <a:r>
              <a:rPr lang="en-US" b="1" smtClean="0">
                <a:solidFill>
                  <a:srgbClr val="FF0000"/>
                </a:solidFill>
              </a:rPr>
              <a:t>subnet prefix</a:t>
            </a:r>
            <a:r>
              <a:rPr lang="en-US" b="1" smtClean="0"/>
              <a:t> is consulted.</a:t>
            </a:r>
          </a:p>
          <a:p>
            <a:pPr eaLnBrk="1" hangingPunct="1"/>
            <a:r>
              <a:rPr lang="en-US" smtClean="0"/>
              <a:t>The </a:t>
            </a:r>
            <a:r>
              <a:rPr lang="en-US" b="1" smtClean="0"/>
              <a:t>glean adjacency</a:t>
            </a:r>
            <a:r>
              <a:rPr lang="en-US" smtClean="0"/>
              <a:t> indicates that </a:t>
            </a:r>
            <a:r>
              <a:rPr lang="en-US" b="1" smtClean="0"/>
              <a:t>any address with this range should be forwarded to the Layer 3 engine ARP processing</a:t>
            </a:r>
            <a:r>
              <a:rPr lang="en-US" smtClean="0"/>
              <a:t>.</a:t>
            </a:r>
          </a:p>
          <a:p>
            <a:pPr lvl="1"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3C6FE4CF-1B04-493A-89CD-4CE96F3953EA}" type="slidenum">
              <a:rPr lang="en-US" sz="1200">
                <a:solidFill>
                  <a:prstClr val="black"/>
                </a:solidFill>
                <a:latin typeface="Times New Roman" pitchFamily="18" charset="0"/>
              </a:rPr>
              <a:pPr eaLnBrk="1" hangingPunct="1"/>
              <a:t>25</a:t>
            </a:fld>
            <a:endParaRPr lang="en-US" sz="1200">
              <a:solidFill>
                <a:prstClr val="black"/>
              </a:solidFill>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1. Host A sends a packet to Host B.</a:t>
            </a:r>
          </a:p>
          <a:p>
            <a:pPr eaLnBrk="1" hangingPunct="1"/>
            <a:r>
              <a:rPr lang="en-US" smtClean="0"/>
              <a:t>CEF lookup shows </a:t>
            </a:r>
            <a:r>
              <a:rPr lang="en-US" b="1" smtClean="0">
                <a:solidFill>
                  <a:srgbClr val="FF0000"/>
                </a:solidFill>
              </a:rPr>
              <a:t>glean adjacency</a:t>
            </a:r>
            <a:r>
              <a:rPr lang="en-US" smtClean="0"/>
              <a:t> (ARP entry does not exist so no entry in adjacency table). </a:t>
            </a:r>
          </a:p>
          <a:p>
            <a:pPr eaLnBrk="1" hangingPunct="1"/>
            <a:r>
              <a:rPr lang="en-US" smtClean="0"/>
              <a:t>No rewrite information exists.</a:t>
            </a:r>
          </a:p>
          <a:p>
            <a:pPr eaLnBrk="1" hangingPunct="1"/>
            <a:r>
              <a:rPr lang="en-US" smtClean="0"/>
              <a:t>2. Packet passed to Layer 3 Engine for processing.</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26393A5A-7F18-49BF-86E0-40B47999BE56}" type="slidenum">
              <a:rPr lang="en-US" sz="1200">
                <a:solidFill>
                  <a:prstClr val="black"/>
                </a:solidFill>
                <a:latin typeface="Times New Roman" pitchFamily="18" charset="0"/>
              </a:rPr>
              <a:pPr eaLnBrk="1" hangingPunct="1"/>
              <a:t>26</a:t>
            </a:fld>
            <a:endParaRPr lang="en-US" sz="1200">
              <a:solidFill>
                <a:prstClr val="black"/>
              </a:solidFill>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3. Obtaining rewrite information.</a:t>
            </a:r>
          </a:p>
          <a:p>
            <a:pPr eaLnBrk="1" hangingPunct="1"/>
            <a:r>
              <a:rPr lang="en-US" smtClean="0"/>
              <a:t>L3 Engine sends an ARP Request for Host B and waits for ARP Reply.</a:t>
            </a:r>
          </a:p>
          <a:p>
            <a:pPr eaLnBrk="1" hangingPunct="1"/>
            <a:r>
              <a:rPr lang="en-US" b="1" smtClean="0"/>
              <a:t>Throttling Adjacency:</a:t>
            </a:r>
            <a:r>
              <a:rPr lang="en-US" smtClean="0"/>
              <a:t> While in </a:t>
            </a:r>
            <a:r>
              <a:rPr lang="en-US" b="1" smtClean="0">
                <a:solidFill>
                  <a:srgbClr val="FF0000"/>
                </a:solidFill>
              </a:rPr>
              <a:t>glean state</a:t>
            </a:r>
            <a:r>
              <a:rPr lang="en-US" smtClean="0"/>
              <a:t>, subsequent packets to that host are dropped, so that input queues do not fill and so the Layer 3 engine isn’t busy with duplicate ARP Requests. (</a:t>
            </a:r>
            <a:r>
              <a:rPr lang="en-US" b="1" smtClean="0"/>
              <a:t>Note</a:t>
            </a:r>
            <a:r>
              <a:rPr lang="en-US" smtClean="0"/>
              <a:t>: Cisco’s routers drop the first packet when there is no ARP entry, while sending the ARP Request.)</a:t>
            </a:r>
          </a:p>
          <a:p>
            <a:pPr eaLnBrk="1" hangingPunct="1"/>
            <a:endParaRPr lang="en-US" smtClean="0"/>
          </a:p>
          <a:p>
            <a:pPr eaLnBrk="1" hangingPunct="1"/>
            <a:r>
              <a:rPr lang="en-US" smtClean="0">
                <a:solidFill>
                  <a:srgbClr val="FF0000"/>
                </a:solidFill>
              </a:rPr>
              <a:t>Throttling Adjacency is removed when no ARP Reply is received in 2 seconds.  This allows for another packet to to initiate a new ARP Request.</a:t>
            </a:r>
          </a:p>
          <a:p>
            <a:pPr eaLnBrk="1" hangingPunct="1"/>
            <a:r>
              <a:rPr lang="en-US" smtClean="0">
                <a:solidFill>
                  <a:srgbClr val="FF0000"/>
                </a:solidFill>
              </a:rPr>
              <a:t>Throttling Adjacency</a:t>
            </a:r>
            <a:r>
              <a:rPr lang="en-US" smtClean="0"/>
              <a:t> </a:t>
            </a:r>
            <a:r>
              <a:rPr lang="en-US" smtClean="0">
                <a:solidFill>
                  <a:srgbClr val="FF0000"/>
                </a:solidFill>
              </a:rPr>
              <a:t>relieves the Layer 3 Engine of excessive ARP processing or ARP-based DoS attacks.</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21E68F02-BC37-4120-B4F5-06204632320D}" type="slidenum">
              <a:rPr lang="en-US" sz="1200">
                <a:solidFill>
                  <a:prstClr val="black"/>
                </a:solidFill>
                <a:latin typeface="Times New Roman" pitchFamily="18" charset="0"/>
              </a:rPr>
              <a:pPr eaLnBrk="1" hangingPunct="1"/>
              <a:t>27</a:t>
            </a:fld>
            <a:endParaRPr lang="en-US" sz="1200">
              <a:solidFill>
                <a:prstClr val="black"/>
              </a:solidFill>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4.  Host B sends ARP Reply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4852CB56-E83C-4E12-B723-DB8FCB8F51E7}" type="slidenum">
              <a:rPr lang="en-US" sz="1200">
                <a:solidFill>
                  <a:prstClr val="black"/>
                </a:solidFill>
                <a:latin typeface="Times New Roman" pitchFamily="18" charset="0"/>
              </a:rPr>
              <a:pPr eaLnBrk="1" hangingPunct="1"/>
              <a:t>28</a:t>
            </a:fld>
            <a:endParaRPr lang="en-US" sz="1200">
              <a:solidFill>
                <a:prstClr val="black"/>
              </a:solidFill>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5. The Layer 3 Engine installs Adjacency for Host B and removes the throttling (drop) adjacency.</a:t>
            </a:r>
          </a:p>
          <a:p>
            <a:pPr eaLnBrk="1" hangingPunct="1"/>
            <a:r>
              <a:rPr lang="en-US" smtClean="0"/>
              <a:t>Next:  Packet Rewrite  (Coming!)</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39DE6D32-D86B-42EC-8480-5898708055DC}" type="slidenum">
              <a:rPr lang="en-US" sz="1200">
                <a:solidFill>
                  <a:prstClr val="black"/>
                </a:solidFill>
                <a:latin typeface="Times New Roman" pitchFamily="18" charset="0"/>
              </a:rPr>
              <a:pPr eaLnBrk="1" hangingPunct="1"/>
              <a:t>29</a:t>
            </a:fld>
            <a:endParaRPr lang="en-US" sz="1200">
              <a:solidFill>
                <a:prstClr val="black"/>
              </a:solidFill>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kern="1200" baseline="0" dirty="0" smtClean="0">
                <a:solidFill>
                  <a:schemeClr val="tx1"/>
                </a:solidFill>
                <a:latin typeface="Arial" charset="0"/>
                <a:ea typeface="+mn-ea"/>
                <a:cs typeface="+mn-cs"/>
              </a:rPr>
              <a:t>Because of high-performance switches such as the Catalyst 6500 and Catalyst 4500, almost every function, from spanning tree to routing, is done through hardware switching using features such as MLS and Cisco Express Forwarding (CEF)-based MLS, both of which are discussed in detail in later sections of this chapter. All Layer 3 Cisco Catalyst switches support routing protocols, but several models of Catalyst switches require enhanced software for specific routing protocol features. </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DB0E11CF-13B2-4298-BA89-C4A0F77C2DFB}" type="slidenum">
              <a:rPr lang="en-US" sz="1200">
                <a:solidFill>
                  <a:prstClr val="black"/>
                </a:solidFill>
                <a:latin typeface="Times New Roman" pitchFamily="18" charset="0"/>
              </a:rPr>
              <a:pPr eaLnBrk="1" hangingPunct="1"/>
              <a:t>30</a:t>
            </a:fld>
            <a:endParaRPr lang="en-US" sz="1200">
              <a:solidFill>
                <a:prstClr val="black"/>
              </a:solidFill>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switch receives another packet:</a:t>
            </a:r>
          </a:p>
          <a:p>
            <a:pPr eaLnBrk="1" hangingPunct="1"/>
            <a:r>
              <a:rPr lang="en-US" smtClean="0"/>
              <a:t>After a multilayer switch finds </a:t>
            </a:r>
            <a:r>
              <a:rPr lang="en-US" b="1" smtClean="0"/>
              <a:t>valid entries in the FIB and adjacency tables</a:t>
            </a:r>
            <a:r>
              <a:rPr lang="en-US" smtClean="0"/>
              <a:t>, a </a:t>
            </a:r>
            <a:r>
              <a:rPr lang="en-US" b="1" smtClean="0"/>
              <a:t>packet is almost ready to be forwarded</a:t>
            </a:r>
            <a:r>
              <a:rPr lang="en-US" smtClean="0"/>
              <a:t>. </a:t>
            </a:r>
          </a:p>
          <a:p>
            <a:pPr eaLnBrk="1" hangingPunct="1"/>
            <a:r>
              <a:rPr lang="en-US" smtClean="0"/>
              <a:t>One step remains—the </a:t>
            </a:r>
            <a:r>
              <a:rPr lang="en-US" b="1" smtClean="0"/>
              <a:t>packet header</a:t>
            </a:r>
            <a:r>
              <a:rPr lang="en-US" smtClean="0"/>
              <a:t> information must be </a:t>
            </a:r>
            <a:r>
              <a:rPr lang="en-US" b="1" smtClean="0"/>
              <a:t>rewritten</a:t>
            </a:r>
            <a:r>
              <a:rPr lang="en-US" smtClean="0"/>
              <a:t>. </a:t>
            </a:r>
          </a:p>
          <a:p>
            <a:pPr eaLnBrk="1" hangingPunct="1"/>
            <a:r>
              <a:rPr lang="en-US" smtClean="0"/>
              <a:t>Keep in mind that multilayer switching occurs as </a:t>
            </a:r>
            <a:r>
              <a:rPr lang="en-US" b="1" smtClean="0"/>
              <a:t>quick table lookups</a:t>
            </a:r>
            <a:r>
              <a:rPr lang="en-US" smtClean="0"/>
              <a:t>, to </a:t>
            </a:r>
            <a:r>
              <a:rPr lang="en-US" b="1" smtClean="0"/>
              <a:t>find the next-hop address</a:t>
            </a:r>
            <a:r>
              <a:rPr lang="en-US" smtClean="0"/>
              <a:t> and the </a:t>
            </a:r>
            <a:r>
              <a:rPr lang="en-US" b="1" smtClean="0"/>
              <a:t>outbound switch port</a:t>
            </a:r>
            <a:r>
              <a:rPr lang="en-US" smtClean="0"/>
              <a:t>. </a:t>
            </a:r>
          </a:p>
          <a:p>
            <a:pPr lvl="1" eaLnBrk="1" hangingPunct="1"/>
            <a:r>
              <a:rPr lang="en-US" smtClean="0"/>
              <a:t>The packet is untouched, still having the </a:t>
            </a:r>
            <a:r>
              <a:rPr lang="en-US" b="1" smtClean="0"/>
              <a:t>original destination MAC address</a:t>
            </a:r>
            <a:r>
              <a:rPr lang="en-US" smtClean="0"/>
              <a:t> of the switch (Router interface) itself. </a:t>
            </a:r>
          </a:p>
          <a:p>
            <a:pPr lvl="1" eaLnBrk="1" hangingPunct="1"/>
            <a:r>
              <a:rPr lang="en-US" smtClean="0"/>
              <a:t>The </a:t>
            </a:r>
            <a:r>
              <a:rPr lang="en-US" b="1" smtClean="0"/>
              <a:t>IP header</a:t>
            </a:r>
            <a:r>
              <a:rPr lang="en-US" smtClean="0"/>
              <a:t> must also be adjusted, as if a traditional router had done the forwarding (</a:t>
            </a:r>
            <a:r>
              <a:rPr lang="en-US" b="1" smtClean="0"/>
              <a:t>TTL</a:t>
            </a:r>
            <a:r>
              <a:rPr lang="en-US" smtClean="0"/>
              <a:t>).</a:t>
            </a:r>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F66E1D11-BAC2-4BC3-B5E0-92CD11AA802A}" type="slidenum">
              <a:rPr lang="en-US" sz="1200">
                <a:solidFill>
                  <a:prstClr val="black"/>
                </a:solidFill>
                <a:latin typeface="Times New Roman" pitchFamily="18" charset="0"/>
              </a:rPr>
              <a:pPr eaLnBrk="1" hangingPunct="1"/>
              <a:t>31</a:t>
            </a:fld>
            <a:endParaRPr lang="en-US" sz="1200">
              <a:solidFill>
                <a:prstClr val="black"/>
              </a:solidFill>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t>
            </a:r>
            <a:r>
              <a:rPr lang="en-US" b="1" smtClean="0"/>
              <a:t>packet rewrite engine</a:t>
            </a:r>
            <a:r>
              <a:rPr lang="en-US" smtClean="0"/>
              <a:t> makes the following changes to the packet just prior to forwarding:</a:t>
            </a:r>
          </a:p>
          <a:p>
            <a:pPr eaLnBrk="1" hangingPunct="1"/>
            <a:r>
              <a:rPr lang="en-US" i="1" smtClean="0"/>
              <a:t>Layer 2 destination address</a:t>
            </a:r>
            <a:r>
              <a:rPr lang="en-US" smtClean="0"/>
              <a:t>— Changed to the next-hop device's MAC address</a:t>
            </a:r>
          </a:p>
          <a:p>
            <a:pPr eaLnBrk="1" hangingPunct="1"/>
            <a:r>
              <a:rPr lang="en-US" i="1" smtClean="0"/>
              <a:t>Layer 2 source address</a:t>
            </a:r>
            <a:r>
              <a:rPr lang="en-US" smtClean="0"/>
              <a:t>— Changed to the outbound Layer 3 switch interface's MAC address</a:t>
            </a:r>
          </a:p>
          <a:p>
            <a:pPr eaLnBrk="1" hangingPunct="1"/>
            <a:r>
              <a:rPr lang="en-US" i="1" smtClean="0"/>
              <a:t>Layer 3 IP Time To Live (TTL)</a:t>
            </a:r>
            <a:r>
              <a:rPr lang="en-US" smtClean="0"/>
              <a:t>— Decremented by one, as one router hop has just occurred</a:t>
            </a:r>
          </a:p>
          <a:p>
            <a:pPr eaLnBrk="1" hangingPunct="1"/>
            <a:r>
              <a:rPr lang="en-US" i="1" smtClean="0"/>
              <a:t>Layer 3 IP checksum</a:t>
            </a:r>
            <a:r>
              <a:rPr lang="en-US" smtClean="0"/>
              <a:t>— Recalculated to include changes to the IP header</a:t>
            </a:r>
          </a:p>
          <a:p>
            <a:pPr eaLnBrk="1" hangingPunct="1"/>
            <a:r>
              <a:rPr lang="en-US" i="1" smtClean="0"/>
              <a:t>Layer 2 frame checksum</a:t>
            </a:r>
            <a:r>
              <a:rPr lang="en-US" smtClean="0"/>
              <a:t>— Recalculated to include changes to the Layer 2 and Layer 3 headers</a:t>
            </a:r>
          </a:p>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57D40FD4-AC21-4FF2-B3B6-EF8342085C9E}" type="slidenum">
              <a:rPr lang="en-US" sz="1200">
                <a:solidFill>
                  <a:prstClr val="black"/>
                </a:solidFill>
                <a:latin typeface="Times New Roman" pitchFamily="18" charset="0"/>
              </a:rPr>
              <a:pPr eaLnBrk="1" hangingPunct="1"/>
              <a:t>32</a:t>
            </a:fld>
            <a:endParaRPr lang="en-US" sz="1200">
              <a:solidFill>
                <a:prstClr val="black"/>
              </a:solidFill>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a:t>
            </a:r>
            <a:r>
              <a:rPr lang="en-US" b="1" smtClean="0"/>
              <a:t>traditional</a:t>
            </a:r>
            <a:r>
              <a:rPr lang="en-US" smtClean="0"/>
              <a:t> </a:t>
            </a:r>
            <a:r>
              <a:rPr lang="en-US" b="1" smtClean="0"/>
              <a:t>router</a:t>
            </a:r>
            <a:r>
              <a:rPr lang="en-US" smtClean="0"/>
              <a:t> would normally make the </a:t>
            </a:r>
            <a:r>
              <a:rPr lang="en-US" b="1" smtClean="0"/>
              <a:t>same changes</a:t>
            </a:r>
            <a:r>
              <a:rPr lang="en-US" smtClean="0"/>
              <a:t> to each packet. </a:t>
            </a:r>
          </a:p>
          <a:p>
            <a:pPr eaLnBrk="1" hangingPunct="1"/>
            <a:r>
              <a:rPr lang="en-US" smtClean="0"/>
              <a:t>The multilayer switch must act as if a traditional router were being used, making identical changes. </a:t>
            </a:r>
          </a:p>
          <a:p>
            <a:pPr eaLnBrk="1" hangingPunct="1"/>
            <a:r>
              <a:rPr lang="en-US" smtClean="0"/>
              <a:t>However, the </a:t>
            </a:r>
            <a:r>
              <a:rPr lang="en-US" b="1" smtClean="0"/>
              <a:t>multilayer switch</a:t>
            </a:r>
            <a:r>
              <a:rPr lang="en-US" smtClean="0"/>
              <a:t> can do this </a:t>
            </a:r>
            <a:r>
              <a:rPr lang="en-US" b="1" smtClean="0"/>
              <a:t>very efficiently</a:t>
            </a:r>
            <a:r>
              <a:rPr lang="en-US" smtClean="0"/>
              <a:t> with dedicated </a:t>
            </a:r>
            <a:r>
              <a:rPr lang="en-US" b="1" smtClean="0"/>
              <a:t>packet rewrite hardware</a:t>
            </a:r>
            <a:r>
              <a:rPr lang="en-US" smtClean="0"/>
              <a:t> and address information obtained from </a:t>
            </a:r>
            <a:r>
              <a:rPr lang="en-US" b="1" smtClean="0"/>
              <a:t>table lookups</a:t>
            </a:r>
            <a:r>
              <a:rPr lang="en-US" smtClean="0"/>
              <a:t>.</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51CCB075-1E16-4078-81AE-77D246FFD4F4}" type="slidenum">
              <a:rPr lang="en-US" sz="1200">
                <a:solidFill>
                  <a:prstClr val="black"/>
                </a:solidFill>
                <a:latin typeface="Times New Roman" pitchFamily="18" charset="0"/>
              </a:rPr>
              <a:pPr eaLnBrk="1" hangingPunct="1"/>
              <a:t>33</a:t>
            </a:fld>
            <a:endParaRPr lang="en-US" sz="1200">
              <a:solidFill>
                <a:prstClr val="black"/>
              </a:solidFill>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switch performs a Layer 3 lookup and finds a CEF entry for Host B.</a:t>
            </a:r>
          </a:p>
          <a:p>
            <a:pPr eaLnBrk="1" hangingPunct="1"/>
            <a:r>
              <a:rPr lang="en-US" smtClean="0"/>
              <a:t>The switch rewrites packets per the adjacency information and forwards the packet to Host B on its VLAN.</a:t>
            </a: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57066" indent="-291179" eaLnBrk="0" hangingPunct="0">
              <a:defRPr sz="2000">
                <a:solidFill>
                  <a:schemeClr val="tx1"/>
                </a:solidFill>
                <a:latin typeface="Arial" charset="0"/>
              </a:defRPr>
            </a:lvl2pPr>
            <a:lvl3pPr marL="1164717" indent="-232943" eaLnBrk="0" hangingPunct="0">
              <a:defRPr sz="2000">
                <a:solidFill>
                  <a:schemeClr val="tx1"/>
                </a:solidFill>
                <a:latin typeface="Arial" charset="0"/>
              </a:defRPr>
            </a:lvl3pPr>
            <a:lvl4pPr marL="1630604" indent="-232943" eaLnBrk="0" hangingPunct="0">
              <a:defRPr sz="2000">
                <a:solidFill>
                  <a:schemeClr val="tx1"/>
                </a:solidFill>
                <a:latin typeface="Arial" charset="0"/>
              </a:defRPr>
            </a:lvl4pPr>
            <a:lvl5pPr marL="2096491" indent="-232943" eaLnBrk="0" hangingPunct="0">
              <a:defRPr sz="2000">
                <a:solidFill>
                  <a:schemeClr val="tx1"/>
                </a:solidFill>
                <a:latin typeface="Arial" charset="0"/>
              </a:defRPr>
            </a:lvl5pPr>
            <a:lvl6pPr marL="2562377" indent="-232943" eaLnBrk="0" fontAlgn="base" hangingPunct="0">
              <a:spcBef>
                <a:spcPct val="0"/>
              </a:spcBef>
              <a:spcAft>
                <a:spcPct val="0"/>
              </a:spcAft>
              <a:defRPr sz="2000">
                <a:solidFill>
                  <a:schemeClr val="tx1"/>
                </a:solidFill>
                <a:latin typeface="Arial" charset="0"/>
              </a:defRPr>
            </a:lvl6pPr>
            <a:lvl7pPr marL="3028264" indent="-232943" eaLnBrk="0" fontAlgn="base" hangingPunct="0">
              <a:spcBef>
                <a:spcPct val="0"/>
              </a:spcBef>
              <a:spcAft>
                <a:spcPct val="0"/>
              </a:spcAft>
              <a:defRPr sz="2000">
                <a:solidFill>
                  <a:schemeClr val="tx1"/>
                </a:solidFill>
                <a:latin typeface="Arial" charset="0"/>
              </a:defRPr>
            </a:lvl7pPr>
            <a:lvl8pPr marL="3494151" indent="-232943" eaLnBrk="0" fontAlgn="base" hangingPunct="0">
              <a:spcBef>
                <a:spcPct val="0"/>
              </a:spcBef>
              <a:spcAft>
                <a:spcPct val="0"/>
              </a:spcAft>
              <a:defRPr sz="2000">
                <a:solidFill>
                  <a:schemeClr val="tx1"/>
                </a:solidFill>
                <a:latin typeface="Arial" charset="0"/>
              </a:defRPr>
            </a:lvl8pPr>
            <a:lvl9pPr marL="3960038" indent="-232943" eaLnBrk="0" fontAlgn="base" hangingPunct="0">
              <a:spcBef>
                <a:spcPct val="0"/>
              </a:spcBef>
              <a:spcAft>
                <a:spcPct val="0"/>
              </a:spcAft>
              <a:defRPr sz="2000">
                <a:solidFill>
                  <a:schemeClr val="tx1"/>
                </a:solidFill>
                <a:latin typeface="Arial" charset="0"/>
              </a:defRPr>
            </a:lvl9pPr>
          </a:lstStyle>
          <a:p>
            <a:pPr eaLnBrk="1" hangingPunct="1"/>
            <a:fld id="{101DE65F-4639-4B77-9044-121E55970C24}" type="slidenum">
              <a:rPr lang="en-US" sz="1200">
                <a:solidFill>
                  <a:prstClr val="black"/>
                </a:solidFill>
                <a:latin typeface="Times New Roman" pitchFamily="18" charset="0"/>
              </a:rPr>
              <a:pPr eaLnBrk="1" hangingPunct="1"/>
              <a:t>34</a:t>
            </a:fld>
            <a:endParaRPr lang="en-US" sz="1200">
              <a:solidFill>
                <a:prstClr val="black"/>
              </a:solidFill>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1400"/>
              <a:t>Configuring CEF</a:t>
            </a:r>
          </a:p>
          <a:p>
            <a:pPr lvl="1" eaLnBrk="1" hangingPunct="1"/>
            <a:r>
              <a:rPr lang="en-US" b="1" smtClean="0"/>
              <a:t>ip cef</a:t>
            </a:r>
            <a:r>
              <a:rPr lang="en-US" smtClean="0"/>
              <a:t> (enabled by default)</a:t>
            </a:r>
          </a:p>
          <a:p>
            <a:pPr lvl="1" eaLnBrk="1" hangingPunct="1"/>
            <a:r>
              <a:rPr lang="en-US" b="1" smtClean="0"/>
              <a:t>ip route-cache cef</a:t>
            </a:r>
            <a:r>
              <a:rPr lang="en-US" smtClean="0"/>
              <a:t> (only on VLAN interface)</a:t>
            </a:r>
          </a:p>
          <a:p>
            <a:pPr eaLnBrk="1" hangingPunct="1"/>
            <a:r>
              <a:rPr lang="en-US" smtClean="0"/>
              <a:t>Verifying CEF</a:t>
            </a:r>
          </a:p>
          <a:p>
            <a:pPr lvl="1" eaLnBrk="1" hangingPunct="1"/>
            <a:r>
              <a:rPr lang="en-US" b="1" smtClean="0"/>
              <a:t>show ip cef fa 0/1 detail</a:t>
            </a:r>
          </a:p>
          <a:p>
            <a:pPr lvl="1" eaLnBrk="1" hangingPunct="1"/>
            <a:r>
              <a:rPr lang="en-US" b="1" smtClean="0"/>
              <a:t>show adjacency fa 0/1 detail</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mn-ea"/>
                <a:cs typeface="+mn-cs"/>
              </a:rPr>
              <a:t>In the early days of switched networks, switching was fast (often at hardware speed) and routing was slow (routing had to be processed in software). This prompted network designers to extend the switched part of the network as much as possible. Access, distribution, and core layers were often partly configured to communicate at Layer 2. This architecture is referred as switched, as shown in the figure. This topology created loop issues. To solve these issues, spanning-tree technologies were used to prevent loops while still enabling flexibility and redundancy in </a:t>
            </a:r>
            <a:r>
              <a:rPr lang="en-US" sz="1200" kern="1200" baseline="0" smtClean="0">
                <a:solidFill>
                  <a:schemeClr val="tx1"/>
                </a:solidFill>
                <a:latin typeface="Arial" charset="0"/>
                <a:ea typeface="+mn-ea"/>
                <a:cs typeface="+mn-cs"/>
              </a:rPr>
              <a:t>inter-switch connections.</a:t>
            </a:r>
          </a:p>
          <a:p>
            <a:endParaRPr lang="en-US" sz="1200" kern="1200" baseline="0" smtClean="0">
              <a:solidFill>
                <a:schemeClr val="tx1"/>
              </a:solidFill>
              <a:latin typeface="Arial" charset="0"/>
              <a:ea typeface="+mn-ea"/>
              <a:cs typeface="+mn-cs"/>
            </a:endParaRPr>
          </a:p>
          <a:p>
            <a:r>
              <a:rPr lang="en-US" sz="1200" kern="1200" baseline="0" smtClean="0">
                <a:solidFill>
                  <a:schemeClr val="tx1"/>
                </a:solidFill>
                <a:latin typeface="Arial" charset="0"/>
                <a:ea typeface="+mn-ea"/>
                <a:cs typeface="+mn-cs"/>
              </a:rPr>
              <a:t>As </a:t>
            </a:r>
            <a:r>
              <a:rPr lang="en-US" sz="1200" kern="1200" baseline="0" dirty="0" smtClean="0">
                <a:solidFill>
                  <a:schemeClr val="tx1"/>
                </a:solidFill>
                <a:latin typeface="Arial" charset="0"/>
                <a:ea typeface="+mn-ea"/>
                <a:cs typeface="+mn-cs"/>
              </a:rPr>
              <a:t>network technologies evolved, routing became faster and cheaper. Today, routing can be performed at hardware speed. One consequence of this evolution is that routing can be brought down to the core and the distribution layers without impacting network performance. As many users are in separate VLANs, and as each VLAN is usually a separate subnet, it is logical to configure the distribution switches as Layer 3 gateways for the users of each access switch VLAN. This implies that each distribution switch must have IP addresses matching each access switch VLAN. This architecture is referred to as routed, as shown in the </a:t>
            </a:r>
            <a:r>
              <a:rPr lang="en-US" sz="1200" kern="1200" baseline="0" smtClean="0">
                <a:solidFill>
                  <a:schemeClr val="tx1"/>
                </a:solidFill>
                <a:latin typeface="Arial" charset="0"/>
                <a:ea typeface="+mn-ea"/>
                <a:cs typeface="+mn-cs"/>
              </a:rPr>
              <a:t>figure.</a:t>
            </a:r>
          </a:p>
          <a:p>
            <a:endParaRPr lang="en-US" sz="1200" kern="1200" baseline="0" dirty="0" smtClean="0">
              <a:solidFill>
                <a:schemeClr val="tx1"/>
              </a:solidFill>
              <a:latin typeface="Arial" charset="0"/>
              <a:ea typeface="+mn-ea"/>
              <a:cs typeface="+mn-cs"/>
            </a:endParaRPr>
          </a:p>
          <a:p>
            <a:r>
              <a:rPr lang="en-US" sz="1200" kern="1200" baseline="0" smtClean="0">
                <a:solidFill>
                  <a:schemeClr val="tx1"/>
                </a:solidFill>
                <a:latin typeface="Arial" charset="0"/>
                <a:ea typeface="+mn-ea"/>
                <a:cs typeface="+mn-cs"/>
              </a:rPr>
              <a:t>Implement </a:t>
            </a:r>
            <a:r>
              <a:rPr lang="en-US" sz="1200" kern="1200" baseline="0" dirty="0" smtClean="0">
                <a:solidFill>
                  <a:schemeClr val="tx1"/>
                </a:solidFill>
                <a:latin typeface="Arial" charset="0"/>
                <a:ea typeface="+mn-ea"/>
                <a:cs typeface="+mn-cs"/>
              </a:rPr>
              <a:t>L3 ports instead of L2 ports between the distribution and the core layer. Because dynamic routing protocols can dynamically adapt to any change in the network topology, this new topology also eliminates Layer 2 loops. Between access and distribution switches, where Layer 2 connections remain, Flex Link technology can be used to activate only one link at a time or Layer 2 EtherChannel can be used, thus removing the risk of loops and the need for spanning tree.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nSpc>
                <a:spcPct val="100000"/>
              </a:lnSpc>
              <a:spcBef>
                <a:spcPts val="720"/>
              </a:spcBef>
            </a:pPr>
            <a:r>
              <a:rPr lang="en-US" kern="1200" baseline="0" dirty="0" smtClean="0">
                <a:solidFill>
                  <a:schemeClr val="tx1"/>
                </a:solidFill>
                <a:latin typeface="Arial" charset="0"/>
                <a:ea typeface="+mn-ea"/>
                <a:cs typeface="+mn-cs"/>
              </a:rPr>
              <a:t>An SVI is a virtual interface configured within a multilayer switch compared to external router configuration where the trunk is needed. An SVI can be created for any VLAN that exists on the switch. Only one VLAN associates with one SVI. An SVI is “virtual” in that there is no physical port dedicated to the interface, yet it can perform the same functions for the VLAN as a router interface would and can be configured in much the same way as a router interface (IP address, inbound/outbound ACLs, and so on). The SVI for the VLAN provides Layer 3 processing for packets to or from all switch ports  associated with that VLAN.</a:t>
            </a:r>
          </a:p>
          <a:p>
            <a:pPr>
              <a:lnSpc>
                <a:spcPct val="100000"/>
              </a:lnSpc>
              <a:spcBef>
                <a:spcPts val="720"/>
              </a:spcBef>
            </a:pPr>
            <a:endParaRPr lang="en-US" kern="1200" baseline="0" dirty="0" smtClean="0">
              <a:solidFill>
                <a:schemeClr val="tx1"/>
              </a:solidFill>
              <a:latin typeface="Arial" charset="0"/>
              <a:ea typeface="+mn-ea"/>
              <a:cs typeface="+mn-cs"/>
            </a:endParaRPr>
          </a:p>
          <a:p>
            <a:pPr>
              <a:lnSpc>
                <a:spcPct val="100000"/>
              </a:lnSpc>
              <a:spcBef>
                <a:spcPts val="720"/>
              </a:spcBef>
            </a:pPr>
            <a:r>
              <a:rPr lang="en-US" kern="1200" baseline="0" dirty="0" smtClean="0">
                <a:solidFill>
                  <a:schemeClr val="tx1"/>
                </a:solidFill>
                <a:latin typeface="Arial" charset="0"/>
                <a:ea typeface="+mn-ea"/>
                <a:cs typeface="+mn-cs"/>
              </a:rPr>
              <a:t>By default, an SVI is created for the default VLAN (VLAN1) to permit remote switch administration. Additional </a:t>
            </a:r>
            <a:r>
              <a:rPr lang="en-US" kern="1200" baseline="0" dirty="0" err="1" smtClean="0">
                <a:solidFill>
                  <a:schemeClr val="tx1"/>
                </a:solidFill>
                <a:latin typeface="Arial" charset="0"/>
                <a:ea typeface="+mn-ea"/>
                <a:cs typeface="+mn-cs"/>
              </a:rPr>
              <a:t>SVIs</a:t>
            </a:r>
            <a:r>
              <a:rPr lang="en-US" kern="1200" baseline="0" dirty="0" smtClean="0">
                <a:solidFill>
                  <a:schemeClr val="tx1"/>
                </a:solidFill>
                <a:latin typeface="Arial" charset="0"/>
                <a:ea typeface="+mn-ea"/>
                <a:cs typeface="+mn-cs"/>
              </a:rPr>
              <a:t> must be explicitly created. </a:t>
            </a:r>
            <a:r>
              <a:rPr lang="en-US" kern="1200" baseline="0" dirty="0" err="1" smtClean="0">
                <a:solidFill>
                  <a:schemeClr val="tx1"/>
                </a:solidFill>
                <a:latin typeface="Arial" charset="0"/>
                <a:ea typeface="+mn-ea"/>
                <a:cs typeface="+mn-cs"/>
              </a:rPr>
              <a:t>SVIs</a:t>
            </a:r>
            <a:r>
              <a:rPr lang="en-US" kern="1200" baseline="0" dirty="0" smtClean="0">
                <a:solidFill>
                  <a:schemeClr val="tx1"/>
                </a:solidFill>
                <a:latin typeface="Arial" charset="0"/>
                <a:ea typeface="+mn-ea"/>
                <a:cs typeface="+mn-cs"/>
              </a:rPr>
              <a:t> are created the first time the VLAN interface configuration mode is entered for a particular VLAN SVI (for instance, when the command interface vlan # is entered). The VLAN number used corresponds to the VLAN tag associated with data frames on an 802.1Q encapsulated trunk or to the VLAN ID (</a:t>
            </a:r>
            <a:r>
              <a:rPr lang="en-US" kern="1200" baseline="0" dirty="0" err="1" smtClean="0">
                <a:solidFill>
                  <a:schemeClr val="tx1"/>
                </a:solidFill>
                <a:latin typeface="Arial" charset="0"/>
                <a:ea typeface="+mn-ea"/>
                <a:cs typeface="+mn-cs"/>
              </a:rPr>
              <a:t>VID</a:t>
            </a:r>
            <a:r>
              <a:rPr lang="en-US" kern="1200" baseline="0" dirty="0" smtClean="0">
                <a:solidFill>
                  <a:schemeClr val="tx1"/>
                </a:solidFill>
                <a:latin typeface="Arial" charset="0"/>
                <a:ea typeface="+mn-ea"/>
                <a:cs typeface="+mn-cs"/>
              </a:rPr>
              <a:t>) configured for an access port. For instance, if creating an SVI as a gateway for VLAN 10, name the SVI interface VLAN 10. Configure and assign an IP address to each VLAN SVI that is to route traffic off of and onto a VLAN. Whenever the SVI is created, make sure that particular VLAN is present in the VLAN database manually or learned via VTP. As shown in the figure, the switch should have VLAN 10 and VLAN 20 present in the VLAN database; otherwise, the SVI interface will stay down.</a:t>
            </a:r>
          </a:p>
          <a:p>
            <a:pPr marL="0" indent="0">
              <a:lnSpc>
                <a:spcPct val="100000"/>
              </a:lnSpc>
              <a:spcBef>
                <a:spcPts val="720"/>
              </a:spcBef>
              <a:buNone/>
            </a:pPr>
            <a:endParaRPr lang="en-US" kern="1200" baseline="0" dirty="0" smtClean="0">
              <a:solidFill>
                <a:schemeClr val="tx1"/>
              </a:solidFill>
              <a:latin typeface="Arial" charset="0"/>
              <a:ea typeface="+mn-ea"/>
              <a:cs typeface="+mn-cs"/>
            </a:endParaRPr>
          </a:p>
          <a:p>
            <a:pPr marL="0" indent="0">
              <a:lnSpc>
                <a:spcPct val="100000"/>
              </a:lnSpc>
              <a:spcBef>
                <a:spcPts val="720"/>
              </a:spcBef>
              <a:buNone/>
            </a:pPr>
            <a:r>
              <a:rPr lang="en-US" kern="1200" baseline="0" dirty="0" smtClean="0">
                <a:solidFill>
                  <a:schemeClr val="tx1"/>
                </a:solidFill>
                <a:latin typeface="Arial" charset="0"/>
                <a:ea typeface="+mn-ea"/>
                <a:cs typeface="+mn-cs"/>
              </a:rPr>
              <a:t>The following are some of the reasons to configure SVI:</a:t>
            </a:r>
          </a:p>
          <a:p>
            <a:pPr lvl="1">
              <a:lnSpc>
                <a:spcPct val="100000"/>
              </a:lnSpc>
              <a:spcBef>
                <a:spcPts val="720"/>
              </a:spcBef>
            </a:pPr>
            <a:r>
              <a:rPr lang="en-US" kern="1200" baseline="0" dirty="0" smtClean="0">
                <a:solidFill>
                  <a:schemeClr val="tx1"/>
                </a:solidFill>
                <a:latin typeface="Arial" charset="0"/>
                <a:ea typeface="+mn-ea"/>
                <a:cs typeface="+mn-cs"/>
              </a:rPr>
              <a:t>To provide a gateway for a VLAN so that traffic can be routed into or out of that VLAN</a:t>
            </a:r>
          </a:p>
          <a:p>
            <a:pPr lvl="1">
              <a:lnSpc>
                <a:spcPct val="100000"/>
              </a:lnSpc>
              <a:spcBef>
                <a:spcPts val="720"/>
              </a:spcBef>
            </a:pPr>
            <a:r>
              <a:rPr lang="en-US" kern="1200" baseline="0" dirty="0" smtClean="0">
                <a:solidFill>
                  <a:schemeClr val="tx1"/>
                </a:solidFill>
                <a:latin typeface="Arial" charset="0"/>
                <a:ea typeface="+mn-ea"/>
                <a:cs typeface="+mn-cs"/>
              </a:rPr>
              <a:t>To provide fallback bridging if it is required for non-routable protocols</a:t>
            </a:r>
            <a:r>
              <a:rPr lang="en-US" b="1" kern="1200" baseline="0" dirty="0" smtClean="0">
                <a:solidFill>
                  <a:schemeClr val="tx1"/>
                </a:solidFill>
                <a:latin typeface="Arial" charset="0"/>
                <a:ea typeface="+mn-ea"/>
                <a:cs typeface="+mn-cs"/>
              </a:rPr>
              <a:t>  Note </a:t>
            </a:r>
            <a:r>
              <a:rPr lang="en-US" b="0" kern="1200" baseline="0" dirty="0" smtClean="0">
                <a:solidFill>
                  <a:schemeClr val="tx1"/>
                </a:solidFill>
                <a:latin typeface="Arial" charset="0"/>
                <a:ea typeface="+mn-ea"/>
                <a:cs typeface="+mn-cs"/>
              </a:rPr>
              <a:t>Using fallback bridging, non-IP packets can be forwarded across the routed interfaces, but this course</a:t>
            </a:r>
            <a:r>
              <a:rPr lang="en-US" kern="1200" baseline="0" dirty="0" smtClean="0">
                <a:solidFill>
                  <a:schemeClr val="tx1"/>
                </a:solidFill>
                <a:latin typeface="Arial" charset="0"/>
                <a:ea typeface="+mn-ea"/>
                <a:cs typeface="+mn-cs"/>
              </a:rPr>
              <a:t> focuses only on inter-VLAN routing, so only IP connectivity is discussed.</a:t>
            </a:r>
          </a:p>
          <a:p>
            <a:pPr lvl="1">
              <a:lnSpc>
                <a:spcPct val="100000"/>
              </a:lnSpc>
              <a:spcBef>
                <a:spcPts val="720"/>
              </a:spcBef>
            </a:pPr>
            <a:r>
              <a:rPr lang="en-US" kern="1200" baseline="0" dirty="0" smtClean="0">
                <a:solidFill>
                  <a:schemeClr val="tx1"/>
                </a:solidFill>
                <a:latin typeface="Arial" charset="0"/>
                <a:ea typeface="+mn-ea"/>
                <a:cs typeface="+mn-cs"/>
              </a:rPr>
              <a:t>To provide Layer 3 IP connectivity to the switch</a:t>
            </a:r>
          </a:p>
          <a:p>
            <a:pPr lvl="1">
              <a:lnSpc>
                <a:spcPct val="100000"/>
              </a:lnSpc>
              <a:spcBef>
                <a:spcPts val="720"/>
              </a:spcBef>
            </a:pPr>
            <a:r>
              <a:rPr lang="en-US" kern="1200" baseline="0" dirty="0" smtClean="0">
                <a:solidFill>
                  <a:schemeClr val="tx1"/>
                </a:solidFill>
                <a:latin typeface="Arial" charset="0"/>
                <a:ea typeface="+mn-ea"/>
                <a:cs typeface="+mn-cs"/>
              </a:rPr>
              <a:t>To support routing protocol and bridging configurations</a:t>
            </a:r>
          </a:p>
          <a:p>
            <a:pPr marL="0" indent="0">
              <a:lnSpc>
                <a:spcPct val="100000"/>
              </a:lnSpc>
              <a:spcBef>
                <a:spcPts val="720"/>
              </a:spcBef>
              <a:buNone/>
            </a:pPr>
            <a:endParaRPr lang="en-US" b="1" kern="1200" baseline="0" dirty="0" smtClean="0">
              <a:solidFill>
                <a:schemeClr val="tx1"/>
              </a:solidFill>
              <a:latin typeface="Arial" charset="0"/>
              <a:ea typeface="+mn-ea"/>
              <a:cs typeface="+mn-cs"/>
            </a:endParaRPr>
          </a:p>
          <a:p>
            <a:pPr marL="0" indent="0">
              <a:lnSpc>
                <a:spcPct val="100000"/>
              </a:lnSpc>
              <a:spcBef>
                <a:spcPts val="720"/>
              </a:spcBef>
              <a:buNone/>
            </a:pPr>
            <a:r>
              <a:rPr lang="en-US" b="1" kern="1200" baseline="0" dirty="0" smtClean="0">
                <a:solidFill>
                  <a:schemeClr val="tx1"/>
                </a:solidFill>
                <a:latin typeface="Arial" charset="0"/>
                <a:ea typeface="+mn-ea"/>
                <a:cs typeface="+mn-cs"/>
              </a:rPr>
              <a:t>SVI: Advantages and Disadvantages</a:t>
            </a:r>
          </a:p>
          <a:p>
            <a:pPr marL="0" indent="0">
              <a:lnSpc>
                <a:spcPct val="100000"/>
              </a:lnSpc>
              <a:spcBef>
                <a:spcPts val="720"/>
              </a:spcBef>
              <a:buFont typeface="Arial" pitchFamily="34" charset="0"/>
              <a:buNone/>
            </a:pPr>
            <a:r>
              <a:rPr lang="en-US" kern="1200" baseline="0" dirty="0" smtClean="0">
                <a:solidFill>
                  <a:schemeClr val="tx1"/>
                </a:solidFill>
                <a:latin typeface="Arial" charset="0"/>
                <a:ea typeface="+mn-ea"/>
                <a:cs typeface="+mn-cs"/>
              </a:rPr>
              <a:t>The following are some of the advantage of SVI:</a:t>
            </a:r>
          </a:p>
          <a:p>
            <a:pPr lvl="1">
              <a:lnSpc>
                <a:spcPct val="100000"/>
              </a:lnSpc>
              <a:spcBef>
                <a:spcPts val="720"/>
              </a:spcBef>
            </a:pPr>
            <a:r>
              <a:rPr lang="en-US" kern="1200" baseline="0" dirty="0" smtClean="0">
                <a:solidFill>
                  <a:schemeClr val="tx1"/>
                </a:solidFill>
                <a:latin typeface="Arial" charset="0"/>
                <a:ea typeface="+mn-ea"/>
                <a:cs typeface="+mn-cs"/>
              </a:rPr>
              <a:t>It is much faster than router-on-a-stick because everything is hardware switched and routed.</a:t>
            </a:r>
          </a:p>
          <a:p>
            <a:pPr lvl="1">
              <a:lnSpc>
                <a:spcPct val="100000"/>
              </a:lnSpc>
              <a:spcBef>
                <a:spcPts val="720"/>
              </a:spcBef>
            </a:pPr>
            <a:r>
              <a:rPr lang="en-US" sz="1200" kern="1200" baseline="0" dirty="0" smtClean="0">
                <a:solidFill>
                  <a:schemeClr val="tx1"/>
                </a:solidFill>
                <a:latin typeface="Arial" charset="0"/>
                <a:ea typeface="+mn-ea"/>
                <a:cs typeface="+mn-cs"/>
              </a:rPr>
              <a:t>No need for external links from the switch to the router for routing.</a:t>
            </a:r>
          </a:p>
          <a:p>
            <a:pPr lvl="1">
              <a:lnSpc>
                <a:spcPct val="100000"/>
              </a:lnSpc>
              <a:spcBef>
                <a:spcPts val="720"/>
              </a:spcBef>
            </a:pPr>
            <a:r>
              <a:rPr lang="en-US" sz="1200" kern="1200" baseline="0" dirty="0" smtClean="0">
                <a:solidFill>
                  <a:schemeClr val="tx1"/>
                </a:solidFill>
                <a:latin typeface="Arial" charset="0"/>
                <a:ea typeface="+mn-ea"/>
                <a:cs typeface="+mn-cs"/>
              </a:rPr>
              <a:t>Not limited to one link., Layer 2 EtherChannels can be used between the switches to get more bandwidth.</a:t>
            </a:r>
          </a:p>
          <a:p>
            <a:pPr lvl="1">
              <a:lnSpc>
                <a:spcPct val="100000"/>
              </a:lnSpc>
              <a:spcBef>
                <a:spcPts val="720"/>
              </a:spcBef>
            </a:pPr>
            <a:r>
              <a:rPr lang="en-US" sz="1200" kern="1200" baseline="0" dirty="0" smtClean="0">
                <a:solidFill>
                  <a:schemeClr val="tx1"/>
                </a:solidFill>
                <a:latin typeface="Arial" charset="0"/>
                <a:ea typeface="+mn-ea"/>
                <a:cs typeface="+mn-cs"/>
              </a:rPr>
              <a:t>Latency </a:t>
            </a:r>
            <a:r>
              <a:rPr lang="en-US" kern="1200" baseline="0" dirty="0" smtClean="0">
                <a:solidFill>
                  <a:schemeClr val="tx1"/>
                </a:solidFill>
                <a:latin typeface="Arial" charset="0"/>
                <a:ea typeface="+mn-ea"/>
                <a:cs typeface="+mn-cs"/>
              </a:rPr>
              <a:t>is much lower because it doesn’t need to leave the switch.</a:t>
            </a:r>
          </a:p>
          <a:p>
            <a:pPr marL="0" lvl="0" indent="0">
              <a:lnSpc>
                <a:spcPct val="100000"/>
              </a:lnSpc>
              <a:spcBef>
                <a:spcPts val="720"/>
              </a:spcBef>
              <a:buFont typeface="Arial" pitchFamily="34" charset="0"/>
              <a:buNone/>
            </a:pPr>
            <a:r>
              <a:rPr lang="en-US" kern="1200" baseline="0" dirty="0" smtClean="0">
                <a:solidFill>
                  <a:schemeClr val="tx1"/>
                </a:solidFill>
                <a:latin typeface="Arial" charset="0"/>
                <a:ea typeface="+mn-ea"/>
                <a:cs typeface="+mn-cs"/>
              </a:rPr>
              <a:t>The following is a disadvantage:</a:t>
            </a:r>
          </a:p>
          <a:p>
            <a:pPr lvl="1">
              <a:lnSpc>
                <a:spcPct val="100000"/>
              </a:lnSpc>
              <a:spcBef>
                <a:spcPts val="720"/>
              </a:spcBef>
            </a:pPr>
            <a:r>
              <a:rPr lang="en-US" kern="1200" baseline="0" dirty="0" smtClean="0">
                <a:solidFill>
                  <a:schemeClr val="tx1"/>
                </a:solidFill>
                <a:latin typeface="Arial" charset="0"/>
                <a:ea typeface="+mn-ea"/>
                <a:cs typeface="+mn-cs"/>
              </a:rPr>
              <a:t>It needs a Layer 3 switch to perform Inter-VLAN routing, which is more expensive.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nSpc>
                <a:spcPct val="100000"/>
              </a:lnSpc>
            </a:pPr>
            <a:r>
              <a:rPr lang="en-US" kern="1200" baseline="0" dirty="0" smtClean="0">
                <a:solidFill>
                  <a:schemeClr val="tx1"/>
                </a:solidFill>
                <a:latin typeface="Arial" charset="0"/>
                <a:ea typeface="+mn-ea"/>
                <a:cs typeface="+mn-cs"/>
              </a:rPr>
              <a:t>A routed port is a physical port that acts similarly to a port on a traditional router with Layer 3 addresses configured. Unlike an access port, a routed port is not associated with a particular VLAN. A routed port behaves like a regular router interface. Also, because Layer 2 functionality has been removed, Layer 2 protocols, such as STP and VTP, do not function on a routed interface. However, protocols such as LACP, which can be used to build either Layer 2 or Layer 3 EtherChannel bundles, would still function at Layer 3. </a:t>
            </a:r>
            <a:r>
              <a:rPr lang="en-US" b="0" kern="1200" baseline="0" dirty="0" smtClean="0">
                <a:solidFill>
                  <a:schemeClr val="tx1"/>
                </a:solidFill>
                <a:latin typeface="Arial" charset="0"/>
                <a:ea typeface="+mn-ea"/>
                <a:cs typeface="+mn-cs"/>
              </a:rPr>
              <a:t>Routed interfaces don’t support subinterfaces as with Cisco IOS routers. </a:t>
            </a:r>
            <a:r>
              <a:rPr lang="en-US" kern="1200" baseline="0" dirty="0" smtClean="0">
                <a:solidFill>
                  <a:schemeClr val="tx1"/>
                </a:solidFill>
                <a:latin typeface="Arial" charset="0"/>
                <a:ea typeface="+mn-ea"/>
                <a:cs typeface="+mn-cs"/>
              </a:rPr>
              <a:t>Routed ports are used for point-to-point links; connecting WAN routers and security devices are examples of the use of routed ports. In the campus switched network, routed ports are mostly configured between the switches in the campus backbone and between switches in the campus backbone and building distribution switches if Layer 3 routing is applied in the distribution layer. The figure illustrates routed ports for point-to-point links in a campus switched </a:t>
            </a:r>
            <a:r>
              <a:rPr lang="en-US" kern="1200" baseline="0" smtClean="0">
                <a:solidFill>
                  <a:schemeClr val="tx1"/>
                </a:solidFill>
                <a:latin typeface="Arial" charset="0"/>
                <a:ea typeface="+mn-ea"/>
                <a:cs typeface="+mn-cs"/>
              </a:rPr>
              <a:t>network.</a:t>
            </a:r>
          </a:p>
          <a:p>
            <a:pPr>
              <a:lnSpc>
                <a:spcPct val="100000"/>
              </a:lnSpc>
            </a:pPr>
            <a:endParaRPr lang="en-US" kern="1200" baseline="0" dirty="0" smtClean="0">
              <a:solidFill>
                <a:schemeClr val="tx1"/>
              </a:solidFill>
              <a:latin typeface="Arial" charset="0"/>
              <a:ea typeface="+mn-ea"/>
              <a:cs typeface="+mn-cs"/>
            </a:endParaRPr>
          </a:p>
          <a:p>
            <a:pPr>
              <a:lnSpc>
                <a:spcPct val="100000"/>
              </a:lnSpc>
            </a:pPr>
            <a:r>
              <a:rPr lang="en-US" kern="1200" baseline="0" smtClean="0">
                <a:solidFill>
                  <a:schemeClr val="tx1"/>
                </a:solidFill>
                <a:latin typeface="Arial" charset="0"/>
                <a:ea typeface="+mn-ea"/>
                <a:cs typeface="+mn-cs"/>
              </a:rPr>
              <a:t>To </a:t>
            </a:r>
            <a:r>
              <a:rPr lang="en-US" kern="1200" baseline="0" dirty="0" smtClean="0">
                <a:solidFill>
                  <a:schemeClr val="tx1"/>
                </a:solidFill>
                <a:latin typeface="Arial" charset="0"/>
                <a:ea typeface="+mn-ea"/>
                <a:cs typeface="+mn-cs"/>
              </a:rPr>
              <a:t>configure routed ports, make sure to configure the respective interface as a Layer 3 interface using the </a:t>
            </a:r>
            <a:r>
              <a:rPr lang="en-US" b="1" kern="1200" baseline="0" dirty="0" smtClean="0">
                <a:solidFill>
                  <a:schemeClr val="tx1"/>
                </a:solidFill>
                <a:latin typeface="Arial" charset="0"/>
                <a:ea typeface="+mn-ea"/>
                <a:cs typeface="+mn-cs"/>
              </a:rPr>
              <a:t>no switchport </a:t>
            </a:r>
            <a:r>
              <a:rPr lang="en-US" b="0" kern="1200" baseline="0" dirty="0" smtClean="0">
                <a:solidFill>
                  <a:schemeClr val="tx1"/>
                </a:solidFill>
                <a:latin typeface="Arial" charset="0"/>
                <a:ea typeface="+mn-ea"/>
                <a:cs typeface="+mn-cs"/>
              </a:rPr>
              <a:t>interface command, if the default configurations of the </a:t>
            </a:r>
            <a:r>
              <a:rPr lang="en-US" kern="1200" baseline="0" dirty="0" smtClean="0">
                <a:solidFill>
                  <a:schemeClr val="tx1"/>
                </a:solidFill>
                <a:latin typeface="Arial" charset="0"/>
                <a:ea typeface="+mn-ea"/>
                <a:cs typeface="+mn-cs"/>
              </a:rPr>
              <a:t>interfaces are Layer 2 interfaces as with the Catalyst 3560 family of switches. In addition, assign an IP address and other Layer 3 parameters as necessary. After assigning the IP address, make certain that IP routing is globally enabled and that applicable routing protocols are configured. The number of routed ports and </a:t>
            </a:r>
            <a:r>
              <a:rPr lang="en-US" kern="1200" baseline="0" dirty="0" err="1" smtClean="0">
                <a:solidFill>
                  <a:schemeClr val="tx1"/>
                </a:solidFill>
                <a:latin typeface="Arial" charset="0"/>
                <a:ea typeface="+mn-ea"/>
                <a:cs typeface="+mn-cs"/>
              </a:rPr>
              <a:t>SVIs</a:t>
            </a:r>
            <a:r>
              <a:rPr lang="en-US" kern="1200" baseline="0" dirty="0" smtClean="0">
                <a:solidFill>
                  <a:schemeClr val="tx1"/>
                </a:solidFill>
                <a:latin typeface="Arial" charset="0"/>
                <a:ea typeface="+mn-ea"/>
                <a:cs typeface="+mn-cs"/>
              </a:rPr>
              <a:t> that can be configured on a switch is not limited by software. However, the interrelationship between these interfaces and other features configured on the switch may overload the CPU due to hardware limitations, so a network engineer should fully consider these limits before configuring these features on numerous interfaces.</a:t>
            </a:r>
          </a:p>
          <a:p>
            <a:pPr marL="0" indent="0">
              <a:lnSpc>
                <a:spcPct val="100000"/>
              </a:lnSpc>
              <a:buNone/>
            </a:pPr>
            <a:endParaRPr lang="en-US" kern="1200" baseline="0" smtClean="0">
              <a:solidFill>
                <a:schemeClr val="tx1"/>
              </a:solidFill>
              <a:latin typeface="Arial" charset="0"/>
              <a:ea typeface="+mn-ea"/>
              <a:cs typeface="+mn-cs"/>
            </a:endParaRPr>
          </a:p>
          <a:p>
            <a:pPr marL="0" indent="0">
              <a:lnSpc>
                <a:spcPct val="100000"/>
              </a:lnSpc>
              <a:buNone/>
            </a:pPr>
            <a:r>
              <a:rPr lang="en-US" kern="1200" baseline="0" smtClean="0">
                <a:solidFill>
                  <a:schemeClr val="tx1"/>
                </a:solidFill>
                <a:latin typeface="Arial" charset="0"/>
                <a:ea typeface="+mn-ea"/>
                <a:cs typeface="+mn-cs"/>
              </a:rPr>
              <a:t>Following </a:t>
            </a:r>
            <a:r>
              <a:rPr lang="en-US" kern="1200" baseline="0" dirty="0" smtClean="0">
                <a:solidFill>
                  <a:schemeClr val="tx1"/>
                </a:solidFill>
                <a:latin typeface="Arial" charset="0"/>
                <a:ea typeface="+mn-ea"/>
                <a:cs typeface="+mn-cs"/>
              </a:rPr>
              <a:t>are some of the advantages of routed ports:</a:t>
            </a:r>
          </a:p>
          <a:p>
            <a:pPr lvl="1">
              <a:lnSpc>
                <a:spcPct val="100000"/>
              </a:lnSpc>
            </a:pPr>
            <a:r>
              <a:rPr lang="en-US" kern="1200" baseline="0" smtClean="0">
                <a:solidFill>
                  <a:schemeClr val="tx1"/>
                </a:solidFill>
                <a:latin typeface="Arial" charset="0"/>
                <a:ea typeface="+mn-ea"/>
                <a:cs typeface="+mn-cs"/>
              </a:rPr>
              <a:t>A </a:t>
            </a:r>
            <a:r>
              <a:rPr lang="en-US" kern="1200" baseline="0" dirty="0" smtClean="0">
                <a:solidFill>
                  <a:schemeClr val="tx1"/>
                </a:solidFill>
                <a:latin typeface="Arial" charset="0"/>
                <a:ea typeface="+mn-ea"/>
                <a:cs typeface="+mn-cs"/>
              </a:rPr>
              <a:t>multilayer switch can have </a:t>
            </a:r>
            <a:r>
              <a:rPr lang="en-US" kern="1200" baseline="0" dirty="0" err="1" smtClean="0">
                <a:solidFill>
                  <a:schemeClr val="tx1"/>
                </a:solidFill>
                <a:latin typeface="Arial" charset="0"/>
                <a:ea typeface="+mn-ea"/>
                <a:cs typeface="+mn-cs"/>
              </a:rPr>
              <a:t>SVIs</a:t>
            </a:r>
            <a:r>
              <a:rPr lang="en-US" kern="1200" baseline="0" dirty="0" smtClean="0">
                <a:solidFill>
                  <a:schemeClr val="tx1"/>
                </a:solidFill>
                <a:latin typeface="Arial" charset="0"/>
                <a:ea typeface="+mn-ea"/>
                <a:cs typeface="+mn-cs"/>
              </a:rPr>
              <a:t> and routed ports on a single switch.</a:t>
            </a:r>
          </a:p>
          <a:p>
            <a:pPr lvl="1">
              <a:lnSpc>
                <a:spcPct val="100000"/>
              </a:lnSpc>
            </a:pPr>
            <a:r>
              <a:rPr lang="en-US" kern="1200" baseline="0" smtClean="0">
                <a:solidFill>
                  <a:schemeClr val="tx1"/>
                </a:solidFill>
                <a:latin typeface="Arial" charset="0"/>
                <a:ea typeface="+mn-ea"/>
                <a:cs typeface="+mn-cs"/>
              </a:rPr>
              <a:t>Multilayer </a:t>
            </a:r>
            <a:r>
              <a:rPr lang="en-US" kern="1200" baseline="0" dirty="0" smtClean="0">
                <a:solidFill>
                  <a:schemeClr val="tx1"/>
                </a:solidFill>
                <a:latin typeface="Arial" charset="0"/>
                <a:ea typeface="+mn-ea"/>
                <a:cs typeface="+mn-cs"/>
              </a:rPr>
              <a:t>switches forward either Layer 2 or Layer 3 traffic in hardware.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sz="1200" kern="1200" baseline="0" dirty="0" smtClean="0">
                <a:solidFill>
                  <a:schemeClr val="tx1"/>
                </a:solidFill>
                <a:latin typeface="Arial" charset="0"/>
                <a:ea typeface="+mn-ea"/>
                <a:cs typeface="+mn-cs"/>
              </a:rPr>
              <a:t>The EtherChannel technology is available to bundle ports of the same type. On a Layer 2 switch, EtherChannel can aggregate access ports such as servers that support EtherChannel or trunk links to connect switches. As each EtherChannel link is seen as one logical connection, ports that are member of an EtherChannel can load balance traffic on all the links that are up. On Layer 3 switches, switched ports can be converted to routed ports. These ports do not perform switching at Layer 2 anymore, but become Layer 3 ports similar to those found on router platforms. Routed Layer 3 ports can also form EtherChannel just like Layer 2. On a multilayer switch, it is easy to configure Layer 2 EtherChannels or Layer 3 EtherChannels, depending on what type of devices connect and depending on their position in the network. The configuration requires that ports on both sides are configured the same way: switch ports (access or trunk) or routed ports. In the figure, the bottom switch is Layer 2-only because it is an access switch, so Layer 2 EtherChannel is configured. At the distribution or the core layer, where Layer 3 links are recommended, Layer 3 EtherChannels are configured.</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C914AD7-6F87-4E4B-8704-54FDDA587EE9}" type="slidenum">
              <a:rPr lang="en-US"/>
              <a:pPr/>
              <a:t>8</a:t>
            </a:fld>
            <a:endParaRPr lang="en-US" dirty="0"/>
          </a:p>
        </p:txBody>
      </p:sp>
      <p:sp>
        <p:nvSpPr>
          <p:cNvPr id="978946" name="Rectangle 2"/>
          <p:cNvSpPr>
            <a:spLocks noGrp="1" noRot="1" noChangeAspect="1" noChangeArrowheads="1" noTextEdit="1"/>
          </p:cNvSpPr>
          <p:nvPr>
            <p:ph type="sldImg"/>
          </p:nvPr>
        </p:nvSpPr>
        <p:spPr>
          <a:xfrm>
            <a:off x="1181100" y="698500"/>
            <a:ext cx="4648200" cy="3486150"/>
          </a:xfrm>
          <a:ln/>
        </p:spPr>
      </p:sp>
      <p:sp>
        <p:nvSpPr>
          <p:cNvPr id="978947" name="Rectangle 3"/>
          <p:cNvSpPr>
            <a:spLocks noGrp="1" noChangeArrowheads="1"/>
          </p:cNvSpPr>
          <p:nvPr>
            <p:ph type="body" idx="1"/>
          </p:nvPr>
        </p:nvSpPr>
        <p:spPr>
          <a:xfrm>
            <a:off x="935038" y="4416425"/>
            <a:ext cx="5140325" cy="4181475"/>
          </a:xfrm>
        </p:spPr>
        <p:txBody>
          <a:bodyPr/>
          <a:lstStyle/>
          <a:p>
            <a:pPr marL="0" indent="0">
              <a:lnSpc>
                <a:spcPct val="100000"/>
              </a:lnSpc>
              <a:buNone/>
            </a:pPr>
            <a:r>
              <a:rPr lang="en-US" sz="1200" kern="1200" baseline="0" smtClean="0">
                <a:solidFill>
                  <a:schemeClr val="tx1"/>
                </a:solidFill>
                <a:latin typeface="Arial" charset="0"/>
                <a:ea typeface="+mn-ea"/>
                <a:cs typeface="+mn-cs"/>
              </a:rPr>
              <a:t>As </a:t>
            </a:r>
            <a:r>
              <a:rPr lang="en-US" sz="1200" kern="1200" baseline="0" dirty="0" smtClean="0">
                <a:solidFill>
                  <a:schemeClr val="tx1"/>
                </a:solidFill>
                <a:latin typeface="Arial" charset="0"/>
                <a:ea typeface="+mn-ea"/>
                <a:cs typeface="+mn-cs"/>
              </a:rPr>
              <a:t>previously discussed, before implementing inter-VLAN routing on a multilayer switch, a network engineer should plan the steps necessary to make it successful. Prior planning can help prevent any problems during the installation by logically organizing the necessary steps and providing checkpoints and verification, as </a:t>
            </a:r>
            <a:r>
              <a:rPr lang="en-US" sz="1200" kern="1200" baseline="0" smtClean="0">
                <a:solidFill>
                  <a:schemeClr val="tx1"/>
                </a:solidFill>
                <a:latin typeface="Arial" charset="0"/>
                <a:ea typeface="+mn-ea"/>
                <a:cs typeface="+mn-cs"/>
              </a:rPr>
              <a:t>necessary:</a:t>
            </a:r>
          </a:p>
          <a:p>
            <a:pPr marL="0" indent="0">
              <a:lnSpc>
                <a:spcPct val="100000"/>
              </a:lnSpc>
              <a:buNone/>
            </a:pPr>
            <a:endParaRPr lang="en-US" sz="1200" kern="1200" baseline="0" dirty="0" smtClean="0">
              <a:solidFill>
                <a:schemeClr val="tx1"/>
              </a:solidFill>
              <a:latin typeface="Arial" charset="0"/>
              <a:ea typeface="+mn-ea"/>
              <a:cs typeface="+mn-cs"/>
            </a:endParaRPr>
          </a:p>
          <a:p>
            <a:pPr>
              <a:lnSpc>
                <a:spcPct val="100000"/>
              </a:lnSpc>
            </a:pPr>
            <a:r>
              <a:rPr lang="en-US" sz="1200" kern="1200" baseline="0" smtClean="0">
                <a:solidFill>
                  <a:schemeClr val="tx1"/>
                </a:solidFill>
                <a:latin typeface="Arial" charset="0"/>
                <a:ea typeface="+mn-ea"/>
                <a:cs typeface="+mn-cs"/>
              </a:rPr>
              <a:t>The </a:t>
            </a:r>
            <a:r>
              <a:rPr lang="en-US" sz="1200" kern="1200" baseline="0" dirty="0" smtClean="0">
                <a:solidFill>
                  <a:schemeClr val="tx1"/>
                </a:solidFill>
                <a:latin typeface="Arial" charset="0"/>
                <a:ea typeface="+mn-ea"/>
                <a:cs typeface="+mn-cs"/>
              </a:rPr>
              <a:t>first step is to identify the VLANs that require a Layer 3 gateway within the multilayer switch. It is possible that not all VLANs will require the capability to reach other VLANs within the enterprise. For example, a company might have a VLAN in use in an R&amp;D laboratory. The network designer determines that this VLAN should not have connectivity with other VLANs in the enterprise or to the Internet. However, the </a:t>
            </a:r>
            <a:r>
              <a:rPr lang="en-US" sz="1200" kern="1200" baseline="0" dirty="0" err="1" smtClean="0">
                <a:solidFill>
                  <a:schemeClr val="tx1"/>
                </a:solidFill>
                <a:latin typeface="Arial" charset="0"/>
                <a:ea typeface="+mn-ea"/>
                <a:cs typeface="+mn-cs"/>
              </a:rPr>
              <a:t>R&amp;DVLAN</a:t>
            </a:r>
            <a:r>
              <a:rPr lang="en-US" sz="1200" kern="1200" baseline="0" dirty="0" smtClean="0">
                <a:solidFill>
                  <a:schemeClr val="tx1"/>
                </a:solidFill>
                <a:latin typeface="Arial" charset="0"/>
                <a:ea typeface="+mn-ea"/>
                <a:cs typeface="+mn-cs"/>
              </a:rPr>
              <a:t> is not a local VLAN but spans the switch fabric due to the presence of an R&amp;D server in the data center, so it cannot simply be pruned from the trunk between the multilayer switch and the R&amp;D lab switch. Such a VLAN might be configured without a Layer 3 gateway as one way of ensuring the desired </a:t>
            </a:r>
            <a:r>
              <a:rPr lang="en-US" sz="1200" kern="1200" baseline="0" smtClean="0">
                <a:solidFill>
                  <a:schemeClr val="tx1"/>
                </a:solidFill>
                <a:latin typeface="Arial" charset="0"/>
                <a:ea typeface="+mn-ea"/>
                <a:cs typeface="+mn-cs"/>
              </a:rPr>
              <a:t>segregation.</a:t>
            </a:r>
          </a:p>
          <a:p>
            <a:pPr>
              <a:lnSpc>
                <a:spcPct val="100000"/>
              </a:lnSpc>
            </a:pPr>
            <a:endParaRPr lang="en-US" sz="1200" kern="1200" baseline="0" dirty="0" smtClean="0">
              <a:solidFill>
                <a:schemeClr val="tx1"/>
              </a:solidFill>
              <a:latin typeface="Arial" charset="0"/>
              <a:ea typeface="+mn-ea"/>
              <a:cs typeface="+mn-cs"/>
            </a:endParaRPr>
          </a:p>
          <a:p>
            <a:pPr>
              <a:lnSpc>
                <a:spcPct val="100000"/>
              </a:lnSpc>
            </a:pPr>
            <a:r>
              <a:rPr lang="en-US" sz="1200" kern="1200" baseline="0" smtClean="0">
                <a:solidFill>
                  <a:schemeClr val="tx1"/>
                </a:solidFill>
                <a:latin typeface="Arial" charset="0"/>
                <a:ea typeface="+mn-ea"/>
                <a:cs typeface="+mn-cs"/>
              </a:rPr>
              <a:t>If </a:t>
            </a:r>
            <a:r>
              <a:rPr lang="en-US" sz="1200" kern="1200" baseline="0" dirty="0" smtClean="0">
                <a:solidFill>
                  <a:schemeClr val="tx1"/>
                </a:solidFill>
                <a:latin typeface="Arial" charset="0"/>
                <a:ea typeface="+mn-ea"/>
                <a:cs typeface="+mn-cs"/>
              </a:rPr>
              <a:t>a VLAN that is to be routed by an SVI interface does not already exist on the multilayer switch, it must be created. Then create the SVI interface for each VLAN that needs to be routed within the multilayer switch. </a:t>
            </a:r>
          </a:p>
          <a:p>
            <a:pPr>
              <a:lnSpc>
                <a:spcPct val="100000"/>
              </a:lnSpc>
            </a:pPr>
            <a:r>
              <a:rPr lang="en-US" sz="1200" kern="1200" baseline="0" smtClean="0">
                <a:solidFill>
                  <a:schemeClr val="tx1"/>
                </a:solidFill>
                <a:latin typeface="Arial" charset="0"/>
                <a:ea typeface="+mn-ea"/>
                <a:cs typeface="+mn-cs"/>
              </a:rPr>
              <a:t>Find </a:t>
            </a:r>
            <a:r>
              <a:rPr lang="en-US" sz="1200" kern="1200" baseline="0" dirty="0" smtClean="0">
                <a:solidFill>
                  <a:schemeClr val="tx1"/>
                </a:solidFill>
                <a:latin typeface="Arial" charset="0"/>
                <a:ea typeface="+mn-ea"/>
                <a:cs typeface="+mn-cs"/>
              </a:rPr>
              <a:t>out what protocols needs to be configured on the SVI; for example, IP and such. Assuming the </a:t>
            </a:r>
            <a:r>
              <a:rPr lang="en-US" sz="1200" kern="1200" baseline="0" smtClean="0">
                <a:solidFill>
                  <a:schemeClr val="tx1"/>
                </a:solidFill>
                <a:latin typeface="Arial" charset="0"/>
                <a:ea typeface="+mn-ea"/>
                <a:cs typeface="+mn-cs"/>
              </a:rPr>
              <a:t>enterprise uses </a:t>
            </a:r>
            <a:r>
              <a:rPr lang="en-US" sz="1200" kern="1200" baseline="0" dirty="0" smtClean="0">
                <a:solidFill>
                  <a:schemeClr val="tx1"/>
                </a:solidFill>
                <a:latin typeface="Arial" charset="0"/>
                <a:ea typeface="+mn-ea"/>
                <a:cs typeface="+mn-cs"/>
              </a:rPr>
              <a:t>only IP as a routed protocol, a network engineer would then configure each SVI interface with an appropriate IP address and mask. Following this, the SVI interface needs to be enabled using the </a:t>
            </a:r>
            <a:r>
              <a:rPr lang="en-US" sz="1200" b="1" kern="1200" baseline="0" dirty="0" smtClean="0">
                <a:solidFill>
                  <a:schemeClr val="tx1"/>
                </a:solidFill>
                <a:latin typeface="Arial" charset="0"/>
                <a:ea typeface="+mn-ea"/>
                <a:cs typeface="+mn-cs"/>
              </a:rPr>
              <a:t>no shutdown interface </a:t>
            </a:r>
            <a:r>
              <a:rPr lang="en-US" sz="1200" kern="1200" baseline="0" smtClean="0">
                <a:solidFill>
                  <a:schemeClr val="tx1"/>
                </a:solidFill>
                <a:latin typeface="Arial" charset="0"/>
                <a:ea typeface="+mn-ea"/>
                <a:cs typeface="+mn-cs"/>
              </a:rPr>
              <a:t>command.</a:t>
            </a:r>
          </a:p>
          <a:p>
            <a:pPr>
              <a:lnSpc>
                <a:spcPct val="100000"/>
              </a:lnSpc>
            </a:pPr>
            <a:endParaRPr lang="en-US" sz="1200" kern="1200" baseline="0" dirty="0" smtClean="0">
              <a:solidFill>
                <a:schemeClr val="tx1"/>
              </a:solidFill>
              <a:latin typeface="Arial" charset="0"/>
              <a:ea typeface="+mn-ea"/>
              <a:cs typeface="+mn-cs"/>
            </a:endParaRPr>
          </a:p>
          <a:p>
            <a:pPr>
              <a:lnSpc>
                <a:spcPct val="100000"/>
              </a:lnSpc>
            </a:pPr>
            <a:r>
              <a:rPr lang="en-US" smtClean="0">
                <a:latin typeface="Arial" charset="0"/>
                <a:cs typeface="+mn-cs"/>
              </a:rPr>
              <a:t>I</a:t>
            </a:r>
            <a:r>
              <a:rPr lang="en-US" sz="1200" kern="1200" baseline="0" smtClean="0">
                <a:solidFill>
                  <a:schemeClr val="tx1"/>
                </a:solidFill>
                <a:latin typeface="Arial" charset="0"/>
                <a:ea typeface="+mn-ea"/>
                <a:cs typeface="+mn-cs"/>
              </a:rPr>
              <a:t>f </a:t>
            </a:r>
            <a:r>
              <a:rPr lang="en-US" sz="1200" kern="1200" baseline="0" dirty="0" err="1" smtClean="0">
                <a:solidFill>
                  <a:schemeClr val="tx1"/>
                </a:solidFill>
                <a:latin typeface="Arial" charset="0"/>
                <a:ea typeface="+mn-ea"/>
                <a:cs typeface="+mn-cs"/>
              </a:rPr>
              <a:t>SVIs</a:t>
            </a:r>
            <a:r>
              <a:rPr lang="en-US" sz="1200" kern="1200" baseline="0" dirty="0" smtClean="0">
                <a:solidFill>
                  <a:schemeClr val="tx1"/>
                </a:solidFill>
                <a:latin typeface="Arial" charset="0"/>
                <a:ea typeface="+mn-ea"/>
                <a:cs typeface="+mn-cs"/>
              </a:rPr>
              <a:t> are used to provide Layer 3 forwarding services to their assigned VLAN (as opposed to only giving those VLANs the capability to reach the switch), all routed protocols in use in the enterprise must have their routing function enabled within the multilayer switch. (Layer 3 routing is not enabled by default in a multilayer </a:t>
            </a:r>
            <a:r>
              <a:rPr lang="en-US" sz="1200" kern="1200" baseline="0" smtClean="0">
                <a:solidFill>
                  <a:schemeClr val="tx1"/>
                </a:solidFill>
                <a:latin typeface="Arial" charset="0"/>
                <a:ea typeface="+mn-ea"/>
                <a:cs typeface="+mn-cs"/>
              </a:rPr>
              <a:t>switch.)</a:t>
            </a:r>
          </a:p>
          <a:p>
            <a:pPr>
              <a:lnSpc>
                <a:spcPct val="100000"/>
              </a:lnSpc>
            </a:pPr>
            <a:endParaRPr lang="en-US" sz="1200" kern="1200" baseline="0" dirty="0" smtClean="0">
              <a:solidFill>
                <a:schemeClr val="tx1"/>
              </a:solidFill>
              <a:latin typeface="Arial" charset="0"/>
              <a:ea typeface="+mn-ea"/>
              <a:cs typeface="+mn-cs"/>
            </a:endParaRPr>
          </a:p>
          <a:p>
            <a:pPr>
              <a:lnSpc>
                <a:spcPct val="100000"/>
              </a:lnSpc>
            </a:pPr>
            <a:r>
              <a:rPr lang="en-US" sz="1200" kern="1200" baseline="0" smtClean="0">
                <a:solidFill>
                  <a:schemeClr val="tx1"/>
                </a:solidFill>
                <a:latin typeface="Arial" charset="0"/>
                <a:ea typeface="+mn-ea"/>
                <a:cs typeface="+mn-cs"/>
              </a:rPr>
              <a:t>Depending </a:t>
            </a:r>
            <a:r>
              <a:rPr lang="en-US" sz="1200" kern="1200" baseline="0" dirty="0" smtClean="0">
                <a:solidFill>
                  <a:schemeClr val="tx1"/>
                </a:solidFill>
                <a:latin typeface="Arial" charset="0"/>
                <a:ea typeface="+mn-ea"/>
                <a:cs typeface="+mn-cs"/>
              </a:rPr>
              <a:t>on the size of the network and the design provided by the network architect, the multilayer switch might need to exchange dynamic routing protocol updates with one or more other routing devices in the network. A network engineer must determine whether this need exists, and if so, configure an appropriate dynamic routing protocol on the multilayer switch. The choice of protocol may be specified by the network designer, or the choice may be left to the network </a:t>
            </a:r>
            <a:r>
              <a:rPr lang="en-US" sz="1200" kern="1200" baseline="0" smtClean="0">
                <a:solidFill>
                  <a:schemeClr val="tx1"/>
                </a:solidFill>
                <a:latin typeface="Arial" charset="0"/>
                <a:ea typeface="+mn-ea"/>
                <a:cs typeface="+mn-cs"/>
              </a:rPr>
              <a:t>engineer.</a:t>
            </a:r>
          </a:p>
          <a:p>
            <a:pPr>
              <a:lnSpc>
                <a:spcPct val="100000"/>
              </a:lnSpc>
            </a:pPr>
            <a:endParaRPr lang="en-US" sz="1200" kern="1200" baseline="0" dirty="0" smtClean="0">
              <a:solidFill>
                <a:schemeClr val="tx1"/>
              </a:solidFill>
              <a:latin typeface="Arial" charset="0"/>
              <a:ea typeface="+mn-ea"/>
              <a:cs typeface="+mn-cs"/>
            </a:endParaRPr>
          </a:p>
          <a:p>
            <a:pPr>
              <a:lnSpc>
                <a:spcPct val="100000"/>
              </a:lnSpc>
            </a:pPr>
            <a:r>
              <a:rPr lang="en-US" sz="1200" kern="1200" baseline="0" smtClean="0">
                <a:solidFill>
                  <a:schemeClr val="tx1"/>
                </a:solidFill>
                <a:latin typeface="Arial" charset="0"/>
                <a:ea typeface="+mn-ea"/>
                <a:cs typeface="+mn-cs"/>
              </a:rPr>
              <a:t>Finally</a:t>
            </a:r>
            <a:r>
              <a:rPr lang="en-US" sz="1200" kern="1200" baseline="0" dirty="0" smtClean="0">
                <a:solidFill>
                  <a:schemeClr val="tx1"/>
                </a:solidFill>
                <a:latin typeface="Arial" charset="0"/>
                <a:ea typeface="+mn-ea"/>
                <a:cs typeface="+mn-cs"/>
              </a:rPr>
              <a:t>, after carefully considering the network structure, a network engineer can decide to exclude certain switchports from contributing to the SVI line-state up-and-down calculation. Any such switchports would be configured with the </a:t>
            </a:r>
            <a:r>
              <a:rPr lang="en-US" sz="1200" kern="1200" baseline="0" dirty="0" err="1" smtClean="0">
                <a:solidFill>
                  <a:schemeClr val="tx1"/>
                </a:solidFill>
                <a:latin typeface="Arial" charset="0"/>
                <a:ea typeface="+mn-ea"/>
                <a:cs typeface="+mn-cs"/>
              </a:rPr>
              <a:t>autostate</a:t>
            </a:r>
            <a:r>
              <a:rPr lang="en-US" sz="1200" kern="1200" baseline="0" dirty="0" smtClean="0">
                <a:solidFill>
                  <a:schemeClr val="tx1"/>
                </a:solidFill>
                <a:latin typeface="Arial" charset="0"/>
                <a:ea typeface="+mn-ea"/>
                <a:cs typeface="+mn-cs"/>
              </a:rPr>
              <a:t> exclude feature. </a:t>
            </a:r>
            <a:r>
              <a:rPr lang="en-US" sz="1200" kern="1200" baseline="0" dirty="0" err="1" smtClean="0">
                <a:solidFill>
                  <a:schemeClr val="tx1"/>
                </a:solidFill>
                <a:latin typeface="Arial" charset="0"/>
                <a:ea typeface="+mn-ea"/>
                <a:cs typeface="+mn-cs"/>
              </a:rPr>
              <a:t>Autostate</a:t>
            </a:r>
            <a:r>
              <a:rPr lang="en-US" sz="1200" kern="1200" baseline="0" dirty="0" smtClean="0">
                <a:solidFill>
                  <a:schemeClr val="tx1"/>
                </a:solidFill>
                <a:latin typeface="Arial" charset="0"/>
                <a:ea typeface="+mn-ea"/>
                <a:cs typeface="+mn-cs"/>
              </a:rPr>
              <a:t> is discussed more in the “SVI </a:t>
            </a:r>
            <a:r>
              <a:rPr lang="en-US" sz="1200" kern="1200" baseline="0" dirty="0" err="1" smtClean="0">
                <a:solidFill>
                  <a:schemeClr val="tx1"/>
                </a:solidFill>
                <a:latin typeface="Arial" charset="0"/>
                <a:ea typeface="+mn-ea"/>
                <a:cs typeface="+mn-cs"/>
              </a:rPr>
              <a:t>Autostate</a:t>
            </a:r>
            <a:r>
              <a:rPr lang="en-US" sz="1200" kern="1200" baseline="0" dirty="0" smtClean="0">
                <a:solidFill>
                  <a:schemeClr val="tx1"/>
                </a:solidFill>
                <a:latin typeface="Arial" charset="0"/>
                <a:ea typeface="+mn-ea"/>
                <a:cs typeface="+mn-cs"/>
              </a:rPr>
              <a:t>” </a:t>
            </a:r>
            <a:r>
              <a:rPr lang="en-US" sz="1200" kern="1200" baseline="0" smtClean="0">
                <a:solidFill>
                  <a:schemeClr val="tx1"/>
                </a:solidFill>
                <a:latin typeface="Arial" charset="0"/>
                <a:ea typeface="+mn-ea"/>
                <a:cs typeface="+mn-cs"/>
              </a:rPr>
              <a:t>section.</a:t>
            </a:r>
          </a:p>
          <a:p>
            <a:pPr>
              <a:lnSpc>
                <a:spcPct val="100000"/>
              </a:lnSpc>
            </a:pPr>
            <a:endParaRPr lang="en-US" sz="1200" kern="1200" baseline="0" dirty="0" smtClean="0">
              <a:solidFill>
                <a:schemeClr val="tx1"/>
              </a:solidFill>
              <a:latin typeface="Arial" charset="0"/>
              <a:ea typeface="+mn-ea"/>
              <a:cs typeface="+mn-cs"/>
            </a:endParaRPr>
          </a:p>
          <a:p>
            <a:pPr>
              <a:lnSpc>
                <a:spcPct val="100000"/>
              </a:lnSpc>
            </a:pPr>
            <a:r>
              <a:rPr lang="en-US" sz="1200" b="1" kern="1200" baseline="0" smtClean="0">
                <a:solidFill>
                  <a:schemeClr val="tx1"/>
                </a:solidFill>
                <a:latin typeface="Arial" charset="0"/>
                <a:ea typeface="+mn-ea"/>
                <a:cs typeface="+mn-cs"/>
              </a:rPr>
              <a:t>Note </a:t>
            </a:r>
            <a:r>
              <a:rPr lang="en-US" sz="1200" b="0" kern="1200" baseline="0" dirty="0" smtClean="0">
                <a:solidFill>
                  <a:schemeClr val="tx1"/>
                </a:solidFill>
                <a:latin typeface="Arial" charset="0"/>
                <a:ea typeface="+mn-ea"/>
                <a:cs typeface="+mn-cs"/>
              </a:rPr>
              <a:t>In addition, the number of VLANs and </a:t>
            </a:r>
            <a:r>
              <a:rPr lang="en-US" sz="1200" b="0" kern="1200" baseline="0" dirty="0" err="1" smtClean="0">
                <a:solidFill>
                  <a:schemeClr val="tx1"/>
                </a:solidFill>
                <a:latin typeface="Arial" charset="0"/>
                <a:ea typeface="+mn-ea"/>
                <a:cs typeface="+mn-cs"/>
              </a:rPr>
              <a:t>SVIs</a:t>
            </a:r>
            <a:r>
              <a:rPr lang="en-US" sz="1200" b="0" kern="1200" baseline="0" dirty="0" smtClean="0">
                <a:solidFill>
                  <a:schemeClr val="tx1"/>
                </a:solidFill>
                <a:latin typeface="Arial" charset="0"/>
                <a:ea typeface="+mn-ea"/>
                <a:cs typeface="+mn-cs"/>
              </a:rPr>
              <a:t> supported per Catalyst family is not always the same. For ex</a:t>
            </a:r>
            <a:r>
              <a:rPr lang="en-US" sz="1200" kern="1200" baseline="0" dirty="0" smtClean="0">
                <a:solidFill>
                  <a:schemeClr val="tx1"/>
                </a:solidFill>
                <a:latin typeface="Arial" charset="0"/>
                <a:ea typeface="+mn-ea"/>
                <a:cs typeface="+mn-cs"/>
              </a:rPr>
              <a:t>ample, a switch can support 256 VLANs but only 64 </a:t>
            </a:r>
            <a:r>
              <a:rPr lang="en-US" sz="1200" kern="1200" baseline="0" dirty="0" err="1" smtClean="0">
                <a:solidFill>
                  <a:schemeClr val="tx1"/>
                </a:solidFill>
                <a:latin typeface="Arial" charset="0"/>
                <a:ea typeface="+mn-ea"/>
                <a:cs typeface="+mn-cs"/>
              </a:rPr>
              <a:t>SVIs</a:t>
            </a:r>
            <a:r>
              <a:rPr lang="en-US" sz="1200" kern="1200" baseline="0" dirty="0" smtClean="0">
                <a:solidFill>
                  <a:schemeClr val="tx1"/>
                </a:solidFill>
                <a:latin typeface="Arial" charset="0"/>
                <a:ea typeface="+mn-ea"/>
                <a:cs typeface="+mn-cs"/>
              </a:rPr>
              <a:t> (routed VLAN interfaces). Refer to Chapter 2 for details about the number of VLANs supported per Catalyst switch, and always refer to product release notes for the latest details about the number of VLANs and </a:t>
            </a:r>
            <a:r>
              <a:rPr lang="en-US" sz="1200" kern="1200" baseline="0" dirty="0" err="1" smtClean="0">
                <a:solidFill>
                  <a:schemeClr val="tx1"/>
                </a:solidFill>
                <a:latin typeface="Arial" charset="0"/>
                <a:ea typeface="+mn-ea"/>
                <a:cs typeface="+mn-cs"/>
              </a:rPr>
              <a:t>SVIs</a:t>
            </a:r>
            <a:r>
              <a:rPr lang="en-US" sz="1200" kern="1200" baseline="0" dirty="0" smtClean="0">
                <a:solidFill>
                  <a:schemeClr val="tx1"/>
                </a:solidFill>
                <a:latin typeface="Arial" charset="0"/>
                <a:ea typeface="+mn-ea"/>
                <a:cs typeface="+mn-cs"/>
              </a:rPr>
              <a:t> supported per Catalyst family of switch.</a:t>
            </a:r>
          </a:p>
          <a:p>
            <a:pPr>
              <a:lnSpc>
                <a:spcPct val="100000"/>
              </a:lnSpc>
            </a:pPr>
            <a:r>
              <a:rPr lang="en-US" sz="1200" b="1" kern="1200" baseline="0" smtClean="0">
                <a:solidFill>
                  <a:schemeClr val="tx1"/>
                </a:solidFill>
                <a:latin typeface="Arial" charset="0"/>
                <a:ea typeface="+mn-ea"/>
                <a:cs typeface="+mn-cs"/>
              </a:rPr>
              <a:t>Note </a:t>
            </a:r>
            <a:r>
              <a:rPr lang="en-US" sz="1200" b="0" kern="1200" baseline="0" dirty="0" smtClean="0">
                <a:solidFill>
                  <a:schemeClr val="tx1"/>
                </a:solidFill>
                <a:latin typeface="Arial" charset="0"/>
                <a:ea typeface="+mn-ea"/>
                <a:cs typeface="+mn-cs"/>
              </a:rPr>
              <a:t>A routing protocol is only needed to communicate the VLANs subnets to other </a:t>
            </a:r>
            <a:r>
              <a:rPr lang="en-US" sz="1200" kern="1200" baseline="0" dirty="0" smtClean="0">
                <a:solidFill>
                  <a:schemeClr val="tx1"/>
                </a:solidFill>
                <a:latin typeface="Arial" charset="0"/>
                <a:ea typeface="+mn-ea"/>
                <a:cs typeface="+mn-cs"/>
              </a:rPr>
              <a:t>routers and is not essential to route between the </a:t>
            </a:r>
            <a:r>
              <a:rPr lang="en-US" sz="1200" kern="1200" baseline="0" dirty="0" err="1" smtClean="0">
                <a:solidFill>
                  <a:schemeClr val="tx1"/>
                </a:solidFill>
                <a:latin typeface="Arial" charset="0"/>
                <a:ea typeface="+mn-ea"/>
                <a:cs typeface="+mn-cs"/>
              </a:rPr>
              <a:t>SVIs</a:t>
            </a:r>
            <a:r>
              <a:rPr lang="en-US" sz="1200" kern="1200" baseline="0" dirty="0" smtClean="0">
                <a:solidFill>
                  <a:schemeClr val="tx1"/>
                </a:solidFill>
                <a:latin typeface="Arial" charset="0"/>
                <a:ea typeface="+mn-ea"/>
                <a:cs typeface="+mn-cs"/>
              </a:rPr>
              <a:t> on the same device, because </a:t>
            </a:r>
            <a:r>
              <a:rPr lang="en-US" sz="1200" kern="1200" baseline="0" dirty="0" err="1" smtClean="0">
                <a:solidFill>
                  <a:schemeClr val="tx1"/>
                </a:solidFill>
                <a:latin typeface="Arial" charset="0"/>
                <a:ea typeface="+mn-ea"/>
                <a:cs typeface="+mn-cs"/>
              </a:rPr>
              <a:t>SVIs</a:t>
            </a:r>
            <a:r>
              <a:rPr lang="en-US" sz="1200" kern="1200" baseline="0" dirty="0" smtClean="0">
                <a:solidFill>
                  <a:schemeClr val="tx1"/>
                </a:solidFill>
                <a:latin typeface="Arial" charset="0"/>
                <a:ea typeface="+mn-ea"/>
                <a:cs typeface="+mn-cs"/>
              </a:rPr>
              <a:t> are seen as connected interfaces.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nSpc>
                <a:spcPct val="100000"/>
              </a:lnSpc>
            </a:pPr>
            <a:r>
              <a:rPr lang="en-US" dirty="0" smtClean="0"/>
              <a:t>The figure </a:t>
            </a:r>
            <a:r>
              <a:rPr lang="en-US" kern="1200" baseline="0" dirty="0" smtClean="0">
                <a:solidFill>
                  <a:schemeClr val="tx1"/>
                </a:solidFill>
                <a:latin typeface="Arial" charset="0"/>
                <a:ea typeface="+mn-ea"/>
                <a:cs typeface="+mn-cs"/>
              </a:rPr>
              <a:t>shows a multilayer switch providing inter-VLAN routing for VLAN 10 and VLAN 20. The example shows the configuration of IP routing on a Catalyst 3560 by creating VLAN interfaces and assigning IP addresses and subnet masks to the interfaces. In addition, RIP is enabled as the routing protocol.</a:t>
            </a:r>
          </a:p>
          <a:p>
            <a:pPr>
              <a:lnSpc>
                <a:spcPct val="100000"/>
              </a:lnSpc>
              <a:buNone/>
            </a:pPr>
            <a:endParaRPr lang="en-US" b="1" kern="1200" baseline="0" dirty="0" smtClean="0">
              <a:solidFill>
                <a:schemeClr val="tx1"/>
              </a:solidFill>
              <a:latin typeface="Arial" charset="0"/>
              <a:ea typeface="+mn-ea"/>
              <a:cs typeface="+mn-cs"/>
            </a:endParaRPr>
          </a:p>
          <a:p>
            <a:pPr>
              <a:lnSpc>
                <a:spcPct val="100000"/>
              </a:lnSpc>
              <a:buNone/>
            </a:pPr>
            <a:r>
              <a:rPr lang="en-US" b="1" kern="1200" baseline="0" dirty="0" smtClean="0">
                <a:solidFill>
                  <a:schemeClr val="tx1"/>
                </a:solidFill>
                <a:latin typeface="Arial" charset="0"/>
                <a:ea typeface="+mn-ea"/>
                <a:cs typeface="+mn-cs"/>
              </a:rPr>
              <a:t>SVI </a:t>
            </a:r>
            <a:r>
              <a:rPr lang="en-US" b="1" kern="1200" baseline="0" dirty="0" err="1" smtClean="0">
                <a:solidFill>
                  <a:schemeClr val="tx1"/>
                </a:solidFill>
                <a:latin typeface="Arial" charset="0"/>
                <a:ea typeface="+mn-ea"/>
                <a:cs typeface="+mn-cs"/>
              </a:rPr>
              <a:t>Autostate</a:t>
            </a:r>
            <a:endParaRPr lang="en-US" b="1" kern="1200" baseline="0" dirty="0" smtClean="0">
              <a:solidFill>
                <a:schemeClr val="tx1"/>
              </a:solidFill>
              <a:latin typeface="Arial" charset="0"/>
              <a:ea typeface="+mn-ea"/>
              <a:cs typeface="+mn-cs"/>
            </a:endParaRPr>
          </a:p>
          <a:p>
            <a:pPr>
              <a:lnSpc>
                <a:spcPct val="100000"/>
              </a:lnSpc>
            </a:pPr>
            <a:endParaRPr lang="en-US" kern="1200" baseline="0" dirty="0" smtClean="0">
              <a:solidFill>
                <a:schemeClr val="tx1"/>
              </a:solidFill>
              <a:latin typeface="Arial" charset="0"/>
              <a:ea typeface="+mn-ea"/>
              <a:cs typeface="+mn-cs"/>
            </a:endParaRPr>
          </a:p>
          <a:p>
            <a:pPr>
              <a:lnSpc>
                <a:spcPct val="100000"/>
              </a:lnSpc>
            </a:pPr>
            <a:r>
              <a:rPr lang="en-US" kern="1200" baseline="0" dirty="0" smtClean="0">
                <a:solidFill>
                  <a:schemeClr val="tx1"/>
                </a:solidFill>
                <a:latin typeface="Arial" charset="0"/>
                <a:ea typeface="+mn-ea"/>
                <a:cs typeface="+mn-cs"/>
              </a:rPr>
              <a:t>By default, when an SVI is created and enabled, the line state of an SVI with multiple ports on a VLAN is in the up state when it meets these conditions:</a:t>
            </a:r>
          </a:p>
          <a:p>
            <a:pPr marL="457200" lvl="1" indent="-239713">
              <a:lnSpc>
                <a:spcPct val="100000"/>
              </a:lnSpc>
            </a:pPr>
            <a:r>
              <a:rPr lang="en-US" kern="1200" baseline="0" dirty="0" smtClean="0">
                <a:solidFill>
                  <a:schemeClr val="tx1"/>
                </a:solidFill>
                <a:latin typeface="Arial" charset="0"/>
                <a:ea typeface="+mn-ea"/>
                <a:cs typeface="+mn-cs"/>
              </a:rPr>
              <a:t>The VLAN exists and is active in the VLAN database on the switch.</a:t>
            </a:r>
          </a:p>
          <a:p>
            <a:pPr marL="457200" lvl="1" indent="-239713">
              <a:lnSpc>
                <a:spcPct val="100000"/>
              </a:lnSpc>
            </a:pPr>
            <a:r>
              <a:rPr lang="en-US" kern="1200" baseline="0" dirty="0" smtClean="0">
                <a:solidFill>
                  <a:schemeClr val="tx1"/>
                </a:solidFill>
                <a:latin typeface="Arial" charset="0"/>
                <a:ea typeface="+mn-ea"/>
                <a:cs typeface="+mn-cs"/>
              </a:rPr>
              <a:t>The VLAN interface exists and is not administratively down.</a:t>
            </a:r>
          </a:p>
          <a:p>
            <a:pPr marL="457200" lvl="1" indent="-239713">
              <a:lnSpc>
                <a:spcPct val="100000"/>
              </a:lnSpc>
            </a:pPr>
            <a:r>
              <a:rPr lang="en-US" kern="1200" baseline="0" dirty="0" smtClean="0">
                <a:solidFill>
                  <a:schemeClr val="tx1"/>
                </a:solidFill>
                <a:latin typeface="Arial" charset="0"/>
                <a:ea typeface="+mn-ea"/>
                <a:cs typeface="+mn-cs"/>
              </a:rPr>
              <a:t>At least one Layer 2 (access or trunk) port exists on the switch, has a link in the up state on this VLAN, and is in the spanning-tree forwarding state on the VLAN.</a:t>
            </a:r>
          </a:p>
          <a:p>
            <a:pPr>
              <a:lnSpc>
                <a:spcPct val="100000"/>
              </a:lnSpc>
            </a:pPr>
            <a:endParaRPr lang="en-US" kern="1200" baseline="0" dirty="0" smtClean="0">
              <a:solidFill>
                <a:schemeClr val="tx1"/>
              </a:solidFill>
              <a:latin typeface="Arial" charset="0"/>
              <a:ea typeface="+mn-ea"/>
              <a:cs typeface="+mn-cs"/>
            </a:endParaRPr>
          </a:p>
          <a:p>
            <a:pPr>
              <a:lnSpc>
                <a:spcPct val="100000"/>
              </a:lnSpc>
            </a:pPr>
            <a:r>
              <a:rPr lang="en-US" kern="1200" baseline="0" dirty="0" smtClean="0">
                <a:solidFill>
                  <a:schemeClr val="tx1"/>
                </a:solidFill>
                <a:latin typeface="Arial" charset="0"/>
                <a:ea typeface="+mn-ea"/>
                <a:cs typeface="+mn-cs"/>
              </a:rPr>
              <a:t>The SVI interface is up when one Layer 2 port in that VLAN is in spanning-tree forwarding mode. When a VLAN has multiple ports, the default action is to take the SVI down as soon as all the ports belonging in the VLAN go down. This feature helps minimize problems such as routing black holes, which happens when a routing protocol uses VLAN interfaces and misinterprets a VLAN interface as fully operational if there is no interface up in that VLAN. In some cases, when a port connects to some monitoring equipment and intrusion prevention sensors, the port stays up because it is only connected to the monitoring equipment and because of that the VLAN interface stays up. The monitoring ports are not used for activating any data transfers like host ports, and it stays up most of the time. The switchport </a:t>
            </a:r>
            <a:r>
              <a:rPr lang="en-US" b="1" kern="1200" baseline="0" dirty="0" err="1" smtClean="0">
                <a:solidFill>
                  <a:schemeClr val="tx1"/>
                </a:solidFill>
                <a:latin typeface="Arial" charset="0"/>
                <a:ea typeface="+mn-ea"/>
                <a:cs typeface="+mn-cs"/>
              </a:rPr>
              <a:t>autostate</a:t>
            </a:r>
            <a:r>
              <a:rPr lang="en-US" b="1" kern="1200" baseline="0" dirty="0" smtClean="0">
                <a:solidFill>
                  <a:schemeClr val="tx1"/>
                </a:solidFill>
                <a:latin typeface="Arial" charset="0"/>
                <a:ea typeface="+mn-ea"/>
                <a:cs typeface="+mn-cs"/>
              </a:rPr>
              <a:t> exclude </a:t>
            </a:r>
            <a:r>
              <a:rPr lang="en-US" b="0" kern="1200" baseline="0" dirty="0" smtClean="0">
                <a:solidFill>
                  <a:schemeClr val="tx1"/>
                </a:solidFill>
                <a:latin typeface="Arial" charset="0"/>
                <a:ea typeface="+mn-ea"/>
                <a:cs typeface="+mn-cs"/>
              </a:rPr>
              <a:t>commands help in that scenario so that the VLAN goes down when all other ports in the VLAN (those connected to active hosts) go down </a:t>
            </a:r>
            <a:r>
              <a:rPr lang="en-US" kern="1200" baseline="0" dirty="0" smtClean="0">
                <a:solidFill>
                  <a:schemeClr val="tx1"/>
                </a:solidFill>
                <a:latin typeface="Arial" charset="0"/>
                <a:ea typeface="+mn-ea"/>
                <a:cs typeface="+mn-cs"/>
              </a:rPr>
              <a:t>except the ones configured with </a:t>
            </a:r>
            <a:r>
              <a:rPr lang="en-US" b="1" kern="1200" baseline="0" dirty="0" err="1" smtClean="0">
                <a:solidFill>
                  <a:schemeClr val="tx1"/>
                </a:solidFill>
                <a:latin typeface="Arial" charset="0"/>
                <a:ea typeface="+mn-ea"/>
                <a:cs typeface="+mn-cs"/>
              </a:rPr>
              <a:t>autostate</a:t>
            </a:r>
            <a:r>
              <a:rPr lang="en-US" b="1" kern="1200" baseline="0" dirty="0" smtClean="0">
                <a:solidFill>
                  <a:schemeClr val="tx1"/>
                </a:solidFill>
                <a:latin typeface="Arial" charset="0"/>
                <a:ea typeface="+mn-ea"/>
                <a:cs typeface="+mn-cs"/>
              </a:rPr>
              <a:t> exclude</a:t>
            </a:r>
            <a:r>
              <a:rPr lang="en-US" b="0" kern="1200" baseline="0" dirty="0" smtClean="0">
                <a:solidFill>
                  <a:schemeClr val="tx1"/>
                </a:solidFill>
                <a:latin typeface="Arial" charset="0"/>
                <a:ea typeface="+mn-ea"/>
                <a:cs typeface="+mn-cs"/>
              </a:rPr>
              <a:t>. The SVI </a:t>
            </a:r>
            <a:r>
              <a:rPr lang="en-US" b="0" kern="1200" baseline="0" dirty="0" err="1" smtClean="0">
                <a:solidFill>
                  <a:schemeClr val="tx1"/>
                </a:solidFill>
                <a:latin typeface="Arial" charset="0"/>
                <a:ea typeface="+mn-ea"/>
                <a:cs typeface="+mn-cs"/>
              </a:rPr>
              <a:t>autostate</a:t>
            </a:r>
            <a:r>
              <a:rPr lang="en-US" b="0" kern="1200" baseline="0" dirty="0" smtClean="0">
                <a:solidFill>
                  <a:schemeClr val="tx1"/>
                </a:solidFill>
                <a:latin typeface="Arial" charset="0"/>
                <a:ea typeface="+mn-ea"/>
                <a:cs typeface="+mn-cs"/>
              </a:rPr>
              <a:t> exclude feature </a:t>
            </a:r>
            <a:r>
              <a:rPr lang="en-US" kern="1200" baseline="0" dirty="0" smtClean="0">
                <a:solidFill>
                  <a:schemeClr val="tx1"/>
                </a:solidFill>
                <a:latin typeface="Arial" charset="0"/>
                <a:ea typeface="+mn-ea"/>
                <a:cs typeface="+mn-cs"/>
              </a:rPr>
              <a:t>configures a port so that it is not included in the SVI line-state up-and-down calculation and the SVI interface goes down if all others ports in that VLAN goes down, even if the ports configured with this feature stayed up. A network engineer would therefore need to carefully consider the implications of activating this feature on a trunk link.</a:t>
            </a:r>
          </a:p>
          <a:p>
            <a:pPr marL="0" indent="0">
              <a:lnSpc>
                <a:spcPct val="100000"/>
              </a:lnSpc>
              <a:buNone/>
            </a:pPr>
            <a:endParaRPr lang="en-US" kern="1200" baseline="0" dirty="0" smtClean="0">
              <a:solidFill>
                <a:schemeClr val="tx1"/>
              </a:solidFill>
              <a:latin typeface="Arial" charset="0"/>
              <a:ea typeface="+mn-ea"/>
              <a:cs typeface="+mn-cs"/>
            </a:endParaRPr>
          </a:p>
          <a:p>
            <a:pPr marL="0" indent="0">
              <a:lnSpc>
                <a:spcPct val="100000"/>
              </a:lnSpc>
              <a:buNone/>
            </a:pPr>
            <a:r>
              <a:rPr lang="en-US" kern="1200" baseline="0" dirty="0" smtClean="0">
                <a:solidFill>
                  <a:schemeClr val="tx1"/>
                </a:solidFill>
                <a:latin typeface="Arial" charset="0"/>
                <a:ea typeface="+mn-ea"/>
                <a:cs typeface="+mn-cs"/>
              </a:rPr>
              <a:t>To configure a Layer 2 switchport for </a:t>
            </a:r>
            <a:r>
              <a:rPr lang="en-US" b="1" kern="1200" baseline="0" dirty="0" err="1" smtClean="0">
                <a:solidFill>
                  <a:schemeClr val="tx1"/>
                </a:solidFill>
                <a:latin typeface="Arial" charset="0"/>
                <a:ea typeface="+mn-ea"/>
                <a:cs typeface="+mn-cs"/>
              </a:rPr>
              <a:t>autostate</a:t>
            </a:r>
            <a:r>
              <a:rPr lang="en-US" b="1" kern="1200" baseline="0" dirty="0" smtClean="0">
                <a:solidFill>
                  <a:schemeClr val="tx1"/>
                </a:solidFill>
                <a:latin typeface="Arial" charset="0"/>
                <a:ea typeface="+mn-ea"/>
                <a:cs typeface="+mn-cs"/>
              </a:rPr>
              <a:t> exclude</a:t>
            </a:r>
            <a:r>
              <a:rPr lang="en-US" b="0" kern="1200" baseline="0" dirty="0" smtClean="0">
                <a:solidFill>
                  <a:schemeClr val="tx1"/>
                </a:solidFill>
                <a:latin typeface="Arial" charset="0"/>
                <a:ea typeface="+mn-ea"/>
                <a:cs typeface="+mn-cs"/>
              </a:rPr>
              <a:t>, follow these two steps:</a:t>
            </a:r>
          </a:p>
          <a:p>
            <a:pPr marL="0" indent="0">
              <a:lnSpc>
                <a:spcPct val="100000"/>
              </a:lnSpc>
              <a:buNone/>
            </a:pPr>
            <a:r>
              <a:rPr lang="en-US" b="1" kern="1200" baseline="0" dirty="0" smtClean="0">
                <a:solidFill>
                  <a:schemeClr val="tx1"/>
                </a:solidFill>
                <a:latin typeface="Arial" charset="0"/>
                <a:ea typeface="+mn-ea"/>
                <a:cs typeface="+mn-cs"/>
              </a:rPr>
              <a:t>Step 1. </a:t>
            </a:r>
            <a:r>
              <a:rPr lang="en-US" b="0" kern="1200" baseline="0" dirty="0" smtClean="0">
                <a:solidFill>
                  <a:schemeClr val="tx1"/>
                </a:solidFill>
                <a:latin typeface="Arial" charset="0"/>
                <a:ea typeface="+mn-ea"/>
                <a:cs typeface="+mn-cs"/>
              </a:rPr>
              <a:t>Select an interface for configuration:</a:t>
            </a:r>
          </a:p>
          <a:p>
            <a:pPr marL="0" indent="0">
              <a:lnSpc>
                <a:spcPct val="100000"/>
              </a:lnSpc>
              <a:buNone/>
            </a:pPr>
            <a:r>
              <a:rPr lang="en-US" kern="1200" baseline="0" dirty="0" smtClean="0">
                <a:solidFill>
                  <a:schemeClr val="tx1"/>
                </a:solidFill>
                <a:latin typeface="Arial" charset="0"/>
                <a:ea typeface="+mn-ea"/>
                <a:cs typeface="+mn-cs"/>
              </a:rPr>
              <a:t>Switch(config)# </a:t>
            </a:r>
            <a:r>
              <a:rPr lang="en-US" b="1" kern="1200" baseline="0" dirty="0" smtClean="0">
                <a:solidFill>
                  <a:schemeClr val="tx1"/>
                </a:solidFill>
                <a:latin typeface="Arial" charset="0"/>
                <a:ea typeface="+mn-ea"/>
                <a:cs typeface="+mn-cs"/>
              </a:rPr>
              <a:t>interface </a:t>
            </a:r>
            <a:r>
              <a:rPr lang="en-US" b="0" i="1" kern="1200" baseline="0" dirty="0" smtClean="0">
                <a:solidFill>
                  <a:schemeClr val="tx1"/>
                </a:solidFill>
                <a:latin typeface="Arial" charset="0"/>
                <a:ea typeface="+mn-ea"/>
                <a:cs typeface="+mn-cs"/>
              </a:rPr>
              <a:t>interface_id</a:t>
            </a:r>
          </a:p>
          <a:p>
            <a:pPr marL="0" indent="0">
              <a:lnSpc>
                <a:spcPct val="100000"/>
              </a:lnSpc>
              <a:buNone/>
            </a:pPr>
            <a:r>
              <a:rPr lang="en-US" b="1" kern="1200" baseline="0" dirty="0" smtClean="0">
                <a:solidFill>
                  <a:schemeClr val="tx1"/>
                </a:solidFill>
                <a:latin typeface="Arial" charset="0"/>
                <a:ea typeface="+mn-ea"/>
                <a:cs typeface="+mn-cs"/>
              </a:rPr>
              <a:t>Step 2. </a:t>
            </a:r>
            <a:r>
              <a:rPr lang="en-US" b="0" kern="1200" baseline="0" dirty="0" smtClean="0">
                <a:solidFill>
                  <a:schemeClr val="tx1"/>
                </a:solidFill>
                <a:latin typeface="Arial" charset="0"/>
                <a:ea typeface="+mn-ea"/>
                <a:cs typeface="+mn-cs"/>
              </a:rPr>
              <a:t>Exclude the access port/trunk in defining the status of an SVI (up or down). </a:t>
            </a:r>
            <a:r>
              <a:rPr lang="en-US" kern="1200" baseline="0" dirty="0" smtClean="0">
                <a:solidFill>
                  <a:schemeClr val="tx1"/>
                </a:solidFill>
                <a:latin typeface="Arial" charset="0"/>
                <a:ea typeface="+mn-ea"/>
                <a:cs typeface="+mn-cs"/>
              </a:rPr>
              <a:t>This command would commonly be used for ports used for monitoring, for instance, so that a monitoring port did not cause the SVI to remain up when no other ports are active in the VLAN: </a:t>
            </a:r>
          </a:p>
          <a:p>
            <a:pPr marL="0" indent="0">
              <a:lnSpc>
                <a:spcPct val="100000"/>
              </a:lnSpc>
              <a:buNone/>
            </a:pPr>
            <a:r>
              <a:rPr lang="en-US" kern="1200" baseline="0" dirty="0" smtClean="0">
                <a:solidFill>
                  <a:schemeClr val="tx1"/>
                </a:solidFill>
                <a:latin typeface="Arial" charset="0"/>
                <a:ea typeface="+mn-ea"/>
                <a:cs typeface="+mn-cs"/>
              </a:rPr>
              <a:t>Switch(config-if)# </a:t>
            </a:r>
            <a:r>
              <a:rPr lang="en-US" b="1" kern="1200" baseline="0" dirty="0" smtClean="0">
                <a:solidFill>
                  <a:schemeClr val="tx1"/>
                </a:solidFill>
                <a:latin typeface="Arial" charset="0"/>
                <a:ea typeface="+mn-ea"/>
                <a:cs typeface="+mn-cs"/>
              </a:rPr>
              <a:t>switchport </a:t>
            </a:r>
            <a:r>
              <a:rPr lang="en-US" b="1" kern="1200" baseline="0" dirty="0" err="1" smtClean="0">
                <a:solidFill>
                  <a:schemeClr val="tx1"/>
                </a:solidFill>
                <a:latin typeface="Arial" charset="0"/>
                <a:ea typeface="+mn-ea"/>
                <a:cs typeface="+mn-cs"/>
              </a:rPr>
              <a:t>autostate</a:t>
            </a:r>
            <a:r>
              <a:rPr lang="en-US" b="1" kern="1200" baseline="0" dirty="0" smtClean="0">
                <a:solidFill>
                  <a:schemeClr val="tx1"/>
                </a:solidFill>
                <a:latin typeface="Arial" charset="0"/>
                <a:ea typeface="+mn-ea"/>
                <a:cs typeface="+mn-cs"/>
              </a:rPr>
              <a:t> exclude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SWITCHv6 Chapter </a:t>
            </a:r>
            <a:r>
              <a:rPr lang="en-US" sz="700" dirty="0">
                <a:solidFill>
                  <a:schemeClr val="tx1"/>
                </a:solidFill>
              </a:rPr>
              <a:t>4</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chemeClr val="tx1"/>
                </a:solidFill>
              </a:rPr>
              <a:t>Course v6 Chapter </a:t>
            </a:r>
            <a:r>
              <a:rPr lang="en-US" sz="700">
                <a:solidFill>
                  <a:schemeClr val="tx1"/>
                </a:solidFill>
              </a:rPr>
              <a:t>#</a:t>
            </a:r>
            <a:endParaRPr lang="en-US" sz="700" dirty="0">
              <a:solidFill>
                <a:schemeClr val="tx1"/>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4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400" b="0"/>
            </a:lvl1pPr>
          </a:lstStyle>
          <a:p>
            <a:pPr lvl="0"/>
            <a:r>
              <a:rPr lang="en-US" smtClean="0"/>
              <a:t>Brief explanation of the command.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2514600"/>
            <a:ext cx="8334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762000" y="1219200"/>
            <a:ext cx="7772400" cy="1143000"/>
          </a:xfrm>
        </p:spPr>
        <p:txBody>
          <a:bodyPr/>
          <a:lstStyle>
            <a:lvl1pPr>
              <a:defRPr sz="4000"/>
            </a:lvl1pPr>
          </a:lstStyle>
          <a:p>
            <a:r>
              <a:rPr lang="en-US"/>
              <a:t>Click to edit Master title style</a:t>
            </a:r>
          </a:p>
        </p:txBody>
      </p:sp>
      <p:sp>
        <p:nvSpPr>
          <p:cNvPr id="3075" name="Rectangle 3"/>
          <p:cNvSpPr>
            <a:spLocks noGrp="1" noChangeArrowheads="1"/>
          </p:cNvSpPr>
          <p:nvPr>
            <p:ph type="subTitle" idx="1"/>
          </p:nvPr>
        </p:nvSpPr>
        <p:spPr>
          <a:xfrm>
            <a:off x="838200" y="3048000"/>
            <a:ext cx="7772400" cy="2590800"/>
          </a:xfrm>
        </p:spPr>
        <p:txBody>
          <a:bodyPr/>
          <a:lstStyle>
            <a:lvl1pPr marL="0" indent="0" algn="ctr">
              <a:buFont typeface="Arial" charset="0"/>
              <a:buNone/>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lgn="l" eaLnBrk="1" hangingPunct="1">
              <a:lnSpc>
                <a:spcPct val="100000"/>
              </a:lnSpc>
            </a:pPr>
            <a:endParaRPr lang="en-US" smtClean="0">
              <a:solidFill>
                <a:srgbClr val="000000"/>
              </a:solidFill>
            </a:endParaRPr>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smtClean="0">
                <a:solidFill>
                  <a:schemeClr val="tx1"/>
                </a:solidFill>
                <a:latin typeface="Times New Roman" pitchFamily="18" charset="0"/>
              </a:defRPr>
            </a:lvl1pPr>
          </a:lstStyle>
          <a:p>
            <a:endParaRPr lang="en-US">
              <a:solidFill>
                <a:srgbClr val="000000"/>
              </a:solidFill>
            </a:endParaRPr>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atin typeface="Times New Roman" pitchFamily="18" charset="0"/>
              </a:defRPr>
            </a:lvl1pPr>
          </a:lstStyle>
          <a:p>
            <a:fld id="{B555BC62-EB38-49C5-A13E-C17C8EB8D80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80605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5" name="Rectangle 6"/>
          <p:cNvSpPr>
            <a:spLocks noGrp="1" noChangeArrowheads="1"/>
          </p:cNvSpPr>
          <p:nvPr>
            <p:ph type="sldNum" sz="quarter" idx="11"/>
          </p:nvPr>
        </p:nvSpPr>
        <p:spPr>
          <a:ln/>
        </p:spPr>
        <p:txBody>
          <a:bodyPr/>
          <a:lstStyle>
            <a:lvl1pPr>
              <a:defRPr/>
            </a:lvl1pPr>
          </a:lstStyle>
          <a:p>
            <a:fld id="{F12F09BD-DEAE-45A5-BF5E-4696B4F09C1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46431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5" name="Rectangle 6"/>
          <p:cNvSpPr>
            <a:spLocks noGrp="1" noChangeArrowheads="1"/>
          </p:cNvSpPr>
          <p:nvPr>
            <p:ph type="sldNum" sz="quarter" idx="11"/>
          </p:nvPr>
        </p:nvSpPr>
        <p:spPr>
          <a:ln/>
        </p:spPr>
        <p:txBody>
          <a:bodyPr/>
          <a:lstStyle>
            <a:lvl1pPr>
              <a:defRPr/>
            </a:lvl1pPr>
          </a:lstStyle>
          <a:p>
            <a:fld id="{8B3841AF-7460-4C86-BE84-E395B99B539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630435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381000" y="1143000"/>
            <a:ext cx="4191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724400" y="1143000"/>
            <a:ext cx="4191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6" name="Rectangle 6"/>
          <p:cNvSpPr>
            <a:spLocks noGrp="1" noChangeArrowheads="1"/>
          </p:cNvSpPr>
          <p:nvPr>
            <p:ph type="sldNum" sz="quarter" idx="11"/>
          </p:nvPr>
        </p:nvSpPr>
        <p:spPr>
          <a:ln/>
        </p:spPr>
        <p:txBody>
          <a:bodyPr/>
          <a:lstStyle>
            <a:lvl1pPr>
              <a:defRPr/>
            </a:lvl1pPr>
          </a:lstStyle>
          <a:p>
            <a:fld id="{917147F8-83A0-4393-A286-92E4D084B9F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769553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8" name="Rectangle 6"/>
          <p:cNvSpPr>
            <a:spLocks noGrp="1" noChangeArrowheads="1"/>
          </p:cNvSpPr>
          <p:nvPr>
            <p:ph type="sldNum" sz="quarter" idx="11"/>
          </p:nvPr>
        </p:nvSpPr>
        <p:spPr>
          <a:ln/>
        </p:spPr>
        <p:txBody>
          <a:bodyPr/>
          <a:lstStyle>
            <a:lvl1pPr>
              <a:defRPr/>
            </a:lvl1pPr>
          </a:lstStyle>
          <a:p>
            <a:fld id="{2E6A4F51-132E-4FF2-B3A3-23FAEC51750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897908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4" name="Rectangle 6"/>
          <p:cNvSpPr>
            <a:spLocks noGrp="1" noChangeArrowheads="1"/>
          </p:cNvSpPr>
          <p:nvPr>
            <p:ph type="sldNum" sz="quarter" idx="11"/>
          </p:nvPr>
        </p:nvSpPr>
        <p:spPr>
          <a:ln/>
        </p:spPr>
        <p:txBody>
          <a:bodyPr/>
          <a:lstStyle>
            <a:lvl1pPr>
              <a:defRPr/>
            </a:lvl1pPr>
          </a:lstStyle>
          <a:p>
            <a:fld id="{2B5A7EFC-CBF5-4027-861C-5C4E52F67D9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559336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3" name="Rectangle 6"/>
          <p:cNvSpPr>
            <a:spLocks noGrp="1" noChangeArrowheads="1"/>
          </p:cNvSpPr>
          <p:nvPr>
            <p:ph type="sldNum" sz="quarter" idx="11"/>
          </p:nvPr>
        </p:nvSpPr>
        <p:spPr>
          <a:ln/>
        </p:spPr>
        <p:txBody>
          <a:bodyPr/>
          <a:lstStyle>
            <a:lvl1pPr>
              <a:defRPr/>
            </a:lvl1pPr>
          </a:lstStyle>
          <a:p>
            <a:fld id="{06AB191C-D528-4013-A323-8D7D29B24DD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809029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6" name="Rectangle 6"/>
          <p:cNvSpPr>
            <a:spLocks noGrp="1" noChangeArrowheads="1"/>
          </p:cNvSpPr>
          <p:nvPr>
            <p:ph type="sldNum" sz="quarter" idx="11"/>
          </p:nvPr>
        </p:nvSpPr>
        <p:spPr>
          <a:ln/>
        </p:spPr>
        <p:txBody>
          <a:bodyPr/>
          <a:lstStyle>
            <a:lvl1pPr>
              <a:defRPr/>
            </a:lvl1pPr>
          </a:lstStyle>
          <a:p>
            <a:fld id="{A5E728B0-5ACE-4DBB-AAE8-D06B7160925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16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6" name="Rectangle 6"/>
          <p:cNvSpPr>
            <a:spLocks noGrp="1" noChangeArrowheads="1"/>
          </p:cNvSpPr>
          <p:nvPr>
            <p:ph type="sldNum" sz="quarter" idx="11"/>
          </p:nvPr>
        </p:nvSpPr>
        <p:spPr>
          <a:ln/>
        </p:spPr>
        <p:txBody>
          <a:bodyPr/>
          <a:lstStyle>
            <a:lvl1pPr>
              <a:defRPr/>
            </a:lvl1pPr>
          </a:lstStyle>
          <a:p>
            <a:fld id="{3D461430-E48F-4964-AE9C-8A5210AD08C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990033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5" name="Rectangle 6"/>
          <p:cNvSpPr>
            <a:spLocks noGrp="1" noChangeArrowheads="1"/>
          </p:cNvSpPr>
          <p:nvPr>
            <p:ph type="sldNum" sz="quarter" idx="11"/>
          </p:nvPr>
        </p:nvSpPr>
        <p:spPr>
          <a:ln/>
        </p:spPr>
        <p:txBody>
          <a:bodyPr/>
          <a:lstStyle>
            <a:lvl1pPr>
              <a:defRPr/>
            </a:lvl1pPr>
          </a:lstStyle>
          <a:p>
            <a:fld id="{A3122FFD-8876-4AC3-8949-2839280EE40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310744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133600" cy="64008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381000" y="152400"/>
            <a:ext cx="62484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5"/>
          <p:cNvSpPr>
            <a:spLocks noGrp="1" noChangeArrowheads="1"/>
          </p:cNvSpPr>
          <p:nvPr>
            <p:ph type="ftr" sz="quarter" idx="10"/>
          </p:nvPr>
        </p:nvSpPr>
        <p:spPr>
          <a:ln/>
        </p:spPr>
        <p:txBody>
          <a:bodyPr/>
          <a:lstStyle>
            <a:lvl1pPr>
              <a:defRPr/>
            </a:lvl1pPr>
          </a:lstStyle>
          <a:p>
            <a:pPr>
              <a:defRPr/>
            </a:pPr>
            <a:r>
              <a:rPr lang="en-US"/>
              <a:t>Rick Graziani  graziani@cabrillo.edu</a:t>
            </a:r>
          </a:p>
        </p:txBody>
      </p:sp>
      <p:sp>
        <p:nvSpPr>
          <p:cNvPr id="5" name="Rectangle 6"/>
          <p:cNvSpPr>
            <a:spLocks noGrp="1" noChangeArrowheads="1"/>
          </p:cNvSpPr>
          <p:nvPr>
            <p:ph type="sldNum" sz="quarter" idx="11"/>
          </p:nvPr>
        </p:nvSpPr>
        <p:spPr>
          <a:ln/>
        </p:spPr>
        <p:txBody>
          <a:bodyPr/>
          <a:lstStyle>
            <a:lvl1pPr>
              <a:defRPr/>
            </a:lvl1pPr>
          </a:lstStyle>
          <a:p>
            <a:fld id="{F122B84D-8500-414B-B71E-C4D876FF12F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491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image" Target="../media/image1.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image" Target="../media/image4.pn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4</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4" cstate="print"/>
          <a:srcRect/>
          <a:stretch>
            <a:fillRect/>
          </a:stretch>
        </p:blipFill>
        <p:spPr bwMode="auto">
          <a:xfrm>
            <a:off x="0" y="0"/>
            <a:ext cx="9144000" cy="341313"/>
          </a:xfrm>
          <a:prstGeom prst="rect">
            <a:avLst/>
          </a:prstGeom>
          <a:noFill/>
          <a:ln w="9525">
            <a:noFill/>
            <a:miter lim="800000"/>
            <a:headEnd/>
            <a:tailEnd/>
          </a:ln>
        </p:spPr>
      </p:pic>
      <p:pic>
        <p:nvPicPr>
          <p:cNvPr id="8" name="Picture 8" descr="Rev08_Cisco_BrandBar10_060408.png"/>
          <p:cNvPicPr>
            <a:picLocks noChangeAspect="1"/>
          </p:cNvPicPr>
          <p:nvPr userDrawn="1"/>
        </p:nvPicPr>
        <p:blipFill>
          <a:blip r:embed="rId24"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 id="2147484001" r:id="rId18"/>
    <p:sldLayoutId id="2147483958" r:id="rId19"/>
    <p:sldLayoutId id="2147483879" r:id="rId20"/>
    <p:sldLayoutId id="2147483886" r:id="rId21"/>
    <p:sldLayoutId id="2147483888" r:id="rId2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4</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1" cstate="print"/>
          <a:srcRect/>
          <a:stretch>
            <a:fillRect/>
          </a:stretch>
        </p:blipFill>
        <p:spPr bwMode="auto">
          <a:xfrm>
            <a:off x="0" y="0"/>
            <a:ext cx="9144000" cy="341313"/>
          </a:xfrm>
          <a:prstGeom prst="rect">
            <a:avLst/>
          </a:prstGeom>
          <a:noFill/>
          <a:ln w="9525">
            <a:noFill/>
            <a:miter lim="800000"/>
            <a:headEnd/>
            <a:tailEnd/>
          </a:ln>
        </p:spPr>
      </p:pic>
      <p:pic>
        <p:nvPicPr>
          <p:cNvPr id="8" name="Picture 8" descr="Rev08_Cisco_BrandBar10_060408.png"/>
          <p:cNvPicPr>
            <a:picLocks noChangeAspect="1"/>
          </p:cNvPicPr>
          <p:nvPr userDrawn="1"/>
        </p:nvPicPr>
        <p:blipFill>
          <a:blip r:embed="rId21"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 id="2147484024" r:id="rId19"/>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1430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629400"/>
            <a:ext cx="6858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009999"/>
                </a:solidFill>
              </a:defRPr>
            </a:lvl1pPr>
          </a:lstStyle>
          <a:p>
            <a:pPr algn="l" eaLnBrk="1" hangingPunct="1">
              <a:lnSpc>
                <a:spcPct val="100000"/>
              </a:lnSpc>
              <a:defRPr/>
            </a:pPr>
            <a:r>
              <a:rPr lang="en-US"/>
              <a:t>Rick Graziani  graziani@cabrillo.edu</a:t>
            </a:r>
          </a:p>
        </p:txBody>
      </p:sp>
      <p:sp>
        <p:nvSpPr>
          <p:cNvPr id="1030" name="Rectangle 6"/>
          <p:cNvSpPr>
            <a:spLocks noGrp="1" noChangeArrowheads="1"/>
          </p:cNvSpPr>
          <p:nvPr>
            <p:ph type="sldNum" sz="quarter" idx="4"/>
          </p:nvPr>
        </p:nvSpPr>
        <p:spPr bwMode="auto">
          <a:xfrm>
            <a:off x="8077200" y="6629400"/>
            <a:ext cx="914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eaLnBrk="1" hangingPunct="1">
              <a:lnSpc>
                <a:spcPct val="100000"/>
              </a:lnSpc>
            </a:pPr>
            <a:fld id="{8DD9D089-1612-4410-A6EF-10DE0FD846B7}" type="slidenum">
              <a:rPr lang="en-US" smtClean="0">
                <a:solidFill>
                  <a:srgbClr val="000000"/>
                </a:solidFill>
              </a:rPr>
              <a:pPr eaLnBrk="1" hangingPunct="1">
                <a:lnSpc>
                  <a:spcPct val="100000"/>
                </a:lnSpc>
              </a:pPr>
              <a:t>‹#›</a:t>
            </a:fld>
            <a:endParaRPr lang="en-US" smtClean="0">
              <a:solidFill>
                <a:srgbClr val="000000"/>
              </a:solidFill>
            </a:endParaRPr>
          </a:p>
        </p:txBody>
      </p:sp>
      <p:pic>
        <p:nvPicPr>
          <p:cNvPr id="2" name="Picture 1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838200"/>
            <a:ext cx="8334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619536"/>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hf hd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rgbClr val="009999"/>
        </a:buClr>
        <a:buSzPct val="125000"/>
        <a:buFont typeface="Arial"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9999"/>
        </a:buClr>
        <a:buChar char="–"/>
        <a:defRPr sz="2400">
          <a:solidFill>
            <a:schemeClr val="tx1"/>
          </a:solidFill>
          <a:latin typeface="+mn-lt"/>
        </a:defRPr>
      </a:lvl2pPr>
      <a:lvl3pPr marL="1143000" indent="-228600" algn="l" rtl="0" eaLnBrk="0" fontAlgn="base" hangingPunct="0">
        <a:spcBef>
          <a:spcPct val="20000"/>
        </a:spcBef>
        <a:spcAft>
          <a:spcPct val="0"/>
        </a:spcAft>
        <a:buClr>
          <a:srgbClr val="009999"/>
        </a:buClr>
        <a:buChar char="•"/>
        <a:defRPr sz="2400">
          <a:solidFill>
            <a:schemeClr val="tx1"/>
          </a:solidFill>
          <a:latin typeface="+mn-lt"/>
        </a:defRPr>
      </a:lvl3pPr>
      <a:lvl4pPr marL="1600200" indent="-228600" algn="l" rtl="0" eaLnBrk="0" fontAlgn="base" hangingPunct="0">
        <a:spcBef>
          <a:spcPct val="20000"/>
        </a:spcBef>
        <a:spcAft>
          <a:spcPct val="0"/>
        </a:spcAft>
        <a:buClr>
          <a:srgbClr val="009999"/>
        </a:buClr>
        <a:buChar char="–"/>
        <a:defRPr sz="2400">
          <a:solidFill>
            <a:schemeClr val="tx1"/>
          </a:solidFill>
          <a:latin typeface="+mn-lt"/>
        </a:defRPr>
      </a:lvl4pPr>
      <a:lvl5pPr marL="2057400" indent="-228600" algn="l" rtl="0" eaLnBrk="0" fontAlgn="base" hangingPunct="0">
        <a:spcBef>
          <a:spcPct val="20000"/>
        </a:spcBef>
        <a:spcAft>
          <a:spcPct val="0"/>
        </a:spcAft>
        <a:buClr>
          <a:srgbClr val="009999"/>
        </a:buClr>
        <a:buChar char="»"/>
        <a:defRPr sz="2400">
          <a:solidFill>
            <a:schemeClr val="tx1"/>
          </a:solidFill>
          <a:latin typeface="+mn-lt"/>
        </a:defRPr>
      </a:lvl5pPr>
      <a:lvl6pPr marL="2514600" indent="-228600" algn="l" rtl="0" fontAlgn="base">
        <a:spcBef>
          <a:spcPct val="20000"/>
        </a:spcBef>
        <a:spcAft>
          <a:spcPct val="0"/>
        </a:spcAft>
        <a:buClr>
          <a:srgbClr val="009999"/>
        </a:buClr>
        <a:buChar char="»"/>
        <a:defRPr sz="2400">
          <a:solidFill>
            <a:schemeClr val="tx1"/>
          </a:solidFill>
          <a:latin typeface="+mn-lt"/>
        </a:defRPr>
      </a:lvl6pPr>
      <a:lvl7pPr marL="2971800" indent="-228600" algn="l" rtl="0" fontAlgn="base">
        <a:spcBef>
          <a:spcPct val="20000"/>
        </a:spcBef>
        <a:spcAft>
          <a:spcPct val="0"/>
        </a:spcAft>
        <a:buClr>
          <a:srgbClr val="009999"/>
        </a:buClr>
        <a:buChar char="»"/>
        <a:defRPr sz="2400">
          <a:solidFill>
            <a:schemeClr val="tx1"/>
          </a:solidFill>
          <a:latin typeface="+mn-lt"/>
        </a:defRPr>
      </a:lvl7pPr>
      <a:lvl8pPr marL="3429000" indent="-228600" algn="l" rtl="0" fontAlgn="base">
        <a:spcBef>
          <a:spcPct val="20000"/>
        </a:spcBef>
        <a:spcAft>
          <a:spcPct val="0"/>
        </a:spcAft>
        <a:buClr>
          <a:srgbClr val="009999"/>
        </a:buClr>
        <a:buChar char="»"/>
        <a:defRPr sz="2400">
          <a:solidFill>
            <a:schemeClr val="tx1"/>
          </a:solidFill>
          <a:latin typeface="+mn-lt"/>
        </a:defRPr>
      </a:lvl8pPr>
      <a:lvl9pPr marL="3886200" indent="-228600" algn="l" rtl="0" fontAlgn="base">
        <a:spcBef>
          <a:spcPct val="20000"/>
        </a:spcBef>
        <a:spcAft>
          <a:spcPct val="0"/>
        </a:spcAft>
        <a:buClr>
          <a:srgbClr val="009999"/>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3.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4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3.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43.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43.xml"/><Relationship Id="rId5" Type="http://schemas.openxmlformats.org/officeDocument/2006/relationships/image" Target="../media/image25.jpe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dirty="0" smtClean="0"/>
              <a:t>Module </a:t>
            </a:r>
            <a:r>
              <a:rPr lang="en-US" dirty="0"/>
              <a:t>8</a:t>
            </a:r>
            <a:r>
              <a:rPr lang="en-US" dirty="0" smtClean="0"/>
              <a:t>: </a:t>
            </a:r>
            <a:br>
              <a:rPr lang="en-US" dirty="0" smtClean="0"/>
            </a:br>
            <a:r>
              <a:rPr lang="en-US" dirty="0" smtClean="0"/>
              <a:t>Implementing Inter-VLAN Routing</a:t>
            </a:r>
          </a:p>
        </p:txBody>
      </p:sp>
      <p:sp>
        <p:nvSpPr>
          <p:cNvPr id="6147" name="Rectangle 3"/>
          <p:cNvSpPr>
            <a:spLocks noGrp="1" noChangeArrowheads="1"/>
          </p:cNvSpPr>
          <p:nvPr>
            <p:ph type="subTitle" idx="1"/>
          </p:nvPr>
        </p:nvSpPr>
        <p:spPr/>
        <p:txBody>
          <a:bodyPr/>
          <a:lstStyle/>
          <a:p>
            <a:r>
              <a:rPr lang="en-US" dirty="0" smtClean="0"/>
              <a:t>CCNP SWITCH: Implementing IP Switching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lvl="1"/>
            <a:r>
              <a:rPr lang="en-US" smtClean="0"/>
              <a:t>Configuring Routed Ports</a:t>
            </a:r>
            <a:endParaRPr lang="en-US" dirty="0" smtClean="0"/>
          </a:p>
        </p:txBody>
      </p:sp>
      <p:sp>
        <p:nvSpPr>
          <p:cNvPr id="11" name="Content Placeholder 10"/>
          <p:cNvSpPr>
            <a:spLocks noGrp="1"/>
          </p:cNvSpPr>
          <p:nvPr>
            <p:ph idx="1"/>
          </p:nvPr>
        </p:nvSpPr>
        <p:spPr/>
        <p:txBody>
          <a:bodyPr>
            <a:noAutofit/>
          </a:bodyPr>
          <a:lstStyle/>
          <a:p>
            <a:r>
              <a:rPr lang="en-US" sz="2000" b="1" smtClean="0"/>
              <a:t>Step 1</a:t>
            </a:r>
            <a:r>
              <a:rPr lang="en-US" sz="2000" smtClean="0"/>
              <a:t>. Select the interface for configuration.</a:t>
            </a:r>
          </a:p>
          <a:p>
            <a:pPr lvl="1">
              <a:buNone/>
            </a:pPr>
            <a:r>
              <a:rPr lang="en-US" sz="1800" smtClean="0">
                <a:latin typeface="Courier New" pitchFamily="49" charset="0"/>
                <a:cs typeface="Courier New" pitchFamily="49" charset="0"/>
              </a:rPr>
              <a:t>Switch(config)# </a:t>
            </a:r>
            <a:r>
              <a:rPr lang="en-US" sz="1800" b="1" smtClean="0">
                <a:latin typeface="Courier New" pitchFamily="49" charset="0"/>
                <a:cs typeface="Courier New" pitchFamily="49" charset="0"/>
              </a:rPr>
              <a:t>interface</a:t>
            </a: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interface-id</a:t>
            </a:r>
          </a:p>
          <a:p>
            <a:pPr lvl="0"/>
            <a:r>
              <a:rPr lang="en-US" sz="2000" b="1" smtClean="0"/>
              <a:t>Step 2</a:t>
            </a:r>
            <a:r>
              <a:rPr lang="en-US" sz="2000" smtClean="0"/>
              <a:t>. Convert this port from a physical Layer 2 port to a physical Layer 3 interface.</a:t>
            </a:r>
          </a:p>
          <a:p>
            <a:pPr lvl="1">
              <a:buNone/>
            </a:pPr>
            <a:r>
              <a:rPr lang="en-US" sz="1800" smtClean="0">
                <a:latin typeface="Courier New" pitchFamily="49" charset="0"/>
                <a:cs typeface="Courier New" pitchFamily="49" charset="0"/>
              </a:rPr>
              <a:t>Switch(config-if)# </a:t>
            </a:r>
            <a:r>
              <a:rPr lang="en-US" sz="1800" b="1" smtClean="0">
                <a:latin typeface="Courier New" pitchFamily="49" charset="0"/>
                <a:cs typeface="Courier New" pitchFamily="49" charset="0"/>
              </a:rPr>
              <a:t>no switchport</a:t>
            </a:r>
          </a:p>
          <a:p>
            <a:r>
              <a:rPr lang="en-US" sz="2000" b="1" smtClean="0"/>
              <a:t>Step 3</a:t>
            </a:r>
            <a:r>
              <a:rPr lang="en-US" sz="2000" smtClean="0"/>
              <a:t>. Configure the IP address and IP subnet mask. This address will be used by hosts on the segment connected to this interface for communication to the switch on this interface, or as the default gateway to other networks.</a:t>
            </a:r>
          </a:p>
          <a:p>
            <a:pPr lvl="1">
              <a:buNone/>
            </a:pPr>
            <a:r>
              <a:rPr lang="en-US" sz="1800" smtClean="0">
                <a:latin typeface="Courier New" pitchFamily="49" charset="0"/>
                <a:cs typeface="Courier New" pitchFamily="49" charset="0"/>
              </a:rPr>
              <a:t>Switch(config-if)# </a:t>
            </a:r>
            <a:r>
              <a:rPr lang="en-US" sz="1800" b="1" smtClean="0">
                <a:latin typeface="Courier New" pitchFamily="49" charset="0"/>
                <a:cs typeface="Courier New" pitchFamily="49" charset="0"/>
              </a:rPr>
              <a:t>ip address </a:t>
            </a:r>
            <a:r>
              <a:rPr lang="en-US" sz="1800" i="1" smtClean="0">
                <a:latin typeface="Courier New" pitchFamily="49" charset="0"/>
                <a:cs typeface="Courier New" pitchFamily="49" charset="0"/>
              </a:rPr>
              <a:t>ip_address subnet_mask</a:t>
            </a:r>
          </a:p>
          <a:p>
            <a:r>
              <a:rPr lang="en-US" sz="2000" b="1" smtClean="0"/>
              <a:t>Step 4</a:t>
            </a:r>
            <a:r>
              <a:rPr lang="en-US" sz="2000" smtClean="0"/>
              <a:t>. (Optional.) Enable IP routing on the router.</a:t>
            </a:r>
          </a:p>
          <a:p>
            <a:pPr lvl="1">
              <a:buNone/>
            </a:pPr>
            <a:r>
              <a:rPr lang="en-US" sz="1800" smtClean="0">
                <a:latin typeface="Courier New" pitchFamily="49" charset="0"/>
                <a:cs typeface="Courier New" pitchFamily="49" charset="0"/>
              </a:rPr>
              <a:t>Switch(config)# </a:t>
            </a:r>
            <a:r>
              <a:rPr lang="en-US" sz="1800" b="1" smtClean="0">
                <a:latin typeface="Courier New" pitchFamily="49" charset="0"/>
                <a:cs typeface="Courier New" pitchFamily="49" charset="0"/>
              </a:rPr>
              <a:t>ip routing</a:t>
            </a:r>
            <a:r>
              <a:rPr lang="en-US" sz="1800" smtClean="0">
                <a:latin typeface="Courier New" pitchFamily="49" charset="0"/>
                <a:cs typeface="Courier New" pitchFamily="49" charset="0"/>
              </a:rPr>
              <a:t>	</a:t>
            </a:r>
          </a:p>
          <a:p>
            <a:pPr lvl="0"/>
            <a:r>
              <a:rPr lang="en-US" sz="2000" b="1" smtClean="0"/>
              <a:t>Step 5</a:t>
            </a:r>
            <a:r>
              <a:rPr lang="en-US" sz="2000" smtClean="0"/>
              <a:t>. (Optional.) Specify an IP routing protocol or use static routes:</a:t>
            </a:r>
          </a:p>
          <a:p>
            <a:pPr lvl="1">
              <a:buNone/>
            </a:pPr>
            <a:r>
              <a:rPr lang="en-US" sz="1800" smtClean="0">
                <a:latin typeface="Courier New" pitchFamily="49" charset="0"/>
                <a:cs typeface="Courier New" pitchFamily="49" charset="0"/>
              </a:rPr>
              <a:t>Switch(config)# </a:t>
            </a:r>
            <a:r>
              <a:rPr lang="en-US" sz="1800" b="1" smtClean="0">
                <a:latin typeface="Courier New" pitchFamily="49" charset="0"/>
                <a:cs typeface="Courier New" pitchFamily="49" charset="0"/>
              </a:rPr>
              <a:t>router</a:t>
            </a: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ip_routing_protocol options</a:t>
            </a:r>
          </a:p>
          <a:p>
            <a:pPr lvl="0"/>
            <a:endParaRPr lang="en-US" sz="2000" smtClean="0"/>
          </a:p>
          <a:p>
            <a:endParaRPr lang="en-US" sz="2000" smtClean="0"/>
          </a:p>
          <a:p>
            <a:pPr lvl="0"/>
            <a:endParaRPr lang="en-US" sz="2000" smtClean="0"/>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Routed Port Example</a:t>
            </a:r>
          </a:p>
        </p:txBody>
      </p:sp>
      <p:sp>
        <p:nvSpPr>
          <p:cNvPr id="8" name="Content Placeholder 7"/>
          <p:cNvSpPr>
            <a:spLocks noGrp="1"/>
          </p:cNvSpPr>
          <p:nvPr>
            <p:ph type="body" sz="quarter" idx="10"/>
          </p:nvPr>
        </p:nvSpPr>
        <p:spPr/>
        <p:txBody>
          <a:bodyPr>
            <a:normAutofit/>
          </a:bodyPr>
          <a:lstStyle/>
          <a:p>
            <a:pPr>
              <a:buNone/>
            </a:pPr>
            <a:r>
              <a:rPr lang="en-US" sz="1800" dirty="0" smtClean="0">
                <a:latin typeface="Courier New" pitchFamily="49" charset="0"/>
                <a:cs typeface="Courier New" pitchFamily="49" charset="0"/>
              </a:rPr>
              <a:t>Switch(config)# </a:t>
            </a:r>
            <a:r>
              <a:rPr lang="en-US" sz="1800" b="1" dirty="0" smtClean="0">
                <a:latin typeface="Courier New" pitchFamily="49" charset="0"/>
                <a:cs typeface="Courier New" pitchFamily="49" charset="0"/>
              </a:rPr>
              <a:t>interface GigabitEthernet 1/1</a:t>
            </a:r>
          </a:p>
          <a:p>
            <a:pPr>
              <a:buNone/>
            </a:pPr>
            <a:r>
              <a:rPr lang="en-US" sz="1800" dirty="0" smtClean="0">
                <a:latin typeface="Courier New" pitchFamily="49" charset="0"/>
                <a:cs typeface="Courier New" pitchFamily="49" charset="0"/>
              </a:rPr>
              <a:t>Switch(config-if)# </a:t>
            </a:r>
            <a:r>
              <a:rPr lang="en-US" sz="1800" b="1" dirty="0" smtClean="0">
                <a:latin typeface="Courier New" pitchFamily="49" charset="0"/>
                <a:cs typeface="Courier New" pitchFamily="49" charset="0"/>
              </a:rPr>
              <a:t>no switchport</a:t>
            </a:r>
          </a:p>
          <a:p>
            <a:pPr>
              <a:buNone/>
            </a:pPr>
            <a:r>
              <a:rPr lang="en-US" sz="1800" dirty="0" smtClean="0">
                <a:latin typeface="Courier New" pitchFamily="49" charset="0"/>
                <a:cs typeface="Courier New" pitchFamily="49" charset="0"/>
              </a:rPr>
              <a:t>Switch(config-if)# </a:t>
            </a:r>
            <a:r>
              <a:rPr lang="en-US" sz="1800" b="1" dirty="0" smtClean="0">
                <a:latin typeface="Courier New" pitchFamily="49" charset="0"/>
                <a:cs typeface="Courier New" pitchFamily="49" charset="0"/>
              </a:rPr>
              <a:t>ip address 10.10.1.1 255.255.255.252</a:t>
            </a:r>
          </a:p>
          <a:p>
            <a:pPr>
              <a:buNone/>
            </a:pPr>
            <a:r>
              <a:rPr lang="en-US" sz="1800" dirty="0" smtClean="0">
                <a:latin typeface="Courier New" pitchFamily="49" charset="0"/>
                <a:cs typeface="Courier New" pitchFamily="49" charset="0"/>
              </a:rPr>
              <a:t>Switch(config-if)# </a:t>
            </a:r>
            <a:r>
              <a:rPr lang="en-US" sz="1800" b="1" dirty="0" smtClean="0">
                <a:latin typeface="Courier New" pitchFamily="49" charset="0"/>
                <a:cs typeface="Courier New" pitchFamily="49" charset="0"/>
              </a:rPr>
              <a:t>exit</a:t>
            </a:r>
          </a:p>
          <a:p>
            <a:pPr>
              <a:buNone/>
            </a:pPr>
            <a:r>
              <a:rPr lang="en-US" sz="1800" dirty="0" smtClean="0">
                <a:latin typeface="Courier New" pitchFamily="49" charset="0"/>
                <a:cs typeface="Courier New" pitchFamily="49" charset="0"/>
              </a:rPr>
              <a:t>Switch(config)# </a:t>
            </a:r>
            <a:r>
              <a:rPr lang="en-US" sz="1800" b="1" dirty="0" smtClean="0">
                <a:latin typeface="Courier New" pitchFamily="49" charset="0"/>
                <a:cs typeface="Courier New" pitchFamily="49" charset="0"/>
              </a:rPr>
              <a:t>interface GigabitEthernet 1/2</a:t>
            </a:r>
          </a:p>
          <a:p>
            <a:pPr>
              <a:buNone/>
            </a:pPr>
            <a:r>
              <a:rPr lang="en-US" sz="1800" dirty="0" smtClean="0">
                <a:latin typeface="Courier New" pitchFamily="49" charset="0"/>
                <a:cs typeface="Courier New" pitchFamily="49" charset="0"/>
              </a:rPr>
              <a:t>Switch(config-if)# </a:t>
            </a:r>
            <a:r>
              <a:rPr lang="en-US" sz="1800" b="1" dirty="0" smtClean="0">
                <a:latin typeface="Courier New" pitchFamily="49" charset="0"/>
                <a:cs typeface="Courier New" pitchFamily="49" charset="0"/>
              </a:rPr>
              <a:t>ip address 10.20.1.254 255.255.255.252</a:t>
            </a:r>
          </a:p>
          <a:p>
            <a:pPr>
              <a:buNone/>
            </a:pPr>
            <a:r>
              <a:rPr lang="en-US" sz="1800" dirty="0" smtClean="0">
                <a:latin typeface="Courier New" pitchFamily="49" charset="0"/>
                <a:cs typeface="Courier New" pitchFamily="49" charset="0"/>
              </a:rPr>
              <a:t>% IP addresses may not be configured on L2 links.</a:t>
            </a:r>
          </a:p>
          <a:p>
            <a:pPr>
              <a:buNone/>
            </a:pPr>
            <a:r>
              <a:rPr lang="en-US" sz="1800" dirty="0" smtClean="0">
                <a:latin typeface="Courier New" pitchFamily="49" charset="0"/>
                <a:cs typeface="Courier New" pitchFamily="49" charset="0"/>
              </a:rPr>
              <a:t>Switch(config-if)# </a:t>
            </a:r>
            <a:r>
              <a:rPr lang="en-US" sz="1800" b="1" dirty="0" smtClean="0">
                <a:latin typeface="Courier New" pitchFamily="49" charset="0"/>
                <a:cs typeface="Courier New" pitchFamily="49" charset="0"/>
              </a:rPr>
              <a:t>no switchport</a:t>
            </a:r>
          </a:p>
          <a:p>
            <a:pPr>
              <a:buNone/>
            </a:pPr>
            <a:r>
              <a:rPr lang="en-US" sz="1800" dirty="0" smtClean="0">
                <a:latin typeface="Courier New" pitchFamily="49" charset="0"/>
                <a:cs typeface="Courier New" pitchFamily="49" charset="0"/>
              </a:rPr>
              <a:t>Switch(config-if)# </a:t>
            </a:r>
            <a:r>
              <a:rPr lang="en-US" sz="1800" b="1" dirty="0" smtClean="0">
                <a:latin typeface="Courier New" pitchFamily="49" charset="0"/>
                <a:cs typeface="Courier New" pitchFamily="49" charset="0"/>
              </a:rPr>
              <a:t>ip address 10.20.1.254 255.255.255.252</a:t>
            </a:r>
            <a:endParaRPr lang="en-US"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Inter-VLAN Routing Problems</a:t>
            </a:r>
            <a:endParaRPr lang="en-US" dirty="0"/>
          </a:p>
        </p:txBody>
      </p:sp>
      <p:graphicFrame>
        <p:nvGraphicFramePr>
          <p:cNvPr id="4" name="Content Placeholder 9"/>
          <p:cNvGraphicFramePr>
            <a:graphicFrameLocks/>
          </p:cNvGraphicFramePr>
          <p:nvPr/>
        </p:nvGraphicFramePr>
        <p:xfrm>
          <a:off x="228603" y="971316"/>
          <a:ext cx="8686797" cy="5532240"/>
        </p:xfrm>
        <a:graphic>
          <a:graphicData uri="http://schemas.openxmlformats.org/drawingml/2006/table">
            <a:tbl>
              <a:tblPr firstRow="1" bandRow="1">
                <a:tableStyleId>{5C22544A-7EE6-4342-B048-85BDC9FD1C3A}</a:tableStyleId>
              </a:tblPr>
              <a:tblGrid>
                <a:gridCol w="1943097"/>
                <a:gridCol w="6743700"/>
              </a:tblGrid>
              <a:tr h="504000">
                <a:tc>
                  <a:txBody>
                    <a:bodyPr/>
                    <a:lstStyle/>
                    <a:p>
                      <a:r>
                        <a:rPr lang="en-US" dirty="0" smtClean="0"/>
                        <a:t>Problem</a:t>
                      </a:r>
                      <a:endParaRPr lang="en-US" dirty="0"/>
                    </a:p>
                  </a:txBody>
                  <a:tcPr/>
                </a:tc>
                <a:tc>
                  <a:txBody>
                    <a:bodyPr/>
                    <a:lstStyle/>
                    <a:p>
                      <a:r>
                        <a:rPr lang="en-US" dirty="0" smtClean="0"/>
                        <a:t>Possible Cause</a:t>
                      </a:r>
                      <a:endParaRPr lang="en-US" dirty="0"/>
                    </a:p>
                  </a:txBody>
                  <a:tcPr/>
                </a:tc>
              </a:tr>
              <a:tr h="771097">
                <a:tc>
                  <a:txBody>
                    <a:bodyPr/>
                    <a:lstStyle/>
                    <a:p>
                      <a:r>
                        <a:rPr lang="en-US" dirty="0" smtClean="0"/>
                        <a:t>Missing</a:t>
                      </a:r>
                      <a:r>
                        <a:rPr lang="en-US" baseline="0" dirty="0" smtClean="0"/>
                        <a:t> VLAN</a:t>
                      </a:r>
                      <a:endParaRPr lang="en-US" dirty="0"/>
                    </a:p>
                  </a:txBody>
                  <a:tcPr/>
                </a:tc>
                <a:tc>
                  <a:txBody>
                    <a:bodyPr/>
                    <a:lstStyle/>
                    <a:p>
                      <a:r>
                        <a:rPr lang="en-US" sz="1600" kern="1200" baseline="0" dirty="0" smtClean="0">
                          <a:solidFill>
                            <a:schemeClr val="dk1"/>
                          </a:solidFill>
                          <a:latin typeface="+mn-lt"/>
                          <a:ea typeface="+mn-ea"/>
                          <a:cs typeface="+mn-cs"/>
                        </a:rPr>
                        <a:t>VLAN might not be defined across all the switches.</a:t>
                      </a:r>
                    </a:p>
                    <a:p>
                      <a:r>
                        <a:rPr lang="en-US" sz="1600" kern="1200" baseline="0" dirty="0" smtClean="0">
                          <a:solidFill>
                            <a:schemeClr val="dk1"/>
                          </a:solidFill>
                          <a:latin typeface="+mn-lt"/>
                          <a:ea typeface="+mn-ea"/>
                          <a:cs typeface="+mn-cs"/>
                        </a:rPr>
                        <a:t>VLAN might not be enabled on the trunk ports.</a:t>
                      </a:r>
                    </a:p>
                    <a:p>
                      <a:r>
                        <a:rPr lang="en-US" sz="1600" kern="1200" baseline="0" dirty="0" smtClean="0">
                          <a:solidFill>
                            <a:schemeClr val="dk1"/>
                          </a:solidFill>
                          <a:latin typeface="+mn-lt"/>
                          <a:ea typeface="+mn-ea"/>
                          <a:cs typeface="+mn-cs"/>
                        </a:rPr>
                        <a:t>Ports might not be in the right VLANs.</a:t>
                      </a:r>
                      <a:endParaRPr lang="en-US" sz="1600" dirty="0"/>
                    </a:p>
                  </a:txBody>
                  <a:tcPr/>
                </a:tc>
              </a:tr>
              <a:tr h="1228043">
                <a:tc>
                  <a:txBody>
                    <a:bodyPr/>
                    <a:lstStyle/>
                    <a:p>
                      <a:r>
                        <a:rPr lang="en-US" dirty="0" smtClean="0"/>
                        <a:t>Layer 3 interface</a:t>
                      </a:r>
                      <a:r>
                        <a:rPr lang="en-US" baseline="0" dirty="0" smtClean="0"/>
                        <a:t> configuration</a:t>
                      </a:r>
                      <a:endParaRPr lang="en-US" dirty="0"/>
                    </a:p>
                  </a:txBody>
                  <a:tcPr/>
                </a:tc>
                <a:tc>
                  <a:txBody>
                    <a:bodyPr/>
                    <a:lstStyle/>
                    <a:p>
                      <a:r>
                        <a:rPr lang="en-US" sz="1600" kern="1200" baseline="0" dirty="0" smtClean="0">
                          <a:solidFill>
                            <a:schemeClr val="dk1"/>
                          </a:solidFill>
                          <a:latin typeface="+mn-lt"/>
                          <a:ea typeface="+mn-ea"/>
                          <a:cs typeface="+mn-cs"/>
                        </a:rPr>
                        <a:t>Virtual interface might have the wrong IP address or subnet mask.</a:t>
                      </a:r>
                    </a:p>
                    <a:p>
                      <a:r>
                        <a:rPr lang="en-US" sz="1600" kern="1200" baseline="0" dirty="0" smtClean="0">
                          <a:solidFill>
                            <a:schemeClr val="dk1"/>
                          </a:solidFill>
                          <a:latin typeface="+mn-lt"/>
                          <a:ea typeface="+mn-ea"/>
                          <a:cs typeface="+mn-cs"/>
                        </a:rPr>
                        <a:t>Virtual interface might not be up.</a:t>
                      </a:r>
                    </a:p>
                    <a:p>
                      <a:r>
                        <a:rPr lang="en-US" sz="1600" kern="1200" baseline="0" dirty="0" smtClean="0">
                          <a:solidFill>
                            <a:schemeClr val="dk1"/>
                          </a:solidFill>
                          <a:latin typeface="+mn-lt"/>
                          <a:ea typeface="+mn-ea"/>
                          <a:cs typeface="+mn-cs"/>
                        </a:rPr>
                        <a:t>Virtual interface number might not be match with the VLAN number.</a:t>
                      </a:r>
                    </a:p>
                    <a:p>
                      <a:r>
                        <a:rPr lang="en-US" sz="1600" kern="1200" baseline="0" dirty="0" smtClean="0">
                          <a:solidFill>
                            <a:schemeClr val="dk1"/>
                          </a:solidFill>
                          <a:latin typeface="+mn-lt"/>
                          <a:ea typeface="+mn-ea"/>
                          <a:cs typeface="+mn-cs"/>
                        </a:rPr>
                        <a:t>Routing has to be enabled to route frames between VLAN.</a:t>
                      </a:r>
                    </a:p>
                    <a:p>
                      <a:r>
                        <a:rPr lang="en-US" sz="1600" kern="1200" baseline="0" dirty="0" smtClean="0">
                          <a:solidFill>
                            <a:schemeClr val="dk1"/>
                          </a:solidFill>
                          <a:latin typeface="+mn-lt"/>
                          <a:ea typeface="+mn-ea"/>
                          <a:cs typeface="+mn-cs"/>
                        </a:rPr>
                        <a:t>Routing might not be enabled.</a:t>
                      </a:r>
                      <a:endParaRPr lang="en-US" sz="1600" dirty="0"/>
                    </a:p>
                  </a:txBody>
                  <a:tcPr/>
                </a:tc>
              </a:tr>
              <a:tr h="1228043">
                <a:tc>
                  <a:txBody>
                    <a:bodyPr/>
                    <a:lstStyle/>
                    <a:p>
                      <a:r>
                        <a:rPr lang="en-US" dirty="0" smtClean="0"/>
                        <a:t>Routing</a:t>
                      </a:r>
                      <a:r>
                        <a:rPr lang="en-US" baseline="0" dirty="0" smtClean="0"/>
                        <a:t> protocol misconfiguration</a:t>
                      </a:r>
                      <a:endParaRPr lang="en-US" dirty="0"/>
                    </a:p>
                  </a:txBody>
                  <a:tcPr/>
                </a:tc>
                <a:tc>
                  <a:txBody>
                    <a:bodyPr/>
                    <a:lstStyle/>
                    <a:p>
                      <a:r>
                        <a:rPr lang="en-US" sz="1600" kern="1200" baseline="0" dirty="0" smtClean="0">
                          <a:solidFill>
                            <a:schemeClr val="dk1"/>
                          </a:solidFill>
                          <a:latin typeface="+mn-lt"/>
                          <a:ea typeface="+mn-ea"/>
                          <a:cs typeface="+mn-cs"/>
                        </a:rPr>
                        <a:t>Every interface or network needs to be added in the routing protocol.</a:t>
                      </a:r>
                    </a:p>
                    <a:p>
                      <a:r>
                        <a:rPr lang="en-US" sz="1600" kern="1200" baseline="0" dirty="0" smtClean="0">
                          <a:solidFill>
                            <a:schemeClr val="dk1"/>
                          </a:solidFill>
                          <a:latin typeface="+mn-lt"/>
                          <a:ea typeface="+mn-ea"/>
                          <a:cs typeface="+mn-cs"/>
                        </a:rPr>
                        <a:t>The new interface might not be added to the routing protocol.</a:t>
                      </a:r>
                    </a:p>
                    <a:p>
                      <a:r>
                        <a:rPr lang="en-US" sz="1600" kern="1200" baseline="0" dirty="0" smtClean="0">
                          <a:solidFill>
                            <a:schemeClr val="dk1"/>
                          </a:solidFill>
                          <a:latin typeface="+mn-lt"/>
                          <a:ea typeface="+mn-ea"/>
                          <a:cs typeface="+mn-cs"/>
                        </a:rPr>
                        <a:t>Routing protocol configuration is needed only if VLAN subnets</a:t>
                      </a:r>
                    </a:p>
                    <a:p>
                      <a:r>
                        <a:rPr lang="en-US" sz="1600" kern="1200" baseline="0" dirty="0" smtClean="0">
                          <a:solidFill>
                            <a:schemeClr val="dk1"/>
                          </a:solidFill>
                          <a:latin typeface="+mn-lt"/>
                          <a:ea typeface="+mn-ea"/>
                          <a:cs typeface="+mn-cs"/>
                        </a:rPr>
                        <a:t>needs to communicate to the other routers, as previously mentioned</a:t>
                      </a:r>
                    </a:p>
                    <a:p>
                      <a:r>
                        <a:rPr lang="en-US" sz="1600" kern="1200" baseline="0" dirty="0" smtClean="0">
                          <a:solidFill>
                            <a:schemeClr val="dk1"/>
                          </a:solidFill>
                          <a:latin typeface="+mn-lt"/>
                          <a:ea typeface="+mn-ea"/>
                          <a:cs typeface="+mn-cs"/>
                        </a:rPr>
                        <a:t>in this chapter.</a:t>
                      </a:r>
                      <a:endParaRPr lang="en-US" sz="1600" dirty="0"/>
                    </a:p>
                  </a:txBody>
                  <a:tcPr/>
                </a:tc>
              </a:tr>
              <a:tr h="1584000">
                <a:tc>
                  <a:txBody>
                    <a:bodyPr/>
                    <a:lstStyle/>
                    <a:p>
                      <a:r>
                        <a:rPr lang="en-US" dirty="0" smtClean="0"/>
                        <a:t>Host misconfiguration</a:t>
                      </a:r>
                      <a:endParaRPr lang="en-US" dirty="0"/>
                    </a:p>
                  </a:txBody>
                  <a:tcPr/>
                </a:tc>
                <a:tc>
                  <a:txBody>
                    <a:bodyPr/>
                    <a:lstStyle/>
                    <a:p>
                      <a:r>
                        <a:rPr lang="en-US" sz="1600" kern="1200" baseline="0" dirty="0" smtClean="0">
                          <a:solidFill>
                            <a:schemeClr val="dk1"/>
                          </a:solidFill>
                          <a:latin typeface="+mn-lt"/>
                          <a:ea typeface="+mn-ea"/>
                          <a:cs typeface="+mn-cs"/>
                        </a:rPr>
                        <a:t>Host might not have the right IP or subnetmask.</a:t>
                      </a:r>
                    </a:p>
                    <a:p>
                      <a:r>
                        <a:rPr lang="en-US" sz="1600" kern="1200" baseline="0" dirty="0" smtClean="0">
                          <a:solidFill>
                            <a:schemeClr val="dk1"/>
                          </a:solidFill>
                          <a:latin typeface="+mn-lt"/>
                          <a:ea typeface="+mn-ea"/>
                          <a:cs typeface="+mn-cs"/>
                        </a:rPr>
                        <a:t>Each host has to have the default gateway that is the SVI or Layer</a:t>
                      </a:r>
                    </a:p>
                    <a:p>
                      <a:r>
                        <a:rPr lang="en-US" sz="1600" kern="1200" baseline="0" dirty="0" smtClean="0">
                          <a:solidFill>
                            <a:schemeClr val="dk1"/>
                          </a:solidFill>
                          <a:latin typeface="+mn-lt"/>
                          <a:ea typeface="+mn-ea"/>
                          <a:cs typeface="+mn-cs"/>
                        </a:rPr>
                        <a:t>3 interface to communicate the other networks and VLAN. Host</a:t>
                      </a:r>
                    </a:p>
                    <a:p>
                      <a:r>
                        <a:rPr lang="en-US" sz="1600" kern="1200" baseline="0" dirty="0" smtClean="0">
                          <a:solidFill>
                            <a:schemeClr val="dk1"/>
                          </a:solidFill>
                          <a:latin typeface="+mn-lt"/>
                          <a:ea typeface="+mn-ea"/>
                          <a:cs typeface="+mn-cs"/>
                        </a:rPr>
                        <a:t>might not be configured with the default gateway.</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lvl="1"/>
            <a:r>
              <a:rPr lang="en-US" smtClean="0"/>
              <a:t>Configuring Layer 3 EtherChannels</a:t>
            </a:r>
            <a:endParaRPr lang="en-US" dirty="0" smtClean="0"/>
          </a:p>
        </p:txBody>
      </p:sp>
      <p:sp>
        <p:nvSpPr>
          <p:cNvPr id="11" name="Content Placeholder 10"/>
          <p:cNvSpPr>
            <a:spLocks noGrp="1"/>
          </p:cNvSpPr>
          <p:nvPr>
            <p:ph idx="1"/>
          </p:nvPr>
        </p:nvSpPr>
        <p:spPr/>
        <p:txBody>
          <a:bodyPr>
            <a:normAutofit fontScale="85000" lnSpcReduction="10000"/>
          </a:bodyPr>
          <a:lstStyle/>
          <a:p>
            <a:r>
              <a:rPr lang="en-US" b="1" smtClean="0"/>
              <a:t>Step 1. </a:t>
            </a:r>
            <a:r>
              <a:rPr lang="en-US" smtClean="0"/>
              <a:t>Create a virtual Layer 2 interface.</a:t>
            </a:r>
          </a:p>
          <a:p>
            <a:pPr lvl="1">
              <a:buNone/>
            </a:pPr>
            <a:r>
              <a:rPr lang="en-US" smtClean="0">
                <a:latin typeface="Courier New" pitchFamily="49" charset="0"/>
                <a:cs typeface="Courier New" pitchFamily="49" charset="0"/>
              </a:rPr>
              <a:t>Switch(config)# </a:t>
            </a:r>
            <a:r>
              <a:rPr lang="en-US" b="1" smtClean="0">
                <a:latin typeface="Courier New" pitchFamily="49" charset="0"/>
                <a:cs typeface="Courier New" pitchFamily="49" charset="0"/>
              </a:rPr>
              <a:t>interface port-channel 1</a:t>
            </a:r>
          </a:p>
          <a:p>
            <a:pPr lvl="0"/>
            <a:r>
              <a:rPr lang="en-US" b="1" smtClean="0"/>
              <a:t>Step 2. </a:t>
            </a:r>
            <a:r>
              <a:rPr lang="en-US" smtClean="0"/>
              <a:t>Convert to a Layer 3 interface to enable IP configuration.</a:t>
            </a:r>
          </a:p>
          <a:p>
            <a:pPr lvl="1">
              <a:buNone/>
            </a:pPr>
            <a:r>
              <a:rPr lang="en-US" smtClean="0">
                <a:latin typeface="Courier New" pitchFamily="49" charset="0"/>
                <a:cs typeface="Courier New" pitchFamily="49" charset="0"/>
              </a:rPr>
              <a:t>Switch(config-if)# </a:t>
            </a:r>
            <a:r>
              <a:rPr lang="en-US" b="1" smtClean="0">
                <a:latin typeface="Courier New" pitchFamily="49" charset="0"/>
                <a:cs typeface="Courier New" pitchFamily="49" charset="0"/>
              </a:rPr>
              <a:t>no switchport</a:t>
            </a:r>
          </a:p>
          <a:p>
            <a:r>
              <a:rPr lang="en-US" b="1" smtClean="0"/>
              <a:t>Step 3. </a:t>
            </a:r>
            <a:r>
              <a:rPr lang="en-US" smtClean="0"/>
              <a:t>Assign an IP address to the port-channel interface:</a:t>
            </a:r>
          </a:p>
          <a:p>
            <a:pPr lvl="1">
              <a:buNone/>
            </a:pPr>
            <a:r>
              <a:rPr lang="en-US" smtClean="0">
                <a:latin typeface="Courier New" pitchFamily="49" charset="0"/>
                <a:cs typeface="Courier New" pitchFamily="49" charset="0"/>
              </a:rPr>
              <a:t>Switch(config-if)# </a:t>
            </a:r>
            <a:r>
              <a:rPr lang="en-US" b="1" smtClean="0">
                <a:latin typeface="Courier New" pitchFamily="49" charset="0"/>
                <a:cs typeface="Courier New" pitchFamily="49" charset="0"/>
              </a:rPr>
              <a:t>ip address </a:t>
            </a:r>
            <a:r>
              <a:rPr lang="en-US" i="1" smtClean="0">
                <a:latin typeface="Courier New" pitchFamily="49" charset="0"/>
                <a:cs typeface="Courier New" pitchFamily="49" charset="0"/>
              </a:rPr>
              <a:t>ip_address subnet_mask</a:t>
            </a:r>
          </a:p>
          <a:p>
            <a:pPr lvl="0"/>
            <a:r>
              <a:rPr lang="en-US" b="1" smtClean="0"/>
              <a:t>Step 4. </a:t>
            </a:r>
            <a:r>
              <a:rPr lang="en-US" smtClean="0"/>
              <a:t>Navigate to the interfaces that are to be associated with the   EtherChannel bundle:</a:t>
            </a:r>
          </a:p>
          <a:p>
            <a:pPr lvl="1">
              <a:buNone/>
            </a:pPr>
            <a:r>
              <a:rPr lang="en-US" smtClean="0">
                <a:latin typeface="Courier New" pitchFamily="49" charset="0"/>
                <a:cs typeface="Courier New" pitchFamily="49" charset="0"/>
              </a:rPr>
              <a:t>Switch(config)# </a:t>
            </a:r>
            <a:r>
              <a:rPr lang="en-US" b="1" smtClean="0">
                <a:latin typeface="Courier New" pitchFamily="49" charset="0"/>
                <a:cs typeface="Courier New" pitchFamily="49" charset="0"/>
              </a:rPr>
              <a:t>interface range </a:t>
            </a:r>
            <a:r>
              <a:rPr lang="en-US" i="1" smtClean="0">
                <a:latin typeface="Courier New" pitchFamily="49" charset="0"/>
                <a:cs typeface="Courier New" pitchFamily="49" charset="0"/>
              </a:rPr>
              <a:t>interface_id portnumber_range</a:t>
            </a:r>
          </a:p>
          <a:p>
            <a:r>
              <a:rPr lang="en-US" b="1" smtClean="0"/>
              <a:t>Step 5. </a:t>
            </a:r>
            <a:r>
              <a:rPr lang="en-US" smtClean="0"/>
              <a:t>For a Layer 3 EtherChannel to form, the associated physical ports must be configured as Layer 3 ports. Assign the interfaces to the EtherChannel group:</a:t>
            </a:r>
          </a:p>
          <a:p>
            <a:pPr lvl="1">
              <a:buNone/>
            </a:pPr>
            <a:r>
              <a:rPr lang="en-US" smtClean="0">
                <a:latin typeface="Courier New" pitchFamily="49" charset="0"/>
                <a:cs typeface="Courier New" pitchFamily="49" charset="0"/>
              </a:rPr>
              <a:t>Switch(config-if-range# </a:t>
            </a:r>
            <a:r>
              <a:rPr lang="en-US" b="1" smtClean="0">
                <a:latin typeface="Courier New" pitchFamily="49" charset="0"/>
                <a:cs typeface="Courier New" pitchFamily="49" charset="0"/>
              </a:rPr>
              <a:t>no switchport</a:t>
            </a:r>
          </a:p>
          <a:p>
            <a:pPr lvl="1">
              <a:buNone/>
            </a:pPr>
            <a:r>
              <a:rPr lang="en-US" smtClean="0">
                <a:latin typeface="Courier New" pitchFamily="49" charset="0"/>
                <a:cs typeface="Courier New" pitchFamily="49" charset="0"/>
              </a:rPr>
              <a:t>Switch(config-if-range)# </a:t>
            </a:r>
            <a:r>
              <a:rPr lang="en-US" b="1" smtClean="0">
                <a:latin typeface="Courier New" pitchFamily="49" charset="0"/>
                <a:cs typeface="Courier New" pitchFamily="49" charset="0"/>
              </a:rPr>
              <a:t>channel-group</a:t>
            </a:r>
            <a:r>
              <a:rPr lang="en-US" smtClean="0">
                <a:latin typeface="Courier New" pitchFamily="49" charset="0"/>
                <a:cs typeface="Courier New" pitchFamily="49" charset="0"/>
              </a:rPr>
              <a:t> </a:t>
            </a:r>
            <a:r>
              <a:rPr lang="en-US" i="1" smtClean="0">
                <a:latin typeface="Courier New" pitchFamily="49" charset="0"/>
                <a:cs typeface="Courier New" pitchFamily="49" charset="0"/>
              </a:rPr>
              <a:t>channel-group-number</a:t>
            </a:r>
            <a:r>
              <a:rPr lang="en-US" smtClean="0">
                <a:latin typeface="Courier New" pitchFamily="49" charset="0"/>
                <a:cs typeface="Courier New" pitchFamily="49" charset="0"/>
              </a:rPr>
              <a:t> </a:t>
            </a:r>
            <a:r>
              <a:rPr lang="en-US" b="1" smtClean="0">
                <a:latin typeface="Courier New" pitchFamily="49" charset="0"/>
                <a:cs typeface="Courier New" pitchFamily="49" charset="0"/>
              </a:rPr>
              <a:t>mode</a:t>
            </a:r>
            <a:r>
              <a:rPr lang="en-US" smtClean="0">
                <a:latin typeface="Courier New" pitchFamily="49" charset="0"/>
                <a:cs typeface="Courier New" pitchFamily="49" charset="0"/>
              </a:rPr>
              <a:t> {</a:t>
            </a:r>
            <a:r>
              <a:rPr lang="en-US" b="1" smtClean="0">
                <a:latin typeface="Courier New" pitchFamily="49" charset="0"/>
                <a:cs typeface="Courier New" pitchFamily="49" charset="0"/>
              </a:rPr>
              <a:t>auto</a:t>
            </a:r>
            <a:r>
              <a:rPr lang="en-US" smtClean="0">
                <a:latin typeface="Courier New" pitchFamily="49" charset="0"/>
                <a:cs typeface="Courier New" pitchFamily="49" charset="0"/>
              </a:rPr>
              <a:t> [</a:t>
            </a:r>
            <a:r>
              <a:rPr lang="en-US" b="1" smtClean="0">
                <a:latin typeface="Courier New" pitchFamily="49" charset="0"/>
                <a:cs typeface="Courier New" pitchFamily="49" charset="0"/>
              </a:rPr>
              <a:t>non-silent</a:t>
            </a:r>
            <a:r>
              <a:rPr lang="en-US" smtClean="0">
                <a:latin typeface="Courier New" pitchFamily="49" charset="0"/>
                <a:cs typeface="Courier New" pitchFamily="49" charset="0"/>
              </a:rPr>
              <a:t>] | </a:t>
            </a:r>
            <a:r>
              <a:rPr lang="en-US" b="1" smtClean="0">
                <a:latin typeface="Courier New" pitchFamily="49" charset="0"/>
                <a:cs typeface="Courier New" pitchFamily="49" charset="0"/>
              </a:rPr>
              <a:t>desirable</a:t>
            </a:r>
            <a:r>
              <a:rPr lang="en-US" smtClean="0">
                <a:latin typeface="Courier New" pitchFamily="49" charset="0"/>
                <a:cs typeface="Courier New" pitchFamily="49" charset="0"/>
              </a:rPr>
              <a:t> [</a:t>
            </a:r>
            <a:r>
              <a:rPr lang="en-US" b="1" smtClean="0">
                <a:latin typeface="Courier New" pitchFamily="49" charset="0"/>
                <a:cs typeface="Courier New" pitchFamily="49" charset="0"/>
              </a:rPr>
              <a:t>non-silent</a:t>
            </a:r>
            <a:r>
              <a:rPr lang="en-US" smtClean="0">
                <a:latin typeface="Courier New" pitchFamily="49" charset="0"/>
                <a:cs typeface="Courier New" pitchFamily="49" charset="0"/>
              </a:rPr>
              <a:t>] | </a:t>
            </a:r>
            <a:r>
              <a:rPr lang="en-US" b="1" smtClean="0">
                <a:latin typeface="Courier New" pitchFamily="49" charset="0"/>
                <a:cs typeface="Courier New" pitchFamily="49" charset="0"/>
              </a:rPr>
              <a:t>on</a:t>
            </a:r>
            <a:r>
              <a:rPr lang="en-US" smtClean="0">
                <a:latin typeface="Courier New" pitchFamily="49" charset="0"/>
                <a:cs typeface="Courier New" pitchFamily="49" charset="0"/>
              </a:rPr>
              <a:t>} | {</a:t>
            </a:r>
            <a:r>
              <a:rPr lang="en-US" b="1" smtClean="0">
                <a:latin typeface="Courier New" pitchFamily="49" charset="0"/>
                <a:cs typeface="Courier New" pitchFamily="49" charset="0"/>
              </a:rPr>
              <a:t>active</a:t>
            </a:r>
            <a:r>
              <a:rPr lang="en-US" smtClean="0">
                <a:latin typeface="Courier New" pitchFamily="49" charset="0"/>
                <a:cs typeface="Courier New" pitchFamily="49" charset="0"/>
              </a:rPr>
              <a:t> | </a:t>
            </a:r>
            <a:r>
              <a:rPr lang="en-US" b="1" smtClean="0">
                <a:latin typeface="Courier New" pitchFamily="49" charset="0"/>
                <a:cs typeface="Courier New" pitchFamily="49" charset="0"/>
              </a:rPr>
              <a:t>passive</a:t>
            </a:r>
            <a:r>
              <a:rPr lang="en-US" smtClean="0">
                <a:latin typeface="Courier New" pitchFamily="49" charset="0"/>
                <a:cs typeface="Courier New" pitchFamily="49" charset="0"/>
              </a:rPr>
              <a:t>}</a:t>
            </a:r>
            <a:endParaRPr lang="en-US"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dirty="0" smtClean="0"/>
              <a:t>Layer 3 EtherChannel Example</a:t>
            </a:r>
            <a:endParaRPr lang="en-US" dirty="0"/>
          </a:p>
        </p:txBody>
      </p:sp>
      <p:pic>
        <p:nvPicPr>
          <p:cNvPr id="11" name="Picture 10" descr="L3 EtherChannel Configuration.jpg"/>
          <p:cNvPicPr>
            <a:picLocks noChangeAspect="1"/>
          </p:cNvPicPr>
          <p:nvPr/>
        </p:nvPicPr>
        <p:blipFill>
          <a:blip r:embed="rId3" cstate="print"/>
          <a:stretch>
            <a:fillRect/>
          </a:stretch>
        </p:blipFill>
        <p:spPr>
          <a:xfrm>
            <a:off x="591505" y="1573160"/>
            <a:ext cx="7893734" cy="44101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Routing Protocol.jpg"/>
          <p:cNvPicPr>
            <a:picLocks noChangeAspect="1"/>
          </p:cNvPicPr>
          <p:nvPr/>
        </p:nvPicPr>
        <p:blipFill>
          <a:blip r:embed="rId3" cstate="print"/>
          <a:stretch>
            <a:fillRect/>
          </a:stretch>
        </p:blipFill>
        <p:spPr>
          <a:xfrm>
            <a:off x="898359" y="1032953"/>
            <a:ext cx="6994357" cy="3062500"/>
          </a:xfrm>
          <a:prstGeom prst="rect">
            <a:avLst/>
          </a:prstGeom>
        </p:spPr>
      </p:pic>
      <p:sp>
        <p:nvSpPr>
          <p:cNvPr id="1072130" name="Rectangle 2"/>
          <p:cNvSpPr>
            <a:spLocks noGrp="1" noChangeArrowheads="1"/>
          </p:cNvSpPr>
          <p:nvPr>
            <p:ph type="title"/>
          </p:nvPr>
        </p:nvSpPr>
        <p:spPr/>
        <p:txBody>
          <a:bodyPr/>
          <a:lstStyle/>
          <a:p>
            <a:r>
              <a:rPr lang="en-US" dirty="0" smtClean="0"/>
              <a:t>Routing Protocol Configuration</a:t>
            </a:r>
            <a:endParaRPr lang="en-US" dirty="0"/>
          </a:p>
        </p:txBody>
      </p:sp>
      <p:sp>
        <p:nvSpPr>
          <p:cNvPr id="6" name="Content Placeholder 5"/>
          <p:cNvSpPr>
            <a:spLocks noGrp="1"/>
          </p:cNvSpPr>
          <p:nvPr>
            <p:ph sz="quarter" idx="11"/>
          </p:nvPr>
        </p:nvSpPr>
        <p:spPr>
          <a:xfrm>
            <a:off x="279400" y="4074695"/>
            <a:ext cx="8520113" cy="2465804"/>
          </a:xfrm>
        </p:spPr>
        <p:txBody>
          <a:bodyPr>
            <a:normAutofit fontScale="92500"/>
          </a:bodyPr>
          <a:lstStyle/>
          <a:p>
            <a:pPr>
              <a:lnSpc>
                <a:spcPct val="110000"/>
              </a:lnSpc>
            </a:pPr>
            <a:r>
              <a:rPr lang="en-US" smtClean="0"/>
              <a:t>Switch(config)# </a:t>
            </a:r>
            <a:r>
              <a:rPr lang="en-US" b="1" smtClean="0"/>
              <a:t>ip routing</a:t>
            </a:r>
          </a:p>
          <a:p>
            <a:pPr>
              <a:lnSpc>
                <a:spcPct val="110000"/>
              </a:lnSpc>
            </a:pPr>
            <a:r>
              <a:rPr lang="en-US" smtClean="0"/>
              <a:t>Switch(config)# </a:t>
            </a:r>
            <a:r>
              <a:rPr lang="en-US" b="1" smtClean="0"/>
              <a:t>router eigrp 100</a:t>
            </a:r>
          </a:p>
          <a:p>
            <a:pPr>
              <a:lnSpc>
                <a:spcPct val="110000"/>
              </a:lnSpc>
            </a:pPr>
            <a:r>
              <a:rPr lang="en-US" smtClean="0"/>
              <a:t>Switch(config-router)# </a:t>
            </a:r>
            <a:r>
              <a:rPr lang="en-US" b="1" smtClean="0"/>
              <a:t>no auto-summary</a:t>
            </a:r>
          </a:p>
          <a:p>
            <a:pPr>
              <a:lnSpc>
                <a:spcPct val="110000"/>
              </a:lnSpc>
            </a:pPr>
            <a:r>
              <a:rPr lang="en-US" smtClean="0"/>
              <a:t>Switch(config-router)# </a:t>
            </a:r>
            <a:r>
              <a:rPr lang="en-US" b="1" smtClean="0"/>
              <a:t>network 10.0.0.0</a:t>
            </a:r>
          </a:p>
          <a:p>
            <a:pPr>
              <a:lnSpc>
                <a:spcPct val="110000"/>
              </a:lnSpc>
            </a:pPr>
            <a:r>
              <a:rPr lang="en-US" smtClean="0"/>
              <a:t>Switch(config-router)# </a:t>
            </a:r>
            <a:r>
              <a:rPr lang="en-US" b="1" smtClean="0"/>
              <a:t>passive-interface default</a:t>
            </a:r>
          </a:p>
          <a:p>
            <a:pPr>
              <a:lnSpc>
                <a:spcPct val="110000"/>
              </a:lnSpc>
            </a:pPr>
            <a:r>
              <a:rPr lang="en-US" smtClean="0"/>
              <a:t>Switch(config-router)# </a:t>
            </a:r>
            <a:r>
              <a:rPr lang="en-US" b="1" smtClean="0"/>
              <a:t>no passive-interface fa0/24</a:t>
            </a:r>
          </a:p>
          <a:p>
            <a:pPr>
              <a:lnSpc>
                <a:spcPct val="110000"/>
              </a:lnSpc>
            </a:pPr>
            <a:r>
              <a:rPr lang="en-US" smtClean="0"/>
              <a:t>Switch(config)# </a:t>
            </a:r>
            <a:r>
              <a:rPr lang="en-US" b="1" smtClean="0"/>
              <a:t>interface fa0/24</a:t>
            </a:r>
          </a:p>
          <a:p>
            <a:pPr>
              <a:lnSpc>
                <a:spcPct val="110000"/>
              </a:lnSpc>
            </a:pPr>
            <a:r>
              <a:rPr lang="en-US" smtClean="0"/>
              <a:t>Switch(config-if)# </a:t>
            </a:r>
            <a:r>
              <a:rPr lang="en-US" b="1" smtClean="0"/>
              <a:t>description Uplink</a:t>
            </a:r>
          </a:p>
          <a:p>
            <a:pPr>
              <a:lnSpc>
                <a:spcPct val="110000"/>
              </a:lnSpc>
            </a:pPr>
            <a:r>
              <a:rPr lang="en-US" smtClean="0"/>
              <a:t>Switch(config-if)# </a:t>
            </a:r>
            <a:r>
              <a:rPr lang="en-US" b="1" smtClean="0"/>
              <a:t>ip summary-address eigrp 100 10.1.0.0 255.255.240.0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Multilayer Switch Processing</a:t>
            </a:r>
            <a:endParaRPr lang="en-US" dirty="0"/>
          </a:p>
        </p:txBody>
      </p:sp>
      <p:sp>
        <p:nvSpPr>
          <p:cNvPr id="3" name="Content Placeholder 2"/>
          <p:cNvSpPr>
            <a:spLocks noGrp="1"/>
          </p:cNvSpPr>
          <p:nvPr>
            <p:ph idx="1"/>
          </p:nvPr>
        </p:nvSpPr>
        <p:spPr/>
        <p:txBody>
          <a:bodyPr/>
          <a:lstStyle/>
          <a:p>
            <a:r>
              <a:rPr lang="en-US" smtClean="0"/>
              <a:t>Combines functionality of switch and router</a:t>
            </a:r>
          </a:p>
          <a:p>
            <a:r>
              <a:rPr lang="en-US" smtClean="0"/>
              <a:t>Offloads software-based routing process (packet rewrite) to specialized ASIC hardware</a:t>
            </a:r>
          </a:p>
          <a:p>
            <a:r>
              <a:rPr lang="en-US" smtClean="0"/>
              <a:t>Provides wire-speed Ethernet routing and switching services</a:t>
            </a:r>
          </a:p>
          <a:p>
            <a:r>
              <a:rPr lang="en-US" smtClean="0"/>
              <a:t>Optimized for campus LAN</a:t>
            </a:r>
          </a:p>
          <a:p>
            <a:r>
              <a:rPr lang="en-US" smtClean="0"/>
              <a:t>Performs three major functions:</a:t>
            </a:r>
          </a:p>
          <a:p>
            <a:pPr lvl="1"/>
            <a:r>
              <a:rPr lang="en-US" smtClean="0"/>
              <a:t>Packet switching</a:t>
            </a:r>
          </a:p>
          <a:p>
            <a:pPr lvl="1"/>
            <a:r>
              <a:rPr lang="en-US" smtClean="0"/>
              <a:t>Route processing</a:t>
            </a:r>
          </a:p>
          <a:p>
            <a:pPr lvl="1"/>
            <a:r>
              <a:rPr lang="en-US" smtClean="0"/>
              <a:t>Intelligent network services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98B604F8-E540-4C52-9E36-D5285E795B5C}" type="slidenum">
              <a:rPr lang="en-US" sz="1000">
                <a:solidFill>
                  <a:srgbClr val="000000"/>
                </a:solidFill>
              </a:rPr>
              <a:pPr eaLnBrk="1" hangingPunct="1"/>
              <a:t>17</a:t>
            </a:fld>
            <a:endParaRPr lang="en-US" sz="1000">
              <a:solidFill>
                <a:srgbClr val="000000"/>
              </a:solidFill>
            </a:endParaRPr>
          </a:p>
        </p:txBody>
      </p:sp>
      <p:sp>
        <p:nvSpPr>
          <p:cNvPr id="17412" name="Rectangle 2"/>
          <p:cNvSpPr>
            <a:spLocks noGrp="1" noChangeArrowheads="1"/>
          </p:cNvSpPr>
          <p:nvPr>
            <p:ph type="title"/>
          </p:nvPr>
        </p:nvSpPr>
        <p:spPr/>
        <p:txBody>
          <a:bodyPr/>
          <a:lstStyle/>
          <a:p>
            <a:pPr eaLnBrk="1" hangingPunct="1"/>
            <a:r>
              <a:rPr lang="en-US" smtClean="0"/>
              <a:t>Multilayer Switching</a:t>
            </a:r>
          </a:p>
        </p:txBody>
      </p:sp>
      <p:sp>
        <p:nvSpPr>
          <p:cNvPr id="228355" name="Rectangle 3"/>
          <p:cNvSpPr>
            <a:spLocks noGrp="1" noChangeArrowheads="1"/>
          </p:cNvSpPr>
          <p:nvPr>
            <p:ph type="body" idx="1"/>
          </p:nvPr>
        </p:nvSpPr>
        <p:spPr>
          <a:xfrm>
            <a:off x="381000" y="4267200"/>
            <a:ext cx="8534400" cy="2286000"/>
          </a:xfrm>
        </p:spPr>
        <p:txBody>
          <a:bodyPr/>
          <a:lstStyle/>
          <a:p>
            <a:pPr eaLnBrk="1" hangingPunct="1">
              <a:lnSpc>
                <a:spcPct val="90000"/>
              </a:lnSpc>
            </a:pPr>
            <a:r>
              <a:rPr lang="en-US" sz="2000" b="1" i="1" dirty="0" smtClean="0">
                <a:solidFill>
                  <a:schemeClr val="accent2"/>
                </a:solidFill>
              </a:rPr>
              <a:t>Multilayer switching</a:t>
            </a:r>
            <a:r>
              <a:rPr lang="en-US" sz="2000" dirty="0" smtClean="0"/>
              <a:t> - ability of a Catalyst switch to support </a:t>
            </a:r>
            <a:r>
              <a:rPr lang="en-US" sz="2000" b="1" dirty="0" smtClean="0"/>
              <a:t>switching and routing of packets in hardware.</a:t>
            </a:r>
            <a:r>
              <a:rPr lang="en-US" sz="2000" dirty="0" smtClean="0"/>
              <a:t> </a:t>
            </a:r>
          </a:p>
          <a:p>
            <a:pPr lvl="1" eaLnBrk="1" hangingPunct="1">
              <a:lnSpc>
                <a:spcPct val="90000"/>
              </a:lnSpc>
            </a:pPr>
            <a:r>
              <a:rPr lang="en-US" sz="2000" dirty="0" smtClean="0"/>
              <a:t>Optional support for Layers 4 through 7 switching in hardware as well. </a:t>
            </a:r>
          </a:p>
          <a:p>
            <a:pPr eaLnBrk="1" hangingPunct="1">
              <a:lnSpc>
                <a:spcPct val="90000"/>
              </a:lnSpc>
            </a:pPr>
            <a:r>
              <a:rPr lang="en-US" sz="2000" b="1" dirty="0" smtClean="0"/>
              <a:t>Hardware switching</a:t>
            </a:r>
            <a:r>
              <a:rPr lang="en-US" sz="2000" dirty="0" smtClean="0"/>
              <a:t>:  A route processor (Layer 3 engine) must download software-based routing, switching, access lists, </a:t>
            </a:r>
            <a:r>
              <a:rPr lang="en-US" sz="2000" dirty="0" err="1" smtClean="0"/>
              <a:t>QoS</a:t>
            </a:r>
            <a:r>
              <a:rPr lang="en-US" sz="2000" dirty="0" smtClean="0"/>
              <a:t>, and other information to the hardware for packet processing. </a:t>
            </a:r>
          </a:p>
        </p:txBody>
      </p:sp>
      <p:pic>
        <p:nvPicPr>
          <p:cNvPr id="17414" name="Picture 4" descr="010G_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371600"/>
            <a:ext cx="420370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9200"/>
            <a:ext cx="35814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6"/>
          <p:cNvSpPr txBox="1">
            <a:spLocks noChangeArrowheads="1"/>
          </p:cNvSpPr>
          <p:nvPr/>
        </p:nvSpPr>
        <p:spPr bwMode="auto">
          <a:xfrm>
            <a:off x="1295400" y="37338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b="1" smtClean="0">
                <a:solidFill>
                  <a:srgbClr val="000000"/>
                </a:solidFill>
              </a:rPr>
              <a:t>Traditional MLS</a:t>
            </a:r>
          </a:p>
        </p:txBody>
      </p:sp>
      <p:sp>
        <p:nvSpPr>
          <p:cNvPr id="17417" name="Text Box 7"/>
          <p:cNvSpPr txBox="1">
            <a:spLocks noChangeArrowheads="1"/>
          </p:cNvSpPr>
          <p:nvPr/>
        </p:nvSpPr>
        <p:spPr bwMode="auto">
          <a:xfrm>
            <a:off x="5486400" y="36576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b="1" smtClean="0">
                <a:solidFill>
                  <a:srgbClr val="000000"/>
                </a:solidFill>
              </a:rPr>
              <a:t>CEF-Based MLS</a:t>
            </a:r>
          </a:p>
        </p:txBody>
      </p:sp>
      <p:sp>
        <p:nvSpPr>
          <p:cNvPr id="17418" name="Oval 8"/>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28361" name="Oval 9"/>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743254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7" dur="500"/>
                                        <p:tgtEl>
                                          <p:spTgt spid="228355">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8361"/>
                                        </p:tgtEl>
                                        <p:attrNameLst>
                                          <p:attrName>style.visibility</p:attrName>
                                        </p:attrNameLst>
                                      </p:cBhvr>
                                      <p:to>
                                        <p:strVal val="visible"/>
                                      </p:to>
                                    </p:set>
                                    <p:animEffect transition="in" filter="blinds(horizontal)">
                                      <p:cBhvr>
                                        <p:cTn id="10" dur="500"/>
                                        <p:tgtEl>
                                          <p:spTgt spid="228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8FD8BB81-06B0-4566-B0ED-04F68682742A}" type="slidenum">
              <a:rPr lang="en-US" sz="1000">
                <a:solidFill>
                  <a:srgbClr val="000000"/>
                </a:solidFill>
              </a:rPr>
              <a:pPr eaLnBrk="1" hangingPunct="1"/>
              <a:t>18</a:t>
            </a:fld>
            <a:endParaRPr lang="en-US" sz="1000">
              <a:solidFill>
                <a:srgbClr val="000000"/>
              </a:solidFill>
            </a:endParaRPr>
          </a:p>
        </p:txBody>
      </p:sp>
      <p:sp>
        <p:nvSpPr>
          <p:cNvPr id="18436" name="Rectangle 2"/>
          <p:cNvSpPr>
            <a:spLocks noGrp="1" noChangeArrowheads="1"/>
          </p:cNvSpPr>
          <p:nvPr>
            <p:ph type="title"/>
          </p:nvPr>
        </p:nvSpPr>
        <p:spPr/>
        <p:txBody>
          <a:bodyPr/>
          <a:lstStyle/>
          <a:p>
            <a:pPr eaLnBrk="1" hangingPunct="1"/>
            <a:r>
              <a:rPr lang="en-US" smtClean="0"/>
              <a:t>CEF-based MLS</a:t>
            </a:r>
          </a:p>
        </p:txBody>
      </p:sp>
      <p:pic>
        <p:nvPicPr>
          <p:cNvPr id="18437" name="Picture 3" descr="010G_16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7937500"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360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2775F307-721B-403F-BF77-D5C88F6A1D2C}" type="slidenum">
              <a:rPr lang="en-US" sz="1000">
                <a:solidFill>
                  <a:srgbClr val="000000"/>
                </a:solidFill>
              </a:rPr>
              <a:pPr eaLnBrk="1" hangingPunct="1"/>
              <a:t>19</a:t>
            </a:fld>
            <a:endParaRPr lang="en-US" sz="1000">
              <a:solidFill>
                <a:srgbClr val="000000"/>
              </a:solidFill>
            </a:endParaRPr>
          </a:p>
        </p:txBody>
      </p:sp>
      <p:sp>
        <p:nvSpPr>
          <p:cNvPr id="19460" name="Rectangle 2"/>
          <p:cNvSpPr>
            <a:spLocks noGrp="1" noChangeArrowheads="1"/>
          </p:cNvSpPr>
          <p:nvPr>
            <p:ph type="title"/>
          </p:nvPr>
        </p:nvSpPr>
        <p:spPr>
          <a:xfrm>
            <a:off x="381000" y="152400"/>
            <a:ext cx="3200400" cy="609600"/>
          </a:xfrm>
        </p:spPr>
        <p:txBody>
          <a:bodyPr/>
          <a:lstStyle/>
          <a:p>
            <a:pPr eaLnBrk="1" hangingPunct="1"/>
            <a:r>
              <a:rPr lang="en-US" smtClean="0"/>
              <a:t>CEF</a:t>
            </a:r>
          </a:p>
        </p:txBody>
      </p:sp>
      <p:sp>
        <p:nvSpPr>
          <p:cNvPr id="248835" name="Rectangle 3"/>
          <p:cNvSpPr>
            <a:spLocks noGrp="1" noChangeArrowheads="1"/>
          </p:cNvSpPr>
          <p:nvPr>
            <p:ph type="body" idx="1"/>
          </p:nvPr>
        </p:nvSpPr>
        <p:spPr>
          <a:xfrm>
            <a:off x="381000" y="3124200"/>
            <a:ext cx="8534400" cy="3429000"/>
          </a:xfrm>
        </p:spPr>
        <p:txBody>
          <a:bodyPr/>
          <a:lstStyle/>
          <a:p>
            <a:pPr eaLnBrk="1" hangingPunct="1">
              <a:lnSpc>
                <a:spcPct val="90000"/>
              </a:lnSpc>
            </a:pPr>
            <a:r>
              <a:rPr lang="en-US" sz="2000" smtClean="0"/>
              <a:t>CEF-based MLS forwarding model is used to </a:t>
            </a:r>
            <a:r>
              <a:rPr lang="en-US" sz="2000" b="1" smtClean="0"/>
              <a:t>download </a:t>
            </a:r>
            <a:r>
              <a:rPr lang="en-US" sz="2000" smtClean="0"/>
              <a:t>the</a:t>
            </a:r>
            <a:r>
              <a:rPr lang="en-US" sz="2000" b="1" smtClean="0"/>
              <a:t> </a:t>
            </a:r>
            <a:r>
              <a:rPr lang="en-US" sz="2000" smtClean="0">
                <a:solidFill>
                  <a:schemeClr val="accent2"/>
                </a:solidFill>
              </a:rPr>
              <a:t>control plane information</a:t>
            </a:r>
            <a:r>
              <a:rPr lang="en-US" sz="2000" smtClean="0"/>
              <a:t> such as the access lists </a:t>
            </a:r>
            <a:r>
              <a:rPr lang="en-US" sz="2000" b="1" smtClean="0"/>
              <a:t>to</a:t>
            </a:r>
            <a:r>
              <a:rPr lang="en-US" sz="2000" smtClean="0"/>
              <a:t> the </a:t>
            </a:r>
            <a:r>
              <a:rPr lang="en-US" sz="2000" smtClean="0">
                <a:solidFill>
                  <a:srgbClr val="FF0000"/>
                </a:solidFill>
              </a:rPr>
              <a:t>data plane</a:t>
            </a:r>
            <a:r>
              <a:rPr lang="en-US" sz="2000" smtClean="0"/>
              <a:t> on the supervisor, port, or line card for hardware switching of packets. </a:t>
            </a:r>
          </a:p>
          <a:p>
            <a:pPr lvl="1" eaLnBrk="1" hangingPunct="1">
              <a:lnSpc>
                <a:spcPct val="90000"/>
              </a:lnSpc>
            </a:pPr>
            <a:r>
              <a:rPr lang="en-US" sz="2000" smtClean="0">
                <a:solidFill>
                  <a:schemeClr val="accent2"/>
                </a:solidFill>
              </a:rPr>
              <a:t>Control plane</a:t>
            </a:r>
            <a:r>
              <a:rPr lang="en-US" sz="2000" smtClean="0"/>
              <a:t> represents the </a:t>
            </a:r>
            <a:r>
              <a:rPr lang="en-US" sz="2000" b="1" smtClean="0"/>
              <a:t>Layer 3 engine</a:t>
            </a:r>
            <a:r>
              <a:rPr lang="en-US" sz="2000" smtClean="0"/>
              <a:t> (route processor) </a:t>
            </a:r>
          </a:p>
          <a:p>
            <a:pPr lvl="1" eaLnBrk="1" hangingPunct="1">
              <a:lnSpc>
                <a:spcPct val="90000"/>
              </a:lnSpc>
            </a:pPr>
            <a:r>
              <a:rPr lang="en-US" sz="2000" smtClean="0">
                <a:solidFill>
                  <a:srgbClr val="FF0000"/>
                </a:solidFill>
              </a:rPr>
              <a:t>Data plane</a:t>
            </a:r>
            <a:r>
              <a:rPr lang="en-US" sz="2000" smtClean="0"/>
              <a:t> represents the hardware components such as ASICs used by the switch for </a:t>
            </a:r>
            <a:r>
              <a:rPr lang="en-US" sz="2000" b="1" smtClean="0"/>
              <a:t>hardware switching</a:t>
            </a:r>
            <a:r>
              <a:rPr lang="en-US" sz="2000" smtClean="0"/>
              <a:t>. </a:t>
            </a:r>
          </a:p>
          <a:p>
            <a:pPr eaLnBrk="1" hangingPunct="1">
              <a:lnSpc>
                <a:spcPct val="90000"/>
              </a:lnSpc>
            </a:pPr>
            <a:r>
              <a:rPr lang="en-US" sz="2000" smtClean="0"/>
              <a:t>CEF is a </a:t>
            </a:r>
            <a:r>
              <a:rPr lang="en-US" sz="2000" b="1" smtClean="0"/>
              <a:t>topology-based forwarding model</a:t>
            </a:r>
            <a:r>
              <a:rPr lang="en-US" sz="2000" smtClean="0"/>
              <a:t> in which all routing </a:t>
            </a:r>
            <a:r>
              <a:rPr lang="en-US" sz="2000" b="1" i="1" smtClean="0"/>
              <a:t>information is prepopulated into a forwarding information base (FIB).</a:t>
            </a:r>
            <a:r>
              <a:rPr lang="en-US" sz="2000" smtClean="0"/>
              <a:t> </a:t>
            </a:r>
          </a:p>
          <a:p>
            <a:pPr eaLnBrk="1" hangingPunct="1">
              <a:lnSpc>
                <a:spcPct val="90000"/>
              </a:lnSpc>
            </a:pPr>
            <a:r>
              <a:rPr lang="en-US" sz="2000" smtClean="0"/>
              <a:t>Result is </a:t>
            </a:r>
            <a:r>
              <a:rPr lang="en-US" sz="2000" b="1" smtClean="0"/>
              <a:t>switches can quickly look up routing information</a:t>
            </a:r>
            <a:r>
              <a:rPr lang="en-US" sz="2000" smtClean="0"/>
              <a:t> such as IP adjacencies and next-hop IP and MAC addresses.</a:t>
            </a:r>
          </a:p>
        </p:txBody>
      </p:sp>
      <p:pic>
        <p:nvPicPr>
          <p:cNvPr id="19462" name="Picture 4" descr="310P_1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0"/>
            <a:ext cx="60198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837" name="Rectangle 5"/>
          <p:cNvSpPr>
            <a:spLocks noChangeArrowheads="1"/>
          </p:cNvSpPr>
          <p:nvPr/>
        </p:nvSpPr>
        <p:spPr bwMode="auto">
          <a:xfrm>
            <a:off x="5181600" y="304800"/>
            <a:ext cx="2819400" cy="1447800"/>
          </a:xfrm>
          <a:prstGeom prst="rect">
            <a:avLst/>
          </a:prstGeom>
          <a:noFill/>
          <a:ln w="635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48838" name="Rectangle 6"/>
          <p:cNvSpPr>
            <a:spLocks noChangeArrowheads="1"/>
          </p:cNvSpPr>
          <p:nvPr/>
        </p:nvSpPr>
        <p:spPr bwMode="auto">
          <a:xfrm>
            <a:off x="5181600" y="2209800"/>
            <a:ext cx="2667000" cy="685800"/>
          </a:xfrm>
          <a:prstGeom prst="rect">
            <a:avLst/>
          </a:prstGeom>
          <a:noFill/>
          <a:ln w="635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48839" name="Line 7"/>
          <p:cNvSpPr>
            <a:spLocks noChangeShapeType="1"/>
          </p:cNvSpPr>
          <p:nvPr/>
        </p:nvSpPr>
        <p:spPr bwMode="auto">
          <a:xfrm>
            <a:off x="6477000" y="990600"/>
            <a:ext cx="0" cy="304800"/>
          </a:xfrm>
          <a:prstGeom prst="line">
            <a:avLst/>
          </a:prstGeom>
          <a:noFill/>
          <a:ln w="1016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48840" name="Line 8"/>
          <p:cNvSpPr>
            <a:spLocks noChangeShapeType="1"/>
          </p:cNvSpPr>
          <p:nvPr/>
        </p:nvSpPr>
        <p:spPr bwMode="auto">
          <a:xfrm>
            <a:off x="6477000" y="1524000"/>
            <a:ext cx="31750" cy="990600"/>
          </a:xfrm>
          <a:prstGeom prst="line">
            <a:avLst/>
          </a:prstGeom>
          <a:noFill/>
          <a:ln w="1270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48841" name="Line 9"/>
          <p:cNvSpPr>
            <a:spLocks noChangeShapeType="1"/>
          </p:cNvSpPr>
          <p:nvPr/>
        </p:nvSpPr>
        <p:spPr bwMode="auto">
          <a:xfrm>
            <a:off x="4724400" y="2590800"/>
            <a:ext cx="762000" cy="0"/>
          </a:xfrm>
          <a:prstGeom prst="line">
            <a:avLst/>
          </a:prstGeom>
          <a:noFill/>
          <a:ln w="1270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48842" name="Line 10"/>
          <p:cNvSpPr>
            <a:spLocks noChangeShapeType="1"/>
          </p:cNvSpPr>
          <p:nvPr/>
        </p:nvSpPr>
        <p:spPr bwMode="auto">
          <a:xfrm>
            <a:off x="7642225" y="2590800"/>
            <a:ext cx="762000" cy="0"/>
          </a:xfrm>
          <a:prstGeom prst="line">
            <a:avLst/>
          </a:prstGeom>
          <a:noFill/>
          <a:ln w="1270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19469" name="Oval 11"/>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48844" name="Oval 12"/>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1267803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animEffect transition="in" filter="blinds(horizontal)">
                                      <p:cBhvr>
                                        <p:cTn id="7" dur="500"/>
                                        <p:tgtEl>
                                          <p:spTgt spid="24883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8837"/>
                                        </p:tgtEl>
                                        <p:attrNameLst>
                                          <p:attrName>style.visibility</p:attrName>
                                        </p:attrNameLst>
                                      </p:cBhvr>
                                      <p:to>
                                        <p:strVal val="visible"/>
                                      </p:to>
                                    </p:set>
                                    <p:animEffect transition="in" filter="blinds(horizontal)">
                                      <p:cBhvr>
                                        <p:cTn id="10" dur="500"/>
                                        <p:tgtEl>
                                          <p:spTgt spid="2488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15" dur="500"/>
                                        <p:tgtEl>
                                          <p:spTgt spid="24883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8838"/>
                                        </p:tgtEl>
                                        <p:attrNameLst>
                                          <p:attrName>style.visibility</p:attrName>
                                        </p:attrNameLst>
                                      </p:cBhvr>
                                      <p:to>
                                        <p:strVal val="visible"/>
                                      </p:to>
                                    </p:set>
                                    <p:animEffect transition="in" filter="blinds(horizontal)">
                                      <p:cBhvr>
                                        <p:cTn id="18" dur="500"/>
                                        <p:tgtEl>
                                          <p:spTgt spid="2488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23" dur="500"/>
                                        <p:tgtEl>
                                          <p:spTgt spid="24883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8839"/>
                                        </p:tgtEl>
                                        <p:attrNameLst>
                                          <p:attrName>style.visibility</p:attrName>
                                        </p:attrNameLst>
                                      </p:cBhvr>
                                      <p:to>
                                        <p:strVal val="visible"/>
                                      </p:to>
                                    </p:set>
                                    <p:animEffect transition="in" filter="blinds(horizontal)">
                                      <p:cBhvr>
                                        <p:cTn id="28" dur="500"/>
                                        <p:tgtEl>
                                          <p:spTgt spid="24883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48840"/>
                                        </p:tgtEl>
                                        <p:attrNameLst>
                                          <p:attrName>style.visibility</p:attrName>
                                        </p:attrNameLst>
                                      </p:cBhvr>
                                      <p:to>
                                        <p:strVal val="visible"/>
                                      </p:to>
                                    </p:set>
                                    <p:animEffect transition="in" filter="blinds(horizontal)">
                                      <p:cBhvr>
                                        <p:cTn id="31" dur="500"/>
                                        <p:tgtEl>
                                          <p:spTgt spid="2488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36" dur="500"/>
                                        <p:tgtEl>
                                          <p:spTgt spid="248835">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8841"/>
                                        </p:tgtEl>
                                        <p:attrNameLst>
                                          <p:attrName>style.visibility</p:attrName>
                                        </p:attrNameLst>
                                      </p:cBhvr>
                                      <p:to>
                                        <p:strVal val="visible"/>
                                      </p:to>
                                    </p:set>
                                    <p:animEffect transition="in" filter="blinds(horizontal)">
                                      <p:cBhvr>
                                        <p:cTn id="41" dur="500"/>
                                        <p:tgtEl>
                                          <p:spTgt spid="248841"/>
                                        </p:tgtEl>
                                      </p:cBhvr>
                                    </p:animEffect>
                                  </p:childTnLst>
                                </p:cTn>
                              </p:par>
                            </p:childTnLst>
                          </p:cTn>
                        </p:par>
                        <p:par>
                          <p:cTn id="42" fill="hold" nodeType="afterGroup">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248842"/>
                                        </p:tgtEl>
                                        <p:attrNameLst>
                                          <p:attrName>style.visibility</p:attrName>
                                        </p:attrNameLst>
                                      </p:cBhvr>
                                      <p:to>
                                        <p:strVal val="visible"/>
                                      </p:to>
                                    </p:set>
                                    <p:animEffect transition="in" filter="blinds(horizontal)">
                                      <p:cBhvr>
                                        <p:cTn id="45" dur="500"/>
                                        <p:tgtEl>
                                          <p:spTgt spid="24884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48844"/>
                                        </p:tgtEl>
                                        <p:attrNameLst>
                                          <p:attrName>style.visibility</p:attrName>
                                        </p:attrNameLst>
                                      </p:cBhvr>
                                      <p:to>
                                        <p:strVal val="visible"/>
                                      </p:to>
                                    </p:set>
                                    <p:animEffect transition="in" filter="blinds(horizontal)">
                                      <p:cBhvr>
                                        <p:cTn id="48" dur="500"/>
                                        <p:tgtEl>
                                          <p:spTgt spid="248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animBg="1"/>
      <p:bldP spid="248838" grpId="0" animBg="1"/>
      <p:bldP spid="248839" grpId="0" animBg="1"/>
      <p:bldP spid="248840" grpId="0" animBg="1"/>
      <p:bldP spid="248841" grpId="0" animBg="1"/>
      <p:bldP spid="248842" grpId="0" animBg="1"/>
      <p:bldP spid="2488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Inter-VLAN Routing Options</a:t>
            </a:r>
          </a:p>
        </p:txBody>
      </p:sp>
      <p:sp>
        <p:nvSpPr>
          <p:cNvPr id="8" name="Content Placeholder 7"/>
          <p:cNvSpPr>
            <a:spLocks noGrp="1"/>
          </p:cNvSpPr>
          <p:nvPr>
            <p:ph idx="11"/>
          </p:nvPr>
        </p:nvSpPr>
        <p:spPr>
          <a:xfrm>
            <a:off x="279400" y="4167051"/>
            <a:ext cx="8520354" cy="2257053"/>
          </a:xfrm>
        </p:spPr>
        <p:txBody>
          <a:bodyPr>
            <a:normAutofit/>
          </a:bodyPr>
          <a:lstStyle/>
          <a:p>
            <a:pPr marL="168275" indent="-168275">
              <a:lnSpc>
                <a:spcPct val="100000"/>
              </a:lnSpc>
              <a:spcBef>
                <a:spcPts val="600"/>
              </a:spcBef>
              <a:spcAft>
                <a:spcPts val="600"/>
              </a:spcAft>
              <a:buFont typeface="Arial" pitchFamily="34" charset="0"/>
              <a:buChar char="•"/>
            </a:pPr>
            <a:r>
              <a:rPr lang="en-US" dirty="0" smtClean="0"/>
              <a:t>External router with a separate interface for each VLAN.</a:t>
            </a:r>
          </a:p>
          <a:p>
            <a:pPr marL="168275" indent="-168275">
              <a:spcBef>
                <a:spcPts val="600"/>
              </a:spcBef>
              <a:buFont typeface="Arial" pitchFamily="34" charset="0"/>
              <a:buChar char="•"/>
            </a:pPr>
            <a:r>
              <a:rPr lang="en-US" dirty="0" smtClean="0"/>
              <a:t>External router trunked to Layer 2 switch (router-on-a-stick).</a:t>
            </a:r>
          </a:p>
          <a:p>
            <a:pPr marL="168275" indent="-168275">
              <a:spcBef>
                <a:spcPts val="600"/>
              </a:spcBef>
              <a:buFont typeface="Arial" pitchFamily="34" charset="0"/>
              <a:buChar char="•"/>
            </a:pPr>
            <a:r>
              <a:rPr lang="en-US" dirty="0" smtClean="0"/>
              <a:t>Multilayer switch (pictured).</a:t>
            </a:r>
          </a:p>
          <a:p>
            <a:pPr marL="168275" indent="-168275">
              <a:lnSpc>
                <a:spcPct val="100000"/>
              </a:lnSpc>
              <a:spcBef>
                <a:spcPts val="600"/>
              </a:spcBef>
              <a:spcAft>
                <a:spcPts val="600"/>
              </a:spcAft>
              <a:buFont typeface="Arial" pitchFamily="34" charset="0"/>
              <a:buChar char="•"/>
            </a:pPr>
            <a:endParaRPr lang="en-US" dirty="0" smtClean="0"/>
          </a:p>
        </p:txBody>
      </p:sp>
      <p:pic>
        <p:nvPicPr>
          <p:cNvPr id="5122" name="Picture 2"/>
          <p:cNvPicPr>
            <a:picLocks noChangeAspect="1" noChangeArrowheads="1"/>
          </p:cNvPicPr>
          <p:nvPr/>
        </p:nvPicPr>
        <p:blipFill>
          <a:blip r:embed="rId3" cstate="print"/>
          <a:stretch>
            <a:fillRect/>
          </a:stretch>
        </p:blipFill>
        <p:spPr bwMode="auto">
          <a:xfrm>
            <a:off x="1578105" y="1081392"/>
            <a:ext cx="5983100"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C8EA1E52-2215-4EEC-B02B-1771B67ECA54}" type="slidenum">
              <a:rPr lang="en-US" sz="1000">
                <a:solidFill>
                  <a:srgbClr val="000000"/>
                </a:solidFill>
              </a:rPr>
              <a:pPr eaLnBrk="1" hangingPunct="1"/>
              <a:t>20</a:t>
            </a:fld>
            <a:endParaRPr lang="en-US" sz="1000">
              <a:solidFill>
                <a:srgbClr val="000000"/>
              </a:solidFill>
            </a:endParaRPr>
          </a:p>
        </p:txBody>
      </p:sp>
      <p:sp>
        <p:nvSpPr>
          <p:cNvPr id="20484" name="Rectangle 2"/>
          <p:cNvSpPr>
            <a:spLocks noGrp="1" noChangeArrowheads="1"/>
          </p:cNvSpPr>
          <p:nvPr>
            <p:ph type="title"/>
          </p:nvPr>
        </p:nvSpPr>
        <p:spPr>
          <a:xfrm>
            <a:off x="381000" y="152400"/>
            <a:ext cx="3200400" cy="609600"/>
          </a:xfrm>
        </p:spPr>
        <p:txBody>
          <a:bodyPr/>
          <a:lstStyle/>
          <a:p>
            <a:pPr eaLnBrk="1" hangingPunct="1"/>
            <a:r>
              <a:rPr lang="en-US" smtClean="0"/>
              <a:t>CEF</a:t>
            </a:r>
          </a:p>
        </p:txBody>
      </p:sp>
      <p:sp>
        <p:nvSpPr>
          <p:cNvPr id="250883" name="Rectangle 3"/>
          <p:cNvSpPr>
            <a:spLocks noGrp="1" noChangeArrowheads="1"/>
          </p:cNvSpPr>
          <p:nvPr>
            <p:ph type="body" idx="1"/>
          </p:nvPr>
        </p:nvSpPr>
        <p:spPr>
          <a:xfrm>
            <a:off x="381000" y="3124200"/>
            <a:ext cx="8534400" cy="3733800"/>
          </a:xfrm>
        </p:spPr>
        <p:txBody>
          <a:bodyPr/>
          <a:lstStyle/>
          <a:p>
            <a:pPr eaLnBrk="1" hangingPunct="1">
              <a:lnSpc>
                <a:spcPct val="80000"/>
              </a:lnSpc>
              <a:spcBef>
                <a:spcPct val="0"/>
              </a:spcBef>
              <a:buClrTx/>
              <a:buSzTx/>
              <a:buFontTx/>
              <a:buNone/>
            </a:pPr>
            <a:r>
              <a:rPr lang="en-US" sz="1800" smtClean="0"/>
              <a:t>The two main components of CEF are :</a:t>
            </a:r>
          </a:p>
          <a:p>
            <a:pPr lvl="1" eaLnBrk="1" hangingPunct="1">
              <a:lnSpc>
                <a:spcPct val="80000"/>
              </a:lnSpc>
              <a:spcBef>
                <a:spcPct val="0"/>
              </a:spcBef>
              <a:buClrTx/>
              <a:buFontTx/>
              <a:buNone/>
            </a:pPr>
            <a:r>
              <a:rPr lang="en-US" sz="1800" smtClean="0"/>
              <a:t>FIB </a:t>
            </a:r>
          </a:p>
          <a:p>
            <a:pPr lvl="1" eaLnBrk="1" hangingPunct="1">
              <a:lnSpc>
                <a:spcPct val="80000"/>
              </a:lnSpc>
              <a:spcBef>
                <a:spcPct val="0"/>
              </a:spcBef>
              <a:buClrTx/>
              <a:buFontTx/>
              <a:buNone/>
            </a:pPr>
            <a:r>
              <a:rPr lang="en-US" sz="1800" smtClean="0"/>
              <a:t>Adjacency Table</a:t>
            </a:r>
          </a:p>
          <a:p>
            <a:pPr eaLnBrk="1" hangingPunct="1">
              <a:lnSpc>
                <a:spcPct val="80000"/>
              </a:lnSpc>
              <a:spcBef>
                <a:spcPct val="0"/>
              </a:spcBef>
              <a:buClrTx/>
              <a:buSzTx/>
              <a:buFontTx/>
              <a:buChar char="•"/>
            </a:pPr>
            <a:r>
              <a:rPr lang="en-US" sz="1800" b="1" i="1" smtClean="0"/>
              <a:t>Forwarding information base</a:t>
            </a:r>
            <a:r>
              <a:rPr lang="en-US" sz="1800" smtClean="0"/>
              <a:t> </a:t>
            </a:r>
          </a:p>
          <a:p>
            <a:pPr lvl="1" eaLnBrk="1" hangingPunct="1">
              <a:lnSpc>
                <a:spcPct val="80000"/>
              </a:lnSpc>
            </a:pPr>
            <a:r>
              <a:rPr lang="en-US" sz="1800" smtClean="0"/>
              <a:t>Make IP destination switching decisions. </a:t>
            </a:r>
          </a:p>
          <a:p>
            <a:pPr lvl="1" eaLnBrk="1" hangingPunct="1">
              <a:lnSpc>
                <a:spcPct val="80000"/>
              </a:lnSpc>
            </a:pPr>
            <a:r>
              <a:rPr lang="en-US" sz="1800" b="1" smtClean="0"/>
              <a:t>Similar to a routing table</a:t>
            </a:r>
            <a:r>
              <a:rPr lang="en-US" sz="1800" smtClean="0"/>
              <a:t> </a:t>
            </a:r>
          </a:p>
          <a:p>
            <a:pPr lvl="1" eaLnBrk="1" hangingPunct="1">
              <a:lnSpc>
                <a:spcPct val="80000"/>
              </a:lnSpc>
            </a:pPr>
            <a:r>
              <a:rPr lang="en-US" sz="1800" b="1" smtClean="0"/>
              <a:t>Mirror image</a:t>
            </a:r>
            <a:r>
              <a:rPr lang="en-US" sz="1800" smtClean="0"/>
              <a:t> of the forwarding information contained in the </a:t>
            </a:r>
            <a:r>
              <a:rPr lang="en-US" sz="1800" b="1" smtClean="0"/>
              <a:t>IP routing table</a:t>
            </a:r>
            <a:r>
              <a:rPr lang="en-US" sz="1800" smtClean="0"/>
              <a:t>. </a:t>
            </a:r>
          </a:p>
          <a:p>
            <a:pPr lvl="1" eaLnBrk="1" hangingPunct="1">
              <a:lnSpc>
                <a:spcPct val="80000"/>
              </a:lnSpc>
            </a:pPr>
            <a:r>
              <a:rPr lang="en-US" sz="1800" smtClean="0"/>
              <a:t>When routing or topology changes occur in the network, the </a:t>
            </a:r>
            <a:r>
              <a:rPr lang="en-US" sz="1800" b="1" smtClean="0"/>
              <a:t>IP routing table is updated</a:t>
            </a:r>
            <a:r>
              <a:rPr lang="en-US" sz="1800" smtClean="0"/>
              <a:t>, and those changes are </a:t>
            </a:r>
            <a:r>
              <a:rPr lang="en-US" sz="1800" b="1" smtClean="0"/>
              <a:t>reflected in the FIB</a:t>
            </a:r>
            <a:r>
              <a:rPr lang="en-US" sz="1800" smtClean="0"/>
              <a:t>. </a:t>
            </a:r>
          </a:p>
          <a:p>
            <a:pPr lvl="1" eaLnBrk="1" hangingPunct="1">
              <a:lnSpc>
                <a:spcPct val="80000"/>
              </a:lnSpc>
            </a:pPr>
            <a:r>
              <a:rPr lang="en-US" sz="1800" smtClean="0"/>
              <a:t>Maintains </a:t>
            </a:r>
            <a:r>
              <a:rPr lang="en-US" sz="1800" b="1" smtClean="0"/>
              <a:t>next-hop address information based on the information in the IP routing table</a:t>
            </a:r>
            <a:r>
              <a:rPr lang="en-US" sz="1800" smtClean="0"/>
              <a:t>. </a:t>
            </a:r>
          </a:p>
          <a:p>
            <a:pPr lvl="1" eaLnBrk="1" hangingPunct="1">
              <a:lnSpc>
                <a:spcPct val="80000"/>
              </a:lnSpc>
            </a:pPr>
            <a:r>
              <a:rPr lang="en-US" sz="1800" smtClean="0"/>
              <a:t>Both the Layer 3 engine and the hardware-switching components maintain a FIB.</a:t>
            </a:r>
          </a:p>
        </p:txBody>
      </p:sp>
      <p:pic>
        <p:nvPicPr>
          <p:cNvPr id="20486"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0"/>
            <a:ext cx="64008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885" name="Rectangle 5"/>
          <p:cNvSpPr>
            <a:spLocks noChangeArrowheads="1"/>
          </p:cNvSpPr>
          <p:nvPr/>
        </p:nvSpPr>
        <p:spPr bwMode="auto">
          <a:xfrm>
            <a:off x="7239000" y="0"/>
            <a:ext cx="1143000" cy="762000"/>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50886" name="Rectangle 6"/>
          <p:cNvSpPr>
            <a:spLocks noChangeArrowheads="1"/>
          </p:cNvSpPr>
          <p:nvPr/>
        </p:nvSpPr>
        <p:spPr bwMode="auto">
          <a:xfrm>
            <a:off x="7848600" y="838200"/>
            <a:ext cx="1295400" cy="5334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50887" name="Oval 7"/>
          <p:cNvSpPr>
            <a:spLocks noChangeArrowheads="1"/>
          </p:cNvSpPr>
          <p:nvPr/>
        </p:nvSpPr>
        <p:spPr bwMode="auto">
          <a:xfrm>
            <a:off x="5105400" y="304800"/>
            <a:ext cx="1219200" cy="381000"/>
          </a:xfrm>
          <a:prstGeom prst="ellipse">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50888" name="Rectangle 8"/>
          <p:cNvSpPr>
            <a:spLocks noChangeArrowheads="1"/>
          </p:cNvSpPr>
          <p:nvPr/>
        </p:nvSpPr>
        <p:spPr bwMode="auto">
          <a:xfrm>
            <a:off x="4876800" y="1295400"/>
            <a:ext cx="685800" cy="4572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50889" name="Line 9"/>
          <p:cNvSpPr>
            <a:spLocks noChangeShapeType="1"/>
          </p:cNvSpPr>
          <p:nvPr/>
        </p:nvSpPr>
        <p:spPr bwMode="auto">
          <a:xfrm>
            <a:off x="3962400" y="990600"/>
            <a:ext cx="838200" cy="304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pic>
        <p:nvPicPr>
          <p:cNvPr id="2049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
            <a:ext cx="13525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049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57200"/>
            <a:ext cx="1562100"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0494" name="Text Box 12"/>
          <p:cNvSpPr txBox="1">
            <a:spLocks noChangeArrowheads="1"/>
          </p:cNvSpPr>
          <p:nvPr/>
        </p:nvSpPr>
        <p:spPr bwMode="auto">
          <a:xfrm>
            <a:off x="2895600" y="1524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600" b="1" smtClean="0">
                <a:solidFill>
                  <a:srgbClr val="000000"/>
                </a:solidFill>
              </a:rPr>
              <a:t>Routing Table</a:t>
            </a:r>
          </a:p>
        </p:txBody>
      </p:sp>
      <p:sp>
        <p:nvSpPr>
          <p:cNvPr id="20495" name="Oval 13"/>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50894" name="Oval 14"/>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2371834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7" dur="500"/>
                                        <p:tgtEl>
                                          <p:spTgt spid="250883">
                                            <p:txEl>
                                              <p:pRg st="3" end="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0886"/>
                                        </p:tgtEl>
                                        <p:attrNameLst>
                                          <p:attrName>style.visibility</p:attrName>
                                        </p:attrNameLst>
                                      </p:cBhvr>
                                      <p:to>
                                        <p:strVal val="visible"/>
                                      </p:to>
                                    </p:set>
                                    <p:animEffect transition="in" filter="blinds(horizontal)">
                                      <p:cBhvr>
                                        <p:cTn id="10" dur="500"/>
                                        <p:tgtEl>
                                          <p:spTgt spid="25088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0888"/>
                                        </p:tgtEl>
                                        <p:attrNameLst>
                                          <p:attrName>style.visibility</p:attrName>
                                        </p:attrNameLst>
                                      </p:cBhvr>
                                      <p:to>
                                        <p:strVal val="visible"/>
                                      </p:to>
                                    </p:set>
                                    <p:animEffect transition="in" filter="blinds(horizontal)">
                                      <p:cBhvr>
                                        <p:cTn id="13" dur="500"/>
                                        <p:tgtEl>
                                          <p:spTgt spid="25088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0889"/>
                                        </p:tgtEl>
                                        <p:attrNameLst>
                                          <p:attrName>style.visibility</p:attrName>
                                        </p:attrNameLst>
                                      </p:cBhvr>
                                      <p:to>
                                        <p:strVal val="visible"/>
                                      </p:to>
                                    </p:set>
                                    <p:animEffect transition="in" filter="blinds(horizontal)">
                                      <p:cBhvr>
                                        <p:cTn id="16" dur="500"/>
                                        <p:tgtEl>
                                          <p:spTgt spid="2508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50883">
                                            <p:txEl>
                                              <p:pRg st="4" end="4"/>
                                            </p:txEl>
                                          </p:spTgt>
                                        </p:tgtEl>
                                        <p:attrNameLst>
                                          <p:attrName>style.visibility</p:attrName>
                                        </p:attrNameLst>
                                      </p:cBhvr>
                                      <p:to>
                                        <p:strVal val="visible"/>
                                      </p:to>
                                    </p:set>
                                    <p:animEffect transition="in" filter="blinds(horizontal)">
                                      <p:cBhvr>
                                        <p:cTn id="21" dur="500"/>
                                        <p:tgtEl>
                                          <p:spTgt spid="25088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50883">
                                            <p:txEl>
                                              <p:pRg st="5" end="5"/>
                                            </p:txEl>
                                          </p:spTgt>
                                        </p:tgtEl>
                                        <p:attrNameLst>
                                          <p:attrName>style.visibility</p:attrName>
                                        </p:attrNameLst>
                                      </p:cBhvr>
                                      <p:to>
                                        <p:strVal val="visible"/>
                                      </p:to>
                                    </p:set>
                                    <p:animEffect transition="in" filter="blinds(horizontal)">
                                      <p:cBhvr>
                                        <p:cTn id="26" dur="500"/>
                                        <p:tgtEl>
                                          <p:spTgt spid="25088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50883">
                                            <p:txEl>
                                              <p:pRg st="6" end="6"/>
                                            </p:txEl>
                                          </p:spTgt>
                                        </p:tgtEl>
                                        <p:attrNameLst>
                                          <p:attrName>style.visibility</p:attrName>
                                        </p:attrNameLst>
                                      </p:cBhvr>
                                      <p:to>
                                        <p:strVal val="visible"/>
                                      </p:to>
                                    </p:set>
                                    <p:animEffect transition="in" filter="blinds(horizontal)">
                                      <p:cBhvr>
                                        <p:cTn id="31" dur="500"/>
                                        <p:tgtEl>
                                          <p:spTgt spid="25088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50883">
                                            <p:txEl>
                                              <p:pRg st="7" end="7"/>
                                            </p:txEl>
                                          </p:spTgt>
                                        </p:tgtEl>
                                        <p:attrNameLst>
                                          <p:attrName>style.visibility</p:attrName>
                                        </p:attrNameLst>
                                      </p:cBhvr>
                                      <p:to>
                                        <p:strVal val="visible"/>
                                      </p:to>
                                    </p:set>
                                    <p:animEffect transition="in" filter="blinds(horizontal)">
                                      <p:cBhvr>
                                        <p:cTn id="36" dur="500"/>
                                        <p:tgtEl>
                                          <p:spTgt spid="250883">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50883">
                                            <p:txEl>
                                              <p:pRg st="8" end="8"/>
                                            </p:txEl>
                                          </p:spTgt>
                                        </p:tgtEl>
                                        <p:attrNameLst>
                                          <p:attrName>style.visibility</p:attrName>
                                        </p:attrNameLst>
                                      </p:cBhvr>
                                      <p:to>
                                        <p:strVal val="visible"/>
                                      </p:to>
                                    </p:set>
                                    <p:animEffect transition="in" filter="blinds(horizontal)">
                                      <p:cBhvr>
                                        <p:cTn id="41" dur="500"/>
                                        <p:tgtEl>
                                          <p:spTgt spid="250883">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50883">
                                            <p:txEl>
                                              <p:pRg st="9" end="9"/>
                                            </p:txEl>
                                          </p:spTgt>
                                        </p:tgtEl>
                                        <p:attrNameLst>
                                          <p:attrName>style.visibility</p:attrName>
                                        </p:attrNameLst>
                                      </p:cBhvr>
                                      <p:to>
                                        <p:strVal val="visible"/>
                                      </p:to>
                                    </p:set>
                                    <p:animEffect transition="in" filter="blinds(horizontal)">
                                      <p:cBhvr>
                                        <p:cTn id="46" dur="500"/>
                                        <p:tgtEl>
                                          <p:spTgt spid="250883">
                                            <p:txEl>
                                              <p:pRg st="9" end="9"/>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50885"/>
                                        </p:tgtEl>
                                        <p:attrNameLst>
                                          <p:attrName>style.visibility</p:attrName>
                                        </p:attrNameLst>
                                      </p:cBhvr>
                                      <p:to>
                                        <p:strVal val="visible"/>
                                      </p:to>
                                    </p:set>
                                    <p:animEffect transition="in" filter="blinds(horizontal)">
                                      <p:cBhvr>
                                        <p:cTn id="49" dur="500"/>
                                        <p:tgtEl>
                                          <p:spTgt spid="25088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50887"/>
                                        </p:tgtEl>
                                        <p:attrNameLst>
                                          <p:attrName>style.visibility</p:attrName>
                                        </p:attrNameLst>
                                      </p:cBhvr>
                                      <p:to>
                                        <p:strVal val="visible"/>
                                      </p:to>
                                    </p:set>
                                    <p:animEffect transition="in" filter="blinds(horizontal)">
                                      <p:cBhvr>
                                        <p:cTn id="52" dur="500"/>
                                        <p:tgtEl>
                                          <p:spTgt spid="25088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50894"/>
                                        </p:tgtEl>
                                        <p:attrNameLst>
                                          <p:attrName>style.visibility</p:attrName>
                                        </p:attrNameLst>
                                      </p:cBhvr>
                                      <p:to>
                                        <p:strVal val="visible"/>
                                      </p:to>
                                    </p:set>
                                    <p:animEffect transition="in" filter="blinds(horizontal)">
                                      <p:cBhvr>
                                        <p:cTn id="55" dur="500"/>
                                        <p:tgtEl>
                                          <p:spTgt spid="250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animBg="1"/>
      <p:bldP spid="250886" grpId="0" animBg="1"/>
      <p:bldP spid="250887" grpId="0" animBg="1"/>
      <p:bldP spid="250888" grpId="0" animBg="1"/>
      <p:bldP spid="250889" grpId="0" animBg="1"/>
      <p:bldP spid="2508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37D3F61D-50A2-4B4C-86B0-B9DAFFC0C6ED}" type="slidenum">
              <a:rPr lang="en-US" sz="1000">
                <a:solidFill>
                  <a:srgbClr val="000000"/>
                </a:solidFill>
              </a:rPr>
              <a:pPr eaLnBrk="1" hangingPunct="1"/>
              <a:t>21</a:t>
            </a:fld>
            <a:endParaRPr lang="en-US" sz="1000">
              <a:solidFill>
                <a:srgbClr val="000000"/>
              </a:solidFill>
            </a:endParaRPr>
          </a:p>
        </p:txBody>
      </p:sp>
      <p:sp>
        <p:nvSpPr>
          <p:cNvPr id="21508" name="Rectangle 2"/>
          <p:cNvSpPr>
            <a:spLocks noGrp="1" noChangeArrowheads="1"/>
          </p:cNvSpPr>
          <p:nvPr>
            <p:ph type="title"/>
          </p:nvPr>
        </p:nvSpPr>
        <p:spPr>
          <a:xfrm>
            <a:off x="381000" y="152400"/>
            <a:ext cx="3200400" cy="609600"/>
          </a:xfrm>
        </p:spPr>
        <p:txBody>
          <a:bodyPr/>
          <a:lstStyle/>
          <a:p>
            <a:pPr eaLnBrk="1" hangingPunct="1"/>
            <a:r>
              <a:rPr lang="en-US" smtClean="0"/>
              <a:t>CEF</a:t>
            </a:r>
          </a:p>
        </p:txBody>
      </p:sp>
      <p:sp>
        <p:nvSpPr>
          <p:cNvPr id="252931" name="Rectangle 3"/>
          <p:cNvSpPr>
            <a:spLocks noGrp="1" noChangeArrowheads="1"/>
          </p:cNvSpPr>
          <p:nvPr>
            <p:ph type="body" idx="1"/>
          </p:nvPr>
        </p:nvSpPr>
        <p:spPr>
          <a:xfrm>
            <a:off x="381000" y="3124200"/>
            <a:ext cx="8534400" cy="3429000"/>
          </a:xfrm>
        </p:spPr>
        <p:txBody>
          <a:bodyPr/>
          <a:lstStyle/>
          <a:p>
            <a:pPr eaLnBrk="1" hangingPunct="1"/>
            <a:r>
              <a:rPr lang="en-US" sz="2000" b="1" i="1" smtClean="0"/>
              <a:t>Adjacency tables</a:t>
            </a:r>
            <a:r>
              <a:rPr lang="en-US" sz="2000" smtClean="0"/>
              <a:t> </a:t>
            </a:r>
          </a:p>
          <a:p>
            <a:pPr lvl="1" eaLnBrk="1" hangingPunct="1"/>
            <a:r>
              <a:rPr lang="en-US" sz="2000" smtClean="0"/>
              <a:t>Network nodes in the network are said to be </a:t>
            </a:r>
            <a:r>
              <a:rPr lang="en-US" sz="2000" b="1" i="1" smtClean="0"/>
              <a:t>adjacent if they can reach each other with a single hop across a link layer</a:t>
            </a:r>
            <a:r>
              <a:rPr lang="en-US" sz="2000" smtClean="0"/>
              <a:t>.  (OSPF, EIGRP)</a:t>
            </a:r>
          </a:p>
          <a:p>
            <a:pPr lvl="1" eaLnBrk="1" hangingPunct="1"/>
            <a:r>
              <a:rPr lang="en-US" sz="2000" smtClean="0"/>
              <a:t>A router normally maintains:</a:t>
            </a:r>
          </a:p>
          <a:p>
            <a:pPr lvl="2" eaLnBrk="1" hangingPunct="1"/>
            <a:r>
              <a:rPr lang="en-US" sz="2000" b="1" smtClean="0"/>
              <a:t>Routing table</a:t>
            </a:r>
            <a:r>
              <a:rPr lang="en-US" sz="2000" smtClean="0"/>
              <a:t> containing Layer 3 network and next-hop information</a:t>
            </a:r>
          </a:p>
          <a:p>
            <a:pPr lvl="2" eaLnBrk="1" hangingPunct="1"/>
            <a:r>
              <a:rPr lang="en-US" sz="2000" b="1" smtClean="0"/>
              <a:t>ARP table</a:t>
            </a:r>
            <a:r>
              <a:rPr lang="en-US" sz="2000" smtClean="0"/>
              <a:t> containing Layer 3 to Layer 2 address mapping. </a:t>
            </a:r>
          </a:p>
          <a:p>
            <a:pPr lvl="2" eaLnBrk="1" hangingPunct="1"/>
            <a:r>
              <a:rPr lang="en-US" sz="2000" smtClean="0"/>
              <a:t>These tables are kept independently.</a:t>
            </a:r>
          </a:p>
        </p:txBody>
      </p:sp>
      <p:pic>
        <p:nvPicPr>
          <p:cNvPr id="21510"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0"/>
            <a:ext cx="64008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5"/>
          <p:cNvSpPr>
            <a:spLocks noChangeArrowheads="1"/>
          </p:cNvSpPr>
          <p:nvPr/>
        </p:nvSpPr>
        <p:spPr bwMode="auto">
          <a:xfrm>
            <a:off x="7239000" y="0"/>
            <a:ext cx="1143000" cy="762000"/>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52934" name="Rectangle 6"/>
          <p:cNvSpPr>
            <a:spLocks noChangeArrowheads="1"/>
          </p:cNvSpPr>
          <p:nvPr/>
        </p:nvSpPr>
        <p:spPr bwMode="auto">
          <a:xfrm>
            <a:off x="7848600" y="838200"/>
            <a:ext cx="1295400" cy="5334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1513" name="Oval 7"/>
          <p:cNvSpPr>
            <a:spLocks noChangeArrowheads="1"/>
          </p:cNvSpPr>
          <p:nvPr/>
        </p:nvSpPr>
        <p:spPr bwMode="auto">
          <a:xfrm>
            <a:off x="5105400" y="304800"/>
            <a:ext cx="1219200" cy="381000"/>
          </a:xfrm>
          <a:prstGeom prst="ellipse">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52936" name="Rectangle 8"/>
          <p:cNvSpPr>
            <a:spLocks noChangeArrowheads="1"/>
          </p:cNvSpPr>
          <p:nvPr/>
        </p:nvSpPr>
        <p:spPr bwMode="auto">
          <a:xfrm>
            <a:off x="5867400" y="1295400"/>
            <a:ext cx="838200" cy="4572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1515" name="Oval 9"/>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52938" name="Oval 10"/>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2984960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934"/>
                                        </p:tgtEl>
                                        <p:attrNameLst>
                                          <p:attrName>style.visibility</p:attrName>
                                        </p:attrNameLst>
                                      </p:cBhvr>
                                      <p:to>
                                        <p:strVal val="visible"/>
                                      </p:to>
                                    </p:set>
                                    <p:animEffect transition="in" filter="blinds(horizontal)">
                                      <p:cBhvr>
                                        <p:cTn id="7" dur="500"/>
                                        <p:tgtEl>
                                          <p:spTgt spid="2529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2936"/>
                                        </p:tgtEl>
                                        <p:attrNameLst>
                                          <p:attrName>style.visibility</p:attrName>
                                        </p:attrNameLst>
                                      </p:cBhvr>
                                      <p:to>
                                        <p:strVal val="visible"/>
                                      </p:to>
                                    </p:set>
                                    <p:animEffect transition="in" filter="blinds(horizontal)">
                                      <p:cBhvr>
                                        <p:cTn id="10" dur="500"/>
                                        <p:tgtEl>
                                          <p:spTgt spid="2529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52931">
                                            <p:txEl>
                                              <p:pRg st="1" end="1"/>
                                            </p:txEl>
                                          </p:spTgt>
                                        </p:tgtEl>
                                        <p:attrNameLst>
                                          <p:attrName>style.visibility</p:attrName>
                                        </p:attrNameLst>
                                      </p:cBhvr>
                                      <p:to>
                                        <p:strVal val="visible"/>
                                      </p:to>
                                    </p:set>
                                    <p:animEffect transition="in" filter="blinds(horizontal)">
                                      <p:cBhvr>
                                        <p:cTn id="15" dur="500"/>
                                        <p:tgtEl>
                                          <p:spTgt spid="25293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52931">
                                            <p:txEl>
                                              <p:pRg st="2" end="2"/>
                                            </p:txEl>
                                          </p:spTgt>
                                        </p:tgtEl>
                                        <p:attrNameLst>
                                          <p:attrName>style.visibility</p:attrName>
                                        </p:attrNameLst>
                                      </p:cBhvr>
                                      <p:to>
                                        <p:strVal val="visible"/>
                                      </p:to>
                                    </p:set>
                                    <p:animEffect transition="in" filter="blinds(horizontal)">
                                      <p:cBhvr>
                                        <p:cTn id="20" dur="500"/>
                                        <p:tgtEl>
                                          <p:spTgt spid="252931">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52931">
                                            <p:txEl>
                                              <p:pRg st="3" end="3"/>
                                            </p:txEl>
                                          </p:spTgt>
                                        </p:tgtEl>
                                        <p:attrNameLst>
                                          <p:attrName>style.visibility</p:attrName>
                                        </p:attrNameLst>
                                      </p:cBhvr>
                                      <p:to>
                                        <p:strVal val="visible"/>
                                      </p:to>
                                    </p:set>
                                    <p:animEffect transition="in" filter="blinds(horizontal)">
                                      <p:cBhvr>
                                        <p:cTn id="23" dur="500"/>
                                        <p:tgtEl>
                                          <p:spTgt spid="252931">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2931">
                                            <p:txEl>
                                              <p:pRg st="4" end="4"/>
                                            </p:txEl>
                                          </p:spTgt>
                                        </p:tgtEl>
                                        <p:attrNameLst>
                                          <p:attrName>style.visibility</p:attrName>
                                        </p:attrNameLst>
                                      </p:cBhvr>
                                      <p:to>
                                        <p:strVal val="visible"/>
                                      </p:to>
                                    </p:set>
                                    <p:animEffect transition="in" filter="blinds(horizontal)">
                                      <p:cBhvr>
                                        <p:cTn id="26" dur="500"/>
                                        <p:tgtEl>
                                          <p:spTgt spid="252931">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2931">
                                            <p:txEl>
                                              <p:pRg st="5" end="5"/>
                                            </p:txEl>
                                          </p:spTgt>
                                        </p:tgtEl>
                                        <p:attrNameLst>
                                          <p:attrName>style.visibility</p:attrName>
                                        </p:attrNameLst>
                                      </p:cBhvr>
                                      <p:to>
                                        <p:strVal val="visible"/>
                                      </p:to>
                                    </p:set>
                                    <p:animEffect transition="in" filter="blinds(horizontal)">
                                      <p:cBhvr>
                                        <p:cTn id="29" dur="500"/>
                                        <p:tgtEl>
                                          <p:spTgt spid="252931">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52938"/>
                                        </p:tgtEl>
                                        <p:attrNameLst>
                                          <p:attrName>style.visibility</p:attrName>
                                        </p:attrNameLst>
                                      </p:cBhvr>
                                      <p:to>
                                        <p:strVal val="visible"/>
                                      </p:to>
                                    </p:set>
                                    <p:animEffect transition="in" filter="blinds(horizontal)">
                                      <p:cBhvr>
                                        <p:cTn id="32" dur="500"/>
                                        <p:tgtEl>
                                          <p:spTgt spid="252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4" grpId="0" animBg="1"/>
      <p:bldP spid="252936" grpId="0" animBg="1"/>
      <p:bldP spid="2529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FA38501-1669-456D-A8CA-F583DDF2078A}" type="slidenum">
              <a:rPr lang="en-US" sz="1000">
                <a:solidFill>
                  <a:srgbClr val="000000"/>
                </a:solidFill>
              </a:rPr>
              <a:pPr eaLnBrk="1" hangingPunct="1"/>
              <a:t>22</a:t>
            </a:fld>
            <a:endParaRPr lang="en-US" sz="1000">
              <a:solidFill>
                <a:srgbClr val="000000"/>
              </a:solidFill>
            </a:endParaRPr>
          </a:p>
        </p:txBody>
      </p:sp>
      <p:sp>
        <p:nvSpPr>
          <p:cNvPr id="22532" name="Rectangle 2"/>
          <p:cNvSpPr>
            <a:spLocks noGrp="1" noChangeArrowheads="1"/>
          </p:cNvSpPr>
          <p:nvPr>
            <p:ph type="title"/>
          </p:nvPr>
        </p:nvSpPr>
        <p:spPr>
          <a:xfrm>
            <a:off x="381000" y="152400"/>
            <a:ext cx="3200400" cy="609600"/>
          </a:xfrm>
        </p:spPr>
        <p:txBody>
          <a:bodyPr/>
          <a:lstStyle/>
          <a:p>
            <a:pPr eaLnBrk="1" hangingPunct="1"/>
            <a:r>
              <a:rPr lang="en-US" smtClean="0"/>
              <a:t>CEF</a:t>
            </a:r>
          </a:p>
        </p:txBody>
      </p:sp>
      <p:sp>
        <p:nvSpPr>
          <p:cNvPr id="254979" name="Rectangle 3"/>
          <p:cNvSpPr>
            <a:spLocks noGrp="1" noChangeArrowheads="1"/>
          </p:cNvSpPr>
          <p:nvPr>
            <p:ph type="body" idx="1"/>
          </p:nvPr>
        </p:nvSpPr>
        <p:spPr>
          <a:xfrm>
            <a:off x="381000" y="3429000"/>
            <a:ext cx="8534400" cy="3124200"/>
          </a:xfrm>
        </p:spPr>
        <p:txBody>
          <a:bodyPr/>
          <a:lstStyle/>
          <a:p>
            <a:pPr eaLnBrk="1" hangingPunct="1">
              <a:lnSpc>
                <a:spcPct val="90000"/>
              </a:lnSpc>
            </a:pPr>
            <a:r>
              <a:rPr lang="en-US" sz="2000" b="1" i="1" smtClean="0"/>
              <a:t>Adjacency tables</a:t>
            </a:r>
            <a:r>
              <a:rPr lang="en-US" sz="2000" smtClean="0"/>
              <a:t> </a:t>
            </a:r>
          </a:p>
          <a:p>
            <a:pPr lvl="1" eaLnBrk="1" hangingPunct="1">
              <a:lnSpc>
                <a:spcPct val="90000"/>
              </a:lnSpc>
            </a:pPr>
            <a:r>
              <a:rPr lang="en-US" sz="2000" smtClean="0"/>
              <a:t>The </a:t>
            </a:r>
            <a:r>
              <a:rPr lang="en-US" sz="2000" b="1" smtClean="0"/>
              <a:t>FIB</a:t>
            </a:r>
            <a:r>
              <a:rPr lang="en-US" sz="2000" smtClean="0"/>
              <a:t> keeps the </a:t>
            </a:r>
            <a:r>
              <a:rPr lang="en-US" sz="2000" b="1" smtClean="0"/>
              <a:t>Layer 3 next-hop address for each entry. </a:t>
            </a:r>
          </a:p>
          <a:p>
            <a:pPr lvl="1" eaLnBrk="1" hangingPunct="1">
              <a:lnSpc>
                <a:spcPct val="90000"/>
              </a:lnSpc>
            </a:pPr>
            <a:r>
              <a:rPr lang="en-US" sz="2000" smtClean="0"/>
              <a:t>To streamline packet forwarding even more, the </a:t>
            </a:r>
            <a:r>
              <a:rPr lang="en-US" sz="2000" b="1" smtClean="0"/>
              <a:t>FIB has corresponding Layer 2 information for every next-hop entry</a:t>
            </a:r>
            <a:r>
              <a:rPr lang="en-US" sz="2000" smtClean="0"/>
              <a:t>. </a:t>
            </a:r>
          </a:p>
          <a:p>
            <a:pPr lvl="1" eaLnBrk="1" hangingPunct="1">
              <a:lnSpc>
                <a:spcPct val="90000"/>
              </a:lnSpc>
            </a:pPr>
            <a:r>
              <a:rPr lang="en-US" sz="2000" smtClean="0"/>
              <a:t>This </a:t>
            </a:r>
            <a:r>
              <a:rPr lang="en-US" sz="2000" b="1" smtClean="0"/>
              <a:t>portion of the FIB</a:t>
            </a:r>
            <a:r>
              <a:rPr lang="en-US" sz="2000" smtClean="0"/>
              <a:t> is called the </a:t>
            </a:r>
            <a:r>
              <a:rPr lang="en-US" sz="2000" b="1" i="1" smtClean="0"/>
              <a:t>adjacency table</a:t>
            </a:r>
            <a:r>
              <a:rPr lang="en-US" sz="2000" smtClean="0"/>
              <a:t>, consisting of the </a:t>
            </a:r>
            <a:r>
              <a:rPr lang="en-US" sz="2000" b="1" smtClean="0"/>
              <a:t>MAC addresses</a:t>
            </a:r>
            <a:r>
              <a:rPr lang="en-US" sz="2000" smtClean="0"/>
              <a:t> of nodes that can be reached in a single Layer 2 hop.</a:t>
            </a:r>
          </a:p>
        </p:txBody>
      </p:sp>
      <p:pic>
        <p:nvPicPr>
          <p:cNvPr id="22534"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0"/>
            <a:ext cx="64008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5"/>
          <p:cNvSpPr>
            <a:spLocks noChangeArrowheads="1"/>
          </p:cNvSpPr>
          <p:nvPr/>
        </p:nvSpPr>
        <p:spPr bwMode="auto">
          <a:xfrm>
            <a:off x="7239000" y="0"/>
            <a:ext cx="1143000" cy="762000"/>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2536" name="Rectangle 6"/>
          <p:cNvSpPr>
            <a:spLocks noChangeArrowheads="1"/>
          </p:cNvSpPr>
          <p:nvPr/>
        </p:nvSpPr>
        <p:spPr bwMode="auto">
          <a:xfrm>
            <a:off x="7848600" y="838200"/>
            <a:ext cx="1295400" cy="5334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2537" name="Oval 7"/>
          <p:cNvSpPr>
            <a:spLocks noChangeArrowheads="1"/>
          </p:cNvSpPr>
          <p:nvPr/>
        </p:nvSpPr>
        <p:spPr bwMode="auto">
          <a:xfrm>
            <a:off x="5105400" y="304800"/>
            <a:ext cx="1219200" cy="381000"/>
          </a:xfrm>
          <a:prstGeom prst="ellipse">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54984" name="Rectangle 8"/>
          <p:cNvSpPr>
            <a:spLocks noChangeArrowheads="1"/>
          </p:cNvSpPr>
          <p:nvPr/>
        </p:nvSpPr>
        <p:spPr bwMode="auto">
          <a:xfrm>
            <a:off x="5867400" y="1295400"/>
            <a:ext cx="838200" cy="4572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54985" name="Line 9"/>
          <p:cNvSpPr>
            <a:spLocks noChangeShapeType="1"/>
          </p:cNvSpPr>
          <p:nvPr/>
        </p:nvSpPr>
        <p:spPr bwMode="auto">
          <a:xfrm>
            <a:off x="5562600" y="1524000"/>
            <a:ext cx="304800" cy="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pic>
        <p:nvPicPr>
          <p:cNvPr id="2254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38200"/>
            <a:ext cx="29718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54988" name="Text Box 12"/>
          <p:cNvSpPr txBox="1">
            <a:spLocks noChangeArrowheads="1"/>
          </p:cNvSpPr>
          <p:nvPr/>
        </p:nvSpPr>
        <p:spPr bwMode="auto">
          <a:xfrm>
            <a:off x="1905000" y="92075"/>
            <a:ext cx="2438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400" b="1" smtClean="0">
                <a:solidFill>
                  <a:srgbClr val="FF0000"/>
                </a:solidFill>
              </a:rPr>
              <a:t>Layer 2 MAC Addresses, Next Hop Information</a:t>
            </a:r>
          </a:p>
        </p:txBody>
      </p:sp>
      <p:sp>
        <p:nvSpPr>
          <p:cNvPr id="254989" name="Rectangle 13"/>
          <p:cNvSpPr>
            <a:spLocks noChangeArrowheads="1"/>
          </p:cNvSpPr>
          <p:nvPr/>
        </p:nvSpPr>
        <p:spPr bwMode="auto">
          <a:xfrm>
            <a:off x="1492250" y="838200"/>
            <a:ext cx="1752600" cy="1447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54990" name="Line 14"/>
          <p:cNvSpPr>
            <a:spLocks noChangeShapeType="1"/>
          </p:cNvSpPr>
          <p:nvPr/>
        </p:nvSpPr>
        <p:spPr bwMode="auto">
          <a:xfrm flipH="1">
            <a:off x="2362200" y="609600"/>
            <a:ext cx="304800" cy="685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54991" name="Text Box 15"/>
          <p:cNvSpPr txBox="1">
            <a:spLocks noChangeArrowheads="1"/>
          </p:cNvSpPr>
          <p:nvPr/>
        </p:nvSpPr>
        <p:spPr bwMode="auto">
          <a:xfrm>
            <a:off x="190500" y="23622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b="1" smtClean="0">
                <a:solidFill>
                  <a:srgbClr val="000000"/>
                </a:solidFill>
              </a:rPr>
              <a:t>Next hop?</a:t>
            </a:r>
          </a:p>
        </p:txBody>
      </p:sp>
      <p:sp>
        <p:nvSpPr>
          <p:cNvPr id="22545" name="Oval 16"/>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54993" name="Oval 17"/>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1355052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4979">
                                            <p:txEl>
                                              <p:pRg st="2" end="2"/>
                                            </p:txEl>
                                          </p:spTgt>
                                        </p:tgtEl>
                                        <p:attrNameLst>
                                          <p:attrName>style.visibility</p:attrName>
                                        </p:attrNameLst>
                                      </p:cBhvr>
                                      <p:to>
                                        <p:strVal val="visible"/>
                                      </p:to>
                                    </p:set>
                                    <p:animEffect transition="in" filter="blinds(horizontal)">
                                      <p:cBhvr>
                                        <p:cTn id="7" dur="500"/>
                                        <p:tgtEl>
                                          <p:spTgt spid="2549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4991">
                                            <p:txEl>
                                              <p:pRg st="0" end="0"/>
                                            </p:txEl>
                                          </p:spTgt>
                                        </p:tgtEl>
                                        <p:attrNameLst>
                                          <p:attrName>style.visibility</p:attrName>
                                        </p:attrNameLst>
                                      </p:cBhvr>
                                      <p:to>
                                        <p:strVal val="visible"/>
                                      </p:to>
                                    </p:set>
                                    <p:animEffect transition="in" filter="blinds(horizontal)">
                                      <p:cBhvr>
                                        <p:cTn id="10" dur="500"/>
                                        <p:tgtEl>
                                          <p:spTgt spid="25499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54979">
                                            <p:txEl>
                                              <p:pRg st="3" end="3"/>
                                            </p:txEl>
                                          </p:spTgt>
                                        </p:tgtEl>
                                        <p:attrNameLst>
                                          <p:attrName>style.visibility</p:attrName>
                                        </p:attrNameLst>
                                      </p:cBhvr>
                                      <p:to>
                                        <p:strVal val="visible"/>
                                      </p:to>
                                    </p:set>
                                    <p:animEffect transition="in" filter="blinds(horizontal)">
                                      <p:cBhvr>
                                        <p:cTn id="15" dur="500"/>
                                        <p:tgtEl>
                                          <p:spTgt spid="254979">
                                            <p:txEl>
                                              <p:pRg st="3" end="3"/>
                                            </p:txEl>
                                          </p:spTgt>
                                        </p:tgtEl>
                                      </p:cBhvr>
                                    </p:animEffect>
                                  </p:childTnLst>
                                </p:cTn>
                              </p:par>
                              <p:par>
                                <p:cTn id="16" presetID="3" presetClass="exit" presetSubtype="10" fill="hold" grpId="0" nodeType="withEffect">
                                  <p:stCondLst>
                                    <p:cond delay="0"/>
                                  </p:stCondLst>
                                  <p:childTnLst>
                                    <p:animEffect transition="out" filter="blinds(horizontal)">
                                      <p:cBhvr>
                                        <p:cTn id="17" dur="500"/>
                                        <p:tgtEl>
                                          <p:spTgt spid="254989"/>
                                        </p:tgtEl>
                                      </p:cBhvr>
                                    </p:animEffect>
                                    <p:set>
                                      <p:cBhvr>
                                        <p:cTn id="18" dur="1" fill="hold">
                                          <p:stCondLst>
                                            <p:cond delay="499"/>
                                          </p:stCondLst>
                                        </p:cTn>
                                        <p:tgtEl>
                                          <p:spTgt spid="254989"/>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254988"/>
                                        </p:tgtEl>
                                        <p:attrNameLst>
                                          <p:attrName>style.visibility</p:attrName>
                                        </p:attrNameLst>
                                      </p:cBhvr>
                                      <p:to>
                                        <p:strVal val="visible"/>
                                      </p:to>
                                    </p:set>
                                    <p:animEffect transition="in" filter="blinds(horizontal)">
                                      <p:cBhvr>
                                        <p:cTn id="21" dur="500"/>
                                        <p:tgtEl>
                                          <p:spTgt spid="25498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4990"/>
                                        </p:tgtEl>
                                        <p:attrNameLst>
                                          <p:attrName>style.visibility</p:attrName>
                                        </p:attrNameLst>
                                      </p:cBhvr>
                                      <p:to>
                                        <p:strVal val="visible"/>
                                      </p:to>
                                    </p:set>
                                    <p:animEffect transition="in" filter="blinds(horizontal)">
                                      <p:cBhvr>
                                        <p:cTn id="24" dur="500"/>
                                        <p:tgtEl>
                                          <p:spTgt spid="25499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54984"/>
                                        </p:tgtEl>
                                        <p:attrNameLst>
                                          <p:attrName>style.visibility</p:attrName>
                                        </p:attrNameLst>
                                      </p:cBhvr>
                                      <p:to>
                                        <p:strVal val="visible"/>
                                      </p:to>
                                    </p:set>
                                    <p:animEffect transition="in" filter="blinds(horizontal)">
                                      <p:cBhvr>
                                        <p:cTn id="27" dur="500"/>
                                        <p:tgtEl>
                                          <p:spTgt spid="25498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54985"/>
                                        </p:tgtEl>
                                        <p:attrNameLst>
                                          <p:attrName>style.visibility</p:attrName>
                                        </p:attrNameLst>
                                      </p:cBhvr>
                                      <p:to>
                                        <p:strVal val="visible"/>
                                      </p:to>
                                    </p:set>
                                    <p:animEffect transition="in" filter="blinds(horizontal)">
                                      <p:cBhvr>
                                        <p:cTn id="30" dur="500"/>
                                        <p:tgtEl>
                                          <p:spTgt spid="25498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54993"/>
                                        </p:tgtEl>
                                        <p:attrNameLst>
                                          <p:attrName>style.visibility</p:attrName>
                                        </p:attrNameLst>
                                      </p:cBhvr>
                                      <p:to>
                                        <p:strVal val="visible"/>
                                      </p:to>
                                    </p:set>
                                    <p:animEffect transition="in" filter="blinds(horizontal)">
                                      <p:cBhvr>
                                        <p:cTn id="33" dur="500"/>
                                        <p:tgtEl>
                                          <p:spTgt spid="254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4" grpId="0" animBg="1"/>
      <p:bldP spid="254985" grpId="0" animBg="1"/>
      <p:bldP spid="254988" grpId="0"/>
      <p:bldP spid="254989" grpId="0" animBg="1"/>
      <p:bldP spid="254990" grpId="0" animBg="1"/>
      <p:bldP spid="25499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2F8EF065-8776-45C9-B920-60DE6B79EB70}" type="slidenum">
              <a:rPr lang="en-US" sz="1000">
                <a:solidFill>
                  <a:srgbClr val="000000"/>
                </a:solidFill>
              </a:rPr>
              <a:pPr eaLnBrk="1" hangingPunct="1"/>
              <a:t>23</a:t>
            </a:fld>
            <a:endParaRPr lang="en-US" sz="1000">
              <a:solidFill>
                <a:srgbClr val="000000"/>
              </a:solidFill>
            </a:endParaRPr>
          </a:p>
        </p:txBody>
      </p:sp>
      <p:sp>
        <p:nvSpPr>
          <p:cNvPr id="23556" name="Rectangle 2"/>
          <p:cNvSpPr>
            <a:spLocks noGrp="1" noChangeArrowheads="1"/>
          </p:cNvSpPr>
          <p:nvPr>
            <p:ph type="title"/>
          </p:nvPr>
        </p:nvSpPr>
        <p:spPr>
          <a:xfrm>
            <a:off x="381000" y="152400"/>
            <a:ext cx="3200400" cy="609600"/>
          </a:xfrm>
        </p:spPr>
        <p:txBody>
          <a:bodyPr/>
          <a:lstStyle/>
          <a:p>
            <a:pPr eaLnBrk="1" hangingPunct="1"/>
            <a:r>
              <a:rPr lang="en-US" smtClean="0"/>
              <a:t>CEF</a:t>
            </a:r>
          </a:p>
        </p:txBody>
      </p:sp>
      <p:sp>
        <p:nvSpPr>
          <p:cNvPr id="257027" name="Rectangle 3"/>
          <p:cNvSpPr>
            <a:spLocks noGrp="1" noChangeArrowheads="1"/>
          </p:cNvSpPr>
          <p:nvPr>
            <p:ph type="body" idx="1"/>
          </p:nvPr>
        </p:nvSpPr>
        <p:spPr>
          <a:xfrm>
            <a:off x="381000" y="3124200"/>
            <a:ext cx="8534400" cy="3429000"/>
          </a:xfrm>
        </p:spPr>
        <p:txBody>
          <a:bodyPr/>
          <a:lstStyle/>
          <a:p>
            <a:pPr eaLnBrk="1" hangingPunct="1">
              <a:lnSpc>
                <a:spcPct val="80000"/>
              </a:lnSpc>
            </a:pPr>
            <a:r>
              <a:rPr lang="en-US" sz="2000" b="1" i="1" dirty="0" smtClean="0"/>
              <a:t>Adjacency </a:t>
            </a:r>
            <a:r>
              <a:rPr lang="en-US" sz="2000" b="1" i="1" dirty="0" smtClean="0"/>
              <a:t>tables</a:t>
            </a:r>
            <a:endParaRPr lang="en-US" sz="2000" dirty="0" smtClean="0"/>
          </a:p>
          <a:p>
            <a:pPr lvl="1" eaLnBrk="1" hangingPunct="1">
              <a:lnSpc>
                <a:spcPct val="80000"/>
              </a:lnSpc>
            </a:pPr>
            <a:r>
              <a:rPr lang="en-US" sz="2000" b="1" dirty="0" smtClean="0"/>
              <a:t>Built from the ARP table</a:t>
            </a:r>
            <a:r>
              <a:rPr lang="en-US" sz="2000" dirty="0" smtClean="0"/>
              <a:t>. </a:t>
            </a:r>
          </a:p>
          <a:p>
            <a:pPr lvl="1" eaLnBrk="1" hangingPunct="1">
              <a:lnSpc>
                <a:spcPct val="80000"/>
              </a:lnSpc>
            </a:pPr>
            <a:r>
              <a:rPr lang="en-US" sz="2000" dirty="0" smtClean="0"/>
              <a:t>As a next-hop address receives a valid ARP entry, the adjacency table is updated. </a:t>
            </a:r>
          </a:p>
          <a:p>
            <a:pPr lvl="1" eaLnBrk="1" hangingPunct="1">
              <a:lnSpc>
                <a:spcPct val="80000"/>
              </a:lnSpc>
            </a:pPr>
            <a:r>
              <a:rPr lang="en-US" sz="2000" dirty="0" smtClean="0"/>
              <a:t>If an </a:t>
            </a:r>
            <a:r>
              <a:rPr lang="en-US" sz="2000" b="1" dirty="0" smtClean="0"/>
              <a:t>ARP entry does </a:t>
            </a:r>
            <a:r>
              <a:rPr lang="en-US" sz="2000" b="1" u="sng" dirty="0" smtClean="0"/>
              <a:t>not</a:t>
            </a:r>
            <a:r>
              <a:rPr lang="en-US" sz="2000" b="1" dirty="0" smtClean="0"/>
              <a:t> exist</a:t>
            </a:r>
            <a:r>
              <a:rPr lang="en-US" sz="2000" dirty="0" smtClean="0"/>
              <a:t>, the FIB entry is marked as “CEF </a:t>
            </a:r>
            <a:r>
              <a:rPr lang="en-US" sz="2000" b="1" dirty="0" smtClean="0"/>
              <a:t>glean</a:t>
            </a:r>
            <a:r>
              <a:rPr lang="en-US" sz="2000" dirty="0" smtClean="0"/>
              <a:t>.” </a:t>
            </a:r>
          </a:p>
          <a:p>
            <a:pPr lvl="1" eaLnBrk="1" hangingPunct="1">
              <a:lnSpc>
                <a:spcPct val="80000"/>
              </a:lnSpc>
            </a:pPr>
            <a:r>
              <a:rPr lang="en-US" sz="2000" dirty="0" smtClean="0"/>
              <a:t>This means that the </a:t>
            </a:r>
            <a:r>
              <a:rPr lang="en-US" sz="2000" b="1" dirty="0" smtClean="0"/>
              <a:t>Layer 3 forwarding engine can't forward the packet in hardware</a:t>
            </a:r>
            <a:r>
              <a:rPr lang="en-US" sz="2000" dirty="0" smtClean="0"/>
              <a:t>, due to the missing Layer 2 next-hop address. </a:t>
            </a:r>
          </a:p>
          <a:p>
            <a:pPr lvl="1" eaLnBrk="1" hangingPunct="1">
              <a:lnSpc>
                <a:spcPct val="80000"/>
              </a:lnSpc>
            </a:pPr>
            <a:r>
              <a:rPr lang="en-US" sz="2000" dirty="0" smtClean="0"/>
              <a:t>The packet is sent to the Layer 3 engine so that it can </a:t>
            </a:r>
            <a:r>
              <a:rPr lang="en-US" sz="2000" b="1" dirty="0" smtClean="0"/>
              <a:t>generate an ARP request</a:t>
            </a:r>
            <a:r>
              <a:rPr lang="en-US" sz="2000" dirty="0" smtClean="0"/>
              <a:t> and receive an ARP reply. </a:t>
            </a:r>
          </a:p>
          <a:p>
            <a:pPr lvl="1" eaLnBrk="1" hangingPunct="1">
              <a:lnSpc>
                <a:spcPct val="80000"/>
              </a:lnSpc>
            </a:pPr>
            <a:r>
              <a:rPr lang="en-US" sz="2000" dirty="0" smtClean="0"/>
              <a:t>This is known as the “</a:t>
            </a:r>
            <a:r>
              <a:rPr lang="en-US" sz="2000" b="1" dirty="0" smtClean="0"/>
              <a:t>CEF glean</a:t>
            </a:r>
            <a:r>
              <a:rPr lang="en-US" sz="2000" dirty="0" smtClean="0"/>
              <a:t>” state, where the Layer 3 engine must glean the next-hop destination's MAC address.</a:t>
            </a:r>
          </a:p>
        </p:txBody>
      </p:sp>
      <p:pic>
        <p:nvPicPr>
          <p:cNvPr id="2355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0"/>
            <a:ext cx="64008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5"/>
          <p:cNvSpPr>
            <a:spLocks noChangeArrowheads="1"/>
          </p:cNvSpPr>
          <p:nvPr/>
        </p:nvSpPr>
        <p:spPr bwMode="auto">
          <a:xfrm>
            <a:off x="7239000" y="0"/>
            <a:ext cx="1143000" cy="7620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3560" name="Rectangle 6"/>
          <p:cNvSpPr>
            <a:spLocks noChangeArrowheads="1"/>
          </p:cNvSpPr>
          <p:nvPr/>
        </p:nvSpPr>
        <p:spPr bwMode="auto">
          <a:xfrm>
            <a:off x="7848600" y="838200"/>
            <a:ext cx="1295400" cy="533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57031" name="Rectangle 7"/>
          <p:cNvSpPr>
            <a:spLocks noChangeArrowheads="1"/>
          </p:cNvSpPr>
          <p:nvPr/>
        </p:nvSpPr>
        <p:spPr bwMode="auto">
          <a:xfrm>
            <a:off x="4800600" y="1295400"/>
            <a:ext cx="1905000" cy="4572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pic>
        <p:nvPicPr>
          <p:cNvPr id="2356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38200"/>
            <a:ext cx="26574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57033" name="AutoShape 9"/>
          <p:cNvSpPr>
            <a:spLocks noChangeArrowheads="1"/>
          </p:cNvSpPr>
          <p:nvPr/>
        </p:nvSpPr>
        <p:spPr bwMode="auto">
          <a:xfrm>
            <a:off x="2895600" y="0"/>
            <a:ext cx="1600200" cy="1600200"/>
          </a:xfrm>
          <a:prstGeom prst="wedgeRoundRectCallout">
            <a:avLst>
              <a:gd name="adj1" fmla="val -67560"/>
              <a:gd name="adj2" fmla="val 31449"/>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pPr>
            <a:r>
              <a:rPr lang="en-US" sz="1400" smtClean="0">
                <a:solidFill>
                  <a:srgbClr val="000000"/>
                </a:solidFill>
              </a:rPr>
              <a:t>No ARP entry, L3 forwarding engine can’t forward packet in hardware, must send to L3 Engine. </a:t>
            </a:r>
          </a:p>
        </p:txBody>
      </p:sp>
      <p:sp>
        <p:nvSpPr>
          <p:cNvPr id="257034" name="Line 10"/>
          <p:cNvSpPr>
            <a:spLocks noChangeShapeType="1"/>
          </p:cNvSpPr>
          <p:nvPr/>
        </p:nvSpPr>
        <p:spPr bwMode="auto">
          <a:xfrm flipH="1" flipV="1">
            <a:off x="5867400" y="609600"/>
            <a:ext cx="228600" cy="685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3565" name="Line 11"/>
          <p:cNvSpPr>
            <a:spLocks noChangeShapeType="1"/>
          </p:cNvSpPr>
          <p:nvPr/>
        </p:nvSpPr>
        <p:spPr bwMode="auto">
          <a:xfrm>
            <a:off x="3886200" y="2362200"/>
            <a:ext cx="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57036" name="Line 12"/>
          <p:cNvSpPr>
            <a:spLocks noChangeShapeType="1"/>
          </p:cNvSpPr>
          <p:nvPr/>
        </p:nvSpPr>
        <p:spPr bwMode="auto">
          <a:xfrm flipV="1">
            <a:off x="4267200" y="2133600"/>
            <a:ext cx="914400" cy="301625"/>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57037" name="AutoShape 13"/>
          <p:cNvSpPr>
            <a:spLocks noChangeArrowheads="1"/>
          </p:cNvSpPr>
          <p:nvPr/>
        </p:nvSpPr>
        <p:spPr bwMode="auto">
          <a:xfrm>
            <a:off x="7162800" y="1447800"/>
            <a:ext cx="1981200" cy="762000"/>
          </a:xfrm>
          <a:prstGeom prst="wedgeRoundRectCallout">
            <a:avLst>
              <a:gd name="adj1" fmla="val -102005"/>
              <a:gd name="adj2" fmla="val -165000"/>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pPr>
            <a:r>
              <a:rPr lang="en-US" sz="1400" smtClean="0">
                <a:solidFill>
                  <a:srgbClr val="000000"/>
                </a:solidFill>
              </a:rPr>
              <a:t>I’ll generate the ARP Request and get an ARP Reply.</a:t>
            </a:r>
          </a:p>
        </p:txBody>
      </p:sp>
      <p:sp>
        <p:nvSpPr>
          <p:cNvPr id="23568" name="Oval 14"/>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57039" name="Oval 15"/>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369682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7027">
                                            <p:txEl>
                                              <p:pRg st="1" end="1"/>
                                            </p:txEl>
                                          </p:spTgt>
                                        </p:tgtEl>
                                        <p:attrNameLst>
                                          <p:attrName>style.visibility</p:attrName>
                                        </p:attrNameLst>
                                      </p:cBhvr>
                                      <p:to>
                                        <p:strVal val="visible"/>
                                      </p:to>
                                    </p:set>
                                    <p:animEffect transition="in" filter="blinds(horizontal)">
                                      <p:cBhvr>
                                        <p:cTn id="7" dur="500"/>
                                        <p:tgtEl>
                                          <p:spTgt spid="2570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7027">
                                            <p:txEl>
                                              <p:pRg st="2" end="2"/>
                                            </p:txEl>
                                          </p:spTgt>
                                        </p:tgtEl>
                                        <p:attrNameLst>
                                          <p:attrName>style.visibility</p:attrName>
                                        </p:attrNameLst>
                                      </p:cBhvr>
                                      <p:to>
                                        <p:strVal val="visible"/>
                                      </p:to>
                                    </p:set>
                                    <p:animEffect transition="in" filter="blinds(horizontal)">
                                      <p:cBhvr>
                                        <p:cTn id="10" dur="500"/>
                                        <p:tgtEl>
                                          <p:spTgt spid="25702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7036"/>
                                        </p:tgtEl>
                                        <p:attrNameLst>
                                          <p:attrName>style.visibility</p:attrName>
                                        </p:attrNameLst>
                                      </p:cBhvr>
                                      <p:to>
                                        <p:strVal val="visible"/>
                                      </p:to>
                                    </p:set>
                                    <p:animEffect transition="in" filter="blinds(horizontal)">
                                      <p:cBhvr>
                                        <p:cTn id="15" dur="500"/>
                                        <p:tgtEl>
                                          <p:spTgt spid="2570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7031"/>
                                        </p:tgtEl>
                                        <p:attrNameLst>
                                          <p:attrName>style.visibility</p:attrName>
                                        </p:attrNameLst>
                                      </p:cBhvr>
                                      <p:to>
                                        <p:strVal val="visible"/>
                                      </p:to>
                                    </p:set>
                                    <p:animEffect transition="in" filter="blinds(horizontal)">
                                      <p:cBhvr>
                                        <p:cTn id="20" dur="500"/>
                                        <p:tgtEl>
                                          <p:spTgt spid="2570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57033"/>
                                        </p:tgtEl>
                                        <p:attrNameLst>
                                          <p:attrName>style.visibility</p:attrName>
                                        </p:attrNameLst>
                                      </p:cBhvr>
                                      <p:to>
                                        <p:strVal val="visible"/>
                                      </p:to>
                                    </p:set>
                                    <p:animEffect transition="in" filter="blinds(horizontal)">
                                      <p:cBhvr>
                                        <p:cTn id="25" dur="500"/>
                                        <p:tgtEl>
                                          <p:spTgt spid="257033"/>
                                        </p:tgtEl>
                                      </p:cBhvr>
                                    </p:animEffect>
                                  </p:childTnLst>
                                </p:cTn>
                              </p:par>
                              <p:par>
                                <p:cTn id="26" presetID="3" presetClass="entr" presetSubtype="10" fill="hold" nodeType="withEffect">
                                  <p:stCondLst>
                                    <p:cond delay="0"/>
                                  </p:stCondLst>
                                  <p:childTnLst>
                                    <p:set>
                                      <p:cBhvr>
                                        <p:cTn id="27" dur="1" fill="hold">
                                          <p:stCondLst>
                                            <p:cond delay="0"/>
                                          </p:stCondLst>
                                        </p:cTn>
                                        <p:tgtEl>
                                          <p:spTgt spid="257027">
                                            <p:txEl>
                                              <p:pRg st="3" end="3"/>
                                            </p:txEl>
                                          </p:spTgt>
                                        </p:tgtEl>
                                        <p:attrNameLst>
                                          <p:attrName>style.visibility</p:attrName>
                                        </p:attrNameLst>
                                      </p:cBhvr>
                                      <p:to>
                                        <p:strVal val="visible"/>
                                      </p:to>
                                    </p:set>
                                    <p:animEffect transition="in" filter="blinds(horizontal)">
                                      <p:cBhvr>
                                        <p:cTn id="28" dur="500"/>
                                        <p:tgtEl>
                                          <p:spTgt spid="257027">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57027">
                                            <p:txEl>
                                              <p:pRg st="4" end="4"/>
                                            </p:txEl>
                                          </p:spTgt>
                                        </p:tgtEl>
                                        <p:attrNameLst>
                                          <p:attrName>style.visibility</p:attrName>
                                        </p:attrNameLst>
                                      </p:cBhvr>
                                      <p:to>
                                        <p:strVal val="visible"/>
                                      </p:to>
                                    </p:set>
                                    <p:animEffect transition="in" filter="blinds(horizontal)">
                                      <p:cBhvr>
                                        <p:cTn id="31" dur="500"/>
                                        <p:tgtEl>
                                          <p:spTgt spid="257027">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57027">
                                            <p:txEl>
                                              <p:pRg st="5" end="5"/>
                                            </p:txEl>
                                          </p:spTgt>
                                        </p:tgtEl>
                                        <p:attrNameLst>
                                          <p:attrName>style.visibility</p:attrName>
                                        </p:attrNameLst>
                                      </p:cBhvr>
                                      <p:to>
                                        <p:strVal val="visible"/>
                                      </p:to>
                                    </p:set>
                                    <p:animEffect transition="in" filter="blinds(horizontal)">
                                      <p:cBhvr>
                                        <p:cTn id="36" dur="500"/>
                                        <p:tgtEl>
                                          <p:spTgt spid="257027">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57027">
                                            <p:txEl>
                                              <p:pRg st="6" end="6"/>
                                            </p:txEl>
                                          </p:spTgt>
                                        </p:tgtEl>
                                        <p:attrNameLst>
                                          <p:attrName>style.visibility</p:attrName>
                                        </p:attrNameLst>
                                      </p:cBhvr>
                                      <p:to>
                                        <p:strVal val="visible"/>
                                      </p:to>
                                    </p:set>
                                    <p:animEffect transition="in" filter="blinds(horizontal)">
                                      <p:cBhvr>
                                        <p:cTn id="39" dur="500"/>
                                        <p:tgtEl>
                                          <p:spTgt spid="257027">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57034"/>
                                        </p:tgtEl>
                                        <p:attrNameLst>
                                          <p:attrName>style.visibility</p:attrName>
                                        </p:attrNameLst>
                                      </p:cBhvr>
                                      <p:to>
                                        <p:strVal val="visible"/>
                                      </p:to>
                                    </p:set>
                                    <p:animEffect transition="in" filter="blinds(horizontal)">
                                      <p:cBhvr>
                                        <p:cTn id="44" dur="500"/>
                                        <p:tgtEl>
                                          <p:spTgt spid="25703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7037"/>
                                        </p:tgtEl>
                                        <p:attrNameLst>
                                          <p:attrName>style.visibility</p:attrName>
                                        </p:attrNameLst>
                                      </p:cBhvr>
                                      <p:to>
                                        <p:strVal val="visible"/>
                                      </p:to>
                                    </p:set>
                                    <p:animEffect transition="in" filter="blinds(horizontal)">
                                      <p:cBhvr>
                                        <p:cTn id="49" dur="500"/>
                                        <p:tgtEl>
                                          <p:spTgt spid="25703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57039"/>
                                        </p:tgtEl>
                                        <p:attrNameLst>
                                          <p:attrName>style.visibility</p:attrName>
                                        </p:attrNameLst>
                                      </p:cBhvr>
                                      <p:to>
                                        <p:strVal val="visible"/>
                                      </p:to>
                                    </p:set>
                                    <p:animEffect transition="in" filter="blinds(horizontal)">
                                      <p:cBhvr>
                                        <p:cTn id="52" dur="500"/>
                                        <p:tgtEl>
                                          <p:spTgt spid="257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1" grpId="0" animBg="1"/>
      <p:bldP spid="257033" grpId="0" animBg="1"/>
      <p:bldP spid="257034" grpId="0" animBg="1"/>
      <p:bldP spid="257036" grpId="0" animBg="1"/>
      <p:bldP spid="257037" grpId="0" animBg="1"/>
      <p:bldP spid="2570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AB4A413D-7A71-4B17-B813-D17190A590D4}" type="slidenum">
              <a:rPr lang="en-US" sz="1000">
                <a:solidFill>
                  <a:srgbClr val="000000"/>
                </a:solidFill>
              </a:rPr>
              <a:pPr eaLnBrk="1" hangingPunct="1"/>
              <a:t>24</a:t>
            </a:fld>
            <a:endParaRPr lang="en-US" sz="1000">
              <a:solidFill>
                <a:srgbClr val="000000"/>
              </a:solidFill>
            </a:endParaRPr>
          </a:p>
        </p:txBody>
      </p:sp>
      <p:sp>
        <p:nvSpPr>
          <p:cNvPr id="24580" name="Rectangle 2"/>
          <p:cNvSpPr>
            <a:spLocks noGrp="1" noChangeArrowheads="1"/>
          </p:cNvSpPr>
          <p:nvPr>
            <p:ph type="title"/>
          </p:nvPr>
        </p:nvSpPr>
        <p:spPr>
          <a:xfrm>
            <a:off x="381000" y="152400"/>
            <a:ext cx="3200400" cy="609600"/>
          </a:xfrm>
        </p:spPr>
        <p:txBody>
          <a:bodyPr/>
          <a:lstStyle/>
          <a:p>
            <a:pPr eaLnBrk="1" hangingPunct="1"/>
            <a:r>
              <a:rPr lang="en-US" smtClean="0"/>
              <a:t>CEF</a:t>
            </a:r>
          </a:p>
        </p:txBody>
      </p:sp>
      <p:sp>
        <p:nvSpPr>
          <p:cNvPr id="259075" name="Rectangle 3"/>
          <p:cNvSpPr>
            <a:spLocks noGrp="1" noChangeArrowheads="1"/>
          </p:cNvSpPr>
          <p:nvPr>
            <p:ph type="body" idx="1"/>
          </p:nvPr>
        </p:nvSpPr>
        <p:spPr>
          <a:xfrm>
            <a:off x="381000" y="3124200"/>
            <a:ext cx="8534400" cy="3733800"/>
          </a:xfrm>
        </p:spPr>
        <p:txBody>
          <a:bodyPr/>
          <a:lstStyle/>
          <a:p>
            <a:pPr eaLnBrk="1" hangingPunct="1">
              <a:lnSpc>
                <a:spcPct val="80000"/>
              </a:lnSpc>
            </a:pPr>
            <a:r>
              <a:rPr lang="en-US" sz="1800" b="1" i="1" smtClean="0"/>
              <a:t>Adjacency tables</a:t>
            </a:r>
            <a:r>
              <a:rPr lang="en-US" sz="1800" smtClean="0"/>
              <a:t> </a:t>
            </a:r>
          </a:p>
          <a:p>
            <a:pPr lvl="1" eaLnBrk="1" hangingPunct="1">
              <a:lnSpc>
                <a:spcPct val="80000"/>
              </a:lnSpc>
            </a:pPr>
            <a:r>
              <a:rPr lang="en-US" sz="1800" smtClean="0"/>
              <a:t>What happens to subsequent packets while FIB entry is in glean state? (L3 engine is sending ARP Request.)</a:t>
            </a:r>
          </a:p>
          <a:p>
            <a:pPr lvl="2" eaLnBrk="1" hangingPunct="1">
              <a:lnSpc>
                <a:spcPct val="80000"/>
              </a:lnSpc>
            </a:pPr>
            <a:r>
              <a:rPr lang="en-US" sz="1800" smtClean="0"/>
              <a:t>These packets are dropped.</a:t>
            </a:r>
          </a:p>
          <a:p>
            <a:pPr lvl="2" eaLnBrk="1" hangingPunct="1">
              <a:lnSpc>
                <a:spcPct val="80000"/>
              </a:lnSpc>
            </a:pPr>
            <a:r>
              <a:rPr lang="en-US" sz="1800" smtClean="0"/>
              <a:t>So input queues do not fill.</a:t>
            </a:r>
          </a:p>
          <a:p>
            <a:pPr lvl="2" eaLnBrk="1" hangingPunct="1">
              <a:lnSpc>
                <a:spcPct val="80000"/>
              </a:lnSpc>
            </a:pPr>
            <a:r>
              <a:rPr lang="en-US" sz="1800" smtClean="0"/>
              <a:t>So Layer 3 engine does not become too busy worrying about the need for duplicate ARP requests. </a:t>
            </a:r>
          </a:p>
          <a:p>
            <a:pPr lvl="1" eaLnBrk="1" hangingPunct="1">
              <a:lnSpc>
                <a:spcPct val="80000"/>
              </a:lnSpc>
            </a:pPr>
            <a:r>
              <a:rPr lang="en-US" sz="1800" smtClean="0"/>
              <a:t>This is called </a:t>
            </a:r>
            <a:r>
              <a:rPr lang="en-US" sz="1800" b="1" smtClean="0"/>
              <a:t>ARP </a:t>
            </a:r>
            <a:r>
              <a:rPr lang="en-US" sz="1800" b="1" i="1" smtClean="0"/>
              <a:t>throttling</a:t>
            </a:r>
            <a:r>
              <a:rPr lang="en-US" sz="1800" smtClean="0"/>
              <a:t> or </a:t>
            </a:r>
            <a:r>
              <a:rPr lang="en-US" sz="1800" i="1" smtClean="0"/>
              <a:t>throttling adjacency</a:t>
            </a:r>
            <a:r>
              <a:rPr lang="en-US" sz="1800" smtClean="0"/>
              <a:t>. </a:t>
            </a:r>
          </a:p>
          <a:p>
            <a:pPr lvl="2" eaLnBrk="1" hangingPunct="1">
              <a:lnSpc>
                <a:spcPct val="80000"/>
              </a:lnSpc>
            </a:pPr>
            <a:r>
              <a:rPr lang="en-US" sz="1800" smtClean="0"/>
              <a:t>If an </a:t>
            </a:r>
            <a:r>
              <a:rPr lang="en-US" sz="1800" b="1" smtClean="0"/>
              <a:t>ARP reply is not received in two seconds, the throttling is released so that another ARP request can be triggered</a:t>
            </a:r>
            <a:r>
              <a:rPr lang="en-US" sz="1800" smtClean="0"/>
              <a:t>. </a:t>
            </a:r>
          </a:p>
          <a:p>
            <a:pPr lvl="1" eaLnBrk="1" hangingPunct="1">
              <a:lnSpc>
                <a:spcPct val="80000"/>
              </a:lnSpc>
            </a:pPr>
            <a:r>
              <a:rPr lang="en-US" sz="1800" smtClean="0"/>
              <a:t>After ARP reply is received:</a:t>
            </a:r>
          </a:p>
          <a:p>
            <a:pPr lvl="2" eaLnBrk="1" hangingPunct="1">
              <a:lnSpc>
                <a:spcPct val="80000"/>
              </a:lnSpc>
            </a:pPr>
            <a:r>
              <a:rPr lang="en-US" sz="1800" smtClean="0"/>
              <a:t>Throttling is released</a:t>
            </a:r>
          </a:p>
          <a:p>
            <a:pPr lvl="2" eaLnBrk="1" hangingPunct="1">
              <a:lnSpc>
                <a:spcPct val="80000"/>
              </a:lnSpc>
            </a:pPr>
            <a:r>
              <a:rPr lang="en-US" sz="1800" smtClean="0"/>
              <a:t>FIB entry can be completed </a:t>
            </a:r>
          </a:p>
          <a:p>
            <a:pPr lvl="2" eaLnBrk="1" hangingPunct="1">
              <a:lnSpc>
                <a:spcPct val="80000"/>
              </a:lnSpc>
            </a:pPr>
            <a:r>
              <a:rPr lang="en-US" sz="1800" smtClean="0"/>
              <a:t>Subsequent packets can be forwarded in hardware</a:t>
            </a:r>
          </a:p>
        </p:txBody>
      </p:sp>
      <p:pic>
        <p:nvPicPr>
          <p:cNvPr id="2458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0"/>
            <a:ext cx="64008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5"/>
          <p:cNvSpPr>
            <a:spLocks noChangeArrowheads="1"/>
          </p:cNvSpPr>
          <p:nvPr/>
        </p:nvSpPr>
        <p:spPr bwMode="auto">
          <a:xfrm>
            <a:off x="7239000" y="0"/>
            <a:ext cx="1143000" cy="7620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4584" name="Rectangle 6"/>
          <p:cNvSpPr>
            <a:spLocks noChangeArrowheads="1"/>
          </p:cNvSpPr>
          <p:nvPr/>
        </p:nvSpPr>
        <p:spPr bwMode="auto">
          <a:xfrm>
            <a:off x="7848600" y="838200"/>
            <a:ext cx="1295400" cy="533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4585" name="Oval 7"/>
          <p:cNvSpPr>
            <a:spLocks noChangeArrowheads="1"/>
          </p:cNvSpPr>
          <p:nvPr/>
        </p:nvSpPr>
        <p:spPr bwMode="auto">
          <a:xfrm>
            <a:off x="5105400" y="304800"/>
            <a:ext cx="1219200" cy="381000"/>
          </a:xfrm>
          <a:prstGeom prst="ellipse">
            <a:avLst/>
          </a:pr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4586" name="Rectangle 8"/>
          <p:cNvSpPr>
            <a:spLocks noChangeArrowheads="1"/>
          </p:cNvSpPr>
          <p:nvPr/>
        </p:nvSpPr>
        <p:spPr bwMode="auto">
          <a:xfrm>
            <a:off x="5867400" y="1295400"/>
            <a:ext cx="838200" cy="4572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pic>
        <p:nvPicPr>
          <p:cNvPr id="2458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5800"/>
            <a:ext cx="4076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24588" name="Rectangle 11"/>
          <p:cNvSpPr>
            <a:spLocks noChangeArrowheads="1"/>
          </p:cNvSpPr>
          <p:nvPr/>
        </p:nvSpPr>
        <p:spPr bwMode="auto">
          <a:xfrm>
            <a:off x="1143000" y="1600200"/>
            <a:ext cx="1676400" cy="304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4589" name="Oval 12"/>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59085" name="Oval 13"/>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1377518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9075">
                                            <p:txEl>
                                              <p:pRg st="2" end="2"/>
                                            </p:txEl>
                                          </p:spTgt>
                                        </p:tgtEl>
                                        <p:attrNameLst>
                                          <p:attrName>style.visibility</p:attrName>
                                        </p:attrNameLst>
                                      </p:cBhvr>
                                      <p:to>
                                        <p:strVal val="visible"/>
                                      </p:to>
                                    </p:set>
                                    <p:animEffect transition="in" filter="blinds(horizontal)">
                                      <p:cBhvr>
                                        <p:cTn id="7" dur="500"/>
                                        <p:tgtEl>
                                          <p:spTgt spid="25907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9075">
                                            <p:txEl>
                                              <p:pRg st="3" end="3"/>
                                            </p:txEl>
                                          </p:spTgt>
                                        </p:tgtEl>
                                        <p:attrNameLst>
                                          <p:attrName>style.visibility</p:attrName>
                                        </p:attrNameLst>
                                      </p:cBhvr>
                                      <p:to>
                                        <p:strVal val="visible"/>
                                      </p:to>
                                    </p:set>
                                    <p:animEffect transition="in" filter="blinds(horizontal)">
                                      <p:cBhvr>
                                        <p:cTn id="10" dur="500"/>
                                        <p:tgtEl>
                                          <p:spTgt spid="25907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9075">
                                            <p:txEl>
                                              <p:pRg st="4" end="4"/>
                                            </p:txEl>
                                          </p:spTgt>
                                        </p:tgtEl>
                                        <p:attrNameLst>
                                          <p:attrName>style.visibility</p:attrName>
                                        </p:attrNameLst>
                                      </p:cBhvr>
                                      <p:to>
                                        <p:strVal val="visible"/>
                                      </p:to>
                                    </p:set>
                                    <p:animEffect transition="in" filter="blinds(horizontal)">
                                      <p:cBhvr>
                                        <p:cTn id="13" dur="500"/>
                                        <p:tgtEl>
                                          <p:spTgt spid="259075">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59075">
                                            <p:txEl>
                                              <p:pRg st="5" end="5"/>
                                            </p:txEl>
                                          </p:spTgt>
                                        </p:tgtEl>
                                        <p:attrNameLst>
                                          <p:attrName>style.visibility</p:attrName>
                                        </p:attrNameLst>
                                      </p:cBhvr>
                                      <p:to>
                                        <p:strVal val="visible"/>
                                      </p:to>
                                    </p:set>
                                    <p:animEffect transition="in" filter="blinds(horizontal)">
                                      <p:cBhvr>
                                        <p:cTn id="18" dur="500"/>
                                        <p:tgtEl>
                                          <p:spTgt spid="25907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59075">
                                            <p:txEl>
                                              <p:pRg st="6" end="6"/>
                                            </p:txEl>
                                          </p:spTgt>
                                        </p:tgtEl>
                                        <p:attrNameLst>
                                          <p:attrName>style.visibility</p:attrName>
                                        </p:attrNameLst>
                                      </p:cBhvr>
                                      <p:to>
                                        <p:strVal val="visible"/>
                                      </p:to>
                                    </p:set>
                                    <p:animEffect transition="in" filter="blinds(horizontal)">
                                      <p:cBhvr>
                                        <p:cTn id="21" dur="500"/>
                                        <p:tgtEl>
                                          <p:spTgt spid="259075">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59075">
                                            <p:txEl>
                                              <p:pRg st="7" end="7"/>
                                            </p:txEl>
                                          </p:spTgt>
                                        </p:tgtEl>
                                        <p:attrNameLst>
                                          <p:attrName>style.visibility</p:attrName>
                                        </p:attrNameLst>
                                      </p:cBhvr>
                                      <p:to>
                                        <p:strVal val="visible"/>
                                      </p:to>
                                    </p:set>
                                    <p:animEffect transition="in" filter="blinds(horizontal)">
                                      <p:cBhvr>
                                        <p:cTn id="26" dur="500"/>
                                        <p:tgtEl>
                                          <p:spTgt spid="259075">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59075">
                                            <p:txEl>
                                              <p:pRg st="8" end="8"/>
                                            </p:txEl>
                                          </p:spTgt>
                                        </p:tgtEl>
                                        <p:attrNameLst>
                                          <p:attrName>style.visibility</p:attrName>
                                        </p:attrNameLst>
                                      </p:cBhvr>
                                      <p:to>
                                        <p:strVal val="visible"/>
                                      </p:to>
                                    </p:set>
                                    <p:animEffect transition="in" filter="blinds(horizontal)">
                                      <p:cBhvr>
                                        <p:cTn id="31" dur="500"/>
                                        <p:tgtEl>
                                          <p:spTgt spid="25907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59075">
                                            <p:txEl>
                                              <p:pRg st="9" end="9"/>
                                            </p:txEl>
                                          </p:spTgt>
                                        </p:tgtEl>
                                        <p:attrNameLst>
                                          <p:attrName>style.visibility</p:attrName>
                                        </p:attrNameLst>
                                      </p:cBhvr>
                                      <p:to>
                                        <p:strVal val="visible"/>
                                      </p:to>
                                    </p:set>
                                    <p:animEffect transition="in" filter="blinds(horizontal)">
                                      <p:cBhvr>
                                        <p:cTn id="34" dur="500"/>
                                        <p:tgtEl>
                                          <p:spTgt spid="259075">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59075">
                                            <p:txEl>
                                              <p:pRg st="10" end="10"/>
                                            </p:txEl>
                                          </p:spTgt>
                                        </p:tgtEl>
                                        <p:attrNameLst>
                                          <p:attrName>style.visibility</p:attrName>
                                        </p:attrNameLst>
                                      </p:cBhvr>
                                      <p:to>
                                        <p:strVal val="visible"/>
                                      </p:to>
                                    </p:set>
                                    <p:animEffect transition="in" filter="blinds(horizontal)">
                                      <p:cBhvr>
                                        <p:cTn id="37" dur="500"/>
                                        <p:tgtEl>
                                          <p:spTgt spid="259075">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59085"/>
                                        </p:tgtEl>
                                        <p:attrNameLst>
                                          <p:attrName>style.visibility</p:attrName>
                                        </p:attrNameLst>
                                      </p:cBhvr>
                                      <p:to>
                                        <p:strVal val="visible"/>
                                      </p:to>
                                    </p:set>
                                    <p:animEffect transition="in" filter="blinds(horizontal)">
                                      <p:cBhvr>
                                        <p:cTn id="40" dur="500"/>
                                        <p:tgtEl>
                                          <p:spTgt spid="259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798A994A-3A93-4AEE-9045-1EEF42253C47}" type="slidenum">
              <a:rPr lang="en-US" sz="1000">
                <a:solidFill>
                  <a:srgbClr val="000000"/>
                </a:solidFill>
              </a:rPr>
              <a:pPr eaLnBrk="1" hangingPunct="1"/>
              <a:t>25</a:t>
            </a:fld>
            <a:endParaRPr lang="en-US" sz="1000">
              <a:solidFill>
                <a:srgbClr val="000000"/>
              </a:solidFill>
            </a:endParaRPr>
          </a:p>
        </p:txBody>
      </p:sp>
      <p:sp>
        <p:nvSpPr>
          <p:cNvPr id="25604" name="Rectangle 2"/>
          <p:cNvSpPr>
            <a:spLocks noGrp="1" noChangeArrowheads="1"/>
          </p:cNvSpPr>
          <p:nvPr>
            <p:ph type="title"/>
          </p:nvPr>
        </p:nvSpPr>
        <p:spPr>
          <a:xfrm>
            <a:off x="381000" y="152400"/>
            <a:ext cx="1981200" cy="609600"/>
          </a:xfrm>
        </p:spPr>
        <p:txBody>
          <a:bodyPr/>
          <a:lstStyle/>
          <a:p>
            <a:pPr eaLnBrk="1" hangingPunct="1"/>
            <a:r>
              <a:rPr lang="en-US" sz="2800" smtClean="0"/>
              <a:t>ARP Throttling</a:t>
            </a:r>
          </a:p>
        </p:txBody>
      </p:sp>
      <p:sp>
        <p:nvSpPr>
          <p:cNvPr id="263171" name="Rectangle 3"/>
          <p:cNvSpPr>
            <a:spLocks noGrp="1" noChangeArrowheads="1"/>
          </p:cNvSpPr>
          <p:nvPr>
            <p:ph type="body" idx="1"/>
          </p:nvPr>
        </p:nvSpPr>
        <p:spPr>
          <a:xfrm>
            <a:off x="381000" y="4953000"/>
            <a:ext cx="8001000" cy="1600200"/>
          </a:xfrm>
        </p:spPr>
        <p:txBody>
          <a:bodyPr/>
          <a:lstStyle/>
          <a:p>
            <a:pPr eaLnBrk="1" hangingPunct="1">
              <a:lnSpc>
                <a:spcPct val="80000"/>
              </a:lnSpc>
              <a:buFont typeface="Arial" charset="0"/>
              <a:buNone/>
            </a:pPr>
            <a:r>
              <a:rPr lang="en-US" sz="2000" smtClean="0"/>
              <a:t>1. Host A sends a packet to Host B.</a:t>
            </a:r>
          </a:p>
          <a:p>
            <a:pPr eaLnBrk="1" hangingPunct="1">
              <a:lnSpc>
                <a:spcPct val="80000"/>
              </a:lnSpc>
            </a:pPr>
            <a:r>
              <a:rPr lang="en-US" sz="2000" smtClean="0"/>
              <a:t>CEF lookup shows </a:t>
            </a:r>
            <a:r>
              <a:rPr lang="en-US" sz="2000" b="1" smtClean="0">
                <a:solidFill>
                  <a:srgbClr val="FF0000"/>
                </a:solidFill>
              </a:rPr>
              <a:t>glean adjacency</a:t>
            </a:r>
            <a:r>
              <a:rPr lang="en-US" sz="2000" smtClean="0"/>
              <a:t> (ARP entry does not exist so no entry in adjacency table). </a:t>
            </a:r>
          </a:p>
          <a:p>
            <a:pPr eaLnBrk="1" hangingPunct="1">
              <a:lnSpc>
                <a:spcPct val="80000"/>
              </a:lnSpc>
            </a:pPr>
            <a:r>
              <a:rPr lang="en-US" sz="2000" smtClean="0"/>
              <a:t>No rewrite information exists.</a:t>
            </a:r>
          </a:p>
          <a:p>
            <a:pPr eaLnBrk="1" hangingPunct="1">
              <a:lnSpc>
                <a:spcPct val="80000"/>
              </a:lnSpc>
              <a:buFont typeface="Arial" charset="0"/>
              <a:buNone/>
            </a:pPr>
            <a:r>
              <a:rPr lang="en-US" sz="2000" smtClean="0"/>
              <a:t>2. Packet passed to Layer 3 Engine for processing.</a:t>
            </a:r>
          </a:p>
        </p:txBody>
      </p:sp>
      <p:pic>
        <p:nvPicPr>
          <p:cNvPr id="25606"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0"/>
            <a:ext cx="67818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5"/>
          <p:cNvSpPr>
            <a:spLocks noChangeArrowheads="1"/>
          </p:cNvSpPr>
          <p:nvPr/>
        </p:nvSpPr>
        <p:spPr bwMode="auto">
          <a:xfrm>
            <a:off x="4038600" y="609600"/>
            <a:ext cx="7620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5608" name="Rectangle 6"/>
          <p:cNvSpPr>
            <a:spLocks noChangeArrowheads="1"/>
          </p:cNvSpPr>
          <p:nvPr/>
        </p:nvSpPr>
        <p:spPr bwMode="auto">
          <a:xfrm>
            <a:off x="6934200" y="609600"/>
            <a:ext cx="9906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5609" name="Rectangle 7"/>
          <p:cNvSpPr>
            <a:spLocks noChangeArrowheads="1"/>
          </p:cNvSpPr>
          <p:nvPr/>
        </p:nvSpPr>
        <p:spPr bwMode="auto">
          <a:xfrm>
            <a:off x="5029200" y="609600"/>
            <a:ext cx="18288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63176" name="Line 8"/>
          <p:cNvSpPr>
            <a:spLocks noChangeShapeType="1"/>
          </p:cNvSpPr>
          <p:nvPr/>
        </p:nvSpPr>
        <p:spPr bwMode="auto">
          <a:xfrm flipV="1">
            <a:off x="3733800" y="3276600"/>
            <a:ext cx="1600200" cy="9144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3177" name="Rectangle 9"/>
          <p:cNvSpPr>
            <a:spLocks noChangeArrowheads="1"/>
          </p:cNvSpPr>
          <p:nvPr/>
        </p:nvSpPr>
        <p:spPr bwMode="auto">
          <a:xfrm>
            <a:off x="3886200" y="228600"/>
            <a:ext cx="4114800" cy="3048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63178" name="Line 10"/>
          <p:cNvSpPr>
            <a:spLocks noChangeShapeType="1"/>
          </p:cNvSpPr>
          <p:nvPr/>
        </p:nvSpPr>
        <p:spPr bwMode="auto">
          <a:xfrm flipH="1" flipV="1">
            <a:off x="4114800" y="1752600"/>
            <a:ext cx="1295400" cy="12954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3179" name="Line 11"/>
          <p:cNvSpPr>
            <a:spLocks noChangeShapeType="1"/>
          </p:cNvSpPr>
          <p:nvPr/>
        </p:nvSpPr>
        <p:spPr bwMode="auto">
          <a:xfrm flipV="1">
            <a:off x="4114800" y="1524000"/>
            <a:ext cx="14478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5614" name="Oval 12"/>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63181" name="Oval 13"/>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1964129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blinds(horizontal)">
                                      <p:cBhvr>
                                        <p:cTn id="7" dur="500"/>
                                        <p:tgtEl>
                                          <p:spTgt spid="2631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3176"/>
                                        </p:tgtEl>
                                        <p:attrNameLst>
                                          <p:attrName>style.visibility</p:attrName>
                                        </p:attrNameLst>
                                      </p:cBhvr>
                                      <p:to>
                                        <p:strVal val="visible"/>
                                      </p:to>
                                    </p:set>
                                    <p:animEffect transition="in" filter="blinds(horizontal)">
                                      <p:cBhvr>
                                        <p:cTn id="10" dur="500"/>
                                        <p:tgtEl>
                                          <p:spTgt spid="2631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3171">
                                            <p:txEl>
                                              <p:pRg st="1" end="1"/>
                                            </p:txEl>
                                          </p:spTgt>
                                        </p:tgtEl>
                                        <p:attrNameLst>
                                          <p:attrName>style.visibility</p:attrName>
                                        </p:attrNameLst>
                                      </p:cBhvr>
                                      <p:to>
                                        <p:strVal val="visible"/>
                                      </p:to>
                                    </p:set>
                                    <p:animEffect transition="in" filter="blinds(horizontal)">
                                      <p:cBhvr>
                                        <p:cTn id="15" dur="500"/>
                                        <p:tgtEl>
                                          <p:spTgt spid="263171">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3177"/>
                                        </p:tgtEl>
                                        <p:attrNameLst>
                                          <p:attrName>style.visibility</p:attrName>
                                        </p:attrNameLst>
                                      </p:cBhvr>
                                      <p:to>
                                        <p:strVal val="visible"/>
                                      </p:to>
                                    </p:set>
                                    <p:animEffect transition="in" filter="blinds(horizontal)">
                                      <p:cBhvr>
                                        <p:cTn id="18" dur="500"/>
                                        <p:tgtEl>
                                          <p:spTgt spid="2631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63171">
                                            <p:txEl>
                                              <p:pRg st="2" end="2"/>
                                            </p:txEl>
                                          </p:spTgt>
                                        </p:tgtEl>
                                        <p:attrNameLst>
                                          <p:attrName>style.visibility</p:attrName>
                                        </p:attrNameLst>
                                      </p:cBhvr>
                                      <p:to>
                                        <p:strVal val="visible"/>
                                      </p:to>
                                    </p:set>
                                    <p:animEffect transition="in" filter="blinds(horizontal)">
                                      <p:cBhvr>
                                        <p:cTn id="23" dur="500"/>
                                        <p:tgtEl>
                                          <p:spTgt spid="26317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63171">
                                            <p:txEl>
                                              <p:pRg st="3" end="3"/>
                                            </p:txEl>
                                          </p:spTgt>
                                        </p:tgtEl>
                                        <p:attrNameLst>
                                          <p:attrName>style.visibility</p:attrName>
                                        </p:attrNameLst>
                                      </p:cBhvr>
                                      <p:to>
                                        <p:strVal val="visible"/>
                                      </p:to>
                                    </p:set>
                                    <p:animEffect transition="in" filter="blinds(horizontal)">
                                      <p:cBhvr>
                                        <p:cTn id="28" dur="500"/>
                                        <p:tgtEl>
                                          <p:spTgt spid="263171">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63178"/>
                                        </p:tgtEl>
                                        <p:attrNameLst>
                                          <p:attrName>style.visibility</p:attrName>
                                        </p:attrNameLst>
                                      </p:cBhvr>
                                      <p:to>
                                        <p:strVal val="visible"/>
                                      </p:to>
                                    </p:set>
                                    <p:animEffect transition="in" filter="blinds(horizontal)">
                                      <p:cBhvr>
                                        <p:cTn id="31" dur="500"/>
                                        <p:tgtEl>
                                          <p:spTgt spid="26317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63179"/>
                                        </p:tgtEl>
                                        <p:attrNameLst>
                                          <p:attrName>style.visibility</p:attrName>
                                        </p:attrNameLst>
                                      </p:cBhvr>
                                      <p:to>
                                        <p:strVal val="visible"/>
                                      </p:to>
                                    </p:set>
                                    <p:animEffect transition="in" filter="blinds(horizontal)">
                                      <p:cBhvr>
                                        <p:cTn id="34" dur="500"/>
                                        <p:tgtEl>
                                          <p:spTgt spid="26317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63181"/>
                                        </p:tgtEl>
                                        <p:attrNameLst>
                                          <p:attrName>style.visibility</p:attrName>
                                        </p:attrNameLst>
                                      </p:cBhvr>
                                      <p:to>
                                        <p:strVal val="visible"/>
                                      </p:to>
                                    </p:set>
                                    <p:animEffect transition="in" filter="blinds(horizontal)">
                                      <p:cBhvr>
                                        <p:cTn id="37" dur="500"/>
                                        <p:tgtEl>
                                          <p:spTgt spid="263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6" grpId="0" animBg="1"/>
      <p:bldP spid="263177" grpId="0" animBg="1"/>
      <p:bldP spid="263178" grpId="0" animBg="1"/>
      <p:bldP spid="263179" grpId="0" animBg="1"/>
      <p:bldP spid="26318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6C1F8296-199E-42A0-857C-489E89A2F8B5}" type="slidenum">
              <a:rPr lang="en-US" sz="1000">
                <a:solidFill>
                  <a:srgbClr val="000000"/>
                </a:solidFill>
              </a:rPr>
              <a:pPr eaLnBrk="1" hangingPunct="1"/>
              <a:t>26</a:t>
            </a:fld>
            <a:endParaRPr lang="en-US" sz="1000">
              <a:solidFill>
                <a:srgbClr val="000000"/>
              </a:solidFill>
            </a:endParaRPr>
          </a:p>
        </p:txBody>
      </p:sp>
      <p:sp>
        <p:nvSpPr>
          <p:cNvPr id="26628" name="Rectangle 2"/>
          <p:cNvSpPr>
            <a:spLocks noGrp="1" noChangeArrowheads="1"/>
          </p:cNvSpPr>
          <p:nvPr>
            <p:ph type="title"/>
          </p:nvPr>
        </p:nvSpPr>
        <p:spPr>
          <a:xfrm>
            <a:off x="381000" y="152400"/>
            <a:ext cx="1981200" cy="609600"/>
          </a:xfrm>
        </p:spPr>
        <p:txBody>
          <a:bodyPr/>
          <a:lstStyle/>
          <a:p>
            <a:pPr eaLnBrk="1" hangingPunct="1"/>
            <a:r>
              <a:rPr lang="en-US" sz="2800" smtClean="0"/>
              <a:t>ARP Throttling</a:t>
            </a:r>
          </a:p>
        </p:txBody>
      </p:sp>
      <p:sp>
        <p:nvSpPr>
          <p:cNvPr id="265219" name="Rectangle 3"/>
          <p:cNvSpPr>
            <a:spLocks noGrp="1" noChangeArrowheads="1"/>
          </p:cNvSpPr>
          <p:nvPr>
            <p:ph type="body" idx="1"/>
          </p:nvPr>
        </p:nvSpPr>
        <p:spPr>
          <a:xfrm>
            <a:off x="228600" y="4800600"/>
            <a:ext cx="8915400" cy="2057400"/>
          </a:xfrm>
        </p:spPr>
        <p:txBody>
          <a:bodyPr/>
          <a:lstStyle/>
          <a:p>
            <a:pPr eaLnBrk="1" hangingPunct="1">
              <a:lnSpc>
                <a:spcPct val="90000"/>
              </a:lnSpc>
              <a:buFont typeface="Arial" charset="0"/>
              <a:buNone/>
            </a:pPr>
            <a:r>
              <a:rPr lang="en-US" sz="2000" dirty="0" smtClean="0"/>
              <a:t>3. Obtaining rewrite information.</a:t>
            </a:r>
          </a:p>
          <a:p>
            <a:pPr eaLnBrk="1" hangingPunct="1">
              <a:lnSpc>
                <a:spcPct val="90000"/>
              </a:lnSpc>
            </a:pPr>
            <a:r>
              <a:rPr lang="en-US" sz="2000" dirty="0" smtClean="0"/>
              <a:t>L3 Engine sends an ARP Request for Host B and waits for ARP Reply.</a:t>
            </a:r>
          </a:p>
          <a:p>
            <a:pPr eaLnBrk="1" hangingPunct="1">
              <a:lnSpc>
                <a:spcPct val="90000"/>
              </a:lnSpc>
            </a:pPr>
            <a:r>
              <a:rPr lang="en-US" sz="2000" b="1" dirty="0" smtClean="0"/>
              <a:t>Throttling Adjacency:</a:t>
            </a:r>
            <a:r>
              <a:rPr lang="en-US" sz="2000" dirty="0" smtClean="0"/>
              <a:t> While in </a:t>
            </a:r>
            <a:r>
              <a:rPr lang="en-US" sz="2000" b="1" dirty="0" smtClean="0">
                <a:solidFill>
                  <a:srgbClr val="FF0000"/>
                </a:solidFill>
              </a:rPr>
              <a:t>glean state</a:t>
            </a:r>
            <a:r>
              <a:rPr lang="en-US" sz="2000" dirty="0" smtClean="0"/>
              <a:t>, subsequent packets to that host are dropped, so that input queues do not fill and so the Layer 3 engine isn’t busy with duplicate ARP Requests</a:t>
            </a:r>
            <a:r>
              <a:rPr lang="en-US" sz="2000" dirty="0" smtClean="0"/>
              <a:t>.</a:t>
            </a:r>
            <a:endParaRPr lang="en-US" sz="2000" dirty="0" smtClean="0"/>
          </a:p>
        </p:txBody>
      </p:sp>
      <p:pic>
        <p:nvPicPr>
          <p:cNvPr id="26630"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0"/>
            <a:ext cx="67818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5"/>
          <p:cNvSpPr>
            <a:spLocks noChangeArrowheads="1"/>
          </p:cNvSpPr>
          <p:nvPr/>
        </p:nvSpPr>
        <p:spPr bwMode="auto">
          <a:xfrm>
            <a:off x="4038600" y="609600"/>
            <a:ext cx="7620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6632" name="Rectangle 6"/>
          <p:cNvSpPr>
            <a:spLocks noChangeArrowheads="1"/>
          </p:cNvSpPr>
          <p:nvPr/>
        </p:nvSpPr>
        <p:spPr bwMode="auto">
          <a:xfrm>
            <a:off x="6934200" y="609600"/>
            <a:ext cx="9906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6633" name="Rectangle 7"/>
          <p:cNvSpPr>
            <a:spLocks noChangeArrowheads="1"/>
          </p:cNvSpPr>
          <p:nvPr/>
        </p:nvSpPr>
        <p:spPr bwMode="auto">
          <a:xfrm>
            <a:off x="5029200" y="609600"/>
            <a:ext cx="18288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65224" name="Line 8"/>
          <p:cNvSpPr>
            <a:spLocks noChangeShapeType="1"/>
          </p:cNvSpPr>
          <p:nvPr/>
        </p:nvSpPr>
        <p:spPr bwMode="auto">
          <a:xfrm>
            <a:off x="6400800" y="1676400"/>
            <a:ext cx="2286000" cy="20574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5225" name="Text Box 9"/>
          <p:cNvSpPr txBox="1">
            <a:spLocks noChangeArrowheads="1"/>
          </p:cNvSpPr>
          <p:nvPr/>
        </p:nvSpPr>
        <p:spPr bwMode="auto">
          <a:xfrm>
            <a:off x="7696200" y="2209800"/>
            <a:ext cx="1066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600" smtClean="0">
                <a:solidFill>
                  <a:srgbClr val="FF0000"/>
                </a:solidFill>
              </a:rPr>
              <a:t>ARP Request</a:t>
            </a:r>
          </a:p>
        </p:txBody>
      </p:sp>
      <p:sp>
        <p:nvSpPr>
          <p:cNvPr id="265226" name="Line 10"/>
          <p:cNvSpPr>
            <a:spLocks noChangeShapeType="1"/>
          </p:cNvSpPr>
          <p:nvPr/>
        </p:nvSpPr>
        <p:spPr bwMode="auto">
          <a:xfrm flipV="1">
            <a:off x="4876800" y="3276600"/>
            <a:ext cx="4572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5227" name="Line 11"/>
          <p:cNvSpPr>
            <a:spLocks noChangeShapeType="1"/>
          </p:cNvSpPr>
          <p:nvPr/>
        </p:nvSpPr>
        <p:spPr bwMode="auto">
          <a:xfrm flipV="1">
            <a:off x="4343400" y="3581400"/>
            <a:ext cx="4572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5228" name="Line 12"/>
          <p:cNvSpPr>
            <a:spLocks noChangeShapeType="1"/>
          </p:cNvSpPr>
          <p:nvPr/>
        </p:nvSpPr>
        <p:spPr bwMode="auto">
          <a:xfrm flipV="1">
            <a:off x="3810000" y="3886200"/>
            <a:ext cx="4572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5229" name="Text Box 13"/>
          <p:cNvSpPr txBox="1">
            <a:spLocks noChangeArrowheads="1"/>
          </p:cNvSpPr>
          <p:nvPr/>
        </p:nvSpPr>
        <p:spPr bwMode="auto">
          <a:xfrm>
            <a:off x="3048000" y="2286000"/>
            <a:ext cx="2286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600" smtClean="0">
                <a:solidFill>
                  <a:srgbClr val="FF0000"/>
                </a:solidFill>
              </a:rPr>
              <a:t>Drop packets until ARP Reply received (Throttling Adjacency)</a:t>
            </a:r>
          </a:p>
        </p:txBody>
      </p:sp>
      <p:sp>
        <p:nvSpPr>
          <p:cNvPr id="26640" name="Rectangle 14"/>
          <p:cNvSpPr>
            <a:spLocks noChangeArrowheads="1"/>
          </p:cNvSpPr>
          <p:nvPr/>
        </p:nvSpPr>
        <p:spPr bwMode="auto">
          <a:xfrm>
            <a:off x="3962400" y="228600"/>
            <a:ext cx="3962400" cy="3048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65231" name="Text Box 15"/>
          <p:cNvSpPr txBox="1">
            <a:spLocks noChangeArrowheads="1"/>
          </p:cNvSpPr>
          <p:nvPr/>
        </p:nvSpPr>
        <p:spPr bwMode="auto">
          <a:xfrm>
            <a:off x="0" y="1143000"/>
            <a:ext cx="22860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600" smtClean="0">
                <a:solidFill>
                  <a:srgbClr val="FF0000"/>
                </a:solidFill>
              </a:rPr>
              <a:t>Throttling Adjacency is removed when no ARP Reply is received in 2 seconds.  This allows for another packet to to initiate a new ARP Request.</a:t>
            </a:r>
          </a:p>
          <a:p>
            <a:pPr algn="l" eaLnBrk="1" hangingPunct="1">
              <a:lnSpc>
                <a:spcPct val="100000"/>
              </a:lnSpc>
              <a:spcBef>
                <a:spcPct val="50000"/>
              </a:spcBef>
            </a:pPr>
            <a:r>
              <a:rPr lang="en-US" sz="1600" smtClean="0">
                <a:solidFill>
                  <a:srgbClr val="FF0000"/>
                </a:solidFill>
              </a:rPr>
              <a:t>Throttling Adjacency</a:t>
            </a:r>
            <a:r>
              <a:rPr lang="en-US" sz="2400" smtClean="0">
                <a:solidFill>
                  <a:srgbClr val="000000"/>
                </a:solidFill>
                <a:latin typeface="Times New Roman" pitchFamily="18" charset="0"/>
              </a:rPr>
              <a:t> </a:t>
            </a:r>
            <a:r>
              <a:rPr lang="en-US" sz="1600" smtClean="0">
                <a:solidFill>
                  <a:srgbClr val="FF0000"/>
                </a:solidFill>
              </a:rPr>
              <a:t>relieves the Layer 3 Engine of excessive ARP processing or ARP-based DoS attacks.</a:t>
            </a:r>
          </a:p>
        </p:txBody>
      </p:sp>
      <p:sp>
        <p:nvSpPr>
          <p:cNvPr id="265232" name="Text Box 16"/>
          <p:cNvSpPr txBox="1">
            <a:spLocks noChangeArrowheads="1"/>
          </p:cNvSpPr>
          <p:nvPr/>
        </p:nvSpPr>
        <p:spPr bwMode="auto">
          <a:xfrm>
            <a:off x="48768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2400" b="1" smtClean="0">
                <a:solidFill>
                  <a:srgbClr val="FF0000"/>
                </a:solidFill>
              </a:rPr>
              <a:t>X</a:t>
            </a:r>
          </a:p>
        </p:txBody>
      </p:sp>
      <p:sp>
        <p:nvSpPr>
          <p:cNvPr id="265233" name="Text Box 17"/>
          <p:cNvSpPr txBox="1">
            <a:spLocks noChangeArrowheads="1"/>
          </p:cNvSpPr>
          <p:nvPr/>
        </p:nvSpPr>
        <p:spPr bwMode="auto">
          <a:xfrm>
            <a:off x="4343400" y="3505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2400" b="1" smtClean="0">
                <a:solidFill>
                  <a:srgbClr val="FF0000"/>
                </a:solidFill>
              </a:rPr>
              <a:t>X</a:t>
            </a:r>
          </a:p>
        </p:txBody>
      </p:sp>
      <p:sp>
        <p:nvSpPr>
          <p:cNvPr id="265234" name="Text Box 18"/>
          <p:cNvSpPr txBox="1">
            <a:spLocks noChangeArrowheads="1"/>
          </p:cNvSpPr>
          <p:nvPr/>
        </p:nvSpPr>
        <p:spPr bwMode="auto">
          <a:xfrm>
            <a:off x="3810000" y="3810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2400" b="1" smtClean="0">
                <a:solidFill>
                  <a:srgbClr val="FF0000"/>
                </a:solidFill>
              </a:rPr>
              <a:t>X</a:t>
            </a:r>
          </a:p>
        </p:txBody>
      </p:sp>
      <p:sp>
        <p:nvSpPr>
          <p:cNvPr id="26645" name="Oval 19"/>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65236" name="Oval 20"/>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4073908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5219">
                                            <p:txEl>
                                              <p:pRg st="1" end="1"/>
                                            </p:txEl>
                                          </p:spTgt>
                                        </p:tgtEl>
                                        <p:attrNameLst>
                                          <p:attrName>style.visibility</p:attrName>
                                        </p:attrNameLst>
                                      </p:cBhvr>
                                      <p:to>
                                        <p:strVal val="visible"/>
                                      </p:to>
                                    </p:set>
                                    <p:animEffect transition="in" filter="blinds(horizontal)">
                                      <p:cBhvr>
                                        <p:cTn id="7" dur="500"/>
                                        <p:tgtEl>
                                          <p:spTgt spid="265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5225"/>
                                        </p:tgtEl>
                                        <p:attrNameLst>
                                          <p:attrName>style.visibility</p:attrName>
                                        </p:attrNameLst>
                                      </p:cBhvr>
                                      <p:to>
                                        <p:strVal val="visible"/>
                                      </p:to>
                                    </p:set>
                                    <p:animEffect transition="in" filter="blinds(horizontal)">
                                      <p:cBhvr>
                                        <p:cTn id="12" dur="500"/>
                                        <p:tgtEl>
                                          <p:spTgt spid="2652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5224"/>
                                        </p:tgtEl>
                                        <p:attrNameLst>
                                          <p:attrName>style.visibility</p:attrName>
                                        </p:attrNameLst>
                                      </p:cBhvr>
                                      <p:to>
                                        <p:strVal val="visible"/>
                                      </p:to>
                                    </p:set>
                                    <p:animEffect transition="in" filter="blinds(horizontal)">
                                      <p:cBhvr>
                                        <p:cTn id="15" dur="500"/>
                                        <p:tgtEl>
                                          <p:spTgt spid="2652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65219">
                                            <p:txEl>
                                              <p:pRg st="2" end="2"/>
                                            </p:txEl>
                                          </p:spTgt>
                                        </p:tgtEl>
                                        <p:attrNameLst>
                                          <p:attrName>style.visibility</p:attrName>
                                        </p:attrNameLst>
                                      </p:cBhvr>
                                      <p:to>
                                        <p:strVal val="visible"/>
                                      </p:to>
                                    </p:set>
                                    <p:animEffect transition="in" filter="blinds(horizontal)">
                                      <p:cBhvr>
                                        <p:cTn id="20" dur="500"/>
                                        <p:tgtEl>
                                          <p:spTgt spid="265219">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5226"/>
                                        </p:tgtEl>
                                        <p:attrNameLst>
                                          <p:attrName>style.visibility</p:attrName>
                                        </p:attrNameLst>
                                      </p:cBhvr>
                                      <p:to>
                                        <p:strVal val="visible"/>
                                      </p:to>
                                    </p:set>
                                    <p:animEffect transition="in" filter="blinds(horizontal)">
                                      <p:cBhvr>
                                        <p:cTn id="25" dur="500"/>
                                        <p:tgtEl>
                                          <p:spTgt spid="2652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65227"/>
                                        </p:tgtEl>
                                        <p:attrNameLst>
                                          <p:attrName>style.visibility</p:attrName>
                                        </p:attrNameLst>
                                      </p:cBhvr>
                                      <p:to>
                                        <p:strVal val="visible"/>
                                      </p:to>
                                    </p:set>
                                    <p:animEffect transition="in" filter="blinds(horizontal)">
                                      <p:cBhvr>
                                        <p:cTn id="30" dur="500"/>
                                        <p:tgtEl>
                                          <p:spTgt spid="2652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65228"/>
                                        </p:tgtEl>
                                        <p:attrNameLst>
                                          <p:attrName>style.visibility</p:attrName>
                                        </p:attrNameLst>
                                      </p:cBhvr>
                                      <p:to>
                                        <p:strVal val="visible"/>
                                      </p:to>
                                    </p:set>
                                    <p:animEffect transition="in" filter="blinds(horizontal)">
                                      <p:cBhvr>
                                        <p:cTn id="35" dur="500"/>
                                        <p:tgtEl>
                                          <p:spTgt spid="26522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65229"/>
                                        </p:tgtEl>
                                        <p:attrNameLst>
                                          <p:attrName>style.visibility</p:attrName>
                                        </p:attrNameLst>
                                      </p:cBhvr>
                                      <p:to>
                                        <p:strVal val="visible"/>
                                      </p:to>
                                    </p:set>
                                    <p:animEffect transition="in" filter="blinds(horizontal)">
                                      <p:cBhvr>
                                        <p:cTn id="40" dur="500"/>
                                        <p:tgtEl>
                                          <p:spTgt spid="26522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5232"/>
                                        </p:tgtEl>
                                        <p:attrNameLst>
                                          <p:attrName>style.visibility</p:attrName>
                                        </p:attrNameLst>
                                      </p:cBhvr>
                                      <p:to>
                                        <p:strVal val="visible"/>
                                      </p:to>
                                    </p:set>
                                    <p:animEffect transition="in" filter="blinds(horizontal)">
                                      <p:cBhvr>
                                        <p:cTn id="45" dur="500"/>
                                        <p:tgtEl>
                                          <p:spTgt spid="26523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65233"/>
                                        </p:tgtEl>
                                        <p:attrNameLst>
                                          <p:attrName>style.visibility</p:attrName>
                                        </p:attrNameLst>
                                      </p:cBhvr>
                                      <p:to>
                                        <p:strVal val="visible"/>
                                      </p:to>
                                    </p:set>
                                    <p:animEffect transition="in" filter="blinds(horizontal)">
                                      <p:cBhvr>
                                        <p:cTn id="50" dur="500"/>
                                        <p:tgtEl>
                                          <p:spTgt spid="26523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65234"/>
                                        </p:tgtEl>
                                        <p:attrNameLst>
                                          <p:attrName>style.visibility</p:attrName>
                                        </p:attrNameLst>
                                      </p:cBhvr>
                                      <p:to>
                                        <p:strVal val="visible"/>
                                      </p:to>
                                    </p:set>
                                    <p:animEffect transition="in" filter="blinds(horizontal)">
                                      <p:cBhvr>
                                        <p:cTn id="55" dur="500"/>
                                        <p:tgtEl>
                                          <p:spTgt spid="26523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65231"/>
                                        </p:tgtEl>
                                        <p:attrNameLst>
                                          <p:attrName>style.visibility</p:attrName>
                                        </p:attrNameLst>
                                      </p:cBhvr>
                                      <p:to>
                                        <p:strVal val="visible"/>
                                      </p:to>
                                    </p:set>
                                    <p:animEffect transition="in" filter="blinds(horizontal)">
                                      <p:cBhvr>
                                        <p:cTn id="60" dur="500"/>
                                        <p:tgtEl>
                                          <p:spTgt spid="26523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65236"/>
                                        </p:tgtEl>
                                        <p:attrNameLst>
                                          <p:attrName>style.visibility</p:attrName>
                                        </p:attrNameLst>
                                      </p:cBhvr>
                                      <p:to>
                                        <p:strVal val="visible"/>
                                      </p:to>
                                    </p:set>
                                    <p:animEffect transition="in" filter="blinds(horizontal)">
                                      <p:cBhvr>
                                        <p:cTn id="63" dur="500"/>
                                        <p:tgtEl>
                                          <p:spTgt spid="26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4" grpId="0" animBg="1"/>
      <p:bldP spid="265225" grpId="0"/>
      <p:bldP spid="265226" grpId="0" animBg="1"/>
      <p:bldP spid="265227" grpId="0" animBg="1"/>
      <p:bldP spid="265228" grpId="0" animBg="1"/>
      <p:bldP spid="265229" grpId="0"/>
      <p:bldP spid="265231" grpId="0"/>
      <p:bldP spid="265232" grpId="0"/>
      <p:bldP spid="265233" grpId="0"/>
      <p:bldP spid="265234" grpId="0"/>
      <p:bldP spid="2652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730E6FC1-903A-4973-82B0-56BC651C12BB}" type="slidenum">
              <a:rPr lang="en-US" sz="1000">
                <a:solidFill>
                  <a:srgbClr val="000000"/>
                </a:solidFill>
              </a:rPr>
              <a:pPr eaLnBrk="1" hangingPunct="1"/>
              <a:t>27</a:t>
            </a:fld>
            <a:endParaRPr lang="en-US" sz="1000">
              <a:solidFill>
                <a:srgbClr val="000000"/>
              </a:solidFill>
            </a:endParaRPr>
          </a:p>
        </p:txBody>
      </p:sp>
      <p:sp>
        <p:nvSpPr>
          <p:cNvPr id="27652" name="Rectangle 2"/>
          <p:cNvSpPr>
            <a:spLocks noGrp="1" noChangeArrowheads="1"/>
          </p:cNvSpPr>
          <p:nvPr>
            <p:ph type="title"/>
          </p:nvPr>
        </p:nvSpPr>
        <p:spPr>
          <a:xfrm>
            <a:off x="381000" y="152400"/>
            <a:ext cx="1981200" cy="609600"/>
          </a:xfrm>
        </p:spPr>
        <p:txBody>
          <a:bodyPr/>
          <a:lstStyle/>
          <a:p>
            <a:pPr eaLnBrk="1" hangingPunct="1"/>
            <a:r>
              <a:rPr lang="en-US" sz="2800" smtClean="0"/>
              <a:t>ARP Throttling</a:t>
            </a:r>
          </a:p>
        </p:txBody>
      </p:sp>
      <p:sp>
        <p:nvSpPr>
          <p:cNvPr id="27653" name="Rectangle 3"/>
          <p:cNvSpPr>
            <a:spLocks noGrp="1" noChangeArrowheads="1"/>
          </p:cNvSpPr>
          <p:nvPr>
            <p:ph type="body" idx="1"/>
          </p:nvPr>
        </p:nvSpPr>
        <p:spPr>
          <a:xfrm>
            <a:off x="381000" y="5029200"/>
            <a:ext cx="8458200" cy="1828800"/>
          </a:xfrm>
        </p:spPr>
        <p:txBody>
          <a:bodyPr/>
          <a:lstStyle/>
          <a:p>
            <a:pPr eaLnBrk="1" hangingPunct="1">
              <a:buFont typeface="Arial" charset="0"/>
              <a:buNone/>
            </a:pPr>
            <a:r>
              <a:rPr lang="en-US" smtClean="0"/>
              <a:t>4.  Host B sends ARP Reply.</a:t>
            </a:r>
          </a:p>
        </p:txBody>
      </p:sp>
      <p:pic>
        <p:nvPicPr>
          <p:cNvPr id="27654"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0"/>
            <a:ext cx="67818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5"/>
          <p:cNvSpPr>
            <a:spLocks noChangeArrowheads="1"/>
          </p:cNvSpPr>
          <p:nvPr/>
        </p:nvSpPr>
        <p:spPr bwMode="auto">
          <a:xfrm>
            <a:off x="4038600" y="609600"/>
            <a:ext cx="7620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7656" name="Rectangle 6"/>
          <p:cNvSpPr>
            <a:spLocks noChangeArrowheads="1"/>
          </p:cNvSpPr>
          <p:nvPr/>
        </p:nvSpPr>
        <p:spPr bwMode="auto">
          <a:xfrm>
            <a:off x="6934200" y="609600"/>
            <a:ext cx="9906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7657" name="Rectangle 7"/>
          <p:cNvSpPr>
            <a:spLocks noChangeArrowheads="1"/>
          </p:cNvSpPr>
          <p:nvPr/>
        </p:nvSpPr>
        <p:spPr bwMode="auto">
          <a:xfrm>
            <a:off x="5029200" y="609600"/>
            <a:ext cx="18288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67272" name="Line 8"/>
          <p:cNvSpPr>
            <a:spLocks noChangeShapeType="1"/>
          </p:cNvSpPr>
          <p:nvPr/>
        </p:nvSpPr>
        <p:spPr bwMode="auto">
          <a:xfrm flipH="1" flipV="1">
            <a:off x="6248400" y="1676400"/>
            <a:ext cx="2209800" cy="20574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7273" name="Text Box 9"/>
          <p:cNvSpPr txBox="1">
            <a:spLocks noChangeArrowheads="1"/>
          </p:cNvSpPr>
          <p:nvPr/>
        </p:nvSpPr>
        <p:spPr bwMode="auto">
          <a:xfrm>
            <a:off x="6705600" y="2743200"/>
            <a:ext cx="1066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600" smtClean="0">
                <a:solidFill>
                  <a:srgbClr val="FF0000"/>
                </a:solidFill>
              </a:rPr>
              <a:t>ARP Reply</a:t>
            </a:r>
          </a:p>
        </p:txBody>
      </p:sp>
      <p:sp>
        <p:nvSpPr>
          <p:cNvPr id="27660" name="Line 10"/>
          <p:cNvSpPr>
            <a:spLocks noChangeShapeType="1"/>
          </p:cNvSpPr>
          <p:nvPr/>
        </p:nvSpPr>
        <p:spPr bwMode="auto">
          <a:xfrm flipV="1">
            <a:off x="4876800" y="3276600"/>
            <a:ext cx="4572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7661" name="Line 11"/>
          <p:cNvSpPr>
            <a:spLocks noChangeShapeType="1"/>
          </p:cNvSpPr>
          <p:nvPr/>
        </p:nvSpPr>
        <p:spPr bwMode="auto">
          <a:xfrm flipV="1">
            <a:off x="4343400" y="3581400"/>
            <a:ext cx="4572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7662" name="Line 12"/>
          <p:cNvSpPr>
            <a:spLocks noChangeShapeType="1"/>
          </p:cNvSpPr>
          <p:nvPr/>
        </p:nvSpPr>
        <p:spPr bwMode="auto">
          <a:xfrm flipV="1">
            <a:off x="3810000" y="3886200"/>
            <a:ext cx="4572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7663" name="Text Box 13"/>
          <p:cNvSpPr txBox="1">
            <a:spLocks noChangeArrowheads="1"/>
          </p:cNvSpPr>
          <p:nvPr/>
        </p:nvSpPr>
        <p:spPr bwMode="auto">
          <a:xfrm>
            <a:off x="3048000" y="2286000"/>
            <a:ext cx="2286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600" smtClean="0">
                <a:solidFill>
                  <a:srgbClr val="FF0000"/>
                </a:solidFill>
              </a:rPr>
              <a:t>Drop packets until ARP Reply received (Throttling Adjacency)</a:t>
            </a:r>
          </a:p>
        </p:txBody>
      </p:sp>
      <p:sp>
        <p:nvSpPr>
          <p:cNvPr id="27664" name="Rectangle 14"/>
          <p:cNvSpPr>
            <a:spLocks noChangeArrowheads="1"/>
          </p:cNvSpPr>
          <p:nvPr/>
        </p:nvSpPr>
        <p:spPr bwMode="auto">
          <a:xfrm>
            <a:off x="3962400" y="228600"/>
            <a:ext cx="3962400" cy="3048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7665" name="Text Box 15"/>
          <p:cNvSpPr txBox="1">
            <a:spLocks noChangeArrowheads="1"/>
          </p:cNvSpPr>
          <p:nvPr/>
        </p:nvSpPr>
        <p:spPr bwMode="auto">
          <a:xfrm>
            <a:off x="48768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2400" b="1" smtClean="0">
                <a:solidFill>
                  <a:srgbClr val="FF0000"/>
                </a:solidFill>
              </a:rPr>
              <a:t>X</a:t>
            </a:r>
          </a:p>
        </p:txBody>
      </p:sp>
      <p:sp>
        <p:nvSpPr>
          <p:cNvPr id="27666" name="Text Box 16"/>
          <p:cNvSpPr txBox="1">
            <a:spLocks noChangeArrowheads="1"/>
          </p:cNvSpPr>
          <p:nvPr/>
        </p:nvSpPr>
        <p:spPr bwMode="auto">
          <a:xfrm>
            <a:off x="4343400" y="3505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2400" b="1" smtClean="0">
                <a:solidFill>
                  <a:srgbClr val="FF0000"/>
                </a:solidFill>
              </a:rPr>
              <a:t>X</a:t>
            </a:r>
          </a:p>
        </p:txBody>
      </p:sp>
      <p:sp>
        <p:nvSpPr>
          <p:cNvPr id="27667" name="Text Box 17"/>
          <p:cNvSpPr txBox="1">
            <a:spLocks noChangeArrowheads="1"/>
          </p:cNvSpPr>
          <p:nvPr/>
        </p:nvSpPr>
        <p:spPr bwMode="auto">
          <a:xfrm>
            <a:off x="3810000" y="3810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2400" b="1" smtClean="0">
                <a:solidFill>
                  <a:srgbClr val="FF0000"/>
                </a:solidFill>
              </a:rPr>
              <a:t>X</a:t>
            </a:r>
          </a:p>
        </p:txBody>
      </p:sp>
      <p:sp>
        <p:nvSpPr>
          <p:cNvPr id="27668" name="Oval 18"/>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67283" name="Oval 19"/>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756653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7273"/>
                                        </p:tgtEl>
                                        <p:attrNameLst>
                                          <p:attrName>style.visibility</p:attrName>
                                        </p:attrNameLst>
                                      </p:cBhvr>
                                      <p:to>
                                        <p:strVal val="visible"/>
                                      </p:to>
                                    </p:set>
                                    <p:animEffect transition="in" filter="blinds(horizontal)">
                                      <p:cBhvr>
                                        <p:cTn id="7" dur="500"/>
                                        <p:tgtEl>
                                          <p:spTgt spid="2672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7272"/>
                                        </p:tgtEl>
                                        <p:attrNameLst>
                                          <p:attrName>style.visibility</p:attrName>
                                        </p:attrNameLst>
                                      </p:cBhvr>
                                      <p:to>
                                        <p:strVal val="visible"/>
                                      </p:to>
                                    </p:set>
                                    <p:animEffect transition="in" filter="blinds(horizontal)">
                                      <p:cBhvr>
                                        <p:cTn id="10" dur="500"/>
                                        <p:tgtEl>
                                          <p:spTgt spid="2672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7283"/>
                                        </p:tgtEl>
                                        <p:attrNameLst>
                                          <p:attrName>style.visibility</p:attrName>
                                        </p:attrNameLst>
                                      </p:cBhvr>
                                      <p:to>
                                        <p:strVal val="visible"/>
                                      </p:to>
                                    </p:set>
                                    <p:animEffect transition="in" filter="blinds(horizontal)">
                                      <p:cBhvr>
                                        <p:cTn id="13" dur="500"/>
                                        <p:tgtEl>
                                          <p:spTgt spid="26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2" grpId="0" animBg="1"/>
      <p:bldP spid="267273" grpId="0"/>
      <p:bldP spid="26728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E057155B-9920-4C9B-A3F3-EE90DAD2C280}" type="slidenum">
              <a:rPr lang="en-US" sz="1000">
                <a:solidFill>
                  <a:srgbClr val="000000"/>
                </a:solidFill>
              </a:rPr>
              <a:pPr eaLnBrk="1" hangingPunct="1"/>
              <a:t>28</a:t>
            </a:fld>
            <a:endParaRPr lang="en-US" sz="1000">
              <a:solidFill>
                <a:srgbClr val="000000"/>
              </a:solidFill>
            </a:endParaRPr>
          </a:p>
        </p:txBody>
      </p:sp>
      <p:sp>
        <p:nvSpPr>
          <p:cNvPr id="28676" name="Rectangle 2"/>
          <p:cNvSpPr>
            <a:spLocks noGrp="1" noChangeArrowheads="1"/>
          </p:cNvSpPr>
          <p:nvPr>
            <p:ph type="title"/>
          </p:nvPr>
        </p:nvSpPr>
        <p:spPr>
          <a:xfrm>
            <a:off x="381000" y="152400"/>
            <a:ext cx="1981200" cy="609600"/>
          </a:xfrm>
        </p:spPr>
        <p:txBody>
          <a:bodyPr/>
          <a:lstStyle/>
          <a:p>
            <a:pPr eaLnBrk="1" hangingPunct="1"/>
            <a:r>
              <a:rPr lang="en-US" sz="2800" smtClean="0"/>
              <a:t>ARP Throttling</a:t>
            </a:r>
          </a:p>
        </p:txBody>
      </p:sp>
      <p:sp>
        <p:nvSpPr>
          <p:cNvPr id="28677" name="Rectangle 3"/>
          <p:cNvSpPr>
            <a:spLocks noGrp="1" noChangeArrowheads="1"/>
          </p:cNvSpPr>
          <p:nvPr>
            <p:ph type="body" idx="1"/>
          </p:nvPr>
        </p:nvSpPr>
        <p:spPr>
          <a:xfrm>
            <a:off x="381000" y="5029200"/>
            <a:ext cx="8458200" cy="1828800"/>
          </a:xfrm>
        </p:spPr>
        <p:txBody>
          <a:bodyPr/>
          <a:lstStyle/>
          <a:p>
            <a:pPr eaLnBrk="1" hangingPunct="1">
              <a:buFont typeface="Arial" charset="0"/>
              <a:buNone/>
            </a:pPr>
            <a:r>
              <a:rPr lang="en-US" sz="2000" smtClean="0"/>
              <a:t>5. The Layer 3 Engine installs Adjacency for Host B and removes the throttling (drop) adjacency.</a:t>
            </a:r>
          </a:p>
          <a:p>
            <a:pPr eaLnBrk="1" hangingPunct="1">
              <a:buFont typeface="Arial" charset="0"/>
              <a:buNone/>
            </a:pPr>
            <a:r>
              <a:rPr lang="en-US" sz="2000" smtClean="0"/>
              <a:t>Next:  Packet Rewrite  (Coming!)</a:t>
            </a:r>
          </a:p>
        </p:txBody>
      </p:sp>
      <p:pic>
        <p:nvPicPr>
          <p:cNvPr id="2867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0"/>
            <a:ext cx="67818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317" name="Rectangle 5"/>
          <p:cNvSpPr>
            <a:spLocks noChangeArrowheads="1"/>
          </p:cNvSpPr>
          <p:nvPr/>
        </p:nvSpPr>
        <p:spPr bwMode="auto">
          <a:xfrm>
            <a:off x="6934200" y="609600"/>
            <a:ext cx="9906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69318" name="Rectangle 6"/>
          <p:cNvSpPr>
            <a:spLocks noChangeArrowheads="1"/>
          </p:cNvSpPr>
          <p:nvPr/>
        </p:nvSpPr>
        <p:spPr bwMode="auto">
          <a:xfrm>
            <a:off x="5029200" y="609600"/>
            <a:ext cx="1828800" cy="762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69319" name="Line 7"/>
          <p:cNvSpPr>
            <a:spLocks noChangeShapeType="1"/>
          </p:cNvSpPr>
          <p:nvPr/>
        </p:nvSpPr>
        <p:spPr bwMode="auto">
          <a:xfrm flipV="1">
            <a:off x="4876800" y="3276600"/>
            <a:ext cx="4572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9320" name="Line 8"/>
          <p:cNvSpPr>
            <a:spLocks noChangeShapeType="1"/>
          </p:cNvSpPr>
          <p:nvPr/>
        </p:nvSpPr>
        <p:spPr bwMode="auto">
          <a:xfrm flipV="1">
            <a:off x="4343400" y="3581400"/>
            <a:ext cx="4572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9321" name="Line 9"/>
          <p:cNvSpPr>
            <a:spLocks noChangeShapeType="1"/>
          </p:cNvSpPr>
          <p:nvPr/>
        </p:nvSpPr>
        <p:spPr bwMode="auto">
          <a:xfrm flipV="1">
            <a:off x="3810000" y="3886200"/>
            <a:ext cx="457200" cy="228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69322" name="Text Box 10"/>
          <p:cNvSpPr txBox="1">
            <a:spLocks noChangeArrowheads="1"/>
          </p:cNvSpPr>
          <p:nvPr/>
        </p:nvSpPr>
        <p:spPr bwMode="auto">
          <a:xfrm>
            <a:off x="3048000" y="2286000"/>
            <a:ext cx="2286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600" smtClean="0">
                <a:solidFill>
                  <a:srgbClr val="FF0000"/>
                </a:solidFill>
              </a:rPr>
              <a:t>Drop packets until ARP Reply received (Throttling Adjacency)</a:t>
            </a:r>
          </a:p>
        </p:txBody>
      </p:sp>
      <p:sp>
        <p:nvSpPr>
          <p:cNvPr id="28685" name="Text Box 11"/>
          <p:cNvSpPr txBox="1">
            <a:spLocks noChangeArrowheads="1"/>
          </p:cNvSpPr>
          <p:nvPr/>
        </p:nvSpPr>
        <p:spPr bwMode="auto">
          <a:xfrm>
            <a:off x="3962400" y="533400"/>
            <a:ext cx="1066800" cy="27463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b="1" smtClean="0">
                <a:solidFill>
                  <a:srgbClr val="000000"/>
                </a:solidFill>
              </a:rPr>
              <a:t>10.20.10.2</a:t>
            </a:r>
          </a:p>
        </p:txBody>
      </p:sp>
      <p:sp>
        <p:nvSpPr>
          <p:cNvPr id="269324" name="Rectangle 12"/>
          <p:cNvSpPr>
            <a:spLocks noChangeArrowheads="1"/>
          </p:cNvSpPr>
          <p:nvPr/>
        </p:nvSpPr>
        <p:spPr bwMode="auto">
          <a:xfrm>
            <a:off x="3962400" y="533400"/>
            <a:ext cx="990600" cy="228600"/>
          </a:xfrm>
          <a:prstGeom prst="rect">
            <a:avLst/>
          </a:prstGeom>
          <a:solidFill>
            <a:schemeClr val="bg1"/>
          </a:solidFill>
          <a:ln w="50800">
            <a:solidFill>
              <a:schemeClr val="bg1"/>
            </a:solidFill>
            <a:miter lim="800000"/>
            <a:headEnd/>
            <a:tailEnd/>
          </a:ln>
        </p:spPr>
        <p:txBody>
          <a:bodyPr wrap="none" anchor="ctr"/>
          <a:lstStyle/>
          <a:p>
            <a:pPr algn="l" eaLnBrk="1" hangingPunct="1">
              <a:lnSpc>
                <a:spcPct val="100000"/>
              </a:lnSpc>
            </a:pPr>
            <a:endParaRPr lang="en-IE" sz="2000" smtClean="0">
              <a:solidFill>
                <a:srgbClr val="000000"/>
              </a:solidFill>
            </a:endParaRPr>
          </a:p>
        </p:txBody>
      </p:sp>
      <p:sp>
        <p:nvSpPr>
          <p:cNvPr id="269325" name="Rectangle 13"/>
          <p:cNvSpPr>
            <a:spLocks noChangeArrowheads="1"/>
          </p:cNvSpPr>
          <p:nvPr/>
        </p:nvSpPr>
        <p:spPr bwMode="auto">
          <a:xfrm>
            <a:off x="3886200" y="457200"/>
            <a:ext cx="4114800" cy="3048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69326" name="Text Box 14"/>
          <p:cNvSpPr txBox="1">
            <a:spLocks noChangeArrowheads="1"/>
          </p:cNvSpPr>
          <p:nvPr/>
        </p:nvSpPr>
        <p:spPr bwMode="auto">
          <a:xfrm>
            <a:off x="8077200" y="304800"/>
            <a:ext cx="838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Host B’s MAC Address</a:t>
            </a:r>
          </a:p>
        </p:txBody>
      </p:sp>
      <p:sp>
        <p:nvSpPr>
          <p:cNvPr id="28689" name="Oval 15"/>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69328" name="Oval 16"/>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1007932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269324"/>
                                        </p:tgtEl>
                                      </p:cBhvr>
                                    </p:animEffect>
                                    <p:set>
                                      <p:cBhvr>
                                        <p:cTn id="7" dur="1" fill="hold">
                                          <p:stCondLst>
                                            <p:cond delay="499"/>
                                          </p:stCondLst>
                                        </p:cTn>
                                        <p:tgtEl>
                                          <p:spTgt spid="269324"/>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269317"/>
                                        </p:tgtEl>
                                      </p:cBhvr>
                                    </p:animEffect>
                                    <p:set>
                                      <p:cBhvr>
                                        <p:cTn id="10" dur="1" fill="hold">
                                          <p:stCondLst>
                                            <p:cond delay="499"/>
                                          </p:stCondLst>
                                        </p:cTn>
                                        <p:tgtEl>
                                          <p:spTgt spid="269317"/>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269318"/>
                                        </p:tgtEl>
                                      </p:cBhvr>
                                    </p:animEffect>
                                    <p:set>
                                      <p:cBhvr>
                                        <p:cTn id="13" dur="1" fill="hold">
                                          <p:stCondLst>
                                            <p:cond delay="499"/>
                                          </p:stCondLst>
                                        </p:cTn>
                                        <p:tgtEl>
                                          <p:spTgt spid="269318"/>
                                        </p:tgtEl>
                                        <p:attrNameLst>
                                          <p:attrName>style.visibility</p:attrName>
                                        </p:attrNameLst>
                                      </p:cBhvr>
                                      <p:to>
                                        <p:strVal val="hidden"/>
                                      </p:to>
                                    </p:set>
                                  </p:childTnLst>
                                </p:cTn>
                              </p:par>
                              <p:par>
                                <p:cTn id="14" presetID="3" presetClass="entr" presetSubtype="10" fill="hold" grpId="0" nodeType="withEffect">
                                  <p:stCondLst>
                                    <p:cond delay="0"/>
                                  </p:stCondLst>
                                  <p:childTnLst>
                                    <p:set>
                                      <p:cBhvr>
                                        <p:cTn id="15" dur="1" fill="hold">
                                          <p:stCondLst>
                                            <p:cond delay="0"/>
                                          </p:stCondLst>
                                        </p:cTn>
                                        <p:tgtEl>
                                          <p:spTgt spid="269325"/>
                                        </p:tgtEl>
                                        <p:attrNameLst>
                                          <p:attrName>style.visibility</p:attrName>
                                        </p:attrNameLst>
                                      </p:cBhvr>
                                      <p:to>
                                        <p:strVal val="visible"/>
                                      </p:to>
                                    </p:set>
                                    <p:animEffect transition="in" filter="blinds(horizontal)">
                                      <p:cBhvr>
                                        <p:cTn id="16" dur="500"/>
                                        <p:tgtEl>
                                          <p:spTgt spid="269325"/>
                                        </p:tgtEl>
                                      </p:cBhvr>
                                    </p:animEffect>
                                  </p:childTnLst>
                                </p:cTn>
                              </p:par>
                              <p:par>
                                <p:cTn id="17" presetID="3" presetClass="entr" presetSubtype="10" fill="hold" grpId="1" nodeType="withEffect">
                                  <p:stCondLst>
                                    <p:cond delay="0"/>
                                  </p:stCondLst>
                                  <p:childTnLst>
                                    <p:set>
                                      <p:cBhvr>
                                        <p:cTn id="18" dur="1" fill="hold">
                                          <p:stCondLst>
                                            <p:cond delay="0"/>
                                          </p:stCondLst>
                                        </p:cTn>
                                        <p:tgtEl>
                                          <p:spTgt spid="269326"/>
                                        </p:tgtEl>
                                        <p:attrNameLst>
                                          <p:attrName>style.visibility</p:attrName>
                                        </p:attrNameLst>
                                      </p:cBhvr>
                                      <p:to>
                                        <p:strVal val="visible"/>
                                      </p:to>
                                    </p:set>
                                    <p:animEffect transition="in" filter="blinds(horizontal)">
                                      <p:cBhvr>
                                        <p:cTn id="19" dur="500"/>
                                        <p:tgtEl>
                                          <p:spTgt spid="2693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xit" presetSubtype="10" fill="hold" grpId="0" nodeType="clickEffect">
                                  <p:stCondLst>
                                    <p:cond delay="0"/>
                                  </p:stCondLst>
                                  <p:childTnLst>
                                    <p:animEffect transition="out" filter="blinds(horizontal)">
                                      <p:cBhvr>
                                        <p:cTn id="23" dur="500"/>
                                        <p:tgtEl>
                                          <p:spTgt spid="269322"/>
                                        </p:tgtEl>
                                      </p:cBhvr>
                                    </p:animEffect>
                                    <p:set>
                                      <p:cBhvr>
                                        <p:cTn id="24" dur="1" fill="hold">
                                          <p:stCondLst>
                                            <p:cond delay="499"/>
                                          </p:stCondLst>
                                        </p:cTn>
                                        <p:tgtEl>
                                          <p:spTgt spid="269322"/>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69319"/>
                                        </p:tgtEl>
                                        <p:attrNameLst>
                                          <p:attrName>style.visibility</p:attrName>
                                        </p:attrNameLst>
                                      </p:cBhvr>
                                      <p:to>
                                        <p:strVal val="visible"/>
                                      </p:to>
                                    </p:set>
                                    <p:animEffect transition="in" filter="blinds(horizontal)">
                                      <p:cBhvr>
                                        <p:cTn id="29" dur="500"/>
                                        <p:tgtEl>
                                          <p:spTgt spid="2693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69320"/>
                                        </p:tgtEl>
                                        <p:attrNameLst>
                                          <p:attrName>style.visibility</p:attrName>
                                        </p:attrNameLst>
                                      </p:cBhvr>
                                      <p:to>
                                        <p:strVal val="visible"/>
                                      </p:to>
                                    </p:set>
                                    <p:animEffect transition="in" filter="blinds(horizontal)">
                                      <p:cBhvr>
                                        <p:cTn id="34" dur="500"/>
                                        <p:tgtEl>
                                          <p:spTgt spid="2693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69321"/>
                                        </p:tgtEl>
                                        <p:attrNameLst>
                                          <p:attrName>style.visibility</p:attrName>
                                        </p:attrNameLst>
                                      </p:cBhvr>
                                      <p:to>
                                        <p:strVal val="visible"/>
                                      </p:to>
                                    </p:set>
                                    <p:animEffect transition="in" filter="blinds(horizontal)">
                                      <p:cBhvr>
                                        <p:cTn id="39" dur="500"/>
                                        <p:tgtEl>
                                          <p:spTgt spid="26932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69326"/>
                                        </p:tgtEl>
                                        <p:attrNameLst>
                                          <p:attrName>style.visibility</p:attrName>
                                        </p:attrNameLst>
                                      </p:cBhvr>
                                      <p:to>
                                        <p:strVal val="visible"/>
                                      </p:to>
                                    </p:set>
                                    <p:animEffect transition="in" filter="blinds(horizontal)">
                                      <p:cBhvr>
                                        <p:cTn id="44" dur="500"/>
                                        <p:tgtEl>
                                          <p:spTgt spid="26932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9328"/>
                                        </p:tgtEl>
                                        <p:attrNameLst>
                                          <p:attrName>style.visibility</p:attrName>
                                        </p:attrNameLst>
                                      </p:cBhvr>
                                      <p:to>
                                        <p:strVal val="visible"/>
                                      </p:to>
                                    </p:set>
                                    <p:animEffect transition="in" filter="blinds(horizontal)">
                                      <p:cBhvr>
                                        <p:cTn id="47" dur="500"/>
                                        <p:tgtEl>
                                          <p:spTgt spid="269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nimBg="1"/>
      <p:bldP spid="269318" grpId="0" animBg="1"/>
      <p:bldP spid="269319" grpId="0" animBg="1"/>
      <p:bldP spid="269320" grpId="0" animBg="1"/>
      <p:bldP spid="269321" grpId="0" animBg="1"/>
      <p:bldP spid="269322" grpId="0"/>
      <p:bldP spid="269324" grpId="0" animBg="1"/>
      <p:bldP spid="269325" grpId="0" animBg="1"/>
      <p:bldP spid="269326" grpId="0"/>
      <p:bldP spid="269326" grpId="1"/>
      <p:bldP spid="2693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2D84454-4609-4375-9FAE-F9A3B0B1AB8D}" type="slidenum">
              <a:rPr lang="en-US" sz="1000">
                <a:solidFill>
                  <a:srgbClr val="000000"/>
                </a:solidFill>
              </a:rPr>
              <a:pPr eaLnBrk="1" hangingPunct="1"/>
              <a:t>29</a:t>
            </a:fld>
            <a:endParaRPr lang="en-US" sz="1000">
              <a:solidFill>
                <a:srgbClr val="000000"/>
              </a:solidFill>
            </a:endParaRPr>
          </a:p>
        </p:txBody>
      </p:sp>
      <p:sp>
        <p:nvSpPr>
          <p:cNvPr id="29700" name="Rectangle 2"/>
          <p:cNvSpPr>
            <a:spLocks noGrp="1" noChangeArrowheads="1"/>
          </p:cNvSpPr>
          <p:nvPr>
            <p:ph type="title"/>
          </p:nvPr>
        </p:nvSpPr>
        <p:spPr/>
        <p:txBody>
          <a:bodyPr/>
          <a:lstStyle/>
          <a:p>
            <a:pPr eaLnBrk="1" hangingPunct="1"/>
            <a:r>
              <a:rPr lang="en-US" smtClean="0"/>
              <a:t>Packet Rewrite</a:t>
            </a:r>
          </a:p>
        </p:txBody>
      </p:sp>
      <p:pic>
        <p:nvPicPr>
          <p:cNvPr id="29701" name="Picture 3"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73914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4"/>
          <p:cNvSpPr txBox="1">
            <a:spLocks noChangeArrowheads="1"/>
          </p:cNvSpPr>
          <p:nvPr/>
        </p:nvSpPr>
        <p:spPr bwMode="auto">
          <a:xfrm>
            <a:off x="7086600" y="5105400"/>
            <a:ext cx="685800" cy="409575"/>
          </a:xfrm>
          <a:prstGeom prst="rect">
            <a:avLst/>
          </a:prstGeom>
          <a:solidFill>
            <a:schemeClr val="bg1"/>
          </a:solidFill>
          <a:ln w="12700">
            <a:solidFill>
              <a:schemeClr val="tx1"/>
            </a:solidFill>
            <a:miter lim="800000"/>
            <a:headEnd/>
            <a:tailEnd/>
          </a:ln>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000" smtClean="0">
                <a:solidFill>
                  <a:srgbClr val="000000"/>
                </a:solidFill>
              </a:rPr>
              <a:t>Egress Packet</a:t>
            </a:r>
          </a:p>
        </p:txBody>
      </p:sp>
    </p:spTree>
    <p:extLst>
      <p:ext uri="{BB962C8B-B14F-4D97-AF65-F5344CB8AC3E}">
        <p14:creationId xmlns:p14="http://schemas.microsoft.com/office/powerpoint/2010/main" val="1370978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Catalyst Switch Layer 3 Interfaces</a:t>
            </a:r>
            <a:endParaRPr lang="en-US" dirty="0"/>
          </a:p>
        </p:txBody>
      </p:sp>
      <p:sp>
        <p:nvSpPr>
          <p:cNvPr id="3" name="Content Placeholder 2"/>
          <p:cNvSpPr>
            <a:spLocks noGrp="1"/>
          </p:cNvSpPr>
          <p:nvPr>
            <p:ph idx="1"/>
          </p:nvPr>
        </p:nvSpPr>
        <p:spPr>
          <a:xfrm>
            <a:off x="279401" y="1410159"/>
            <a:ext cx="8520354" cy="4904580"/>
          </a:xfrm>
        </p:spPr>
        <p:txBody>
          <a:bodyPr/>
          <a:lstStyle/>
          <a:p>
            <a:r>
              <a:rPr lang="en-US" b="1" dirty="0" smtClean="0"/>
              <a:t>Routed port: </a:t>
            </a:r>
            <a:r>
              <a:rPr lang="en-US" dirty="0" smtClean="0"/>
              <a:t>A pure Layer 3 interface similar to a routed port on a Cisco IOS router.</a:t>
            </a:r>
          </a:p>
          <a:p>
            <a:r>
              <a:rPr lang="en-US" b="1" dirty="0" smtClean="0"/>
              <a:t>Switch virtual interface (SVI): </a:t>
            </a:r>
            <a:r>
              <a:rPr lang="en-US" dirty="0" smtClean="0"/>
              <a:t>A virtual VLAN interface for inter-VLAN routing. In other words, </a:t>
            </a:r>
            <a:r>
              <a:rPr lang="en-US" dirty="0" err="1" smtClean="0"/>
              <a:t>SVIs</a:t>
            </a:r>
            <a:r>
              <a:rPr lang="en-US" dirty="0" smtClean="0"/>
              <a:t> are virtual routed VLAN interfaces.</a:t>
            </a:r>
          </a:p>
          <a:p>
            <a:pPr marL="0" indent="0">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3014F97A-F0B3-4320-B1F5-C638318E5CAE}" type="slidenum">
              <a:rPr lang="en-US" sz="1000">
                <a:solidFill>
                  <a:srgbClr val="000000"/>
                </a:solidFill>
              </a:rPr>
              <a:pPr eaLnBrk="1" hangingPunct="1"/>
              <a:t>30</a:t>
            </a:fld>
            <a:endParaRPr lang="en-US" sz="1000">
              <a:solidFill>
                <a:srgbClr val="000000"/>
              </a:solidFill>
            </a:endParaRPr>
          </a:p>
        </p:txBody>
      </p:sp>
      <p:sp>
        <p:nvSpPr>
          <p:cNvPr id="30724" name="Rectangle 2"/>
          <p:cNvSpPr>
            <a:spLocks noGrp="1" noChangeArrowheads="1"/>
          </p:cNvSpPr>
          <p:nvPr>
            <p:ph type="title"/>
          </p:nvPr>
        </p:nvSpPr>
        <p:spPr/>
        <p:txBody>
          <a:bodyPr/>
          <a:lstStyle/>
          <a:p>
            <a:pPr eaLnBrk="1" hangingPunct="1"/>
            <a:r>
              <a:rPr lang="en-US" smtClean="0"/>
              <a:t>Packet Rewrite</a:t>
            </a:r>
          </a:p>
        </p:txBody>
      </p:sp>
      <p:sp>
        <p:nvSpPr>
          <p:cNvPr id="273411" name="Rectangle 3"/>
          <p:cNvSpPr>
            <a:spLocks noGrp="1" noChangeArrowheads="1"/>
          </p:cNvSpPr>
          <p:nvPr>
            <p:ph type="body" idx="1"/>
          </p:nvPr>
        </p:nvSpPr>
        <p:spPr>
          <a:xfrm>
            <a:off x="381000" y="3657600"/>
            <a:ext cx="8534400" cy="2971800"/>
          </a:xfrm>
        </p:spPr>
        <p:txBody>
          <a:bodyPr/>
          <a:lstStyle/>
          <a:p>
            <a:pPr eaLnBrk="1" hangingPunct="1">
              <a:lnSpc>
                <a:spcPct val="90000"/>
              </a:lnSpc>
              <a:buFont typeface="Arial" charset="0"/>
              <a:buNone/>
            </a:pPr>
            <a:r>
              <a:rPr lang="en-US" sz="2000" smtClean="0"/>
              <a:t>The switch receives another packet:</a:t>
            </a:r>
          </a:p>
          <a:p>
            <a:pPr eaLnBrk="1" hangingPunct="1">
              <a:lnSpc>
                <a:spcPct val="90000"/>
              </a:lnSpc>
            </a:pPr>
            <a:r>
              <a:rPr lang="en-US" sz="2000" smtClean="0"/>
              <a:t>After a multilayer switch finds </a:t>
            </a:r>
            <a:r>
              <a:rPr lang="en-US" sz="2000" b="1" smtClean="0"/>
              <a:t>valid entries in the FIB and adjacency tables</a:t>
            </a:r>
            <a:r>
              <a:rPr lang="en-US" sz="2000" smtClean="0"/>
              <a:t>, a </a:t>
            </a:r>
            <a:r>
              <a:rPr lang="en-US" sz="2000" b="1" smtClean="0"/>
              <a:t>packet is almost ready to be forwarded</a:t>
            </a:r>
            <a:r>
              <a:rPr lang="en-US" sz="2000" smtClean="0"/>
              <a:t>. </a:t>
            </a:r>
          </a:p>
          <a:p>
            <a:pPr eaLnBrk="1" hangingPunct="1">
              <a:lnSpc>
                <a:spcPct val="90000"/>
              </a:lnSpc>
            </a:pPr>
            <a:r>
              <a:rPr lang="en-US" sz="2000" smtClean="0"/>
              <a:t>One step remains—the </a:t>
            </a:r>
            <a:r>
              <a:rPr lang="en-US" sz="2000" b="1" smtClean="0"/>
              <a:t>packet header</a:t>
            </a:r>
            <a:r>
              <a:rPr lang="en-US" sz="2000" smtClean="0"/>
              <a:t> information must be </a:t>
            </a:r>
            <a:r>
              <a:rPr lang="en-US" sz="2000" b="1" smtClean="0"/>
              <a:t>rewritten</a:t>
            </a:r>
            <a:r>
              <a:rPr lang="en-US" sz="2000" smtClean="0"/>
              <a:t>. </a:t>
            </a:r>
          </a:p>
          <a:p>
            <a:pPr eaLnBrk="1" hangingPunct="1">
              <a:lnSpc>
                <a:spcPct val="90000"/>
              </a:lnSpc>
            </a:pPr>
            <a:r>
              <a:rPr lang="en-US" sz="2000" smtClean="0"/>
              <a:t>Multilayer switching occurs as </a:t>
            </a:r>
            <a:r>
              <a:rPr lang="en-US" sz="2000" b="1" smtClean="0"/>
              <a:t>quick table lookups:</a:t>
            </a:r>
          </a:p>
          <a:p>
            <a:pPr lvl="1" eaLnBrk="1" hangingPunct="1">
              <a:lnSpc>
                <a:spcPct val="90000"/>
              </a:lnSpc>
            </a:pPr>
            <a:r>
              <a:rPr lang="en-US" sz="2000" b="1" smtClean="0"/>
              <a:t>Find the next-hop address</a:t>
            </a:r>
            <a:r>
              <a:rPr lang="en-US" sz="2000" smtClean="0"/>
              <a:t> </a:t>
            </a:r>
          </a:p>
          <a:p>
            <a:pPr lvl="1" eaLnBrk="1" hangingPunct="1">
              <a:lnSpc>
                <a:spcPct val="90000"/>
              </a:lnSpc>
            </a:pPr>
            <a:r>
              <a:rPr lang="en-US" sz="2000" b="1" smtClean="0"/>
              <a:t>Outbound switch port</a:t>
            </a:r>
            <a:r>
              <a:rPr lang="en-US" sz="2000" smtClean="0"/>
              <a:t>. </a:t>
            </a:r>
          </a:p>
          <a:p>
            <a:pPr eaLnBrk="1" hangingPunct="1">
              <a:lnSpc>
                <a:spcPct val="90000"/>
              </a:lnSpc>
            </a:pPr>
            <a:r>
              <a:rPr lang="en-US" sz="2000" smtClean="0"/>
              <a:t>The </a:t>
            </a:r>
            <a:r>
              <a:rPr lang="en-US" sz="2000" b="1" smtClean="0"/>
              <a:t>IP header</a:t>
            </a:r>
            <a:r>
              <a:rPr lang="en-US" sz="2000" smtClean="0"/>
              <a:t> must also be adjusted, as if a traditional router had done the forwarding (</a:t>
            </a:r>
            <a:r>
              <a:rPr lang="en-US" sz="2000" b="1" smtClean="0"/>
              <a:t>TTL</a:t>
            </a:r>
            <a:r>
              <a:rPr lang="en-US" sz="2000" smtClean="0"/>
              <a:t>).</a:t>
            </a:r>
          </a:p>
        </p:txBody>
      </p:sp>
      <p:pic>
        <p:nvPicPr>
          <p:cNvPr id="30726"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0"/>
            <a:ext cx="5029200"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413" name="Line 5"/>
          <p:cNvSpPr>
            <a:spLocks noChangeShapeType="1"/>
          </p:cNvSpPr>
          <p:nvPr/>
        </p:nvSpPr>
        <p:spPr bwMode="auto">
          <a:xfrm flipV="1">
            <a:off x="5105400" y="2438400"/>
            <a:ext cx="1143000" cy="685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pic>
        <p:nvPicPr>
          <p:cNvPr id="3072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76400"/>
            <a:ext cx="449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30729" name="Line 7"/>
          <p:cNvSpPr>
            <a:spLocks noChangeShapeType="1"/>
          </p:cNvSpPr>
          <p:nvPr/>
        </p:nvSpPr>
        <p:spPr bwMode="auto">
          <a:xfrm flipV="1">
            <a:off x="7620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0730" name="Line 8"/>
          <p:cNvSpPr>
            <a:spLocks noChangeShapeType="1"/>
          </p:cNvSpPr>
          <p:nvPr/>
        </p:nvSpPr>
        <p:spPr bwMode="auto">
          <a:xfrm flipV="1">
            <a:off x="42672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0731" name="Line 9"/>
          <p:cNvSpPr>
            <a:spLocks noChangeShapeType="1"/>
          </p:cNvSpPr>
          <p:nvPr/>
        </p:nvSpPr>
        <p:spPr bwMode="auto">
          <a:xfrm flipV="1">
            <a:off x="19050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0732" name="Text Box 10"/>
          <p:cNvSpPr txBox="1">
            <a:spLocks noChangeArrowheads="1"/>
          </p:cNvSpPr>
          <p:nvPr/>
        </p:nvSpPr>
        <p:spPr bwMode="auto">
          <a:xfrm>
            <a:off x="304800" y="2819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Default Gateway</a:t>
            </a:r>
          </a:p>
        </p:txBody>
      </p:sp>
      <p:sp>
        <p:nvSpPr>
          <p:cNvPr id="30733" name="Text Box 11"/>
          <p:cNvSpPr txBox="1">
            <a:spLocks noChangeArrowheads="1"/>
          </p:cNvSpPr>
          <p:nvPr/>
        </p:nvSpPr>
        <p:spPr bwMode="auto">
          <a:xfrm>
            <a:off x="1447800" y="2819400"/>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Host A</a:t>
            </a:r>
          </a:p>
        </p:txBody>
      </p:sp>
      <p:sp>
        <p:nvSpPr>
          <p:cNvPr id="30734" name="Text Box 12"/>
          <p:cNvSpPr txBox="1">
            <a:spLocks noChangeArrowheads="1"/>
          </p:cNvSpPr>
          <p:nvPr/>
        </p:nvSpPr>
        <p:spPr bwMode="auto">
          <a:xfrm>
            <a:off x="4038600" y="27432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TTL</a:t>
            </a:r>
          </a:p>
        </p:txBody>
      </p:sp>
      <p:sp>
        <p:nvSpPr>
          <p:cNvPr id="30735" name="Line 13"/>
          <p:cNvSpPr>
            <a:spLocks noChangeShapeType="1"/>
          </p:cNvSpPr>
          <p:nvPr/>
        </p:nvSpPr>
        <p:spPr bwMode="auto">
          <a:xfrm>
            <a:off x="2438400" y="12954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0736" name="Line 14"/>
          <p:cNvSpPr>
            <a:spLocks noChangeShapeType="1"/>
          </p:cNvSpPr>
          <p:nvPr/>
        </p:nvSpPr>
        <p:spPr bwMode="auto">
          <a:xfrm>
            <a:off x="3124200" y="1371600"/>
            <a:ext cx="990600" cy="3048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0737" name="Text Box 15"/>
          <p:cNvSpPr txBox="1">
            <a:spLocks noChangeArrowheads="1"/>
          </p:cNvSpPr>
          <p:nvPr/>
        </p:nvSpPr>
        <p:spPr bwMode="auto">
          <a:xfrm>
            <a:off x="28194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L3 Checksum</a:t>
            </a:r>
          </a:p>
        </p:txBody>
      </p:sp>
      <p:sp>
        <p:nvSpPr>
          <p:cNvPr id="30738" name="Text Box 16"/>
          <p:cNvSpPr txBox="1">
            <a:spLocks noChangeArrowheads="1"/>
          </p:cNvSpPr>
          <p:nvPr/>
        </p:nvSpPr>
        <p:spPr bwMode="auto">
          <a:xfrm>
            <a:off x="13716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L2 Checksum</a:t>
            </a:r>
          </a:p>
        </p:txBody>
      </p:sp>
      <p:sp>
        <p:nvSpPr>
          <p:cNvPr id="30739" name="Text Box 17"/>
          <p:cNvSpPr txBox="1">
            <a:spLocks noChangeArrowheads="1"/>
          </p:cNvSpPr>
          <p:nvPr/>
        </p:nvSpPr>
        <p:spPr bwMode="auto">
          <a:xfrm>
            <a:off x="5257800" y="381000"/>
            <a:ext cx="914400" cy="2444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000" b="1" smtClean="0">
                <a:solidFill>
                  <a:srgbClr val="000000"/>
                </a:solidFill>
              </a:rPr>
              <a:t>10.20.10.2</a:t>
            </a:r>
          </a:p>
        </p:txBody>
      </p:sp>
      <p:sp>
        <p:nvSpPr>
          <p:cNvPr id="273426" name="Rectangle 18"/>
          <p:cNvSpPr>
            <a:spLocks noChangeArrowheads="1"/>
          </p:cNvSpPr>
          <p:nvPr/>
        </p:nvSpPr>
        <p:spPr bwMode="auto">
          <a:xfrm>
            <a:off x="5257800" y="381000"/>
            <a:ext cx="3048000" cy="2286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73427" name="Text Box 19"/>
          <p:cNvSpPr txBox="1">
            <a:spLocks noChangeArrowheads="1"/>
          </p:cNvSpPr>
          <p:nvPr/>
        </p:nvSpPr>
        <p:spPr bwMode="auto">
          <a:xfrm>
            <a:off x="8305800" y="228600"/>
            <a:ext cx="838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Host B’s MAC Address</a:t>
            </a:r>
          </a:p>
        </p:txBody>
      </p:sp>
      <p:sp>
        <p:nvSpPr>
          <p:cNvPr id="30742" name="Oval 20"/>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73429" name="Oval 21"/>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2688970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blinds(horizontal)">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3426"/>
                                        </p:tgtEl>
                                        <p:attrNameLst>
                                          <p:attrName>style.visibility</p:attrName>
                                        </p:attrNameLst>
                                      </p:cBhvr>
                                      <p:to>
                                        <p:strVal val="visible"/>
                                      </p:to>
                                    </p:set>
                                    <p:animEffect transition="in" filter="blinds(horizontal)">
                                      <p:cBhvr>
                                        <p:cTn id="12" dur="500"/>
                                        <p:tgtEl>
                                          <p:spTgt spid="273426"/>
                                        </p:tgtEl>
                                      </p:cBhvr>
                                    </p:animEffect>
                                  </p:childTnLst>
                                </p:cTn>
                              </p:par>
                              <p:par>
                                <p:cTn id="13" presetID="3" presetClass="entr" presetSubtype="10" fill="hold" nodeType="withEffect">
                                  <p:stCondLst>
                                    <p:cond delay="0"/>
                                  </p:stCondLst>
                                  <p:childTnLst>
                                    <p:set>
                                      <p:cBhvr>
                                        <p:cTn id="14" dur="1" fill="hold">
                                          <p:stCondLst>
                                            <p:cond delay="0"/>
                                          </p:stCondLst>
                                        </p:cTn>
                                        <p:tgtEl>
                                          <p:spTgt spid="273411">
                                            <p:txEl>
                                              <p:pRg st="1" end="1"/>
                                            </p:txEl>
                                          </p:spTgt>
                                        </p:tgtEl>
                                        <p:attrNameLst>
                                          <p:attrName>style.visibility</p:attrName>
                                        </p:attrNameLst>
                                      </p:cBhvr>
                                      <p:to>
                                        <p:strVal val="visible"/>
                                      </p:to>
                                    </p:set>
                                    <p:animEffect transition="in" filter="blinds(horizontal)">
                                      <p:cBhvr>
                                        <p:cTn id="15" dur="500"/>
                                        <p:tgtEl>
                                          <p:spTgt spid="273411">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3427"/>
                                        </p:tgtEl>
                                        <p:attrNameLst>
                                          <p:attrName>style.visibility</p:attrName>
                                        </p:attrNameLst>
                                      </p:cBhvr>
                                      <p:to>
                                        <p:strVal val="visible"/>
                                      </p:to>
                                    </p:set>
                                    <p:animEffect transition="in" filter="blinds(horizontal)">
                                      <p:cBhvr>
                                        <p:cTn id="18" dur="500"/>
                                        <p:tgtEl>
                                          <p:spTgt spid="27342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73411">
                                            <p:txEl>
                                              <p:pRg st="2" end="2"/>
                                            </p:txEl>
                                          </p:spTgt>
                                        </p:tgtEl>
                                        <p:attrNameLst>
                                          <p:attrName>style.visibility</p:attrName>
                                        </p:attrNameLst>
                                      </p:cBhvr>
                                      <p:to>
                                        <p:strVal val="visible"/>
                                      </p:to>
                                    </p:set>
                                    <p:animEffect transition="in" filter="blinds(horizontal)">
                                      <p:cBhvr>
                                        <p:cTn id="23" dur="500"/>
                                        <p:tgtEl>
                                          <p:spTgt spid="27341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73411">
                                            <p:txEl>
                                              <p:pRg st="3" end="3"/>
                                            </p:txEl>
                                          </p:spTgt>
                                        </p:tgtEl>
                                        <p:attrNameLst>
                                          <p:attrName>style.visibility</p:attrName>
                                        </p:attrNameLst>
                                      </p:cBhvr>
                                      <p:to>
                                        <p:strVal val="visible"/>
                                      </p:to>
                                    </p:set>
                                    <p:animEffect transition="in" filter="blinds(horizontal)">
                                      <p:cBhvr>
                                        <p:cTn id="28" dur="500"/>
                                        <p:tgtEl>
                                          <p:spTgt spid="273411">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73411">
                                            <p:txEl>
                                              <p:pRg st="4" end="4"/>
                                            </p:txEl>
                                          </p:spTgt>
                                        </p:tgtEl>
                                        <p:attrNameLst>
                                          <p:attrName>style.visibility</p:attrName>
                                        </p:attrNameLst>
                                      </p:cBhvr>
                                      <p:to>
                                        <p:strVal val="visible"/>
                                      </p:to>
                                    </p:set>
                                    <p:animEffect transition="in" filter="blinds(horizontal)">
                                      <p:cBhvr>
                                        <p:cTn id="31" dur="500"/>
                                        <p:tgtEl>
                                          <p:spTgt spid="273411">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73411">
                                            <p:txEl>
                                              <p:pRg st="5" end="5"/>
                                            </p:txEl>
                                          </p:spTgt>
                                        </p:tgtEl>
                                        <p:attrNameLst>
                                          <p:attrName>style.visibility</p:attrName>
                                        </p:attrNameLst>
                                      </p:cBhvr>
                                      <p:to>
                                        <p:strVal val="visible"/>
                                      </p:to>
                                    </p:set>
                                    <p:animEffect transition="in" filter="blinds(horizontal)">
                                      <p:cBhvr>
                                        <p:cTn id="34" dur="500"/>
                                        <p:tgtEl>
                                          <p:spTgt spid="273411">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73411">
                                            <p:txEl>
                                              <p:pRg st="6" end="6"/>
                                            </p:txEl>
                                          </p:spTgt>
                                        </p:tgtEl>
                                        <p:attrNameLst>
                                          <p:attrName>style.visibility</p:attrName>
                                        </p:attrNameLst>
                                      </p:cBhvr>
                                      <p:to>
                                        <p:strVal val="visible"/>
                                      </p:to>
                                    </p:set>
                                    <p:animEffect transition="in" filter="blinds(horizontal)">
                                      <p:cBhvr>
                                        <p:cTn id="37" dur="500"/>
                                        <p:tgtEl>
                                          <p:spTgt spid="273411">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73429"/>
                                        </p:tgtEl>
                                        <p:attrNameLst>
                                          <p:attrName>style.visibility</p:attrName>
                                        </p:attrNameLst>
                                      </p:cBhvr>
                                      <p:to>
                                        <p:strVal val="visible"/>
                                      </p:to>
                                    </p:set>
                                    <p:animEffect transition="in" filter="blinds(horizontal)">
                                      <p:cBhvr>
                                        <p:cTn id="40" dur="500"/>
                                        <p:tgtEl>
                                          <p:spTgt spid="27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nimBg="1"/>
      <p:bldP spid="273426" grpId="0" animBg="1"/>
      <p:bldP spid="273427" grpId="0"/>
      <p:bldP spid="2734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B9E9D5F-7376-4CD9-9C8D-95C1BE467FA5}" type="slidenum">
              <a:rPr lang="en-US" sz="1000">
                <a:solidFill>
                  <a:srgbClr val="000000"/>
                </a:solidFill>
              </a:rPr>
              <a:pPr eaLnBrk="1" hangingPunct="1"/>
              <a:t>31</a:t>
            </a:fld>
            <a:endParaRPr lang="en-US" sz="1000">
              <a:solidFill>
                <a:srgbClr val="000000"/>
              </a:solidFill>
            </a:endParaRPr>
          </a:p>
        </p:txBody>
      </p:sp>
      <p:sp>
        <p:nvSpPr>
          <p:cNvPr id="31748" name="Rectangle 2"/>
          <p:cNvSpPr>
            <a:spLocks noGrp="1" noChangeArrowheads="1"/>
          </p:cNvSpPr>
          <p:nvPr>
            <p:ph type="title"/>
          </p:nvPr>
        </p:nvSpPr>
        <p:spPr/>
        <p:txBody>
          <a:bodyPr/>
          <a:lstStyle/>
          <a:p>
            <a:pPr eaLnBrk="1" hangingPunct="1"/>
            <a:r>
              <a:rPr lang="en-US" smtClean="0"/>
              <a:t>Packet Rewrite</a:t>
            </a:r>
          </a:p>
        </p:txBody>
      </p:sp>
      <p:sp>
        <p:nvSpPr>
          <p:cNvPr id="275459" name="Rectangle 3"/>
          <p:cNvSpPr>
            <a:spLocks noGrp="1" noChangeArrowheads="1"/>
          </p:cNvSpPr>
          <p:nvPr>
            <p:ph type="body" idx="1"/>
          </p:nvPr>
        </p:nvSpPr>
        <p:spPr>
          <a:xfrm>
            <a:off x="381000" y="3657600"/>
            <a:ext cx="8534400" cy="2971800"/>
          </a:xfrm>
        </p:spPr>
        <p:txBody>
          <a:bodyPr/>
          <a:lstStyle/>
          <a:p>
            <a:pPr eaLnBrk="1" hangingPunct="1">
              <a:lnSpc>
                <a:spcPct val="90000"/>
              </a:lnSpc>
              <a:buFont typeface="Arial" charset="0"/>
              <a:buNone/>
            </a:pPr>
            <a:r>
              <a:rPr lang="en-US" sz="1800" smtClean="0"/>
              <a:t>The </a:t>
            </a:r>
            <a:r>
              <a:rPr lang="en-US" sz="1800" b="1" smtClean="0"/>
              <a:t>packet rewrite engine</a:t>
            </a:r>
            <a:r>
              <a:rPr lang="en-US" sz="1800" smtClean="0"/>
              <a:t> makes the following changes to the packet just prior to forwarding:</a:t>
            </a:r>
          </a:p>
          <a:p>
            <a:pPr eaLnBrk="1" hangingPunct="1">
              <a:lnSpc>
                <a:spcPct val="90000"/>
              </a:lnSpc>
            </a:pPr>
            <a:r>
              <a:rPr lang="en-US" sz="1800" i="1" smtClean="0"/>
              <a:t>Layer 2 destination address</a:t>
            </a:r>
            <a:r>
              <a:rPr lang="en-US" sz="1800" smtClean="0"/>
              <a:t>— Changed to the next-hop device's MAC address</a:t>
            </a:r>
          </a:p>
          <a:p>
            <a:pPr eaLnBrk="1" hangingPunct="1">
              <a:lnSpc>
                <a:spcPct val="90000"/>
              </a:lnSpc>
            </a:pPr>
            <a:r>
              <a:rPr lang="en-US" sz="1800" i="1" smtClean="0"/>
              <a:t>Layer 2 source address</a:t>
            </a:r>
            <a:r>
              <a:rPr lang="en-US" sz="1800" smtClean="0"/>
              <a:t>— Changed to the outbound Layer 3 switch interface's MAC address</a:t>
            </a:r>
          </a:p>
          <a:p>
            <a:pPr eaLnBrk="1" hangingPunct="1">
              <a:lnSpc>
                <a:spcPct val="90000"/>
              </a:lnSpc>
            </a:pPr>
            <a:r>
              <a:rPr lang="en-US" sz="1800" i="1" smtClean="0"/>
              <a:t>Layer 3 IP Time To Live (TTL)</a:t>
            </a:r>
            <a:r>
              <a:rPr lang="en-US" sz="1800" smtClean="0"/>
              <a:t>— Decremented by one, as one router hop has just occurred</a:t>
            </a:r>
          </a:p>
          <a:p>
            <a:pPr eaLnBrk="1" hangingPunct="1">
              <a:lnSpc>
                <a:spcPct val="90000"/>
              </a:lnSpc>
            </a:pPr>
            <a:r>
              <a:rPr lang="en-US" sz="1800" i="1" smtClean="0"/>
              <a:t>Layer 2 frame checksum</a:t>
            </a:r>
            <a:r>
              <a:rPr lang="en-US" sz="1800" smtClean="0"/>
              <a:t>— Recalculated to include changes to the Layer 2 and Layer 3 headers</a:t>
            </a:r>
          </a:p>
          <a:p>
            <a:pPr eaLnBrk="1" hangingPunct="1">
              <a:lnSpc>
                <a:spcPct val="90000"/>
              </a:lnSpc>
            </a:pPr>
            <a:r>
              <a:rPr lang="en-US" sz="1800" i="1" smtClean="0"/>
              <a:t>Layer 3 IP checksum</a:t>
            </a:r>
            <a:r>
              <a:rPr lang="en-US" sz="1800" smtClean="0"/>
              <a:t>— Recalculated to include changes to the IP header</a:t>
            </a:r>
          </a:p>
          <a:p>
            <a:pPr eaLnBrk="1" hangingPunct="1">
              <a:lnSpc>
                <a:spcPct val="90000"/>
              </a:lnSpc>
            </a:pPr>
            <a:endParaRPr lang="en-US" sz="1800" smtClean="0"/>
          </a:p>
        </p:txBody>
      </p:sp>
      <p:pic>
        <p:nvPicPr>
          <p:cNvPr id="31750"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0"/>
            <a:ext cx="5029200"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1" name="Line 5"/>
          <p:cNvSpPr>
            <a:spLocks noChangeShapeType="1"/>
          </p:cNvSpPr>
          <p:nvPr/>
        </p:nvSpPr>
        <p:spPr bwMode="auto">
          <a:xfrm flipV="1">
            <a:off x="5105400" y="2438400"/>
            <a:ext cx="1143000" cy="685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pic>
        <p:nvPicPr>
          <p:cNvPr id="3175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76400"/>
            <a:ext cx="449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31753" name="Line 7"/>
          <p:cNvSpPr>
            <a:spLocks noChangeShapeType="1"/>
          </p:cNvSpPr>
          <p:nvPr/>
        </p:nvSpPr>
        <p:spPr bwMode="auto">
          <a:xfrm flipV="1">
            <a:off x="7620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1754" name="Line 8"/>
          <p:cNvSpPr>
            <a:spLocks noChangeShapeType="1"/>
          </p:cNvSpPr>
          <p:nvPr/>
        </p:nvSpPr>
        <p:spPr bwMode="auto">
          <a:xfrm flipV="1">
            <a:off x="42672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1755" name="Line 9"/>
          <p:cNvSpPr>
            <a:spLocks noChangeShapeType="1"/>
          </p:cNvSpPr>
          <p:nvPr/>
        </p:nvSpPr>
        <p:spPr bwMode="auto">
          <a:xfrm flipV="1">
            <a:off x="19050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1756" name="Text Box 10"/>
          <p:cNvSpPr txBox="1">
            <a:spLocks noChangeArrowheads="1"/>
          </p:cNvSpPr>
          <p:nvPr/>
        </p:nvSpPr>
        <p:spPr bwMode="auto">
          <a:xfrm>
            <a:off x="304800" y="2819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Default Gateway</a:t>
            </a:r>
          </a:p>
        </p:txBody>
      </p:sp>
      <p:sp>
        <p:nvSpPr>
          <p:cNvPr id="31757" name="Text Box 11"/>
          <p:cNvSpPr txBox="1">
            <a:spLocks noChangeArrowheads="1"/>
          </p:cNvSpPr>
          <p:nvPr/>
        </p:nvSpPr>
        <p:spPr bwMode="auto">
          <a:xfrm>
            <a:off x="4038600" y="27432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TTL</a:t>
            </a:r>
          </a:p>
        </p:txBody>
      </p:sp>
      <p:sp>
        <p:nvSpPr>
          <p:cNvPr id="31758" name="Line 12"/>
          <p:cNvSpPr>
            <a:spLocks noChangeShapeType="1"/>
          </p:cNvSpPr>
          <p:nvPr/>
        </p:nvSpPr>
        <p:spPr bwMode="auto">
          <a:xfrm>
            <a:off x="2438400" y="12954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1759" name="Line 13"/>
          <p:cNvSpPr>
            <a:spLocks noChangeShapeType="1"/>
          </p:cNvSpPr>
          <p:nvPr/>
        </p:nvSpPr>
        <p:spPr bwMode="auto">
          <a:xfrm>
            <a:off x="3124200" y="1371600"/>
            <a:ext cx="990600" cy="3048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1760" name="Text Box 14"/>
          <p:cNvSpPr txBox="1">
            <a:spLocks noChangeArrowheads="1"/>
          </p:cNvSpPr>
          <p:nvPr/>
        </p:nvSpPr>
        <p:spPr bwMode="auto">
          <a:xfrm>
            <a:off x="28194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L3 Checksum</a:t>
            </a:r>
          </a:p>
        </p:txBody>
      </p:sp>
      <p:sp>
        <p:nvSpPr>
          <p:cNvPr id="31761" name="Text Box 15"/>
          <p:cNvSpPr txBox="1">
            <a:spLocks noChangeArrowheads="1"/>
          </p:cNvSpPr>
          <p:nvPr/>
        </p:nvSpPr>
        <p:spPr bwMode="auto">
          <a:xfrm>
            <a:off x="13716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L2 Checksum</a:t>
            </a:r>
          </a:p>
        </p:txBody>
      </p:sp>
      <p:sp>
        <p:nvSpPr>
          <p:cNvPr id="275472" name="Text Box 16"/>
          <p:cNvSpPr txBox="1">
            <a:spLocks noChangeArrowheads="1"/>
          </p:cNvSpPr>
          <p:nvPr/>
        </p:nvSpPr>
        <p:spPr bwMode="auto">
          <a:xfrm>
            <a:off x="304800" y="2819400"/>
            <a:ext cx="838200" cy="457200"/>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Host B MAC Add</a:t>
            </a:r>
          </a:p>
        </p:txBody>
      </p:sp>
      <p:sp>
        <p:nvSpPr>
          <p:cNvPr id="275473" name="Text Box 17"/>
          <p:cNvSpPr txBox="1">
            <a:spLocks noChangeArrowheads="1"/>
          </p:cNvSpPr>
          <p:nvPr/>
        </p:nvSpPr>
        <p:spPr bwMode="auto">
          <a:xfrm>
            <a:off x="4038600" y="2743200"/>
            <a:ext cx="533400" cy="457200"/>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TTL - 1</a:t>
            </a:r>
          </a:p>
        </p:txBody>
      </p:sp>
      <p:sp>
        <p:nvSpPr>
          <p:cNvPr id="275474" name="Text Box 18"/>
          <p:cNvSpPr txBox="1">
            <a:spLocks noChangeArrowheads="1"/>
          </p:cNvSpPr>
          <p:nvPr/>
        </p:nvSpPr>
        <p:spPr bwMode="auto">
          <a:xfrm>
            <a:off x="1371600" y="1143000"/>
            <a:ext cx="1219200" cy="27463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L2 Checksum</a:t>
            </a:r>
          </a:p>
        </p:txBody>
      </p:sp>
      <p:sp>
        <p:nvSpPr>
          <p:cNvPr id="275475" name="Text Box 19"/>
          <p:cNvSpPr txBox="1">
            <a:spLocks noChangeArrowheads="1"/>
          </p:cNvSpPr>
          <p:nvPr/>
        </p:nvSpPr>
        <p:spPr bwMode="auto">
          <a:xfrm>
            <a:off x="2819400" y="1143000"/>
            <a:ext cx="1219200" cy="27463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L3 Checksum</a:t>
            </a:r>
          </a:p>
        </p:txBody>
      </p:sp>
      <p:sp>
        <p:nvSpPr>
          <p:cNvPr id="31766" name="Text Box 20"/>
          <p:cNvSpPr txBox="1">
            <a:spLocks noChangeArrowheads="1"/>
          </p:cNvSpPr>
          <p:nvPr/>
        </p:nvSpPr>
        <p:spPr bwMode="auto">
          <a:xfrm>
            <a:off x="1447800" y="2819400"/>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Host A</a:t>
            </a:r>
          </a:p>
        </p:txBody>
      </p:sp>
      <p:sp>
        <p:nvSpPr>
          <p:cNvPr id="275477" name="Text Box 21"/>
          <p:cNvSpPr txBox="1">
            <a:spLocks noChangeArrowheads="1"/>
          </p:cNvSpPr>
          <p:nvPr/>
        </p:nvSpPr>
        <p:spPr bwMode="auto">
          <a:xfrm>
            <a:off x="1447800" y="2819400"/>
            <a:ext cx="838200" cy="639763"/>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L3 switch outbound interface</a:t>
            </a:r>
          </a:p>
        </p:txBody>
      </p:sp>
      <p:sp>
        <p:nvSpPr>
          <p:cNvPr id="31768" name="Line 22"/>
          <p:cNvSpPr>
            <a:spLocks noChangeShapeType="1"/>
          </p:cNvSpPr>
          <p:nvPr/>
        </p:nvSpPr>
        <p:spPr bwMode="auto">
          <a:xfrm>
            <a:off x="4724400" y="2133600"/>
            <a:ext cx="1676400" cy="0"/>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1769" name="Text Box 23"/>
          <p:cNvSpPr txBox="1">
            <a:spLocks noChangeArrowheads="1"/>
          </p:cNvSpPr>
          <p:nvPr/>
        </p:nvSpPr>
        <p:spPr bwMode="auto">
          <a:xfrm>
            <a:off x="5257800" y="381000"/>
            <a:ext cx="914400" cy="2444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000" b="1" smtClean="0">
                <a:solidFill>
                  <a:srgbClr val="000000"/>
                </a:solidFill>
              </a:rPr>
              <a:t>10.20.10.2</a:t>
            </a:r>
          </a:p>
        </p:txBody>
      </p:sp>
      <p:sp>
        <p:nvSpPr>
          <p:cNvPr id="275480" name="Rectangle 24"/>
          <p:cNvSpPr>
            <a:spLocks noChangeArrowheads="1"/>
          </p:cNvSpPr>
          <p:nvPr/>
        </p:nvSpPr>
        <p:spPr bwMode="auto">
          <a:xfrm>
            <a:off x="5257800" y="381000"/>
            <a:ext cx="3048000" cy="2286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75481" name="Text Box 25"/>
          <p:cNvSpPr txBox="1">
            <a:spLocks noChangeArrowheads="1"/>
          </p:cNvSpPr>
          <p:nvPr/>
        </p:nvSpPr>
        <p:spPr bwMode="auto">
          <a:xfrm>
            <a:off x="8305800" y="228600"/>
            <a:ext cx="838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Host B’s MAC Address</a:t>
            </a:r>
          </a:p>
        </p:txBody>
      </p:sp>
      <p:sp>
        <p:nvSpPr>
          <p:cNvPr id="31772" name="Oval 26"/>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75483" name="Oval 27"/>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468540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61"/>
                                        </p:tgtEl>
                                        <p:attrNameLst>
                                          <p:attrName>style.visibility</p:attrName>
                                        </p:attrNameLst>
                                      </p:cBhvr>
                                      <p:to>
                                        <p:strVal val="visible"/>
                                      </p:to>
                                    </p:set>
                                    <p:animEffect transition="in" filter="blinds(horizontal)">
                                      <p:cBhvr>
                                        <p:cTn id="7" dur="500"/>
                                        <p:tgtEl>
                                          <p:spTgt spid="275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480"/>
                                        </p:tgtEl>
                                        <p:attrNameLst>
                                          <p:attrName>style.visibility</p:attrName>
                                        </p:attrNameLst>
                                      </p:cBhvr>
                                      <p:to>
                                        <p:strVal val="visible"/>
                                      </p:to>
                                    </p:set>
                                    <p:animEffect transition="in" filter="blinds(horizontal)">
                                      <p:cBhvr>
                                        <p:cTn id="12" dur="500"/>
                                        <p:tgtEl>
                                          <p:spTgt spid="2754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5481"/>
                                        </p:tgtEl>
                                        <p:attrNameLst>
                                          <p:attrName>style.visibility</p:attrName>
                                        </p:attrNameLst>
                                      </p:cBhvr>
                                      <p:to>
                                        <p:strVal val="visible"/>
                                      </p:to>
                                    </p:set>
                                    <p:animEffect transition="in" filter="blinds(horizontal)">
                                      <p:cBhvr>
                                        <p:cTn id="17" dur="500"/>
                                        <p:tgtEl>
                                          <p:spTgt spid="2754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0" end="0"/>
                                            </p:txEl>
                                          </p:spTgt>
                                        </p:tgtEl>
                                        <p:attrNameLst>
                                          <p:attrName>style.visibility</p:attrName>
                                        </p:attrNameLst>
                                      </p:cBhvr>
                                      <p:to>
                                        <p:strVal val="visible"/>
                                      </p:to>
                                    </p:set>
                                    <p:animEffect transition="in" filter="blinds(horizontal)">
                                      <p:cBhvr>
                                        <p:cTn id="22" dur="500"/>
                                        <p:tgtEl>
                                          <p:spTgt spid="27545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27" dur="500"/>
                                        <p:tgtEl>
                                          <p:spTgt spid="27545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5472"/>
                                        </p:tgtEl>
                                        <p:attrNameLst>
                                          <p:attrName>style.visibility</p:attrName>
                                        </p:attrNameLst>
                                      </p:cBhvr>
                                      <p:to>
                                        <p:strVal val="visible"/>
                                      </p:to>
                                    </p:set>
                                    <p:animEffect transition="in" filter="blinds(horizontal)">
                                      <p:cBhvr>
                                        <p:cTn id="32" dur="500"/>
                                        <p:tgtEl>
                                          <p:spTgt spid="2754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37" dur="500"/>
                                        <p:tgtEl>
                                          <p:spTgt spid="275459">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5477"/>
                                        </p:tgtEl>
                                        <p:attrNameLst>
                                          <p:attrName>style.visibility</p:attrName>
                                        </p:attrNameLst>
                                      </p:cBhvr>
                                      <p:to>
                                        <p:strVal val="visible"/>
                                      </p:to>
                                    </p:set>
                                    <p:animEffect transition="in" filter="blinds(horizontal)">
                                      <p:cBhvr>
                                        <p:cTn id="42" dur="500"/>
                                        <p:tgtEl>
                                          <p:spTgt spid="2754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47" dur="500"/>
                                        <p:tgtEl>
                                          <p:spTgt spid="275459">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5473"/>
                                        </p:tgtEl>
                                        <p:attrNameLst>
                                          <p:attrName>style.visibility</p:attrName>
                                        </p:attrNameLst>
                                      </p:cBhvr>
                                      <p:to>
                                        <p:strVal val="visible"/>
                                      </p:to>
                                    </p:set>
                                    <p:animEffect transition="in" filter="blinds(horizontal)">
                                      <p:cBhvr>
                                        <p:cTn id="52" dur="500"/>
                                        <p:tgtEl>
                                          <p:spTgt spid="2754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57" dur="500"/>
                                        <p:tgtEl>
                                          <p:spTgt spid="275459">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5474"/>
                                        </p:tgtEl>
                                        <p:attrNameLst>
                                          <p:attrName>style.visibility</p:attrName>
                                        </p:attrNameLst>
                                      </p:cBhvr>
                                      <p:to>
                                        <p:strVal val="visible"/>
                                      </p:to>
                                    </p:set>
                                    <p:animEffect transition="in" filter="blinds(horizontal)">
                                      <p:cBhvr>
                                        <p:cTn id="62" dur="500"/>
                                        <p:tgtEl>
                                          <p:spTgt spid="27547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67" dur="500"/>
                                        <p:tgtEl>
                                          <p:spTgt spid="275459">
                                            <p:txEl>
                                              <p:pRg st="5" end="5"/>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75475"/>
                                        </p:tgtEl>
                                        <p:attrNameLst>
                                          <p:attrName>style.visibility</p:attrName>
                                        </p:attrNameLst>
                                      </p:cBhvr>
                                      <p:to>
                                        <p:strVal val="visible"/>
                                      </p:to>
                                    </p:set>
                                    <p:animEffect transition="in" filter="blinds(horizontal)">
                                      <p:cBhvr>
                                        <p:cTn id="72" dur="500"/>
                                        <p:tgtEl>
                                          <p:spTgt spid="275475"/>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75483"/>
                                        </p:tgtEl>
                                        <p:attrNameLst>
                                          <p:attrName>style.visibility</p:attrName>
                                        </p:attrNameLst>
                                      </p:cBhvr>
                                      <p:to>
                                        <p:strVal val="visible"/>
                                      </p:to>
                                    </p:set>
                                    <p:animEffect transition="in" filter="blinds(horizontal)">
                                      <p:cBhvr>
                                        <p:cTn id="75" dur="500"/>
                                        <p:tgtEl>
                                          <p:spTgt spid="275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animBg="1"/>
      <p:bldP spid="275472" grpId="0" animBg="1"/>
      <p:bldP spid="275473" grpId="0" animBg="1"/>
      <p:bldP spid="275474" grpId="0" animBg="1"/>
      <p:bldP spid="275475" grpId="0" animBg="1"/>
      <p:bldP spid="275477" grpId="0" animBg="1"/>
      <p:bldP spid="275480" grpId="0" animBg="1"/>
      <p:bldP spid="275481" grpId="0"/>
      <p:bldP spid="27548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03114152-9E17-46AD-8E68-D840608F7310}" type="slidenum">
              <a:rPr lang="en-US" sz="1000">
                <a:solidFill>
                  <a:srgbClr val="000000"/>
                </a:solidFill>
              </a:rPr>
              <a:pPr eaLnBrk="1" hangingPunct="1"/>
              <a:t>32</a:t>
            </a:fld>
            <a:endParaRPr lang="en-US" sz="1000">
              <a:solidFill>
                <a:srgbClr val="000000"/>
              </a:solidFill>
            </a:endParaRPr>
          </a:p>
        </p:txBody>
      </p:sp>
      <p:sp>
        <p:nvSpPr>
          <p:cNvPr id="32772" name="Rectangle 2"/>
          <p:cNvSpPr>
            <a:spLocks noGrp="1" noChangeArrowheads="1"/>
          </p:cNvSpPr>
          <p:nvPr>
            <p:ph type="title"/>
          </p:nvPr>
        </p:nvSpPr>
        <p:spPr/>
        <p:txBody>
          <a:bodyPr/>
          <a:lstStyle/>
          <a:p>
            <a:pPr eaLnBrk="1" hangingPunct="1"/>
            <a:r>
              <a:rPr lang="en-US" smtClean="0"/>
              <a:t>Packet Rewrite</a:t>
            </a:r>
          </a:p>
        </p:txBody>
      </p:sp>
      <p:sp>
        <p:nvSpPr>
          <p:cNvPr id="32773" name="Rectangle 3"/>
          <p:cNvSpPr>
            <a:spLocks noGrp="1" noChangeArrowheads="1"/>
          </p:cNvSpPr>
          <p:nvPr>
            <p:ph type="body" idx="1"/>
          </p:nvPr>
        </p:nvSpPr>
        <p:spPr>
          <a:xfrm>
            <a:off x="381000" y="3657600"/>
            <a:ext cx="8534400" cy="2971800"/>
          </a:xfrm>
        </p:spPr>
        <p:txBody>
          <a:bodyPr/>
          <a:lstStyle/>
          <a:p>
            <a:pPr eaLnBrk="1" hangingPunct="1"/>
            <a:r>
              <a:rPr lang="en-US" sz="2000" smtClean="0"/>
              <a:t>A </a:t>
            </a:r>
            <a:r>
              <a:rPr lang="en-US" sz="2000" b="1" smtClean="0"/>
              <a:t>traditional</a:t>
            </a:r>
            <a:r>
              <a:rPr lang="en-US" sz="2000" smtClean="0"/>
              <a:t> </a:t>
            </a:r>
            <a:r>
              <a:rPr lang="en-US" sz="2000" b="1" smtClean="0"/>
              <a:t>router</a:t>
            </a:r>
            <a:r>
              <a:rPr lang="en-US" sz="2000" smtClean="0"/>
              <a:t> would normally make the </a:t>
            </a:r>
            <a:r>
              <a:rPr lang="en-US" sz="2000" b="1" smtClean="0"/>
              <a:t>same changes</a:t>
            </a:r>
            <a:r>
              <a:rPr lang="en-US" sz="2000" smtClean="0"/>
              <a:t> to each packet. </a:t>
            </a:r>
          </a:p>
          <a:p>
            <a:pPr eaLnBrk="1" hangingPunct="1"/>
            <a:r>
              <a:rPr lang="en-US" sz="2000" smtClean="0"/>
              <a:t>The multilayer switch must act as if a traditional router were being used, making identical changes. </a:t>
            </a:r>
          </a:p>
          <a:p>
            <a:pPr lvl="1" eaLnBrk="1" hangingPunct="1"/>
            <a:r>
              <a:rPr lang="en-US" sz="2000" smtClean="0"/>
              <a:t>The </a:t>
            </a:r>
            <a:r>
              <a:rPr lang="en-US" sz="2000" b="1" smtClean="0"/>
              <a:t>multilayer switch</a:t>
            </a:r>
            <a:r>
              <a:rPr lang="en-US" sz="2000" smtClean="0"/>
              <a:t>:</a:t>
            </a:r>
          </a:p>
          <a:p>
            <a:pPr lvl="2" eaLnBrk="1" hangingPunct="1"/>
            <a:r>
              <a:rPr lang="en-US" sz="2000" smtClean="0"/>
              <a:t>Can do this </a:t>
            </a:r>
            <a:r>
              <a:rPr lang="en-US" sz="2000" b="1" smtClean="0"/>
              <a:t>very efficiently</a:t>
            </a:r>
            <a:r>
              <a:rPr lang="en-US" sz="2000" smtClean="0"/>
              <a:t> with dedicated </a:t>
            </a:r>
            <a:r>
              <a:rPr lang="en-US" sz="2000" b="1" smtClean="0"/>
              <a:t>packet rewrite hardware</a:t>
            </a:r>
            <a:r>
              <a:rPr lang="en-US" sz="2000" smtClean="0"/>
              <a:t> and with address information obtained from </a:t>
            </a:r>
            <a:r>
              <a:rPr lang="en-US" sz="2000" b="1" smtClean="0"/>
              <a:t>table lookups</a:t>
            </a:r>
            <a:r>
              <a:rPr lang="en-US" sz="2000" smtClean="0"/>
              <a:t>.</a:t>
            </a:r>
          </a:p>
        </p:txBody>
      </p:sp>
      <p:pic>
        <p:nvPicPr>
          <p:cNvPr id="32774"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0"/>
            <a:ext cx="5029200"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Line 5"/>
          <p:cNvSpPr>
            <a:spLocks noChangeShapeType="1"/>
          </p:cNvSpPr>
          <p:nvPr/>
        </p:nvSpPr>
        <p:spPr bwMode="auto">
          <a:xfrm flipV="1">
            <a:off x="5105400" y="2438400"/>
            <a:ext cx="1143000" cy="685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pic>
        <p:nvPicPr>
          <p:cNvPr id="3277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76400"/>
            <a:ext cx="449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32777" name="Line 7"/>
          <p:cNvSpPr>
            <a:spLocks noChangeShapeType="1"/>
          </p:cNvSpPr>
          <p:nvPr/>
        </p:nvSpPr>
        <p:spPr bwMode="auto">
          <a:xfrm flipV="1">
            <a:off x="7620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2778" name="Line 8"/>
          <p:cNvSpPr>
            <a:spLocks noChangeShapeType="1"/>
          </p:cNvSpPr>
          <p:nvPr/>
        </p:nvSpPr>
        <p:spPr bwMode="auto">
          <a:xfrm flipV="1">
            <a:off x="42672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2779" name="Line 9"/>
          <p:cNvSpPr>
            <a:spLocks noChangeShapeType="1"/>
          </p:cNvSpPr>
          <p:nvPr/>
        </p:nvSpPr>
        <p:spPr bwMode="auto">
          <a:xfrm flipV="1">
            <a:off x="19050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2780" name="Text Box 10"/>
          <p:cNvSpPr txBox="1">
            <a:spLocks noChangeArrowheads="1"/>
          </p:cNvSpPr>
          <p:nvPr/>
        </p:nvSpPr>
        <p:spPr bwMode="auto">
          <a:xfrm>
            <a:off x="304800" y="2819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Default Gateway</a:t>
            </a:r>
          </a:p>
        </p:txBody>
      </p:sp>
      <p:sp>
        <p:nvSpPr>
          <p:cNvPr id="32781" name="Text Box 11"/>
          <p:cNvSpPr txBox="1">
            <a:spLocks noChangeArrowheads="1"/>
          </p:cNvSpPr>
          <p:nvPr/>
        </p:nvSpPr>
        <p:spPr bwMode="auto">
          <a:xfrm>
            <a:off x="4038600" y="27432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TTL</a:t>
            </a:r>
          </a:p>
        </p:txBody>
      </p:sp>
      <p:sp>
        <p:nvSpPr>
          <p:cNvPr id="32782" name="Line 12"/>
          <p:cNvSpPr>
            <a:spLocks noChangeShapeType="1"/>
          </p:cNvSpPr>
          <p:nvPr/>
        </p:nvSpPr>
        <p:spPr bwMode="auto">
          <a:xfrm>
            <a:off x="2438400" y="12954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2783" name="Line 13"/>
          <p:cNvSpPr>
            <a:spLocks noChangeShapeType="1"/>
          </p:cNvSpPr>
          <p:nvPr/>
        </p:nvSpPr>
        <p:spPr bwMode="auto">
          <a:xfrm>
            <a:off x="3124200" y="1371600"/>
            <a:ext cx="990600" cy="3048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2784" name="Text Box 14"/>
          <p:cNvSpPr txBox="1">
            <a:spLocks noChangeArrowheads="1"/>
          </p:cNvSpPr>
          <p:nvPr/>
        </p:nvSpPr>
        <p:spPr bwMode="auto">
          <a:xfrm>
            <a:off x="28194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L3 Checksum</a:t>
            </a:r>
          </a:p>
        </p:txBody>
      </p:sp>
      <p:sp>
        <p:nvSpPr>
          <p:cNvPr id="32785" name="Text Box 15"/>
          <p:cNvSpPr txBox="1">
            <a:spLocks noChangeArrowheads="1"/>
          </p:cNvSpPr>
          <p:nvPr/>
        </p:nvSpPr>
        <p:spPr bwMode="auto">
          <a:xfrm>
            <a:off x="13716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L2 Checksum</a:t>
            </a:r>
          </a:p>
        </p:txBody>
      </p:sp>
      <p:sp>
        <p:nvSpPr>
          <p:cNvPr id="32786" name="Text Box 16"/>
          <p:cNvSpPr txBox="1">
            <a:spLocks noChangeArrowheads="1"/>
          </p:cNvSpPr>
          <p:nvPr/>
        </p:nvSpPr>
        <p:spPr bwMode="auto">
          <a:xfrm>
            <a:off x="304800" y="2819400"/>
            <a:ext cx="838200" cy="457200"/>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Host B MAC Add</a:t>
            </a:r>
          </a:p>
        </p:txBody>
      </p:sp>
      <p:sp>
        <p:nvSpPr>
          <p:cNvPr id="32787" name="Text Box 17"/>
          <p:cNvSpPr txBox="1">
            <a:spLocks noChangeArrowheads="1"/>
          </p:cNvSpPr>
          <p:nvPr/>
        </p:nvSpPr>
        <p:spPr bwMode="auto">
          <a:xfrm>
            <a:off x="4038600" y="2743200"/>
            <a:ext cx="533400" cy="457200"/>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TTL - 1</a:t>
            </a:r>
          </a:p>
        </p:txBody>
      </p:sp>
      <p:sp>
        <p:nvSpPr>
          <p:cNvPr id="32788" name="Text Box 18"/>
          <p:cNvSpPr txBox="1">
            <a:spLocks noChangeArrowheads="1"/>
          </p:cNvSpPr>
          <p:nvPr/>
        </p:nvSpPr>
        <p:spPr bwMode="auto">
          <a:xfrm>
            <a:off x="1371600" y="1143000"/>
            <a:ext cx="1219200" cy="27463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L2 Checksum</a:t>
            </a:r>
          </a:p>
        </p:txBody>
      </p:sp>
      <p:sp>
        <p:nvSpPr>
          <p:cNvPr id="32789" name="Text Box 19"/>
          <p:cNvSpPr txBox="1">
            <a:spLocks noChangeArrowheads="1"/>
          </p:cNvSpPr>
          <p:nvPr/>
        </p:nvSpPr>
        <p:spPr bwMode="auto">
          <a:xfrm>
            <a:off x="2819400" y="1143000"/>
            <a:ext cx="1219200" cy="27463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L3 Checksum</a:t>
            </a:r>
          </a:p>
        </p:txBody>
      </p:sp>
      <p:sp>
        <p:nvSpPr>
          <p:cNvPr id="32790" name="Text Box 20"/>
          <p:cNvSpPr txBox="1">
            <a:spLocks noChangeArrowheads="1"/>
          </p:cNvSpPr>
          <p:nvPr/>
        </p:nvSpPr>
        <p:spPr bwMode="auto">
          <a:xfrm>
            <a:off x="1447800" y="2819400"/>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Host A</a:t>
            </a:r>
          </a:p>
        </p:txBody>
      </p:sp>
      <p:sp>
        <p:nvSpPr>
          <p:cNvPr id="32791" name="Text Box 21"/>
          <p:cNvSpPr txBox="1">
            <a:spLocks noChangeArrowheads="1"/>
          </p:cNvSpPr>
          <p:nvPr/>
        </p:nvSpPr>
        <p:spPr bwMode="auto">
          <a:xfrm>
            <a:off x="1447800" y="2819400"/>
            <a:ext cx="838200" cy="639763"/>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L3 switch outbound interface</a:t>
            </a:r>
          </a:p>
        </p:txBody>
      </p:sp>
      <p:sp>
        <p:nvSpPr>
          <p:cNvPr id="32792" name="Line 22"/>
          <p:cNvSpPr>
            <a:spLocks noChangeShapeType="1"/>
          </p:cNvSpPr>
          <p:nvPr/>
        </p:nvSpPr>
        <p:spPr bwMode="auto">
          <a:xfrm>
            <a:off x="4724400" y="2133600"/>
            <a:ext cx="1676400" cy="0"/>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2793" name="Text Box 23"/>
          <p:cNvSpPr txBox="1">
            <a:spLocks noChangeArrowheads="1"/>
          </p:cNvSpPr>
          <p:nvPr/>
        </p:nvSpPr>
        <p:spPr bwMode="auto">
          <a:xfrm>
            <a:off x="5257800" y="381000"/>
            <a:ext cx="914400" cy="2444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000" b="1" smtClean="0">
                <a:solidFill>
                  <a:srgbClr val="000000"/>
                </a:solidFill>
              </a:rPr>
              <a:t>10.20.10.2</a:t>
            </a:r>
          </a:p>
        </p:txBody>
      </p:sp>
      <p:sp>
        <p:nvSpPr>
          <p:cNvPr id="32794" name="Rectangle 24"/>
          <p:cNvSpPr>
            <a:spLocks noChangeArrowheads="1"/>
          </p:cNvSpPr>
          <p:nvPr/>
        </p:nvSpPr>
        <p:spPr bwMode="auto">
          <a:xfrm>
            <a:off x="5257800" y="381000"/>
            <a:ext cx="3048000" cy="2286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32795" name="Text Box 25"/>
          <p:cNvSpPr txBox="1">
            <a:spLocks noChangeArrowheads="1"/>
          </p:cNvSpPr>
          <p:nvPr/>
        </p:nvSpPr>
        <p:spPr bwMode="auto">
          <a:xfrm>
            <a:off x="8305800" y="228600"/>
            <a:ext cx="838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Host B’s MAC Address</a:t>
            </a:r>
          </a:p>
        </p:txBody>
      </p:sp>
    </p:spTree>
    <p:extLst>
      <p:ext uri="{BB962C8B-B14F-4D97-AF65-F5344CB8AC3E}">
        <p14:creationId xmlns:p14="http://schemas.microsoft.com/office/powerpoint/2010/main" val="7427449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3663D007-F695-42E0-A7EB-C4CA9E1EC9E3}" type="slidenum">
              <a:rPr lang="en-US" sz="1000">
                <a:solidFill>
                  <a:srgbClr val="000000"/>
                </a:solidFill>
              </a:rPr>
              <a:pPr eaLnBrk="1" hangingPunct="1"/>
              <a:t>33</a:t>
            </a:fld>
            <a:endParaRPr lang="en-US" sz="1000">
              <a:solidFill>
                <a:srgbClr val="000000"/>
              </a:solidFill>
            </a:endParaRPr>
          </a:p>
        </p:txBody>
      </p:sp>
      <p:sp>
        <p:nvSpPr>
          <p:cNvPr id="33796" name="Rectangle 2"/>
          <p:cNvSpPr>
            <a:spLocks noGrp="1" noChangeArrowheads="1"/>
          </p:cNvSpPr>
          <p:nvPr>
            <p:ph type="title"/>
          </p:nvPr>
        </p:nvSpPr>
        <p:spPr/>
        <p:txBody>
          <a:bodyPr/>
          <a:lstStyle/>
          <a:p>
            <a:pPr eaLnBrk="1" hangingPunct="1"/>
            <a:r>
              <a:rPr lang="en-US" smtClean="0"/>
              <a:t>Packet Rewrite</a:t>
            </a:r>
          </a:p>
        </p:txBody>
      </p:sp>
      <p:sp>
        <p:nvSpPr>
          <p:cNvPr id="279555" name="Rectangle 3"/>
          <p:cNvSpPr>
            <a:spLocks noGrp="1" noChangeArrowheads="1"/>
          </p:cNvSpPr>
          <p:nvPr>
            <p:ph type="body" idx="1"/>
          </p:nvPr>
        </p:nvSpPr>
        <p:spPr>
          <a:xfrm>
            <a:off x="228600" y="4114800"/>
            <a:ext cx="4343400" cy="2514600"/>
          </a:xfrm>
        </p:spPr>
        <p:txBody>
          <a:bodyPr/>
          <a:lstStyle/>
          <a:p>
            <a:pPr eaLnBrk="1" hangingPunct="1"/>
            <a:r>
              <a:rPr lang="en-US" sz="2000" smtClean="0"/>
              <a:t>The switch performs a Layer 3 lookup and finds a CEF entry for Host B.</a:t>
            </a:r>
          </a:p>
          <a:p>
            <a:pPr eaLnBrk="1" hangingPunct="1"/>
            <a:r>
              <a:rPr lang="en-US" sz="2000" smtClean="0"/>
              <a:t>The switch rewrites packets per the adjacency information and forwards the packet to Host B on its VLAN.</a:t>
            </a:r>
          </a:p>
        </p:txBody>
      </p:sp>
      <p:pic>
        <p:nvPicPr>
          <p:cNvPr id="3379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0"/>
            <a:ext cx="5029200"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7" name="Line 5"/>
          <p:cNvSpPr>
            <a:spLocks noChangeShapeType="1"/>
          </p:cNvSpPr>
          <p:nvPr/>
        </p:nvSpPr>
        <p:spPr bwMode="auto">
          <a:xfrm flipV="1">
            <a:off x="5105400" y="2438400"/>
            <a:ext cx="1143000" cy="685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pic>
        <p:nvPicPr>
          <p:cNvPr id="3380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76400"/>
            <a:ext cx="449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33801" name="Line 7"/>
          <p:cNvSpPr>
            <a:spLocks noChangeShapeType="1"/>
          </p:cNvSpPr>
          <p:nvPr/>
        </p:nvSpPr>
        <p:spPr bwMode="auto">
          <a:xfrm flipV="1">
            <a:off x="7620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3802" name="Line 8"/>
          <p:cNvSpPr>
            <a:spLocks noChangeShapeType="1"/>
          </p:cNvSpPr>
          <p:nvPr/>
        </p:nvSpPr>
        <p:spPr bwMode="auto">
          <a:xfrm flipV="1">
            <a:off x="42672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3803" name="Line 9"/>
          <p:cNvSpPr>
            <a:spLocks noChangeShapeType="1"/>
          </p:cNvSpPr>
          <p:nvPr/>
        </p:nvSpPr>
        <p:spPr bwMode="auto">
          <a:xfrm flipV="1">
            <a:off x="1905000" y="23622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3804" name="Text Box 10"/>
          <p:cNvSpPr txBox="1">
            <a:spLocks noChangeArrowheads="1"/>
          </p:cNvSpPr>
          <p:nvPr/>
        </p:nvSpPr>
        <p:spPr bwMode="auto">
          <a:xfrm>
            <a:off x="304800" y="2819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Default Gateway</a:t>
            </a:r>
          </a:p>
        </p:txBody>
      </p:sp>
      <p:sp>
        <p:nvSpPr>
          <p:cNvPr id="33805" name="Text Box 11"/>
          <p:cNvSpPr txBox="1">
            <a:spLocks noChangeArrowheads="1"/>
          </p:cNvSpPr>
          <p:nvPr/>
        </p:nvSpPr>
        <p:spPr bwMode="auto">
          <a:xfrm>
            <a:off x="4038600" y="27432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TTL</a:t>
            </a:r>
          </a:p>
        </p:txBody>
      </p:sp>
      <p:sp>
        <p:nvSpPr>
          <p:cNvPr id="33806" name="Line 12"/>
          <p:cNvSpPr>
            <a:spLocks noChangeShapeType="1"/>
          </p:cNvSpPr>
          <p:nvPr/>
        </p:nvSpPr>
        <p:spPr bwMode="auto">
          <a:xfrm>
            <a:off x="2438400" y="12954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3807" name="Line 13"/>
          <p:cNvSpPr>
            <a:spLocks noChangeShapeType="1"/>
          </p:cNvSpPr>
          <p:nvPr/>
        </p:nvSpPr>
        <p:spPr bwMode="auto">
          <a:xfrm>
            <a:off x="3124200" y="1371600"/>
            <a:ext cx="990600" cy="3048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3808" name="Text Box 14"/>
          <p:cNvSpPr txBox="1">
            <a:spLocks noChangeArrowheads="1"/>
          </p:cNvSpPr>
          <p:nvPr/>
        </p:nvSpPr>
        <p:spPr bwMode="auto">
          <a:xfrm>
            <a:off x="28194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L3 Checksum</a:t>
            </a:r>
          </a:p>
        </p:txBody>
      </p:sp>
      <p:sp>
        <p:nvSpPr>
          <p:cNvPr id="33809" name="Text Box 15"/>
          <p:cNvSpPr txBox="1">
            <a:spLocks noChangeArrowheads="1"/>
          </p:cNvSpPr>
          <p:nvPr/>
        </p:nvSpPr>
        <p:spPr bwMode="auto">
          <a:xfrm>
            <a:off x="13716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L2 Checksum</a:t>
            </a:r>
          </a:p>
        </p:txBody>
      </p:sp>
      <p:sp>
        <p:nvSpPr>
          <p:cNvPr id="33810" name="Text Box 16"/>
          <p:cNvSpPr txBox="1">
            <a:spLocks noChangeArrowheads="1"/>
          </p:cNvSpPr>
          <p:nvPr/>
        </p:nvSpPr>
        <p:spPr bwMode="auto">
          <a:xfrm>
            <a:off x="304800" y="2819400"/>
            <a:ext cx="838200" cy="457200"/>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Host B MAC Add</a:t>
            </a:r>
          </a:p>
        </p:txBody>
      </p:sp>
      <p:sp>
        <p:nvSpPr>
          <p:cNvPr id="33811" name="Text Box 17"/>
          <p:cNvSpPr txBox="1">
            <a:spLocks noChangeArrowheads="1"/>
          </p:cNvSpPr>
          <p:nvPr/>
        </p:nvSpPr>
        <p:spPr bwMode="auto">
          <a:xfrm>
            <a:off x="4038600" y="2743200"/>
            <a:ext cx="533400" cy="457200"/>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TTL - 1</a:t>
            </a:r>
          </a:p>
        </p:txBody>
      </p:sp>
      <p:sp>
        <p:nvSpPr>
          <p:cNvPr id="33812" name="Text Box 18"/>
          <p:cNvSpPr txBox="1">
            <a:spLocks noChangeArrowheads="1"/>
          </p:cNvSpPr>
          <p:nvPr/>
        </p:nvSpPr>
        <p:spPr bwMode="auto">
          <a:xfrm>
            <a:off x="1371600" y="1143000"/>
            <a:ext cx="1219200" cy="27463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L2 Checksum</a:t>
            </a:r>
          </a:p>
        </p:txBody>
      </p:sp>
      <p:sp>
        <p:nvSpPr>
          <p:cNvPr id="33813" name="Text Box 19"/>
          <p:cNvSpPr txBox="1">
            <a:spLocks noChangeArrowheads="1"/>
          </p:cNvSpPr>
          <p:nvPr/>
        </p:nvSpPr>
        <p:spPr bwMode="auto">
          <a:xfrm>
            <a:off x="2819400" y="1143000"/>
            <a:ext cx="1219200" cy="27463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L3 Checksum</a:t>
            </a:r>
          </a:p>
        </p:txBody>
      </p:sp>
      <p:sp>
        <p:nvSpPr>
          <p:cNvPr id="33814" name="Text Box 20"/>
          <p:cNvSpPr txBox="1">
            <a:spLocks noChangeArrowheads="1"/>
          </p:cNvSpPr>
          <p:nvPr/>
        </p:nvSpPr>
        <p:spPr bwMode="auto">
          <a:xfrm>
            <a:off x="1447800" y="2819400"/>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Host A</a:t>
            </a:r>
          </a:p>
        </p:txBody>
      </p:sp>
      <p:sp>
        <p:nvSpPr>
          <p:cNvPr id="33815" name="Text Box 21"/>
          <p:cNvSpPr txBox="1">
            <a:spLocks noChangeArrowheads="1"/>
          </p:cNvSpPr>
          <p:nvPr/>
        </p:nvSpPr>
        <p:spPr bwMode="auto">
          <a:xfrm>
            <a:off x="1447800" y="2819400"/>
            <a:ext cx="838200" cy="639763"/>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3333CC"/>
                </a:solidFill>
              </a:rPr>
              <a:t>L3 switch outbound interface</a:t>
            </a:r>
          </a:p>
        </p:txBody>
      </p:sp>
      <p:sp>
        <p:nvSpPr>
          <p:cNvPr id="33816" name="Line 22"/>
          <p:cNvSpPr>
            <a:spLocks noChangeShapeType="1"/>
          </p:cNvSpPr>
          <p:nvPr/>
        </p:nvSpPr>
        <p:spPr bwMode="auto">
          <a:xfrm>
            <a:off x="4724400" y="2133600"/>
            <a:ext cx="1676400" cy="0"/>
          </a:xfrm>
          <a:prstGeom prst="line">
            <a:avLst/>
          </a:prstGeom>
          <a:noFill/>
          <a:ln w="317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33817" name="Text Box 23"/>
          <p:cNvSpPr txBox="1">
            <a:spLocks noChangeArrowheads="1"/>
          </p:cNvSpPr>
          <p:nvPr/>
        </p:nvSpPr>
        <p:spPr bwMode="auto">
          <a:xfrm>
            <a:off x="5257800" y="381000"/>
            <a:ext cx="914400" cy="2444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000" b="1" smtClean="0">
                <a:solidFill>
                  <a:srgbClr val="000000"/>
                </a:solidFill>
              </a:rPr>
              <a:t>10.20.10.2</a:t>
            </a:r>
          </a:p>
        </p:txBody>
      </p:sp>
      <p:sp>
        <p:nvSpPr>
          <p:cNvPr id="279576" name="Rectangle 24"/>
          <p:cNvSpPr>
            <a:spLocks noChangeArrowheads="1"/>
          </p:cNvSpPr>
          <p:nvPr/>
        </p:nvSpPr>
        <p:spPr bwMode="auto">
          <a:xfrm>
            <a:off x="5257800" y="381000"/>
            <a:ext cx="3048000" cy="2286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pPr>
            <a:endParaRPr lang="en-IE" sz="2000" smtClean="0">
              <a:solidFill>
                <a:srgbClr val="000000"/>
              </a:solidFill>
            </a:endParaRPr>
          </a:p>
        </p:txBody>
      </p:sp>
      <p:sp>
        <p:nvSpPr>
          <p:cNvPr id="279577" name="Line 25"/>
          <p:cNvSpPr>
            <a:spLocks noChangeShapeType="1"/>
          </p:cNvSpPr>
          <p:nvPr/>
        </p:nvSpPr>
        <p:spPr bwMode="auto">
          <a:xfrm>
            <a:off x="7239000" y="2438400"/>
            <a:ext cx="1295400" cy="685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lnSpc>
                <a:spcPct val="100000"/>
              </a:lnSpc>
            </a:pPr>
            <a:endParaRPr lang="en-IE" sz="2000" smtClean="0">
              <a:solidFill>
                <a:srgbClr val="000000"/>
              </a:solidFill>
            </a:endParaRPr>
          </a:p>
        </p:txBody>
      </p:sp>
      <p:sp>
        <p:nvSpPr>
          <p:cNvPr id="279578" name="Text Box 26"/>
          <p:cNvSpPr txBox="1">
            <a:spLocks noChangeArrowheads="1"/>
          </p:cNvSpPr>
          <p:nvPr/>
        </p:nvSpPr>
        <p:spPr bwMode="auto">
          <a:xfrm>
            <a:off x="8305800" y="228600"/>
            <a:ext cx="838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l" eaLnBrk="1" hangingPunct="1">
              <a:lnSpc>
                <a:spcPct val="100000"/>
              </a:lnSpc>
              <a:spcBef>
                <a:spcPct val="50000"/>
              </a:spcBef>
            </a:pPr>
            <a:r>
              <a:rPr lang="en-US" sz="1200" smtClean="0">
                <a:solidFill>
                  <a:srgbClr val="FF0000"/>
                </a:solidFill>
              </a:rPr>
              <a:t>Host B’s MAC Address</a:t>
            </a:r>
          </a:p>
        </p:txBody>
      </p:sp>
      <p:pic>
        <p:nvPicPr>
          <p:cNvPr id="279580" name="Picture 28" descr="230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038600"/>
            <a:ext cx="35814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2" name="Oval 29"/>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
        <p:nvSpPr>
          <p:cNvPr id="279582" name="Oval 30"/>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l" eaLnBrk="1" hangingPunct="1">
              <a:lnSpc>
                <a:spcPct val="100000"/>
              </a:lnSpc>
            </a:pPr>
            <a:endParaRPr lang="en-IE" sz="2000" smtClean="0">
              <a:solidFill>
                <a:srgbClr val="000000"/>
              </a:solidFill>
            </a:endParaRPr>
          </a:p>
        </p:txBody>
      </p:sp>
    </p:spTree>
    <p:extLst>
      <p:ext uri="{BB962C8B-B14F-4D97-AF65-F5344CB8AC3E}">
        <p14:creationId xmlns:p14="http://schemas.microsoft.com/office/powerpoint/2010/main" val="32368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9557"/>
                                        </p:tgtEl>
                                        <p:attrNameLst>
                                          <p:attrName>style.visibility</p:attrName>
                                        </p:attrNameLst>
                                      </p:cBhvr>
                                      <p:to>
                                        <p:strVal val="visible"/>
                                      </p:to>
                                    </p:set>
                                    <p:animEffect transition="in" filter="blinds(horizontal)">
                                      <p:cBhvr>
                                        <p:cTn id="7" dur="500"/>
                                        <p:tgtEl>
                                          <p:spTgt spid="279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5">
                                            <p:txEl>
                                              <p:pRg st="0" end="0"/>
                                            </p:txEl>
                                          </p:spTgt>
                                        </p:tgtEl>
                                        <p:attrNameLst>
                                          <p:attrName>style.visibility</p:attrName>
                                        </p:attrNameLst>
                                      </p:cBhvr>
                                      <p:to>
                                        <p:strVal val="visible"/>
                                      </p:to>
                                    </p:set>
                                    <p:animEffect transition="in" filter="blinds(horizontal)">
                                      <p:cBhvr>
                                        <p:cTn id="12" dur="500"/>
                                        <p:tgtEl>
                                          <p:spTgt spid="2795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9576"/>
                                        </p:tgtEl>
                                        <p:attrNameLst>
                                          <p:attrName>style.visibility</p:attrName>
                                        </p:attrNameLst>
                                      </p:cBhvr>
                                      <p:to>
                                        <p:strVal val="visible"/>
                                      </p:to>
                                    </p:set>
                                    <p:animEffect transition="in" filter="blinds(horizontal)">
                                      <p:cBhvr>
                                        <p:cTn id="17" dur="500"/>
                                        <p:tgtEl>
                                          <p:spTgt spid="27957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79578"/>
                                        </p:tgtEl>
                                        <p:attrNameLst>
                                          <p:attrName>style.visibility</p:attrName>
                                        </p:attrNameLst>
                                      </p:cBhvr>
                                      <p:to>
                                        <p:strVal val="visible"/>
                                      </p:to>
                                    </p:set>
                                    <p:animEffect transition="in" filter="blinds(horizontal)">
                                      <p:cBhvr>
                                        <p:cTn id="20" dur="500"/>
                                        <p:tgtEl>
                                          <p:spTgt spid="279578"/>
                                        </p:tgtEl>
                                      </p:cBhvr>
                                    </p:animEffect>
                                  </p:childTnLst>
                                </p:cTn>
                              </p:par>
                              <p:par>
                                <p:cTn id="21" presetID="3" presetClass="entr" presetSubtype="10" fill="hold" nodeType="withEffect">
                                  <p:stCondLst>
                                    <p:cond delay="0"/>
                                  </p:stCondLst>
                                  <p:childTnLst>
                                    <p:set>
                                      <p:cBhvr>
                                        <p:cTn id="22" dur="1" fill="hold">
                                          <p:stCondLst>
                                            <p:cond delay="0"/>
                                          </p:stCondLst>
                                        </p:cTn>
                                        <p:tgtEl>
                                          <p:spTgt spid="279580"/>
                                        </p:tgtEl>
                                        <p:attrNameLst>
                                          <p:attrName>style.visibility</p:attrName>
                                        </p:attrNameLst>
                                      </p:cBhvr>
                                      <p:to>
                                        <p:strVal val="visible"/>
                                      </p:to>
                                    </p:set>
                                    <p:animEffect transition="in" filter="blinds(horizontal)">
                                      <p:cBhvr>
                                        <p:cTn id="23" dur="500"/>
                                        <p:tgtEl>
                                          <p:spTgt spid="27958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28" dur="500"/>
                                        <p:tgtEl>
                                          <p:spTgt spid="279555">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9577"/>
                                        </p:tgtEl>
                                        <p:attrNameLst>
                                          <p:attrName>style.visibility</p:attrName>
                                        </p:attrNameLst>
                                      </p:cBhvr>
                                      <p:to>
                                        <p:strVal val="visible"/>
                                      </p:to>
                                    </p:set>
                                    <p:animEffect transition="in" filter="blinds(horizontal)">
                                      <p:cBhvr>
                                        <p:cTn id="33" dur="500"/>
                                        <p:tgtEl>
                                          <p:spTgt spid="27957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79582"/>
                                        </p:tgtEl>
                                        <p:attrNameLst>
                                          <p:attrName>style.visibility</p:attrName>
                                        </p:attrNameLst>
                                      </p:cBhvr>
                                      <p:to>
                                        <p:strVal val="visible"/>
                                      </p:to>
                                    </p:set>
                                    <p:animEffect transition="in" filter="blinds(horizontal)">
                                      <p:cBhvr>
                                        <p:cTn id="36" dur="500"/>
                                        <p:tgtEl>
                                          <p:spTgt spid="279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7" grpId="0" animBg="1"/>
      <p:bldP spid="279576" grpId="0" animBg="1"/>
      <p:bldP spid="279577" grpId="0" animBg="1"/>
      <p:bldP spid="279578" grpId="0"/>
      <p:bldP spid="27958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sz="1000" smtClean="0">
                <a:solidFill>
                  <a:srgbClr val="009999"/>
                </a:solidFill>
              </a:rPr>
              <a:t>Rick Graziani  graziani@cabrillo.edu</a:t>
            </a:r>
          </a:p>
        </p:txBody>
      </p:sp>
      <p:sp>
        <p:nvSpPr>
          <p:cNvPr id="348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5EC2589-ACED-405E-BB4A-F56956B4EAB3}" type="slidenum">
              <a:rPr lang="en-US" sz="1000">
                <a:solidFill>
                  <a:srgbClr val="000000"/>
                </a:solidFill>
              </a:rPr>
              <a:pPr eaLnBrk="1" hangingPunct="1"/>
              <a:t>34</a:t>
            </a:fld>
            <a:endParaRPr lang="en-US" sz="1000">
              <a:solidFill>
                <a:srgbClr val="000000"/>
              </a:solidFill>
            </a:endParaRPr>
          </a:p>
        </p:txBody>
      </p:sp>
      <p:sp>
        <p:nvSpPr>
          <p:cNvPr id="34820" name="Rectangle 2"/>
          <p:cNvSpPr>
            <a:spLocks noGrp="1" noChangeArrowheads="1"/>
          </p:cNvSpPr>
          <p:nvPr>
            <p:ph type="title"/>
          </p:nvPr>
        </p:nvSpPr>
        <p:spPr>
          <a:xfrm>
            <a:off x="419100" y="76200"/>
            <a:ext cx="8458200" cy="609600"/>
          </a:xfrm>
        </p:spPr>
        <p:txBody>
          <a:bodyPr/>
          <a:lstStyle/>
          <a:p>
            <a:pPr eaLnBrk="1" hangingPunct="1"/>
            <a:r>
              <a:rPr lang="en-US" smtClean="0"/>
              <a:t>Enabling CEF</a:t>
            </a:r>
          </a:p>
        </p:txBody>
      </p:sp>
      <p:sp>
        <p:nvSpPr>
          <p:cNvPr id="34821" name="Rectangle 3"/>
          <p:cNvSpPr>
            <a:spLocks noChangeArrowheads="1"/>
          </p:cNvSpPr>
          <p:nvPr/>
        </p:nvSpPr>
        <p:spPr bwMode="auto">
          <a:xfrm>
            <a:off x="228600" y="2957513"/>
            <a:ext cx="6934200" cy="395287"/>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pPr>
            <a:r>
              <a:rPr lang="en-GB" sz="1800" b="1" smtClean="0">
                <a:solidFill>
                  <a:srgbClr val="000000"/>
                </a:solidFill>
                <a:latin typeface="Courier New" pitchFamily="49" charset="0"/>
                <a:cs typeface="Times New Roman" pitchFamily="18" charset="0"/>
              </a:rPr>
              <a:t>Switch(config-if)#ip cef</a:t>
            </a:r>
          </a:p>
        </p:txBody>
      </p:sp>
      <p:sp>
        <p:nvSpPr>
          <p:cNvPr id="34822" name="Rectangle 4"/>
          <p:cNvSpPr>
            <a:spLocks noChangeArrowheads="1"/>
          </p:cNvSpPr>
          <p:nvPr/>
        </p:nvSpPr>
        <p:spPr bwMode="auto">
          <a:xfrm>
            <a:off x="228600" y="4176713"/>
            <a:ext cx="6934200" cy="395287"/>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pPr>
            <a:r>
              <a:rPr lang="en-GB" sz="1800" b="1" smtClean="0">
                <a:solidFill>
                  <a:srgbClr val="000000"/>
                </a:solidFill>
                <a:latin typeface="Courier New" pitchFamily="49" charset="0"/>
                <a:cs typeface="Times New Roman" pitchFamily="18" charset="0"/>
              </a:rPr>
              <a:t>Switch(config-if)#ip route-cache cef</a:t>
            </a:r>
          </a:p>
        </p:txBody>
      </p:sp>
      <p:sp>
        <p:nvSpPr>
          <p:cNvPr id="34823" name="Text Box 5"/>
          <p:cNvSpPr txBox="1">
            <a:spLocks noChangeArrowheads="1"/>
          </p:cNvSpPr>
          <p:nvPr/>
        </p:nvSpPr>
        <p:spPr bwMode="auto">
          <a:xfrm>
            <a:off x="381000" y="1600200"/>
            <a:ext cx="85344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eaLnBrk="0" hangingPunct="0">
              <a:defRPr sz="2000">
                <a:solidFill>
                  <a:schemeClr val="tx1"/>
                </a:solidFill>
                <a:latin typeface="Arial" charset="0"/>
              </a:defRPr>
            </a:lvl1pPr>
            <a:lvl2pPr marL="742950" indent="-285750" defTabSz="814388" eaLnBrk="0" hangingPunct="0">
              <a:defRPr sz="2000">
                <a:solidFill>
                  <a:schemeClr val="tx1"/>
                </a:solidFill>
                <a:latin typeface="Arial" charset="0"/>
              </a:defRPr>
            </a:lvl2pPr>
            <a:lvl3pPr marL="1143000" indent="-228600" defTabSz="814388" eaLnBrk="0" hangingPunct="0">
              <a:defRPr sz="2000">
                <a:solidFill>
                  <a:schemeClr val="tx1"/>
                </a:solidFill>
                <a:latin typeface="Arial" charset="0"/>
              </a:defRPr>
            </a:lvl3pPr>
            <a:lvl4pPr marL="1600200" indent="-228600" defTabSz="814388" eaLnBrk="0" hangingPunct="0">
              <a:defRPr sz="2000">
                <a:solidFill>
                  <a:schemeClr val="tx1"/>
                </a:solidFill>
                <a:latin typeface="Arial" charset="0"/>
              </a:defRPr>
            </a:lvl4pPr>
            <a:lvl5pPr marL="2057400" indent="-228600" defTabSz="814388" eaLnBrk="0" hangingPunct="0">
              <a:defRPr sz="2000">
                <a:solidFill>
                  <a:schemeClr val="tx1"/>
                </a:solidFill>
                <a:latin typeface="Arial" charset="0"/>
              </a:defRPr>
            </a:lvl5pPr>
            <a:lvl6pPr marL="2514600" indent="-228600" defTabSz="814388" eaLnBrk="0" fontAlgn="base" hangingPunct="0">
              <a:spcBef>
                <a:spcPct val="0"/>
              </a:spcBef>
              <a:spcAft>
                <a:spcPct val="0"/>
              </a:spcAft>
              <a:defRPr sz="2000">
                <a:solidFill>
                  <a:schemeClr val="tx1"/>
                </a:solidFill>
                <a:latin typeface="Arial" charset="0"/>
              </a:defRPr>
            </a:lvl6pPr>
            <a:lvl7pPr marL="2971800" indent="-228600" defTabSz="814388" eaLnBrk="0" fontAlgn="base" hangingPunct="0">
              <a:spcBef>
                <a:spcPct val="0"/>
              </a:spcBef>
              <a:spcAft>
                <a:spcPct val="0"/>
              </a:spcAft>
              <a:defRPr sz="2000">
                <a:solidFill>
                  <a:schemeClr val="tx1"/>
                </a:solidFill>
                <a:latin typeface="Arial" charset="0"/>
              </a:defRPr>
            </a:lvl7pPr>
            <a:lvl8pPr marL="3429000" indent="-228600" defTabSz="814388" eaLnBrk="0" fontAlgn="base" hangingPunct="0">
              <a:spcBef>
                <a:spcPct val="0"/>
              </a:spcBef>
              <a:spcAft>
                <a:spcPct val="0"/>
              </a:spcAft>
              <a:defRPr sz="2000">
                <a:solidFill>
                  <a:schemeClr val="tx1"/>
                </a:solidFill>
                <a:latin typeface="Arial" charset="0"/>
              </a:defRPr>
            </a:lvl8pPr>
            <a:lvl9pPr marL="3886200" indent="-228600" defTabSz="814388" eaLnBrk="0" fontAlgn="base" hangingPunct="0">
              <a:spcBef>
                <a:spcPct val="0"/>
              </a:spcBef>
              <a:spcAft>
                <a:spcPct val="0"/>
              </a:spcAft>
              <a:defRPr sz="2000">
                <a:solidFill>
                  <a:schemeClr val="tx1"/>
                </a:solidFill>
                <a:latin typeface="Arial" charset="0"/>
              </a:defRPr>
            </a:lvl9pPr>
          </a:lstStyle>
          <a:p>
            <a:pPr algn="l"/>
            <a:r>
              <a:rPr lang="en-GB" sz="2400" b="1" smtClean="0">
                <a:solidFill>
                  <a:srgbClr val="000000"/>
                </a:solidFill>
              </a:rPr>
              <a:t>The commands required to enable CEF are platform dependent:</a:t>
            </a:r>
            <a:endParaRPr lang="en-GB" sz="1800" b="1" smtClean="0">
              <a:solidFill>
                <a:srgbClr val="000000"/>
              </a:solidFill>
            </a:endParaRPr>
          </a:p>
        </p:txBody>
      </p:sp>
      <p:sp>
        <p:nvSpPr>
          <p:cNvPr id="34824" name="Rectangle 6"/>
          <p:cNvSpPr>
            <a:spLocks noChangeArrowheads="1"/>
          </p:cNvSpPr>
          <p:nvPr/>
        </p:nvSpPr>
        <p:spPr bwMode="auto">
          <a:xfrm>
            <a:off x="228600" y="2500313"/>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742950" lvl="1" indent="-285750" algn="l" eaLnBrk="1" hangingPunct="1">
              <a:lnSpc>
                <a:spcPct val="100000"/>
              </a:lnSpc>
              <a:spcBef>
                <a:spcPct val="20000"/>
              </a:spcBef>
              <a:buClr>
                <a:srgbClr val="009999"/>
              </a:buClr>
              <a:buFontTx/>
              <a:buChar char="–"/>
            </a:pPr>
            <a:r>
              <a:rPr lang="en-US" smtClean="0">
                <a:solidFill>
                  <a:srgbClr val="000000"/>
                </a:solidFill>
              </a:rPr>
              <a:t>On the Cisco Catalyst 4000 switch</a:t>
            </a:r>
          </a:p>
        </p:txBody>
      </p:sp>
      <p:sp>
        <p:nvSpPr>
          <p:cNvPr id="34825" name="Rectangle 7"/>
          <p:cNvSpPr>
            <a:spLocks noChangeArrowheads="1"/>
          </p:cNvSpPr>
          <p:nvPr/>
        </p:nvSpPr>
        <p:spPr bwMode="auto">
          <a:xfrm>
            <a:off x="228600" y="37338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742950" lvl="1" indent="-285750" algn="l" eaLnBrk="1" hangingPunct="1">
              <a:lnSpc>
                <a:spcPct val="100000"/>
              </a:lnSpc>
              <a:spcBef>
                <a:spcPct val="20000"/>
              </a:spcBef>
              <a:buClr>
                <a:srgbClr val="009999"/>
              </a:buClr>
              <a:buFontTx/>
              <a:buChar char="–"/>
            </a:pPr>
            <a:r>
              <a:rPr lang="en-US" smtClean="0">
                <a:solidFill>
                  <a:srgbClr val="000000"/>
                </a:solidFill>
              </a:rPr>
              <a:t>On the Cisco Catalyst 3550 switch</a:t>
            </a:r>
          </a:p>
        </p:txBody>
      </p:sp>
      <p:sp>
        <p:nvSpPr>
          <p:cNvPr id="34826" name="Rectangle 3"/>
          <p:cNvSpPr>
            <a:spLocks noChangeArrowheads="1"/>
          </p:cNvSpPr>
          <p:nvPr/>
        </p:nvSpPr>
        <p:spPr bwMode="auto">
          <a:xfrm>
            <a:off x="304800" y="5715000"/>
            <a:ext cx="8432800" cy="395288"/>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pPr>
            <a:r>
              <a:rPr lang="en-GB" sz="1800" b="1" smtClean="0">
                <a:solidFill>
                  <a:srgbClr val="000000"/>
                </a:solidFill>
                <a:latin typeface="Courier New" pitchFamily="49" charset="0"/>
                <a:cs typeface="Times New Roman" pitchFamily="18" charset="0"/>
              </a:rPr>
              <a:t>Switch#show ip cef [type mod</a:t>
            </a:r>
            <a:r>
              <a:rPr lang="en-GB" sz="1800" b="1" i="1" smtClean="0">
                <a:solidFill>
                  <a:srgbClr val="000000"/>
                </a:solidFill>
                <a:latin typeface="Courier New" pitchFamily="49" charset="0"/>
                <a:cs typeface="Times New Roman" pitchFamily="18" charset="0"/>
              </a:rPr>
              <a:t>/port </a:t>
            </a:r>
            <a:r>
              <a:rPr lang="en-GB" sz="1800" b="1" smtClean="0">
                <a:solidFill>
                  <a:srgbClr val="000000"/>
                </a:solidFill>
                <a:latin typeface="Courier New" pitchFamily="49" charset="0"/>
                <a:cs typeface="Times New Roman" pitchFamily="18" charset="0"/>
              </a:rPr>
              <a:t>|</a:t>
            </a:r>
            <a:r>
              <a:rPr lang="en-GB" sz="1800" b="1" i="1" smtClean="0">
                <a:solidFill>
                  <a:srgbClr val="000000"/>
                </a:solidFill>
                <a:latin typeface="Courier New" pitchFamily="49" charset="0"/>
                <a:cs typeface="Times New Roman" pitchFamily="18" charset="0"/>
              </a:rPr>
              <a:t> vlan_interface</a:t>
            </a:r>
            <a:r>
              <a:rPr lang="en-GB" sz="1800" b="1" smtClean="0">
                <a:solidFill>
                  <a:srgbClr val="000000"/>
                </a:solidFill>
                <a:latin typeface="Courier New" pitchFamily="49" charset="0"/>
                <a:cs typeface="Times New Roman" pitchFamily="18" charset="0"/>
              </a:rPr>
              <a:t>] [detail]</a:t>
            </a:r>
          </a:p>
        </p:txBody>
      </p:sp>
      <p:sp>
        <p:nvSpPr>
          <p:cNvPr id="11" name="Rectangle 2"/>
          <p:cNvSpPr txBox="1">
            <a:spLocks noChangeArrowheads="1"/>
          </p:cNvSpPr>
          <p:nvPr/>
        </p:nvSpPr>
        <p:spPr bwMode="auto">
          <a:xfrm>
            <a:off x="304800" y="4884484"/>
            <a:ext cx="8458200" cy="609600"/>
          </a:xfrm>
          <a:prstGeom prst="rect">
            <a:avLst/>
          </a:prstGeom>
          <a:noFill/>
          <a:ln w="9525">
            <a:noFill/>
            <a:miter lim="800000"/>
            <a:headEnd/>
            <a:tailEnd/>
          </a:ln>
          <a:effectLst/>
        </p:spPr>
        <p:txBody>
          <a:bodyPr anchor="ctr"/>
          <a:lstStyle/>
          <a:p>
            <a:pPr algn="l" eaLnBrk="1" hangingPunct="1">
              <a:lnSpc>
                <a:spcPct val="100000"/>
              </a:lnSpc>
              <a:defRPr/>
            </a:pPr>
            <a:r>
              <a:rPr lang="en-US" sz="3200" b="1" kern="0">
                <a:solidFill>
                  <a:srgbClr val="000000"/>
                </a:solidFill>
                <a:latin typeface="Arial"/>
              </a:rPr>
              <a:t>Verifying CEF</a:t>
            </a:r>
            <a:endParaRPr lang="en-US" sz="3200" b="1" kern="0" dirty="0">
              <a:solidFill>
                <a:srgbClr val="000000"/>
              </a:solidFill>
              <a:latin typeface="Arial"/>
            </a:endParaRPr>
          </a:p>
        </p:txBody>
      </p:sp>
    </p:spTree>
    <p:extLst>
      <p:ext uri="{BB962C8B-B14F-4D97-AF65-F5344CB8AC3E}">
        <p14:creationId xmlns:p14="http://schemas.microsoft.com/office/powerpoint/2010/main" val="29217787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Routed/L3-Switched vs. L2 Switched Design</a:t>
            </a:r>
          </a:p>
        </p:txBody>
      </p:sp>
      <p:sp>
        <p:nvSpPr>
          <p:cNvPr id="8" name="Content Placeholder 7"/>
          <p:cNvSpPr>
            <a:spLocks noGrp="1"/>
          </p:cNvSpPr>
          <p:nvPr>
            <p:ph idx="11"/>
          </p:nvPr>
        </p:nvSpPr>
        <p:spPr>
          <a:xfrm>
            <a:off x="279400" y="4283242"/>
            <a:ext cx="8520354" cy="2140862"/>
          </a:xfrm>
        </p:spPr>
        <p:txBody>
          <a:bodyPr/>
          <a:lstStyle/>
          <a:p>
            <a:pPr marL="168275" indent="-168275">
              <a:lnSpc>
                <a:spcPct val="100000"/>
              </a:lnSpc>
              <a:spcBef>
                <a:spcPts val="600"/>
              </a:spcBef>
              <a:spcAft>
                <a:spcPts val="600"/>
              </a:spcAft>
              <a:buFont typeface="Arial" pitchFamily="34" charset="0"/>
              <a:buChar char="•"/>
            </a:pPr>
            <a:r>
              <a:rPr lang="en-US" dirty="0" smtClean="0"/>
              <a:t>Routing can now be performed at L2 switching speeds by switching frames/packets using specialized hardware circuits.</a:t>
            </a:r>
          </a:p>
          <a:p>
            <a:pPr marL="168275" indent="-168275">
              <a:lnSpc>
                <a:spcPct val="100000"/>
              </a:lnSpc>
              <a:spcBef>
                <a:spcPts val="600"/>
              </a:spcBef>
              <a:spcAft>
                <a:spcPts val="600"/>
              </a:spcAft>
              <a:buFont typeface="Arial" pitchFamily="34" charset="0"/>
              <a:buChar char="•"/>
            </a:pPr>
            <a:r>
              <a:rPr lang="en-US" dirty="0" smtClean="0"/>
              <a:t>L3 switches serve as default gateways, terminating VLANs (one IP subnet per VLAN).</a:t>
            </a:r>
          </a:p>
        </p:txBody>
      </p:sp>
      <p:sp>
        <p:nvSpPr>
          <p:cNvPr id="5" name="Content Placeholder 4"/>
          <p:cNvSpPr>
            <a:spLocks noGrp="1"/>
          </p:cNvSpPr>
          <p:nvPr>
            <p:ph sz="quarter" idx="12"/>
          </p:nvPr>
        </p:nvSpPr>
        <p:spPr/>
        <p:txBody>
          <a:bodyPr/>
          <a:lstStyle/>
          <a:p>
            <a:endParaRPr lang="en-US"/>
          </a:p>
        </p:txBody>
      </p:sp>
      <p:pic>
        <p:nvPicPr>
          <p:cNvPr id="5122" name="Picture 2"/>
          <p:cNvPicPr>
            <a:picLocks noChangeAspect="1" noChangeArrowheads="1"/>
          </p:cNvPicPr>
          <p:nvPr/>
        </p:nvPicPr>
        <p:blipFill>
          <a:blip r:embed="rId3" cstate="print"/>
          <a:stretch>
            <a:fillRect/>
          </a:stretch>
        </p:blipFill>
        <p:spPr bwMode="auto">
          <a:xfrm>
            <a:off x="1010848" y="1081392"/>
            <a:ext cx="7117615"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Switch Virtual Interfaces (SVI’s)</a:t>
            </a:r>
          </a:p>
        </p:txBody>
      </p:sp>
      <p:sp>
        <p:nvSpPr>
          <p:cNvPr id="8" name="Content Placeholder 7"/>
          <p:cNvSpPr>
            <a:spLocks noGrp="1"/>
          </p:cNvSpPr>
          <p:nvPr>
            <p:ph idx="11"/>
          </p:nvPr>
        </p:nvSpPr>
        <p:spPr/>
        <p:txBody>
          <a:bodyPr>
            <a:normAutofit lnSpcReduction="10000"/>
          </a:bodyPr>
          <a:lstStyle/>
          <a:p>
            <a:pPr marL="168275" indent="-168275">
              <a:lnSpc>
                <a:spcPct val="100000"/>
              </a:lnSpc>
              <a:spcBef>
                <a:spcPts val="600"/>
              </a:spcBef>
              <a:spcAft>
                <a:spcPts val="600"/>
              </a:spcAft>
              <a:buFont typeface="Arial" pitchFamily="34" charset="0"/>
              <a:buChar char="•"/>
            </a:pPr>
            <a:r>
              <a:rPr lang="en-US" dirty="0" smtClean="0"/>
              <a:t>Configured on multilayer switches, one per VLAN.</a:t>
            </a:r>
          </a:p>
          <a:p>
            <a:pPr marL="168275" indent="-168275">
              <a:lnSpc>
                <a:spcPct val="100000"/>
              </a:lnSpc>
              <a:spcBef>
                <a:spcPts val="600"/>
              </a:spcBef>
              <a:spcAft>
                <a:spcPts val="600"/>
              </a:spcAft>
              <a:buFont typeface="Arial" pitchFamily="34" charset="0"/>
              <a:buChar char="•"/>
            </a:pPr>
            <a:r>
              <a:rPr lang="en-US" dirty="0" smtClean="0"/>
              <a:t>The management interface on an L2 switch is an SVI, but an L2 switch is limited to one active SVI.</a:t>
            </a:r>
          </a:p>
          <a:p>
            <a:pPr marL="168275" indent="-168275">
              <a:lnSpc>
                <a:spcPct val="100000"/>
              </a:lnSpc>
              <a:spcBef>
                <a:spcPts val="600"/>
              </a:spcBef>
              <a:spcAft>
                <a:spcPts val="600"/>
              </a:spcAft>
              <a:buFont typeface="Arial" pitchFamily="34" charset="0"/>
              <a:buChar char="•"/>
            </a:pPr>
            <a:r>
              <a:rPr lang="en-US" dirty="0" smtClean="0"/>
              <a:t>An SVI associates with an L2 VLAN – a switch must have an active L2 instance of a VLAN in order for an (L3) SVI to function.</a:t>
            </a:r>
          </a:p>
        </p:txBody>
      </p:sp>
      <p:sp>
        <p:nvSpPr>
          <p:cNvPr id="5" name="Content Placeholder 4"/>
          <p:cNvSpPr>
            <a:spLocks noGrp="1"/>
          </p:cNvSpPr>
          <p:nvPr>
            <p:ph sz="quarter" idx="12"/>
          </p:nvPr>
        </p:nvSpPr>
        <p:spPr/>
        <p:txBody>
          <a:bodyPr/>
          <a:lstStyle/>
          <a:p>
            <a:endParaRPr lang="en-US"/>
          </a:p>
        </p:txBody>
      </p:sp>
      <p:pic>
        <p:nvPicPr>
          <p:cNvPr id="5122" name="Picture 2"/>
          <p:cNvPicPr>
            <a:picLocks noChangeAspect="1" noChangeArrowheads="1"/>
          </p:cNvPicPr>
          <p:nvPr/>
        </p:nvPicPr>
        <p:blipFill>
          <a:blip r:embed="rId3" cstate="print"/>
          <a:stretch>
            <a:fillRect/>
          </a:stretch>
        </p:blipFill>
        <p:spPr bwMode="auto">
          <a:xfrm>
            <a:off x="1010848" y="1199001"/>
            <a:ext cx="7117615" cy="25937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Routed Ports</a:t>
            </a:r>
          </a:p>
        </p:txBody>
      </p:sp>
      <p:sp>
        <p:nvSpPr>
          <p:cNvPr id="8" name="Content Placeholder 7"/>
          <p:cNvSpPr>
            <a:spLocks noGrp="1"/>
          </p:cNvSpPr>
          <p:nvPr>
            <p:ph idx="1"/>
          </p:nvPr>
        </p:nvSpPr>
        <p:spPr/>
        <p:txBody>
          <a:bodyPr>
            <a:normAutofit lnSpcReduction="10000"/>
          </a:bodyPr>
          <a:lstStyle/>
          <a:p>
            <a:pPr marL="168275" indent="-168275">
              <a:lnSpc>
                <a:spcPct val="100000"/>
              </a:lnSpc>
              <a:spcBef>
                <a:spcPts val="600"/>
              </a:spcBef>
              <a:spcAft>
                <a:spcPts val="600"/>
              </a:spcAft>
              <a:buFont typeface="Arial" pitchFamily="34" charset="0"/>
              <a:buChar char="•"/>
            </a:pPr>
            <a:r>
              <a:rPr lang="en-US" dirty="0" smtClean="0"/>
              <a:t>Use the </a:t>
            </a:r>
            <a:r>
              <a:rPr lang="en-US" b="1" dirty="0" smtClean="0">
                <a:latin typeface="Courier New" pitchFamily="49" charset="0"/>
                <a:cs typeface="Courier New" pitchFamily="49" charset="0"/>
              </a:rPr>
              <a:t>no switchport </a:t>
            </a:r>
            <a:r>
              <a:rPr lang="en-US" dirty="0" smtClean="0"/>
              <a:t>command to configure a physical switch port as a routed port.</a:t>
            </a:r>
          </a:p>
          <a:p>
            <a:pPr marL="168275" indent="-168275">
              <a:lnSpc>
                <a:spcPct val="100000"/>
              </a:lnSpc>
              <a:spcBef>
                <a:spcPts val="600"/>
              </a:spcBef>
              <a:spcAft>
                <a:spcPts val="600"/>
              </a:spcAft>
              <a:buFont typeface="Arial" pitchFamily="34" charset="0"/>
              <a:buChar char="•"/>
            </a:pPr>
            <a:r>
              <a:rPr lang="en-US" dirty="0" smtClean="0"/>
              <a:t>Routed ports are used in conjunction with SVI’s.</a:t>
            </a:r>
          </a:p>
          <a:p>
            <a:pPr marL="168275" indent="-168275">
              <a:lnSpc>
                <a:spcPct val="100000"/>
              </a:lnSpc>
              <a:spcBef>
                <a:spcPts val="600"/>
              </a:spcBef>
              <a:spcAft>
                <a:spcPts val="600"/>
              </a:spcAft>
              <a:buFont typeface="Arial" pitchFamily="34" charset="0"/>
              <a:buChar char="•"/>
            </a:pPr>
            <a:r>
              <a:rPr lang="en-US" dirty="0" smtClean="0"/>
              <a:t>Routed ports connect point-to-point (L3) links between distribution layer and core layer switches.</a:t>
            </a:r>
          </a:p>
          <a:p>
            <a:pPr marL="168275" indent="-168275">
              <a:lnSpc>
                <a:spcPct val="100000"/>
              </a:lnSpc>
              <a:spcBef>
                <a:spcPts val="600"/>
              </a:spcBef>
              <a:spcAft>
                <a:spcPts val="600"/>
              </a:spcAft>
              <a:buFont typeface="Arial" pitchFamily="34" charset="0"/>
              <a:buChar char="•"/>
            </a:pPr>
            <a:r>
              <a:rPr lang="en-US" dirty="0" smtClean="0"/>
              <a:t>A 48-port L3 switch can be configured as a 48-port router.</a:t>
            </a:r>
          </a:p>
        </p:txBody>
      </p:sp>
      <p:sp>
        <p:nvSpPr>
          <p:cNvPr id="5" name="Content Placeholder 4"/>
          <p:cNvSpPr>
            <a:spLocks noGrp="1"/>
          </p:cNvSpPr>
          <p:nvPr>
            <p:ph idx="10"/>
          </p:nvPr>
        </p:nvSpPr>
        <p:spPr/>
        <p:txBody>
          <a:bodyPr/>
          <a:lstStyle/>
          <a:p>
            <a:endParaRPr lang="en-US"/>
          </a:p>
        </p:txBody>
      </p:sp>
      <p:pic>
        <p:nvPicPr>
          <p:cNvPr id="5122" name="Picture 2"/>
          <p:cNvPicPr>
            <a:picLocks noChangeAspect="1" noChangeArrowheads="1"/>
          </p:cNvPicPr>
          <p:nvPr/>
        </p:nvPicPr>
        <p:blipFill>
          <a:blip r:embed="rId3" cstate="print"/>
          <a:stretch>
            <a:fillRect/>
          </a:stretch>
        </p:blipFill>
        <p:spPr bwMode="auto">
          <a:xfrm>
            <a:off x="4704434" y="1204157"/>
            <a:ext cx="4163443" cy="51842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L3 EtherChannels</a:t>
            </a:r>
          </a:p>
        </p:txBody>
      </p:sp>
      <p:sp>
        <p:nvSpPr>
          <p:cNvPr id="8" name="Content Placeholder 7"/>
          <p:cNvSpPr>
            <a:spLocks noGrp="1"/>
          </p:cNvSpPr>
          <p:nvPr>
            <p:ph idx="1"/>
          </p:nvPr>
        </p:nvSpPr>
        <p:spPr/>
        <p:txBody>
          <a:bodyPr>
            <a:normAutofit/>
          </a:bodyPr>
          <a:lstStyle/>
          <a:p>
            <a:pPr marL="168275" indent="-168275">
              <a:lnSpc>
                <a:spcPct val="100000"/>
              </a:lnSpc>
              <a:spcBef>
                <a:spcPts val="600"/>
              </a:spcBef>
              <a:spcAft>
                <a:spcPts val="600"/>
              </a:spcAft>
              <a:buFont typeface="Arial" pitchFamily="34" charset="0"/>
              <a:buChar char="•"/>
            </a:pPr>
            <a:r>
              <a:rPr lang="en-US" dirty="0" smtClean="0"/>
              <a:t>Just as with physical interfaces on multilayer switches, bundles of interfaces (port channels) can be configured as routed ports.</a:t>
            </a:r>
          </a:p>
          <a:p>
            <a:pPr marL="168275" indent="-168275">
              <a:lnSpc>
                <a:spcPct val="100000"/>
              </a:lnSpc>
              <a:spcBef>
                <a:spcPts val="600"/>
              </a:spcBef>
              <a:spcAft>
                <a:spcPts val="600"/>
              </a:spcAft>
              <a:buFont typeface="Arial" pitchFamily="34" charset="0"/>
              <a:buChar char="•"/>
            </a:pPr>
            <a:r>
              <a:rPr lang="en-US" dirty="0" smtClean="0"/>
              <a:t>Port channels configured as routed ports are called L3 EtherChannels.</a:t>
            </a:r>
          </a:p>
          <a:p>
            <a:pPr marL="168275" indent="-168275">
              <a:lnSpc>
                <a:spcPct val="100000"/>
              </a:lnSpc>
              <a:spcBef>
                <a:spcPts val="600"/>
              </a:spcBef>
              <a:spcAft>
                <a:spcPts val="600"/>
              </a:spcAft>
              <a:buFont typeface="Arial" pitchFamily="34" charset="0"/>
              <a:buChar char="•"/>
            </a:pPr>
            <a:r>
              <a:rPr lang="en-US" dirty="0" smtClean="0"/>
              <a:t>L2 EtherChannels are normally used only when connecting from an access layer switch.</a:t>
            </a:r>
          </a:p>
        </p:txBody>
      </p:sp>
      <p:sp>
        <p:nvSpPr>
          <p:cNvPr id="5" name="Content Placeholder 4"/>
          <p:cNvSpPr>
            <a:spLocks noGrp="1"/>
          </p:cNvSpPr>
          <p:nvPr>
            <p:ph idx="10"/>
          </p:nvPr>
        </p:nvSpPr>
        <p:spPr/>
        <p:txBody>
          <a:bodyPr/>
          <a:lstStyle/>
          <a:p>
            <a:endParaRPr lang="en-US"/>
          </a:p>
        </p:txBody>
      </p:sp>
      <p:pic>
        <p:nvPicPr>
          <p:cNvPr id="5122" name="Picture 2"/>
          <p:cNvPicPr>
            <a:picLocks noChangeAspect="1" noChangeArrowheads="1"/>
          </p:cNvPicPr>
          <p:nvPr/>
        </p:nvPicPr>
        <p:blipFill>
          <a:blip r:embed="rId3" cstate="print"/>
          <a:stretch>
            <a:fillRect/>
          </a:stretch>
        </p:blipFill>
        <p:spPr bwMode="auto">
          <a:xfrm>
            <a:off x="4704434" y="1210902"/>
            <a:ext cx="4163443" cy="48820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lvl="1"/>
            <a:r>
              <a:rPr lang="en-US" smtClean="0"/>
              <a:t>Configuring Inter-VLAN Routing with SVI’s</a:t>
            </a:r>
            <a:endParaRPr lang="en-US" dirty="0" smtClean="0"/>
          </a:p>
        </p:txBody>
      </p:sp>
      <p:sp>
        <p:nvSpPr>
          <p:cNvPr id="11" name="Content Placeholder 10"/>
          <p:cNvSpPr>
            <a:spLocks noGrp="1"/>
          </p:cNvSpPr>
          <p:nvPr>
            <p:ph idx="1"/>
          </p:nvPr>
        </p:nvSpPr>
        <p:spPr/>
        <p:txBody>
          <a:bodyPr>
            <a:normAutofit/>
          </a:bodyPr>
          <a:lstStyle/>
          <a:p>
            <a:r>
              <a:rPr lang="en-US" b="1" smtClean="0"/>
              <a:t>Step 1. </a:t>
            </a:r>
            <a:r>
              <a:rPr lang="en-US" smtClean="0"/>
              <a:t>Specify an SVI by using a VLAN interface command:</a:t>
            </a:r>
          </a:p>
          <a:p>
            <a:pPr lvl="1">
              <a:buNone/>
            </a:pPr>
            <a:r>
              <a:rPr lang="en-US" smtClean="0">
                <a:latin typeface="Courier New" pitchFamily="49" charset="0"/>
                <a:cs typeface="Courier New" pitchFamily="49" charset="0"/>
              </a:rPr>
              <a:t>Switch(config)# </a:t>
            </a:r>
            <a:r>
              <a:rPr lang="en-US" b="1" smtClean="0">
                <a:latin typeface="Courier New" pitchFamily="49" charset="0"/>
                <a:cs typeface="Courier New" pitchFamily="49" charset="0"/>
              </a:rPr>
              <a:t>interface vlan </a:t>
            </a:r>
            <a:r>
              <a:rPr lang="en-US" i="1" smtClean="0">
                <a:latin typeface="Courier New" pitchFamily="49" charset="0"/>
                <a:cs typeface="Courier New" pitchFamily="49" charset="0"/>
              </a:rPr>
              <a:t>vlan-id</a:t>
            </a:r>
          </a:p>
          <a:p>
            <a:pPr lvl="0"/>
            <a:r>
              <a:rPr lang="en-US" b="1" smtClean="0"/>
              <a:t>Step 2. </a:t>
            </a:r>
            <a:r>
              <a:rPr lang="en-US" smtClean="0"/>
              <a:t>Assign an IP address to the VLAN:</a:t>
            </a:r>
          </a:p>
          <a:p>
            <a:pPr lvl="1">
              <a:lnSpc>
                <a:spcPct val="110000"/>
              </a:lnSpc>
              <a:buNone/>
            </a:pPr>
            <a:r>
              <a:rPr lang="en-US" smtClean="0">
                <a:latin typeface="Courier New" pitchFamily="49" charset="0"/>
                <a:cs typeface="Courier New" pitchFamily="49" charset="0"/>
              </a:rPr>
              <a:t>Switch(config-if)# </a:t>
            </a:r>
            <a:r>
              <a:rPr lang="en-US" b="1" smtClean="0">
                <a:latin typeface="Courier New" pitchFamily="49" charset="0"/>
                <a:cs typeface="Courier New" pitchFamily="49" charset="0"/>
              </a:rPr>
              <a:t>ip address </a:t>
            </a:r>
            <a:r>
              <a:rPr lang="en-US" i="1" smtClean="0">
                <a:latin typeface="Courier New" pitchFamily="49" charset="0"/>
                <a:cs typeface="Courier New" pitchFamily="49" charset="0"/>
              </a:rPr>
              <a:t>ip_address subnetmask</a:t>
            </a:r>
          </a:p>
          <a:p>
            <a:pPr lvl="0"/>
            <a:r>
              <a:rPr lang="en-US" b="1" smtClean="0"/>
              <a:t>Step 3. </a:t>
            </a:r>
            <a:r>
              <a:rPr lang="en-US" smtClean="0"/>
              <a:t>Enable the interface:</a:t>
            </a:r>
          </a:p>
          <a:p>
            <a:pPr lvl="1">
              <a:lnSpc>
                <a:spcPct val="110000"/>
              </a:lnSpc>
              <a:buNone/>
            </a:pPr>
            <a:r>
              <a:rPr lang="en-US" smtClean="0">
                <a:latin typeface="Courier New" pitchFamily="49" charset="0"/>
                <a:cs typeface="Courier New" pitchFamily="49" charset="0"/>
              </a:rPr>
              <a:t>Switch(config-if)# </a:t>
            </a:r>
            <a:r>
              <a:rPr lang="en-US" b="1" smtClean="0">
                <a:latin typeface="Courier New" pitchFamily="49" charset="0"/>
                <a:cs typeface="Courier New" pitchFamily="49" charset="0"/>
              </a:rPr>
              <a:t>no shutdown</a:t>
            </a:r>
            <a:r>
              <a:rPr lang="en-US" smtClean="0">
                <a:latin typeface="Courier New" pitchFamily="49" charset="0"/>
                <a:cs typeface="Courier New" pitchFamily="49" charset="0"/>
              </a:rPr>
              <a:t>	</a:t>
            </a:r>
          </a:p>
          <a:p>
            <a:r>
              <a:rPr lang="en-US" b="1" smtClean="0"/>
              <a:t>Step 4. </a:t>
            </a:r>
            <a:r>
              <a:rPr lang="en-US" smtClean="0"/>
              <a:t>(Optional.) Enable IP routing on the router:</a:t>
            </a:r>
          </a:p>
          <a:p>
            <a:pPr lvl="1">
              <a:buNone/>
            </a:pPr>
            <a:r>
              <a:rPr lang="en-US" smtClean="0">
                <a:latin typeface="Courier New" pitchFamily="49" charset="0"/>
                <a:cs typeface="Courier New" pitchFamily="49" charset="0"/>
              </a:rPr>
              <a:t>Switch(config)# </a:t>
            </a:r>
            <a:r>
              <a:rPr lang="en-US" b="1" smtClean="0">
                <a:latin typeface="Courier New" pitchFamily="49" charset="0"/>
                <a:cs typeface="Courier New" pitchFamily="49" charset="0"/>
              </a:rPr>
              <a:t>ip routing</a:t>
            </a:r>
            <a:r>
              <a:rPr lang="en-US" smtClean="0">
                <a:latin typeface="Courier New" pitchFamily="49" charset="0"/>
                <a:cs typeface="Courier New" pitchFamily="49" charset="0"/>
              </a:rPr>
              <a:t>	</a:t>
            </a:r>
          </a:p>
          <a:p>
            <a:r>
              <a:rPr lang="en-US" b="1" smtClean="0"/>
              <a:t>Step 5. </a:t>
            </a:r>
            <a:r>
              <a:rPr lang="en-US" smtClean="0"/>
              <a:t>(Optional.) Specify an IP routing protocol or use static routes:</a:t>
            </a:r>
          </a:p>
          <a:p>
            <a:pPr lvl="1">
              <a:buNone/>
            </a:pPr>
            <a:r>
              <a:rPr lang="en-US" smtClean="0">
                <a:latin typeface="Courier New" pitchFamily="49" charset="0"/>
                <a:cs typeface="Courier New" pitchFamily="49" charset="0"/>
              </a:rPr>
              <a:t>Switch(config)# </a:t>
            </a:r>
            <a:r>
              <a:rPr lang="en-US" b="1" smtClean="0">
                <a:latin typeface="Courier New" pitchFamily="49" charset="0"/>
                <a:cs typeface="Courier New" pitchFamily="49" charset="0"/>
              </a:rPr>
              <a:t>router</a:t>
            </a:r>
            <a:r>
              <a:rPr lang="en-US" smtClean="0">
                <a:latin typeface="Courier New" pitchFamily="49" charset="0"/>
                <a:cs typeface="Courier New" pitchFamily="49" charset="0"/>
              </a:rPr>
              <a:t> </a:t>
            </a:r>
            <a:r>
              <a:rPr lang="en-US" i="1" smtClean="0">
                <a:latin typeface="Courier New" pitchFamily="49" charset="0"/>
                <a:cs typeface="Courier New" pitchFamily="49" charset="0"/>
              </a:rPr>
              <a:t>ip_routing_protocol options</a:t>
            </a:r>
          </a:p>
          <a:p>
            <a:endParaRPr lang="en-US" smtClean="0"/>
          </a:p>
          <a:p>
            <a:pPr lvl="0"/>
            <a:endParaRPr lang="en-US" smtClean="0"/>
          </a:p>
          <a:p>
            <a:endParaRPr lang="en-US"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SVI-Based Inter-VLAN Routing Example</a:t>
            </a:r>
          </a:p>
        </p:txBody>
      </p:sp>
      <p:sp>
        <p:nvSpPr>
          <p:cNvPr id="5" name="Content Placeholder 4"/>
          <p:cNvSpPr>
            <a:spLocks noGrp="1"/>
          </p:cNvSpPr>
          <p:nvPr>
            <p:ph sz="quarter" idx="11"/>
          </p:nvPr>
        </p:nvSpPr>
        <p:spPr/>
        <p:txBody>
          <a:bodyPr>
            <a:noAutofit/>
          </a:bodyPr>
          <a:lstStyle/>
          <a:p>
            <a:r>
              <a:rPr lang="en-US" sz="1800" smtClean="0"/>
              <a:t>Switch(config)# </a:t>
            </a:r>
            <a:r>
              <a:rPr lang="en-US" sz="1800" b="1" smtClean="0"/>
              <a:t>ip routing</a:t>
            </a:r>
          </a:p>
          <a:p>
            <a:r>
              <a:rPr lang="en-US" sz="1800" smtClean="0"/>
              <a:t>Switch(config)# </a:t>
            </a:r>
            <a:r>
              <a:rPr lang="en-US" sz="1800" b="1" smtClean="0"/>
              <a:t>router rip</a:t>
            </a:r>
          </a:p>
          <a:p>
            <a:r>
              <a:rPr lang="en-US" sz="1800" smtClean="0"/>
              <a:t>Switch(config-router)# </a:t>
            </a:r>
            <a:r>
              <a:rPr lang="en-US" sz="1800" b="1" smtClean="0"/>
              <a:t>network 10.0.0.0</a:t>
            </a:r>
          </a:p>
          <a:p>
            <a:r>
              <a:rPr lang="en-US" sz="1800" smtClean="0"/>
              <a:t>Switch(config)# </a:t>
            </a:r>
            <a:r>
              <a:rPr lang="en-US" sz="1800" b="1" smtClean="0"/>
              <a:t>interface vlan 10</a:t>
            </a:r>
          </a:p>
          <a:p>
            <a:r>
              <a:rPr lang="en-US" sz="1800" smtClean="0"/>
              <a:t>Switch(config-if)# </a:t>
            </a:r>
            <a:r>
              <a:rPr lang="en-US" sz="1800" b="1" smtClean="0"/>
              <a:t>ip address 10.10.1.1 255.0.0.0</a:t>
            </a:r>
          </a:p>
          <a:p>
            <a:r>
              <a:rPr lang="en-US" sz="1800" smtClean="0"/>
              <a:t>Switch(config-if)# </a:t>
            </a:r>
            <a:r>
              <a:rPr lang="en-US" sz="1800" b="1" smtClean="0"/>
              <a:t>no shutdown</a:t>
            </a:r>
          </a:p>
          <a:p>
            <a:r>
              <a:rPr lang="en-US" sz="1800" smtClean="0"/>
              <a:t>Switch(config-if)# </a:t>
            </a:r>
            <a:r>
              <a:rPr lang="en-US" sz="1800" b="1" smtClean="0"/>
              <a:t>interface vlan 20</a:t>
            </a:r>
          </a:p>
          <a:p>
            <a:r>
              <a:rPr lang="en-US" sz="1800" smtClean="0"/>
              <a:t>Switch(config-if)# </a:t>
            </a:r>
            <a:r>
              <a:rPr lang="en-US" sz="1800" b="1" smtClean="0"/>
              <a:t>ip address 10.20.1.1 255.255.255.0</a:t>
            </a:r>
          </a:p>
          <a:p>
            <a:r>
              <a:rPr lang="en-US" sz="1800" smtClean="0"/>
              <a:t>Switch(config-if)# </a:t>
            </a:r>
            <a:r>
              <a:rPr lang="en-US" sz="1800" b="1" smtClean="0"/>
              <a:t>no shutdown</a:t>
            </a:r>
            <a:endParaRPr lang="en-US" sz="1800" smtClean="0"/>
          </a:p>
        </p:txBody>
      </p:sp>
      <p:pic>
        <p:nvPicPr>
          <p:cNvPr id="5122" name="Picture 2"/>
          <p:cNvPicPr>
            <a:picLocks noChangeAspect="1" noChangeArrowheads="1"/>
          </p:cNvPicPr>
          <p:nvPr/>
        </p:nvPicPr>
        <p:blipFill>
          <a:blip r:embed="rId3" cstate="print"/>
          <a:stretch>
            <a:fillRect/>
          </a:stretch>
        </p:blipFill>
        <p:spPr bwMode="auto">
          <a:xfrm>
            <a:off x="983493" y="882179"/>
            <a:ext cx="7172325" cy="2788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29070</TotalTime>
  <Pages>28</Pages>
  <Words>7809</Words>
  <Application>Microsoft Office PowerPoint</Application>
  <PresentationFormat>On-screen Show (4:3)</PresentationFormat>
  <Paragraphs>569</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CCNP Instructor PPT</vt:lpstr>
      <vt:lpstr>1_CCNP Instructor PPT</vt:lpstr>
      <vt:lpstr>Default Design</vt:lpstr>
      <vt:lpstr>Module 8:  Implementing Inter-VLAN Routing</vt:lpstr>
      <vt:lpstr>Inter-VLAN Routing Options</vt:lpstr>
      <vt:lpstr>Catalyst Switch Layer 3 Interfaces</vt:lpstr>
      <vt:lpstr>Routed/L3-Switched vs. L2 Switched Design</vt:lpstr>
      <vt:lpstr>Switch Virtual Interfaces (SVI’s)</vt:lpstr>
      <vt:lpstr>Routed Ports</vt:lpstr>
      <vt:lpstr>L3 EtherChannels</vt:lpstr>
      <vt:lpstr>Configuring Inter-VLAN Routing with SVI’s</vt:lpstr>
      <vt:lpstr>SVI-Based Inter-VLAN Routing Example</vt:lpstr>
      <vt:lpstr>Configuring Routed Ports</vt:lpstr>
      <vt:lpstr>Routed Port Example</vt:lpstr>
      <vt:lpstr>Common Inter-VLAN Routing Problems</vt:lpstr>
      <vt:lpstr>Configuring Layer 3 EtherChannels</vt:lpstr>
      <vt:lpstr>Layer 3 EtherChannel Example</vt:lpstr>
      <vt:lpstr>Routing Protocol Configuration</vt:lpstr>
      <vt:lpstr>Multilayer Switch Processing</vt:lpstr>
      <vt:lpstr>Multilayer Switching</vt:lpstr>
      <vt:lpstr>CEF-based MLS</vt:lpstr>
      <vt:lpstr>CEF</vt:lpstr>
      <vt:lpstr>CEF</vt:lpstr>
      <vt:lpstr>CEF</vt:lpstr>
      <vt:lpstr>CEF</vt:lpstr>
      <vt:lpstr>CEF</vt:lpstr>
      <vt:lpstr>CEF</vt:lpstr>
      <vt:lpstr>ARP Throttling</vt:lpstr>
      <vt:lpstr>ARP Throttling</vt:lpstr>
      <vt:lpstr>ARP Throttling</vt:lpstr>
      <vt:lpstr>ARP Throttling</vt:lpstr>
      <vt:lpstr>Packet Rewrite</vt:lpstr>
      <vt:lpstr>Packet Rewrite</vt:lpstr>
      <vt:lpstr>Packet Rewrite</vt:lpstr>
      <vt:lpstr>Packet Rewrite</vt:lpstr>
      <vt:lpstr>Packet Rewrite</vt:lpstr>
      <vt:lpstr>Enabling CEF</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 Chapter 4</dc:title>
  <dc:subject/>
  <dc:creator>Cisco Systems</dc:creator>
  <cp:keywords/>
  <dc:description/>
  <cp:lastModifiedBy>Michael</cp:lastModifiedBy>
  <cp:revision>1788</cp:revision>
  <cp:lastPrinted>1999-01-27T00:54:54Z</cp:lastPrinted>
  <dcterms:created xsi:type="dcterms:W3CDTF">2010-07-05T20:10:47Z</dcterms:created>
  <dcterms:modified xsi:type="dcterms:W3CDTF">2014-12-04T17:22:32Z</dcterms:modified>
</cp:coreProperties>
</file>