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6"/>
  </p:notesMasterIdLst>
  <p:sldIdLst>
    <p:sldId id="256" r:id="rId2"/>
    <p:sldId id="258" r:id="rId3"/>
    <p:sldId id="269" r:id="rId4"/>
    <p:sldId id="270" r:id="rId5"/>
    <p:sldId id="271" r:id="rId6"/>
    <p:sldId id="272" r:id="rId7"/>
    <p:sldId id="273" r:id="rId8"/>
    <p:sldId id="274" r:id="rId9"/>
    <p:sldId id="275" r:id="rId10"/>
    <p:sldId id="276" r:id="rId11"/>
    <p:sldId id="278" r:id="rId12"/>
    <p:sldId id="286" r:id="rId13"/>
    <p:sldId id="287" r:id="rId14"/>
    <p:sldId id="288" r:id="rId15"/>
    <p:sldId id="289" r:id="rId16"/>
    <p:sldId id="290" r:id="rId17"/>
    <p:sldId id="291" r:id="rId18"/>
    <p:sldId id="292" r:id="rId19"/>
    <p:sldId id="293" r:id="rId20"/>
    <p:sldId id="294" r:id="rId21"/>
    <p:sldId id="295" r:id="rId22"/>
    <p:sldId id="296" r:id="rId23"/>
    <p:sldId id="298" r:id="rId24"/>
    <p:sldId id="299" r:id="rId25"/>
    <p:sldId id="297" r:id="rId26"/>
    <p:sldId id="303" r:id="rId27"/>
    <p:sldId id="302" r:id="rId28"/>
    <p:sldId id="304" r:id="rId29"/>
    <p:sldId id="307" r:id="rId30"/>
    <p:sldId id="308" r:id="rId31"/>
    <p:sldId id="305" r:id="rId32"/>
    <p:sldId id="306" r:id="rId33"/>
    <p:sldId id="309" r:id="rId34"/>
    <p:sldId id="311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4590" autoAdjust="0"/>
    <p:restoredTop sz="86323" autoAdjust="0"/>
  </p:normalViewPr>
  <p:slideViewPr>
    <p:cSldViewPr>
      <p:cViewPr varScale="1">
        <p:scale>
          <a:sx n="74" d="100"/>
          <a:sy n="74" d="100"/>
        </p:scale>
        <p:origin x="166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1812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26C4397-FAAA-413D-9B7B-B8B6E9FA69E8}" type="doc">
      <dgm:prSet loTypeId="urn:microsoft.com/office/officeart/2005/8/layout/radial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E"/>
        </a:p>
      </dgm:t>
    </dgm:pt>
    <dgm:pt modelId="{4CAF0C46-5697-4D85-93DC-F9186FDE3E84}">
      <dgm:prSet custT="1"/>
      <dgm:spPr/>
      <dgm:t>
        <a:bodyPr/>
        <a:lstStyle/>
        <a:p>
          <a:pPr rtl="0"/>
          <a:r>
            <a:rPr lang="en-US" sz="2400" dirty="0" smtClean="0"/>
            <a:t>Form Validation</a:t>
          </a:r>
          <a:endParaRPr lang="en-IE" sz="2400" dirty="0"/>
        </a:p>
      </dgm:t>
    </dgm:pt>
    <dgm:pt modelId="{9C12269B-5C02-4896-B7FE-D2A940CD88B1}" type="parTrans" cxnId="{142B2B0B-87D5-43BB-93FE-34241E03CD43}">
      <dgm:prSet/>
      <dgm:spPr/>
      <dgm:t>
        <a:bodyPr/>
        <a:lstStyle/>
        <a:p>
          <a:endParaRPr lang="en-IE"/>
        </a:p>
      </dgm:t>
    </dgm:pt>
    <dgm:pt modelId="{9E2E61BB-98C5-4DED-B7D5-F2E3079ACEDF}" type="sibTrans" cxnId="{142B2B0B-87D5-43BB-93FE-34241E03CD43}">
      <dgm:prSet/>
      <dgm:spPr/>
      <dgm:t>
        <a:bodyPr/>
        <a:lstStyle/>
        <a:p>
          <a:endParaRPr lang="en-IE"/>
        </a:p>
      </dgm:t>
    </dgm:pt>
    <dgm:pt modelId="{A0874786-3156-443D-ABB5-F9DFC7ACF8D8}">
      <dgm:prSet custT="1"/>
      <dgm:spPr/>
      <dgm:t>
        <a:bodyPr/>
        <a:lstStyle/>
        <a:p>
          <a:pPr rtl="0"/>
          <a:r>
            <a:rPr lang="en-US" sz="2800" dirty="0" smtClean="0"/>
            <a:t>Changing menus dynamically</a:t>
          </a:r>
          <a:endParaRPr lang="en-IE" sz="2800" dirty="0"/>
        </a:p>
      </dgm:t>
    </dgm:pt>
    <dgm:pt modelId="{9DD7B962-48AD-43DF-B715-6C69390CE6D0}" type="parTrans" cxnId="{E83DE1B1-061C-4F40-8A80-0AEEB5431AD5}">
      <dgm:prSet/>
      <dgm:spPr/>
      <dgm:t>
        <a:bodyPr/>
        <a:lstStyle/>
        <a:p>
          <a:endParaRPr lang="en-IE"/>
        </a:p>
      </dgm:t>
    </dgm:pt>
    <dgm:pt modelId="{063DF4FC-3728-4E36-A7B1-DA05655BF2E5}" type="sibTrans" cxnId="{E83DE1B1-061C-4F40-8A80-0AEEB5431AD5}">
      <dgm:prSet/>
      <dgm:spPr/>
      <dgm:t>
        <a:bodyPr/>
        <a:lstStyle/>
        <a:p>
          <a:endParaRPr lang="en-IE"/>
        </a:p>
      </dgm:t>
    </dgm:pt>
    <dgm:pt modelId="{934699C7-6237-4BED-BE01-F20BC10698CA}">
      <dgm:prSet custT="1"/>
      <dgm:spPr/>
      <dgm:t>
        <a:bodyPr/>
        <a:lstStyle/>
        <a:p>
          <a:pPr rtl="0"/>
          <a:r>
            <a:rPr lang="en-US" sz="2400" dirty="0" smtClean="0"/>
            <a:t>Window Events</a:t>
          </a:r>
          <a:endParaRPr lang="en-IE" sz="2400" dirty="0"/>
        </a:p>
      </dgm:t>
    </dgm:pt>
    <dgm:pt modelId="{4BD042CC-BDFD-41D8-8F0C-9F7E605482B7}" type="parTrans" cxnId="{FE4BDBDA-7E78-444E-AB8B-F620805D6C1E}">
      <dgm:prSet/>
      <dgm:spPr/>
      <dgm:t>
        <a:bodyPr/>
        <a:lstStyle/>
        <a:p>
          <a:endParaRPr lang="en-IE"/>
        </a:p>
      </dgm:t>
    </dgm:pt>
    <dgm:pt modelId="{1410C957-0898-4153-9993-1166B90A9AC9}" type="sibTrans" cxnId="{FE4BDBDA-7E78-444E-AB8B-F620805D6C1E}">
      <dgm:prSet/>
      <dgm:spPr/>
      <dgm:t>
        <a:bodyPr/>
        <a:lstStyle/>
        <a:p>
          <a:endParaRPr lang="en-IE"/>
        </a:p>
      </dgm:t>
    </dgm:pt>
    <dgm:pt modelId="{E333DEB3-C02C-48B4-9C18-B2ED75D65A58}">
      <dgm:prSet custT="1"/>
      <dgm:spPr/>
      <dgm:t>
        <a:bodyPr/>
        <a:lstStyle/>
        <a:p>
          <a:pPr rtl="0"/>
          <a:r>
            <a:rPr lang="en-US" sz="2800" dirty="0" smtClean="0"/>
            <a:t>Mouse Clicks</a:t>
          </a:r>
          <a:endParaRPr lang="en-IE" sz="2800" dirty="0"/>
        </a:p>
      </dgm:t>
    </dgm:pt>
    <dgm:pt modelId="{75803E2C-2FCD-4C19-B97F-969C00DFDD7B}" type="parTrans" cxnId="{713C0383-8E90-427D-B837-B73D4A58E4CB}">
      <dgm:prSet/>
      <dgm:spPr/>
      <dgm:t>
        <a:bodyPr/>
        <a:lstStyle/>
        <a:p>
          <a:endParaRPr lang="en-IE"/>
        </a:p>
      </dgm:t>
    </dgm:pt>
    <dgm:pt modelId="{FF28BEA6-3E45-40F7-8510-FE10DEAD273E}" type="sibTrans" cxnId="{713C0383-8E90-427D-B837-B73D4A58E4CB}">
      <dgm:prSet/>
      <dgm:spPr/>
      <dgm:t>
        <a:bodyPr/>
        <a:lstStyle/>
        <a:p>
          <a:endParaRPr lang="en-IE"/>
        </a:p>
      </dgm:t>
    </dgm:pt>
    <dgm:pt modelId="{4CC85897-D0AD-4966-9D0F-48C379A8DD45}">
      <dgm:prSet/>
      <dgm:spPr/>
      <dgm:t>
        <a:bodyPr/>
        <a:lstStyle/>
        <a:p>
          <a:pPr rtl="0"/>
          <a:r>
            <a:rPr lang="en-US" dirty="0" smtClean="0"/>
            <a:t>Document Object Model</a:t>
          </a:r>
          <a:endParaRPr lang="en-IE" dirty="0"/>
        </a:p>
      </dgm:t>
    </dgm:pt>
    <dgm:pt modelId="{B1758DCF-31CD-420E-BF16-ACCA598B17D6}" type="parTrans" cxnId="{438E5720-E591-4F0E-ACA6-B011D5B643C9}">
      <dgm:prSet/>
      <dgm:spPr/>
      <dgm:t>
        <a:bodyPr/>
        <a:lstStyle/>
        <a:p>
          <a:endParaRPr lang="en-IE"/>
        </a:p>
      </dgm:t>
    </dgm:pt>
    <dgm:pt modelId="{D35ED1F8-6258-4B90-AC13-D1A351EFECDB}" type="sibTrans" cxnId="{438E5720-E591-4F0E-ACA6-B011D5B643C9}">
      <dgm:prSet/>
      <dgm:spPr/>
      <dgm:t>
        <a:bodyPr/>
        <a:lstStyle/>
        <a:p>
          <a:endParaRPr lang="en-IE"/>
        </a:p>
      </dgm:t>
    </dgm:pt>
    <dgm:pt modelId="{942E88DA-C856-4856-A2F8-26D99BA479E9}" type="pres">
      <dgm:prSet presAssocID="{826C4397-FAAA-413D-9B7B-B8B6E9FA69E8}" presName="composite" presStyleCnt="0">
        <dgm:presLayoutVars>
          <dgm:chMax val="5"/>
          <dgm:dir/>
          <dgm:animLvl val="ctr"/>
          <dgm:resizeHandles val="exact"/>
        </dgm:presLayoutVars>
      </dgm:prSet>
      <dgm:spPr/>
    </dgm:pt>
    <dgm:pt modelId="{1B306BD7-80DB-4107-8CE3-A8BBA24ABF54}" type="pres">
      <dgm:prSet presAssocID="{826C4397-FAAA-413D-9B7B-B8B6E9FA69E8}" presName="cycle" presStyleCnt="0"/>
      <dgm:spPr/>
    </dgm:pt>
    <dgm:pt modelId="{DA3FF48A-7451-4F00-98FF-B1148D22D9F5}" type="pres">
      <dgm:prSet presAssocID="{826C4397-FAAA-413D-9B7B-B8B6E9FA69E8}" presName="centerShape" presStyleCnt="0"/>
      <dgm:spPr/>
    </dgm:pt>
    <dgm:pt modelId="{67F0B87F-0D4C-48BE-A354-02BA57931179}" type="pres">
      <dgm:prSet presAssocID="{826C4397-FAAA-413D-9B7B-B8B6E9FA69E8}" presName="connSite" presStyleLbl="node1" presStyleIdx="0" presStyleCnt="4"/>
      <dgm:spPr/>
    </dgm:pt>
    <dgm:pt modelId="{1313D51A-646D-4098-9949-2A5DBD398E8A}" type="pres">
      <dgm:prSet presAssocID="{826C4397-FAAA-413D-9B7B-B8B6E9FA69E8}" presName="visible" presStyleLbl="node1" presStyleIdx="0" presStyleCnt="4"/>
      <dgm:spPr>
        <a:prstGeom prst="smileyFace">
          <a:avLst/>
        </a:prstGeom>
        <a:solidFill>
          <a:srgbClr val="FF0000"/>
        </a:solidFill>
      </dgm:spPr>
    </dgm:pt>
    <dgm:pt modelId="{E1934044-F6EE-4114-8567-6AE2B7701D66}" type="pres">
      <dgm:prSet presAssocID="{9C12269B-5C02-4896-B7FE-D2A940CD88B1}" presName="Name25" presStyleLbl="parChTrans1D1" presStyleIdx="0" presStyleCnt="3"/>
      <dgm:spPr/>
    </dgm:pt>
    <dgm:pt modelId="{A6CA7D25-E645-4017-9829-60693E917136}" type="pres">
      <dgm:prSet presAssocID="{4CAF0C46-5697-4D85-93DC-F9186FDE3E84}" presName="node" presStyleCnt="0"/>
      <dgm:spPr/>
    </dgm:pt>
    <dgm:pt modelId="{F46C7307-AC15-43B1-BDEC-967D3780639E}" type="pres">
      <dgm:prSet presAssocID="{4CAF0C46-5697-4D85-93DC-F9186FDE3E84}" presName="parentNode" presStyleLbl="node1" presStyleIdx="1" presStyleCnt="4" custScaleX="140989" custLinFactNeighborX="35417" custLinFactNeighborY="419">
        <dgm:presLayoutVars>
          <dgm:chMax val="1"/>
          <dgm:bulletEnabled val="1"/>
        </dgm:presLayoutVars>
      </dgm:prSet>
      <dgm:spPr/>
    </dgm:pt>
    <dgm:pt modelId="{6873EEE0-8541-4E72-AF95-D49D938ACA93}" type="pres">
      <dgm:prSet presAssocID="{4CAF0C46-5697-4D85-93DC-F9186FDE3E84}" presName="childNode" presStyleLbl="revTx" presStyleIdx="0" presStyleCnt="2">
        <dgm:presLayoutVars>
          <dgm:bulletEnabled val="1"/>
        </dgm:presLayoutVars>
      </dgm:prSet>
      <dgm:spPr/>
    </dgm:pt>
    <dgm:pt modelId="{F8530D88-186E-420C-9A17-F98A4DF09761}" type="pres">
      <dgm:prSet presAssocID="{4BD042CC-BDFD-41D8-8F0C-9F7E605482B7}" presName="Name25" presStyleLbl="parChTrans1D1" presStyleIdx="1" presStyleCnt="3"/>
      <dgm:spPr/>
    </dgm:pt>
    <dgm:pt modelId="{DF881140-8046-4846-BC21-5F3D29B1DA07}" type="pres">
      <dgm:prSet presAssocID="{934699C7-6237-4BED-BE01-F20BC10698CA}" presName="node" presStyleCnt="0"/>
      <dgm:spPr/>
    </dgm:pt>
    <dgm:pt modelId="{EB369137-C852-42E4-AC5F-A5A963C26167}" type="pres">
      <dgm:prSet presAssocID="{934699C7-6237-4BED-BE01-F20BC10698CA}" presName="parentNode" presStyleLbl="node1" presStyleIdx="2" presStyleCnt="4" custScaleX="129608">
        <dgm:presLayoutVars>
          <dgm:chMax val="1"/>
          <dgm:bulletEnabled val="1"/>
        </dgm:presLayoutVars>
      </dgm:prSet>
      <dgm:spPr/>
    </dgm:pt>
    <dgm:pt modelId="{49A9C0BD-235C-4710-A295-DF066257AB56}" type="pres">
      <dgm:prSet presAssocID="{934699C7-6237-4BED-BE01-F20BC10698CA}" presName="childNode" presStyleLbl="revTx" presStyleIdx="1" presStyleCnt="2">
        <dgm:presLayoutVars>
          <dgm:bulletEnabled val="1"/>
        </dgm:presLayoutVars>
      </dgm:prSet>
      <dgm:spPr/>
    </dgm:pt>
    <dgm:pt modelId="{A604DE41-17AA-4EED-ABB9-C5D8371FF28B}" type="pres">
      <dgm:prSet presAssocID="{B1758DCF-31CD-420E-BF16-ACCA598B17D6}" presName="Name25" presStyleLbl="parChTrans1D1" presStyleIdx="2" presStyleCnt="3"/>
      <dgm:spPr/>
    </dgm:pt>
    <dgm:pt modelId="{E378F570-CA91-46E3-87EB-1EE8950A3AE3}" type="pres">
      <dgm:prSet presAssocID="{4CC85897-D0AD-4966-9D0F-48C379A8DD45}" presName="node" presStyleCnt="0"/>
      <dgm:spPr/>
    </dgm:pt>
    <dgm:pt modelId="{C19DEDE8-CB06-4918-96A2-A0372CB9C8D5}" type="pres">
      <dgm:prSet presAssocID="{4CC85897-D0AD-4966-9D0F-48C379A8DD45}" presName="parentNode" presStyleLbl="node1" presStyleIdx="3" presStyleCnt="4" custScaleX="236098">
        <dgm:presLayoutVars>
          <dgm:chMax val="1"/>
          <dgm:bulletEnabled val="1"/>
        </dgm:presLayoutVars>
      </dgm:prSet>
      <dgm:spPr/>
    </dgm:pt>
    <dgm:pt modelId="{77FC0186-448D-48F3-A27D-D83C541BA15E}" type="pres">
      <dgm:prSet presAssocID="{4CC85897-D0AD-4966-9D0F-48C379A8DD45}" presName="childNode" presStyleLbl="revTx" presStyleIdx="1" presStyleCnt="2">
        <dgm:presLayoutVars>
          <dgm:bulletEnabled val="1"/>
        </dgm:presLayoutVars>
      </dgm:prSet>
      <dgm:spPr/>
    </dgm:pt>
  </dgm:ptLst>
  <dgm:cxnLst>
    <dgm:cxn modelId="{81BDEA0E-B442-4BC2-BE6D-2C48EA718CF4}" type="presOf" srcId="{4BD042CC-BDFD-41D8-8F0C-9F7E605482B7}" destId="{F8530D88-186E-420C-9A17-F98A4DF09761}" srcOrd="0" destOrd="0" presId="urn:microsoft.com/office/officeart/2005/8/layout/radial2"/>
    <dgm:cxn modelId="{04B50A93-095C-4DCA-885F-602CD3F25AE1}" type="presOf" srcId="{934699C7-6237-4BED-BE01-F20BC10698CA}" destId="{EB369137-C852-42E4-AC5F-A5A963C26167}" srcOrd="0" destOrd="0" presId="urn:microsoft.com/office/officeart/2005/8/layout/radial2"/>
    <dgm:cxn modelId="{DA9008F3-F960-4D28-98A5-37D3991BFDEC}" type="presOf" srcId="{826C4397-FAAA-413D-9B7B-B8B6E9FA69E8}" destId="{942E88DA-C856-4856-A2F8-26D99BA479E9}" srcOrd="0" destOrd="0" presId="urn:microsoft.com/office/officeart/2005/8/layout/radial2"/>
    <dgm:cxn modelId="{E83DE1B1-061C-4F40-8A80-0AEEB5431AD5}" srcId="{4CAF0C46-5697-4D85-93DC-F9186FDE3E84}" destId="{A0874786-3156-443D-ABB5-F9DFC7ACF8D8}" srcOrd="0" destOrd="0" parTransId="{9DD7B962-48AD-43DF-B715-6C69390CE6D0}" sibTransId="{063DF4FC-3728-4E36-A7B1-DA05655BF2E5}"/>
    <dgm:cxn modelId="{990C07A7-B392-469F-A30D-C632A8D0F2B6}" type="presOf" srcId="{4CAF0C46-5697-4D85-93DC-F9186FDE3E84}" destId="{F46C7307-AC15-43B1-BDEC-967D3780639E}" srcOrd="0" destOrd="0" presId="urn:microsoft.com/office/officeart/2005/8/layout/radial2"/>
    <dgm:cxn modelId="{54118296-A31D-4AFD-A75C-D6D9F6E1B9E5}" type="presOf" srcId="{9C12269B-5C02-4896-B7FE-D2A940CD88B1}" destId="{E1934044-F6EE-4114-8567-6AE2B7701D66}" srcOrd="0" destOrd="0" presId="urn:microsoft.com/office/officeart/2005/8/layout/radial2"/>
    <dgm:cxn modelId="{02302EEA-8A12-4067-89EB-0406582CA59B}" type="presOf" srcId="{A0874786-3156-443D-ABB5-F9DFC7ACF8D8}" destId="{6873EEE0-8541-4E72-AF95-D49D938ACA93}" srcOrd="0" destOrd="0" presId="urn:microsoft.com/office/officeart/2005/8/layout/radial2"/>
    <dgm:cxn modelId="{438E5720-E591-4F0E-ACA6-B011D5B643C9}" srcId="{826C4397-FAAA-413D-9B7B-B8B6E9FA69E8}" destId="{4CC85897-D0AD-4966-9D0F-48C379A8DD45}" srcOrd="2" destOrd="0" parTransId="{B1758DCF-31CD-420E-BF16-ACCA598B17D6}" sibTransId="{D35ED1F8-6258-4B90-AC13-D1A351EFECDB}"/>
    <dgm:cxn modelId="{713C0383-8E90-427D-B837-B73D4A58E4CB}" srcId="{934699C7-6237-4BED-BE01-F20BC10698CA}" destId="{E333DEB3-C02C-48B4-9C18-B2ED75D65A58}" srcOrd="0" destOrd="0" parTransId="{75803E2C-2FCD-4C19-B97F-969C00DFDD7B}" sibTransId="{FF28BEA6-3E45-40F7-8510-FE10DEAD273E}"/>
    <dgm:cxn modelId="{142B2B0B-87D5-43BB-93FE-34241E03CD43}" srcId="{826C4397-FAAA-413D-9B7B-B8B6E9FA69E8}" destId="{4CAF0C46-5697-4D85-93DC-F9186FDE3E84}" srcOrd="0" destOrd="0" parTransId="{9C12269B-5C02-4896-B7FE-D2A940CD88B1}" sibTransId="{9E2E61BB-98C5-4DED-B7D5-F2E3079ACEDF}"/>
    <dgm:cxn modelId="{07AB78C2-C7C0-4388-95CD-BC55400326C0}" type="presOf" srcId="{E333DEB3-C02C-48B4-9C18-B2ED75D65A58}" destId="{49A9C0BD-235C-4710-A295-DF066257AB56}" srcOrd="0" destOrd="0" presId="urn:microsoft.com/office/officeart/2005/8/layout/radial2"/>
    <dgm:cxn modelId="{FE4BDBDA-7E78-444E-AB8B-F620805D6C1E}" srcId="{826C4397-FAAA-413D-9B7B-B8B6E9FA69E8}" destId="{934699C7-6237-4BED-BE01-F20BC10698CA}" srcOrd="1" destOrd="0" parTransId="{4BD042CC-BDFD-41D8-8F0C-9F7E605482B7}" sibTransId="{1410C957-0898-4153-9993-1166B90A9AC9}"/>
    <dgm:cxn modelId="{4DB52FBB-110D-4BBF-B407-70A6DEE8C51C}" type="presOf" srcId="{4CC85897-D0AD-4966-9D0F-48C379A8DD45}" destId="{C19DEDE8-CB06-4918-96A2-A0372CB9C8D5}" srcOrd="0" destOrd="0" presId="urn:microsoft.com/office/officeart/2005/8/layout/radial2"/>
    <dgm:cxn modelId="{A93B2872-B219-4C14-A7F2-288366A78DFF}" type="presOf" srcId="{B1758DCF-31CD-420E-BF16-ACCA598B17D6}" destId="{A604DE41-17AA-4EED-ABB9-C5D8371FF28B}" srcOrd="0" destOrd="0" presId="urn:microsoft.com/office/officeart/2005/8/layout/radial2"/>
    <dgm:cxn modelId="{0EAE0FD7-D7F8-450B-96E1-BEC61BBD99D5}" type="presParOf" srcId="{942E88DA-C856-4856-A2F8-26D99BA479E9}" destId="{1B306BD7-80DB-4107-8CE3-A8BBA24ABF54}" srcOrd="0" destOrd="0" presId="urn:microsoft.com/office/officeart/2005/8/layout/radial2"/>
    <dgm:cxn modelId="{E9544B3E-0710-44F8-900E-57DDA26599B7}" type="presParOf" srcId="{1B306BD7-80DB-4107-8CE3-A8BBA24ABF54}" destId="{DA3FF48A-7451-4F00-98FF-B1148D22D9F5}" srcOrd="0" destOrd="0" presId="urn:microsoft.com/office/officeart/2005/8/layout/radial2"/>
    <dgm:cxn modelId="{865894C5-BB98-4200-AAEB-5125AA66CA5C}" type="presParOf" srcId="{DA3FF48A-7451-4F00-98FF-B1148D22D9F5}" destId="{67F0B87F-0D4C-48BE-A354-02BA57931179}" srcOrd="0" destOrd="0" presId="urn:microsoft.com/office/officeart/2005/8/layout/radial2"/>
    <dgm:cxn modelId="{63A5C830-99FE-4306-A424-A2B104853A62}" type="presParOf" srcId="{DA3FF48A-7451-4F00-98FF-B1148D22D9F5}" destId="{1313D51A-646D-4098-9949-2A5DBD398E8A}" srcOrd="1" destOrd="0" presId="urn:microsoft.com/office/officeart/2005/8/layout/radial2"/>
    <dgm:cxn modelId="{4ED013BD-6997-4AFA-921D-98967E720F8A}" type="presParOf" srcId="{1B306BD7-80DB-4107-8CE3-A8BBA24ABF54}" destId="{E1934044-F6EE-4114-8567-6AE2B7701D66}" srcOrd="1" destOrd="0" presId="urn:microsoft.com/office/officeart/2005/8/layout/radial2"/>
    <dgm:cxn modelId="{225FE174-9621-486A-93FC-B9E0E185C8B0}" type="presParOf" srcId="{1B306BD7-80DB-4107-8CE3-A8BBA24ABF54}" destId="{A6CA7D25-E645-4017-9829-60693E917136}" srcOrd="2" destOrd="0" presId="urn:microsoft.com/office/officeart/2005/8/layout/radial2"/>
    <dgm:cxn modelId="{C5CDA006-9025-436D-8038-E60D7A1271C0}" type="presParOf" srcId="{A6CA7D25-E645-4017-9829-60693E917136}" destId="{F46C7307-AC15-43B1-BDEC-967D3780639E}" srcOrd="0" destOrd="0" presId="urn:microsoft.com/office/officeart/2005/8/layout/radial2"/>
    <dgm:cxn modelId="{13CECC03-AB65-410B-A749-135A7B174EC2}" type="presParOf" srcId="{A6CA7D25-E645-4017-9829-60693E917136}" destId="{6873EEE0-8541-4E72-AF95-D49D938ACA93}" srcOrd="1" destOrd="0" presId="urn:microsoft.com/office/officeart/2005/8/layout/radial2"/>
    <dgm:cxn modelId="{970B07F8-1679-41C7-8316-7D3937D3774D}" type="presParOf" srcId="{1B306BD7-80DB-4107-8CE3-A8BBA24ABF54}" destId="{F8530D88-186E-420C-9A17-F98A4DF09761}" srcOrd="3" destOrd="0" presId="urn:microsoft.com/office/officeart/2005/8/layout/radial2"/>
    <dgm:cxn modelId="{3509BFE7-C138-4232-9D32-AA3AAC1CD701}" type="presParOf" srcId="{1B306BD7-80DB-4107-8CE3-A8BBA24ABF54}" destId="{DF881140-8046-4846-BC21-5F3D29B1DA07}" srcOrd="4" destOrd="0" presId="urn:microsoft.com/office/officeart/2005/8/layout/radial2"/>
    <dgm:cxn modelId="{26EE91D2-9665-46AC-9EB3-FE4F13227AB7}" type="presParOf" srcId="{DF881140-8046-4846-BC21-5F3D29B1DA07}" destId="{EB369137-C852-42E4-AC5F-A5A963C26167}" srcOrd="0" destOrd="0" presId="urn:microsoft.com/office/officeart/2005/8/layout/radial2"/>
    <dgm:cxn modelId="{93617AF7-91F8-496F-A0B2-CB5B302F38E4}" type="presParOf" srcId="{DF881140-8046-4846-BC21-5F3D29B1DA07}" destId="{49A9C0BD-235C-4710-A295-DF066257AB56}" srcOrd="1" destOrd="0" presId="urn:microsoft.com/office/officeart/2005/8/layout/radial2"/>
    <dgm:cxn modelId="{670D7BD9-AEA8-45B9-B890-2E71D0464971}" type="presParOf" srcId="{1B306BD7-80DB-4107-8CE3-A8BBA24ABF54}" destId="{A604DE41-17AA-4EED-ABB9-C5D8371FF28B}" srcOrd="5" destOrd="0" presId="urn:microsoft.com/office/officeart/2005/8/layout/radial2"/>
    <dgm:cxn modelId="{BC6D0594-C868-40EB-9CCD-D4FA57C50B42}" type="presParOf" srcId="{1B306BD7-80DB-4107-8CE3-A8BBA24ABF54}" destId="{E378F570-CA91-46E3-87EB-1EE8950A3AE3}" srcOrd="6" destOrd="0" presId="urn:microsoft.com/office/officeart/2005/8/layout/radial2"/>
    <dgm:cxn modelId="{F10CCE73-B0F1-4A0F-A2C1-460EE648F4E5}" type="presParOf" srcId="{E378F570-CA91-46E3-87EB-1EE8950A3AE3}" destId="{C19DEDE8-CB06-4918-96A2-A0372CB9C8D5}" srcOrd="0" destOrd="0" presId="urn:microsoft.com/office/officeart/2005/8/layout/radial2"/>
    <dgm:cxn modelId="{D265B1DB-D85C-441E-AF20-435AD39D84E7}" type="presParOf" srcId="{E378F570-CA91-46E3-87EB-1EE8950A3AE3}" destId="{77FC0186-448D-48F3-A27D-D83C541BA15E}" srcOrd="1" destOrd="0" presId="urn:microsoft.com/office/officeart/2005/8/layout/radial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04DE41-17AA-4EED-ABB9-C5D8371FF28B}">
      <dsp:nvSpPr>
        <dsp:cNvPr id="0" name=""/>
        <dsp:cNvSpPr/>
      </dsp:nvSpPr>
      <dsp:spPr>
        <a:xfrm rot="2796263">
          <a:off x="2536657" y="3332499"/>
          <a:ext cx="356299" cy="49394"/>
        </a:xfrm>
        <a:custGeom>
          <a:avLst/>
          <a:gdLst/>
          <a:ahLst/>
          <a:cxnLst/>
          <a:rect l="0" t="0" r="0" b="0"/>
          <a:pathLst>
            <a:path>
              <a:moveTo>
                <a:pt x="0" y="24697"/>
              </a:moveTo>
              <a:lnTo>
                <a:pt x="356299" y="2469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530D88-186E-420C-9A17-F98A4DF09761}">
      <dsp:nvSpPr>
        <dsp:cNvPr id="0" name=""/>
        <dsp:cNvSpPr/>
      </dsp:nvSpPr>
      <dsp:spPr>
        <a:xfrm>
          <a:off x="2636679" y="2390684"/>
          <a:ext cx="554849" cy="49394"/>
        </a:xfrm>
        <a:custGeom>
          <a:avLst/>
          <a:gdLst/>
          <a:ahLst/>
          <a:cxnLst/>
          <a:rect l="0" t="0" r="0" b="0"/>
          <a:pathLst>
            <a:path>
              <a:moveTo>
                <a:pt x="0" y="24697"/>
              </a:moveTo>
              <a:lnTo>
                <a:pt x="554849" y="2469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1934044-F6EE-4114-8567-6AE2B7701D66}">
      <dsp:nvSpPr>
        <dsp:cNvPr id="0" name=""/>
        <dsp:cNvSpPr/>
      </dsp:nvSpPr>
      <dsp:spPr>
        <a:xfrm rot="19388107">
          <a:off x="2537227" y="1483118"/>
          <a:ext cx="994786" cy="49394"/>
        </a:xfrm>
        <a:custGeom>
          <a:avLst/>
          <a:gdLst/>
          <a:ahLst/>
          <a:cxnLst/>
          <a:rect l="0" t="0" r="0" b="0"/>
          <a:pathLst>
            <a:path>
              <a:moveTo>
                <a:pt x="0" y="24697"/>
              </a:moveTo>
              <a:lnTo>
                <a:pt x="994786" y="2469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13D51A-646D-4098-9949-2A5DBD398E8A}">
      <dsp:nvSpPr>
        <dsp:cNvPr id="0" name=""/>
        <dsp:cNvSpPr/>
      </dsp:nvSpPr>
      <dsp:spPr>
        <a:xfrm>
          <a:off x="663788" y="1254856"/>
          <a:ext cx="2321049" cy="2321049"/>
        </a:xfrm>
        <a:prstGeom prst="smileyFace">
          <a:avLst/>
        </a:prstGeom>
        <a:solidFill>
          <a:srgbClr val="FF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6C7307-AC15-43B1-BDEC-967D3780639E}">
      <dsp:nvSpPr>
        <dsp:cNvPr id="0" name=""/>
        <dsp:cNvSpPr/>
      </dsp:nvSpPr>
      <dsp:spPr>
        <a:xfrm>
          <a:off x="3125449" y="7231"/>
          <a:ext cx="1963454" cy="139262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Form Validation</a:t>
          </a:r>
          <a:endParaRPr lang="en-IE" sz="2400" kern="1200" dirty="0"/>
        </a:p>
      </dsp:txBody>
      <dsp:txXfrm>
        <a:off x="3412990" y="211177"/>
        <a:ext cx="1388372" cy="984737"/>
      </dsp:txXfrm>
    </dsp:sp>
    <dsp:sp modelId="{6873EEE0-8541-4E72-AF95-D49D938ACA93}">
      <dsp:nvSpPr>
        <dsp:cNvPr id="0" name=""/>
        <dsp:cNvSpPr/>
      </dsp:nvSpPr>
      <dsp:spPr>
        <a:xfrm>
          <a:off x="4514635" y="7231"/>
          <a:ext cx="2945181" cy="13926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285750" lvl="1" indent="-285750" algn="l" defTabSz="12446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kern="1200" dirty="0" smtClean="0"/>
            <a:t>Changing menus dynamically</a:t>
          </a:r>
          <a:endParaRPr lang="en-IE" sz="2800" kern="1200" dirty="0"/>
        </a:p>
      </dsp:txBody>
      <dsp:txXfrm>
        <a:off x="4514635" y="7231"/>
        <a:ext cx="2945181" cy="1392629"/>
      </dsp:txXfrm>
    </dsp:sp>
    <dsp:sp modelId="{EB369137-C852-42E4-AC5F-A5A963C26167}">
      <dsp:nvSpPr>
        <dsp:cNvPr id="0" name=""/>
        <dsp:cNvSpPr/>
      </dsp:nvSpPr>
      <dsp:spPr>
        <a:xfrm>
          <a:off x="3191529" y="1719066"/>
          <a:ext cx="1804959" cy="139262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Window Events</a:t>
          </a:r>
          <a:endParaRPr lang="en-IE" sz="2400" kern="1200" dirty="0"/>
        </a:p>
      </dsp:txBody>
      <dsp:txXfrm>
        <a:off x="3455859" y="1923012"/>
        <a:ext cx="1276299" cy="984737"/>
      </dsp:txXfrm>
    </dsp:sp>
    <dsp:sp modelId="{49A9C0BD-235C-4710-A295-DF066257AB56}">
      <dsp:nvSpPr>
        <dsp:cNvPr id="0" name=""/>
        <dsp:cNvSpPr/>
      </dsp:nvSpPr>
      <dsp:spPr>
        <a:xfrm>
          <a:off x="4620339" y="1719066"/>
          <a:ext cx="2707438" cy="13926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285750" lvl="1" indent="-285750" algn="l" defTabSz="12446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kern="1200" dirty="0" smtClean="0"/>
            <a:t>Mouse Clicks</a:t>
          </a:r>
          <a:endParaRPr lang="en-IE" sz="2800" kern="1200" dirty="0"/>
        </a:p>
      </dsp:txBody>
      <dsp:txXfrm>
        <a:off x="4620339" y="1719066"/>
        <a:ext cx="2707438" cy="1392629"/>
      </dsp:txXfrm>
    </dsp:sp>
    <dsp:sp modelId="{C19DEDE8-CB06-4918-96A2-A0372CB9C8D5}">
      <dsp:nvSpPr>
        <dsp:cNvPr id="0" name=""/>
        <dsp:cNvSpPr/>
      </dsp:nvSpPr>
      <dsp:spPr>
        <a:xfrm>
          <a:off x="1804399" y="3436737"/>
          <a:ext cx="3287970" cy="139262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Document Object Model</a:t>
          </a:r>
          <a:endParaRPr lang="en-IE" sz="3200" kern="1200" dirty="0"/>
        </a:p>
      </dsp:txBody>
      <dsp:txXfrm>
        <a:off x="2285911" y="3640683"/>
        <a:ext cx="2324946" cy="9847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E2D41B-B9B7-4B62-8469-E6A199947E36}" type="datetimeFigureOut">
              <a:rPr lang="en-US" smtClean="0"/>
              <a:t>9/8/2014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D2F062-CB4C-435C-9502-C379DC9EE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8138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D2F062-CB4C-435C-9502-C379DC9EE5C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9848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Chapter 7, c2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D2F062-CB4C-435C-9502-C379DC9EE5C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390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Chapter8, ex3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D2F062-CB4C-435C-9502-C379DC9EE5C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1448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E9579-8620-49C7-86D1-25AF46F8BC7B}" type="datetime1">
              <a:rPr lang="en-US" smtClean="0"/>
              <a:t>9/8/2014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O.McMahon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F9030-6558-49B4-A7CA-6BCD2F1B0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700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5ADF3-04F7-459D-A864-14AF2202A279}" type="datetime1">
              <a:rPr lang="en-US" smtClean="0"/>
              <a:t>9/8/2014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O.McMahon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F9030-6558-49B4-A7CA-6BCD2F1B0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316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A8EAC-1778-442B-A921-57FCC4E13183}" type="datetime1">
              <a:rPr lang="en-US" smtClean="0"/>
              <a:t>9/8/2014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O.McMahon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F9030-6558-49B4-A7CA-6BCD2F1B0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517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B3F33-5102-4BD8-B11A-2A1F6AEF2DDB}" type="datetime1">
              <a:rPr lang="en-US" smtClean="0"/>
              <a:t>9/8/2014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O.McMahon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F9030-6558-49B4-A7CA-6BCD2F1B0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70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91F74-9E5A-40EF-9481-91FFF811D7E9}" type="datetime1">
              <a:rPr lang="en-US" smtClean="0"/>
              <a:t>9/8/2014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O.McMahon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F9030-6558-49B4-A7CA-6BCD2F1B0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499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F227E-933C-4E5C-BAE3-40455AC3580F}" type="datetime1">
              <a:rPr lang="en-US" smtClean="0"/>
              <a:t>9/8/2014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O.McMahon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F9030-6558-49B4-A7CA-6BCD2F1B0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167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FF863-CBA5-4ECD-9CF3-DBA87EA82E18}" type="datetime1">
              <a:rPr lang="en-US" smtClean="0"/>
              <a:t>9/8/2014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O.McMahon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F9030-6558-49B4-A7CA-6BCD2F1B0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748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FF16E-7410-4C76-88CC-CD67452E960E}" type="datetime1">
              <a:rPr lang="en-US" smtClean="0"/>
              <a:t>9/8/2014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O.McMahon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F9030-6558-49B4-A7CA-6BCD2F1B0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868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BAC02-79D4-4ED6-9403-EA274D5BEE89}" type="datetime1">
              <a:rPr lang="en-US" smtClean="0"/>
              <a:t>9/8/2014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O.McMahon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F9030-6558-49B4-A7CA-6BCD2F1B0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951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17B92-0B2B-46D4-A304-2466AC6E350D}" type="datetime1">
              <a:rPr lang="en-US" smtClean="0"/>
              <a:t>9/8/2014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O.McMahon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F9030-6558-49B4-A7CA-6BCD2F1B0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39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017FC-6AF5-46E0-A6BC-D223B70B4892}" type="datetime1">
              <a:rPr lang="en-US" smtClean="0"/>
              <a:t>9/8/2014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O.McMahon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F9030-6558-49B4-A7CA-6BCD2F1B0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126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AC18DB-47FC-467A-BC5A-7CC0558C3E2F}" type="datetime1">
              <a:rPr lang="en-US" smtClean="0"/>
              <a:t>9/8/2014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O.McMahon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CF9030-6558-49B4-A7CA-6BCD2F1B0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652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einspector.com/dominspector/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4400" b="1" dirty="0" smtClean="0">
                <a:solidFill>
                  <a:srgbClr val="FF0000"/>
                </a:solidFill>
              </a:rPr>
              <a:t>Lecture 2 </a:t>
            </a:r>
            <a:r>
              <a:rPr lang="en-US" sz="4400" b="1" dirty="0" err="1" smtClean="0">
                <a:solidFill>
                  <a:srgbClr val="FF0000"/>
                </a:solidFill>
              </a:rPr>
              <a:t>Javascript</a:t>
            </a:r>
            <a:endParaRPr lang="en-US" sz="4400" b="1" dirty="0" smtClean="0">
              <a:solidFill>
                <a:srgbClr val="FF0000"/>
              </a:solidFill>
            </a:endParaRPr>
          </a:p>
          <a:p>
            <a:endParaRPr lang="en-US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1066800"/>
            <a:ext cx="7772400" cy="1470025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en-IE" b="1" dirty="0" smtClean="0">
                <a:cs typeface="Times New Roman" pitchFamily="18" charset="0"/>
              </a:rPr>
              <a:t/>
            </a:r>
            <a:br>
              <a:rPr lang="en-IE" b="1" dirty="0" smtClean="0">
                <a:cs typeface="Times New Roman" pitchFamily="18" charset="0"/>
              </a:rPr>
            </a:br>
            <a:r>
              <a:rPr lang="en-IE" sz="4900" b="1" dirty="0" smtClean="0">
                <a:solidFill>
                  <a:srgbClr val="0000CC"/>
                </a:solidFill>
                <a:cs typeface="Times New Roman" pitchFamily="18" charset="0"/>
              </a:rPr>
              <a:t>Degree in Computing Year 3</a:t>
            </a:r>
            <a:br>
              <a:rPr lang="en-IE" sz="4900" b="1" dirty="0" smtClean="0">
                <a:solidFill>
                  <a:srgbClr val="0000CC"/>
                </a:solidFill>
                <a:cs typeface="Times New Roman" pitchFamily="18" charset="0"/>
              </a:rPr>
            </a:br>
            <a:r>
              <a:rPr lang="en-IE" sz="4900" b="1" dirty="0" smtClean="0">
                <a:solidFill>
                  <a:srgbClr val="0000CC"/>
                </a:solidFill>
                <a:cs typeface="Times New Roman" pitchFamily="18" charset="0"/>
              </a:rPr>
              <a:t/>
            </a:r>
            <a:br>
              <a:rPr lang="en-IE" sz="4900" b="1" dirty="0" smtClean="0">
                <a:solidFill>
                  <a:srgbClr val="0000CC"/>
                </a:solidFill>
                <a:cs typeface="Times New Roman" pitchFamily="18" charset="0"/>
              </a:rPr>
            </a:br>
            <a:r>
              <a:rPr lang="en-IE" sz="4900" b="1" dirty="0" smtClean="0">
                <a:solidFill>
                  <a:srgbClr val="0000CC"/>
                </a:solidFill>
                <a:cs typeface="Times New Roman" pitchFamily="18" charset="0"/>
              </a:rPr>
              <a:t>Rich Web Applications</a:t>
            </a:r>
            <a:endParaRPr lang="en-US" sz="4900" b="1" dirty="0" smtClean="0">
              <a:solidFill>
                <a:srgbClr val="0000CC"/>
              </a:solidFill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31837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08038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0000CC"/>
                </a:solidFill>
              </a:rPr>
              <a:t>Handling Window Events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>
                <a:solidFill>
                  <a:srgbClr val="0000CC"/>
                </a:solidFill>
              </a:rPr>
              <a:t>Window events </a:t>
            </a:r>
            <a:r>
              <a:rPr lang="en-US" dirty="0"/>
              <a:t>occur when the user does something </a:t>
            </a:r>
            <a:r>
              <a:rPr lang="en-US" b="1" dirty="0">
                <a:solidFill>
                  <a:srgbClr val="0000CC"/>
                </a:solidFill>
              </a:rPr>
              <a:t>affecting an entire browser window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most common window event is simply loading the window by opening a particular Web page</a:t>
            </a:r>
            <a:r>
              <a:rPr lang="en-US" dirty="0" smtClean="0"/>
              <a:t>.</a:t>
            </a:r>
          </a:p>
          <a:p>
            <a:r>
              <a:rPr lang="en-US" dirty="0" smtClean="0"/>
              <a:t>You </a:t>
            </a:r>
            <a:r>
              <a:rPr lang="en-US" dirty="0"/>
              <a:t>can also have events that trigger event handlers when windows are closed, moved, or even sent to the background.</a:t>
            </a:r>
          </a:p>
          <a:p>
            <a:r>
              <a:rPr lang="en-US" dirty="0"/>
              <a:t>When working with event handlers, you'll often find it useful to connect an event handler to an object using dot syntax, like so:</a:t>
            </a:r>
          </a:p>
          <a:p>
            <a:pPr lvl="1"/>
            <a:r>
              <a:rPr lang="en-US" dirty="0" err="1"/>
              <a:t>window.onfocus</a:t>
            </a:r>
            <a:r>
              <a:rPr lang="en-US" dirty="0"/>
              <a:t> </a:t>
            </a:r>
            <a:r>
              <a:rPr lang="en-US" dirty="0" err="1"/>
              <a:t>window.onload</a:t>
            </a:r>
            <a:r>
              <a:rPr lang="en-US" dirty="0"/>
              <a:t> </a:t>
            </a:r>
            <a:r>
              <a:rPr lang="en-US" dirty="0" err="1"/>
              <a:t>document.onmousedown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O.McMahon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F9030-6558-49B4-A7CA-6BCD2F1B081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4075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8977"/>
            <a:ext cx="8610600" cy="1143000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0000CC"/>
                </a:solidFill>
              </a:rPr>
              <a:t>Handling Window Events – Mouse </a:t>
            </a:r>
            <a:r>
              <a:rPr lang="en-US" sz="3600" b="1" dirty="0" smtClean="0">
                <a:solidFill>
                  <a:srgbClr val="0000CC"/>
                </a:solidFill>
              </a:rPr>
              <a:t>Clicks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In this example we are going to use the mouse click event so that if the image is double-clicked the full size pops up.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O.McMahon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F9030-6558-49B4-A7CA-6BCD2F1B081A}" type="slidenum">
              <a:rPr lang="en-US" smtClean="0"/>
              <a:t>11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654" y="2819400"/>
            <a:ext cx="6618126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840157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0000CC"/>
                </a:solidFill>
              </a:rPr>
              <a:t>Handling Window Events – Mouse Clicks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u="sng" dirty="0" smtClean="0"/>
              <a:t>script.html</a:t>
            </a:r>
            <a:endParaRPr lang="en-US" sz="2800" b="1" u="sn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O.McMahon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F9030-6558-49B4-A7CA-6BCD2F1B081A}" type="slidenum">
              <a:rPr lang="en-US" smtClean="0"/>
              <a:t>12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04800" y="1828800"/>
            <a:ext cx="86106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&lt;html&gt;</a:t>
            </a:r>
          </a:p>
          <a:p>
            <a:r>
              <a:rPr lang="en-US" dirty="0"/>
              <a:t>&lt;head&gt;</a:t>
            </a:r>
          </a:p>
          <a:p>
            <a:r>
              <a:rPr lang="en-US" dirty="0"/>
              <a:t>	&lt;title&gt;Image Popup&lt;/title&gt;</a:t>
            </a:r>
          </a:p>
          <a:p>
            <a:r>
              <a:rPr lang="en-US" dirty="0"/>
              <a:t>	&lt;script type="text/</a:t>
            </a:r>
            <a:r>
              <a:rPr lang="en-US" dirty="0" err="1"/>
              <a:t>javascript</a:t>
            </a:r>
            <a:r>
              <a:rPr lang="en-US" dirty="0"/>
              <a:t>" </a:t>
            </a:r>
            <a:r>
              <a:rPr lang="en-US" dirty="0" err="1"/>
              <a:t>src</a:t>
            </a:r>
            <a:r>
              <a:rPr lang="en-US" dirty="0"/>
              <a:t>="script.js"&gt;</a:t>
            </a:r>
          </a:p>
          <a:p>
            <a:r>
              <a:rPr lang="en-US" dirty="0"/>
              <a:t>	&lt;/script&gt;	</a:t>
            </a:r>
          </a:p>
          <a:p>
            <a:r>
              <a:rPr lang="en-US" dirty="0"/>
              <a:t>&lt;/head&gt;</a:t>
            </a:r>
          </a:p>
          <a:p>
            <a:r>
              <a:rPr lang="en-US" dirty="0"/>
              <a:t>&lt;body&gt;</a:t>
            </a:r>
          </a:p>
          <a:p>
            <a:r>
              <a:rPr lang="en-US" dirty="0"/>
              <a:t>&lt;h3&gt;Double-click on an image to see the full-size version&lt;/h3&gt; </a:t>
            </a:r>
          </a:p>
          <a:p>
            <a:r>
              <a:rPr lang="en-US" dirty="0"/>
              <a:t>	&lt;</a:t>
            </a:r>
            <a:r>
              <a:rPr lang="en-US" dirty="0" err="1"/>
              <a:t>img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="images/Img0_thumb.jpg" width="160" height="120" </a:t>
            </a:r>
            <a:r>
              <a:rPr lang="en-US" dirty="0" err="1"/>
              <a:t>hspace</a:t>
            </a:r>
            <a:r>
              <a:rPr lang="en-US" dirty="0"/>
              <a:t>="10" border="3" alt="Thumbnail 0" id="Img0" /&gt;</a:t>
            </a:r>
          </a:p>
          <a:p>
            <a:r>
              <a:rPr lang="en-US" dirty="0"/>
              <a:t>	&lt;</a:t>
            </a:r>
            <a:r>
              <a:rPr lang="en-US" dirty="0" err="1"/>
              <a:t>img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="images/Img1_thumb.jpg" width="160" height="120" </a:t>
            </a:r>
            <a:r>
              <a:rPr lang="en-US" dirty="0" err="1"/>
              <a:t>hspace</a:t>
            </a:r>
            <a:r>
              <a:rPr lang="en-US" dirty="0"/>
              <a:t>="10" border="3" alt="Thumbnail 1" id="Img1" /&gt;</a:t>
            </a:r>
          </a:p>
          <a:p>
            <a:r>
              <a:rPr lang="en-US" dirty="0"/>
              <a:t>	&lt;</a:t>
            </a:r>
            <a:r>
              <a:rPr lang="en-US" dirty="0" err="1"/>
              <a:t>img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="images/Img2_thumb.jpg" width="160" height="120" </a:t>
            </a:r>
            <a:r>
              <a:rPr lang="en-US" dirty="0" err="1"/>
              <a:t>hspace</a:t>
            </a:r>
            <a:r>
              <a:rPr lang="en-US" dirty="0"/>
              <a:t>="10" border="3" alt="Thumbnail 2" id="Img2" /&gt;</a:t>
            </a:r>
          </a:p>
          <a:p>
            <a:r>
              <a:rPr lang="en-US" dirty="0"/>
              <a:t>&lt;/body&gt;</a:t>
            </a:r>
          </a:p>
          <a:p>
            <a:r>
              <a:rPr lang="en-US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6020892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29600" cy="990600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0000CC"/>
                </a:solidFill>
              </a:rPr>
              <a:t>Handling Window Events – Mouse Clicks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192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u="sng" dirty="0"/>
              <a:t>s</a:t>
            </a:r>
            <a:r>
              <a:rPr lang="en-US" sz="2800" b="1" u="sng" dirty="0" smtClean="0"/>
              <a:t>cript.js</a:t>
            </a:r>
            <a:endParaRPr lang="en-US" sz="2800" b="1" u="sn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O.McMahon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F9030-6558-49B4-A7CA-6BCD2F1B081A}" type="slidenum">
              <a:rPr lang="en-US" smtClean="0"/>
              <a:t>13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63262" y="1905000"/>
            <a:ext cx="8328338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window.onload</a:t>
            </a:r>
            <a:r>
              <a:rPr lang="en-US" dirty="0"/>
              <a:t> = </a:t>
            </a:r>
            <a:r>
              <a:rPr lang="en-US" dirty="0" err="1"/>
              <a:t>initImages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function </a:t>
            </a:r>
            <a:r>
              <a:rPr lang="en-US" dirty="0" err="1"/>
              <a:t>initImages</a:t>
            </a:r>
            <a:r>
              <a:rPr lang="en-US" dirty="0"/>
              <a:t>() {</a:t>
            </a:r>
          </a:p>
          <a:p>
            <a:r>
              <a:rPr lang="en-US" dirty="0"/>
              <a:t>	for (</a:t>
            </a:r>
            <a:r>
              <a:rPr lang="en-US" dirty="0" err="1"/>
              <a:t>var</a:t>
            </a:r>
            <a:r>
              <a:rPr lang="en-US" dirty="0"/>
              <a:t> i=0; i&lt;</a:t>
            </a:r>
            <a:r>
              <a:rPr lang="en-US" dirty="0" err="1"/>
              <a:t>document.images.length</a:t>
            </a:r>
            <a:r>
              <a:rPr lang="en-US" dirty="0"/>
              <a:t>; i++) {</a:t>
            </a:r>
          </a:p>
          <a:p>
            <a:r>
              <a:rPr lang="en-US" dirty="0"/>
              <a:t>		</a:t>
            </a:r>
            <a:r>
              <a:rPr lang="en-US" dirty="0" err="1"/>
              <a:t>document.images</a:t>
            </a:r>
            <a:r>
              <a:rPr lang="en-US" dirty="0"/>
              <a:t>[i].</a:t>
            </a:r>
            <a:r>
              <a:rPr lang="en-US" dirty="0" err="1"/>
              <a:t>ondblclick</a:t>
            </a:r>
            <a:r>
              <a:rPr lang="en-US" dirty="0"/>
              <a:t> = </a:t>
            </a:r>
            <a:r>
              <a:rPr lang="en-US" dirty="0" err="1"/>
              <a:t>newWindow</a:t>
            </a:r>
            <a:r>
              <a:rPr lang="en-US" dirty="0"/>
              <a:t>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function </a:t>
            </a:r>
            <a:r>
              <a:rPr lang="en-US" dirty="0" err="1"/>
              <a:t>newWindow</a:t>
            </a:r>
            <a:r>
              <a:rPr lang="en-US" dirty="0"/>
              <a:t>() {</a:t>
            </a:r>
          </a:p>
          <a:p>
            <a:r>
              <a:rPr lang="en-US" dirty="0"/>
              <a:t>	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imgName</a:t>
            </a:r>
            <a:r>
              <a:rPr lang="en-US" dirty="0"/>
              <a:t> = "images/" + this.id + ".jpg";</a:t>
            </a:r>
          </a:p>
          <a:p>
            <a:r>
              <a:rPr lang="en-US" dirty="0"/>
              <a:t>	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imgWindow</a:t>
            </a:r>
            <a:r>
              <a:rPr lang="en-US" dirty="0"/>
              <a:t> = </a:t>
            </a:r>
            <a:r>
              <a:rPr lang="en-US" dirty="0" err="1"/>
              <a:t>window.open</a:t>
            </a:r>
            <a:r>
              <a:rPr lang="en-US" dirty="0"/>
              <a:t>(</a:t>
            </a:r>
            <a:r>
              <a:rPr lang="en-US" dirty="0" err="1"/>
              <a:t>imgName</a:t>
            </a:r>
            <a:r>
              <a:rPr lang="en-US" dirty="0"/>
              <a:t>, "</a:t>
            </a:r>
            <a:r>
              <a:rPr lang="en-US" dirty="0" err="1"/>
              <a:t>imgWin</a:t>
            </a:r>
            <a:r>
              <a:rPr lang="en-US" dirty="0"/>
              <a:t>", </a:t>
            </a:r>
            <a:r>
              <a:rPr lang="en-US" dirty="0" smtClean="0"/>
              <a:t>  width=320,height=240,scrollbars=no</a:t>
            </a:r>
            <a:r>
              <a:rPr lang="en-US" dirty="0"/>
              <a:t>");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628624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0000CC"/>
                </a:solidFill>
              </a:rPr>
              <a:t>Handling Window Events – Mouse Clicks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8382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u="sng" dirty="0" smtClean="0"/>
              <a:t>Code explanation – script.js</a:t>
            </a:r>
            <a:endParaRPr lang="en-US" sz="2800" b="1" u="sn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O.McMahon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F9030-6558-49B4-A7CA-6BCD2F1B081A}" type="slidenum">
              <a:rPr lang="en-US" smtClean="0"/>
              <a:t>14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33400" y="1447800"/>
            <a:ext cx="79248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// when the page first loads call the function </a:t>
            </a:r>
            <a:r>
              <a:rPr lang="en-US" dirty="0" err="1"/>
              <a:t>initImages</a:t>
            </a:r>
            <a:endParaRPr lang="en-US" dirty="0"/>
          </a:p>
          <a:p>
            <a:r>
              <a:rPr lang="en-US" dirty="0" err="1"/>
              <a:t>window.onload</a:t>
            </a:r>
            <a:r>
              <a:rPr lang="en-US" dirty="0"/>
              <a:t> = </a:t>
            </a:r>
            <a:r>
              <a:rPr lang="en-US" dirty="0" err="1"/>
              <a:t>initImages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// this loops through all the images on the page and if an image is double-clicked</a:t>
            </a:r>
          </a:p>
          <a:p>
            <a:r>
              <a:rPr lang="en-US" dirty="0"/>
              <a:t>// the </a:t>
            </a:r>
            <a:r>
              <a:rPr lang="en-US" dirty="0" err="1"/>
              <a:t>newWindow</a:t>
            </a:r>
            <a:r>
              <a:rPr lang="en-US" dirty="0"/>
              <a:t> function is called</a:t>
            </a:r>
          </a:p>
          <a:p>
            <a:r>
              <a:rPr lang="en-US" dirty="0"/>
              <a:t>function </a:t>
            </a:r>
            <a:r>
              <a:rPr lang="en-US" dirty="0" err="1"/>
              <a:t>initImages</a:t>
            </a:r>
            <a:r>
              <a:rPr lang="en-US" dirty="0"/>
              <a:t>() {</a:t>
            </a:r>
          </a:p>
          <a:p>
            <a:r>
              <a:rPr lang="en-US" dirty="0"/>
              <a:t>	for (</a:t>
            </a:r>
            <a:r>
              <a:rPr lang="en-US" dirty="0" err="1"/>
              <a:t>var</a:t>
            </a:r>
            <a:r>
              <a:rPr lang="en-US" dirty="0"/>
              <a:t> i=0; i&lt;</a:t>
            </a:r>
            <a:r>
              <a:rPr lang="en-US" dirty="0" err="1"/>
              <a:t>document.images.length</a:t>
            </a:r>
            <a:r>
              <a:rPr lang="en-US" dirty="0"/>
              <a:t>; i++) {</a:t>
            </a:r>
          </a:p>
          <a:p>
            <a:r>
              <a:rPr lang="en-US" dirty="0"/>
              <a:t>		</a:t>
            </a:r>
            <a:r>
              <a:rPr lang="en-US" dirty="0" err="1"/>
              <a:t>document.images</a:t>
            </a:r>
            <a:r>
              <a:rPr lang="en-US" dirty="0"/>
              <a:t>[i].</a:t>
            </a:r>
            <a:r>
              <a:rPr lang="en-US" dirty="0" err="1"/>
              <a:t>ondblclick</a:t>
            </a:r>
            <a:r>
              <a:rPr lang="en-US" dirty="0"/>
              <a:t> = </a:t>
            </a:r>
            <a:r>
              <a:rPr lang="en-US" dirty="0" err="1"/>
              <a:t>newWindow</a:t>
            </a:r>
            <a:r>
              <a:rPr lang="en-US" dirty="0"/>
              <a:t>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768724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229600" cy="959476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0000CC"/>
                </a:solidFill>
              </a:rPr>
              <a:t>Handling Window Events – Mouse Clicks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800" b="1" u="sng" dirty="0"/>
              <a:t>Code explanation – script.js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O.McMahon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F9030-6558-49B4-A7CA-6BCD2F1B081A}" type="slidenum">
              <a:rPr lang="en-US" smtClean="0"/>
              <a:t>15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09600" y="1720840"/>
            <a:ext cx="83058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function </a:t>
            </a:r>
            <a:r>
              <a:rPr lang="en-US" dirty="0" err="1"/>
              <a:t>newWindow</a:t>
            </a:r>
            <a:r>
              <a:rPr lang="en-US" dirty="0"/>
              <a:t>() {</a:t>
            </a:r>
          </a:p>
          <a:p>
            <a:r>
              <a:rPr lang="en-US" dirty="0"/>
              <a:t>	// this sets up the image name</a:t>
            </a:r>
          </a:p>
          <a:p>
            <a:r>
              <a:rPr lang="en-US" dirty="0"/>
              <a:t>	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imgName</a:t>
            </a:r>
            <a:r>
              <a:rPr lang="en-US" dirty="0"/>
              <a:t> = "images/" + this.id + ".jpg";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	// open a new window and pass it the image name, the name of the window, </a:t>
            </a:r>
            <a:r>
              <a:rPr lang="en-US" dirty="0" smtClean="0"/>
              <a:t>   	// width </a:t>
            </a:r>
            <a:r>
              <a:rPr lang="en-US" dirty="0"/>
              <a:t>and height</a:t>
            </a:r>
          </a:p>
          <a:p>
            <a:r>
              <a:rPr lang="en-US" dirty="0"/>
              <a:t>	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imgWindow</a:t>
            </a:r>
            <a:r>
              <a:rPr lang="en-US" dirty="0"/>
              <a:t> = </a:t>
            </a:r>
            <a:r>
              <a:rPr lang="en-US" dirty="0" err="1"/>
              <a:t>window.open</a:t>
            </a:r>
            <a:r>
              <a:rPr lang="en-US" dirty="0"/>
              <a:t>(</a:t>
            </a:r>
            <a:r>
              <a:rPr lang="en-US" dirty="0" err="1"/>
              <a:t>imgName</a:t>
            </a:r>
            <a:r>
              <a:rPr lang="en-US" dirty="0"/>
              <a:t>, "</a:t>
            </a:r>
            <a:r>
              <a:rPr lang="en-US" dirty="0" err="1"/>
              <a:t>imgWin</a:t>
            </a:r>
            <a:r>
              <a:rPr lang="en-US" dirty="0"/>
              <a:t>", </a:t>
            </a:r>
            <a:r>
              <a:rPr lang="en-US" dirty="0" smtClean="0"/>
              <a:t>   			"</a:t>
            </a:r>
            <a:r>
              <a:rPr lang="en-US" dirty="0"/>
              <a:t>width=320,height=240,scrollbars=no");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344057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CC"/>
                </a:solidFill>
              </a:rPr>
              <a:t>DOM</a:t>
            </a:r>
            <a:endParaRPr lang="en-US" dirty="0">
              <a:solidFill>
                <a:srgbClr val="0000CC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spcBef>
                <a:spcPct val="0"/>
              </a:spcBef>
            </a:pPr>
            <a:r>
              <a:rPr lang="en-US" sz="4400" dirty="0">
                <a:solidFill>
                  <a:srgbClr val="0000CC"/>
                </a:solidFill>
                <a:latin typeface="+mj-lt"/>
                <a:ea typeface="+mj-ea"/>
                <a:cs typeface="+mj-cs"/>
              </a:rPr>
              <a:t>Document Object Model</a:t>
            </a:r>
          </a:p>
        </p:txBody>
      </p:sp>
    </p:spTree>
    <p:extLst>
      <p:ext uri="{BB962C8B-B14F-4D97-AF65-F5344CB8AC3E}">
        <p14:creationId xmlns:p14="http://schemas.microsoft.com/office/powerpoint/2010/main" val="2757886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15962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0000CC"/>
                </a:solidFill>
              </a:rPr>
              <a:t>DOM</a:t>
            </a:r>
            <a:endParaRPr lang="en-US" sz="4000" b="1" dirty="0">
              <a:solidFill>
                <a:srgbClr val="0000CC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229600" cy="4525963"/>
          </a:xfrm>
        </p:spPr>
        <p:txBody>
          <a:bodyPr/>
          <a:lstStyle/>
          <a:p>
            <a:r>
              <a:rPr lang="en-US" dirty="0" smtClean="0"/>
              <a:t>The DOM is an </a:t>
            </a:r>
            <a:r>
              <a:rPr lang="en-US" b="1" dirty="0" smtClean="0">
                <a:solidFill>
                  <a:srgbClr val="0000CC"/>
                </a:solidFill>
              </a:rPr>
              <a:t>important part </a:t>
            </a:r>
            <a:r>
              <a:rPr lang="en-US" dirty="0" smtClean="0"/>
              <a:t>of understanding how </a:t>
            </a:r>
            <a:r>
              <a:rPr lang="en-US" dirty="0" err="1" smtClean="0"/>
              <a:t>javaScript</a:t>
            </a:r>
            <a:r>
              <a:rPr lang="en-US" dirty="0" smtClean="0"/>
              <a:t> and AJAX works</a:t>
            </a:r>
          </a:p>
          <a:p>
            <a:r>
              <a:rPr lang="en-US" dirty="0" smtClean="0"/>
              <a:t>Everything in the browser window is an object</a:t>
            </a:r>
          </a:p>
          <a:p>
            <a:r>
              <a:rPr lang="en-US" dirty="0"/>
              <a:t>JavaScript </a:t>
            </a:r>
            <a:r>
              <a:rPr lang="en-US" b="1" dirty="0" err="1">
                <a:solidFill>
                  <a:srgbClr val="6600FF"/>
                </a:solidFill>
              </a:rPr>
              <a:t>organises</a:t>
            </a:r>
            <a:r>
              <a:rPr lang="en-US" b="1" dirty="0">
                <a:solidFill>
                  <a:srgbClr val="6600FF"/>
                </a:solidFill>
              </a:rPr>
              <a:t> </a:t>
            </a:r>
            <a:r>
              <a:rPr lang="en-US" dirty="0"/>
              <a:t>all elements of the web </a:t>
            </a:r>
            <a:r>
              <a:rPr lang="en-US" dirty="0" smtClean="0"/>
              <a:t>page </a:t>
            </a:r>
            <a:r>
              <a:rPr lang="en-US" dirty="0"/>
              <a:t>into an </a:t>
            </a:r>
            <a:r>
              <a:rPr lang="en-US" b="1" dirty="0">
                <a:solidFill>
                  <a:srgbClr val="6600FF"/>
                </a:solidFill>
              </a:rPr>
              <a:t>object hierarchy</a:t>
            </a:r>
            <a:r>
              <a:rPr lang="en-US" dirty="0"/>
              <a:t> in order to allow </a:t>
            </a:r>
            <a:r>
              <a:rPr lang="en-US" dirty="0" smtClean="0"/>
              <a:t>the programmer </a:t>
            </a:r>
            <a:r>
              <a:rPr lang="en-US" dirty="0"/>
              <a:t>to manipulate these </a:t>
            </a:r>
            <a:r>
              <a:rPr lang="en-US" dirty="0" smtClean="0"/>
              <a:t>objects.</a:t>
            </a:r>
          </a:p>
          <a:p>
            <a:r>
              <a:rPr lang="en-US" dirty="0" smtClean="0"/>
              <a:t>This is known as the </a:t>
            </a:r>
            <a:r>
              <a:rPr lang="en-US" b="1" dirty="0">
                <a:solidFill>
                  <a:srgbClr val="6600FF"/>
                </a:solidFill>
              </a:rPr>
              <a:t>DOM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O.McMahon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F9030-6558-49B4-A7CA-6BCD2F1B081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9381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/>
          <a:lstStyle/>
          <a:p>
            <a:r>
              <a:rPr lang="en-US" sz="4000" b="1" dirty="0">
                <a:solidFill>
                  <a:srgbClr val="0000CC"/>
                </a:solidFill>
              </a:rPr>
              <a:t>DOM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609600"/>
            <a:ext cx="8229600" cy="4525963"/>
          </a:xfrm>
        </p:spPr>
        <p:txBody>
          <a:bodyPr/>
          <a:lstStyle/>
          <a:p>
            <a:r>
              <a:rPr lang="en-US" dirty="0" smtClean="0"/>
              <a:t>Lets look at the bingo card example:</a:t>
            </a:r>
          </a:p>
          <a:p>
            <a:pPr lvl="1"/>
            <a:r>
              <a:rPr lang="en-US" dirty="0" smtClean="0"/>
              <a:t>The h1 is an object on the web page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O.McMahon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F9030-6558-49B4-A7CA-6BCD2F1B081A}" type="slidenum">
              <a:rPr lang="en-US" smtClean="0"/>
              <a:t>18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752600"/>
            <a:ext cx="5314950" cy="453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284387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92162"/>
          </a:xfrm>
        </p:spPr>
        <p:txBody>
          <a:bodyPr/>
          <a:lstStyle/>
          <a:p>
            <a:r>
              <a:rPr lang="en-US" sz="4000" b="1" dirty="0">
                <a:solidFill>
                  <a:srgbClr val="0000CC"/>
                </a:solidFill>
              </a:rPr>
              <a:t>DOM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90600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The table is an object on a web page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O.McMahon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F9030-6558-49B4-A7CA-6BCD2F1B081A}" type="slidenum">
              <a:rPr lang="en-US" smtClean="0"/>
              <a:t>19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600200"/>
            <a:ext cx="5819775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07264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Form Validation</a:t>
            </a:r>
          </a:p>
          <a:p>
            <a:pPr lvl="1"/>
            <a:r>
              <a:rPr lang="en-US" dirty="0" smtClean="0"/>
              <a:t>Changing menus dynamically</a:t>
            </a:r>
          </a:p>
          <a:p>
            <a:r>
              <a:rPr lang="en-US" dirty="0" smtClean="0"/>
              <a:t>Window Events</a:t>
            </a:r>
          </a:p>
          <a:p>
            <a:pPr lvl="1"/>
            <a:r>
              <a:rPr lang="en-US" dirty="0" smtClean="0"/>
              <a:t>Mouse Clicks</a:t>
            </a:r>
          </a:p>
          <a:p>
            <a:r>
              <a:rPr lang="en-US" dirty="0" smtClean="0"/>
              <a:t>Document Object Model</a:t>
            </a:r>
            <a:endParaRPr lang="en-US" dirty="0"/>
          </a:p>
        </p:txBody>
      </p:sp>
      <p:sp>
        <p:nvSpPr>
          <p:cNvPr id="4" name="WordArt 5"/>
          <p:cNvSpPr>
            <a:spLocks noGrp="1" noChangeArrowheads="1" noChangeShapeType="1" noTextEdit="1"/>
          </p:cNvSpPr>
          <p:nvPr>
            <p:ph type="title"/>
          </p:nvPr>
        </p:nvSpPr>
        <p:spPr bwMode="auto">
          <a:xfrm>
            <a:off x="762000" y="304800"/>
            <a:ext cx="5181600" cy="1036638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sz="3600" kern="10" dirty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/>
                  </a:outerShdw>
                </a:effectLst>
                <a:latin typeface="Impact"/>
              </a:rPr>
              <a:t>This Week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O.McMahon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F9030-6558-49B4-A7CA-6BCD2F1B081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764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1124"/>
            <a:ext cx="8229600" cy="745901"/>
          </a:xfrm>
        </p:spPr>
        <p:txBody>
          <a:bodyPr/>
          <a:lstStyle/>
          <a:p>
            <a:r>
              <a:rPr lang="en-US" sz="4000" b="1" dirty="0">
                <a:solidFill>
                  <a:srgbClr val="0000CC"/>
                </a:solidFill>
              </a:rPr>
              <a:t>DOM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In fact the </a:t>
            </a:r>
            <a:r>
              <a:rPr lang="en-US" sz="2800" b="1" dirty="0" smtClean="0">
                <a:solidFill>
                  <a:srgbClr val="0000CC"/>
                </a:solidFill>
              </a:rPr>
              <a:t>entire page </a:t>
            </a:r>
            <a:r>
              <a:rPr lang="en-US" sz="2800" dirty="0" smtClean="0"/>
              <a:t>is an object called </a:t>
            </a:r>
            <a:r>
              <a:rPr lang="en-US" sz="2800" b="1" dirty="0">
                <a:solidFill>
                  <a:srgbClr val="0000CC"/>
                </a:solidFill>
              </a:rPr>
              <a:t>document</a:t>
            </a:r>
          </a:p>
          <a:p>
            <a:r>
              <a:rPr lang="en-US" sz="2800" b="1" dirty="0">
                <a:solidFill>
                  <a:srgbClr val="0000CC"/>
                </a:solidFill>
              </a:rPr>
              <a:t>Objects</a:t>
            </a:r>
            <a:r>
              <a:rPr lang="en-US" sz="2800" dirty="0" smtClean="0"/>
              <a:t> have things called </a:t>
            </a:r>
            <a:r>
              <a:rPr lang="en-US" sz="2800" b="1" dirty="0">
                <a:solidFill>
                  <a:srgbClr val="0000CC"/>
                </a:solidFill>
              </a:rPr>
              <a:t>properties</a:t>
            </a:r>
          </a:p>
          <a:p>
            <a:r>
              <a:rPr lang="en-US" sz="2800" dirty="0" smtClean="0"/>
              <a:t>Properties are objects in their own right.</a:t>
            </a:r>
          </a:p>
          <a:p>
            <a:r>
              <a:rPr lang="en-US" sz="2800" dirty="0"/>
              <a:t>The </a:t>
            </a:r>
            <a:r>
              <a:rPr lang="en-US" sz="2800" b="1" dirty="0">
                <a:solidFill>
                  <a:srgbClr val="0000CC"/>
                </a:solidFill>
              </a:rPr>
              <a:t>title</a:t>
            </a:r>
            <a:r>
              <a:rPr lang="en-US" sz="2800" dirty="0"/>
              <a:t> </a:t>
            </a:r>
            <a:r>
              <a:rPr lang="en-US" sz="2800" dirty="0" smtClean="0"/>
              <a:t>is a property of the document object called </a:t>
            </a:r>
            <a:r>
              <a:rPr lang="en-US" sz="2800" b="1" dirty="0" err="1">
                <a:solidFill>
                  <a:srgbClr val="0000CC"/>
                </a:solidFill>
              </a:rPr>
              <a:t>document.title</a:t>
            </a:r>
            <a:endParaRPr lang="en-US" sz="2800" b="1" dirty="0">
              <a:solidFill>
                <a:srgbClr val="0000CC"/>
              </a:solidFill>
            </a:endParaRPr>
          </a:p>
          <a:p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O.McMahon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F9030-6558-49B4-A7CA-6BCD2F1B081A}" type="slidenum">
              <a:rPr lang="en-US" smtClean="0"/>
              <a:t>20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895600"/>
            <a:ext cx="6781800" cy="39613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678891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31838"/>
          </a:xfrm>
        </p:spPr>
        <p:txBody>
          <a:bodyPr/>
          <a:lstStyle/>
          <a:p>
            <a:r>
              <a:rPr lang="en-US" sz="4000" b="1" dirty="0">
                <a:solidFill>
                  <a:srgbClr val="0000CC"/>
                </a:solidFill>
              </a:rPr>
              <a:t>DOM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Similarly the </a:t>
            </a:r>
            <a:r>
              <a:rPr lang="en-US" sz="2800" b="1" dirty="0" smtClean="0">
                <a:solidFill>
                  <a:srgbClr val="0000CC"/>
                </a:solidFill>
              </a:rPr>
              <a:t>link</a:t>
            </a:r>
            <a:r>
              <a:rPr lang="en-US" sz="2800" dirty="0" smtClean="0"/>
              <a:t> is a property of the document object called </a:t>
            </a:r>
            <a:r>
              <a:rPr lang="en-US" sz="2800" b="1" dirty="0" err="1" smtClean="0">
                <a:solidFill>
                  <a:srgbClr val="0000CC"/>
                </a:solidFill>
              </a:rPr>
              <a:t>document.link</a:t>
            </a:r>
            <a:endParaRPr lang="en-US" sz="2800" b="1" dirty="0">
              <a:solidFill>
                <a:srgbClr val="0000CC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O.McMahon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F9030-6558-49B4-A7CA-6BCD2F1B081A}" type="slidenum">
              <a:rPr lang="en-US" smtClean="0"/>
              <a:t>21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905000"/>
            <a:ext cx="6238875" cy="458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757637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solidFill>
                  <a:srgbClr val="0000CC"/>
                </a:solidFill>
              </a:rPr>
              <a:t>DOM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90600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The </a:t>
            </a:r>
            <a:r>
              <a:rPr lang="en-US" sz="2800" b="1" dirty="0">
                <a:solidFill>
                  <a:srgbClr val="0000CC"/>
                </a:solidFill>
              </a:rPr>
              <a:t>table</a:t>
            </a:r>
            <a:r>
              <a:rPr lang="en-US" sz="2800" dirty="0" smtClean="0"/>
              <a:t> is a property of the document object called</a:t>
            </a:r>
            <a:br>
              <a:rPr lang="en-US" sz="2800" dirty="0" smtClean="0"/>
            </a:br>
            <a:r>
              <a:rPr lang="en-US" sz="2800" b="1" dirty="0" err="1" smtClean="0">
                <a:solidFill>
                  <a:srgbClr val="0000CC"/>
                </a:solidFill>
              </a:rPr>
              <a:t>document.table</a:t>
            </a:r>
            <a:endParaRPr lang="en-US" sz="2800" b="1" dirty="0" smtClean="0">
              <a:solidFill>
                <a:srgbClr val="0000CC"/>
              </a:solidFill>
            </a:endParaRPr>
          </a:p>
          <a:p>
            <a:r>
              <a:rPr lang="en-US" sz="2800" dirty="0" smtClean="0"/>
              <a:t>Each </a:t>
            </a:r>
            <a:r>
              <a:rPr lang="en-US" sz="2800" b="1" dirty="0">
                <a:solidFill>
                  <a:srgbClr val="0000CC"/>
                </a:solidFill>
              </a:rPr>
              <a:t>row</a:t>
            </a:r>
            <a:r>
              <a:rPr lang="en-US" sz="2800" dirty="0" smtClean="0"/>
              <a:t> is a property of the table object called </a:t>
            </a:r>
            <a:r>
              <a:rPr lang="en-US" sz="2800" b="1" dirty="0" err="1" smtClean="0">
                <a:solidFill>
                  <a:srgbClr val="0000CC"/>
                </a:solidFill>
              </a:rPr>
              <a:t>table.row</a:t>
            </a:r>
            <a:endParaRPr lang="en-US" sz="2800" b="1" dirty="0" smtClean="0">
              <a:solidFill>
                <a:srgbClr val="0000CC"/>
              </a:solidFill>
            </a:endParaRPr>
          </a:p>
          <a:p>
            <a:r>
              <a:rPr lang="en-US" sz="2800" dirty="0" smtClean="0"/>
              <a:t>Each cell is a property of the row object, </a:t>
            </a:r>
            <a:r>
              <a:rPr lang="en-US" sz="2800" b="1" dirty="0" err="1" smtClean="0">
                <a:solidFill>
                  <a:srgbClr val="0000CC"/>
                </a:solidFill>
              </a:rPr>
              <a:t>row.cell</a:t>
            </a:r>
            <a:endParaRPr lang="en-US" sz="2800" b="1" dirty="0" smtClean="0">
              <a:solidFill>
                <a:srgbClr val="0000CC"/>
              </a:solidFill>
            </a:endParaRPr>
          </a:p>
          <a:p>
            <a:r>
              <a:rPr lang="en-US" sz="2800" dirty="0" smtClean="0"/>
              <a:t>So you may be wondering how do we know what object/property is what within a given web page.</a:t>
            </a:r>
          </a:p>
          <a:p>
            <a:r>
              <a:rPr lang="en-US" sz="2800" dirty="0" smtClean="0"/>
              <a:t>That where the </a:t>
            </a:r>
            <a:r>
              <a:rPr lang="en-US" sz="2800" b="1" dirty="0" smtClean="0">
                <a:solidFill>
                  <a:srgbClr val="0000CC"/>
                </a:solidFill>
              </a:rPr>
              <a:t>DOM Inspector </a:t>
            </a:r>
            <a:r>
              <a:rPr lang="en-US" sz="2800" dirty="0" smtClean="0"/>
              <a:t>comes in handy!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O.McMahon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F9030-6558-49B4-A7CA-6BCD2F1B081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361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sz="3600" b="1" dirty="0">
                <a:solidFill>
                  <a:srgbClr val="0000CC"/>
                </a:solidFill>
              </a:rPr>
              <a:t>DOM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8229600" cy="4525963"/>
          </a:xfrm>
        </p:spPr>
        <p:txBody>
          <a:bodyPr/>
          <a:lstStyle/>
          <a:p>
            <a:r>
              <a:rPr lang="en-US" dirty="0" smtClean="0"/>
              <a:t>What is the DOM Inspector</a:t>
            </a:r>
          </a:p>
          <a:p>
            <a:pPr lvl="1"/>
            <a:r>
              <a:rPr lang="en-US" dirty="0"/>
              <a:t>DOM Inspector is a tool that can be used to </a:t>
            </a:r>
            <a:r>
              <a:rPr lang="en-US" b="1" dirty="0">
                <a:solidFill>
                  <a:srgbClr val="0000CC"/>
                </a:solidFill>
              </a:rPr>
              <a:t>inspect and edit the live DOM of any web </a:t>
            </a:r>
            <a:r>
              <a:rPr lang="en-US" b="1" dirty="0" smtClean="0">
                <a:solidFill>
                  <a:srgbClr val="0000CC"/>
                </a:solidFill>
              </a:rPr>
              <a:t>document.</a:t>
            </a:r>
          </a:p>
          <a:p>
            <a:pPr lvl="1"/>
            <a:r>
              <a:rPr lang="en-US" dirty="0" smtClean="0"/>
              <a:t> </a:t>
            </a:r>
            <a:r>
              <a:rPr lang="en-US" dirty="0"/>
              <a:t>The DOM can be navigated using a two-paned window displaying a variety of different views on the document and all nodes within.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O.McMahon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F9030-6558-49B4-A7CA-6BCD2F1B081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5390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0000CC"/>
                </a:solidFill>
              </a:rPr>
              <a:t>DOM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90600"/>
            <a:ext cx="8229600" cy="4525963"/>
          </a:xfrm>
        </p:spPr>
        <p:txBody>
          <a:bodyPr/>
          <a:lstStyle/>
          <a:p>
            <a:r>
              <a:rPr lang="en-US" dirty="0" smtClean="0"/>
              <a:t>Lets look at the bingo card example: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O.McMahon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F9030-6558-49B4-A7CA-6BCD2F1B081A}" type="slidenum">
              <a:rPr lang="en-US" smtClean="0"/>
              <a:t>24</a:t>
            </a:fld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828800"/>
            <a:ext cx="8305800" cy="444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85890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85800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0000CC"/>
                </a:solidFill>
              </a:rPr>
              <a:t>DOM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229600" cy="4525963"/>
          </a:xfrm>
        </p:spPr>
        <p:txBody>
          <a:bodyPr/>
          <a:lstStyle/>
          <a:p>
            <a:r>
              <a:rPr lang="en-US" dirty="0" smtClean="0"/>
              <a:t>For IE Explorer the DOM Inspector is available for download at:</a:t>
            </a:r>
          </a:p>
          <a:p>
            <a:pPr lvl="1"/>
            <a:r>
              <a:rPr lang="en-US" dirty="0">
                <a:hlinkClick r:id="rId2"/>
              </a:rPr>
              <a:t>http://www.ieinspector.com/dominspector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For Firefox it is available to download at:</a:t>
            </a:r>
          </a:p>
          <a:p>
            <a:pPr lvl="1"/>
            <a:r>
              <a:rPr lang="en-US" dirty="0"/>
              <a:t>https://addons.mozilla.org/en-US/firefox/addon/dom-inspector-6622/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O.McMahon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F9030-6558-49B4-A7CA-6BCD2F1B081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7430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/>
          <a:lstStyle/>
          <a:p>
            <a:r>
              <a:rPr lang="en-US" sz="3600" b="1" dirty="0">
                <a:solidFill>
                  <a:srgbClr val="0000CC"/>
                </a:solidFill>
              </a:rPr>
              <a:t>DOM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4525963"/>
          </a:xfrm>
        </p:spPr>
        <p:txBody>
          <a:bodyPr/>
          <a:lstStyle/>
          <a:p>
            <a:r>
              <a:rPr lang="en-US" sz="2800" dirty="0"/>
              <a:t>Lets look at an other example.</a:t>
            </a:r>
          </a:p>
          <a:p>
            <a:r>
              <a:rPr lang="en-US" sz="2800" dirty="0"/>
              <a:t>This example shows Stefan’s home page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O.McMahon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F9030-6558-49B4-A7CA-6BCD2F1B081A}" type="slidenum">
              <a:rPr lang="en-US" smtClean="0"/>
              <a:t>26</a:t>
            </a:fld>
            <a:endParaRPr lang="en-US"/>
          </a:p>
        </p:txBody>
      </p:sp>
      <p:pic>
        <p:nvPicPr>
          <p:cNvPr id="6" name="Picture 1030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447800"/>
            <a:ext cx="7654925" cy="5200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062401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68362"/>
          </a:xfrm>
        </p:spPr>
        <p:txBody>
          <a:bodyPr/>
          <a:lstStyle/>
          <a:p>
            <a:r>
              <a:rPr lang="en-US" b="1" dirty="0">
                <a:solidFill>
                  <a:srgbClr val="0000CC"/>
                </a:solidFill>
              </a:rPr>
              <a:t>DOM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334000"/>
          </a:xfrm>
        </p:spPr>
        <p:txBody>
          <a:bodyPr>
            <a:normAutofit fontScale="92500"/>
          </a:bodyPr>
          <a:lstStyle/>
          <a:p>
            <a:pPr lvl="1">
              <a:buClr>
                <a:schemeClr val="accent1"/>
              </a:buClr>
              <a:buFontTx/>
              <a:buChar char="•"/>
            </a:pPr>
            <a:r>
              <a:rPr kumimoji="1" lang="en-US" sz="2400" dirty="0" smtClean="0">
                <a:latin typeface="Arial" charset="0"/>
              </a:rPr>
              <a:t>There’s </a:t>
            </a:r>
            <a:r>
              <a:rPr kumimoji="1" lang="en-US" sz="2400" b="1" dirty="0">
                <a:solidFill>
                  <a:srgbClr val="FF0000"/>
                </a:solidFill>
                <a:latin typeface="Arial" charset="0"/>
              </a:rPr>
              <a:t>two images</a:t>
            </a:r>
            <a:r>
              <a:rPr kumimoji="1" lang="en-US" sz="2400" dirty="0">
                <a:latin typeface="Arial" charset="0"/>
              </a:rPr>
              <a:t>, </a:t>
            </a:r>
            <a:r>
              <a:rPr kumimoji="1" lang="en-US" sz="2400" b="1" dirty="0">
                <a:solidFill>
                  <a:srgbClr val="FF0000"/>
                </a:solidFill>
                <a:latin typeface="Arial" charset="0"/>
              </a:rPr>
              <a:t>one link</a:t>
            </a:r>
            <a:r>
              <a:rPr kumimoji="1" lang="en-US" sz="2400" dirty="0">
                <a:latin typeface="Arial" charset="0"/>
              </a:rPr>
              <a:t>, and </a:t>
            </a:r>
            <a:r>
              <a:rPr kumimoji="1" lang="en-US" sz="2400" b="1" dirty="0">
                <a:solidFill>
                  <a:srgbClr val="6600FF"/>
                </a:solidFill>
                <a:latin typeface="Arial" charset="0"/>
              </a:rPr>
              <a:t>one form</a:t>
            </a:r>
            <a:r>
              <a:rPr kumimoji="1" lang="en-US" sz="2400" dirty="0">
                <a:latin typeface="Arial" charset="0"/>
              </a:rPr>
              <a:t> with </a:t>
            </a:r>
            <a:r>
              <a:rPr kumimoji="1" lang="en-US" sz="2400" b="1" dirty="0">
                <a:solidFill>
                  <a:srgbClr val="6600FF"/>
                </a:solidFill>
                <a:latin typeface="Arial" charset="0"/>
              </a:rPr>
              <a:t>two text fields</a:t>
            </a:r>
            <a:r>
              <a:rPr kumimoji="1" lang="en-US" sz="2400" dirty="0">
                <a:latin typeface="Arial" charset="0"/>
              </a:rPr>
              <a:t> and a </a:t>
            </a:r>
            <a:r>
              <a:rPr kumimoji="1" lang="en-US" sz="2400" b="1" dirty="0">
                <a:solidFill>
                  <a:srgbClr val="6600FF"/>
                </a:solidFill>
                <a:latin typeface="Arial" charset="0"/>
              </a:rPr>
              <a:t>button</a:t>
            </a:r>
            <a:r>
              <a:rPr kumimoji="1" lang="en-US" sz="2400" b="1" dirty="0" smtClean="0">
                <a:solidFill>
                  <a:srgbClr val="6600FF"/>
                </a:solidFill>
                <a:latin typeface="Arial" charset="0"/>
              </a:rPr>
              <a:t>.</a:t>
            </a:r>
          </a:p>
          <a:p>
            <a:pPr lvl="1">
              <a:buClr>
                <a:schemeClr val="accent1"/>
              </a:buClr>
              <a:buFontTx/>
              <a:buChar char="•"/>
            </a:pPr>
            <a:r>
              <a:rPr kumimoji="1" lang="en-US" sz="2400" dirty="0" smtClean="0">
                <a:latin typeface="Arial" charset="0"/>
              </a:rPr>
              <a:t>Remember the </a:t>
            </a:r>
            <a:r>
              <a:rPr kumimoji="1" lang="en-US" sz="2400" b="1" dirty="0">
                <a:solidFill>
                  <a:srgbClr val="6600FF"/>
                </a:solidFill>
                <a:latin typeface="Arial" charset="0"/>
              </a:rPr>
              <a:t>browser window</a:t>
            </a:r>
            <a:r>
              <a:rPr kumimoji="1" lang="en-US" sz="2400" dirty="0">
                <a:latin typeface="Arial" charset="0"/>
              </a:rPr>
              <a:t> is a </a:t>
            </a:r>
            <a:r>
              <a:rPr kumimoji="1" lang="en-US" sz="2400" b="1" dirty="0">
                <a:solidFill>
                  <a:srgbClr val="6600FF"/>
                </a:solidFill>
                <a:latin typeface="Arial" charset="0"/>
              </a:rPr>
              <a:t>window-object.</a:t>
            </a:r>
            <a:r>
              <a:rPr kumimoji="1" lang="en-US" sz="2400" dirty="0">
                <a:latin typeface="Arial" charset="0"/>
              </a:rPr>
              <a:t> </a:t>
            </a:r>
          </a:p>
          <a:p>
            <a:pPr lvl="1">
              <a:buClr>
                <a:schemeClr val="accent1"/>
              </a:buClr>
              <a:buFontTx/>
              <a:buChar char="•"/>
            </a:pPr>
            <a:r>
              <a:rPr kumimoji="1" lang="en-US" sz="2400" dirty="0" smtClean="0">
                <a:latin typeface="Arial" charset="0"/>
              </a:rPr>
              <a:t>An </a:t>
            </a:r>
            <a:r>
              <a:rPr kumimoji="1" lang="en-US" sz="2400" dirty="0">
                <a:latin typeface="Arial" charset="0"/>
              </a:rPr>
              <a:t>element of the window-object is the document-object (into which we have loaded a HTML page).</a:t>
            </a:r>
          </a:p>
          <a:p>
            <a:pPr lvl="1">
              <a:buClr>
                <a:schemeClr val="accent1"/>
              </a:buClr>
              <a:buFontTx/>
              <a:buChar char="•"/>
            </a:pPr>
            <a:r>
              <a:rPr kumimoji="1" lang="en-US" sz="2400" dirty="0">
                <a:latin typeface="Arial" charset="0"/>
              </a:rPr>
              <a:t>The </a:t>
            </a:r>
            <a:r>
              <a:rPr kumimoji="1" lang="en-US" sz="2400" b="1" dirty="0">
                <a:solidFill>
                  <a:srgbClr val="6600FF"/>
                </a:solidFill>
                <a:latin typeface="Arial" charset="0"/>
              </a:rPr>
              <a:t>document-object</a:t>
            </a:r>
            <a:r>
              <a:rPr kumimoji="1" lang="en-US" sz="2400" dirty="0">
                <a:latin typeface="Arial" charset="0"/>
              </a:rPr>
              <a:t> is an important object in JavaScript.</a:t>
            </a:r>
          </a:p>
          <a:p>
            <a:pPr lvl="1">
              <a:buClr>
                <a:schemeClr val="accent1"/>
              </a:buClr>
              <a:buFontTx/>
              <a:buChar char="•"/>
            </a:pPr>
            <a:r>
              <a:rPr kumimoji="1" lang="en-US" sz="2400" dirty="0">
                <a:latin typeface="Arial" charset="0"/>
              </a:rPr>
              <a:t>This </a:t>
            </a:r>
            <a:r>
              <a:rPr kumimoji="1" lang="en-US" sz="2400" b="1" dirty="0">
                <a:solidFill>
                  <a:srgbClr val="6600FF"/>
                </a:solidFill>
                <a:latin typeface="Arial" charset="0"/>
              </a:rPr>
              <a:t>document-object</a:t>
            </a:r>
            <a:r>
              <a:rPr kumimoji="1" lang="en-US" sz="2400" dirty="0">
                <a:latin typeface="Arial" charset="0"/>
              </a:rPr>
              <a:t> has various </a:t>
            </a:r>
            <a:r>
              <a:rPr kumimoji="1" lang="en-US" sz="2400" b="1" dirty="0">
                <a:solidFill>
                  <a:srgbClr val="6600FF"/>
                </a:solidFill>
                <a:latin typeface="Arial" charset="0"/>
              </a:rPr>
              <a:t>properties</a:t>
            </a:r>
            <a:r>
              <a:rPr kumimoji="1" lang="en-US" sz="2400" dirty="0">
                <a:latin typeface="Arial" charset="0"/>
              </a:rPr>
              <a:t> like </a:t>
            </a:r>
            <a:r>
              <a:rPr kumimoji="1" lang="en-US" sz="2400" b="1" dirty="0">
                <a:solidFill>
                  <a:srgbClr val="6600FF"/>
                </a:solidFill>
                <a:latin typeface="Arial" charset="0"/>
              </a:rPr>
              <a:t>background </a:t>
            </a:r>
            <a:r>
              <a:rPr kumimoji="1" lang="en-US" sz="2400" b="1" dirty="0" err="1">
                <a:solidFill>
                  <a:srgbClr val="6600FF"/>
                </a:solidFill>
                <a:latin typeface="Arial" charset="0"/>
              </a:rPr>
              <a:t>colour</a:t>
            </a:r>
            <a:r>
              <a:rPr kumimoji="1" lang="en-US" sz="2400" dirty="0">
                <a:latin typeface="Arial" charset="0"/>
              </a:rPr>
              <a:t> and so on.</a:t>
            </a:r>
          </a:p>
          <a:p>
            <a:pPr lvl="1">
              <a:buClr>
                <a:schemeClr val="accent1"/>
              </a:buClr>
              <a:buFontTx/>
              <a:buChar char="•"/>
            </a:pPr>
            <a:r>
              <a:rPr kumimoji="1" lang="en-US" sz="2400" dirty="0">
                <a:latin typeface="Arial" charset="0"/>
              </a:rPr>
              <a:t>Furthermore all of the </a:t>
            </a:r>
            <a:r>
              <a:rPr kumimoji="1" lang="en-US" sz="2400" b="1" dirty="0">
                <a:solidFill>
                  <a:srgbClr val="FF0000"/>
                </a:solidFill>
                <a:latin typeface="Arial" charset="0"/>
              </a:rPr>
              <a:t>HTML-elements</a:t>
            </a:r>
            <a:r>
              <a:rPr kumimoji="1" lang="en-US" sz="2400" dirty="0">
                <a:latin typeface="Arial" charset="0"/>
              </a:rPr>
              <a:t> are themselves </a:t>
            </a:r>
            <a:r>
              <a:rPr kumimoji="1" lang="en-US" sz="2400" b="1" dirty="0">
                <a:solidFill>
                  <a:srgbClr val="FF0000"/>
                </a:solidFill>
                <a:latin typeface="Arial" charset="0"/>
              </a:rPr>
              <a:t>properties </a:t>
            </a:r>
            <a:r>
              <a:rPr kumimoji="1" lang="en-US" sz="2400" dirty="0">
                <a:latin typeface="Arial" charset="0"/>
              </a:rPr>
              <a:t>of the document-object.</a:t>
            </a:r>
          </a:p>
          <a:p>
            <a:pPr lvl="1">
              <a:buClr>
                <a:schemeClr val="accent1"/>
              </a:buClr>
              <a:buFontTx/>
              <a:buChar char="•"/>
            </a:pPr>
            <a:r>
              <a:rPr kumimoji="1" lang="en-US" sz="2400" dirty="0">
                <a:latin typeface="Arial" charset="0"/>
              </a:rPr>
              <a:t>These HTML-elements (like the images, forms etc.) are themselves objects with their own properties.</a:t>
            </a:r>
          </a:p>
          <a:p>
            <a:pPr lvl="1">
              <a:buClr>
                <a:schemeClr val="accent1"/>
              </a:buClr>
              <a:buFontTx/>
              <a:buChar char="•"/>
            </a:pPr>
            <a:r>
              <a:rPr kumimoji="1" lang="en-US" sz="2400" dirty="0">
                <a:latin typeface="Arial" charset="0"/>
              </a:rPr>
              <a:t>So we have an object hierarchy as shown overleaf.</a:t>
            </a:r>
          </a:p>
          <a:p>
            <a:pPr lvl="1">
              <a:buClr>
                <a:schemeClr val="accent1"/>
              </a:buClr>
              <a:buFontTx/>
              <a:buChar char="•"/>
            </a:pPr>
            <a:endParaRPr kumimoji="1" lang="en-US" sz="2400" dirty="0">
              <a:latin typeface="Arial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O.McMahon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F9030-6558-49B4-A7CA-6BCD2F1B081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3671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130"/>
            <a:ext cx="8229600" cy="792162"/>
          </a:xfrm>
        </p:spPr>
        <p:txBody>
          <a:bodyPr/>
          <a:lstStyle/>
          <a:p>
            <a:r>
              <a:rPr lang="en-US" b="1" dirty="0">
                <a:solidFill>
                  <a:srgbClr val="0000CC"/>
                </a:solidFill>
              </a:rPr>
              <a:t>DOM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O.McMahon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F9030-6558-49B4-A7CA-6BCD2F1B081A}" type="slidenum">
              <a:rPr lang="en-US" smtClean="0"/>
              <a:t>28</a:t>
            </a:fld>
            <a:endParaRPr lang="en-US"/>
          </a:p>
        </p:txBody>
      </p:sp>
      <p:pic>
        <p:nvPicPr>
          <p:cNvPr id="6" name="Picture 7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838200"/>
            <a:ext cx="8102600" cy="3376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357809" y="4343400"/>
            <a:ext cx="84582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spcBef>
                <a:spcPct val="20000"/>
              </a:spcBef>
              <a:buClr>
                <a:schemeClr val="accent1"/>
              </a:buClr>
              <a:buFontTx/>
              <a:buChar char="•"/>
            </a:pPr>
            <a:r>
              <a:rPr kumimoji="1" lang="en-US" sz="2000" dirty="0">
                <a:latin typeface="Arial" charset="0"/>
              </a:rPr>
              <a:t>In order to refer to different objects on the page we must </a:t>
            </a:r>
            <a:r>
              <a:rPr kumimoji="1" lang="en-US" sz="2000" b="1" dirty="0">
                <a:solidFill>
                  <a:srgbClr val="FF0000"/>
                </a:solidFill>
                <a:latin typeface="Arial" charset="0"/>
              </a:rPr>
              <a:t>refer to this hierarchy.</a:t>
            </a:r>
            <a:endParaRPr kumimoji="1" lang="en-US" sz="2000" dirty="0">
              <a:latin typeface="Arial" charset="0"/>
            </a:endParaRPr>
          </a:p>
          <a:p>
            <a:pPr marL="742950" lvl="1" indent="-285750">
              <a:spcBef>
                <a:spcPct val="20000"/>
              </a:spcBef>
              <a:buClr>
                <a:schemeClr val="accent1"/>
              </a:buClr>
              <a:buFontTx/>
              <a:buChar char="•"/>
            </a:pPr>
            <a:r>
              <a:rPr kumimoji="1" lang="en-US" sz="2000" dirty="0">
                <a:latin typeface="Arial" charset="0"/>
              </a:rPr>
              <a:t>Suppose we want to access the </a:t>
            </a:r>
            <a:r>
              <a:rPr kumimoji="1" lang="en-US" sz="2000" b="1" dirty="0">
                <a:solidFill>
                  <a:srgbClr val="FF0000"/>
                </a:solidFill>
                <a:latin typeface="Arial" charset="0"/>
              </a:rPr>
              <a:t>first image</a:t>
            </a:r>
            <a:r>
              <a:rPr kumimoji="1" lang="en-US" sz="2000" dirty="0">
                <a:latin typeface="Arial" charset="0"/>
              </a:rPr>
              <a:t>. This is</a:t>
            </a:r>
          </a:p>
          <a:p>
            <a:pPr marL="1600200" lvl="3" indent="-228600">
              <a:spcBef>
                <a:spcPct val="20000"/>
              </a:spcBef>
              <a:buFontTx/>
              <a:buChar char="•"/>
            </a:pPr>
            <a:r>
              <a:rPr kumimoji="1" lang="en-US" sz="2000" b="1" dirty="0" err="1">
                <a:solidFill>
                  <a:srgbClr val="FF0000"/>
                </a:solidFill>
                <a:latin typeface="Arial" charset="0"/>
              </a:rPr>
              <a:t>document.images</a:t>
            </a:r>
            <a:r>
              <a:rPr kumimoji="1" lang="en-US" sz="2000" b="1" dirty="0">
                <a:solidFill>
                  <a:srgbClr val="FF0000"/>
                </a:solidFill>
                <a:latin typeface="Arial" charset="0"/>
              </a:rPr>
              <a:t>[0]</a:t>
            </a:r>
          </a:p>
          <a:p>
            <a:pPr marL="742950" lvl="1" indent="-285750">
              <a:spcBef>
                <a:spcPct val="20000"/>
              </a:spcBef>
              <a:buClr>
                <a:schemeClr val="accent1"/>
              </a:buClr>
              <a:buFontTx/>
              <a:buChar char="•"/>
            </a:pPr>
            <a:r>
              <a:rPr kumimoji="1" lang="en-US" sz="2000" dirty="0">
                <a:latin typeface="Arial" charset="0"/>
              </a:rPr>
              <a:t>Access the </a:t>
            </a:r>
            <a:r>
              <a:rPr kumimoji="1" lang="en-US" sz="2000" b="1" dirty="0">
                <a:solidFill>
                  <a:srgbClr val="6600FF"/>
                </a:solidFill>
                <a:latin typeface="Arial" charset="0"/>
              </a:rPr>
              <a:t>first text field</a:t>
            </a:r>
            <a:r>
              <a:rPr kumimoji="1" lang="en-US" sz="2000" dirty="0">
                <a:latin typeface="Arial" charset="0"/>
              </a:rPr>
              <a:t> of the form as</a:t>
            </a:r>
          </a:p>
          <a:p>
            <a:pPr marL="1600200" lvl="3" indent="-228600">
              <a:spcBef>
                <a:spcPct val="20000"/>
              </a:spcBef>
              <a:buFontTx/>
              <a:buChar char="•"/>
            </a:pPr>
            <a:r>
              <a:rPr kumimoji="1" lang="en-US" sz="2000" b="1" dirty="0" err="1">
                <a:solidFill>
                  <a:srgbClr val="6600FF"/>
                </a:solidFill>
                <a:latin typeface="Arial" charset="0"/>
              </a:rPr>
              <a:t>document.forms</a:t>
            </a:r>
            <a:r>
              <a:rPr kumimoji="1" lang="en-US" sz="2000" b="1" dirty="0">
                <a:solidFill>
                  <a:srgbClr val="6600FF"/>
                </a:solidFill>
                <a:latin typeface="Arial" charset="0"/>
              </a:rPr>
              <a:t>[0].elements[0</a:t>
            </a:r>
            <a:r>
              <a:rPr kumimoji="1" lang="en-US" sz="2000" b="1" dirty="0" smtClean="0">
                <a:solidFill>
                  <a:srgbClr val="6600FF"/>
                </a:solidFill>
                <a:latin typeface="Arial" charset="0"/>
              </a:rPr>
              <a:t>] </a:t>
            </a:r>
          </a:p>
          <a:p>
            <a:pPr marL="1600200" lvl="3" indent="-228600">
              <a:spcBef>
                <a:spcPct val="20000"/>
              </a:spcBef>
              <a:buFontTx/>
              <a:buChar char="•"/>
            </a:pPr>
            <a:r>
              <a:rPr kumimoji="1" lang="en-US" sz="2000" b="1" dirty="0" smtClean="0">
                <a:solidFill>
                  <a:srgbClr val="6600FF"/>
                </a:solidFill>
                <a:latin typeface="Arial" charset="0"/>
              </a:rPr>
              <a:t>or </a:t>
            </a:r>
            <a:r>
              <a:rPr kumimoji="1" lang="en-US" sz="2000" b="1" dirty="0" err="1" smtClean="0">
                <a:solidFill>
                  <a:srgbClr val="6600FF"/>
                </a:solidFill>
                <a:latin typeface="Arial" charset="0"/>
              </a:rPr>
              <a:t>document.myForm.myText</a:t>
            </a:r>
            <a:endParaRPr kumimoji="1" lang="en-US" sz="20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15904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b="1" dirty="0">
                <a:solidFill>
                  <a:srgbClr val="0000CC"/>
                </a:solidFill>
              </a:rPr>
              <a:t>DOM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90600"/>
            <a:ext cx="8229600" cy="4525963"/>
          </a:xfrm>
        </p:spPr>
        <p:txBody>
          <a:bodyPr/>
          <a:lstStyle/>
          <a:p>
            <a:r>
              <a:rPr lang="en-US" sz="2800" dirty="0"/>
              <a:t>Lets look at a similar </a:t>
            </a:r>
            <a:r>
              <a:rPr lang="en-US" sz="2800" dirty="0" smtClean="0"/>
              <a:t>example:</a:t>
            </a:r>
          </a:p>
          <a:p>
            <a:pPr lvl="1"/>
            <a:r>
              <a:rPr lang="en-US" sz="2400" dirty="0" smtClean="0"/>
              <a:t>This example has a textbox and 2 buttons one of which can be checked.</a:t>
            </a:r>
            <a:endParaRPr lang="en-US" sz="2400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O.McMahon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F9030-6558-49B4-A7CA-6BCD2F1B081A}" type="slidenum">
              <a:rPr lang="en-US" smtClean="0"/>
              <a:t>29</a:t>
            </a:fld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667000"/>
            <a:ext cx="4904014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36324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Changing Menus Dynamically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14400"/>
            <a:ext cx="8229600" cy="5410200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It's often useful to offer the user a choice of inputs via </a:t>
            </a:r>
            <a:r>
              <a:rPr lang="en-US" b="1" dirty="0">
                <a:solidFill>
                  <a:srgbClr val="0000FF"/>
                </a:solidFill>
              </a:rPr>
              <a:t>pop-up menus, </a:t>
            </a:r>
            <a:r>
              <a:rPr lang="en-US" dirty="0"/>
              <a:t>and to be able to </a:t>
            </a:r>
            <a:r>
              <a:rPr lang="en-US" b="1" dirty="0">
                <a:solidFill>
                  <a:srgbClr val="0000FF"/>
                </a:solidFill>
              </a:rPr>
              <a:t>change the contents </a:t>
            </a:r>
            <a:r>
              <a:rPr lang="en-US" dirty="0"/>
              <a:t>of one or more pop-up menus depending on the choice the user makes in another pop-up menu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You've probably seen this on Web sites that ask you to choose the country you live in from a pop-up menu and then fill a second menu with state or </a:t>
            </a:r>
            <a:r>
              <a:rPr lang="en-US" dirty="0" smtClean="0"/>
              <a:t>county names</a:t>
            </a:r>
            <a:r>
              <a:rPr lang="en-US" dirty="0"/>
              <a:t>, based on the choice you made. </a:t>
            </a:r>
            <a:endParaRPr lang="en-US" dirty="0" smtClean="0"/>
          </a:p>
          <a:p>
            <a:r>
              <a:rPr lang="en-US" dirty="0" smtClean="0"/>
              <a:t>In the following example  </a:t>
            </a:r>
            <a:r>
              <a:rPr lang="en-US" dirty="0"/>
              <a:t>we're using two pop-up menus </a:t>
            </a:r>
            <a:r>
              <a:rPr lang="en-US" dirty="0" smtClean="0"/>
              <a:t>. </a:t>
            </a:r>
            <a:r>
              <a:rPr lang="en-US" dirty="0"/>
              <a:t>The first menu is for months</a:t>
            </a:r>
            <a:r>
              <a:rPr lang="en-US" dirty="0" smtClean="0"/>
              <a:t>.</a:t>
            </a:r>
          </a:p>
          <a:p>
            <a:r>
              <a:rPr lang="en-US" dirty="0" smtClean="0"/>
              <a:t>When </a:t>
            </a:r>
            <a:r>
              <a:rPr lang="en-US" dirty="0"/>
              <a:t>the user picks a month, the script populates the second pop-up menu with the correct number of days for the selected </a:t>
            </a:r>
            <a:r>
              <a:rPr lang="en-US" dirty="0" smtClean="0"/>
              <a:t>month.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O.McMahon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F9030-6558-49B4-A7CA-6BCD2F1B081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9343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29600" cy="990600"/>
          </a:xfrm>
        </p:spPr>
        <p:txBody>
          <a:bodyPr/>
          <a:lstStyle/>
          <a:p>
            <a:r>
              <a:rPr lang="en-US" b="1" dirty="0">
                <a:solidFill>
                  <a:srgbClr val="0000CC"/>
                </a:solidFill>
              </a:rPr>
              <a:t>DOM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If you click on button1 the following is displayed: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O.McMahon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F9030-6558-49B4-A7CA-6BCD2F1B081A}" type="slidenum">
              <a:rPr lang="en-US" smtClean="0"/>
              <a:t>30</a:t>
            </a:fld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2286000"/>
            <a:ext cx="3200400" cy="1759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62000" y="4429780"/>
            <a:ext cx="38940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If you click on button 2:</a:t>
            </a:r>
            <a:endParaRPr lang="en-US" sz="2800" dirty="0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4912" y="4691390"/>
            <a:ext cx="2314575" cy="153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871249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44562"/>
          </a:xfrm>
        </p:spPr>
        <p:txBody>
          <a:bodyPr/>
          <a:lstStyle/>
          <a:p>
            <a:r>
              <a:rPr lang="en-US" b="1" dirty="0">
                <a:solidFill>
                  <a:srgbClr val="0000CC"/>
                </a:solidFill>
              </a:rPr>
              <a:t>DOM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334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The code is as follows:</a:t>
            </a:r>
          </a:p>
          <a:p>
            <a:pPr marL="0" indent="0">
              <a:buNone/>
            </a:pPr>
            <a:r>
              <a:rPr lang="en-US" sz="2400" b="1" u="sng" dirty="0" smtClean="0"/>
              <a:t>domex2.html</a:t>
            </a:r>
            <a:endParaRPr lang="en-US" sz="2400" b="1" u="sn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O.McMahon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F9030-6558-49B4-A7CA-6BCD2F1B081A}" type="slidenum">
              <a:rPr lang="en-US" smtClean="0"/>
              <a:t>31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57200" y="1479497"/>
            <a:ext cx="82296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&lt;html&gt;</a:t>
            </a:r>
          </a:p>
          <a:p>
            <a:r>
              <a:rPr lang="en-US" dirty="0"/>
              <a:t>&lt;head&gt;</a:t>
            </a:r>
          </a:p>
          <a:p>
            <a:r>
              <a:rPr lang="en-US" dirty="0"/>
              <a:t>&lt;script type="text/</a:t>
            </a:r>
            <a:r>
              <a:rPr lang="en-US" dirty="0" err="1"/>
              <a:t>javascript</a:t>
            </a:r>
            <a:r>
              <a:rPr lang="en-US" dirty="0"/>
              <a:t>" </a:t>
            </a:r>
            <a:r>
              <a:rPr lang="en-US" dirty="0" err="1"/>
              <a:t>src</a:t>
            </a:r>
            <a:r>
              <a:rPr lang="en-US" dirty="0"/>
              <a:t>="domex2.js</a:t>
            </a:r>
            <a:r>
              <a:rPr lang="en-US" dirty="0" smtClean="0"/>
              <a:t>"&gt; &lt;/</a:t>
            </a:r>
            <a:r>
              <a:rPr lang="en-US" dirty="0"/>
              <a:t>script&gt;</a:t>
            </a:r>
          </a:p>
          <a:p>
            <a:endParaRPr lang="en-US" dirty="0"/>
          </a:p>
          <a:p>
            <a:r>
              <a:rPr lang="en-US" dirty="0"/>
              <a:t>&lt;/head&gt;</a:t>
            </a:r>
          </a:p>
          <a:p>
            <a:r>
              <a:rPr lang="en-US" dirty="0"/>
              <a:t>&lt;body </a:t>
            </a:r>
            <a:r>
              <a:rPr lang="en-US" dirty="0" err="1"/>
              <a:t>bgcolor</a:t>
            </a:r>
            <a:r>
              <a:rPr lang="en-US" dirty="0"/>
              <a:t>=</a:t>
            </a:r>
            <a:r>
              <a:rPr lang="en-US" dirty="0" err="1"/>
              <a:t>lightblue</a:t>
            </a:r>
            <a:r>
              <a:rPr lang="en-US" dirty="0"/>
              <a:t>&gt;</a:t>
            </a:r>
          </a:p>
          <a:p>
            <a:r>
              <a:rPr lang="en-US" dirty="0"/>
              <a:t>&lt;form name="</a:t>
            </a:r>
            <a:r>
              <a:rPr lang="en-US" dirty="0" err="1"/>
              <a:t>myForm</a:t>
            </a:r>
            <a:r>
              <a:rPr lang="en-US" dirty="0"/>
              <a:t>"&gt;</a:t>
            </a:r>
          </a:p>
          <a:p>
            <a:r>
              <a:rPr lang="en-US" dirty="0"/>
              <a:t>&lt;input type="text" name="</a:t>
            </a:r>
            <a:r>
              <a:rPr lang="en-US" dirty="0" err="1"/>
              <a:t>myText</a:t>
            </a:r>
            <a:r>
              <a:rPr lang="en-US" dirty="0"/>
              <a:t>" value</a:t>
            </a:r>
            <a:r>
              <a:rPr lang="en-US" dirty="0" smtClean="0"/>
              <a:t>=“Hi There"&gt;</a:t>
            </a:r>
            <a:endParaRPr lang="en-US" dirty="0"/>
          </a:p>
          <a:p>
            <a:r>
              <a:rPr lang="en-US" dirty="0"/>
              <a:t>&lt;input type="button" name="button1" value="Button 1"</a:t>
            </a:r>
          </a:p>
          <a:p>
            <a:r>
              <a:rPr lang="en-US" dirty="0"/>
              <a:t>  </a:t>
            </a:r>
            <a:r>
              <a:rPr lang="en-US" dirty="0" err="1"/>
              <a:t>onClick</a:t>
            </a:r>
            <a:r>
              <a:rPr lang="en-US" dirty="0"/>
              <a:t>="first()"&gt;</a:t>
            </a:r>
          </a:p>
          <a:p>
            <a:r>
              <a:rPr lang="en-US" dirty="0"/>
              <a:t>&lt;</a:t>
            </a:r>
            <a:r>
              <a:rPr lang="en-US" dirty="0" err="1"/>
              <a:t>br</a:t>
            </a:r>
            <a:r>
              <a:rPr lang="en-US" dirty="0"/>
              <a:t>&gt;</a:t>
            </a:r>
          </a:p>
          <a:p>
            <a:r>
              <a:rPr lang="en-US" dirty="0"/>
              <a:t>&lt;input type="checkbox" name="</a:t>
            </a:r>
            <a:r>
              <a:rPr lang="en-US" dirty="0" err="1"/>
              <a:t>myCheckbox</a:t>
            </a:r>
            <a:r>
              <a:rPr lang="en-US" dirty="0"/>
              <a:t>" CHECKED&gt;</a:t>
            </a:r>
          </a:p>
          <a:p>
            <a:r>
              <a:rPr lang="en-US" dirty="0"/>
              <a:t>&lt;input type="button" name="button2" value="Button 2"</a:t>
            </a:r>
          </a:p>
          <a:p>
            <a:r>
              <a:rPr lang="en-US" dirty="0"/>
              <a:t>  </a:t>
            </a:r>
            <a:r>
              <a:rPr lang="en-US" dirty="0" err="1"/>
              <a:t>onClick</a:t>
            </a:r>
            <a:r>
              <a:rPr lang="en-US" dirty="0"/>
              <a:t>="second()"&gt;</a:t>
            </a:r>
          </a:p>
          <a:p>
            <a:r>
              <a:rPr lang="en-US" dirty="0"/>
              <a:t>&lt;/form&gt;</a:t>
            </a:r>
          </a:p>
          <a:p>
            <a:r>
              <a:rPr lang="en-US" dirty="0"/>
              <a:t>&lt;p&gt;&lt;</a:t>
            </a:r>
            <a:r>
              <a:rPr lang="en-US" dirty="0" err="1"/>
              <a:t>br</a:t>
            </a:r>
            <a:r>
              <a:rPr lang="en-US" dirty="0"/>
              <a:t>&gt;&lt;</a:t>
            </a:r>
            <a:r>
              <a:rPr lang="en-US" dirty="0" err="1"/>
              <a:t>br</a:t>
            </a:r>
            <a:r>
              <a:rPr lang="en-US" dirty="0" smtClean="0"/>
              <a:t>&gt;</a:t>
            </a:r>
            <a:endParaRPr lang="en-US" dirty="0"/>
          </a:p>
          <a:p>
            <a:r>
              <a:rPr lang="en-US" dirty="0"/>
              <a:t> &lt;/body&gt; &lt;/html&gt;</a:t>
            </a:r>
          </a:p>
        </p:txBody>
      </p:sp>
    </p:spTree>
    <p:extLst>
      <p:ext uri="{BB962C8B-B14F-4D97-AF65-F5344CB8AC3E}">
        <p14:creationId xmlns:p14="http://schemas.microsoft.com/office/powerpoint/2010/main" val="25179509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8001000" cy="792162"/>
          </a:xfrm>
        </p:spPr>
        <p:txBody>
          <a:bodyPr/>
          <a:lstStyle/>
          <a:p>
            <a:r>
              <a:rPr lang="en-US" b="1" dirty="0">
                <a:solidFill>
                  <a:srgbClr val="0000CC"/>
                </a:solidFill>
              </a:rPr>
              <a:t>DOM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u="sng" dirty="0"/>
              <a:t>d</a:t>
            </a:r>
            <a:r>
              <a:rPr lang="en-US" sz="2800" b="1" u="sng" dirty="0" smtClean="0"/>
              <a:t>omex2.js</a:t>
            </a:r>
            <a:endParaRPr lang="en-US" sz="2800" b="1" u="sn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O.McMahon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F9030-6558-49B4-A7CA-6BCD2F1B081A}" type="slidenum">
              <a:rPr lang="en-US" smtClean="0"/>
              <a:t>32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45165" y="1447800"/>
            <a:ext cx="80772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function first(){</a:t>
            </a:r>
          </a:p>
          <a:p>
            <a:r>
              <a:rPr lang="en-US" dirty="0"/>
              <a:t>  //creates a popup window with the text which was</a:t>
            </a:r>
          </a:p>
          <a:p>
            <a:r>
              <a:rPr lang="en-US" dirty="0"/>
              <a:t>  // entered into the text field</a:t>
            </a:r>
          </a:p>
          <a:p>
            <a:r>
              <a:rPr lang="en-US" dirty="0"/>
              <a:t>  alert("The value of the </a:t>
            </a:r>
            <a:r>
              <a:rPr lang="en-US" dirty="0" err="1"/>
              <a:t>textfield</a:t>
            </a:r>
            <a:r>
              <a:rPr lang="en-US" dirty="0"/>
              <a:t> is: " +</a:t>
            </a:r>
          </a:p>
          <a:p>
            <a:r>
              <a:rPr lang="en-US" dirty="0"/>
              <a:t>	</a:t>
            </a:r>
            <a:r>
              <a:rPr lang="en-US" dirty="0" err="1"/>
              <a:t>document.myForm.myText.value</a:t>
            </a:r>
            <a:r>
              <a:rPr lang="en-US" dirty="0"/>
              <a:t>);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function second(){</a:t>
            </a:r>
          </a:p>
          <a:p>
            <a:r>
              <a:rPr lang="en-US" dirty="0"/>
              <a:t>  //this function checks the state of the checkbox</a:t>
            </a:r>
          </a:p>
          <a:p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myString</a:t>
            </a:r>
            <a:r>
              <a:rPr lang="en-US" dirty="0"/>
              <a:t>="The checkbox is ";</a:t>
            </a:r>
          </a:p>
          <a:p>
            <a:r>
              <a:rPr lang="en-US" dirty="0"/>
              <a:t>if(</a:t>
            </a:r>
            <a:r>
              <a:rPr lang="en-US" dirty="0" err="1"/>
              <a:t>document.myForm.myCheckbox.checked</a:t>
            </a:r>
            <a:r>
              <a:rPr lang="en-US" dirty="0"/>
              <a:t>)</a:t>
            </a:r>
            <a:r>
              <a:rPr lang="en-US" dirty="0" err="1"/>
              <a:t>myString</a:t>
            </a:r>
            <a:r>
              <a:rPr lang="en-US" dirty="0"/>
              <a:t>+="checked"</a:t>
            </a:r>
          </a:p>
          <a:p>
            <a:r>
              <a:rPr lang="en-US" dirty="0"/>
              <a:t>  else </a:t>
            </a:r>
            <a:r>
              <a:rPr lang="en-US" dirty="0" err="1"/>
              <a:t>myString</a:t>
            </a:r>
            <a:r>
              <a:rPr lang="en-US" dirty="0"/>
              <a:t>+="not checked";</a:t>
            </a:r>
          </a:p>
          <a:p>
            <a:r>
              <a:rPr lang="en-US" dirty="0"/>
              <a:t>alert(</a:t>
            </a:r>
            <a:r>
              <a:rPr lang="en-US" dirty="0" err="1"/>
              <a:t>myString</a:t>
            </a:r>
            <a:r>
              <a:rPr lang="en-US" dirty="0"/>
              <a:t>);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 err="1"/>
              <a:t>document.write</a:t>
            </a:r>
            <a:r>
              <a:rPr lang="en-US" dirty="0"/>
              <a:t>("The background </a:t>
            </a:r>
            <a:r>
              <a:rPr lang="en-US" dirty="0" err="1"/>
              <a:t>colour</a:t>
            </a:r>
            <a:r>
              <a:rPr lang="en-US" dirty="0"/>
              <a:t> is: ");</a:t>
            </a:r>
          </a:p>
          <a:p>
            <a:r>
              <a:rPr lang="en-US" dirty="0" err="1"/>
              <a:t>document.write</a:t>
            </a:r>
            <a:r>
              <a:rPr lang="en-US" dirty="0"/>
              <a:t>(</a:t>
            </a:r>
            <a:r>
              <a:rPr lang="en-US" dirty="0" err="1"/>
              <a:t>document.bgColor</a:t>
            </a:r>
            <a:r>
              <a:rPr lang="en-US" dirty="0"/>
              <a:t> + "&lt;</a:t>
            </a:r>
            <a:r>
              <a:rPr lang="en-US" dirty="0" err="1"/>
              <a:t>br</a:t>
            </a:r>
            <a:r>
              <a:rPr lang="en-US" dirty="0"/>
              <a:t>&gt;");</a:t>
            </a:r>
          </a:p>
          <a:p>
            <a:r>
              <a:rPr lang="en-US" dirty="0" err="1"/>
              <a:t>document.write</a:t>
            </a:r>
            <a:r>
              <a:rPr lang="en-US" dirty="0"/>
              <a:t>("The text on the second button is: ");</a:t>
            </a:r>
          </a:p>
          <a:p>
            <a:r>
              <a:rPr lang="en-US" dirty="0" err="1"/>
              <a:t>document.write</a:t>
            </a:r>
            <a:r>
              <a:rPr lang="en-US" dirty="0"/>
              <a:t>(document.myForm.button2.value);</a:t>
            </a:r>
          </a:p>
        </p:txBody>
      </p:sp>
    </p:spTree>
    <p:extLst>
      <p:ext uri="{BB962C8B-B14F-4D97-AF65-F5344CB8AC3E}">
        <p14:creationId xmlns:p14="http://schemas.microsoft.com/office/powerpoint/2010/main" val="10994846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868362"/>
          </a:xfrm>
        </p:spPr>
        <p:txBody>
          <a:bodyPr/>
          <a:lstStyle/>
          <a:p>
            <a:r>
              <a:rPr lang="en-US" b="1" dirty="0">
                <a:solidFill>
                  <a:srgbClr val="0000CC"/>
                </a:solidFill>
              </a:rPr>
              <a:t>DOM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b="1" u="sng" dirty="0" smtClean="0"/>
              <a:t>Notes from Code</a:t>
            </a:r>
          </a:p>
          <a:p>
            <a:pPr marL="400050" lvl="1" indent="0">
              <a:buNone/>
            </a:pPr>
            <a:r>
              <a:rPr lang="en-US" dirty="0"/>
              <a:t> </a:t>
            </a:r>
            <a:r>
              <a:rPr lang="en-US" dirty="0" smtClean="0"/>
              <a:t>	</a:t>
            </a:r>
            <a:r>
              <a:rPr lang="en-US" sz="2400" i="1" dirty="0" smtClean="0"/>
              <a:t>alert</a:t>
            </a:r>
            <a:r>
              <a:rPr lang="en-US" sz="2400" i="1" dirty="0"/>
              <a:t>("The value of the </a:t>
            </a:r>
            <a:r>
              <a:rPr lang="en-US" sz="2400" i="1" dirty="0" err="1"/>
              <a:t>textfield</a:t>
            </a:r>
            <a:r>
              <a:rPr lang="en-US" sz="2400" i="1" dirty="0"/>
              <a:t> is: " </a:t>
            </a:r>
            <a:r>
              <a:rPr lang="en-US" sz="2400" i="1" dirty="0" smtClean="0"/>
              <a:t>+	</a:t>
            </a:r>
            <a:r>
              <a:rPr lang="en-US" sz="2400" i="1" dirty="0" err="1" smtClean="0"/>
              <a:t>document.myForm.myText.value</a:t>
            </a:r>
            <a:r>
              <a:rPr lang="en-US" sz="2400" i="1" dirty="0" smtClean="0"/>
              <a:t>);</a:t>
            </a:r>
          </a:p>
          <a:p>
            <a:pPr marL="400050" lvl="1" indent="0">
              <a:buNone/>
            </a:pPr>
            <a:r>
              <a:rPr lang="en-US" sz="2400" dirty="0" smtClean="0"/>
              <a:t>This takes the value from the textbox.</a:t>
            </a:r>
          </a:p>
          <a:p>
            <a:pPr marL="400050" lvl="1" indent="0">
              <a:buNone/>
            </a:pPr>
            <a:endParaRPr lang="en-US" sz="2400" dirty="0"/>
          </a:p>
          <a:p>
            <a:pPr marL="800100" lvl="2" indent="0">
              <a:buNone/>
            </a:pPr>
            <a:r>
              <a:rPr lang="en-US" sz="2000" i="1" dirty="0" err="1"/>
              <a:t>document.write</a:t>
            </a:r>
            <a:r>
              <a:rPr lang="en-US" sz="2000" i="1" dirty="0"/>
              <a:t>(document.myForm.button2.value);</a:t>
            </a:r>
          </a:p>
          <a:p>
            <a:pPr marL="400050" lvl="1" indent="0">
              <a:buNone/>
            </a:pPr>
            <a:r>
              <a:rPr lang="en-US" sz="2400" dirty="0" smtClean="0"/>
              <a:t>This writes the value of “button2” to the screen,	</a:t>
            </a:r>
            <a:br>
              <a:rPr lang="en-US" sz="2400" dirty="0" smtClean="0"/>
            </a:br>
            <a:r>
              <a:rPr lang="en-US" sz="2400" dirty="0" err="1" smtClean="0"/>
              <a:t>ie</a:t>
            </a:r>
            <a:r>
              <a:rPr lang="en-US" sz="2400" dirty="0" smtClean="0"/>
              <a:t> “Button 2”	</a:t>
            </a:r>
          </a:p>
          <a:p>
            <a:pPr marL="400050" lvl="1" indent="0">
              <a:buNone/>
            </a:pP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O.McMahon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F9030-6558-49B4-A7CA-6BCD2F1B081A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87042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66"/>
            <a:ext cx="8229600" cy="1143000"/>
          </a:xfrm>
        </p:spPr>
        <p:txBody>
          <a:bodyPr>
            <a:normAutofit/>
          </a:bodyPr>
          <a:lstStyle/>
          <a:p>
            <a:r>
              <a:rPr lang="en-US" sz="4800" b="1" dirty="0" smtClean="0">
                <a:solidFill>
                  <a:srgbClr val="0000CC"/>
                </a:solidFill>
              </a:rPr>
              <a:t>Summary</a:t>
            </a:r>
            <a:endParaRPr lang="en-US" sz="4800" b="1" dirty="0">
              <a:solidFill>
                <a:srgbClr val="0000CC"/>
              </a:solidFill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33915176"/>
              </p:ext>
            </p:extLst>
          </p:nvPr>
        </p:nvGraphicFramePr>
        <p:xfrm>
          <a:off x="457200" y="1295400"/>
          <a:ext cx="8458200" cy="48307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O.McMahon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F9030-6558-49B4-A7CA-6BCD2F1B081A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944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66"/>
            <a:ext cx="8229600" cy="680434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Changing Menus Dynamically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609600"/>
            <a:ext cx="8229600" cy="4525963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0000CC"/>
                </a:solidFill>
              </a:rPr>
              <a:t>Example execution</a:t>
            </a:r>
            <a:endParaRPr lang="en-US" sz="2400" b="1" dirty="0">
              <a:solidFill>
                <a:srgbClr val="0000CC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O.McMahon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F9030-6558-49B4-A7CA-6BCD2F1B081A}" type="slidenum">
              <a:rPr lang="en-US" smtClean="0"/>
              <a:t>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85800" y="1108501"/>
            <a:ext cx="7543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The contents of the Day menu are filled in automatically when the user makes a selection from the Month menu.</a:t>
            </a:r>
            <a:endParaRPr lang="en-US" sz="24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950" y="2133600"/>
            <a:ext cx="3714750" cy="2105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1983001"/>
            <a:ext cx="3790950" cy="4511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83101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Changing Menus Dynamically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381000"/>
            <a:ext cx="8229600" cy="5181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b="1" u="sng" dirty="0" smtClean="0"/>
              <a:t>script.html </a:t>
            </a:r>
          </a:p>
          <a:p>
            <a:pPr marL="0" indent="0">
              <a:buNone/>
            </a:pPr>
            <a:r>
              <a:rPr lang="en-US" sz="1400" b="1" dirty="0" smtClean="0"/>
              <a:t>&lt;</a:t>
            </a:r>
            <a:r>
              <a:rPr lang="en-US" sz="1400" b="1" dirty="0"/>
              <a:t>html&gt;</a:t>
            </a:r>
          </a:p>
          <a:p>
            <a:pPr marL="0" indent="0">
              <a:buNone/>
            </a:pPr>
            <a:r>
              <a:rPr lang="en-US" sz="1400" b="1" dirty="0"/>
              <a:t>&lt;head&gt;</a:t>
            </a:r>
          </a:p>
          <a:p>
            <a:pPr marL="0" indent="0">
              <a:buNone/>
            </a:pPr>
            <a:r>
              <a:rPr lang="en-US" sz="1400" b="1" dirty="0"/>
              <a:t>	&lt;title&gt;Dynamic Menus&lt;/title&gt;</a:t>
            </a:r>
          </a:p>
          <a:p>
            <a:pPr marL="0" indent="0">
              <a:buNone/>
            </a:pPr>
            <a:r>
              <a:rPr lang="en-US" sz="1400" b="1" dirty="0"/>
              <a:t>	&lt;script type="text/</a:t>
            </a:r>
            <a:r>
              <a:rPr lang="en-US" sz="1400" b="1" dirty="0" err="1"/>
              <a:t>javascript</a:t>
            </a:r>
            <a:r>
              <a:rPr lang="en-US" sz="1400" b="1" dirty="0"/>
              <a:t>" </a:t>
            </a:r>
            <a:r>
              <a:rPr lang="en-US" sz="1400" b="1" dirty="0" err="1"/>
              <a:t>src</a:t>
            </a:r>
            <a:r>
              <a:rPr lang="en-US" sz="1400" b="1" dirty="0"/>
              <a:t>="script.js"&gt;</a:t>
            </a:r>
          </a:p>
          <a:p>
            <a:pPr marL="0" indent="0">
              <a:buNone/>
            </a:pPr>
            <a:r>
              <a:rPr lang="en-US" sz="1400" b="1" dirty="0"/>
              <a:t>	&lt;/script&gt;	</a:t>
            </a:r>
          </a:p>
          <a:p>
            <a:pPr marL="0" indent="0">
              <a:buNone/>
            </a:pPr>
            <a:r>
              <a:rPr lang="en-US" sz="1400" b="1" dirty="0"/>
              <a:t>&lt;/head&gt;</a:t>
            </a:r>
          </a:p>
          <a:p>
            <a:pPr marL="0" indent="0">
              <a:buNone/>
            </a:pPr>
            <a:r>
              <a:rPr lang="en-US" sz="1400" b="1" dirty="0"/>
              <a:t>&lt;body&gt;</a:t>
            </a:r>
          </a:p>
          <a:p>
            <a:pPr marL="0" indent="0">
              <a:buNone/>
            </a:pPr>
            <a:r>
              <a:rPr lang="en-US" sz="1400" b="1" dirty="0"/>
              <a:t>&lt;form action</a:t>
            </a:r>
            <a:r>
              <a:rPr lang="en-US" sz="1400" b="1" dirty="0" smtClean="0"/>
              <a:t>="#"&gt;</a:t>
            </a:r>
          </a:p>
          <a:p>
            <a:pPr marL="0" indent="0">
              <a:buNone/>
            </a:pPr>
            <a:r>
              <a:rPr lang="en-US" sz="1400" b="1" dirty="0"/>
              <a:t>	&lt;select id="months"&gt;</a:t>
            </a:r>
          </a:p>
          <a:p>
            <a:pPr marL="0" indent="0">
              <a:buNone/>
            </a:pPr>
            <a:r>
              <a:rPr lang="en-US" sz="1400" b="1" dirty="0"/>
              <a:t>		&lt;option value=""&gt;Month&lt;/option&gt;</a:t>
            </a:r>
          </a:p>
          <a:p>
            <a:pPr marL="0" indent="0">
              <a:buNone/>
            </a:pPr>
            <a:r>
              <a:rPr lang="en-US" sz="1400" b="1" dirty="0"/>
              <a:t>		&lt;option value="0"&gt;January&lt;/option&gt;</a:t>
            </a:r>
          </a:p>
          <a:p>
            <a:pPr marL="0" indent="0">
              <a:buNone/>
            </a:pPr>
            <a:r>
              <a:rPr lang="en-US" sz="1400" b="1" dirty="0"/>
              <a:t>		&lt;option value="1"&gt;February&lt;/option&gt;</a:t>
            </a:r>
          </a:p>
          <a:p>
            <a:pPr marL="0" indent="0">
              <a:buNone/>
            </a:pPr>
            <a:r>
              <a:rPr lang="en-US" sz="1400" b="1" dirty="0"/>
              <a:t>		&lt;option value="2"&gt;March&lt;/option&gt;</a:t>
            </a:r>
          </a:p>
          <a:p>
            <a:pPr marL="0" indent="0">
              <a:buNone/>
            </a:pPr>
            <a:r>
              <a:rPr lang="en-US" sz="1400" b="1" dirty="0"/>
              <a:t>		&lt;option value="3"&gt;April&lt;/option&gt;</a:t>
            </a:r>
          </a:p>
          <a:p>
            <a:pPr marL="0" indent="0">
              <a:buNone/>
            </a:pPr>
            <a:r>
              <a:rPr lang="en-US" sz="1400" b="1" dirty="0"/>
              <a:t>		&lt;option value="4"&gt;May&lt;/option&gt;</a:t>
            </a:r>
          </a:p>
          <a:p>
            <a:pPr marL="0" indent="0">
              <a:buNone/>
            </a:pPr>
            <a:r>
              <a:rPr lang="en-US" sz="1400" b="1" dirty="0"/>
              <a:t>		&lt;option value="5"&gt;June&lt;/option&gt;</a:t>
            </a:r>
          </a:p>
          <a:p>
            <a:pPr marL="0" indent="0">
              <a:buNone/>
            </a:pPr>
            <a:r>
              <a:rPr lang="en-US" sz="1400" b="1" dirty="0"/>
              <a:t>		&lt;option value="6"&gt;July&lt;/option&gt;</a:t>
            </a:r>
          </a:p>
          <a:p>
            <a:pPr marL="0" indent="0">
              <a:buNone/>
            </a:pPr>
            <a:r>
              <a:rPr lang="en-US" sz="1400" b="1" dirty="0"/>
              <a:t>		&lt;option value="7"&gt;August&lt;/option&gt;</a:t>
            </a:r>
          </a:p>
          <a:p>
            <a:pPr marL="0" indent="0">
              <a:buNone/>
            </a:pPr>
            <a:r>
              <a:rPr lang="en-US" sz="1400" b="1" dirty="0"/>
              <a:t>		&lt;option value="8"&gt;September&lt;/option&gt;</a:t>
            </a:r>
          </a:p>
          <a:p>
            <a:pPr marL="0" indent="0">
              <a:buNone/>
            </a:pPr>
            <a:r>
              <a:rPr lang="en-US" sz="1400" b="1" dirty="0"/>
              <a:t>		&lt;option value="9"&gt;October&lt;/option&gt;</a:t>
            </a:r>
          </a:p>
          <a:p>
            <a:pPr marL="0" indent="0">
              <a:buNone/>
            </a:pPr>
            <a:r>
              <a:rPr lang="en-US" sz="1400" b="1" dirty="0"/>
              <a:t>		&lt;option value="10"&gt;November&lt;/option&gt;</a:t>
            </a:r>
          </a:p>
          <a:p>
            <a:pPr marL="0" indent="0">
              <a:buNone/>
            </a:pPr>
            <a:r>
              <a:rPr lang="en-US" sz="1400" b="1" dirty="0"/>
              <a:t>		&lt;option value="11"&gt;December&lt;/option&gt;</a:t>
            </a:r>
          </a:p>
          <a:p>
            <a:pPr marL="0" indent="0">
              <a:buNone/>
            </a:pPr>
            <a:r>
              <a:rPr lang="en-US" sz="1400" b="1" dirty="0"/>
              <a:t>	&lt;/select&gt;</a:t>
            </a:r>
          </a:p>
          <a:p>
            <a:pPr marL="0" indent="0">
              <a:buNone/>
            </a:pPr>
            <a:r>
              <a:rPr lang="en-US" sz="1400" b="1" dirty="0"/>
              <a:t>	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O.McMahon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F9030-6558-49B4-A7CA-6BCD2F1B081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1973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92162"/>
          </a:xfrm>
        </p:spPr>
        <p:txBody>
          <a:bodyPr/>
          <a:lstStyle/>
          <a:p>
            <a:r>
              <a:rPr lang="en-US" b="1" dirty="0"/>
              <a:t>Changing Menus Dynamically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u="sng" dirty="0"/>
              <a:t>s</a:t>
            </a:r>
            <a:r>
              <a:rPr lang="en-US" b="1" u="sng" dirty="0" smtClean="0"/>
              <a:t>cript.html (contd.)</a:t>
            </a:r>
            <a:endParaRPr lang="en-US" b="1" u="sn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O.McMahon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F9030-6558-49B4-A7CA-6BCD2F1B081A}" type="slidenum">
              <a:rPr lang="en-US" smtClean="0"/>
              <a:t>6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09600" y="2514600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&amp;</a:t>
            </a:r>
            <a:r>
              <a:rPr lang="en-US" b="1" dirty="0" err="1"/>
              <a:t>nbsp</a:t>
            </a:r>
            <a:r>
              <a:rPr lang="en-US" b="1" dirty="0"/>
              <a:t>;	</a:t>
            </a:r>
          </a:p>
          <a:p>
            <a:r>
              <a:rPr lang="en-US" b="1" dirty="0"/>
              <a:t>	&lt;select id="days"&gt;</a:t>
            </a:r>
          </a:p>
          <a:p>
            <a:r>
              <a:rPr lang="en-US" b="1" dirty="0"/>
              <a:t>		&lt;option&gt;Day&lt;/option&gt;</a:t>
            </a:r>
          </a:p>
          <a:p>
            <a:r>
              <a:rPr lang="en-US" b="1" dirty="0"/>
              <a:t>	&lt;/select&gt;</a:t>
            </a:r>
          </a:p>
          <a:p>
            <a:r>
              <a:rPr lang="en-US" b="1" dirty="0"/>
              <a:t>&lt;/form&gt;</a:t>
            </a:r>
          </a:p>
          <a:p>
            <a:endParaRPr lang="en-US" b="1" dirty="0"/>
          </a:p>
          <a:p>
            <a:r>
              <a:rPr lang="en-US" b="1" dirty="0"/>
              <a:t>&lt;/body&gt;</a:t>
            </a:r>
          </a:p>
          <a:p>
            <a:r>
              <a:rPr lang="en-US" b="1" dirty="0"/>
              <a:t>&lt;/html&gt;html</a:t>
            </a:r>
          </a:p>
        </p:txBody>
      </p:sp>
    </p:spTree>
    <p:extLst>
      <p:ext uri="{BB962C8B-B14F-4D97-AF65-F5344CB8AC3E}">
        <p14:creationId xmlns:p14="http://schemas.microsoft.com/office/powerpoint/2010/main" val="37594426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Changing Menus Dynamically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b="1" u="sng" dirty="0"/>
              <a:t>s</a:t>
            </a:r>
            <a:r>
              <a:rPr lang="en-US" b="1" u="sng" dirty="0" smtClean="0"/>
              <a:t>cript.js</a:t>
            </a:r>
            <a:endParaRPr lang="en-US" b="1" u="sn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O.McMahon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F9030-6558-49B4-A7CA-6BCD2F1B081A}" type="slidenum">
              <a:rPr lang="en-US" smtClean="0"/>
              <a:t>7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57200" y="1524000"/>
            <a:ext cx="84582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/>
              <a:t>window.onload</a:t>
            </a:r>
            <a:r>
              <a:rPr lang="en-US" sz="1600" dirty="0"/>
              <a:t> = </a:t>
            </a:r>
            <a:r>
              <a:rPr lang="en-US" sz="1600" dirty="0" err="1"/>
              <a:t>initForm</a:t>
            </a:r>
            <a:r>
              <a:rPr lang="en-US" sz="1600" dirty="0"/>
              <a:t>;</a:t>
            </a:r>
          </a:p>
          <a:p>
            <a:endParaRPr lang="en-US" sz="1600" dirty="0"/>
          </a:p>
          <a:p>
            <a:r>
              <a:rPr lang="en-US" sz="1600" dirty="0"/>
              <a:t>function </a:t>
            </a:r>
            <a:r>
              <a:rPr lang="en-US" sz="1600" dirty="0" err="1"/>
              <a:t>initForm</a:t>
            </a:r>
            <a:r>
              <a:rPr lang="en-US" sz="1600" dirty="0"/>
              <a:t>() {</a:t>
            </a:r>
          </a:p>
          <a:p>
            <a:r>
              <a:rPr lang="en-US" sz="1600" dirty="0"/>
              <a:t>	</a:t>
            </a:r>
            <a:r>
              <a:rPr lang="en-US" sz="1600" dirty="0" err="1"/>
              <a:t>document.getElementById</a:t>
            </a:r>
            <a:r>
              <a:rPr lang="en-US" sz="1600" dirty="0"/>
              <a:t>("months").</a:t>
            </a:r>
            <a:r>
              <a:rPr lang="en-US" sz="1600" dirty="0" err="1"/>
              <a:t>selectedIndex</a:t>
            </a:r>
            <a:r>
              <a:rPr lang="en-US" sz="1600" dirty="0"/>
              <a:t> = 0;</a:t>
            </a:r>
          </a:p>
          <a:p>
            <a:r>
              <a:rPr lang="en-US" sz="1600" dirty="0"/>
              <a:t>	</a:t>
            </a:r>
            <a:r>
              <a:rPr lang="en-US" sz="1600" dirty="0" err="1"/>
              <a:t>document.getElementById</a:t>
            </a:r>
            <a:r>
              <a:rPr lang="en-US" sz="1600" dirty="0"/>
              <a:t>("months").</a:t>
            </a:r>
            <a:r>
              <a:rPr lang="en-US" sz="1600" dirty="0" err="1"/>
              <a:t>onchange</a:t>
            </a:r>
            <a:r>
              <a:rPr lang="en-US" sz="1600" dirty="0"/>
              <a:t> = </a:t>
            </a:r>
            <a:r>
              <a:rPr lang="en-US" sz="1600" dirty="0" err="1"/>
              <a:t>populateDays</a:t>
            </a:r>
            <a:r>
              <a:rPr lang="en-US" sz="1600" dirty="0"/>
              <a:t>;</a:t>
            </a:r>
          </a:p>
          <a:p>
            <a:r>
              <a:rPr lang="en-US" sz="1600" dirty="0"/>
              <a:t>}</a:t>
            </a:r>
          </a:p>
          <a:p>
            <a:endParaRPr lang="en-US" sz="1600" dirty="0"/>
          </a:p>
          <a:p>
            <a:r>
              <a:rPr lang="en-US" sz="1600" dirty="0"/>
              <a:t>function </a:t>
            </a:r>
            <a:r>
              <a:rPr lang="en-US" sz="1600" dirty="0" err="1"/>
              <a:t>populateDays</a:t>
            </a:r>
            <a:r>
              <a:rPr lang="en-US" sz="1600" dirty="0"/>
              <a:t>() {</a:t>
            </a:r>
          </a:p>
          <a:p>
            <a:r>
              <a:rPr lang="en-US" sz="1600" dirty="0"/>
              <a:t>	</a:t>
            </a:r>
            <a:r>
              <a:rPr lang="en-US" sz="1600" dirty="0" err="1"/>
              <a:t>var</a:t>
            </a:r>
            <a:r>
              <a:rPr lang="en-US" sz="1600" dirty="0"/>
              <a:t> </a:t>
            </a:r>
            <a:r>
              <a:rPr lang="en-US" sz="1600" dirty="0" err="1"/>
              <a:t>monthDays</a:t>
            </a:r>
            <a:r>
              <a:rPr lang="en-US" sz="1600" dirty="0"/>
              <a:t> = new Array(31,28,31,30,31,30,31,31,30,31,30,31);</a:t>
            </a:r>
          </a:p>
          <a:p>
            <a:r>
              <a:rPr lang="en-US" sz="1600" dirty="0"/>
              <a:t>	</a:t>
            </a:r>
            <a:r>
              <a:rPr lang="en-US" sz="1600" dirty="0" err="1"/>
              <a:t>var</a:t>
            </a:r>
            <a:r>
              <a:rPr lang="en-US" sz="1600" dirty="0"/>
              <a:t> </a:t>
            </a:r>
            <a:r>
              <a:rPr lang="en-US" sz="1600" dirty="0" err="1"/>
              <a:t>monthStr</a:t>
            </a:r>
            <a:r>
              <a:rPr lang="en-US" sz="1600" dirty="0"/>
              <a:t> = </a:t>
            </a:r>
            <a:r>
              <a:rPr lang="en-US" sz="1600" dirty="0" err="1"/>
              <a:t>this.options</a:t>
            </a:r>
            <a:r>
              <a:rPr lang="en-US" sz="1600" dirty="0"/>
              <a:t>[</a:t>
            </a:r>
            <a:r>
              <a:rPr lang="en-US" sz="1600" dirty="0" err="1"/>
              <a:t>this.selectedIndex</a:t>
            </a:r>
            <a:r>
              <a:rPr lang="en-US" sz="1600" dirty="0"/>
              <a:t>].value;</a:t>
            </a:r>
          </a:p>
          <a:p>
            <a:r>
              <a:rPr lang="en-US" sz="1600" dirty="0"/>
              <a:t>	</a:t>
            </a:r>
          </a:p>
          <a:p>
            <a:r>
              <a:rPr lang="en-US" sz="1600" dirty="0"/>
              <a:t>	if (</a:t>
            </a:r>
            <a:r>
              <a:rPr lang="en-US" sz="1600" dirty="0" err="1"/>
              <a:t>monthStr</a:t>
            </a:r>
            <a:r>
              <a:rPr lang="en-US" sz="1600" dirty="0"/>
              <a:t> != "") {</a:t>
            </a:r>
          </a:p>
          <a:p>
            <a:r>
              <a:rPr lang="en-US" sz="1600" dirty="0"/>
              <a:t>		</a:t>
            </a:r>
            <a:r>
              <a:rPr lang="en-US" sz="1600" dirty="0" err="1"/>
              <a:t>var</a:t>
            </a:r>
            <a:r>
              <a:rPr lang="en-US" sz="1600" dirty="0"/>
              <a:t> </a:t>
            </a:r>
            <a:r>
              <a:rPr lang="en-US" sz="1600" dirty="0" err="1"/>
              <a:t>theMonth</a:t>
            </a:r>
            <a:r>
              <a:rPr lang="en-US" sz="1600" dirty="0"/>
              <a:t> = </a:t>
            </a:r>
            <a:r>
              <a:rPr lang="en-US" sz="1600" dirty="0" err="1"/>
              <a:t>parseInt</a:t>
            </a:r>
            <a:r>
              <a:rPr lang="en-US" sz="1600" dirty="0"/>
              <a:t>(</a:t>
            </a:r>
            <a:r>
              <a:rPr lang="en-US" sz="1600" dirty="0" err="1"/>
              <a:t>monthStr</a:t>
            </a:r>
            <a:r>
              <a:rPr lang="en-US" sz="1600" dirty="0"/>
              <a:t>);</a:t>
            </a:r>
          </a:p>
          <a:p>
            <a:r>
              <a:rPr lang="en-US" sz="1600" dirty="0"/>
              <a:t>					</a:t>
            </a:r>
          </a:p>
          <a:p>
            <a:r>
              <a:rPr lang="en-US" sz="1600" dirty="0"/>
              <a:t>		</a:t>
            </a:r>
            <a:r>
              <a:rPr lang="en-US" sz="1600" dirty="0" err="1"/>
              <a:t>document.getElementById</a:t>
            </a:r>
            <a:r>
              <a:rPr lang="en-US" sz="1600" dirty="0"/>
              <a:t>("days").</a:t>
            </a:r>
            <a:r>
              <a:rPr lang="en-US" sz="1600" dirty="0" err="1"/>
              <a:t>options.length</a:t>
            </a:r>
            <a:r>
              <a:rPr lang="en-US" sz="1600" dirty="0"/>
              <a:t> = 0;</a:t>
            </a:r>
          </a:p>
          <a:p>
            <a:r>
              <a:rPr lang="en-US" sz="1600" dirty="0"/>
              <a:t>		for(</a:t>
            </a:r>
            <a:r>
              <a:rPr lang="en-US" sz="1600" dirty="0" err="1"/>
              <a:t>var</a:t>
            </a:r>
            <a:r>
              <a:rPr lang="en-US" sz="1600" dirty="0"/>
              <a:t> i=0; i&lt;</a:t>
            </a:r>
            <a:r>
              <a:rPr lang="en-US" sz="1600" dirty="0" err="1"/>
              <a:t>monthDays</a:t>
            </a:r>
            <a:r>
              <a:rPr lang="en-US" sz="1600" dirty="0"/>
              <a:t>[</a:t>
            </a:r>
            <a:r>
              <a:rPr lang="en-US" sz="1600" dirty="0" err="1"/>
              <a:t>theMonth</a:t>
            </a:r>
            <a:r>
              <a:rPr lang="en-US" sz="1600" dirty="0"/>
              <a:t>]; i++) {</a:t>
            </a:r>
          </a:p>
          <a:p>
            <a:r>
              <a:rPr lang="en-US" sz="1600" dirty="0"/>
              <a:t>			</a:t>
            </a:r>
            <a:r>
              <a:rPr lang="en-US" sz="1600" dirty="0" err="1"/>
              <a:t>document.getElementById</a:t>
            </a:r>
            <a:r>
              <a:rPr lang="en-US" sz="1600" dirty="0"/>
              <a:t>("days").options[i] = new Option(i+1);</a:t>
            </a:r>
          </a:p>
          <a:p>
            <a:r>
              <a:rPr lang="en-US" sz="1600" dirty="0"/>
              <a:t>		}</a:t>
            </a:r>
          </a:p>
          <a:p>
            <a:r>
              <a:rPr lang="en-US" sz="1600" dirty="0"/>
              <a:t>	}</a:t>
            </a:r>
          </a:p>
          <a:p>
            <a:r>
              <a:rPr lang="en-US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281956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696200" cy="71596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Changing Menus Dynamically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410200"/>
          </a:xfrm>
        </p:spPr>
        <p:txBody>
          <a:bodyPr>
            <a:normAutofit fontScale="92500" lnSpcReduction="20000"/>
          </a:bodyPr>
          <a:lstStyle/>
          <a:p>
            <a:r>
              <a:rPr lang="en-US" sz="2400" b="1" u="sng" dirty="0" smtClean="0"/>
              <a:t>Code Explanation</a:t>
            </a:r>
            <a:br>
              <a:rPr lang="en-US" sz="2400" b="1" u="sng" dirty="0" smtClean="0"/>
            </a:br>
            <a:endParaRPr lang="en-US" sz="2400" b="1" u="sng" dirty="0" smtClean="0"/>
          </a:p>
          <a:p>
            <a:pPr lvl="1"/>
            <a:r>
              <a:rPr lang="en-US" sz="2600" dirty="0" err="1"/>
              <a:t>var</a:t>
            </a:r>
            <a:r>
              <a:rPr lang="en-US" sz="2600" dirty="0"/>
              <a:t> </a:t>
            </a:r>
            <a:r>
              <a:rPr lang="en-US" sz="2600" dirty="0" err="1"/>
              <a:t>monthDays</a:t>
            </a:r>
            <a:r>
              <a:rPr lang="en-US" sz="2600" dirty="0"/>
              <a:t> = new Array(31,28,31,3 0,31,30,31,31,30,31,30,31); </a:t>
            </a:r>
          </a:p>
          <a:p>
            <a:pPr lvl="1"/>
            <a:r>
              <a:rPr lang="en-US" sz="2600" dirty="0"/>
              <a:t>This new array contains 12 values for the 12 months, with the correct number of days in each month. The array is stored in the variable </a:t>
            </a:r>
            <a:r>
              <a:rPr lang="en-US" sz="2600" dirty="0" err="1"/>
              <a:t>monthDays</a:t>
            </a:r>
            <a:endParaRPr lang="en-US" sz="2600" dirty="0"/>
          </a:p>
          <a:p>
            <a:pPr lvl="1"/>
            <a:endParaRPr lang="en-US" sz="2600" dirty="0"/>
          </a:p>
          <a:p>
            <a:pPr lvl="1"/>
            <a:r>
              <a:rPr lang="en-US" sz="2600" dirty="0" err="1"/>
              <a:t>var</a:t>
            </a:r>
            <a:r>
              <a:rPr lang="en-US" sz="2600" dirty="0"/>
              <a:t> </a:t>
            </a:r>
            <a:r>
              <a:rPr lang="en-US" sz="2600" dirty="0" err="1"/>
              <a:t>monthStr</a:t>
            </a:r>
            <a:r>
              <a:rPr lang="en-US" sz="2600" dirty="0"/>
              <a:t> = </a:t>
            </a:r>
            <a:r>
              <a:rPr lang="en-US" sz="2600" dirty="0" err="1"/>
              <a:t>this.options</a:t>
            </a:r>
            <a:r>
              <a:rPr lang="en-US" sz="2600" dirty="0"/>
              <a:t> [</a:t>
            </a:r>
            <a:r>
              <a:rPr lang="en-US" sz="2600" dirty="0" err="1"/>
              <a:t>this.selectedIndex</a:t>
            </a:r>
            <a:r>
              <a:rPr lang="en-US" sz="2600" dirty="0"/>
              <a:t>].value; </a:t>
            </a:r>
          </a:p>
          <a:p>
            <a:pPr lvl="1"/>
            <a:r>
              <a:rPr lang="en-US" sz="2600" dirty="0"/>
              <a:t>We're using this (the month the user picked from the first menu) to get the value from the menu, and storing it in </a:t>
            </a:r>
            <a:r>
              <a:rPr lang="en-US" sz="2600" dirty="0" err="1"/>
              <a:t>monthStr</a:t>
            </a:r>
            <a:endParaRPr lang="en-US" sz="26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r>
              <a:rPr lang="en-US" dirty="0"/>
              <a:t/>
            </a:r>
            <a:br>
              <a:rPr lang="en-US" dirty="0"/>
            </a:b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O.McMahon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F9030-6558-49B4-A7CA-6BCD2F1B081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3381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200"/>
            <a:ext cx="7696200" cy="868362"/>
          </a:xfrm>
        </p:spPr>
        <p:txBody>
          <a:bodyPr/>
          <a:lstStyle/>
          <a:p>
            <a:r>
              <a:rPr lang="en-US" b="1" dirty="0"/>
              <a:t>Changing Menus Dynamically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6172200"/>
          </a:xfrm>
        </p:spPr>
        <p:txBody>
          <a:bodyPr>
            <a:normAutofit fontScale="62500" lnSpcReduction="20000"/>
          </a:bodyPr>
          <a:lstStyle/>
          <a:p>
            <a:r>
              <a:rPr lang="en-US" sz="4500" b="1" u="sng" dirty="0" smtClean="0"/>
              <a:t>Code Explanation</a:t>
            </a:r>
          </a:p>
          <a:p>
            <a:endParaRPr lang="en-US" sz="2400" dirty="0"/>
          </a:p>
          <a:p>
            <a:r>
              <a:rPr lang="en-US" sz="3400" dirty="0"/>
              <a:t>if (</a:t>
            </a:r>
            <a:r>
              <a:rPr lang="en-US" sz="3400" dirty="0" err="1"/>
              <a:t>monthStr</a:t>
            </a:r>
            <a:r>
              <a:rPr lang="en-US" sz="3400" dirty="0"/>
              <a:t> != "") { </a:t>
            </a:r>
            <a:r>
              <a:rPr lang="en-US" sz="3400" dirty="0" err="1"/>
              <a:t>var</a:t>
            </a:r>
            <a:r>
              <a:rPr lang="en-US" sz="3400" dirty="0"/>
              <a:t> </a:t>
            </a:r>
            <a:r>
              <a:rPr lang="en-US" sz="3400" dirty="0" err="1"/>
              <a:t>theMonth</a:t>
            </a:r>
            <a:r>
              <a:rPr lang="en-US" sz="3400" dirty="0"/>
              <a:t> = </a:t>
            </a:r>
            <a:r>
              <a:rPr lang="en-US" sz="3400" dirty="0" err="1"/>
              <a:t>parseInt</a:t>
            </a:r>
            <a:r>
              <a:rPr lang="en-US" sz="3400" dirty="0"/>
              <a:t>(</a:t>
            </a:r>
            <a:r>
              <a:rPr lang="en-US" sz="3400" dirty="0" err="1"/>
              <a:t>monthStr</a:t>
            </a:r>
            <a:r>
              <a:rPr lang="en-US" sz="3400" dirty="0" smtClean="0"/>
              <a:t>);</a:t>
            </a:r>
          </a:p>
          <a:p>
            <a:pPr lvl="1"/>
            <a:r>
              <a:rPr lang="en-US" sz="3200" dirty="0"/>
              <a:t>If the value of </a:t>
            </a:r>
            <a:r>
              <a:rPr lang="en-US" sz="3200" dirty="0" err="1"/>
              <a:t>monthStr</a:t>
            </a:r>
            <a:r>
              <a:rPr lang="en-US" sz="3200" dirty="0"/>
              <a:t> is "", then the user chose the word "Month" in the menu, rather than a month name. What these lines do is check to see that the value of </a:t>
            </a:r>
            <a:r>
              <a:rPr lang="en-US" sz="3200" dirty="0" err="1"/>
              <a:t>monthStr</a:t>
            </a:r>
            <a:r>
              <a:rPr lang="en-US" sz="3200" dirty="0"/>
              <a:t> is not ""; if that condition is true, then </a:t>
            </a:r>
            <a:r>
              <a:rPr lang="en-US" sz="3200" dirty="0" err="1"/>
              <a:t>monthStr</a:t>
            </a:r>
            <a:r>
              <a:rPr lang="en-US" sz="3200" dirty="0"/>
              <a:t> is turned into a number with the </a:t>
            </a:r>
            <a:r>
              <a:rPr lang="en-US" sz="3200" dirty="0" err="1"/>
              <a:t>parseInt</a:t>
            </a:r>
            <a:r>
              <a:rPr lang="en-US" sz="3200" dirty="0"/>
              <a:t> method, and the variable </a:t>
            </a:r>
            <a:r>
              <a:rPr lang="en-US" sz="3200" dirty="0" err="1"/>
              <a:t>theMonth</a:t>
            </a:r>
            <a:r>
              <a:rPr lang="en-US" sz="3200" dirty="0"/>
              <a:t> is set to the result</a:t>
            </a:r>
            <a:r>
              <a:rPr lang="en-US" sz="3200" dirty="0" smtClean="0"/>
              <a:t>.</a:t>
            </a:r>
          </a:p>
          <a:p>
            <a:pPr lvl="1"/>
            <a:endParaRPr lang="en-US" sz="2000" dirty="0"/>
          </a:p>
          <a:p>
            <a:r>
              <a:rPr lang="en-US" sz="3600" dirty="0" err="1"/>
              <a:t>document.getElementById</a:t>
            </a:r>
            <a:r>
              <a:rPr lang="en-US" sz="3600" dirty="0"/>
              <a:t>("days"). </a:t>
            </a:r>
            <a:r>
              <a:rPr lang="en-US" sz="3600" dirty="0" err="1"/>
              <a:t>options.length</a:t>
            </a:r>
            <a:r>
              <a:rPr lang="en-US" sz="3600" dirty="0"/>
              <a:t> = 0; 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for(</a:t>
            </a:r>
            <a:r>
              <a:rPr lang="en-US" sz="3600" dirty="0" err="1" smtClean="0"/>
              <a:t>var</a:t>
            </a:r>
            <a:r>
              <a:rPr lang="en-US" sz="3600" dirty="0" smtClean="0"/>
              <a:t> </a:t>
            </a:r>
            <a:r>
              <a:rPr lang="en-US" sz="3600" dirty="0"/>
              <a:t>i=0; i&lt;</a:t>
            </a:r>
            <a:r>
              <a:rPr lang="en-US" sz="3600" dirty="0" err="1"/>
              <a:t>monthDays</a:t>
            </a:r>
            <a:r>
              <a:rPr lang="en-US" sz="3600" dirty="0"/>
              <a:t>[</a:t>
            </a:r>
            <a:r>
              <a:rPr lang="en-US" sz="3600" dirty="0" err="1"/>
              <a:t>theMonth</a:t>
            </a:r>
            <a:r>
              <a:rPr lang="en-US" sz="3600" dirty="0"/>
              <a:t>]; i++) { </a:t>
            </a:r>
            <a:r>
              <a:rPr lang="en-US" sz="3600" dirty="0" err="1"/>
              <a:t>document.getElementById</a:t>
            </a:r>
            <a:r>
              <a:rPr lang="en-US" sz="3600" dirty="0"/>
              <a:t>("days"). options[i] = new Option(i+1); </a:t>
            </a:r>
          </a:p>
          <a:p>
            <a:pPr lvl="1"/>
            <a:r>
              <a:rPr lang="en-US" sz="3200" dirty="0"/>
              <a:t>Start changing the day menu by setting its options length to zero. 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That </a:t>
            </a:r>
            <a:r>
              <a:rPr lang="en-US" sz="3200" dirty="0"/>
              <a:t>clears out whatever happened to be there before, so we're starting fresh. 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The </a:t>
            </a:r>
            <a:r>
              <a:rPr lang="en-US" sz="3200" dirty="0"/>
              <a:t>loop simply goes through the number of days in whatever the chosen month is, adding a new option to the menu for each day. Option is passed i+1, so that it shows 1 to 31 instead of 0 to 30.</a:t>
            </a:r>
            <a:br>
              <a:rPr lang="en-US" sz="3200" dirty="0"/>
            </a:br>
            <a:r>
              <a:rPr lang="en-US" sz="3200" dirty="0"/>
              <a:t/>
            </a:r>
            <a:br>
              <a:rPr lang="en-US" sz="3200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O.McMahon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F9030-6558-49B4-A7CA-6BCD2F1B081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1629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945</TotalTime>
  <Words>1203</Words>
  <Application>Microsoft Office PowerPoint</Application>
  <PresentationFormat>On-screen Show (4:3)</PresentationFormat>
  <Paragraphs>335</Paragraphs>
  <Slides>34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Arial</vt:lpstr>
      <vt:lpstr>Calibri</vt:lpstr>
      <vt:lpstr>Impact</vt:lpstr>
      <vt:lpstr>Times New Roman</vt:lpstr>
      <vt:lpstr>Office Theme</vt:lpstr>
      <vt:lpstr> Degree in Computing Year 3  Rich Web Applications</vt:lpstr>
      <vt:lpstr>This Week</vt:lpstr>
      <vt:lpstr>Changing Menus Dynamically </vt:lpstr>
      <vt:lpstr>Changing Menus Dynamically</vt:lpstr>
      <vt:lpstr>Changing Menus Dynamically</vt:lpstr>
      <vt:lpstr>Changing Menus Dynamically</vt:lpstr>
      <vt:lpstr>Changing Menus Dynamically</vt:lpstr>
      <vt:lpstr>Changing Menus Dynamically</vt:lpstr>
      <vt:lpstr>Changing Menus Dynamically</vt:lpstr>
      <vt:lpstr>Handling Window Events</vt:lpstr>
      <vt:lpstr>Handling Window Events – Mouse Clicks</vt:lpstr>
      <vt:lpstr>Handling Window Events – Mouse Clicks</vt:lpstr>
      <vt:lpstr>Handling Window Events – Mouse Clicks</vt:lpstr>
      <vt:lpstr>Handling Window Events – Mouse Clicks</vt:lpstr>
      <vt:lpstr>Handling Window Events – Mouse Clicks</vt:lpstr>
      <vt:lpstr>DOM</vt:lpstr>
      <vt:lpstr>DOM</vt:lpstr>
      <vt:lpstr>DOM</vt:lpstr>
      <vt:lpstr>DOM</vt:lpstr>
      <vt:lpstr>DOM</vt:lpstr>
      <vt:lpstr>DOM</vt:lpstr>
      <vt:lpstr>DOM</vt:lpstr>
      <vt:lpstr>DOM</vt:lpstr>
      <vt:lpstr>DOM</vt:lpstr>
      <vt:lpstr>DOM</vt:lpstr>
      <vt:lpstr>DOM</vt:lpstr>
      <vt:lpstr>DOM</vt:lpstr>
      <vt:lpstr>DOM</vt:lpstr>
      <vt:lpstr>DOM</vt:lpstr>
      <vt:lpstr>DOM</vt:lpstr>
      <vt:lpstr>DOM</vt:lpstr>
      <vt:lpstr>DOM</vt:lpstr>
      <vt:lpstr>DOM</vt:lpstr>
      <vt:lpstr>Summary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Degree in Computing Year 3  Rich Web Applications</dc:title>
  <dc:creator>Orla</dc:creator>
  <cp:lastModifiedBy>Orla</cp:lastModifiedBy>
  <cp:revision>55</cp:revision>
  <dcterms:created xsi:type="dcterms:W3CDTF">2011-05-31T06:37:14Z</dcterms:created>
  <dcterms:modified xsi:type="dcterms:W3CDTF">2014-09-08T08:58:53Z</dcterms:modified>
</cp:coreProperties>
</file>