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1" r:id="rId6"/>
    <p:sldId id="262" r:id="rId7"/>
    <p:sldId id="264" r:id="rId8"/>
    <p:sldId id="277" r:id="rId9"/>
    <p:sldId id="265" r:id="rId10"/>
    <p:sldId id="266" r:id="rId11"/>
    <p:sldId id="267" r:id="rId12"/>
    <p:sldId id="268" r:id="rId13"/>
    <p:sldId id="270" r:id="rId14"/>
    <p:sldId id="272" r:id="rId15"/>
    <p:sldId id="271" r:id="rId16"/>
    <p:sldId id="273" r:id="rId17"/>
    <p:sldId id="274" r:id="rId18"/>
    <p:sldId id="275" r:id="rId19"/>
    <p:sldId id="276" r:id="rId20"/>
    <p:sldId id="278" r:id="rId21"/>
    <p:sldId id="279" r:id="rId22"/>
    <p:sldId id="280" r:id="rId23"/>
    <p:sldId id="291" r:id="rId24"/>
    <p:sldId id="292" r:id="rId25"/>
    <p:sldId id="293" r:id="rId26"/>
    <p:sldId id="294" r:id="rId27"/>
    <p:sldId id="295" r:id="rId28"/>
    <p:sldId id="296" r:id="rId29"/>
    <p:sldId id="281" r:id="rId30"/>
    <p:sldId id="282" r:id="rId31"/>
    <p:sldId id="284" r:id="rId32"/>
    <p:sldId id="286" r:id="rId33"/>
    <p:sldId id="287" r:id="rId34"/>
    <p:sldId id="285" r:id="rId35"/>
    <p:sldId id="288" r:id="rId36"/>
    <p:sldId id="289" r:id="rId37"/>
    <p:sldId id="290"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09/02/2016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21691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09/02/2016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41385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09/02/2016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13557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09/02/2016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44269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A7DBE-B6FA-4FD9-98E1-DA5DCE21054A}" type="datetimeFigureOut">
              <a:rPr lang="en-IE" smtClean="0"/>
              <a:t>09/02/2016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9930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FCBA7DBE-B6FA-4FD9-98E1-DA5DCE21054A}" type="datetimeFigureOut">
              <a:rPr lang="en-IE" smtClean="0"/>
              <a:t>09/02/2016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536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FCBA7DBE-B6FA-4FD9-98E1-DA5DCE21054A}" type="datetimeFigureOut">
              <a:rPr lang="en-IE" smtClean="0"/>
              <a:t>09/02/2016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856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FCBA7DBE-B6FA-4FD9-98E1-DA5DCE21054A}" type="datetimeFigureOut">
              <a:rPr lang="en-IE" smtClean="0"/>
              <a:t>09/02/2016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542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A7DBE-B6FA-4FD9-98E1-DA5DCE21054A}" type="datetimeFigureOut">
              <a:rPr lang="en-IE" smtClean="0"/>
              <a:t>09/02/2016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53554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09/02/2016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42434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09/02/2016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5046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A7DBE-B6FA-4FD9-98E1-DA5DCE21054A}" type="datetimeFigureOut">
              <a:rPr lang="en-IE" smtClean="0"/>
              <a:t>09/02/2016</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793F3-7837-4E2B-8681-EE5C1BA3BF10}" type="slidenum">
              <a:rPr lang="en-IE" smtClean="0"/>
              <a:t>‹#›</a:t>
            </a:fld>
            <a:endParaRPr lang="en-IE"/>
          </a:p>
        </p:txBody>
      </p:sp>
    </p:spTree>
    <p:extLst>
      <p:ext uri="{BB962C8B-B14F-4D97-AF65-F5344CB8AC3E}">
        <p14:creationId xmlns:p14="http://schemas.microsoft.com/office/powerpoint/2010/main" val="42491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Computer Vision</a:t>
            </a:r>
            <a:endParaRPr lang="en-IE" dirty="0"/>
          </a:p>
        </p:txBody>
      </p:sp>
      <p:sp>
        <p:nvSpPr>
          <p:cNvPr id="3" name="Subtitle 2"/>
          <p:cNvSpPr>
            <a:spLocks noGrp="1"/>
          </p:cNvSpPr>
          <p:nvPr>
            <p:ph type="subTitle" idx="1"/>
          </p:nvPr>
        </p:nvSpPr>
        <p:spPr/>
        <p:txBody>
          <a:bodyPr/>
          <a:lstStyle/>
          <a:p>
            <a:r>
              <a:rPr lang="en-IE" dirty="0" smtClean="0"/>
              <a:t>Lecture 2</a:t>
            </a:r>
          </a:p>
          <a:p>
            <a:r>
              <a:rPr lang="en-IE" dirty="0" smtClean="0"/>
              <a:t>Simon McLoughlin</a:t>
            </a:r>
          </a:p>
          <a:p>
            <a:endParaRPr lang="en-IE" dirty="0"/>
          </a:p>
        </p:txBody>
      </p:sp>
    </p:spTree>
    <p:extLst>
      <p:ext uri="{BB962C8B-B14F-4D97-AF65-F5344CB8AC3E}">
        <p14:creationId xmlns:p14="http://schemas.microsoft.com/office/powerpoint/2010/main" val="101521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Theresholding</a:t>
            </a:r>
            <a:r>
              <a:rPr lang="en-IE" dirty="0" smtClean="0"/>
              <a:t> by clustering algorithm</a:t>
            </a:r>
            <a:endParaRPr lang="en-IE" dirty="0"/>
          </a:p>
        </p:txBody>
      </p:sp>
      <p:sp>
        <p:nvSpPr>
          <p:cNvPr id="3" name="Content Placeholder 2"/>
          <p:cNvSpPr>
            <a:spLocks noGrp="1"/>
          </p:cNvSpPr>
          <p:nvPr>
            <p:ph idx="1"/>
          </p:nvPr>
        </p:nvSpPr>
        <p:spPr>
          <a:xfrm>
            <a:off x="838201" y="1825625"/>
            <a:ext cx="10515600" cy="4351338"/>
          </a:xfrm>
        </p:spPr>
        <p:txBody>
          <a:bodyPr>
            <a:normAutofit/>
          </a:bodyPr>
          <a:lstStyle/>
          <a:p>
            <a:pPr marL="1247775" lvl="1" indent="-533400">
              <a:buFontTx/>
              <a:buAutoNum type="arabicPeriod"/>
            </a:pPr>
            <a:r>
              <a:rPr lang="en-IE" altLang="en-US" dirty="0"/>
              <a:t>Select an initial estimate for T (typically the average grey level in the image)</a:t>
            </a:r>
          </a:p>
          <a:p>
            <a:pPr marL="1247775" lvl="1" indent="-533400">
              <a:buFontTx/>
              <a:buAutoNum type="arabicPeriod"/>
            </a:pPr>
            <a:r>
              <a:rPr lang="en-US" altLang="en-US" dirty="0"/>
              <a:t>Segment the image using T to produce two </a:t>
            </a:r>
            <a:r>
              <a:rPr lang="en-US" altLang="en-US" dirty="0" smtClean="0"/>
              <a:t>clusters </a:t>
            </a:r>
            <a:r>
              <a:rPr lang="en-US" altLang="en-US" dirty="0"/>
              <a:t>of pixels: </a:t>
            </a:r>
            <a:r>
              <a:rPr lang="en-US" altLang="en-US" dirty="0" smtClean="0"/>
              <a:t>C</a:t>
            </a:r>
            <a:r>
              <a:rPr lang="en-US" altLang="en-US" baseline="-25000" dirty="0" smtClean="0"/>
              <a:t>1</a:t>
            </a:r>
            <a:r>
              <a:rPr lang="en-US" altLang="en-US" dirty="0" smtClean="0"/>
              <a:t> </a:t>
            </a:r>
            <a:r>
              <a:rPr lang="en-US" altLang="en-US" dirty="0"/>
              <a:t>consisting of pixels with grey levels &gt;T and </a:t>
            </a:r>
            <a:r>
              <a:rPr lang="en-US" altLang="en-US" dirty="0" smtClean="0"/>
              <a:t>C</a:t>
            </a:r>
            <a:r>
              <a:rPr lang="en-US" altLang="en-US" baseline="-25000" dirty="0" smtClean="0"/>
              <a:t>2</a:t>
            </a:r>
            <a:r>
              <a:rPr lang="en-US" altLang="en-US" dirty="0" smtClean="0"/>
              <a:t> </a:t>
            </a:r>
            <a:r>
              <a:rPr lang="en-US" altLang="en-US" dirty="0"/>
              <a:t>consisting pixels with grey levels </a:t>
            </a:r>
            <a:r>
              <a:rPr lang="en-US" altLang="en-US" dirty="0">
                <a:cs typeface="Arial" panose="020B0604020202020204" pitchFamily="34" charset="0"/>
              </a:rPr>
              <a:t>≤</a:t>
            </a:r>
            <a:r>
              <a:rPr lang="en-US" altLang="en-US" dirty="0"/>
              <a:t> T</a:t>
            </a:r>
          </a:p>
          <a:p>
            <a:pPr marL="1247775" lvl="1" indent="-533400">
              <a:buFontTx/>
              <a:buAutoNum type="arabicPeriod"/>
            </a:pPr>
            <a:r>
              <a:rPr lang="en-US" altLang="en-US" dirty="0"/>
              <a:t>Compute the average grey levels of pixels in </a:t>
            </a:r>
            <a:r>
              <a:rPr lang="en-US" altLang="en-US" dirty="0" smtClean="0"/>
              <a:t>C</a:t>
            </a:r>
            <a:r>
              <a:rPr lang="en-US" altLang="en-US" baseline="-25000" dirty="0" smtClean="0"/>
              <a:t>1</a:t>
            </a:r>
            <a:r>
              <a:rPr lang="en-US" altLang="en-US" dirty="0" smtClean="0"/>
              <a:t> </a:t>
            </a:r>
            <a:r>
              <a:rPr lang="en-US" altLang="en-US" dirty="0"/>
              <a:t>to give μ</a:t>
            </a:r>
            <a:r>
              <a:rPr lang="en-US" altLang="en-US" baseline="-25000" dirty="0"/>
              <a:t>1</a:t>
            </a:r>
            <a:r>
              <a:rPr lang="en-US" altLang="en-US" dirty="0"/>
              <a:t> and </a:t>
            </a:r>
            <a:r>
              <a:rPr lang="en-US" altLang="en-US" dirty="0" smtClean="0"/>
              <a:t>C</a:t>
            </a:r>
            <a:r>
              <a:rPr lang="en-US" altLang="en-US" baseline="-25000" dirty="0" smtClean="0"/>
              <a:t>2</a:t>
            </a:r>
            <a:r>
              <a:rPr lang="en-US" altLang="en-US" dirty="0" smtClean="0"/>
              <a:t> </a:t>
            </a:r>
            <a:r>
              <a:rPr lang="en-US" altLang="en-US" dirty="0"/>
              <a:t>to give </a:t>
            </a:r>
            <a:r>
              <a:rPr lang="en-US" altLang="en-US" dirty="0" smtClean="0"/>
              <a:t>μ</a:t>
            </a:r>
            <a:r>
              <a:rPr lang="en-US" altLang="en-US" baseline="-25000" dirty="0" smtClean="0"/>
              <a:t>2</a:t>
            </a:r>
          </a:p>
          <a:p>
            <a:pPr marL="1247775" lvl="1" indent="-533400">
              <a:buFontTx/>
              <a:buAutoNum type="arabicPeriod" startAt="4"/>
            </a:pPr>
            <a:r>
              <a:rPr lang="en-US" altLang="en-US" dirty="0"/>
              <a:t>Compute a new threshold value:</a:t>
            </a:r>
            <a:br>
              <a:rPr lang="en-US" altLang="en-US" dirty="0"/>
            </a:br>
            <a:r>
              <a:rPr lang="en-US" altLang="en-US" dirty="0"/>
              <a:t/>
            </a:r>
            <a:br>
              <a:rPr lang="en-US" altLang="en-US" dirty="0"/>
            </a:br>
            <a:r>
              <a:rPr lang="en-US" altLang="en-US" dirty="0"/>
              <a:t/>
            </a:r>
            <a:br>
              <a:rPr lang="en-US" altLang="en-US" dirty="0"/>
            </a:br>
            <a:endParaRPr lang="en-US" altLang="en-US" dirty="0"/>
          </a:p>
          <a:p>
            <a:pPr marL="1247775" lvl="1" indent="-533400">
              <a:buFontTx/>
              <a:buAutoNum type="arabicPeriod" startAt="4"/>
            </a:pPr>
            <a:r>
              <a:rPr lang="en-US" altLang="en-US" dirty="0"/>
              <a:t>Repeat steps 2 – 4 until the difference in T in successive iterations is less than a predefined limit </a:t>
            </a:r>
            <a:r>
              <a:rPr lang="en-US" altLang="en-US" dirty="0" smtClean="0"/>
              <a:t>T</a:t>
            </a:r>
            <a:r>
              <a:rPr lang="en-US" altLang="en-US" baseline="-25000" dirty="0" smtClean="0">
                <a:cs typeface="Arial" panose="020B0604020202020204" pitchFamily="34" charset="0"/>
              </a:rPr>
              <a:t>∞</a:t>
            </a:r>
            <a:endParaRPr lang="en-US" altLang="en-US" baseline="-25000" dirty="0">
              <a:cs typeface="Arial" panose="020B0604020202020204" pitchFamily="34" charset="0"/>
            </a:endParaRPr>
          </a:p>
          <a:p>
            <a:pPr marL="1247775" lvl="1" indent="-533400">
              <a:buFontTx/>
              <a:buAutoNum type="arabicPeriod"/>
            </a:pPr>
            <a:endParaRPr lang="en-US"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986472915"/>
              </p:ext>
            </p:extLst>
          </p:nvPr>
        </p:nvGraphicFramePr>
        <p:xfrm>
          <a:off x="6478588" y="4249081"/>
          <a:ext cx="2338387" cy="1208087"/>
        </p:xfrm>
        <a:graphic>
          <a:graphicData uri="http://schemas.openxmlformats.org/presentationml/2006/ole">
            <mc:AlternateContent xmlns:mc="http://schemas.openxmlformats.org/markup-compatibility/2006">
              <mc:Choice xmlns:v="urn:schemas-microsoft-com:vml" Requires="v">
                <p:oleObj spid="_x0000_s2100" name="Equation" r:id="rId3" imgW="761760" imgH="393480" progId="Equation.3">
                  <p:embed/>
                </p:oleObj>
              </mc:Choice>
              <mc:Fallback>
                <p:oleObj name="Equation" r:id="rId3" imgW="7617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588" y="4249081"/>
                        <a:ext cx="2338387" cy="120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5811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Optimal Global </a:t>
            </a:r>
            <a:r>
              <a:rPr lang="en-IE" dirty="0" err="1" smtClean="0"/>
              <a:t>Thresholding</a:t>
            </a:r>
            <a:r>
              <a:rPr lang="en-IE" dirty="0" smtClean="0"/>
              <a:t> – Otsu’s method</a:t>
            </a:r>
            <a:endParaRPr lang="en-IE" dirty="0"/>
          </a:p>
        </p:txBody>
      </p:sp>
      <p:sp>
        <p:nvSpPr>
          <p:cNvPr id="3" name="Content Placeholder 2"/>
          <p:cNvSpPr>
            <a:spLocks noGrp="1"/>
          </p:cNvSpPr>
          <p:nvPr>
            <p:ph idx="1"/>
          </p:nvPr>
        </p:nvSpPr>
        <p:spPr>
          <a:xfrm>
            <a:off x="838200" y="1825625"/>
            <a:ext cx="10812517" cy="4351338"/>
          </a:xfrm>
        </p:spPr>
        <p:txBody>
          <a:bodyPr>
            <a:normAutofit fontScale="92500" lnSpcReduction="10000"/>
          </a:bodyPr>
          <a:lstStyle/>
          <a:p>
            <a:r>
              <a:rPr lang="en-IE" dirty="0" smtClean="0"/>
              <a:t>The algorithm previous works well when the spreads of the modes are similar, i.e. they have similar variance and don’t overlap much.</a:t>
            </a:r>
          </a:p>
          <a:p>
            <a:r>
              <a:rPr lang="en-IE" dirty="0" smtClean="0"/>
              <a:t>An even more robust approach is called Otsu </a:t>
            </a:r>
            <a:r>
              <a:rPr lang="en-IE" dirty="0" err="1" smtClean="0"/>
              <a:t>Thresholding</a:t>
            </a:r>
            <a:r>
              <a:rPr lang="en-IE" dirty="0" smtClean="0"/>
              <a:t> and finds the threshold by attempting to make the within-class variance (or the combined spread) minimal.</a:t>
            </a:r>
          </a:p>
          <a:p>
            <a:r>
              <a:rPr lang="en-IE" dirty="0" smtClean="0"/>
              <a:t>It works by calculating for each possible threshold value (0..255) the variance and the weight (% of total pixels attributed to this class) of each of the two classes.</a:t>
            </a:r>
          </a:p>
          <a:p>
            <a:r>
              <a:rPr lang="en-IE" dirty="0" smtClean="0"/>
              <a:t>It then calculates the combined variance of the two classes by multiplying the weight by the variance for each class and adding the result. The threshold value with minimal combined variance is selected – see next slide for an example</a:t>
            </a:r>
          </a:p>
        </p:txBody>
      </p:sp>
    </p:spTree>
    <p:extLst>
      <p:ext uri="{BB962C8B-B14F-4D97-AF65-F5344CB8AC3E}">
        <p14:creationId xmlns:p14="http://schemas.microsoft.com/office/powerpoint/2010/main" val="2945010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Optimal Global </a:t>
            </a:r>
            <a:r>
              <a:rPr lang="en-IE" dirty="0" err="1" smtClean="0"/>
              <a:t>Thresholding</a:t>
            </a:r>
            <a:r>
              <a:rPr lang="en-IE" dirty="0" smtClean="0"/>
              <a:t> – Otsu’s method</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Consider this greyscale image and its histogram:</a:t>
            </a:r>
          </a:p>
        </p:txBody>
      </p:sp>
      <p:pic>
        <p:nvPicPr>
          <p:cNvPr id="4" name="Picture 3"/>
          <p:cNvPicPr>
            <a:picLocks noChangeAspect="1"/>
          </p:cNvPicPr>
          <p:nvPr/>
        </p:nvPicPr>
        <p:blipFill>
          <a:blip r:embed="rId2"/>
          <a:stretch>
            <a:fillRect/>
          </a:stretch>
        </p:blipFill>
        <p:spPr>
          <a:xfrm>
            <a:off x="3490912" y="2880827"/>
            <a:ext cx="5420613" cy="3496677"/>
          </a:xfrm>
          <a:prstGeom prst="rect">
            <a:avLst/>
          </a:prstGeom>
        </p:spPr>
      </p:pic>
    </p:spTree>
    <p:extLst>
      <p:ext uri="{BB962C8B-B14F-4D97-AF65-F5344CB8AC3E}">
        <p14:creationId xmlns:p14="http://schemas.microsoft.com/office/powerpoint/2010/main" val="1102665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66837" y="4518778"/>
            <a:ext cx="8124825" cy="1924050"/>
          </a:xfrm>
          <a:prstGeom prst="rect">
            <a:avLst/>
          </a:prstGeom>
        </p:spPr>
      </p:pic>
      <p:sp>
        <p:nvSpPr>
          <p:cNvPr id="2" name="Title 1"/>
          <p:cNvSpPr>
            <a:spLocks noGrp="1"/>
          </p:cNvSpPr>
          <p:nvPr>
            <p:ph type="title"/>
          </p:nvPr>
        </p:nvSpPr>
        <p:spPr/>
        <p:txBody>
          <a:bodyPr/>
          <a:lstStyle/>
          <a:p>
            <a:r>
              <a:rPr lang="en-IE" dirty="0" smtClean="0"/>
              <a:t>Optimal Global </a:t>
            </a:r>
            <a:r>
              <a:rPr lang="en-IE" dirty="0" err="1" smtClean="0"/>
              <a:t>Thresholding</a:t>
            </a:r>
            <a:r>
              <a:rPr lang="en-IE" dirty="0" smtClean="0"/>
              <a:t> – Otsu’s method</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Here is the calculation of the combined class variance for t=3: </a:t>
            </a:r>
          </a:p>
        </p:txBody>
      </p:sp>
      <p:pic>
        <p:nvPicPr>
          <p:cNvPr id="7" name="Picture 6"/>
          <p:cNvPicPr>
            <a:picLocks noChangeAspect="1"/>
          </p:cNvPicPr>
          <p:nvPr/>
        </p:nvPicPr>
        <p:blipFill>
          <a:blip r:embed="rId3"/>
          <a:stretch>
            <a:fillRect/>
          </a:stretch>
        </p:blipFill>
        <p:spPr>
          <a:xfrm>
            <a:off x="6429375" y="6296025"/>
            <a:ext cx="5762625" cy="561975"/>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1366837" y="2437566"/>
            <a:ext cx="7943850" cy="1962150"/>
          </a:xfrm>
          <a:prstGeom prst="rect">
            <a:avLst/>
          </a:prstGeom>
        </p:spPr>
      </p:pic>
    </p:spTree>
    <p:extLst>
      <p:ext uri="{BB962C8B-B14F-4D97-AF65-F5344CB8AC3E}">
        <p14:creationId xmlns:p14="http://schemas.microsoft.com/office/powerpoint/2010/main" val="1819727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Otsu’s method – Complete Trace</a:t>
            </a:r>
            <a:endParaRPr lang="en-IE" dirty="0"/>
          </a:p>
        </p:txBody>
      </p:sp>
      <p:sp>
        <p:nvSpPr>
          <p:cNvPr id="4" name="Content Placeholder 3"/>
          <p:cNvSpPr>
            <a:spLocks noGrp="1"/>
          </p:cNvSpPr>
          <p:nvPr>
            <p:ph idx="1"/>
          </p:nvPr>
        </p:nvSpPr>
        <p:spPr/>
        <p:txBody>
          <a:bodyPr/>
          <a:lstStyle/>
          <a:p>
            <a:endParaRPr lang="en-IE"/>
          </a:p>
        </p:txBody>
      </p:sp>
      <p:pic>
        <p:nvPicPr>
          <p:cNvPr id="5" name="Picture 4"/>
          <p:cNvPicPr>
            <a:picLocks noChangeAspect="1"/>
          </p:cNvPicPr>
          <p:nvPr/>
        </p:nvPicPr>
        <p:blipFill>
          <a:blip r:embed="rId2"/>
          <a:stretch>
            <a:fillRect/>
          </a:stretch>
        </p:blipFill>
        <p:spPr>
          <a:xfrm>
            <a:off x="2490952" y="1514920"/>
            <a:ext cx="7094482" cy="5211544"/>
          </a:xfrm>
          <a:prstGeom prst="rect">
            <a:avLst/>
          </a:prstGeom>
        </p:spPr>
      </p:pic>
    </p:spTree>
    <p:extLst>
      <p:ext uri="{BB962C8B-B14F-4D97-AF65-F5344CB8AC3E}">
        <p14:creationId xmlns:p14="http://schemas.microsoft.com/office/powerpoint/2010/main" val="1131672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Otsu’s </a:t>
            </a:r>
            <a:r>
              <a:rPr lang="en-IE" smtClean="0"/>
              <a:t>method – speeding it up!</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The algorithm on the previous slide is slow. However, you can calculate what is called the </a:t>
            </a:r>
            <a:r>
              <a:rPr lang="en-IE" i="1" dirty="0" smtClean="0"/>
              <a:t>between class</a:t>
            </a:r>
            <a:r>
              <a:rPr lang="en-IE" dirty="0" smtClean="0"/>
              <a:t> variance, which is far quicker to calculate and the maximum of this is always the same as the minimum combined class variance.</a:t>
            </a:r>
          </a:p>
          <a:p>
            <a:endParaRPr lang="en-IE" dirty="0" smtClean="0"/>
          </a:p>
        </p:txBody>
      </p:sp>
      <p:pic>
        <p:nvPicPr>
          <p:cNvPr id="4" name="Picture 3"/>
          <p:cNvPicPr>
            <a:picLocks noChangeAspect="1"/>
          </p:cNvPicPr>
          <p:nvPr/>
        </p:nvPicPr>
        <p:blipFill>
          <a:blip r:embed="rId2"/>
          <a:stretch>
            <a:fillRect/>
          </a:stretch>
        </p:blipFill>
        <p:spPr>
          <a:xfrm>
            <a:off x="1034259" y="3629681"/>
            <a:ext cx="10123481" cy="2944539"/>
          </a:xfrm>
          <a:prstGeom prst="rect">
            <a:avLst/>
          </a:prstGeom>
        </p:spPr>
      </p:pic>
    </p:spTree>
    <p:extLst>
      <p:ext uri="{BB962C8B-B14F-4D97-AF65-F5344CB8AC3E}">
        <p14:creationId xmlns:p14="http://schemas.microsoft.com/office/powerpoint/2010/main" val="416113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Otsu’s method – Java</a:t>
            </a:r>
            <a:endParaRPr lang="en-IE" dirty="0"/>
          </a:p>
        </p:txBody>
      </p:sp>
      <p:sp>
        <p:nvSpPr>
          <p:cNvPr id="5" name="Content Placeholder 4"/>
          <p:cNvSpPr>
            <a:spLocks noGrp="1"/>
          </p:cNvSpPr>
          <p:nvPr>
            <p:ph idx="1"/>
          </p:nvPr>
        </p:nvSpPr>
        <p:spPr/>
        <p:txBody>
          <a:bodyPr/>
          <a:lstStyle/>
          <a:p>
            <a:endParaRPr lang="en-IE"/>
          </a:p>
        </p:txBody>
      </p:sp>
      <p:pic>
        <p:nvPicPr>
          <p:cNvPr id="6" name="Picture 5"/>
          <p:cNvPicPr>
            <a:picLocks noChangeAspect="1"/>
          </p:cNvPicPr>
          <p:nvPr/>
        </p:nvPicPr>
        <p:blipFill>
          <a:blip r:embed="rId2"/>
          <a:stretch>
            <a:fillRect/>
          </a:stretch>
        </p:blipFill>
        <p:spPr>
          <a:xfrm>
            <a:off x="6321972" y="0"/>
            <a:ext cx="5449614" cy="6743897"/>
          </a:xfrm>
          <a:prstGeom prst="rect">
            <a:avLst/>
          </a:prstGeom>
        </p:spPr>
      </p:pic>
    </p:spTree>
    <p:extLst>
      <p:ext uri="{BB962C8B-B14F-4D97-AF65-F5344CB8AC3E}">
        <p14:creationId xmlns:p14="http://schemas.microsoft.com/office/powerpoint/2010/main" val="2065631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Global </a:t>
            </a:r>
            <a:r>
              <a:rPr lang="en-IE" dirty="0" err="1" smtClean="0"/>
              <a:t>Thresholding</a:t>
            </a:r>
            <a:r>
              <a:rPr lang="en-IE" dirty="0" smtClean="0"/>
              <a:t> - Problems</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Global </a:t>
            </a:r>
            <a:r>
              <a:rPr lang="en-IE" dirty="0" err="1" smtClean="0"/>
              <a:t>thresholding</a:t>
            </a:r>
            <a:r>
              <a:rPr lang="en-IE" dirty="0" smtClean="0"/>
              <a:t> will only work when we have a bimodal histogram with a good valley between the two peaks.</a:t>
            </a:r>
          </a:p>
          <a:p>
            <a:r>
              <a:rPr lang="en-IE" dirty="0" smtClean="0"/>
              <a:t>Sometimes there maybe a number of objects in the foreground (possibly spatially connected) with different grey levels. This could give rise to a histogram with more than two peaks.</a:t>
            </a:r>
          </a:p>
          <a:p>
            <a:r>
              <a:rPr lang="en-IE" dirty="0" smtClean="0"/>
              <a:t>For this situation we might need to identify more than one threshold to segment the different regions   </a:t>
            </a:r>
          </a:p>
        </p:txBody>
      </p:sp>
      <p:pic>
        <p:nvPicPr>
          <p:cNvPr id="5" name="Picture 4"/>
          <p:cNvPicPr>
            <a:picLocks noChangeAspect="1"/>
          </p:cNvPicPr>
          <p:nvPr/>
        </p:nvPicPr>
        <p:blipFill>
          <a:blip r:embed="rId2"/>
          <a:stretch>
            <a:fillRect/>
          </a:stretch>
        </p:blipFill>
        <p:spPr>
          <a:xfrm>
            <a:off x="7520152" y="4559299"/>
            <a:ext cx="3063929" cy="2167979"/>
          </a:xfrm>
          <a:prstGeom prst="rect">
            <a:avLst/>
          </a:prstGeom>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19704" t="38593" r="33118" b="31313"/>
          <a:stretch>
            <a:fillRect/>
          </a:stretch>
        </p:blipFill>
        <p:spPr>
          <a:xfrm>
            <a:off x="4783821" y="4954865"/>
            <a:ext cx="2624357" cy="1772413"/>
          </a:xfrm>
          <a:prstGeom prst="rect">
            <a:avLst/>
          </a:prstGeom>
          <a:noFill/>
          <a:ln/>
        </p:spPr>
      </p:pic>
    </p:spTree>
    <p:extLst>
      <p:ext uri="{BB962C8B-B14F-4D97-AF65-F5344CB8AC3E}">
        <p14:creationId xmlns:p14="http://schemas.microsoft.com/office/powerpoint/2010/main" val="650046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Global </a:t>
            </a:r>
            <a:r>
              <a:rPr lang="en-IE" dirty="0" err="1" smtClean="0"/>
              <a:t>Thresholding</a:t>
            </a:r>
            <a:r>
              <a:rPr lang="en-IE" dirty="0" smtClean="0"/>
              <a:t> - Problems</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Another issue that frequently arises is uneven illumination across the image which leads to global </a:t>
            </a:r>
            <a:r>
              <a:rPr lang="en-IE" dirty="0" err="1" smtClean="0"/>
              <a:t>thresholding</a:t>
            </a:r>
            <a:r>
              <a:rPr lang="en-IE" dirty="0" smtClean="0"/>
              <a:t> </a:t>
            </a:r>
            <a:r>
              <a:rPr lang="en-IE" dirty="0" smtClean="0"/>
              <a:t>problems</a:t>
            </a:r>
          </a:p>
          <a:p>
            <a:r>
              <a:rPr lang="en-IE" dirty="0" smtClean="0"/>
              <a:t>One approach to this is to break the image up into sub-images and vary or adapt the threshold for each sub-image </a:t>
            </a:r>
          </a:p>
        </p:txBody>
      </p:sp>
      <p:pic>
        <p:nvPicPr>
          <p:cNvPr id="5" name="Picture 4"/>
          <p:cNvPicPr>
            <a:picLocks noChangeAspect="1"/>
          </p:cNvPicPr>
          <p:nvPr/>
        </p:nvPicPr>
        <p:blipFill>
          <a:blip r:embed="rId2"/>
          <a:stretch>
            <a:fillRect/>
          </a:stretch>
        </p:blipFill>
        <p:spPr>
          <a:xfrm>
            <a:off x="1584105" y="3720663"/>
            <a:ext cx="8537856" cy="2811956"/>
          </a:xfrm>
          <a:prstGeom prst="rect">
            <a:avLst/>
          </a:prstGeom>
        </p:spPr>
      </p:pic>
    </p:spTree>
    <p:extLst>
      <p:ext uri="{BB962C8B-B14F-4D97-AF65-F5344CB8AC3E}">
        <p14:creationId xmlns:p14="http://schemas.microsoft.com/office/powerpoint/2010/main" val="326130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Adaptive (or dynamic) </a:t>
            </a:r>
            <a:r>
              <a:rPr lang="en-IE" dirty="0" err="1" smtClean="0"/>
              <a:t>Thresholding</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One approach to solving this problem is to calculate the threshold dynamically for each pixel in the image. You can do this </a:t>
            </a:r>
            <a:r>
              <a:rPr lang="en-IE" dirty="0" smtClean="0"/>
              <a:t>by defining </a:t>
            </a:r>
            <a:r>
              <a:rPr lang="en-IE" dirty="0" smtClean="0"/>
              <a:t>a neighbourhood around the pixel (sufficiently large to increase chances of getting background and foreground pixels) and calculating some statistic to use as the threshold in that neighbourhood. Popular choices are the </a:t>
            </a:r>
            <a:r>
              <a:rPr lang="en-IE" dirty="0" smtClean="0"/>
              <a:t>mean-C, median-C, </a:t>
            </a:r>
            <a:r>
              <a:rPr lang="en-IE" dirty="0" smtClean="0"/>
              <a:t>(max-min)/2 etc.</a:t>
            </a:r>
          </a:p>
          <a:p>
            <a:endParaRPr lang="en-IE" dirty="0" smtClean="0"/>
          </a:p>
        </p:txBody>
      </p:sp>
      <p:pic>
        <p:nvPicPr>
          <p:cNvPr id="3074" name="Picture 2" descr="s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050" y="4387467"/>
            <a:ext cx="1443262" cy="1924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on1th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298" y="4386595"/>
            <a:ext cx="1443978" cy="19253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on1adp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9232" y="4387467"/>
            <a:ext cx="1443262" cy="19243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758780" y="5300124"/>
            <a:ext cx="2145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H="1">
            <a:off x="4369909" y="5300124"/>
            <a:ext cx="2248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788219" y="4979412"/>
            <a:ext cx="1003218" cy="335756"/>
          </a:xfrm>
          <a:prstGeom prst="rect">
            <a:avLst/>
          </a:prstGeom>
          <a:noFill/>
        </p:spPr>
        <p:txBody>
          <a:bodyPr wrap="none" rtlCol="0">
            <a:spAutoFit/>
          </a:bodyPr>
          <a:lstStyle/>
          <a:p>
            <a:r>
              <a:rPr lang="en-IE" dirty="0" smtClean="0"/>
              <a:t>global</a:t>
            </a:r>
            <a:endParaRPr lang="en-IE" dirty="0"/>
          </a:p>
        </p:txBody>
      </p:sp>
      <p:sp>
        <p:nvSpPr>
          <p:cNvPr id="10" name="TextBox 9"/>
          <p:cNvSpPr txBox="1"/>
          <p:nvPr/>
        </p:nvSpPr>
        <p:spPr>
          <a:xfrm>
            <a:off x="8197419" y="4979412"/>
            <a:ext cx="1325305" cy="335756"/>
          </a:xfrm>
          <a:prstGeom prst="rect">
            <a:avLst/>
          </a:prstGeom>
          <a:noFill/>
        </p:spPr>
        <p:txBody>
          <a:bodyPr wrap="none" rtlCol="0">
            <a:spAutoFit/>
          </a:bodyPr>
          <a:lstStyle/>
          <a:p>
            <a:r>
              <a:rPr lang="en-IE" dirty="0" smtClean="0"/>
              <a:t>adaptive</a:t>
            </a:r>
            <a:endParaRPr lang="en-IE" dirty="0"/>
          </a:p>
        </p:txBody>
      </p:sp>
    </p:spTree>
    <p:extLst>
      <p:ext uri="{BB962C8B-B14F-4D97-AF65-F5344CB8AC3E}">
        <p14:creationId xmlns:p14="http://schemas.microsoft.com/office/powerpoint/2010/main" val="3190406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Binary Image Analysis</a:t>
            </a:r>
          </a:p>
          <a:p>
            <a:r>
              <a:rPr lang="en-IE" dirty="0" smtClean="0"/>
              <a:t>Histograms and Image </a:t>
            </a:r>
            <a:r>
              <a:rPr lang="en-IE" dirty="0" err="1" smtClean="0"/>
              <a:t>Thresholding</a:t>
            </a:r>
            <a:endParaRPr lang="en-IE" dirty="0" smtClean="0"/>
          </a:p>
          <a:p>
            <a:r>
              <a:rPr lang="en-IE" dirty="0" smtClean="0"/>
              <a:t>Binary Morphology</a:t>
            </a:r>
            <a:endParaRPr lang="en-IE" dirty="0" smtClean="0"/>
          </a:p>
          <a:p>
            <a:r>
              <a:rPr lang="en-IE" dirty="0" smtClean="0"/>
              <a:t>Connected Component Analysis</a:t>
            </a:r>
          </a:p>
          <a:p>
            <a:r>
              <a:rPr lang="en-IE" dirty="0" smtClean="0"/>
              <a:t>Region Properties</a:t>
            </a:r>
          </a:p>
          <a:p>
            <a:endParaRPr lang="en-IE" dirty="0" smtClean="0"/>
          </a:p>
        </p:txBody>
      </p:sp>
    </p:spTree>
    <p:extLst>
      <p:ext uri="{BB962C8B-B14F-4D97-AF65-F5344CB8AC3E}">
        <p14:creationId xmlns:p14="http://schemas.microsoft.com/office/powerpoint/2010/main" val="4283820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Histogram Equalisation</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While we are on the subject of histograms it is worth looking at histogram equalisation which is more of an image enhancement technique</a:t>
            </a:r>
          </a:p>
          <a:p>
            <a:r>
              <a:rPr lang="en-IE" dirty="0" smtClean="0"/>
              <a:t>Frequently you find that most of the grey levels in the image are contained in a narrow band and do not make use of the full 0..255 range</a:t>
            </a:r>
          </a:p>
          <a:p>
            <a:r>
              <a:rPr lang="en-IE" dirty="0" smtClean="0"/>
              <a:t>As a result some of the details in the image are not apparent because there is insufficient contrast in that narrow band. A solution to this can be to stretch the range of intensities used to increase contrast.</a:t>
            </a:r>
          </a:p>
          <a:p>
            <a:r>
              <a:rPr lang="en-IE" dirty="0" smtClean="0"/>
              <a:t>One such approach to this is histogram equalisation.</a:t>
            </a:r>
          </a:p>
          <a:p>
            <a:endParaRPr lang="en-IE" dirty="0" smtClean="0"/>
          </a:p>
        </p:txBody>
      </p:sp>
    </p:spTree>
    <p:extLst>
      <p:ext uri="{BB962C8B-B14F-4D97-AF65-F5344CB8AC3E}">
        <p14:creationId xmlns:p14="http://schemas.microsoft.com/office/powerpoint/2010/main" val="379125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Histogram Equalisation</a:t>
            </a:r>
            <a:endParaRPr lang="en-IE" dirty="0"/>
          </a:p>
        </p:txBody>
      </p:sp>
      <p:sp>
        <p:nvSpPr>
          <p:cNvPr id="3" name="Content Placeholder 2"/>
          <p:cNvSpPr>
            <a:spLocks noGrp="1"/>
          </p:cNvSpPr>
          <p:nvPr>
            <p:ph idx="1"/>
          </p:nvPr>
        </p:nvSpPr>
        <p:spPr>
          <a:xfrm>
            <a:off x="838200" y="1825625"/>
            <a:ext cx="6189604" cy="4351338"/>
          </a:xfrm>
        </p:spPr>
        <p:txBody>
          <a:bodyPr>
            <a:normAutofit fontScale="92500" lnSpcReduction="10000"/>
          </a:bodyPr>
          <a:lstStyle/>
          <a:p>
            <a:r>
              <a:rPr lang="en-IE" dirty="0" smtClean="0"/>
              <a:t>The idea here is to map the original histogram to a wider and more even one using a mapping function. </a:t>
            </a:r>
          </a:p>
          <a:p>
            <a:r>
              <a:rPr lang="en-IE" dirty="0" smtClean="0"/>
              <a:t>It turns out that the cumulative distribution function is </a:t>
            </a:r>
            <a:r>
              <a:rPr lang="en-IE" dirty="0" smtClean="0"/>
              <a:t>a good </a:t>
            </a:r>
            <a:r>
              <a:rPr lang="en-IE" dirty="0" smtClean="0"/>
              <a:t>mapping function for spreading out a distribution</a:t>
            </a:r>
          </a:p>
          <a:p>
            <a:r>
              <a:rPr lang="en-IE" dirty="0" smtClean="0"/>
              <a:t>The idealised case of a Gaussian distribution is shown here but this approach will work for any distribution</a:t>
            </a:r>
          </a:p>
          <a:p>
            <a:r>
              <a:rPr lang="en-IE" dirty="0" smtClean="0"/>
              <a:t>The cumulative distribution will tell us where each y value of the original distribution will go in the new distribution</a:t>
            </a:r>
          </a:p>
          <a:p>
            <a:endParaRPr lang="en-IE" dirty="0" smtClean="0"/>
          </a:p>
          <a:p>
            <a:endParaRPr lang="en-IE" dirty="0" smtClean="0"/>
          </a:p>
        </p:txBody>
      </p:sp>
      <p:pic>
        <p:nvPicPr>
          <p:cNvPr id="4" name="Picture 3"/>
          <p:cNvPicPr>
            <a:picLocks noChangeAspect="1"/>
          </p:cNvPicPr>
          <p:nvPr/>
        </p:nvPicPr>
        <p:blipFill>
          <a:blip r:embed="rId2"/>
          <a:stretch>
            <a:fillRect/>
          </a:stretch>
        </p:blipFill>
        <p:spPr>
          <a:xfrm>
            <a:off x="7027804" y="1690688"/>
            <a:ext cx="4704414" cy="4373450"/>
          </a:xfrm>
          <a:prstGeom prst="rect">
            <a:avLst/>
          </a:prstGeom>
        </p:spPr>
      </p:pic>
    </p:spTree>
    <p:extLst>
      <p:ext uri="{BB962C8B-B14F-4D97-AF65-F5344CB8AC3E}">
        <p14:creationId xmlns:p14="http://schemas.microsoft.com/office/powerpoint/2010/main" val="1860377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Histogram Equalisation</a:t>
            </a:r>
            <a:endParaRPr lang="en-IE" dirty="0"/>
          </a:p>
        </p:txBody>
      </p:sp>
      <p:sp>
        <p:nvSpPr>
          <p:cNvPr id="5" name="Content Placeholder 4"/>
          <p:cNvSpPr>
            <a:spLocks noGrp="1"/>
          </p:cNvSpPr>
          <p:nvPr>
            <p:ph idx="1"/>
          </p:nvPr>
        </p:nvSpPr>
        <p:spPr/>
        <p:txBody>
          <a:bodyPr/>
          <a:lstStyle/>
          <a:p>
            <a:endParaRPr lang="en-IE"/>
          </a:p>
        </p:txBody>
      </p:sp>
      <p:pic>
        <p:nvPicPr>
          <p:cNvPr id="6" name="Picture 5"/>
          <p:cNvPicPr>
            <a:picLocks noChangeAspect="1"/>
          </p:cNvPicPr>
          <p:nvPr/>
        </p:nvPicPr>
        <p:blipFill>
          <a:blip r:embed="rId2"/>
          <a:stretch>
            <a:fillRect/>
          </a:stretch>
        </p:blipFill>
        <p:spPr>
          <a:xfrm>
            <a:off x="5512230" y="4260188"/>
            <a:ext cx="6264020" cy="2330247"/>
          </a:xfrm>
          <a:prstGeom prst="rect">
            <a:avLst/>
          </a:prstGeom>
        </p:spPr>
      </p:pic>
      <p:pic>
        <p:nvPicPr>
          <p:cNvPr id="7" name="Picture 6"/>
          <p:cNvPicPr>
            <a:picLocks noChangeAspect="1"/>
          </p:cNvPicPr>
          <p:nvPr/>
        </p:nvPicPr>
        <p:blipFill>
          <a:blip r:embed="rId3"/>
          <a:stretch>
            <a:fillRect/>
          </a:stretch>
        </p:blipFill>
        <p:spPr>
          <a:xfrm>
            <a:off x="415750" y="1771306"/>
            <a:ext cx="6264020" cy="2353945"/>
          </a:xfrm>
          <a:prstGeom prst="rect">
            <a:avLst/>
          </a:prstGeom>
        </p:spPr>
      </p:pic>
    </p:spTree>
    <p:extLst>
      <p:ext uri="{BB962C8B-B14F-4D97-AF65-F5344CB8AC3E}">
        <p14:creationId xmlns:p14="http://schemas.microsoft.com/office/powerpoint/2010/main" val="1187213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Binary Morphology</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It is frequently the case that you want to enhance or manipulate the binary image produced from </a:t>
            </a:r>
            <a:r>
              <a:rPr lang="en-IE" dirty="0" err="1" smtClean="0"/>
              <a:t>thresholding</a:t>
            </a:r>
            <a:endParaRPr lang="en-IE" dirty="0" smtClean="0"/>
          </a:p>
          <a:p>
            <a:r>
              <a:rPr lang="en-IE" dirty="0" smtClean="0"/>
              <a:t>Maybe you want to fill in some holes? Maybe you want to remove some very small blobs? Maybe you want to make something thinner?</a:t>
            </a:r>
          </a:p>
          <a:p>
            <a:r>
              <a:rPr lang="en-IE" dirty="0" smtClean="0"/>
              <a:t>Mathematical Morphology is an area of Mathematics from set theory that can be applied to images to enhance/clean/transform them</a:t>
            </a:r>
          </a:p>
          <a:p>
            <a:r>
              <a:rPr lang="en-IE" dirty="0" smtClean="0"/>
              <a:t>Some binary morphological operators are, erosion, dilation, opening, closing, </a:t>
            </a:r>
            <a:r>
              <a:rPr lang="en-IE" dirty="0" err="1" smtClean="0"/>
              <a:t>skeletonization</a:t>
            </a:r>
            <a:endParaRPr lang="en-IE" dirty="0"/>
          </a:p>
        </p:txBody>
      </p:sp>
    </p:spTree>
    <p:extLst>
      <p:ext uri="{BB962C8B-B14F-4D97-AF65-F5344CB8AC3E}">
        <p14:creationId xmlns:p14="http://schemas.microsoft.com/office/powerpoint/2010/main" val="316125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Binary Morphology</a:t>
            </a:r>
            <a:endParaRPr lang="en-IE" dirty="0"/>
          </a:p>
        </p:txBody>
      </p:sp>
      <p:sp>
        <p:nvSpPr>
          <p:cNvPr id="3" name="Content Placeholder 2"/>
          <p:cNvSpPr>
            <a:spLocks noGrp="1"/>
          </p:cNvSpPr>
          <p:nvPr>
            <p:ph idx="1"/>
          </p:nvPr>
        </p:nvSpPr>
        <p:spPr>
          <a:xfrm>
            <a:off x="838200" y="1825625"/>
            <a:ext cx="10812517" cy="4351338"/>
          </a:xfrm>
        </p:spPr>
        <p:txBody>
          <a:bodyPr>
            <a:normAutofit fontScale="92500" lnSpcReduction="10000"/>
          </a:bodyPr>
          <a:lstStyle/>
          <a:p>
            <a:r>
              <a:rPr lang="en-IE" dirty="0" smtClean="0"/>
              <a:t>Two inputs are required for a binary morphological operator, an input binary image and a structuring element. The structuring element is ‘applied’ to the image in one of a number of ways to produce the output binary image.</a:t>
            </a:r>
          </a:p>
          <a:p>
            <a:r>
              <a:rPr lang="en-IE" dirty="0" smtClean="0"/>
              <a:t>There </a:t>
            </a:r>
            <a:r>
              <a:rPr lang="en-IE" dirty="0" smtClean="0"/>
              <a:t>are </a:t>
            </a:r>
            <a:r>
              <a:rPr lang="en-IE" dirty="0" smtClean="0"/>
              <a:t>two properties that determine the outcome.</a:t>
            </a:r>
          </a:p>
          <a:p>
            <a:pPr lvl="1"/>
            <a:r>
              <a:rPr lang="en-IE" dirty="0" smtClean="0"/>
              <a:t>The composition of the structuring element</a:t>
            </a:r>
          </a:p>
          <a:p>
            <a:pPr lvl="1"/>
            <a:r>
              <a:rPr lang="en-IE" dirty="0" smtClean="0"/>
              <a:t>The </a:t>
            </a:r>
            <a:r>
              <a:rPr lang="en-IE" dirty="0" smtClean="0"/>
              <a:t>rule that defines how the </a:t>
            </a:r>
            <a:r>
              <a:rPr lang="en-IE" dirty="0" smtClean="0"/>
              <a:t>structuring element is applied to </a:t>
            </a:r>
            <a:r>
              <a:rPr lang="en-IE" dirty="0" smtClean="0"/>
              <a:t>the image.</a:t>
            </a:r>
            <a:endParaRPr lang="en-IE" dirty="0" smtClean="0"/>
          </a:p>
          <a:p>
            <a:r>
              <a:rPr lang="en-IE" dirty="0" smtClean="0"/>
              <a:t> Binary structuring elements are simply 2D arrays of ones and blanks or zeros. Their size and shape will effect output image.</a:t>
            </a:r>
          </a:p>
          <a:p>
            <a:r>
              <a:rPr lang="en-IE" dirty="0" smtClean="0"/>
              <a:t>The process is simple, move/slide the structuring element across and down the image (so its origin is coincident with each pixel) and perform the set operation at each point. </a:t>
            </a:r>
            <a:endParaRPr lang="en-IE" dirty="0"/>
          </a:p>
        </p:txBody>
      </p:sp>
    </p:spTree>
    <p:extLst>
      <p:ext uri="{BB962C8B-B14F-4D97-AF65-F5344CB8AC3E}">
        <p14:creationId xmlns:p14="http://schemas.microsoft.com/office/powerpoint/2010/main" val="2824646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Binary Morphology – Structuring Elements </a:t>
            </a:r>
            <a:endParaRPr lang="en-IE" dirty="0"/>
          </a:p>
        </p:txBody>
      </p:sp>
      <p:sp>
        <p:nvSpPr>
          <p:cNvPr id="4" name="Content Placeholder 3"/>
          <p:cNvSpPr>
            <a:spLocks noGrp="1"/>
          </p:cNvSpPr>
          <p:nvPr>
            <p:ph idx="1"/>
          </p:nvPr>
        </p:nvSpPr>
        <p:spPr/>
        <p:txBody>
          <a:bodyPr/>
          <a:lstStyle/>
          <a:p>
            <a:r>
              <a:rPr lang="en-IE" dirty="0" smtClean="0"/>
              <a:t>Structuring elements can be square or rectangular, circular, diamond shaped or whatever shape you like</a:t>
            </a:r>
            <a:endParaRPr lang="en-IE" dirty="0"/>
          </a:p>
        </p:txBody>
      </p:sp>
      <p:pic>
        <p:nvPicPr>
          <p:cNvPr id="5" name="Picture 4"/>
          <p:cNvPicPr>
            <a:picLocks noChangeAspect="1"/>
          </p:cNvPicPr>
          <p:nvPr/>
        </p:nvPicPr>
        <p:blipFill>
          <a:blip r:embed="rId2"/>
          <a:stretch>
            <a:fillRect/>
          </a:stretch>
        </p:blipFill>
        <p:spPr>
          <a:xfrm>
            <a:off x="2712205" y="2983181"/>
            <a:ext cx="6349623" cy="2940724"/>
          </a:xfrm>
          <a:prstGeom prst="rect">
            <a:avLst/>
          </a:prstGeom>
        </p:spPr>
      </p:pic>
    </p:spTree>
    <p:extLst>
      <p:ext uri="{BB962C8B-B14F-4D97-AF65-F5344CB8AC3E}">
        <p14:creationId xmlns:p14="http://schemas.microsoft.com/office/powerpoint/2010/main" val="1857735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Binary Morphology – Erosion</a:t>
            </a:r>
            <a:endParaRPr lang="en-IE" dirty="0"/>
          </a:p>
        </p:txBody>
      </p:sp>
      <p:sp>
        <p:nvSpPr>
          <p:cNvPr id="3" name="Content Placeholder 2"/>
          <p:cNvSpPr>
            <a:spLocks noGrp="1"/>
          </p:cNvSpPr>
          <p:nvPr>
            <p:ph idx="1"/>
          </p:nvPr>
        </p:nvSpPr>
        <p:spPr>
          <a:xfrm>
            <a:off x="838200" y="1825625"/>
            <a:ext cx="10812517" cy="4351338"/>
          </a:xfrm>
        </p:spPr>
        <p:txBody>
          <a:bodyPr>
            <a:normAutofit lnSpcReduction="10000"/>
          </a:bodyPr>
          <a:lstStyle/>
          <a:p>
            <a:r>
              <a:rPr lang="en-IE" dirty="0" smtClean="0"/>
              <a:t>The effect </a:t>
            </a:r>
            <a:r>
              <a:rPr lang="en-IE" dirty="0"/>
              <a:t>of </a:t>
            </a:r>
            <a:r>
              <a:rPr lang="en-IE" dirty="0" smtClean="0"/>
              <a:t>the erosion operator </a:t>
            </a:r>
            <a:r>
              <a:rPr lang="en-IE" dirty="0"/>
              <a:t>on a binary image is to erode away the boundaries of regions </a:t>
            </a:r>
            <a:r>
              <a:rPr lang="en-IE" dirty="0" smtClean="0"/>
              <a:t>.Thus </a:t>
            </a:r>
            <a:r>
              <a:rPr lang="en-IE" dirty="0"/>
              <a:t>areas of foreground pixels shrink in size, and holes within those areas </a:t>
            </a:r>
            <a:r>
              <a:rPr lang="en-IE" dirty="0" smtClean="0"/>
              <a:t>become larger.</a:t>
            </a:r>
          </a:p>
          <a:p>
            <a:r>
              <a:rPr lang="en-IE" dirty="0" smtClean="0"/>
              <a:t>Let us consider a rectangular structuring element. </a:t>
            </a:r>
            <a:endParaRPr lang="en-IE" dirty="0"/>
          </a:p>
          <a:p>
            <a:r>
              <a:rPr lang="en-IE" dirty="0" smtClean="0"/>
              <a:t>To complete erosion we move the structuring element over the image and if</a:t>
            </a:r>
            <a:r>
              <a:rPr lang="en-IE" i="1" dirty="0"/>
              <a:t> </a:t>
            </a:r>
            <a:r>
              <a:rPr lang="en-IE" dirty="0" smtClean="0"/>
              <a:t>every</a:t>
            </a:r>
            <a:r>
              <a:rPr lang="en-IE" i="1" dirty="0" smtClean="0"/>
              <a:t> </a:t>
            </a:r>
            <a:r>
              <a:rPr lang="en-IE" dirty="0" smtClean="0"/>
              <a:t>pixel </a:t>
            </a:r>
            <a:r>
              <a:rPr lang="en-IE" dirty="0"/>
              <a:t>in the structuring </a:t>
            </a:r>
            <a:r>
              <a:rPr lang="en-IE" dirty="0" smtClean="0"/>
              <a:t>element corresponds with the image pixels underneath, </a:t>
            </a:r>
            <a:r>
              <a:rPr lang="en-IE" dirty="0"/>
              <a:t>then the input pixel is left as it </a:t>
            </a:r>
            <a:r>
              <a:rPr lang="en-IE" dirty="0" smtClean="0"/>
              <a:t>is (1). </a:t>
            </a:r>
            <a:r>
              <a:rPr lang="en-IE" dirty="0"/>
              <a:t>If </a:t>
            </a:r>
            <a:r>
              <a:rPr lang="en-IE" dirty="0" smtClean="0"/>
              <a:t>ANY </a:t>
            </a:r>
            <a:r>
              <a:rPr lang="en-IE" dirty="0"/>
              <a:t>of the corresponding pixels in the image are </a:t>
            </a:r>
            <a:r>
              <a:rPr lang="en-IE" dirty="0" smtClean="0"/>
              <a:t>background (0), the </a:t>
            </a:r>
            <a:r>
              <a:rPr lang="en-IE" dirty="0"/>
              <a:t>input pixel is also set to background value</a:t>
            </a:r>
            <a:r>
              <a:rPr lang="en-IE" dirty="0" smtClean="0"/>
              <a:t>.</a:t>
            </a:r>
          </a:p>
          <a:p>
            <a:r>
              <a:rPr lang="en-IE" dirty="0" smtClean="0"/>
              <a:t>So you can imagine foreground pixels on the boundary, these will be set to zero because some of their neighbours will be zero.</a:t>
            </a:r>
          </a:p>
          <a:p>
            <a:endParaRPr lang="en-IE" dirty="0"/>
          </a:p>
        </p:txBody>
      </p:sp>
      <p:pic>
        <p:nvPicPr>
          <p:cNvPr id="4" name="Picture 3"/>
          <p:cNvPicPr>
            <a:picLocks noChangeAspect="1"/>
          </p:cNvPicPr>
          <p:nvPr/>
        </p:nvPicPr>
        <p:blipFill>
          <a:blip r:embed="rId2"/>
          <a:stretch>
            <a:fillRect/>
          </a:stretch>
        </p:blipFill>
        <p:spPr>
          <a:xfrm>
            <a:off x="8805297" y="2559319"/>
            <a:ext cx="1028700" cy="933450"/>
          </a:xfrm>
          <a:prstGeom prst="rect">
            <a:avLst/>
          </a:prstGeom>
        </p:spPr>
      </p:pic>
    </p:spTree>
    <p:extLst>
      <p:ext uri="{BB962C8B-B14F-4D97-AF65-F5344CB8AC3E}">
        <p14:creationId xmlns:p14="http://schemas.microsoft.com/office/powerpoint/2010/main" val="2489490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Binary Morphology – Dilation</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Dilation is the complement to erosion. We can dilate an image with the same structuring element as erosion.</a:t>
            </a:r>
          </a:p>
          <a:p>
            <a:r>
              <a:rPr lang="en-IE" dirty="0" smtClean="0"/>
              <a:t>The difference is what happens at each pixel (the rule applied). </a:t>
            </a:r>
            <a:r>
              <a:rPr lang="en-IE" dirty="0"/>
              <a:t>If </a:t>
            </a:r>
            <a:r>
              <a:rPr lang="en-IE" i="1" dirty="0"/>
              <a:t>at least one</a:t>
            </a:r>
            <a:r>
              <a:rPr lang="en-IE" dirty="0"/>
              <a:t> pixel in the structuring element coincides with a foreground pixel in the image underneath, then the input pixel is set to the foreground </a:t>
            </a:r>
            <a:r>
              <a:rPr lang="en-IE" dirty="0" smtClean="0"/>
              <a:t>value.</a:t>
            </a:r>
          </a:p>
          <a:p>
            <a:r>
              <a:rPr lang="en-IE" dirty="0" smtClean="0"/>
              <a:t>You can see how this will dilate or expand the region!</a:t>
            </a:r>
          </a:p>
          <a:p>
            <a:endParaRPr lang="en-IE" dirty="0"/>
          </a:p>
        </p:txBody>
      </p:sp>
      <p:pic>
        <p:nvPicPr>
          <p:cNvPr id="5" name="Picture 4"/>
          <p:cNvPicPr>
            <a:picLocks noChangeAspect="1"/>
          </p:cNvPicPr>
          <p:nvPr/>
        </p:nvPicPr>
        <p:blipFill>
          <a:blip r:embed="rId2"/>
          <a:stretch>
            <a:fillRect/>
          </a:stretch>
        </p:blipFill>
        <p:spPr>
          <a:xfrm>
            <a:off x="3792443" y="4950172"/>
            <a:ext cx="4607113" cy="1907828"/>
          </a:xfrm>
          <a:prstGeom prst="rect">
            <a:avLst/>
          </a:prstGeom>
        </p:spPr>
      </p:pic>
    </p:spTree>
    <p:extLst>
      <p:ext uri="{BB962C8B-B14F-4D97-AF65-F5344CB8AC3E}">
        <p14:creationId xmlns:p14="http://schemas.microsoft.com/office/powerpoint/2010/main" val="832161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Binary Morphology – Closing</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a:t>One of the uses of dilation is to fill in small </a:t>
            </a:r>
            <a:r>
              <a:rPr lang="en-IE" dirty="0" smtClean="0"/>
              <a:t>holes </a:t>
            </a:r>
            <a:r>
              <a:rPr lang="en-IE" dirty="0"/>
              <a:t>in </a:t>
            </a:r>
            <a:r>
              <a:rPr lang="en-IE" dirty="0" smtClean="0"/>
              <a:t>images (maybe those that result from </a:t>
            </a:r>
            <a:r>
              <a:rPr lang="en-IE" dirty="0" smtClean="0"/>
              <a:t>noise or unwanted reflections). </a:t>
            </a:r>
            <a:r>
              <a:rPr lang="en-IE" dirty="0"/>
              <a:t>One of the problems with doing </a:t>
            </a:r>
            <a:r>
              <a:rPr lang="en-IE" dirty="0" smtClean="0"/>
              <a:t>this is </a:t>
            </a:r>
            <a:r>
              <a:rPr lang="en-IE" dirty="0"/>
              <a:t>that the dilation will also </a:t>
            </a:r>
            <a:r>
              <a:rPr lang="en-IE" dirty="0" smtClean="0"/>
              <a:t>expand the foreground regions.</a:t>
            </a:r>
          </a:p>
          <a:p>
            <a:r>
              <a:rPr lang="en-IE" dirty="0" smtClean="0"/>
              <a:t>By </a:t>
            </a:r>
            <a:r>
              <a:rPr lang="en-IE" dirty="0"/>
              <a:t>performing an erosion on the image after the dilation, </a:t>
            </a:r>
            <a:r>
              <a:rPr lang="en-IE" i="1" dirty="0"/>
              <a:t>i.e.</a:t>
            </a:r>
            <a:r>
              <a:rPr lang="en-IE" dirty="0"/>
              <a:t> a closing, we reduce some of this effect</a:t>
            </a:r>
            <a:r>
              <a:rPr lang="en-IE" dirty="0" smtClean="0"/>
              <a:t>.</a:t>
            </a:r>
          </a:p>
          <a:p>
            <a:r>
              <a:rPr lang="en-IE" dirty="0" smtClean="0"/>
              <a:t>The size of the holes you fill is dependent on the size of the structuring element</a:t>
            </a:r>
          </a:p>
        </p:txBody>
      </p:sp>
      <p:pic>
        <p:nvPicPr>
          <p:cNvPr id="3074" name="Picture 2" descr="Image result for binary morphology clo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017" y="4927135"/>
            <a:ext cx="4078422" cy="180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117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Segmentation</a:t>
            </a:r>
            <a:endParaRPr lang="en-IE" dirty="0"/>
          </a:p>
        </p:txBody>
      </p:sp>
      <p:sp>
        <p:nvSpPr>
          <p:cNvPr id="3" name="Content Placeholder 2"/>
          <p:cNvSpPr>
            <a:spLocks noGrp="1"/>
          </p:cNvSpPr>
          <p:nvPr>
            <p:ph idx="1"/>
          </p:nvPr>
        </p:nvSpPr>
        <p:spPr>
          <a:xfrm>
            <a:off x="838200" y="1825625"/>
            <a:ext cx="10812517" cy="4351338"/>
          </a:xfrm>
        </p:spPr>
        <p:txBody>
          <a:bodyPr>
            <a:normAutofit fontScale="92500" lnSpcReduction="10000"/>
          </a:bodyPr>
          <a:lstStyle/>
          <a:p>
            <a:r>
              <a:rPr lang="en-IE" dirty="0"/>
              <a:t>I</a:t>
            </a:r>
            <a:r>
              <a:rPr lang="en-IE" dirty="0" smtClean="0"/>
              <a:t>mage </a:t>
            </a:r>
            <a:r>
              <a:rPr lang="en-IE" dirty="0"/>
              <a:t>segmentation is the process of partitioning a </a:t>
            </a:r>
            <a:r>
              <a:rPr lang="en-IE" dirty="0" smtClean="0"/>
              <a:t>image</a:t>
            </a:r>
            <a:r>
              <a:rPr lang="en-IE" dirty="0"/>
              <a:t> into multiple </a:t>
            </a:r>
            <a:r>
              <a:rPr lang="en-IE" dirty="0" smtClean="0"/>
              <a:t>segments (sets or groups of pixels). </a:t>
            </a:r>
            <a:r>
              <a:rPr lang="en-IE" dirty="0"/>
              <a:t>The goal of segmentation is to simplify and/or change the representation of an image into something that is more meaningful and easier to </a:t>
            </a:r>
            <a:r>
              <a:rPr lang="en-IE" dirty="0" smtClean="0"/>
              <a:t>analyse.</a:t>
            </a:r>
          </a:p>
          <a:p>
            <a:r>
              <a:rPr lang="en-IE" dirty="0" err="1" smtClean="0"/>
              <a:t>Thresholding</a:t>
            </a:r>
            <a:r>
              <a:rPr lang="en-IE" dirty="0" smtClean="0"/>
              <a:t> is considered a segmentation approach because it can segment an image into background and foreground.</a:t>
            </a:r>
          </a:p>
          <a:p>
            <a:r>
              <a:rPr lang="en-IE" dirty="0" smtClean="0"/>
              <a:t>However, normally the foreground objects will need more segmentation (segmentation of the foreground) so we can identify them or make measurements on them</a:t>
            </a:r>
          </a:p>
          <a:p>
            <a:r>
              <a:rPr lang="en-IE" dirty="0" smtClean="0"/>
              <a:t>What we need to do is further segment the foreground pixels into groups based on some parameter. Because objects are spatially coherent we can use connectedness as the parameter to group the foreground pixels.</a:t>
            </a:r>
            <a:endParaRPr lang="en-IE" dirty="0"/>
          </a:p>
        </p:txBody>
      </p:sp>
    </p:spTree>
    <p:extLst>
      <p:ext uri="{BB962C8B-B14F-4D97-AF65-F5344CB8AC3E}">
        <p14:creationId xmlns:p14="http://schemas.microsoft.com/office/powerpoint/2010/main" val="3454612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Binary Image Analysis</a:t>
            </a:r>
            <a:endParaRPr lang="en-IE" dirty="0"/>
          </a:p>
        </p:txBody>
      </p:sp>
      <p:sp>
        <p:nvSpPr>
          <p:cNvPr id="3" name="Content Placeholder 2"/>
          <p:cNvSpPr>
            <a:spLocks noGrp="1"/>
          </p:cNvSpPr>
          <p:nvPr>
            <p:ph idx="1"/>
          </p:nvPr>
        </p:nvSpPr>
        <p:spPr/>
        <p:txBody>
          <a:bodyPr/>
          <a:lstStyle/>
          <a:p>
            <a:r>
              <a:rPr lang="en-IE" dirty="0" smtClean="0"/>
              <a:t>Many applications in Machine Vision can be solved by producing a binary image from the original and inspecting the resulting regions (e.g. for object recognition or making measurements etc.)</a:t>
            </a:r>
          </a:p>
          <a:p>
            <a:r>
              <a:rPr lang="en-IE" dirty="0" smtClean="0"/>
              <a:t>If the binary regions (sometime called BLOBs) represents the original image information well then a solution is likely.</a:t>
            </a:r>
          </a:p>
          <a:p>
            <a:r>
              <a:rPr lang="en-IE" dirty="0" smtClean="0"/>
              <a:t>For this reason it is very important to produce the best possible binary image. The use of histograms and </a:t>
            </a:r>
            <a:r>
              <a:rPr lang="en-IE" dirty="0" err="1" smtClean="0"/>
              <a:t>thresholding</a:t>
            </a:r>
            <a:r>
              <a:rPr lang="en-IE" dirty="0" smtClean="0"/>
              <a:t> is </a:t>
            </a:r>
            <a:r>
              <a:rPr lang="en-IE" dirty="0" smtClean="0"/>
              <a:t>a </a:t>
            </a:r>
            <a:r>
              <a:rPr lang="en-IE" dirty="0" smtClean="0"/>
              <a:t>common approach to this.</a:t>
            </a:r>
            <a:endParaRPr lang="en-IE" dirty="0"/>
          </a:p>
        </p:txBody>
      </p:sp>
      <p:pic>
        <p:nvPicPr>
          <p:cNvPr id="7" name="Picture 6"/>
          <p:cNvPicPr>
            <a:picLocks noChangeAspect="1"/>
          </p:cNvPicPr>
          <p:nvPr/>
        </p:nvPicPr>
        <p:blipFill>
          <a:blip r:embed="rId2"/>
          <a:stretch>
            <a:fillRect/>
          </a:stretch>
        </p:blipFill>
        <p:spPr>
          <a:xfrm>
            <a:off x="8834437" y="195263"/>
            <a:ext cx="3057525" cy="1495425"/>
          </a:xfrm>
          <a:prstGeom prst="rect">
            <a:avLst/>
          </a:prstGeom>
        </p:spPr>
      </p:pic>
    </p:spTree>
    <p:extLst>
      <p:ext uri="{BB962C8B-B14F-4D97-AF65-F5344CB8AC3E}">
        <p14:creationId xmlns:p14="http://schemas.microsoft.com/office/powerpoint/2010/main" val="18168597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Connected Component </a:t>
            </a:r>
            <a:r>
              <a:rPr lang="en-IE" dirty="0" err="1" smtClean="0"/>
              <a:t>Labeling</a:t>
            </a:r>
            <a:endParaRPr lang="en-IE" dirty="0"/>
          </a:p>
        </p:txBody>
      </p:sp>
      <p:sp>
        <p:nvSpPr>
          <p:cNvPr id="3" name="Content Placeholder 2"/>
          <p:cNvSpPr>
            <a:spLocks noGrp="1"/>
          </p:cNvSpPr>
          <p:nvPr>
            <p:ph idx="1"/>
          </p:nvPr>
        </p:nvSpPr>
        <p:spPr>
          <a:xfrm>
            <a:off x="838200" y="1825625"/>
            <a:ext cx="5593597" cy="4351338"/>
          </a:xfrm>
        </p:spPr>
        <p:txBody>
          <a:bodyPr>
            <a:normAutofit/>
          </a:bodyPr>
          <a:lstStyle/>
          <a:p>
            <a:r>
              <a:rPr lang="en-IE" dirty="0" smtClean="0"/>
              <a:t>Consider the following image:</a:t>
            </a:r>
          </a:p>
          <a:p>
            <a:r>
              <a:rPr lang="en-IE" dirty="0" smtClean="0"/>
              <a:t>You can see </a:t>
            </a:r>
            <a:r>
              <a:rPr lang="en-IE" dirty="0" smtClean="0"/>
              <a:t>that </a:t>
            </a:r>
            <a:r>
              <a:rPr lang="en-IE" dirty="0" smtClean="0"/>
              <a:t>it is an image of a road that has been </a:t>
            </a:r>
            <a:r>
              <a:rPr lang="en-IE" dirty="0" err="1" smtClean="0"/>
              <a:t>thresholded</a:t>
            </a:r>
            <a:r>
              <a:rPr lang="en-IE" dirty="0" smtClean="0"/>
              <a:t>.</a:t>
            </a:r>
          </a:p>
          <a:p>
            <a:r>
              <a:rPr lang="en-IE" dirty="0" smtClean="0"/>
              <a:t>Maybe we would like to identify the lines in this image and calculate their mean intensity values or perhaps their thickness?</a:t>
            </a:r>
          </a:p>
          <a:p>
            <a:r>
              <a:rPr lang="en-IE" dirty="0" smtClean="0"/>
              <a:t>We need to group the foreground pixels together based on connectedness</a:t>
            </a:r>
            <a:endParaRPr lang="en-IE" dirty="0"/>
          </a:p>
        </p:txBody>
      </p:sp>
      <p:pic>
        <p:nvPicPr>
          <p:cNvPr id="4" name="Picture 3"/>
          <p:cNvPicPr>
            <a:picLocks noChangeAspect="1"/>
          </p:cNvPicPr>
          <p:nvPr/>
        </p:nvPicPr>
        <p:blipFill>
          <a:blip r:embed="rId2"/>
          <a:stretch>
            <a:fillRect/>
          </a:stretch>
        </p:blipFill>
        <p:spPr>
          <a:xfrm>
            <a:off x="6930729" y="2289147"/>
            <a:ext cx="4423071" cy="3138361"/>
          </a:xfrm>
          <a:prstGeom prst="rect">
            <a:avLst/>
          </a:prstGeom>
        </p:spPr>
      </p:pic>
    </p:spTree>
    <p:extLst>
      <p:ext uri="{BB962C8B-B14F-4D97-AF65-F5344CB8AC3E}">
        <p14:creationId xmlns:p14="http://schemas.microsoft.com/office/powerpoint/2010/main" val="1082585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Connected Component Labelling</a:t>
            </a:r>
            <a:endParaRPr lang="en-IE" dirty="0"/>
          </a:p>
        </p:txBody>
      </p:sp>
      <p:sp>
        <p:nvSpPr>
          <p:cNvPr id="3" name="Content Placeholder 2"/>
          <p:cNvSpPr>
            <a:spLocks noGrp="1"/>
          </p:cNvSpPr>
          <p:nvPr>
            <p:ph idx="1"/>
          </p:nvPr>
        </p:nvSpPr>
        <p:spPr>
          <a:xfrm>
            <a:off x="838200" y="1825624"/>
            <a:ext cx="10940512" cy="4761155"/>
          </a:xfrm>
        </p:spPr>
        <p:txBody>
          <a:bodyPr>
            <a:normAutofit fontScale="77500" lnSpcReduction="20000"/>
          </a:bodyPr>
          <a:lstStyle/>
          <a:p>
            <a:r>
              <a:rPr lang="en-IE" dirty="0" smtClean="0"/>
              <a:t>Connected Component labelling is any technique that can traverse the image and assign labels to the groups of pixels that are ‘connected’</a:t>
            </a:r>
          </a:p>
          <a:p>
            <a:r>
              <a:rPr lang="en-IE" dirty="0" smtClean="0"/>
              <a:t>Normally we define connected as being 4 connected or 8 connected</a:t>
            </a:r>
          </a:p>
          <a:p>
            <a:endParaRPr lang="en-IE" dirty="0"/>
          </a:p>
          <a:p>
            <a:endParaRPr lang="en-IE" dirty="0" smtClean="0"/>
          </a:p>
          <a:p>
            <a:endParaRPr lang="en-IE" dirty="0"/>
          </a:p>
          <a:p>
            <a:endParaRPr lang="en-IE" dirty="0" smtClean="0"/>
          </a:p>
          <a:p>
            <a:endParaRPr lang="en-IE" dirty="0" smtClean="0"/>
          </a:p>
          <a:p>
            <a:endParaRPr lang="en-IE" dirty="0" smtClean="0"/>
          </a:p>
          <a:p>
            <a:r>
              <a:rPr lang="en-IE" dirty="0" smtClean="0"/>
              <a:t>So the algorithm will traverse the image until it encounters an unlabelled foreground pixel (white), give this and all pixels connected to it (either directly or through numerous layers of adjacency, think graphs) the same label and then carry on until the end of the image is reached and all foreground pixels have been labelled - it sounds easier than it is!</a:t>
            </a:r>
            <a:endParaRPr lang="en-IE" dirty="0"/>
          </a:p>
          <a:p>
            <a:r>
              <a:rPr lang="en-IE" dirty="0" smtClean="0"/>
              <a:t>Various properties (e.g. area, mean/min/max intensity, pixel indexes) of the pixel groups/regions can be calculated and recorded along the way with certain algorithms</a:t>
            </a:r>
          </a:p>
        </p:txBody>
      </p:sp>
      <p:pic>
        <p:nvPicPr>
          <p:cNvPr id="6" name="Picture 5"/>
          <p:cNvPicPr>
            <a:picLocks noChangeAspect="1"/>
          </p:cNvPicPr>
          <p:nvPr/>
        </p:nvPicPr>
        <p:blipFill>
          <a:blip r:embed="rId2"/>
          <a:stretch>
            <a:fillRect/>
          </a:stretch>
        </p:blipFill>
        <p:spPr>
          <a:xfrm>
            <a:off x="4153547" y="3039926"/>
            <a:ext cx="3376289" cy="1681365"/>
          </a:xfrm>
          <a:prstGeom prst="rect">
            <a:avLst/>
          </a:prstGeom>
        </p:spPr>
      </p:pic>
    </p:spTree>
    <p:extLst>
      <p:ext uri="{BB962C8B-B14F-4D97-AF65-F5344CB8AC3E}">
        <p14:creationId xmlns:p14="http://schemas.microsoft.com/office/powerpoint/2010/main" val="506589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Connected Component Labelling</a:t>
            </a:r>
            <a:endParaRPr lang="en-IE" dirty="0"/>
          </a:p>
        </p:txBody>
      </p:sp>
      <p:sp>
        <p:nvSpPr>
          <p:cNvPr id="3" name="Content Placeholder 2"/>
          <p:cNvSpPr>
            <a:spLocks noGrp="1"/>
          </p:cNvSpPr>
          <p:nvPr>
            <p:ph idx="1"/>
          </p:nvPr>
        </p:nvSpPr>
        <p:spPr>
          <a:xfrm>
            <a:off x="838200" y="1825624"/>
            <a:ext cx="10940512" cy="4761155"/>
          </a:xfrm>
        </p:spPr>
        <p:txBody>
          <a:bodyPr>
            <a:normAutofit fontScale="92500" lnSpcReduction="10000"/>
          </a:bodyPr>
          <a:lstStyle/>
          <a:p>
            <a:r>
              <a:rPr lang="en-IE" dirty="0" smtClean="0"/>
              <a:t>There are a number of different approaches to solving this problem. The most straightforward (</a:t>
            </a:r>
            <a:r>
              <a:rPr lang="en-IE" dirty="0" err="1" smtClean="0"/>
              <a:t>imho</a:t>
            </a:r>
            <a:r>
              <a:rPr lang="en-IE" dirty="0" smtClean="0"/>
              <a:t>) is to treat each connected component as a </a:t>
            </a:r>
            <a:r>
              <a:rPr lang="en-IE" dirty="0" err="1" smtClean="0"/>
              <a:t>subgraph</a:t>
            </a:r>
            <a:r>
              <a:rPr lang="en-IE" dirty="0" smtClean="0"/>
              <a:t> such that if two pixels are connected then there is an edge between them.</a:t>
            </a:r>
          </a:p>
          <a:p>
            <a:r>
              <a:rPr lang="en-IE" dirty="0" smtClean="0"/>
              <a:t>Then as you scan the image when you come across an unlabelled pixel you do a traversal of the connected component or </a:t>
            </a:r>
            <a:r>
              <a:rPr lang="en-IE" dirty="0" err="1" smtClean="0"/>
              <a:t>subgraph</a:t>
            </a:r>
            <a:r>
              <a:rPr lang="en-IE" dirty="0" smtClean="0"/>
              <a:t> it belongs to.</a:t>
            </a:r>
          </a:p>
          <a:p>
            <a:r>
              <a:rPr lang="en-IE" dirty="0" smtClean="0"/>
              <a:t>As you encounter pixels on the traversal you mark them as being labelled so they </a:t>
            </a:r>
            <a:r>
              <a:rPr lang="en-IE" dirty="0" smtClean="0"/>
              <a:t>won’t </a:t>
            </a:r>
            <a:r>
              <a:rPr lang="en-IE" dirty="0" smtClean="0"/>
              <a:t>be visited again.</a:t>
            </a:r>
          </a:p>
          <a:p>
            <a:r>
              <a:rPr lang="en-IE" dirty="0" smtClean="0"/>
              <a:t>When the traversal of that connected component is complete you move onto the next pixel and test it for visitation</a:t>
            </a:r>
          </a:p>
          <a:p>
            <a:r>
              <a:rPr lang="en-IE" dirty="0" smtClean="0"/>
              <a:t>As you have seen from data structures the traversal of the connected component can be done by using a suitable data structure, e.g. a queue for a breadth first traversal</a:t>
            </a:r>
          </a:p>
        </p:txBody>
      </p:sp>
    </p:spTree>
    <p:extLst>
      <p:ext uri="{BB962C8B-B14F-4D97-AF65-F5344CB8AC3E}">
        <p14:creationId xmlns:p14="http://schemas.microsoft.com/office/powerpoint/2010/main" val="28739763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Connected Component Labelling - Algorithm</a:t>
            </a:r>
            <a:endParaRPr lang="en-IE" dirty="0"/>
          </a:p>
        </p:txBody>
      </p:sp>
      <p:sp>
        <p:nvSpPr>
          <p:cNvPr id="3" name="Content Placeholder 2"/>
          <p:cNvSpPr>
            <a:spLocks noGrp="1"/>
          </p:cNvSpPr>
          <p:nvPr>
            <p:ph idx="1"/>
          </p:nvPr>
        </p:nvSpPr>
        <p:spPr>
          <a:xfrm>
            <a:off x="838200" y="1825624"/>
            <a:ext cx="10940512" cy="4761155"/>
          </a:xfrm>
        </p:spPr>
        <p:txBody>
          <a:bodyPr>
            <a:normAutofit/>
          </a:bodyPr>
          <a:lstStyle/>
          <a:p>
            <a:pPr marL="514350" indent="-514350">
              <a:buFont typeface="+mj-lt"/>
              <a:buAutoNum type="arabicPeriod"/>
            </a:pPr>
            <a:r>
              <a:rPr lang="en-IE" dirty="0"/>
              <a:t>Start from the first pixel in the image. Set "</a:t>
            </a:r>
            <a:r>
              <a:rPr lang="en-IE" dirty="0" err="1"/>
              <a:t>curlab</a:t>
            </a:r>
            <a:r>
              <a:rPr lang="en-IE" dirty="0"/>
              <a:t>" (short for "current label") to 1. Go to (2</a:t>
            </a:r>
            <a:r>
              <a:rPr lang="en-IE" dirty="0" smtClean="0"/>
              <a:t>).</a:t>
            </a:r>
          </a:p>
          <a:p>
            <a:pPr marL="514350" indent="-514350">
              <a:buFont typeface="+mj-lt"/>
              <a:buAutoNum type="arabicPeriod"/>
            </a:pPr>
            <a:r>
              <a:rPr lang="en-IE" dirty="0" smtClean="0"/>
              <a:t>If </a:t>
            </a:r>
            <a:r>
              <a:rPr lang="en-IE" dirty="0"/>
              <a:t>this pixel is a foreground pixel and it is not already labelled, then give it the label "</a:t>
            </a:r>
            <a:r>
              <a:rPr lang="en-IE" dirty="0" err="1"/>
              <a:t>curlab</a:t>
            </a:r>
            <a:r>
              <a:rPr lang="en-IE" dirty="0"/>
              <a:t>" and add it as the first element in a queue, then go to (3). If it is a background pixel, then repeat (2) for the next pixel in the </a:t>
            </a:r>
            <a:r>
              <a:rPr lang="en-IE" dirty="0" smtClean="0"/>
              <a:t>image.</a:t>
            </a:r>
          </a:p>
          <a:p>
            <a:pPr marL="514350" indent="-514350">
              <a:buFont typeface="+mj-lt"/>
              <a:buAutoNum type="arabicPeriod"/>
            </a:pPr>
            <a:r>
              <a:rPr lang="en-IE" dirty="0" smtClean="0"/>
              <a:t>Pop </a:t>
            </a:r>
            <a:r>
              <a:rPr lang="en-IE" dirty="0"/>
              <a:t>out an element from the queue, and look at its neighbours (based on any type of connectivity). If a neighbour is a foreground pixel and is not already labelled, give it the "</a:t>
            </a:r>
            <a:r>
              <a:rPr lang="en-IE" dirty="0" err="1"/>
              <a:t>curlab</a:t>
            </a:r>
            <a:r>
              <a:rPr lang="en-IE" dirty="0"/>
              <a:t>" label and add it to the queue. Repeat (3) until there are no more elements in the </a:t>
            </a:r>
            <a:r>
              <a:rPr lang="en-IE" dirty="0" smtClean="0"/>
              <a:t>queue.</a:t>
            </a:r>
          </a:p>
          <a:p>
            <a:pPr marL="514350" indent="-514350">
              <a:buFont typeface="+mj-lt"/>
              <a:buAutoNum type="arabicPeriod"/>
            </a:pPr>
            <a:r>
              <a:rPr lang="en-IE" dirty="0" smtClean="0"/>
              <a:t>Go </a:t>
            </a:r>
            <a:r>
              <a:rPr lang="en-IE" dirty="0"/>
              <a:t>to (2) for the next pixel in the image and increment "</a:t>
            </a:r>
            <a:r>
              <a:rPr lang="en-IE" dirty="0" err="1"/>
              <a:t>curlab</a:t>
            </a:r>
            <a:r>
              <a:rPr lang="en-IE" dirty="0"/>
              <a:t>" by 1</a:t>
            </a:r>
          </a:p>
        </p:txBody>
      </p:sp>
    </p:spTree>
    <p:extLst>
      <p:ext uri="{BB962C8B-B14F-4D97-AF65-F5344CB8AC3E}">
        <p14:creationId xmlns:p14="http://schemas.microsoft.com/office/powerpoint/2010/main" val="2747553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Connected Component Labelling</a:t>
            </a:r>
            <a:endParaRPr lang="en-IE" dirty="0"/>
          </a:p>
        </p:txBody>
      </p:sp>
      <p:sp>
        <p:nvSpPr>
          <p:cNvPr id="3" name="Content Placeholder 2"/>
          <p:cNvSpPr>
            <a:spLocks noGrp="1"/>
          </p:cNvSpPr>
          <p:nvPr>
            <p:ph idx="1"/>
          </p:nvPr>
        </p:nvSpPr>
        <p:spPr>
          <a:xfrm>
            <a:off x="838200" y="1825624"/>
            <a:ext cx="10940512" cy="4761155"/>
          </a:xfrm>
        </p:spPr>
        <p:txBody>
          <a:bodyPr>
            <a:normAutofit/>
          </a:bodyPr>
          <a:lstStyle/>
          <a:p>
            <a:r>
              <a:rPr lang="en-IE" dirty="0" smtClean="0"/>
              <a:t>For visualisation the connected components can be displayed in an image where each components label is a grey level or a different colour</a:t>
            </a:r>
          </a:p>
        </p:txBody>
      </p:sp>
      <p:pic>
        <p:nvPicPr>
          <p:cNvPr id="4098" name="Picture 2" descr="Image result for connected components labe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5" y="3126162"/>
            <a:ext cx="3276546" cy="327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18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15047" cy="1325563"/>
          </a:xfrm>
        </p:spPr>
        <p:txBody>
          <a:bodyPr/>
          <a:lstStyle/>
          <a:p>
            <a:r>
              <a:rPr lang="en-IE" dirty="0" smtClean="0"/>
              <a:t>Connected Component (or regions) Properties</a:t>
            </a:r>
            <a:endParaRPr lang="en-IE" dirty="0"/>
          </a:p>
        </p:txBody>
      </p:sp>
      <p:sp>
        <p:nvSpPr>
          <p:cNvPr id="3" name="Content Placeholder 2"/>
          <p:cNvSpPr>
            <a:spLocks noGrp="1"/>
          </p:cNvSpPr>
          <p:nvPr>
            <p:ph idx="1"/>
          </p:nvPr>
        </p:nvSpPr>
        <p:spPr>
          <a:xfrm>
            <a:off x="838200" y="1825624"/>
            <a:ext cx="10940512" cy="4761155"/>
          </a:xfrm>
        </p:spPr>
        <p:txBody>
          <a:bodyPr>
            <a:normAutofit fontScale="92500" lnSpcReduction="20000"/>
          </a:bodyPr>
          <a:lstStyle/>
          <a:p>
            <a:r>
              <a:rPr lang="en-IE" dirty="0" smtClean="0"/>
              <a:t>So we now have segmented the different regions in our image. If we want to pull out the pixels (intensities and coordinates) for a particular region we can perform a search in our label data structure for pixels that have a particular label</a:t>
            </a:r>
          </a:p>
          <a:p>
            <a:r>
              <a:rPr lang="en-IE" dirty="0" smtClean="0"/>
              <a:t>Once we have done that we can calculate a lot of properties for that region that can help us in classifying it as belonging to a particular class of object (e.g. lines on the road)</a:t>
            </a:r>
          </a:p>
          <a:p>
            <a:r>
              <a:rPr lang="en-IE" dirty="0" smtClean="0"/>
              <a:t>Some properties are easily calculated</a:t>
            </a:r>
          </a:p>
          <a:p>
            <a:pPr lvl="1"/>
            <a:r>
              <a:rPr lang="en-IE" dirty="0" smtClean="0"/>
              <a:t>Area – the number of pixels in a region</a:t>
            </a:r>
          </a:p>
          <a:p>
            <a:pPr lvl="1"/>
            <a:r>
              <a:rPr lang="en-IE" dirty="0" smtClean="0"/>
              <a:t>Perimeter – the pixels in the region that are connected to background or other regions</a:t>
            </a:r>
          </a:p>
          <a:p>
            <a:pPr lvl="1"/>
            <a:r>
              <a:rPr lang="en-IE" dirty="0" smtClean="0"/>
              <a:t>Centroid – the mean (</a:t>
            </a:r>
            <a:r>
              <a:rPr lang="en-IE" dirty="0" err="1" smtClean="0"/>
              <a:t>x,y</a:t>
            </a:r>
            <a:r>
              <a:rPr lang="en-IE" dirty="0" smtClean="0"/>
              <a:t>) image coordinate for the region</a:t>
            </a:r>
          </a:p>
          <a:p>
            <a:pPr lvl="1"/>
            <a:r>
              <a:rPr lang="en-IE" dirty="0" smtClean="0"/>
              <a:t>Mean/max/min light intensity value</a:t>
            </a:r>
          </a:p>
          <a:p>
            <a:pPr lvl="1"/>
            <a:r>
              <a:rPr lang="en-IE" dirty="0" smtClean="0"/>
              <a:t>Bounding box and aspect ratio</a:t>
            </a:r>
          </a:p>
          <a:p>
            <a:pPr lvl="1"/>
            <a:r>
              <a:rPr lang="en-IE" dirty="0" smtClean="0"/>
              <a:t>Extent – The ratio of the region area to the bounding box area</a:t>
            </a:r>
          </a:p>
        </p:txBody>
      </p:sp>
    </p:spTree>
    <p:extLst>
      <p:ext uri="{BB962C8B-B14F-4D97-AF65-F5344CB8AC3E}">
        <p14:creationId xmlns:p14="http://schemas.microsoft.com/office/powerpoint/2010/main" val="3099823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15047" cy="1325563"/>
          </a:xfrm>
        </p:spPr>
        <p:txBody>
          <a:bodyPr/>
          <a:lstStyle/>
          <a:p>
            <a:r>
              <a:rPr lang="en-IE" dirty="0" smtClean="0"/>
              <a:t>Connected Component (or regions) Properties</a:t>
            </a:r>
            <a:endParaRPr lang="en-IE" dirty="0"/>
          </a:p>
        </p:txBody>
      </p:sp>
      <p:sp>
        <p:nvSpPr>
          <p:cNvPr id="3" name="Content Placeholder 2"/>
          <p:cNvSpPr>
            <a:spLocks noGrp="1"/>
          </p:cNvSpPr>
          <p:nvPr>
            <p:ph idx="1"/>
          </p:nvPr>
        </p:nvSpPr>
        <p:spPr>
          <a:xfrm>
            <a:off x="838200" y="1825624"/>
            <a:ext cx="10940512" cy="4761155"/>
          </a:xfrm>
        </p:spPr>
        <p:txBody>
          <a:bodyPr>
            <a:normAutofit/>
          </a:bodyPr>
          <a:lstStyle/>
          <a:p>
            <a:r>
              <a:rPr lang="en-IE" dirty="0" smtClean="0"/>
              <a:t>Some properties are not so easily calculated:</a:t>
            </a:r>
          </a:p>
          <a:p>
            <a:pPr lvl="1"/>
            <a:r>
              <a:rPr lang="en-IE" dirty="0" smtClean="0"/>
              <a:t>Orientation </a:t>
            </a:r>
            <a:r>
              <a:rPr lang="en-IE" dirty="0" smtClean="0"/>
              <a:t>- axis </a:t>
            </a:r>
            <a:r>
              <a:rPr lang="en-IE" dirty="0" smtClean="0"/>
              <a:t>of least inertia (see Shapiro pp. 92-93 – linear regression </a:t>
            </a:r>
            <a:r>
              <a:rPr lang="en-IE" dirty="0" err="1" smtClean="0"/>
              <a:t>soln</a:t>
            </a:r>
            <a:r>
              <a:rPr lang="en-IE" dirty="0" smtClean="0"/>
              <a:t>?)</a:t>
            </a:r>
          </a:p>
          <a:p>
            <a:pPr lvl="1"/>
            <a:r>
              <a:rPr lang="en-IE" dirty="0" smtClean="0"/>
              <a:t>Circularity – how circular or is the region?</a:t>
            </a:r>
          </a:p>
          <a:p>
            <a:pPr lvl="2"/>
            <a:endParaRPr lang="en-IE" dirty="0"/>
          </a:p>
          <a:p>
            <a:pPr lvl="2"/>
            <a:endParaRPr lang="en-IE" dirty="0" smtClean="0"/>
          </a:p>
          <a:p>
            <a:pPr lvl="2"/>
            <a:r>
              <a:rPr lang="en-IE" dirty="0" smtClean="0"/>
              <a:t>Where </a:t>
            </a:r>
            <a:r>
              <a:rPr lang="el-GR" dirty="0" smtClean="0"/>
              <a:t>μ</a:t>
            </a:r>
            <a:r>
              <a:rPr lang="en-IE" dirty="0" smtClean="0"/>
              <a:t>R and </a:t>
            </a:r>
            <a:r>
              <a:rPr lang="el-GR" dirty="0" smtClean="0"/>
              <a:t>σ</a:t>
            </a:r>
            <a:r>
              <a:rPr lang="en-IE" dirty="0" smtClean="0"/>
              <a:t>R are the mean and standard deviation of the distances from the centroid to points on the perimeter </a:t>
            </a:r>
          </a:p>
          <a:p>
            <a:pPr lvl="1"/>
            <a:r>
              <a:rPr lang="en-IE" dirty="0" smtClean="0"/>
              <a:t>Convex hull – The smallest convex polygon that contains the region</a:t>
            </a:r>
          </a:p>
          <a:p>
            <a:pPr lvl="1"/>
            <a:r>
              <a:rPr lang="en-IE" dirty="0" smtClean="0"/>
              <a:t>And lots of others……….</a:t>
            </a:r>
          </a:p>
          <a:p>
            <a:pPr lvl="2"/>
            <a:r>
              <a:rPr lang="en-IE" dirty="0" smtClean="0"/>
              <a:t>Can you think of any other properties of a regions that might be useful?</a:t>
            </a:r>
          </a:p>
        </p:txBody>
      </p:sp>
      <p:pic>
        <p:nvPicPr>
          <p:cNvPr id="4" name="Picture 3"/>
          <p:cNvPicPr>
            <a:picLocks noChangeAspect="1"/>
          </p:cNvPicPr>
          <p:nvPr/>
        </p:nvPicPr>
        <p:blipFill>
          <a:blip r:embed="rId2"/>
          <a:stretch>
            <a:fillRect/>
          </a:stretch>
        </p:blipFill>
        <p:spPr>
          <a:xfrm>
            <a:off x="3616360" y="3022734"/>
            <a:ext cx="1574200" cy="727856"/>
          </a:xfrm>
          <a:prstGeom prst="rect">
            <a:avLst/>
          </a:prstGeom>
        </p:spPr>
      </p:pic>
    </p:spTree>
    <p:extLst>
      <p:ext uri="{BB962C8B-B14F-4D97-AF65-F5344CB8AC3E}">
        <p14:creationId xmlns:p14="http://schemas.microsoft.com/office/powerpoint/2010/main" val="28079991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15047" cy="1325563"/>
          </a:xfrm>
        </p:spPr>
        <p:txBody>
          <a:bodyPr/>
          <a:lstStyle/>
          <a:p>
            <a:r>
              <a:rPr lang="en-IE" dirty="0" smtClean="0"/>
              <a:t>Connected Component (or regions) Properties</a:t>
            </a:r>
            <a:endParaRPr lang="en-IE" dirty="0"/>
          </a:p>
        </p:txBody>
      </p:sp>
      <p:pic>
        <p:nvPicPr>
          <p:cNvPr id="4" name="Picture 3"/>
          <p:cNvPicPr>
            <a:picLocks noChangeAspect="1"/>
          </p:cNvPicPr>
          <p:nvPr/>
        </p:nvPicPr>
        <p:blipFill>
          <a:blip r:embed="rId2"/>
          <a:stretch>
            <a:fillRect/>
          </a:stretch>
        </p:blipFill>
        <p:spPr>
          <a:xfrm>
            <a:off x="3616360" y="3022734"/>
            <a:ext cx="1574200" cy="727856"/>
          </a:xfrm>
          <a:prstGeom prst="rect">
            <a:avLst/>
          </a:prstGeom>
        </p:spPr>
      </p:pic>
      <p:sp>
        <p:nvSpPr>
          <p:cNvPr id="5" name="Content Placeholder 4"/>
          <p:cNvSpPr>
            <a:spLocks noGrp="1"/>
          </p:cNvSpPr>
          <p:nvPr>
            <p:ph idx="1"/>
          </p:nvPr>
        </p:nvSpPr>
        <p:spPr/>
        <p:txBody>
          <a:bodyPr/>
          <a:lstStyle/>
          <a:p>
            <a:endParaRPr lang="en-IE" dirty="0"/>
          </a:p>
        </p:txBody>
      </p:sp>
      <p:pic>
        <p:nvPicPr>
          <p:cNvPr id="6" name="Picture 5"/>
          <p:cNvPicPr/>
          <p:nvPr/>
        </p:nvPicPr>
        <p:blipFill>
          <a:blip r:embed="rId3" cstate="print">
            <a:extLst>
              <a:ext uri="{BEBA8EAE-BF5A-486C-A8C5-ECC9F3942E4B}">
                <a14:imgProps xmlns:a14="http://schemas.microsoft.com/office/drawing/2010/main">
                  <a14:imgLayer r:embed="rId4">
                    <a14:imgEffect>
                      <a14:brightnessContrast bright="39000"/>
                    </a14:imgEffect>
                  </a14:imgLayer>
                </a14:imgProps>
              </a:ext>
            </a:extLst>
          </a:blip>
          <a:srcRect r="6986" b="1905"/>
          <a:stretch>
            <a:fillRect/>
          </a:stretch>
        </p:blipFill>
        <p:spPr bwMode="auto">
          <a:xfrm>
            <a:off x="1270862" y="1477666"/>
            <a:ext cx="9221490" cy="5380334"/>
          </a:xfrm>
          <a:prstGeom prst="rect">
            <a:avLst/>
          </a:prstGeom>
          <a:noFill/>
          <a:ln w="9525">
            <a:noFill/>
            <a:miter lim="800000"/>
            <a:headEnd/>
            <a:tailEnd/>
          </a:ln>
        </p:spPr>
      </p:pic>
    </p:spTree>
    <p:extLst>
      <p:ext uri="{BB962C8B-B14F-4D97-AF65-F5344CB8AC3E}">
        <p14:creationId xmlns:p14="http://schemas.microsoft.com/office/powerpoint/2010/main" val="3151148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15047" cy="1325563"/>
          </a:xfrm>
        </p:spPr>
        <p:txBody>
          <a:bodyPr/>
          <a:lstStyle/>
          <a:p>
            <a:r>
              <a:rPr lang="en-IE" dirty="0" smtClean="0"/>
              <a:t>Region Properties and Basic classification</a:t>
            </a:r>
            <a:endParaRPr lang="en-IE" dirty="0"/>
          </a:p>
        </p:txBody>
      </p:sp>
      <p:sp>
        <p:nvSpPr>
          <p:cNvPr id="3" name="Content Placeholder 2"/>
          <p:cNvSpPr>
            <a:spLocks noGrp="1"/>
          </p:cNvSpPr>
          <p:nvPr>
            <p:ph idx="1"/>
          </p:nvPr>
        </p:nvSpPr>
        <p:spPr>
          <a:xfrm>
            <a:off x="838200" y="1825624"/>
            <a:ext cx="10940512" cy="4761155"/>
          </a:xfrm>
        </p:spPr>
        <p:txBody>
          <a:bodyPr>
            <a:normAutofit/>
          </a:bodyPr>
          <a:lstStyle/>
          <a:p>
            <a:r>
              <a:rPr lang="en-IE" dirty="0" smtClean="0"/>
              <a:t>When you have calculated the relevant region properties you are in a position to say whether the regions belongs to a particular class or category of object</a:t>
            </a:r>
          </a:p>
          <a:p>
            <a:r>
              <a:rPr lang="en-IE" dirty="0" smtClean="0"/>
              <a:t>For example, is it a line on the road? You can answer this question by checking the region properties against upper and lower bounds that are acceptable for that class of object</a:t>
            </a:r>
          </a:p>
          <a:p>
            <a:r>
              <a:rPr lang="en-IE" dirty="0" smtClean="0"/>
              <a:t>This will normally involve a set of conditional (if) statements</a:t>
            </a:r>
          </a:p>
          <a:p>
            <a:r>
              <a:rPr lang="en-IE" dirty="0" smtClean="0"/>
              <a:t>Machine learning approaches can use the region properties to train a classifier (ANN, SVM) to recognise an object based on its properties </a:t>
            </a:r>
            <a:r>
              <a:rPr lang="en-IE" smtClean="0"/>
              <a:t>or features. </a:t>
            </a:r>
            <a:endParaRPr lang="en-IE" dirty="0" smtClean="0"/>
          </a:p>
        </p:txBody>
      </p:sp>
    </p:spTree>
    <p:extLst>
      <p:ext uri="{BB962C8B-B14F-4D97-AF65-F5344CB8AC3E}">
        <p14:creationId xmlns:p14="http://schemas.microsoft.com/office/powerpoint/2010/main" val="237424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a:t>
            </a:r>
            <a:r>
              <a:rPr lang="en-IE" dirty="0" err="1" smtClean="0"/>
              <a:t>Thresholding</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Image </a:t>
            </a:r>
            <a:r>
              <a:rPr lang="en-IE" dirty="0" err="1" smtClean="0"/>
              <a:t>thresholding</a:t>
            </a:r>
            <a:r>
              <a:rPr lang="en-IE" dirty="0" smtClean="0"/>
              <a:t> is one of the simplest image processing tasks there is.</a:t>
            </a:r>
          </a:p>
          <a:p>
            <a:r>
              <a:rPr lang="en-IE" dirty="0" smtClean="0"/>
              <a:t>In its simplest form we use it to convert a grey level image into a binary image depending on whether the pixels are above or below a </a:t>
            </a:r>
            <a:r>
              <a:rPr lang="en-IE" dirty="0" err="1" smtClean="0"/>
              <a:t>threshold,t</a:t>
            </a:r>
            <a:endParaRPr lang="en-IE" dirty="0" smtClean="0"/>
          </a:p>
          <a:p>
            <a:r>
              <a:rPr lang="en-IE" dirty="0" smtClean="0"/>
              <a:t>More formally we can define it as follows</a:t>
            </a:r>
          </a:p>
          <a:p>
            <a:endParaRPr lang="en-IE" dirty="0" smtClean="0"/>
          </a:p>
          <a:p>
            <a:pPr marL="0" indent="0">
              <a:buNone/>
            </a:pPr>
            <a:endParaRPr lang="en-IE" dirty="0" smtClean="0"/>
          </a:p>
          <a:p>
            <a:pPr marL="0" indent="0">
              <a:buNone/>
            </a:pPr>
            <a:r>
              <a:rPr lang="en-IE" dirty="0" smtClean="0"/>
              <a:t>	</a:t>
            </a:r>
          </a:p>
          <a:p>
            <a:pPr marL="0" indent="0">
              <a:buNone/>
            </a:pPr>
            <a:endParaRPr lang="en-IE" dirty="0" smtClean="0"/>
          </a:p>
          <a:p>
            <a:r>
              <a:rPr lang="en-IE" dirty="0" smtClean="0"/>
              <a:t>The key to the success of this approach is how we find </a:t>
            </a:r>
            <a:r>
              <a:rPr lang="en-IE" dirty="0" smtClean="0"/>
              <a:t>the </a:t>
            </a:r>
            <a:r>
              <a:rPr lang="en-IE" dirty="0" err="1" smtClean="0"/>
              <a:t>threshold,t</a:t>
            </a:r>
            <a:r>
              <a:rPr lang="en-IE" dirty="0" smtClean="0"/>
              <a:t>. </a:t>
            </a:r>
            <a:r>
              <a:rPr lang="en-IE" dirty="0" smtClean="0"/>
              <a:t>Image histograms help to determine this.</a:t>
            </a:r>
          </a:p>
          <a:p>
            <a:endParaRPr lang="en-IE" dirty="0" smtClean="0"/>
          </a:p>
          <a:p>
            <a:endParaRPr lang="en-IE" dirty="0" smtClean="0"/>
          </a:p>
        </p:txBody>
      </p:sp>
      <p:pic>
        <p:nvPicPr>
          <p:cNvPr id="4" name="Picture 3"/>
          <p:cNvPicPr>
            <a:picLocks noChangeAspect="1"/>
          </p:cNvPicPr>
          <p:nvPr/>
        </p:nvPicPr>
        <p:blipFill>
          <a:blip r:embed="rId2"/>
          <a:stretch>
            <a:fillRect/>
          </a:stretch>
        </p:blipFill>
        <p:spPr>
          <a:xfrm>
            <a:off x="7941386" y="3366923"/>
            <a:ext cx="2962275" cy="1543050"/>
          </a:xfrm>
          <a:prstGeom prst="rect">
            <a:avLst/>
          </a:prstGeom>
        </p:spPr>
      </p:pic>
      <p:pic>
        <p:nvPicPr>
          <p:cNvPr id="5" name="Picture 4"/>
          <p:cNvPicPr>
            <a:picLocks noChangeAspect="1"/>
          </p:cNvPicPr>
          <p:nvPr/>
        </p:nvPicPr>
        <p:blipFill>
          <a:blip r:embed="rId3"/>
          <a:stretch>
            <a:fillRect/>
          </a:stretch>
        </p:blipFill>
        <p:spPr>
          <a:xfrm>
            <a:off x="2333297" y="3652363"/>
            <a:ext cx="4352517" cy="1331164"/>
          </a:xfrm>
          <a:prstGeom prst="rect">
            <a:avLst/>
          </a:prstGeom>
        </p:spPr>
      </p:pic>
    </p:spTree>
    <p:extLst>
      <p:ext uri="{BB962C8B-B14F-4D97-AF65-F5344CB8AC3E}">
        <p14:creationId xmlns:p14="http://schemas.microsoft.com/office/powerpoint/2010/main" val="2873005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Histograms</a:t>
            </a:r>
            <a:endParaRPr lang="en-IE" dirty="0"/>
          </a:p>
        </p:txBody>
      </p:sp>
      <p:sp>
        <p:nvSpPr>
          <p:cNvPr id="3" name="Content Placeholder 2"/>
          <p:cNvSpPr>
            <a:spLocks noGrp="1"/>
          </p:cNvSpPr>
          <p:nvPr>
            <p:ph idx="1"/>
          </p:nvPr>
        </p:nvSpPr>
        <p:spPr>
          <a:xfrm>
            <a:off x="838200" y="1825625"/>
            <a:ext cx="6606409" cy="4351338"/>
          </a:xfrm>
        </p:spPr>
        <p:txBody>
          <a:bodyPr>
            <a:normAutofit lnSpcReduction="10000"/>
          </a:bodyPr>
          <a:lstStyle/>
          <a:p>
            <a:r>
              <a:rPr lang="en-IE" dirty="0" smtClean="0"/>
              <a:t>An image histogram shows us the distribution of grey levels in an image.</a:t>
            </a:r>
          </a:p>
          <a:p>
            <a:r>
              <a:rPr lang="en-IE" dirty="0" smtClean="0"/>
              <a:t>Histograms are frequently used in the “image segmentation” process to identify the predominant grey levels in the image.</a:t>
            </a:r>
          </a:p>
          <a:p>
            <a:r>
              <a:rPr lang="en-IE" dirty="0" smtClean="0"/>
              <a:t>They show how the grey levels are distributed or divided up in the image range (i.e. 0..255) and frequently a histogram peak will correspond to a foreground object or the image background.</a:t>
            </a:r>
            <a:endParaRPr lang="en-IE" dirty="0"/>
          </a:p>
        </p:txBody>
      </p:sp>
      <p:pic>
        <p:nvPicPr>
          <p:cNvPr id="6" name="Picture 5"/>
          <p:cNvPicPr>
            <a:picLocks noChangeAspect="1"/>
          </p:cNvPicPr>
          <p:nvPr/>
        </p:nvPicPr>
        <p:blipFill>
          <a:blip r:embed="rId2"/>
          <a:stretch>
            <a:fillRect/>
          </a:stretch>
        </p:blipFill>
        <p:spPr>
          <a:xfrm>
            <a:off x="7578963" y="835572"/>
            <a:ext cx="3774837" cy="2745336"/>
          </a:xfrm>
          <a:prstGeom prst="rect">
            <a:avLst/>
          </a:prstGeom>
        </p:spPr>
      </p:pic>
      <p:sp>
        <p:nvSpPr>
          <p:cNvPr id="7" name="AutoShape 4" descr="Image result for bimodal histogram threshold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8" name="Picture 7"/>
          <p:cNvPicPr>
            <a:picLocks noChangeAspect="1"/>
          </p:cNvPicPr>
          <p:nvPr/>
        </p:nvPicPr>
        <p:blipFill>
          <a:blip r:embed="rId3"/>
          <a:stretch>
            <a:fillRect/>
          </a:stretch>
        </p:blipFill>
        <p:spPr>
          <a:xfrm>
            <a:off x="7000875" y="4315317"/>
            <a:ext cx="5191125" cy="2200275"/>
          </a:xfrm>
          <a:prstGeom prst="rect">
            <a:avLst/>
          </a:prstGeom>
        </p:spPr>
      </p:pic>
    </p:spTree>
    <p:extLst>
      <p:ext uri="{BB962C8B-B14F-4D97-AF65-F5344CB8AC3E}">
        <p14:creationId xmlns:p14="http://schemas.microsoft.com/office/powerpoint/2010/main" val="381510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Histograms</a:t>
            </a:r>
            <a:endParaRPr lang="en-IE" dirty="0"/>
          </a:p>
        </p:txBody>
      </p:sp>
      <p:sp>
        <p:nvSpPr>
          <p:cNvPr id="3" name="Content Placeholder 2"/>
          <p:cNvSpPr>
            <a:spLocks noGrp="1"/>
          </p:cNvSpPr>
          <p:nvPr>
            <p:ph idx="1"/>
          </p:nvPr>
        </p:nvSpPr>
        <p:spPr>
          <a:xfrm>
            <a:off x="838200" y="1825625"/>
            <a:ext cx="8463455" cy="4351338"/>
          </a:xfrm>
        </p:spPr>
        <p:txBody>
          <a:bodyPr/>
          <a:lstStyle/>
          <a:p>
            <a:r>
              <a:rPr lang="en-IE" dirty="0" smtClean="0"/>
              <a:t>Histograms in Machine Vision tend to be multi-modal (have a number of peaks). If the distribution is bimodal (2 peaks) then the selection of a threshold is relatively straightforward</a:t>
            </a:r>
          </a:p>
          <a:p>
            <a:r>
              <a:rPr lang="en-IE" dirty="0" smtClean="0"/>
              <a:t>Bimodal histograms normally appear where you have two sets of intensities or grey levels, those belonging to the foreground object(s) and those belonging to the background. In this this case we look for the grey level that best separates the two peaks, normally located at the valley between them.</a:t>
            </a:r>
            <a:endParaRPr lang="en-IE" dirty="0"/>
          </a:p>
        </p:txBody>
      </p:sp>
      <p:pic>
        <p:nvPicPr>
          <p:cNvPr id="5" name="Picture 4"/>
          <p:cNvPicPr>
            <a:picLocks noChangeAspect="1"/>
          </p:cNvPicPr>
          <p:nvPr/>
        </p:nvPicPr>
        <p:blipFill>
          <a:blip r:embed="rId2"/>
          <a:stretch>
            <a:fillRect/>
          </a:stretch>
        </p:blipFill>
        <p:spPr>
          <a:xfrm>
            <a:off x="10005849" y="251235"/>
            <a:ext cx="1809750" cy="1838325"/>
          </a:xfrm>
          <a:prstGeom prst="rect">
            <a:avLst/>
          </a:prstGeom>
        </p:spPr>
      </p:pic>
      <p:pic>
        <p:nvPicPr>
          <p:cNvPr id="6" name="Picture 5"/>
          <p:cNvPicPr>
            <a:picLocks noChangeAspect="1"/>
          </p:cNvPicPr>
          <p:nvPr/>
        </p:nvPicPr>
        <p:blipFill>
          <a:blip r:embed="rId3"/>
          <a:stretch>
            <a:fillRect/>
          </a:stretch>
        </p:blipFill>
        <p:spPr>
          <a:xfrm>
            <a:off x="9793826" y="2203450"/>
            <a:ext cx="2200447" cy="2794219"/>
          </a:xfrm>
          <a:prstGeom prst="rect">
            <a:avLst/>
          </a:prstGeom>
        </p:spPr>
      </p:pic>
      <p:pic>
        <p:nvPicPr>
          <p:cNvPr id="8" name="Picture 7"/>
          <p:cNvPicPr>
            <a:picLocks noChangeAspect="1"/>
          </p:cNvPicPr>
          <p:nvPr/>
        </p:nvPicPr>
        <p:blipFill>
          <a:blip r:embed="rId4"/>
          <a:stretch>
            <a:fillRect/>
          </a:stretch>
        </p:blipFill>
        <p:spPr>
          <a:xfrm>
            <a:off x="10163504" y="5111559"/>
            <a:ext cx="1652095" cy="1660790"/>
          </a:xfrm>
          <a:prstGeom prst="rect">
            <a:avLst/>
          </a:prstGeom>
        </p:spPr>
      </p:pic>
    </p:spTree>
    <p:extLst>
      <p:ext uri="{BB962C8B-B14F-4D97-AF65-F5344CB8AC3E}">
        <p14:creationId xmlns:p14="http://schemas.microsoft.com/office/powerpoint/2010/main" val="2989034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Finding the Threshold, t</a:t>
            </a:r>
            <a:endParaRPr lang="en-IE" dirty="0"/>
          </a:p>
        </p:txBody>
      </p:sp>
      <p:sp>
        <p:nvSpPr>
          <p:cNvPr id="3" name="Content Placeholder 2"/>
          <p:cNvSpPr>
            <a:spLocks noGrp="1"/>
          </p:cNvSpPr>
          <p:nvPr>
            <p:ph idx="1"/>
          </p:nvPr>
        </p:nvSpPr>
        <p:spPr>
          <a:xfrm>
            <a:off x="838200" y="1825625"/>
            <a:ext cx="10812517" cy="4351338"/>
          </a:xfrm>
        </p:spPr>
        <p:txBody>
          <a:bodyPr>
            <a:normAutofit fontScale="77500" lnSpcReduction="20000"/>
          </a:bodyPr>
          <a:lstStyle/>
          <a:p>
            <a:r>
              <a:rPr lang="en-IE" dirty="0" smtClean="0"/>
              <a:t>This is the most important part of the </a:t>
            </a:r>
            <a:r>
              <a:rPr lang="en-IE" dirty="0" err="1" smtClean="0"/>
              <a:t>thresholding</a:t>
            </a:r>
            <a:r>
              <a:rPr lang="en-IE" dirty="0" smtClean="0"/>
              <a:t>, </a:t>
            </a:r>
            <a:r>
              <a:rPr lang="en-IE" dirty="0" err="1" smtClean="0"/>
              <a:t>histogramming</a:t>
            </a:r>
            <a:r>
              <a:rPr lang="en-IE" dirty="0" smtClean="0"/>
              <a:t> process!</a:t>
            </a:r>
          </a:p>
          <a:p>
            <a:r>
              <a:rPr lang="en-IE" dirty="0" smtClean="0"/>
              <a:t>Assuming we have a bimodal histogram, how do we find the threshold that best separates the peaks?</a:t>
            </a:r>
          </a:p>
          <a:p>
            <a:r>
              <a:rPr lang="en-IE" dirty="0" smtClean="0"/>
              <a:t>You could do it empirically by viewing a histogram and noting the grey level in the valley between the peaks but what if the lighting changes? The peaks could shift up or down!</a:t>
            </a:r>
          </a:p>
          <a:p>
            <a:r>
              <a:rPr lang="en-IE" dirty="0" smtClean="0"/>
              <a:t>If you know that the foreground is lighter or darker than the background and you know the percentage of the image it occupies you can identify the threshold by summing up the bin counts (starting at 255 if foreground is brighter) until you have included enough pixels to meet the foreground image coverage.</a:t>
            </a:r>
          </a:p>
          <a:p>
            <a:r>
              <a:rPr lang="en-IE" dirty="0" smtClean="0"/>
              <a:t>Another approach is to try and </a:t>
            </a:r>
            <a:r>
              <a:rPr lang="en-IE" dirty="0" smtClean="0"/>
              <a:t>identify </a:t>
            </a:r>
            <a:r>
              <a:rPr lang="en-IE" dirty="0" smtClean="0"/>
              <a:t>the local maxima (peaks) and minima (valleys) by looking at how the grey level (GL) counts change along the range. For example you could identify a local maxima by looking at the bin </a:t>
            </a:r>
            <a:r>
              <a:rPr lang="en-IE" dirty="0" smtClean="0"/>
              <a:t>counts </a:t>
            </a:r>
            <a:r>
              <a:rPr lang="en-IE" dirty="0" smtClean="0"/>
              <a:t>either side of </a:t>
            </a:r>
            <a:r>
              <a:rPr lang="en-IE" dirty="0" smtClean="0"/>
              <a:t>one </a:t>
            </a:r>
            <a:r>
              <a:rPr lang="en-IE" dirty="0" smtClean="0"/>
              <a:t>and </a:t>
            </a:r>
            <a:r>
              <a:rPr lang="en-IE" dirty="0" smtClean="0"/>
              <a:t>if </a:t>
            </a:r>
            <a:r>
              <a:rPr lang="en-IE" dirty="0" smtClean="0"/>
              <a:t>they are less then you have found one. </a:t>
            </a:r>
          </a:p>
          <a:p>
            <a:r>
              <a:rPr lang="en-IE" dirty="0" smtClean="0"/>
              <a:t>Above approach very susceptible to noise so requires some smoothing of the histogram and typically you will look beyond just one neighbour for </a:t>
            </a:r>
            <a:r>
              <a:rPr lang="en-IE" dirty="0" smtClean="0"/>
              <a:t>the </a:t>
            </a:r>
            <a:r>
              <a:rPr lang="en-IE" dirty="0" smtClean="0"/>
              <a:t>trend.</a:t>
            </a:r>
            <a:endParaRPr lang="en-IE" dirty="0"/>
          </a:p>
        </p:txBody>
      </p:sp>
    </p:spTree>
    <p:extLst>
      <p:ext uri="{BB962C8B-B14F-4D97-AF65-F5344CB8AC3E}">
        <p14:creationId xmlns:p14="http://schemas.microsoft.com/office/powerpoint/2010/main" val="486920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Histogram Smoothing</a:t>
            </a:r>
            <a:endParaRPr lang="en-IE" dirty="0"/>
          </a:p>
        </p:txBody>
      </p:sp>
      <p:sp>
        <p:nvSpPr>
          <p:cNvPr id="3" name="Content Placeholder 2"/>
          <p:cNvSpPr>
            <a:spLocks noGrp="1"/>
          </p:cNvSpPr>
          <p:nvPr>
            <p:ph idx="1"/>
          </p:nvPr>
        </p:nvSpPr>
        <p:spPr>
          <a:xfrm>
            <a:off x="838200" y="1825625"/>
            <a:ext cx="10812517" cy="4351338"/>
          </a:xfrm>
        </p:spPr>
        <p:txBody>
          <a:bodyPr>
            <a:normAutofit lnSpcReduction="10000"/>
          </a:bodyPr>
          <a:lstStyle/>
          <a:p>
            <a:r>
              <a:rPr lang="en-IE" dirty="0" smtClean="0"/>
              <a:t>We can suppress the noise (fake peaks) in the histogram by doing some simple smoothing with a 1D low pass filter (averaging filter)</a:t>
            </a:r>
          </a:p>
          <a:p>
            <a:endParaRPr lang="en-IE" dirty="0"/>
          </a:p>
          <a:p>
            <a:endParaRPr lang="en-IE" dirty="0" smtClean="0"/>
          </a:p>
          <a:p>
            <a:endParaRPr lang="en-IE" dirty="0"/>
          </a:p>
          <a:p>
            <a:endParaRPr lang="en-IE" dirty="0" smtClean="0"/>
          </a:p>
          <a:p>
            <a:endParaRPr lang="en-IE" dirty="0" smtClean="0"/>
          </a:p>
          <a:p>
            <a:r>
              <a:rPr lang="en-IE" dirty="0" smtClean="0"/>
              <a:t>Other potentially more robust options would be to fit the histogram with a high  order polynomial function. Caution should be exercised to make sure the fit is good. </a:t>
            </a:r>
            <a:endParaRPr lang="en-IE" dirty="0"/>
          </a:p>
        </p:txBody>
      </p:sp>
      <p:pic>
        <p:nvPicPr>
          <p:cNvPr id="4" name="Picture 3" descr=" °"/>
          <p:cNvPicPr>
            <a:picLocks noChangeAspect="1" noChangeArrowheads="1"/>
          </p:cNvPicPr>
          <p:nvPr/>
        </p:nvPicPr>
        <p:blipFill>
          <a:blip r:embed="rId2" cstate="print"/>
          <a:srcRect/>
          <a:stretch>
            <a:fillRect/>
          </a:stretch>
        </p:blipFill>
        <p:spPr bwMode="auto">
          <a:xfrm>
            <a:off x="1208866" y="2986215"/>
            <a:ext cx="4523121" cy="1650618"/>
          </a:xfrm>
          <a:prstGeom prst="rect">
            <a:avLst/>
          </a:prstGeom>
          <a:noFill/>
          <a:ln w="9525">
            <a:noFill/>
            <a:miter lim="800000"/>
            <a:headEnd/>
            <a:tailEnd/>
          </a:ln>
        </p:spPr>
      </p:pic>
      <p:pic>
        <p:nvPicPr>
          <p:cNvPr id="5" name="Picture 4"/>
          <p:cNvPicPr>
            <a:picLocks noChangeAspect="1"/>
          </p:cNvPicPr>
          <p:nvPr/>
        </p:nvPicPr>
        <p:blipFill>
          <a:blip r:embed="rId3"/>
          <a:stretch>
            <a:fillRect/>
          </a:stretch>
        </p:blipFill>
        <p:spPr>
          <a:xfrm>
            <a:off x="6102653" y="2757257"/>
            <a:ext cx="4862351" cy="2108534"/>
          </a:xfrm>
          <a:prstGeom prst="rect">
            <a:avLst/>
          </a:prstGeom>
        </p:spPr>
      </p:pic>
    </p:spTree>
    <p:extLst>
      <p:ext uri="{BB962C8B-B14F-4D97-AF65-F5344CB8AC3E}">
        <p14:creationId xmlns:p14="http://schemas.microsoft.com/office/powerpoint/2010/main" val="3120035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Finding the </a:t>
            </a:r>
            <a:r>
              <a:rPr lang="en-IE" dirty="0" smtClean="0"/>
              <a:t>Threshold – Clustering!</a:t>
            </a:r>
            <a:endParaRPr lang="en-IE" dirty="0"/>
          </a:p>
        </p:txBody>
      </p:sp>
      <p:sp>
        <p:nvSpPr>
          <p:cNvPr id="3" name="Content Placeholder 2"/>
          <p:cNvSpPr>
            <a:spLocks noGrp="1"/>
          </p:cNvSpPr>
          <p:nvPr>
            <p:ph idx="1"/>
          </p:nvPr>
        </p:nvSpPr>
        <p:spPr>
          <a:xfrm>
            <a:off x="838200" y="1825625"/>
            <a:ext cx="10812517" cy="4351338"/>
          </a:xfrm>
        </p:spPr>
        <p:txBody>
          <a:bodyPr>
            <a:normAutofit/>
          </a:bodyPr>
          <a:lstStyle/>
          <a:p>
            <a:r>
              <a:rPr lang="en-IE" dirty="0" smtClean="0"/>
              <a:t>A more robust (and computationally expensive) approach is to treat the problem as a clustering problem.</a:t>
            </a:r>
          </a:p>
          <a:p>
            <a:r>
              <a:rPr lang="en-US" dirty="0"/>
              <a:t>One way that we can try to do this is to consider the values in the two regions as two clusters. </a:t>
            </a:r>
            <a:endParaRPr lang="en-US" dirty="0" smtClean="0"/>
          </a:p>
          <a:p>
            <a:r>
              <a:rPr lang="en-US" dirty="0" smtClean="0"/>
              <a:t>The </a:t>
            </a:r>
            <a:r>
              <a:rPr lang="en-US" dirty="0"/>
              <a:t>idea is to pick a threshold such that each pixel on each side of the threshold is closer in intensity to the mean of </a:t>
            </a:r>
            <a:r>
              <a:rPr lang="en-US" dirty="0" smtClean="0"/>
              <a:t>the </a:t>
            </a:r>
            <a:r>
              <a:rPr lang="en-US" dirty="0"/>
              <a:t>pixels on that side of the threshold than the mean of </a:t>
            </a:r>
            <a:r>
              <a:rPr lang="en-US" dirty="0" smtClean="0"/>
              <a:t>the </a:t>
            </a:r>
            <a:r>
              <a:rPr lang="en-US" dirty="0"/>
              <a:t>pixels on the other </a:t>
            </a:r>
            <a:r>
              <a:rPr lang="en-US" dirty="0" smtClean="0"/>
              <a:t>side.</a:t>
            </a:r>
          </a:p>
          <a:p>
            <a:r>
              <a:rPr lang="en-US" dirty="0" smtClean="0"/>
              <a:t>There </a:t>
            </a:r>
            <a:r>
              <a:rPr lang="en-US" dirty="0" smtClean="0"/>
              <a:t>is an algorithm on the next slide for achieving this.</a:t>
            </a:r>
            <a:endParaRPr lang="en-IE" dirty="0"/>
          </a:p>
        </p:txBody>
      </p:sp>
    </p:spTree>
    <p:extLst>
      <p:ext uri="{BB962C8B-B14F-4D97-AF65-F5344CB8AC3E}">
        <p14:creationId xmlns:p14="http://schemas.microsoft.com/office/powerpoint/2010/main" val="80612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TotalTime>
  <Words>2643</Words>
  <Application>Microsoft Office PowerPoint</Application>
  <PresentationFormat>Widescreen</PresentationFormat>
  <Paragraphs>177</Paragraphs>
  <Slides>38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3" baseType="lpstr">
      <vt:lpstr>Arial</vt:lpstr>
      <vt:lpstr>Calibri</vt:lpstr>
      <vt:lpstr>Calibri Light</vt:lpstr>
      <vt:lpstr>Office Theme</vt:lpstr>
      <vt:lpstr>Equation</vt:lpstr>
      <vt:lpstr>Computer Vision</vt:lpstr>
      <vt:lpstr>Overview</vt:lpstr>
      <vt:lpstr>Binary Image Analysis</vt:lpstr>
      <vt:lpstr>Image Thresholding</vt:lpstr>
      <vt:lpstr>Image Histograms</vt:lpstr>
      <vt:lpstr>Image Histograms</vt:lpstr>
      <vt:lpstr>Finding the Threshold, t</vt:lpstr>
      <vt:lpstr>Histogram Smoothing</vt:lpstr>
      <vt:lpstr>Finding the Threshold – Clustering!</vt:lpstr>
      <vt:lpstr>Theresholding by clustering algorithm</vt:lpstr>
      <vt:lpstr>Optimal Global Thresholding – Otsu’s method</vt:lpstr>
      <vt:lpstr>Optimal Global Thresholding – Otsu’s method</vt:lpstr>
      <vt:lpstr>Optimal Global Thresholding – Otsu’s method</vt:lpstr>
      <vt:lpstr>Otsu’s method – Complete Trace</vt:lpstr>
      <vt:lpstr>Otsu’s method – speeding it up!</vt:lpstr>
      <vt:lpstr>Otsu’s method – Java</vt:lpstr>
      <vt:lpstr>Global Thresholding - Problems</vt:lpstr>
      <vt:lpstr>Global Thresholding - Problems</vt:lpstr>
      <vt:lpstr>Adaptive (or dynamic) Thresholding</vt:lpstr>
      <vt:lpstr>Histogram Equalisation</vt:lpstr>
      <vt:lpstr>Histogram Equalisation</vt:lpstr>
      <vt:lpstr>Histogram Equalisation</vt:lpstr>
      <vt:lpstr>Binary Morphology</vt:lpstr>
      <vt:lpstr>Binary Morphology</vt:lpstr>
      <vt:lpstr>Binary Morphology – Structuring Elements </vt:lpstr>
      <vt:lpstr>Binary Morphology – Erosion</vt:lpstr>
      <vt:lpstr>Binary Morphology – Dilation</vt:lpstr>
      <vt:lpstr>Binary Morphology – Closing</vt:lpstr>
      <vt:lpstr>Image Segmentation</vt:lpstr>
      <vt:lpstr>Connected Component Labeling</vt:lpstr>
      <vt:lpstr>Connected Component Labelling</vt:lpstr>
      <vt:lpstr>Connected Component Labelling</vt:lpstr>
      <vt:lpstr>Connected Component Labelling - Algorithm</vt:lpstr>
      <vt:lpstr>Connected Component Labelling</vt:lpstr>
      <vt:lpstr>Connected Component (or regions) Properties</vt:lpstr>
      <vt:lpstr>Connected Component (or regions) Properties</vt:lpstr>
      <vt:lpstr>Connected Component (or regions) Properties</vt:lpstr>
      <vt:lpstr>Region Properties and Basic classification</vt:lpstr>
    </vt:vector>
  </TitlesOfParts>
  <Company>Institute of Technology Blanchardstown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McLoughlin, Simon</dc:creator>
  <cp:lastModifiedBy>McLoughlin, Simon</cp:lastModifiedBy>
  <cp:revision>127</cp:revision>
  <dcterms:created xsi:type="dcterms:W3CDTF">2016-01-15T14:53:14Z</dcterms:created>
  <dcterms:modified xsi:type="dcterms:W3CDTF">2016-02-09T16:49:38Z</dcterms:modified>
</cp:coreProperties>
</file>