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2" r:id="rId4"/>
    <p:sldId id="293" r:id="rId5"/>
    <p:sldId id="294" r:id="rId6"/>
    <p:sldId id="295" r:id="rId7"/>
    <p:sldId id="296" r:id="rId8"/>
    <p:sldId id="297" r:id="rId9"/>
    <p:sldId id="291" r:id="rId10"/>
    <p:sldId id="298" r:id="rId11"/>
    <p:sldId id="299" r:id="rId12"/>
    <p:sldId id="300" r:id="rId13"/>
    <p:sldId id="260" r:id="rId14"/>
    <p:sldId id="301" r:id="rId15"/>
    <p:sldId id="302" r:id="rId16"/>
    <p:sldId id="315" r:id="rId17"/>
    <p:sldId id="304" r:id="rId18"/>
    <p:sldId id="303" r:id="rId19"/>
    <p:sldId id="305" r:id="rId20"/>
    <p:sldId id="306" r:id="rId21"/>
    <p:sldId id="307" r:id="rId22"/>
    <p:sldId id="308" r:id="rId23"/>
    <p:sldId id="309" r:id="rId24"/>
    <p:sldId id="310" r:id="rId25"/>
    <p:sldId id="311" r:id="rId26"/>
    <p:sldId id="312" r:id="rId27"/>
    <p:sldId id="313" r:id="rId28"/>
    <p:sldId id="3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4" d="100"/>
          <a:sy n="74" d="100"/>
        </p:scale>
        <p:origin x="-3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16/02/2016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21691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16/02/2016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41385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16/02/2016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13557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16/02/2016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44269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A7DBE-B6FA-4FD9-98E1-DA5DCE21054A}" type="datetimeFigureOut">
              <a:rPr lang="en-IE" smtClean="0"/>
              <a:t>16/02/2016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9930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FCBA7DBE-B6FA-4FD9-98E1-DA5DCE21054A}" type="datetimeFigureOut">
              <a:rPr lang="en-IE" smtClean="0"/>
              <a:t>16/02/2016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536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FCBA7DBE-B6FA-4FD9-98E1-DA5DCE21054A}" type="datetimeFigureOut">
              <a:rPr lang="en-IE" smtClean="0"/>
              <a:t>16/02/2016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856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FCBA7DBE-B6FA-4FD9-98E1-DA5DCE21054A}" type="datetimeFigureOut">
              <a:rPr lang="en-IE" smtClean="0"/>
              <a:t>16/02/2016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542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A7DBE-B6FA-4FD9-98E1-DA5DCE21054A}" type="datetimeFigureOut">
              <a:rPr lang="en-IE" smtClean="0"/>
              <a:t>16/02/2016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53554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16/02/2016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42434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16/02/2016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5046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A7DBE-B6FA-4FD9-98E1-DA5DCE21054A}" type="datetimeFigureOut">
              <a:rPr lang="en-IE" smtClean="0"/>
              <a:t>16/02/2016</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793F3-7837-4E2B-8681-EE5C1BA3BF10}" type="slidenum">
              <a:rPr lang="en-IE" smtClean="0"/>
              <a:t>‹#›</a:t>
            </a:fld>
            <a:endParaRPr lang="en-IE"/>
          </a:p>
        </p:txBody>
      </p:sp>
    </p:spTree>
    <p:extLst>
      <p:ext uri="{BB962C8B-B14F-4D97-AF65-F5344CB8AC3E}">
        <p14:creationId xmlns:p14="http://schemas.microsoft.com/office/powerpoint/2010/main" val="42491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Computer Vision</a:t>
            </a:r>
            <a:endParaRPr lang="en-IE" dirty="0"/>
          </a:p>
        </p:txBody>
      </p:sp>
      <p:sp>
        <p:nvSpPr>
          <p:cNvPr id="3" name="Subtitle 2"/>
          <p:cNvSpPr>
            <a:spLocks noGrp="1"/>
          </p:cNvSpPr>
          <p:nvPr>
            <p:ph type="subTitle" idx="1"/>
          </p:nvPr>
        </p:nvSpPr>
        <p:spPr/>
        <p:txBody>
          <a:bodyPr/>
          <a:lstStyle/>
          <a:p>
            <a:r>
              <a:rPr lang="en-IE" dirty="0" smtClean="0"/>
              <a:t>Lecture 3</a:t>
            </a:r>
          </a:p>
          <a:p>
            <a:r>
              <a:rPr lang="en-IE" dirty="0" smtClean="0"/>
              <a:t>Simon McLoughlin</a:t>
            </a:r>
          </a:p>
          <a:p>
            <a:endParaRPr lang="en-IE" dirty="0"/>
          </a:p>
        </p:txBody>
      </p:sp>
    </p:spTree>
    <p:extLst>
      <p:ext uri="{BB962C8B-B14F-4D97-AF65-F5344CB8AC3E}">
        <p14:creationId xmlns:p14="http://schemas.microsoft.com/office/powerpoint/2010/main" val="101521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and Derivatives, an example!</a:t>
            </a:r>
            <a:endParaRPr lang="en-IE" dirty="0"/>
          </a:p>
        </p:txBody>
      </p:sp>
      <p:sp>
        <p:nvSpPr>
          <p:cNvPr id="3" name="Content Placeholder 2"/>
          <p:cNvSpPr>
            <a:spLocks noGrp="1"/>
          </p:cNvSpPr>
          <p:nvPr>
            <p:ph idx="1"/>
          </p:nvPr>
        </p:nvSpPr>
        <p:spPr/>
        <p:txBody>
          <a:bodyPr>
            <a:normAutofit fontScale="92500"/>
          </a:bodyPr>
          <a:lstStyle/>
          <a:p>
            <a:r>
              <a:rPr lang="en-IE" dirty="0"/>
              <a:t>Suppose image intensity grows </a:t>
            </a:r>
            <a:r>
              <a:rPr lang="en-IE" dirty="0" err="1"/>
              <a:t>quadratically</a:t>
            </a:r>
            <a:r>
              <a:rPr lang="en-IE" dirty="0"/>
              <a:t> with position, so that </a:t>
            </a:r>
            <a:r>
              <a:rPr lang="en-IE" dirty="0" smtClean="0"/>
              <a:t> I(x</a:t>
            </a:r>
            <a:r>
              <a:rPr lang="en-IE" dirty="0"/>
              <a:t>) = x</a:t>
            </a:r>
            <a:r>
              <a:rPr lang="en-IE" baseline="30000" dirty="0"/>
              <a:t>2</a:t>
            </a:r>
            <a:r>
              <a:rPr lang="en-IE" dirty="0"/>
              <a:t> . Then if we look at the intensities at positions 1, 2, 3, … they will look like</a:t>
            </a:r>
            <a:r>
              <a:rPr lang="en-IE" dirty="0" smtClean="0"/>
              <a:t>:</a:t>
            </a:r>
          </a:p>
          <a:p>
            <a:endParaRPr lang="en-IE" dirty="0"/>
          </a:p>
          <a:p>
            <a:r>
              <a:rPr lang="en-IE" dirty="0"/>
              <a:t>If we filter this with a filter of the form (-1/2 0 1/2) we will get</a:t>
            </a:r>
            <a:r>
              <a:rPr lang="en-IE" dirty="0" smtClean="0"/>
              <a:t>:</a:t>
            </a:r>
          </a:p>
          <a:p>
            <a:endParaRPr lang="en-IE" dirty="0" smtClean="0"/>
          </a:p>
          <a:p>
            <a:endParaRPr lang="en-IE" dirty="0"/>
          </a:p>
          <a:p>
            <a:r>
              <a:rPr lang="en-IE" dirty="0"/>
              <a:t>We know that the derivative of I(x), </a:t>
            </a:r>
            <a:r>
              <a:rPr lang="en-IE" dirty="0" err="1"/>
              <a:t>dI</a:t>
            </a:r>
            <a:r>
              <a:rPr lang="en-IE" dirty="0"/>
              <a:t>/dx = 2x. And sure enough, we have, for example, that J(2) = 4, J(3) = 6, …Notice that J(1) is not equal to 2 because of the way we handle the boundary, by setting I(0) = 1 instead of I(0) = 0. So at the boundary, our image doesn’t really reflect I(x) = </a:t>
            </a:r>
            <a:r>
              <a:rPr lang="en-IE" dirty="0"/>
              <a:t>x</a:t>
            </a:r>
            <a:r>
              <a:rPr lang="en-IE" baseline="30000" dirty="0"/>
              <a:t>2</a:t>
            </a:r>
            <a:r>
              <a:rPr lang="en-IE" dirty="0" smtClean="0"/>
              <a:t> </a:t>
            </a:r>
            <a:endParaRPr lang="en-IE" dirty="0"/>
          </a:p>
        </p:txBody>
      </p:sp>
      <p:pic>
        <p:nvPicPr>
          <p:cNvPr id="4" name="Picture 3"/>
          <p:cNvPicPr>
            <a:picLocks noChangeAspect="1"/>
          </p:cNvPicPr>
          <p:nvPr/>
        </p:nvPicPr>
        <p:blipFill>
          <a:blip r:embed="rId2"/>
          <a:stretch>
            <a:fillRect/>
          </a:stretch>
        </p:blipFill>
        <p:spPr>
          <a:xfrm>
            <a:off x="3881960" y="2588217"/>
            <a:ext cx="4237950" cy="650927"/>
          </a:xfrm>
          <a:prstGeom prst="rect">
            <a:avLst/>
          </a:prstGeom>
        </p:spPr>
      </p:pic>
      <p:pic>
        <p:nvPicPr>
          <p:cNvPr id="5" name="Picture 4"/>
          <p:cNvPicPr>
            <a:picLocks noChangeAspect="1"/>
          </p:cNvPicPr>
          <p:nvPr/>
        </p:nvPicPr>
        <p:blipFill>
          <a:blip r:embed="rId3"/>
          <a:stretch>
            <a:fillRect/>
          </a:stretch>
        </p:blipFill>
        <p:spPr>
          <a:xfrm>
            <a:off x="3881960" y="3742798"/>
            <a:ext cx="4239005" cy="573896"/>
          </a:xfrm>
          <a:prstGeom prst="rect">
            <a:avLst/>
          </a:prstGeom>
        </p:spPr>
      </p:pic>
    </p:spTree>
    <p:extLst>
      <p:ext uri="{BB962C8B-B14F-4D97-AF65-F5344CB8AC3E}">
        <p14:creationId xmlns:p14="http://schemas.microsoft.com/office/powerpoint/2010/main" val="734135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2D Correlation</a:t>
            </a:r>
            <a:endParaRPr lang="en-IE" dirty="0"/>
          </a:p>
        </p:txBody>
      </p:sp>
      <p:sp>
        <p:nvSpPr>
          <p:cNvPr id="3" name="Content Placeholder 2"/>
          <p:cNvSpPr>
            <a:spLocks noGrp="1"/>
          </p:cNvSpPr>
          <p:nvPr>
            <p:ph idx="1"/>
          </p:nvPr>
        </p:nvSpPr>
        <p:spPr/>
        <p:txBody>
          <a:bodyPr>
            <a:normAutofit/>
          </a:bodyPr>
          <a:lstStyle/>
          <a:p>
            <a:r>
              <a:rPr lang="en-IE" dirty="0"/>
              <a:t>Images are 2D, so we really want to perform correlation in 2D. The basic idea is the same, except that the image and filter are now </a:t>
            </a:r>
            <a:r>
              <a:rPr lang="en-IE" dirty="0" smtClean="0"/>
              <a:t>2D.</a:t>
            </a:r>
          </a:p>
          <a:p>
            <a:r>
              <a:rPr lang="en-IE" dirty="0" smtClean="0"/>
              <a:t>We </a:t>
            </a:r>
            <a:r>
              <a:rPr lang="en-IE" dirty="0"/>
              <a:t>can </a:t>
            </a:r>
            <a:r>
              <a:rPr lang="en-IE" dirty="0" smtClean="0"/>
              <a:t>assume </a:t>
            </a:r>
            <a:r>
              <a:rPr lang="en-IE" dirty="0"/>
              <a:t>that our filter is square and has an odd number of elements, so it is represented by a (2N+1)x(2N+1) </a:t>
            </a:r>
            <a:r>
              <a:rPr lang="en-IE" dirty="0" smtClean="0"/>
              <a:t>matrix</a:t>
            </a:r>
          </a:p>
          <a:p>
            <a:r>
              <a:rPr lang="en-IE" dirty="0" smtClean="0"/>
              <a:t>Mathematically it is expressed as</a:t>
            </a:r>
          </a:p>
          <a:p>
            <a:endParaRPr lang="en-IE" dirty="0"/>
          </a:p>
          <a:p>
            <a:endParaRPr lang="en-IE" dirty="0" smtClean="0"/>
          </a:p>
          <a:p>
            <a:r>
              <a:rPr lang="en-IE" dirty="0" smtClean="0"/>
              <a:t>Like 1D correlation this just means overlaying the filter on an image point, multiplying all the corresponding values and totalling them.</a:t>
            </a:r>
            <a:endParaRPr lang="en-IE" dirty="0"/>
          </a:p>
        </p:txBody>
      </p:sp>
      <p:pic>
        <p:nvPicPr>
          <p:cNvPr id="6" name="Picture 5"/>
          <p:cNvPicPr>
            <a:picLocks noChangeAspect="1"/>
          </p:cNvPicPr>
          <p:nvPr/>
        </p:nvPicPr>
        <p:blipFill>
          <a:blip r:embed="rId2"/>
          <a:stretch>
            <a:fillRect/>
          </a:stretch>
        </p:blipFill>
        <p:spPr>
          <a:xfrm>
            <a:off x="4146552" y="4229342"/>
            <a:ext cx="4575040" cy="909235"/>
          </a:xfrm>
          <a:prstGeom prst="rect">
            <a:avLst/>
          </a:prstGeom>
        </p:spPr>
      </p:pic>
    </p:spTree>
    <p:extLst>
      <p:ext uri="{BB962C8B-B14F-4D97-AF65-F5344CB8AC3E}">
        <p14:creationId xmlns:p14="http://schemas.microsoft.com/office/powerpoint/2010/main" val="2894817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2D Correlation</a:t>
            </a:r>
            <a:endParaRPr lang="en-IE" dirty="0"/>
          </a:p>
        </p:txBody>
      </p:sp>
      <p:sp>
        <p:nvSpPr>
          <p:cNvPr id="3" name="Content Placeholder 2"/>
          <p:cNvSpPr>
            <a:spLocks noGrp="1"/>
          </p:cNvSpPr>
          <p:nvPr>
            <p:ph idx="1"/>
          </p:nvPr>
        </p:nvSpPr>
        <p:spPr/>
        <p:txBody>
          <a:bodyPr>
            <a:normAutofit/>
          </a:bodyPr>
          <a:lstStyle/>
          <a:p>
            <a:r>
              <a:rPr lang="en-IE" dirty="0" smtClean="0"/>
              <a:t>Here is an example that shows the result of 2D correlation with a 3x3 box filter.</a:t>
            </a:r>
          </a:p>
        </p:txBody>
      </p:sp>
      <p:pic>
        <p:nvPicPr>
          <p:cNvPr id="4" name="Picture 3"/>
          <p:cNvPicPr>
            <a:picLocks noChangeAspect="1"/>
          </p:cNvPicPr>
          <p:nvPr/>
        </p:nvPicPr>
        <p:blipFill>
          <a:blip r:embed="rId2"/>
          <a:stretch>
            <a:fillRect/>
          </a:stretch>
        </p:blipFill>
        <p:spPr>
          <a:xfrm>
            <a:off x="1281313" y="3317929"/>
            <a:ext cx="10072487" cy="2292458"/>
          </a:xfrm>
          <a:prstGeom prst="rect">
            <a:avLst/>
          </a:prstGeom>
        </p:spPr>
      </p:pic>
    </p:spTree>
    <p:extLst>
      <p:ext uri="{BB962C8B-B14F-4D97-AF65-F5344CB8AC3E}">
        <p14:creationId xmlns:p14="http://schemas.microsoft.com/office/powerpoint/2010/main" val="3973549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Convolution</a:t>
            </a:r>
            <a:endParaRPr lang="en-IE" dirty="0"/>
          </a:p>
        </p:txBody>
      </p:sp>
      <p:sp>
        <p:nvSpPr>
          <p:cNvPr id="3" name="Content Placeholder 2"/>
          <p:cNvSpPr>
            <a:spLocks noGrp="1"/>
          </p:cNvSpPr>
          <p:nvPr>
            <p:ph idx="1"/>
          </p:nvPr>
        </p:nvSpPr>
        <p:spPr>
          <a:xfrm>
            <a:off x="838200" y="1825624"/>
            <a:ext cx="10515600" cy="4559678"/>
          </a:xfrm>
        </p:spPr>
        <p:txBody>
          <a:bodyPr>
            <a:normAutofit fontScale="92500" lnSpcReduction="20000"/>
          </a:bodyPr>
          <a:lstStyle/>
          <a:p>
            <a:r>
              <a:rPr lang="en-IE" dirty="0"/>
              <a:t>Convolution is just like correlation, except that we flip over the filter before correlating. For example, convolution of a 1D image with the filter (3,7,5) is exactly the same as correlation with the filter (5,7,3</a:t>
            </a:r>
            <a:r>
              <a:rPr lang="en-IE" dirty="0" smtClean="0"/>
              <a:t>).</a:t>
            </a:r>
          </a:p>
          <a:p>
            <a:r>
              <a:rPr lang="en-IE" dirty="0" smtClean="0"/>
              <a:t> </a:t>
            </a:r>
            <a:r>
              <a:rPr lang="en-IE" dirty="0"/>
              <a:t>We can write the formula for this as</a:t>
            </a:r>
            <a:r>
              <a:rPr lang="en-IE" dirty="0" smtClean="0"/>
              <a:t>:</a:t>
            </a:r>
          </a:p>
          <a:p>
            <a:endParaRPr lang="en-IE" dirty="0"/>
          </a:p>
          <a:p>
            <a:endParaRPr lang="en-IE" dirty="0" smtClean="0"/>
          </a:p>
          <a:p>
            <a:r>
              <a:rPr lang="en-IE" dirty="0" smtClean="0"/>
              <a:t>Or in 2D where we flip it horizontally and vertically (or rotate by 180 degrees)</a:t>
            </a:r>
          </a:p>
          <a:p>
            <a:endParaRPr lang="en-IE" dirty="0" smtClean="0"/>
          </a:p>
          <a:p>
            <a:pPr marL="0" indent="0">
              <a:buNone/>
            </a:pPr>
            <a:endParaRPr lang="en-IE" dirty="0" smtClean="0"/>
          </a:p>
          <a:p>
            <a:r>
              <a:rPr lang="en-IE" dirty="0" smtClean="0"/>
              <a:t>Note that correlation and convolution produce the same output when the filter is symmetric</a:t>
            </a:r>
            <a:endParaRPr lang="en-IE" dirty="0"/>
          </a:p>
          <a:p>
            <a:endParaRPr lang="en-IE" dirty="0"/>
          </a:p>
        </p:txBody>
      </p:sp>
      <p:pic>
        <p:nvPicPr>
          <p:cNvPr id="4" name="Picture 3"/>
          <p:cNvPicPr>
            <a:picLocks noChangeAspect="1"/>
          </p:cNvPicPr>
          <p:nvPr/>
        </p:nvPicPr>
        <p:blipFill>
          <a:blip r:embed="rId2"/>
          <a:stretch>
            <a:fillRect/>
          </a:stretch>
        </p:blipFill>
        <p:spPr>
          <a:xfrm>
            <a:off x="4155296" y="3108338"/>
            <a:ext cx="3000401" cy="819554"/>
          </a:xfrm>
          <a:prstGeom prst="rect">
            <a:avLst/>
          </a:prstGeom>
        </p:spPr>
      </p:pic>
      <p:pic>
        <p:nvPicPr>
          <p:cNvPr id="5" name="Picture 4"/>
          <p:cNvPicPr>
            <a:picLocks noChangeAspect="1"/>
          </p:cNvPicPr>
          <p:nvPr/>
        </p:nvPicPr>
        <p:blipFill>
          <a:blip r:embed="rId3"/>
          <a:stretch>
            <a:fillRect/>
          </a:stretch>
        </p:blipFill>
        <p:spPr>
          <a:xfrm>
            <a:off x="3537264" y="4525505"/>
            <a:ext cx="4464301" cy="852407"/>
          </a:xfrm>
          <a:prstGeom prst="rect">
            <a:avLst/>
          </a:prstGeom>
        </p:spPr>
      </p:pic>
    </p:spTree>
    <p:extLst>
      <p:ext uri="{BB962C8B-B14F-4D97-AF65-F5344CB8AC3E}">
        <p14:creationId xmlns:p14="http://schemas.microsoft.com/office/powerpoint/2010/main" val="1816859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Convolution </a:t>
            </a:r>
            <a:r>
              <a:rPr lang="en-IE" dirty="0" err="1" smtClean="0"/>
              <a:t>vs</a:t>
            </a:r>
            <a:r>
              <a:rPr lang="en-IE" dirty="0" smtClean="0"/>
              <a:t> Correlation</a:t>
            </a:r>
            <a:endParaRPr lang="en-IE" dirty="0"/>
          </a:p>
        </p:txBody>
      </p:sp>
      <p:sp>
        <p:nvSpPr>
          <p:cNvPr id="3" name="Content Placeholder 2"/>
          <p:cNvSpPr>
            <a:spLocks noGrp="1"/>
          </p:cNvSpPr>
          <p:nvPr>
            <p:ph idx="1"/>
          </p:nvPr>
        </p:nvSpPr>
        <p:spPr>
          <a:xfrm>
            <a:off x="838200" y="1825624"/>
            <a:ext cx="10515600" cy="4559678"/>
          </a:xfrm>
        </p:spPr>
        <p:txBody>
          <a:bodyPr>
            <a:normAutofit fontScale="85000" lnSpcReduction="10000"/>
          </a:bodyPr>
          <a:lstStyle/>
          <a:p>
            <a:r>
              <a:rPr lang="en-IE" dirty="0"/>
              <a:t>The key difference between the two is that convolution is associative. That is, if F and G are filters, then F*(G*I) = (F*G)*</a:t>
            </a:r>
            <a:r>
              <a:rPr lang="en-IE" dirty="0" smtClean="0"/>
              <a:t>I (try </a:t>
            </a:r>
            <a:r>
              <a:rPr lang="en-IE" dirty="0"/>
              <a:t>a simple example, using F=G=(-1 0 </a:t>
            </a:r>
            <a:r>
              <a:rPr lang="en-IE" dirty="0" smtClean="0"/>
              <a:t>1). </a:t>
            </a:r>
          </a:p>
          <a:p>
            <a:r>
              <a:rPr lang="en-IE" dirty="0" smtClean="0"/>
              <a:t>It </a:t>
            </a:r>
            <a:r>
              <a:rPr lang="en-IE" dirty="0"/>
              <a:t>is very convenient to have convolution be associative. Suppose, for example, we want to smooth an image and then take its </a:t>
            </a:r>
            <a:r>
              <a:rPr lang="en-IE" dirty="0" smtClean="0"/>
              <a:t>derivative.</a:t>
            </a:r>
          </a:p>
          <a:p>
            <a:r>
              <a:rPr lang="en-IE" dirty="0" smtClean="0"/>
              <a:t>We </a:t>
            </a:r>
            <a:r>
              <a:rPr lang="en-IE" dirty="0"/>
              <a:t>could do this by convolving the image with a Gaussian filter, and then convolving it with a derivative filter. </a:t>
            </a:r>
            <a:endParaRPr lang="en-IE" dirty="0" smtClean="0"/>
          </a:p>
          <a:p>
            <a:r>
              <a:rPr lang="en-IE" dirty="0"/>
              <a:t>A</a:t>
            </a:r>
            <a:r>
              <a:rPr lang="en-IE" dirty="0" smtClean="0"/>
              <a:t>lternatively we could convolve </a:t>
            </a:r>
            <a:r>
              <a:rPr lang="en-IE" dirty="0"/>
              <a:t>the derivative filter with the Gaussian to produce a filter called a Difference of Gaussian (DOG), and then convolve this with our image. </a:t>
            </a:r>
            <a:endParaRPr lang="en-IE" dirty="0" smtClean="0"/>
          </a:p>
          <a:p>
            <a:r>
              <a:rPr lang="en-IE" dirty="0" smtClean="0"/>
              <a:t>The </a:t>
            </a:r>
            <a:r>
              <a:rPr lang="en-IE" dirty="0"/>
              <a:t>nice thing about this is that the DOG filter can be </a:t>
            </a:r>
            <a:r>
              <a:rPr lang="en-IE" dirty="0" err="1"/>
              <a:t>precomputed</a:t>
            </a:r>
            <a:r>
              <a:rPr lang="en-IE" dirty="0"/>
              <a:t>, and we only have to convolve one filter with our </a:t>
            </a:r>
            <a:r>
              <a:rPr lang="en-IE" dirty="0" smtClean="0"/>
              <a:t>image.</a:t>
            </a:r>
          </a:p>
          <a:p>
            <a:r>
              <a:rPr lang="en-IE" dirty="0" smtClean="0"/>
              <a:t>For this reason convolution is used for filtering in image processing and correlation is used mainly for template matching (later!).</a:t>
            </a:r>
            <a:endParaRPr lang="en-IE" dirty="0"/>
          </a:p>
        </p:txBody>
      </p:sp>
    </p:spTree>
    <p:extLst>
      <p:ext uri="{BB962C8B-B14F-4D97-AF65-F5344CB8AC3E}">
        <p14:creationId xmlns:p14="http://schemas.microsoft.com/office/powerpoint/2010/main" val="1099500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Gradients and edge detection</a:t>
            </a:r>
            <a:endParaRPr lang="en-IE" dirty="0"/>
          </a:p>
        </p:txBody>
      </p:sp>
      <p:sp>
        <p:nvSpPr>
          <p:cNvPr id="3" name="Content Placeholder 2"/>
          <p:cNvSpPr>
            <a:spLocks noGrp="1"/>
          </p:cNvSpPr>
          <p:nvPr>
            <p:ph idx="1"/>
          </p:nvPr>
        </p:nvSpPr>
        <p:spPr>
          <a:xfrm>
            <a:off x="838200" y="1825624"/>
            <a:ext cx="10515600" cy="4559678"/>
          </a:xfrm>
        </p:spPr>
        <p:txBody>
          <a:bodyPr>
            <a:normAutofit lnSpcReduction="10000"/>
          </a:bodyPr>
          <a:lstStyle/>
          <a:p>
            <a:r>
              <a:rPr lang="en-IE" dirty="0" smtClean="0"/>
              <a:t>Now that we have covered the background on convolution we can look at some common filters for calculating image </a:t>
            </a:r>
            <a:r>
              <a:rPr lang="en-IE" dirty="0" smtClean="0"/>
              <a:t>gradients </a:t>
            </a:r>
            <a:r>
              <a:rPr lang="en-IE" dirty="0" smtClean="0"/>
              <a:t>and finding edges.</a:t>
            </a:r>
          </a:p>
          <a:p>
            <a:r>
              <a:rPr lang="en-IE" dirty="0"/>
              <a:t>The gradient of an image measures how </a:t>
            </a:r>
            <a:r>
              <a:rPr lang="en-IE" dirty="0" smtClean="0"/>
              <a:t>fast it </a:t>
            </a:r>
            <a:r>
              <a:rPr lang="en-IE" dirty="0"/>
              <a:t>is </a:t>
            </a:r>
            <a:r>
              <a:rPr lang="en-IE" dirty="0" smtClean="0"/>
              <a:t>changing and in what direction. The </a:t>
            </a:r>
            <a:r>
              <a:rPr lang="en-IE" dirty="0"/>
              <a:t>magnitude of the gradient tells us how quickly the image is changing, while the direction of the gradient tells us the direction in which the image is changing most </a:t>
            </a:r>
            <a:r>
              <a:rPr lang="en-IE" dirty="0" smtClean="0"/>
              <a:t>rapidly.</a:t>
            </a:r>
          </a:p>
          <a:p>
            <a:r>
              <a:rPr lang="en-IE" dirty="0" smtClean="0"/>
              <a:t>We can compute image gradients using correlation or convolution (normally convolution) and an appropriate filter</a:t>
            </a:r>
          </a:p>
          <a:p>
            <a:r>
              <a:rPr lang="en-IE" dirty="0" smtClean="0"/>
              <a:t>Naturally areas in the image where the gradient changes most quickly are areas where there is a jump in intensity – edges!</a:t>
            </a:r>
            <a:endParaRPr lang="en-IE" dirty="0"/>
          </a:p>
        </p:txBody>
      </p:sp>
    </p:spTree>
    <p:extLst>
      <p:ext uri="{BB962C8B-B14F-4D97-AF65-F5344CB8AC3E}">
        <p14:creationId xmlns:p14="http://schemas.microsoft.com/office/powerpoint/2010/main" val="1859806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Image Edges</a:t>
            </a:r>
            <a:endParaRPr lang="en-IE" dirty="0"/>
          </a:p>
        </p:txBody>
      </p:sp>
      <p:sp>
        <p:nvSpPr>
          <p:cNvPr id="3" name="Content Placeholder 2"/>
          <p:cNvSpPr>
            <a:spLocks noGrp="1"/>
          </p:cNvSpPr>
          <p:nvPr>
            <p:ph idx="1"/>
          </p:nvPr>
        </p:nvSpPr>
        <p:spPr>
          <a:xfrm>
            <a:off x="838200" y="1825624"/>
            <a:ext cx="10515600" cy="4559678"/>
          </a:xfrm>
        </p:spPr>
        <p:txBody>
          <a:bodyPr>
            <a:normAutofit/>
          </a:bodyPr>
          <a:lstStyle/>
          <a:p>
            <a:r>
              <a:rPr lang="en-IE" dirty="0" smtClean="0"/>
              <a:t>Edges and their detection are just another part of the image segmentation process</a:t>
            </a:r>
          </a:p>
          <a:p>
            <a:r>
              <a:rPr lang="en-IE" dirty="0" smtClean="0"/>
              <a:t>Image edges (jumps in intensity) tend to be where something interesting happens, e.g. the boundary of an object against a different background</a:t>
            </a:r>
          </a:p>
          <a:p>
            <a:r>
              <a:rPr lang="en-IE" dirty="0" smtClean="0"/>
              <a:t>These may succeed in segmenting an image where other techniques fail (e.g. </a:t>
            </a:r>
            <a:r>
              <a:rPr lang="en-IE" dirty="0" err="1" smtClean="0"/>
              <a:t>thresholding</a:t>
            </a:r>
            <a:r>
              <a:rPr lang="en-IE" dirty="0" smtClean="0"/>
              <a:t>)</a:t>
            </a:r>
            <a:endParaRPr lang="en-IE" dirty="0"/>
          </a:p>
        </p:txBody>
      </p:sp>
      <p:pic>
        <p:nvPicPr>
          <p:cNvPr id="4" name="Picture 3"/>
          <p:cNvPicPr>
            <a:picLocks noChangeAspect="1"/>
          </p:cNvPicPr>
          <p:nvPr/>
        </p:nvPicPr>
        <p:blipFill>
          <a:blip r:embed="rId2"/>
          <a:stretch>
            <a:fillRect/>
          </a:stretch>
        </p:blipFill>
        <p:spPr>
          <a:xfrm>
            <a:off x="2878406" y="5143500"/>
            <a:ext cx="7458075" cy="1714500"/>
          </a:xfrm>
          <a:prstGeom prst="rect">
            <a:avLst/>
          </a:prstGeom>
        </p:spPr>
      </p:pic>
      <p:sp>
        <p:nvSpPr>
          <p:cNvPr id="5" name="TextBox 4"/>
          <p:cNvSpPr txBox="1"/>
          <p:nvPr/>
        </p:nvSpPr>
        <p:spPr>
          <a:xfrm>
            <a:off x="3626603" y="4850969"/>
            <a:ext cx="583558" cy="369332"/>
          </a:xfrm>
          <a:prstGeom prst="rect">
            <a:avLst/>
          </a:prstGeom>
          <a:noFill/>
        </p:spPr>
        <p:txBody>
          <a:bodyPr wrap="none" rtlCol="0">
            <a:spAutoFit/>
          </a:bodyPr>
          <a:lstStyle/>
          <a:p>
            <a:r>
              <a:rPr lang="en-IE" dirty="0" smtClean="0"/>
              <a:t>step</a:t>
            </a:r>
            <a:endParaRPr lang="en-IE" dirty="0"/>
          </a:p>
        </p:txBody>
      </p:sp>
      <p:sp>
        <p:nvSpPr>
          <p:cNvPr id="6" name="TextBox 5"/>
          <p:cNvSpPr txBox="1"/>
          <p:nvPr/>
        </p:nvSpPr>
        <p:spPr>
          <a:xfrm>
            <a:off x="6229491" y="4850969"/>
            <a:ext cx="662041" cy="369332"/>
          </a:xfrm>
          <a:prstGeom prst="rect">
            <a:avLst/>
          </a:prstGeom>
          <a:noFill/>
        </p:spPr>
        <p:txBody>
          <a:bodyPr wrap="none" rtlCol="0">
            <a:spAutoFit/>
          </a:bodyPr>
          <a:lstStyle/>
          <a:p>
            <a:r>
              <a:rPr lang="en-IE" dirty="0" smtClean="0"/>
              <a:t>ridge</a:t>
            </a:r>
            <a:endParaRPr lang="en-IE" dirty="0"/>
          </a:p>
        </p:txBody>
      </p:sp>
      <p:sp>
        <p:nvSpPr>
          <p:cNvPr id="7" name="TextBox 6"/>
          <p:cNvSpPr txBox="1"/>
          <p:nvPr/>
        </p:nvSpPr>
        <p:spPr>
          <a:xfrm>
            <a:off x="8830887" y="4850969"/>
            <a:ext cx="575286" cy="369332"/>
          </a:xfrm>
          <a:prstGeom prst="rect">
            <a:avLst/>
          </a:prstGeom>
          <a:noFill/>
        </p:spPr>
        <p:txBody>
          <a:bodyPr wrap="none" rtlCol="0">
            <a:spAutoFit/>
          </a:bodyPr>
          <a:lstStyle/>
          <a:p>
            <a:r>
              <a:rPr lang="en-IE" dirty="0" smtClean="0"/>
              <a:t>roof</a:t>
            </a:r>
            <a:endParaRPr lang="en-IE" dirty="0"/>
          </a:p>
        </p:txBody>
      </p:sp>
    </p:spTree>
    <p:extLst>
      <p:ext uri="{BB962C8B-B14F-4D97-AF65-F5344CB8AC3E}">
        <p14:creationId xmlns:p14="http://schemas.microsoft.com/office/powerpoint/2010/main" val="1734306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Computing the Image Gradient</a:t>
            </a:r>
            <a:endParaRPr lang="en-IE" dirty="0"/>
          </a:p>
        </p:txBody>
      </p:sp>
      <p:sp>
        <p:nvSpPr>
          <p:cNvPr id="3" name="Content Placeholder 2"/>
          <p:cNvSpPr>
            <a:spLocks noGrp="1"/>
          </p:cNvSpPr>
          <p:nvPr>
            <p:ph idx="1"/>
          </p:nvPr>
        </p:nvSpPr>
        <p:spPr>
          <a:xfrm>
            <a:off x="838200" y="1825624"/>
            <a:ext cx="10515600" cy="4559678"/>
          </a:xfrm>
        </p:spPr>
        <p:txBody>
          <a:bodyPr>
            <a:normAutofit lnSpcReduction="10000"/>
          </a:bodyPr>
          <a:lstStyle/>
          <a:p>
            <a:r>
              <a:rPr lang="en-IE" dirty="0" smtClean="0"/>
              <a:t>The image gradient is the derivative in both the x and y direction, expressed below as partial derivatives</a:t>
            </a:r>
          </a:p>
          <a:p>
            <a:endParaRPr lang="en-IE" dirty="0"/>
          </a:p>
          <a:p>
            <a:endParaRPr lang="en-IE" dirty="0" smtClean="0"/>
          </a:p>
          <a:p>
            <a:r>
              <a:rPr lang="en-IE" dirty="0" smtClean="0"/>
              <a:t>For a continuous function we can write the partial derivative with respect to x as:</a:t>
            </a:r>
          </a:p>
          <a:p>
            <a:endParaRPr lang="en-IE" dirty="0" smtClean="0"/>
          </a:p>
          <a:p>
            <a:endParaRPr lang="en-IE" dirty="0" smtClean="0"/>
          </a:p>
          <a:p>
            <a:r>
              <a:rPr lang="en-IE" dirty="0" smtClean="0"/>
              <a:t>which says that as x changes by an infinitesimal amount ∆x, how does I (the intensity) change?</a:t>
            </a:r>
          </a:p>
        </p:txBody>
      </p:sp>
      <p:pic>
        <p:nvPicPr>
          <p:cNvPr id="4" name="Picture 3"/>
          <p:cNvPicPr>
            <a:picLocks noChangeAspect="1"/>
          </p:cNvPicPr>
          <p:nvPr/>
        </p:nvPicPr>
        <p:blipFill>
          <a:blip r:embed="rId2"/>
          <a:stretch>
            <a:fillRect/>
          </a:stretch>
        </p:blipFill>
        <p:spPr>
          <a:xfrm>
            <a:off x="5318259" y="2808260"/>
            <a:ext cx="1315016" cy="673810"/>
          </a:xfrm>
          <a:prstGeom prst="rect">
            <a:avLst/>
          </a:prstGeom>
        </p:spPr>
      </p:pic>
      <p:pic>
        <p:nvPicPr>
          <p:cNvPr id="5" name="Picture 4"/>
          <p:cNvPicPr>
            <a:picLocks noChangeAspect="1"/>
          </p:cNvPicPr>
          <p:nvPr/>
        </p:nvPicPr>
        <p:blipFill>
          <a:blip r:embed="rId3"/>
          <a:stretch>
            <a:fillRect/>
          </a:stretch>
        </p:blipFill>
        <p:spPr>
          <a:xfrm>
            <a:off x="4724994" y="4324988"/>
            <a:ext cx="3560303" cy="608697"/>
          </a:xfrm>
          <a:prstGeom prst="rect">
            <a:avLst/>
          </a:prstGeom>
        </p:spPr>
      </p:pic>
    </p:spTree>
    <p:extLst>
      <p:ext uri="{BB962C8B-B14F-4D97-AF65-F5344CB8AC3E}">
        <p14:creationId xmlns:p14="http://schemas.microsoft.com/office/powerpoint/2010/main" val="2084786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Computing the Image Gradient</a:t>
            </a:r>
            <a:endParaRPr lang="en-IE" dirty="0"/>
          </a:p>
        </p:txBody>
      </p:sp>
      <p:sp>
        <p:nvSpPr>
          <p:cNvPr id="3" name="Content Placeholder 2"/>
          <p:cNvSpPr>
            <a:spLocks noGrp="1"/>
          </p:cNvSpPr>
          <p:nvPr>
            <p:ph idx="1"/>
          </p:nvPr>
        </p:nvSpPr>
        <p:spPr>
          <a:xfrm>
            <a:off x="838200" y="1825624"/>
            <a:ext cx="10515600" cy="4559678"/>
          </a:xfrm>
        </p:spPr>
        <p:txBody>
          <a:bodyPr>
            <a:normAutofit/>
          </a:bodyPr>
          <a:lstStyle/>
          <a:p>
            <a:r>
              <a:rPr lang="en-IE" dirty="0" smtClean="0"/>
              <a:t>In the discrete case we don’t have infinitesimal amounts, we deal with pixels so we can write it as:</a:t>
            </a:r>
          </a:p>
          <a:p>
            <a:endParaRPr lang="en-IE" dirty="0"/>
          </a:p>
          <a:p>
            <a:endParaRPr lang="en-IE" dirty="0" smtClean="0"/>
          </a:p>
          <a:p>
            <a:r>
              <a:rPr lang="en-IE" dirty="0" smtClean="0"/>
              <a:t>If we wanted to represent the above equations as filters for convolution or correlation we could write them as [-1, 0, 1] and [-1,0,1]’ as we seen already.</a:t>
            </a:r>
          </a:p>
          <a:p>
            <a:r>
              <a:rPr lang="en-IE" dirty="0" smtClean="0"/>
              <a:t>We could use these filters to find the gradient in both the x and y directions, however they are sensitive to noise and the most obvious approach to dealing with noise is to average!</a:t>
            </a:r>
            <a:endParaRPr lang="en-IE" dirty="0"/>
          </a:p>
        </p:txBody>
      </p:sp>
      <p:pic>
        <p:nvPicPr>
          <p:cNvPr id="6" name="Picture 5"/>
          <p:cNvPicPr>
            <a:picLocks noChangeAspect="1"/>
          </p:cNvPicPr>
          <p:nvPr/>
        </p:nvPicPr>
        <p:blipFill>
          <a:blip r:embed="rId2"/>
          <a:stretch>
            <a:fillRect/>
          </a:stretch>
        </p:blipFill>
        <p:spPr>
          <a:xfrm>
            <a:off x="2557220" y="2929826"/>
            <a:ext cx="3093688" cy="671498"/>
          </a:xfrm>
          <a:prstGeom prst="rect">
            <a:avLst/>
          </a:prstGeom>
        </p:spPr>
      </p:pic>
      <p:pic>
        <p:nvPicPr>
          <p:cNvPr id="7" name="Picture 6"/>
          <p:cNvPicPr>
            <a:picLocks noChangeAspect="1"/>
          </p:cNvPicPr>
          <p:nvPr/>
        </p:nvPicPr>
        <p:blipFill>
          <a:blip r:embed="rId3"/>
          <a:stretch>
            <a:fillRect/>
          </a:stretch>
        </p:blipFill>
        <p:spPr>
          <a:xfrm>
            <a:off x="6183824" y="2895703"/>
            <a:ext cx="2727701" cy="705621"/>
          </a:xfrm>
          <a:prstGeom prst="rect">
            <a:avLst/>
          </a:prstGeom>
        </p:spPr>
      </p:pic>
    </p:spTree>
    <p:extLst>
      <p:ext uri="{BB962C8B-B14F-4D97-AF65-F5344CB8AC3E}">
        <p14:creationId xmlns:p14="http://schemas.microsoft.com/office/powerpoint/2010/main" val="1062194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Computing the Image Gradient – Prewitt Operator</a:t>
            </a:r>
            <a:endParaRPr lang="en-IE" dirty="0"/>
          </a:p>
        </p:txBody>
      </p:sp>
      <p:sp>
        <p:nvSpPr>
          <p:cNvPr id="3" name="Content Placeholder 2"/>
          <p:cNvSpPr>
            <a:spLocks noGrp="1"/>
          </p:cNvSpPr>
          <p:nvPr>
            <p:ph idx="1"/>
          </p:nvPr>
        </p:nvSpPr>
        <p:spPr>
          <a:xfrm>
            <a:off x="838200" y="1825624"/>
            <a:ext cx="10515600" cy="4559678"/>
          </a:xfrm>
        </p:spPr>
        <p:txBody>
          <a:bodyPr>
            <a:normAutofit fontScale="85000" lnSpcReduction="20000"/>
          </a:bodyPr>
          <a:lstStyle/>
          <a:p>
            <a:r>
              <a:rPr lang="en-IE" dirty="0" smtClean="0"/>
              <a:t>So we can take our x-direction filter and average it across 3 rows for a more robust estimate of the gradient this leads to a filter like:</a:t>
            </a:r>
          </a:p>
          <a:p>
            <a:endParaRPr lang="en-IE" dirty="0"/>
          </a:p>
          <a:p>
            <a:endParaRPr lang="en-IE" dirty="0" smtClean="0"/>
          </a:p>
          <a:p>
            <a:endParaRPr lang="en-IE" dirty="0"/>
          </a:p>
          <a:p>
            <a:r>
              <a:rPr lang="en-IE" dirty="0" smtClean="0"/>
              <a:t>And in the y-direction, a filter like:</a:t>
            </a:r>
          </a:p>
          <a:p>
            <a:endParaRPr lang="en-IE" dirty="0"/>
          </a:p>
          <a:p>
            <a:endParaRPr lang="en-IE" dirty="0" smtClean="0"/>
          </a:p>
          <a:p>
            <a:endParaRPr lang="en-IE" dirty="0"/>
          </a:p>
          <a:p>
            <a:endParaRPr lang="en-IE" dirty="0" smtClean="0"/>
          </a:p>
          <a:p>
            <a:r>
              <a:rPr lang="en-IE" dirty="0" smtClean="0"/>
              <a:t>Now we can convolve these with our image to find the gradient in the x and y directions! These operators are called the Prewitt operators.</a:t>
            </a:r>
          </a:p>
          <a:p>
            <a:endParaRPr lang="en-IE" dirty="0"/>
          </a:p>
        </p:txBody>
      </p:sp>
      <p:pic>
        <p:nvPicPr>
          <p:cNvPr id="4" name="Picture 3"/>
          <p:cNvPicPr>
            <a:picLocks noChangeAspect="1"/>
          </p:cNvPicPr>
          <p:nvPr/>
        </p:nvPicPr>
        <p:blipFill>
          <a:blip r:embed="rId2"/>
          <a:stretch>
            <a:fillRect/>
          </a:stretch>
        </p:blipFill>
        <p:spPr>
          <a:xfrm>
            <a:off x="5794395" y="2537691"/>
            <a:ext cx="1772537" cy="1386440"/>
          </a:xfrm>
          <a:prstGeom prst="rect">
            <a:avLst/>
          </a:prstGeom>
        </p:spPr>
      </p:pic>
      <p:pic>
        <p:nvPicPr>
          <p:cNvPr id="5" name="Picture 4"/>
          <p:cNvPicPr>
            <a:picLocks noChangeAspect="1"/>
          </p:cNvPicPr>
          <p:nvPr/>
        </p:nvPicPr>
        <p:blipFill>
          <a:blip r:embed="rId3"/>
          <a:stretch>
            <a:fillRect/>
          </a:stretch>
        </p:blipFill>
        <p:spPr>
          <a:xfrm>
            <a:off x="5926926" y="4073625"/>
            <a:ext cx="1640006" cy="1376097"/>
          </a:xfrm>
          <a:prstGeom prst="rect">
            <a:avLst/>
          </a:prstGeom>
        </p:spPr>
      </p:pic>
    </p:spTree>
    <p:extLst>
      <p:ext uri="{BB962C8B-B14F-4D97-AF65-F5344CB8AC3E}">
        <p14:creationId xmlns:p14="http://schemas.microsoft.com/office/powerpoint/2010/main" val="212150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Correlation and Convolution</a:t>
            </a:r>
          </a:p>
          <a:p>
            <a:r>
              <a:rPr lang="en-IE" dirty="0" smtClean="0"/>
              <a:t>Filtering by convolution</a:t>
            </a:r>
          </a:p>
          <a:p>
            <a:r>
              <a:rPr lang="en-IE" dirty="0" smtClean="0"/>
              <a:t>More segmentation – Edge detection</a:t>
            </a:r>
          </a:p>
          <a:p>
            <a:pPr marL="0" indent="0">
              <a:buNone/>
            </a:pPr>
            <a:endParaRPr lang="en-IE" dirty="0" smtClean="0"/>
          </a:p>
          <a:p>
            <a:endParaRPr lang="en-IE" dirty="0" smtClean="0"/>
          </a:p>
        </p:txBody>
      </p:sp>
    </p:spTree>
    <p:extLst>
      <p:ext uri="{BB962C8B-B14F-4D97-AF65-F5344CB8AC3E}">
        <p14:creationId xmlns:p14="http://schemas.microsoft.com/office/powerpoint/2010/main" val="4283820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Computing the Image Gradient</a:t>
            </a:r>
            <a:endParaRPr lang="en-IE" dirty="0"/>
          </a:p>
        </p:txBody>
      </p:sp>
      <p:sp>
        <p:nvSpPr>
          <p:cNvPr id="3" name="Content Placeholder 2"/>
          <p:cNvSpPr>
            <a:spLocks noGrp="1"/>
          </p:cNvSpPr>
          <p:nvPr>
            <p:ph idx="1"/>
          </p:nvPr>
        </p:nvSpPr>
        <p:spPr>
          <a:xfrm>
            <a:off x="838200" y="1825624"/>
            <a:ext cx="10515600" cy="4559678"/>
          </a:xfrm>
        </p:spPr>
        <p:txBody>
          <a:bodyPr>
            <a:normAutofit lnSpcReduction="10000"/>
          </a:bodyPr>
          <a:lstStyle/>
          <a:p>
            <a:r>
              <a:rPr lang="en-IE" dirty="0" smtClean="0"/>
              <a:t>The x direction operator will result in peaks in the gradient where there is a vertical edge and the y direction operator will gives peaks where there is a horizontal edge but how do we find edges of arbitrary orientation?</a:t>
            </a:r>
          </a:p>
          <a:p>
            <a:r>
              <a:rPr lang="en-IE" dirty="0" smtClean="0"/>
              <a:t>If an edge exists in a diagonal direction then it will give rise to local maxima in both the horizontal and vertical gradient image so if we combine these we can find edges </a:t>
            </a:r>
            <a:r>
              <a:rPr lang="en-IE" dirty="0" smtClean="0"/>
              <a:t>of </a:t>
            </a:r>
            <a:r>
              <a:rPr lang="en-IE" dirty="0" smtClean="0"/>
              <a:t>arbitrary orientation</a:t>
            </a:r>
          </a:p>
          <a:p>
            <a:r>
              <a:rPr lang="en-IE" dirty="0" smtClean="0"/>
              <a:t>For example an edge with an angle of 45 degrees will have a similar response in both the vertical and horizontal gradients but one that has an angle of 20 degrees will have a higher response in the horizontal than the vertical so we can use the relative responses to find the edge orientation!</a:t>
            </a:r>
          </a:p>
          <a:p>
            <a:endParaRPr lang="en-IE" dirty="0"/>
          </a:p>
        </p:txBody>
      </p:sp>
    </p:spTree>
    <p:extLst>
      <p:ext uri="{BB962C8B-B14F-4D97-AF65-F5344CB8AC3E}">
        <p14:creationId xmlns:p14="http://schemas.microsoft.com/office/powerpoint/2010/main" val="4225947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Gradient Magnitude and Direction</a:t>
            </a:r>
            <a:endParaRPr lang="en-IE" dirty="0"/>
          </a:p>
        </p:txBody>
      </p:sp>
      <p:sp>
        <p:nvSpPr>
          <p:cNvPr id="3" name="Content Placeholder 2"/>
          <p:cNvSpPr>
            <a:spLocks noGrp="1"/>
          </p:cNvSpPr>
          <p:nvPr>
            <p:ph idx="1"/>
          </p:nvPr>
        </p:nvSpPr>
        <p:spPr>
          <a:xfrm>
            <a:off x="838200" y="1825624"/>
            <a:ext cx="10515600" cy="4559678"/>
          </a:xfrm>
        </p:spPr>
        <p:txBody>
          <a:bodyPr>
            <a:normAutofit/>
          </a:bodyPr>
          <a:lstStyle/>
          <a:p>
            <a:r>
              <a:rPr lang="en-IE" dirty="0" smtClean="0"/>
              <a:t>So the image gradient is a vector with an x and y component, lets call it G = [</a:t>
            </a:r>
            <a:r>
              <a:rPr lang="en-IE" dirty="0" err="1" smtClean="0"/>
              <a:t>Gx,Gy</a:t>
            </a:r>
            <a:r>
              <a:rPr lang="en-IE" dirty="0" smtClean="0"/>
              <a:t>]. To find the gradient magnitude we find the magnitude of this vector</a:t>
            </a:r>
          </a:p>
          <a:p>
            <a:r>
              <a:rPr lang="en-IE" dirty="0" smtClean="0"/>
              <a:t>Magnitude of G is |G| = </a:t>
            </a:r>
            <a:r>
              <a:rPr lang="en-IE" dirty="0" err="1" smtClean="0"/>
              <a:t>sqrt</a:t>
            </a:r>
            <a:r>
              <a:rPr lang="en-IE" dirty="0" smtClean="0"/>
              <a:t>(Gx^2+Gy^2)</a:t>
            </a:r>
          </a:p>
          <a:p>
            <a:r>
              <a:rPr lang="en-IE" dirty="0" smtClean="0"/>
              <a:t>We find the direction (lets call it </a:t>
            </a:r>
            <a:r>
              <a:rPr lang="el-GR" dirty="0" smtClean="0"/>
              <a:t>θ</a:t>
            </a:r>
            <a:r>
              <a:rPr lang="en-IE" dirty="0" smtClean="0"/>
              <a:t>) of the gradient the same way we find it for any other vector</a:t>
            </a:r>
          </a:p>
          <a:p>
            <a:pPr marL="0" indent="0">
              <a:buNone/>
            </a:pPr>
            <a:endParaRPr lang="en-IE" dirty="0" smtClean="0"/>
          </a:p>
          <a:p>
            <a:r>
              <a:rPr lang="en-IE" dirty="0" smtClean="0"/>
              <a:t>The direction of G is </a:t>
            </a:r>
            <a:r>
              <a:rPr lang="el-GR" dirty="0" smtClean="0"/>
              <a:t>θ</a:t>
            </a:r>
            <a:r>
              <a:rPr lang="en-IE" dirty="0" smtClean="0"/>
              <a:t>=tan</a:t>
            </a:r>
            <a:r>
              <a:rPr lang="en-IE" baseline="30000" dirty="0" smtClean="0"/>
              <a:t>-1</a:t>
            </a:r>
            <a:r>
              <a:rPr lang="en-IE" dirty="0"/>
              <a:t> </a:t>
            </a:r>
            <a:r>
              <a:rPr lang="en-IE" dirty="0" smtClean="0"/>
              <a:t>(</a:t>
            </a:r>
            <a:r>
              <a:rPr lang="en-IE" dirty="0" err="1" smtClean="0"/>
              <a:t>Gy</a:t>
            </a:r>
            <a:r>
              <a:rPr lang="en-IE" dirty="0" smtClean="0"/>
              <a:t>/</a:t>
            </a:r>
            <a:r>
              <a:rPr lang="en-IE" dirty="0" err="1" smtClean="0"/>
              <a:t>Gx</a:t>
            </a:r>
            <a:r>
              <a:rPr lang="en-IE" dirty="0" smtClean="0"/>
              <a:t>)</a:t>
            </a:r>
            <a:endParaRPr lang="en-IE" baseline="30000" dirty="0"/>
          </a:p>
        </p:txBody>
      </p:sp>
    </p:spTree>
    <p:extLst>
      <p:ext uri="{BB962C8B-B14F-4D97-AF65-F5344CB8AC3E}">
        <p14:creationId xmlns:p14="http://schemas.microsoft.com/office/powerpoint/2010/main" val="64352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example images</a:t>
            </a:r>
            <a:endParaRPr lang="en-IE" dirty="0"/>
          </a:p>
        </p:txBody>
      </p:sp>
      <p:sp>
        <p:nvSpPr>
          <p:cNvPr id="3" name="Content Placeholder 2"/>
          <p:cNvSpPr>
            <a:spLocks noGrp="1"/>
          </p:cNvSpPr>
          <p:nvPr>
            <p:ph idx="1"/>
          </p:nvPr>
        </p:nvSpPr>
        <p:spPr>
          <a:xfrm>
            <a:off x="838200" y="1825624"/>
            <a:ext cx="10515600" cy="4559678"/>
          </a:xfrm>
        </p:spPr>
        <p:txBody>
          <a:bodyPr>
            <a:normAutofit/>
          </a:bodyPr>
          <a:lstStyle/>
          <a:p>
            <a:endParaRPr lang="en-IE" baseline="30000" dirty="0"/>
          </a:p>
        </p:txBody>
      </p:sp>
      <p:pic>
        <p:nvPicPr>
          <p:cNvPr id="1026" name="Picture 2" descr="Prewitt Op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515" y="1690688"/>
            <a:ext cx="235267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witt Oper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915" y="1690689"/>
            <a:ext cx="226676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witt Oper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502" y="1690689"/>
            <a:ext cx="2354697"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mathworks.com/help/images/ref/gmaggdirprewit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5539" y="4314240"/>
            <a:ext cx="5830376" cy="25303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2543013" y="4542833"/>
            <a:ext cx="2286000" cy="1866900"/>
          </a:xfrm>
          <a:prstGeom prst="rect">
            <a:avLst/>
          </a:prstGeom>
        </p:spPr>
      </p:pic>
      <p:sp>
        <p:nvSpPr>
          <p:cNvPr id="6" name="TextBox 5"/>
          <p:cNvSpPr txBox="1"/>
          <p:nvPr/>
        </p:nvSpPr>
        <p:spPr>
          <a:xfrm>
            <a:off x="5761901" y="1346772"/>
            <a:ext cx="428322" cy="369332"/>
          </a:xfrm>
          <a:prstGeom prst="rect">
            <a:avLst/>
          </a:prstGeom>
          <a:noFill/>
        </p:spPr>
        <p:txBody>
          <a:bodyPr wrap="none" rtlCol="0">
            <a:spAutoFit/>
          </a:bodyPr>
          <a:lstStyle/>
          <a:p>
            <a:r>
              <a:rPr lang="en-IE" dirty="0" err="1" smtClean="0"/>
              <a:t>Gx</a:t>
            </a:r>
            <a:endParaRPr lang="en-IE" dirty="0"/>
          </a:p>
        </p:txBody>
      </p:sp>
      <p:sp>
        <p:nvSpPr>
          <p:cNvPr id="12" name="TextBox 11"/>
          <p:cNvSpPr txBox="1"/>
          <p:nvPr/>
        </p:nvSpPr>
        <p:spPr>
          <a:xfrm>
            <a:off x="8343689" y="1295941"/>
            <a:ext cx="431337" cy="369332"/>
          </a:xfrm>
          <a:prstGeom prst="rect">
            <a:avLst/>
          </a:prstGeom>
          <a:noFill/>
        </p:spPr>
        <p:txBody>
          <a:bodyPr wrap="none" rtlCol="0">
            <a:spAutoFit/>
          </a:bodyPr>
          <a:lstStyle/>
          <a:p>
            <a:r>
              <a:rPr lang="en-IE" dirty="0" err="1" smtClean="0"/>
              <a:t>Gy</a:t>
            </a:r>
            <a:endParaRPr lang="en-IE" dirty="0"/>
          </a:p>
        </p:txBody>
      </p:sp>
    </p:spTree>
    <p:extLst>
      <p:ext uri="{BB962C8B-B14F-4D97-AF65-F5344CB8AC3E}">
        <p14:creationId xmlns:p14="http://schemas.microsoft.com/office/powerpoint/2010/main" val="1290366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Sobel</a:t>
            </a:r>
            <a:r>
              <a:rPr lang="en-IE" dirty="0" smtClean="0"/>
              <a:t> Operator</a:t>
            </a:r>
            <a:endParaRPr lang="en-IE" dirty="0"/>
          </a:p>
        </p:txBody>
      </p:sp>
      <p:sp>
        <p:nvSpPr>
          <p:cNvPr id="3" name="Content Placeholder 2"/>
          <p:cNvSpPr>
            <a:spLocks noGrp="1"/>
          </p:cNvSpPr>
          <p:nvPr>
            <p:ph idx="1"/>
          </p:nvPr>
        </p:nvSpPr>
        <p:spPr>
          <a:xfrm>
            <a:off x="838200" y="1825624"/>
            <a:ext cx="10515600" cy="4559678"/>
          </a:xfrm>
        </p:spPr>
        <p:txBody>
          <a:bodyPr>
            <a:normAutofit/>
          </a:bodyPr>
          <a:lstStyle/>
          <a:p>
            <a:r>
              <a:rPr lang="en-IE" dirty="0" smtClean="0"/>
              <a:t>The operator we seen earlier is called the Prewitt operator. A popular operator for finding gradients is a very similar operator called the </a:t>
            </a:r>
            <a:r>
              <a:rPr lang="en-IE" dirty="0" err="1" smtClean="0"/>
              <a:t>Sobel</a:t>
            </a:r>
            <a:r>
              <a:rPr lang="en-IE" dirty="0" smtClean="0"/>
              <a:t> operator which is better at highlighting edges in different directions (i.e. it is more isotropic than the Prewitt).</a:t>
            </a:r>
          </a:p>
          <a:p>
            <a:endParaRPr lang="en-IE" baseline="30000" dirty="0"/>
          </a:p>
        </p:txBody>
      </p:sp>
      <p:pic>
        <p:nvPicPr>
          <p:cNvPr id="5" name="Picture 4"/>
          <p:cNvPicPr>
            <a:picLocks noChangeAspect="1"/>
          </p:cNvPicPr>
          <p:nvPr/>
        </p:nvPicPr>
        <p:blipFill>
          <a:blip r:embed="rId2"/>
          <a:stretch>
            <a:fillRect/>
          </a:stretch>
        </p:blipFill>
        <p:spPr>
          <a:xfrm>
            <a:off x="3347634" y="3892737"/>
            <a:ext cx="5175061" cy="2050496"/>
          </a:xfrm>
          <a:prstGeom prst="rect">
            <a:avLst/>
          </a:prstGeom>
        </p:spPr>
      </p:pic>
    </p:spTree>
    <p:extLst>
      <p:ext uri="{BB962C8B-B14F-4D97-AF65-F5344CB8AC3E}">
        <p14:creationId xmlns:p14="http://schemas.microsoft.com/office/powerpoint/2010/main" val="2021201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to do with the image gradient?</a:t>
            </a:r>
            <a:endParaRPr lang="en-IE" dirty="0"/>
          </a:p>
        </p:txBody>
      </p:sp>
      <p:sp>
        <p:nvSpPr>
          <p:cNvPr id="3" name="Content Placeholder 2"/>
          <p:cNvSpPr>
            <a:spLocks noGrp="1"/>
          </p:cNvSpPr>
          <p:nvPr>
            <p:ph idx="1"/>
          </p:nvPr>
        </p:nvSpPr>
        <p:spPr>
          <a:xfrm>
            <a:off x="838200" y="1825624"/>
            <a:ext cx="10515600" cy="4559678"/>
          </a:xfrm>
        </p:spPr>
        <p:txBody>
          <a:bodyPr>
            <a:normAutofit/>
          </a:bodyPr>
          <a:lstStyle/>
          <a:p>
            <a:r>
              <a:rPr lang="en-IE" dirty="0" smtClean="0"/>
              <a:t>Applying these operators produces an image gradient which will enhance edges. However a lot of the time these edges will be quite thick (especially if the image has been smoothed with a low pass filter to remove noise – a common precursor to edge detection)</a:t>
            </a:r>
          </a:p>
          <a:p>
            <a:r>
              <a:rPr lang="en-IE" dirty="0" smtClean="0"/>
              <a:t> In addition the gradient image is not binary and the edges will typically form peaks in the gradient</a:t>
            </a:r>
          </a:p>
          <a:p>
            <a:r>
              <a:rPr lang="en-IE" dirty="0" smtClean="0"/>
              <a:t>So we need to threshold the image gradient to find good edges and frequently we will have to thin them as well as we really only want them a single pixel thick!</a:t>
            </a:r>
          </a:p>
          <a:p>
            <a:endParaRPr lang="en-IE" baseline="30000" dirty="0"/>
          </a:p>
        </p:txBody>
      </p:sp>
      <p:pic>
        <p:nvPicPr>
          <p:cNvPr id="4" name="Picture 3"/>
          <p:cNvPicPr>
            <a:picLocks noChangeAspect="1"/>
          </p:cNvPicPr>
          <p:nvPr/>
        </p:nvPicPr>
        <p:blipFill>
          <a:blip r:embed="rId2"/>
          <a:stretch>
            <a:fillRect/>
          </a:stretch>
        </p:blipFill>
        <p:spPr>
          <a:xfrm>
            <a:off x="5722102" y="5331417"/>
            <a:ext cx="4730973" cy="1410992"/>
          </a:xfrm>
          <a:prstGeom prst="rect">
            <a:avLst/>
          </a:prstGeom>
        </p:spPr>
      </p:pic>
    </p:spTree>
    <p:extLst>
      <p:ext uri="{BB962C8B-B14F-4D97-AF65-F5344CB8AC3E}">
        <p14:creationId xmlns:p14="http://schemas.microsoft.com/office/powerpoint/2010/main" val="2696596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Canny Edge Detection Algorithm</a:t>
            </a:r>
            <a:endParaRPr lang="en-IE" dirty="0"/>
          </a:p>
        </p:txBody>
      </p:sp>
      <p:sp>
        <p:nvSpPr>
          <p:cNvPr id="3" name="Content Placeholder 2"/>
          <p:cNvSpPr>
            <a:spLocks noGrp="1"/>
          </p:cNvSpPr>
          <p:nvPr>
            <p:ph idx="1"/>
          </p:nvPr>
        </p:nvSpPr>
        <p:spPr>
          <a:xfrm>
            <a:off x="838200" y="1825624"/>
            <a:ext cx="10515600" cy="4559678"/>
          </a:xfrm>
        </p:spPr>
        <p:txBody>
          <a:bodyPr>
            <a:normAutofit lnSpcReduction="10000"/>
          </a:bodyPr>
          <a:lstStyle/>
          <a:p>
            <a:r>
              <a:rPr lang="en-IE" dirty="0" smtClean="0"/>
              <a:t>Invented by John F. Canny in 1986, the Canny operator is considered one of the best for finding edges but does come at a price in terms of speed</a:t>
            </a:r>
          </a:p>
          <a:p>
            <a:r>
              <a:rPr lang="en-IE" dirty="0" smtClean="0"/>
              <a:t>There are a number of steps involved in Canny Edge Detection</a:t>
            </a:r>
          </a:p>
          <a:p>
            <a:pPr marL="0" indent="0">
              <a:buNone/>
            </a:pPr>
            <a:r>
              <a:rPr lang="en-IE" dirty="0" smtClean="0"/>
              <a:t>1.	Smooth the image (with a Gaussian filter)</a:t>
            </a:r>
          </a:p>
          <a:p>
            <a:pPr marL="0" indent="0">
              <a:buNone/>
            </a:pPr>
            <a:r>
              <a:rPr lang="en-IE" dirty="0" smtClean="0"/>
              <a:t>2.	Find the image gradient (using </a:t>
            </a:r>
            <a:r>
              <a:rPr lang="en-IE" dirty="0"/>
              <a:t>P</a:t>
            </a:r>
            <a:r>
              <a:rPr lang="en-IE" dirty="0" smtClean="0"/>
              <a:t>rewitt or </a:t>
            </a:r>
            <a:r>
              <a:rPr lang="en-IE" dirty="0" err="1" smtClean="0"/>
              <a:t>Sobel</a:t>
            </a:r>
            <a:r>
              <a:rPr lang="en-IE" dirty="0" smtClean="0"/>
              <a:t> kernels)</a:t>
            </a:r>
          </a:p>
          <a:p>
            <a:pPr marL="514350" indent="-514350">
              <a:buAutoNum type="arabicPeriod" startAt="3"/>
            </a:pPr>
            <a:r>
              <a:rPr lang="en-IE" dirty="0" smtClean="0"/>
              <a:t>Implement ‘non-maximum suppression’</a:t>
            </a:r>
          </a:p>
          <a:p>
            <a:pPr marL="514350" indent="-514350">
              <a:buAutoNum type="arabicPeriod" startAt="3"/>
            </a:pPr>
            <a:r>
              <a:rPr lang="en-IE" dirty="0" smtClean="0"/>
              <a:t>Perform Hysteresis </a:t>
            </a:r>
            <a:r>
              <a:rPr lang="en-IE" dirty="0" err="1" smtClean="0"/>
              <a:t>Thresholding</a:t>
            </a:r>
            <a:endParaRPr lang="en-IE" dirty="0"/>
          </a:p>
          <a:p>
            <a:pPr marL="0" indent="0">
              <a:buNone/>
            </a:pPr>
            <a:r>
              <a:rPr lang="en-IE" dirty="0" smtClean="0"/>
              <a:t>We have seen steps 1 and 2 already lets take a closer look at steps 3 and 4.</a:t>
            </a:r>
            <a:endParaRPr lang="en-IE" baseline="30000" dirty="0"/>
          </a:p>
        </p:txBody>
      </p:sp>
    </p:spTree>
    <p:extLst>
      <p:ext uri="{BB962C8B-B14F-4D97-AF65-F5344CB8AC3E}">
        <p14:creationId xmlns:p14="http://schemas.microsoft.com/office/powerpoint/2010/main" val="2569332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Non-maximum suppression</a:t>
            </a:r>
            <a:endParaRPr lang="en-IE" dirty="0"/>
          </a:p>
        </p:txBody>
      </p:sp>
      <p:sp>
        <p:nvSpPr>
          <p:cNvPr id="3" name="Content Placeholder 2"/>
          <p:cNvSpPr>
            <a:spLocks noGrp="1"/>
          </p:cNvSpPr>
          <p:nvPr>
            <p:ph idx="1"/>
          </p:nvPr>
        </p:nvSpPr>
        <p:spPr>
          <a:xfrm>
            <a:off x="838200" y="1825625"/>
            <a:ext cx="10969030" cy="2925829"/>
          </a:xfrm>
        </p:spPr>
        <p:txBody>
          <a:bodyPr>
            <a:normAutofit fontScale="92500"/>
          </a:bodyPr>
          <a:lstStyle/>
          <a:p>
            <a:r>
              <a:rPr lang="en-IE" dirty="0"/>
              <a:t>As we said already, the smoothing and </a:t>
            </a:r>
            <a:r>
              <a:rPr lang="en-IE" dirty="0" smtClean="0"/>
              <a:t>derivative </a:t>
            </a:r>
            <a:r>
              <a:rPr lang="en-IE" dirty="0"/>
              <a:t>operations can lead to thick edges that will normally have a peak and then gradually tail off</a:t>
            </a:r>
          </a:p>
          <a:p>
            <a:r>
              <a:rPr lang="en-IE" dirty="0" smtClean="0"/>
              <a:t>What we would like to do is thin this edge so it is a single pixel thick. We can do this by scanning the gradient magnitude pixel by pixel and examining the pixels either side of the current pixel along the direction of the gradient</a:t>
            </a:r>
          </a:p>
          <a:p>
            <a:r>
              <a:rPr lang="en-IE" dirty="0" smtClean="0"/>
              <a:t>If the gradient magnitude of the centre pixel is higher than its neighbours then leave it unchanged but if its lower than either of its neighbours then set it to 0.</a:t>
            </a:r>
            <a:endParaRPr lang="en-IE" dirty="0"/>
          </a:p>
        </p:txBody>
      </p:sp>
      <p:pic>
        <p:nvPicPr>
          <p:cNvPr id="4" name="Picture 3"/>
          <p:cNvPicPr>
            <a:picLocks noChangeAspect="1"/>
          </p:cNvPicPr>
          <p:nvPr/>
        </p:nvPicPr>
        <p:blipFill>
          <a:blip r:embed="rId2"/>
          <a:stretch>
            <a:fillRect/>
          </a:stretch>
        </p:blipFill>
        <p:spPr>
          <a:xfrm>
            <a:off x="1236001" y="4886391"/>
            <a:ext cx="2282115" cy="1756627"/>
          </a:xfrm>
          <a:prstGeom prst="rect">
            <a:avLst/>
          </a:prstGeom>
        </p:spPr>
      </p:pic>
      <p:pic>
        <p:nvPicPr>
          <p:cNvPr id="6" name="Picture 5"/>
          <p:cNvPicPr>
            <a:picLocks noChangeAspect="1"/>
          </p:cNvPicPr>
          <p:nvPr/>
        </p:nvPicPr>
        <p:blipFill>
          <a:blip r:embed="rId3"/>
          <a:stretch>
            <a:fillRect/>
          </a:stretch>
        </p:blipFill>
        <p:spPr>
          <a:xfrm>
            <a:off x="6322715" y="4751454"/>
            <a:ext cx="4905977" cy="1836941"/>
          </a:xfrm>
          <a:prstGeom prst="rect">
            <a:avLst/>
          </a:prstGeom>
        </p:spPr>
      </p:pic>
      <p:sp>
        <p:nvSpPr>
          <p:cNvPr id="7" name="TextBox 6"/>
          <p:cNvSpPr txBox="1"/>
          <p:nvPr/>
        </p:nvSpPr>
        <p:spPr>
          <a:xfrm>
            <a:off x="4865874" y="5208259"/>
            <a:ext cx="1456841" cy="923330"/>
          </a:xfrm>
          <a:prstGeom prst="rect">
            <a:avLst/>
          </a:prstGeom>
          <a:noFill/>
        </p:spPr>
        <p:txBody>
          <a:bodyPr wrap="square" rtlCol="0">
            <a:spAutoFit/>
          </a:bodyPr>
          <a:lstStyle/>
          <a:p>
            <a:r>
              <a:rPr lang="en-IE" dirty="0" smtClean="0"/>
              <a:t>Sometimes</a:t>
            </a:r>
          </a:p>
          <a:p>
            <a:r>
              <a:rPr lang="en-IE" dirty="0" smtClean="0"/>
              <a:t>We need to interpolate</a:t>
            </a:r>
            <a:endParaRPr lang="en-IE" dirty="0"/>
          </a:p>
        </p:txBody>
      </p:sp>
    </p:spTree>
    <p:extLst>
      <p:ext uri="{BB962C8B-B14F-4D97-AF65-F5344CB8AC3E}">
        <p14:creationId xmlns:p14="http://schemas.microsoft.com/office/powerpoint/2010/main" val="4120359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Hysteresis </a:t>
            </a:r>
            <a:r>
              <a:rPr lang="en-IE" dirty="0" err="1" smtClean="0"/>
              <a:t>thresholding</a:t>
            </a:r>
            <a:endParaRPr lang="en-IE" dirty="0"/>
          </a:p>
        </p:txBody>
      </p:sp>
      <p:sp>
        <p:nvSpPr>
          <p:cNvPr id="3" name="Content Placeholder 2"/>
          <p:cNvSpPr>
            <a:spLocks noGrp="1"/>
          </p:cNvSpPr>
          <p:nvPr>
            <p:ph idx="1"/>
          </p:nvPr>
        </p:nvSpPr>
        <p:spPr>
          <a:xfrm>
            <a:off x="838200" y="1825625"/>
            <a:ext cx="10969030" cy="4699161"/>
          </a:xfrm>
        </p:spPr>
        <p:txBody>
          <a:bodyPr>
            <a:normAutofit/>
          </a:bodyPr>
          <a:lstStyle/>
          <a:p>
            <a:r>
              <a:rPr lang="en-IE" dirty="0"/>
              <a:t>Most </a:t>
            </a:r>
            <a:r>
              <a:rPr lang="en-IE" dirty="0" err="1"/>
              <a:t>thresholders</a:t>
            </a:r>
            <a:r>
              <a:rPr lang="en-IE" dirty="0"/>
              <a:t> used a single threshold </a:t>
            </a:r>
            <a:r>
              <a:rPr lang="en-IE" dirty="0" smtClean="0"/>
              <a:t>value </a:t>
            </a:r>
            <a:r>
              <a:rPr lang="en-IE" dirty="0"/>
              <a:t>which means if the edge values fluctuate above and below this value the line will appear </a:t>
            </a:r>
            <a:r>
              <a:rPr lang="en-IE" dirty="0" smtClean="0"/>
              <a:t>broken.</a:t>
            </a:r>
          </a:p>
          <a:p>
            <a:r>
              <a:rPr lang="en-IE" dirty="0" smtClean="0"/>
              <a:t>Hysteresis </a:t>
            </a:r>
            <a:r>
              <a:rPr lang="en-IE" dirty="0"/>
              <a:t>counters </a:t>
            </a:r>
            <a:r>
              <a:rPr lang="en-IE" dirty="0" smtClean="0"/>
              <a:t>this </a:t>
            </a:r>
            <a:r>
              <a:rPr lang="en-IE" dirty="0"/>
              <a:t>by setting an upper and lower edge value </a:t>
            </a:r>
            <a:r>
              <a:rPr lang="en-IE" dirty="0" smtClean="0"/>
              <a:t>limit (2 thresholds, T1 and T2).</a:t>
            </a:r>
          </a:p>
          <a:p>
            <a:r>
              <a:rPr lang="en-IE" dirty="0"/>
              <a:t>I</a:t>
            </a:r>
            <a:r>
              <a:rPr lang="en-IE" dirty="0" smtClean="0"/>
              <a:t>f </a:t>
            </a:r>
            <a:r>
              <a:rPr lang="en-IE" dirty="0"/>
              <a:t>a value lies above the upper threshold limit it is immediately accepted. If the value lies below the low threshold it is immediately rejected. Points which lie between the two limits are accepted if they are connected to pixels which exhibit strong response. </a:t>
            </a:r>
            <a:endParaRPr lang="en-IE" dirty="0" smtClean="0"/>
          </a:p>
          <a:p>
            <a:r>
              <a:rPr lang="en-IE" dirty="0" smtClean="0"/>
              <a:t>Canny </a:t>
            </a:r>
            <a:r>
              <a:rPr lang="en-IE" dirty="0"/>
              <a:t>recommends the ratio of high to low limit be in the range two or three to one, based on predicted signal-to-noise ratios.</a:t>
            </a:r>
          </a:p>
        </p:txBody>
      </p:sp>
    </p:spTree>
    <p:extLst>
      <p:ext uri="{BB962C8B-B14F-4D97-AF65-F5344CB8AC3E}">
        <p14:creationId xmlns:p14="http://schemas.microsoft.com/office/powerpoint/2010/main" val="430711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Hysteresis </a:t>
            </a:r>
            <a:r>
              <a:rPr lang="en-IE" dirty="0" err="1" smtClean="0"/>
              <a:t>thresholding</a:t>
            </a:r>
            <a:endParaRPr lang="en-IE" dirty="0"/>
          </a:p>
        </p:txBody>
      </p:sp>
      <p:sp>
        <p:nvSpPr>
          <p:cNvPr id="3" name="Content Placeholder 2"/>
          <p:cNvSpPr>
            <a:spLocks noGrp="1"/>
          </p:cNvSpPr>
          <p:nvPr>
            <p:ph idx="1"/>
          </p:nvPr>
        </p:nvSpPr>
        <p:spPr>
          <a:xfrm>
            <a:off x="838200" y="1825625"/>
            <a:ext cx="10969030" cy="4699161"/>
          </a:xfrm>
        </p:spPr>
        <p:txBody>
          <a:bodyPr>
            <a:normAutofit fontScale="92500" lnSpcReduction="10000"/>
          </a:bodyPr>
          <a:lstStyle/>
          <a:p>
            <a:r>
              <a:rPr lang="en-IE" smtClean="0"/>
              <a:t>You use </a:t>
            </a:r>
            <a:r>
              <a:rPr lang="en-IE" dirty="0" smtClean="0"/>
              <a:t>a high value to start edge curves and a low value to follow them.</a:t>
            </a:r>
          </a:p>
          <a:p>
            <a:endParaRPr lang="en-IE" dirty="0"/>
          </a:p>
          <a:p>
            <a:endParaRPr lang="en-IE" dirty="0" smtClean="0"/>
          </a:p>
          <a:p>
            <a:endParaRPr lang="en-IE" dirty="0"/>
          </a:p>
          <a:p>
            <a:endParaRPr lang="en-IE" dirty="0" smtClean="0"/>
          </a:p>
          <a:p>
            <a:r>
              <a:rPr lang="en-IE" dirty="0" smtClean="0"/>
              <a:t>One algorithm might be (T1 lower threshold):</a:t>
            </a:r>
          </a:p>
          <a:p>
            <a:r>
              <a:rPr lang="en-IE" dirty="0" smtClean="0"/>
              <a:t>1. Obtain a binary image by </a:t>
            </a:r>
            <a:r>
              <a:rPr lang="en-IE" dirty="0" err="1" smtClean="0"/>
              <a:t>thresholding</a:t>
            </a:r>
            <a:r>
              <a:rPr lang="en-IE" dirty="0" smtClean="0"/>
              <a:t> the gradient with T1</a:t>
            </a:r>
          </a:p>
          <a:p>
            <a:r>
              <a:rPr lang="en-IE" dirty="0" smtClean="0"/>
              <a:t>2. Obtain all the image coordinates (</a:t>
            </a:r>
            <a:r>
              <a:rPr lang="en-IE" dirty="0" err="1" smtClean="0"/>
              <a:t>row,col</a:t>
            </a:r>
            <a:r>
              <a:rPr lang="en-IE" dirty="0" smtClean="0"/>
              <a:t>) that have intensities greater than T2.</a:t>
            </a:r>
          </a:p>
          <a:p>
            <a:r>
              <a:rPr lang="en-IE" dirty="0" smtClean="0"/>
              <a:t>3. Only keep the connected components in the binary image obtained in step 1 that overlap with the coordinates obtained in step 2 above </a:t>
            </a:r>
            <a:endParaRPr lang="en-IE" dirty="0"/>
          </a:p>
        </p:txBody>
      </p:sp>
      <p:pic>
        <p:nvPicPr>
          <p:cNvPr id="4" name="Picture 3"/>
          <p:cNvPicPr>
            <a:picLocks noChangeAspect="1"/>
          </p:cNvPicPr>
          <p:nvPr/>
        </p:nvPicPr>
        <p:blipFill>
          <a:blip r:embed="rId2"/>
          <a:stretch>
            <a:fillRect/>
          </a:stretch>
        </p:blipFill>
        <p:spPr>
          <a:xfrm>
            <a:off x="3182566" y="2244833"/>
            <a:ext cx="5826867" cy="1707235"/>
          </a:xfrm>
          <a:prstGeom prst="rect">
            <a:avLst/>
          </a:prstGeom>
        </p:spPr>
      </p:pic>
    </p:spTree>
    <p:extLst>
      <p:ext uri="{BB962C8B-B14F-4D97-AF65-F5344CB8AC3E}">
        <p14:creationId xmlns:p14="http://schemas.microsoft.com/office/powerpoint/2010/main" val="2729785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and Convolution</a:t>
            </a:r>
            <a:endParaRPr lang="en-IE" dirty="0"/>
          </a:p>
        </p:txBody>
      </p:sp>
      <p:sp>
        <p:nvSpPr>
          <p:cNvPr id="3" name="Content Placeholder 2"/>
          <p:cNvSpPr>
            <a:spLocks noGrp="1"/>
          </p:cNvSpPr>
          <p:nvPr>
            <p:ph idx="1"/>
          </p:nvPr>
        </p:nvSpPr>
        <p:spPr/>
        <p:txBody>
          <a:bodyPr/>
          <a:lstStyle/>
          <a:p>
            <a:r>
              <a:rPr lang="en-IE" dirty="0" smtClean="0"/>
              <a:t>Correlation and Convolution are two similar (but different) operations in signal processing. We can use them to filter an image to extract more high level information from it.</a:t>
            </a:r>
          </a:p>
          <a:p>
            <a:r>
              <a:rPr lang="en-IE" dirty="0" smtClean="0"/>
              <a:t>Convolution is used more because it is associative so it is more computationally efficient when performing multiple filtering operations.</a:t>
            </a:r>
          </a:p>
          <a:p>
            <a:r>
              <a:rPr lang="en-IE" dirty="0" smtClean="0"/>
              <a:t>These two operations are linear and shift invariant. They are linear in the sense that the output is a linear combination of the inputs and shift invariant in the sense that we do the same operation as we shift the filter</a:t>
            </a:r>
          </a:p>
          <a:p>
            <a:endParaRPr lang="en-IE" dirty="0"/>
          </a:p>
        </p:txBody>
      </p:sp>
    </p:spTree>
    <p:extLst>
      <p:ext uri="{BB962C8B-B14F-4D97-AF65-F5344CB8AC3E}">
        <p14:creationId xmlns:p14="http://schemas.microsoft.com/office/powerpoint/2010/main" val="165665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a:t>
            </a:r>
            <a:endParaRPr lang="en-IE" dirty="0"/>
          </a:p>
        </p:txBody>
      </p:sp>
      <p:sp>
        <p:nvSpPr>
          <p:cNvPr id="3" name="Content Placeholder 2"/>
          <p:cNvSpPr>
            <a:spLocks noGrp="1"/>
          </p:cNvSpPr>
          <p:nvPr>
            <p:ph idx="1"/>
          </p:nvPr>
        </p:nvSpPr>
        <p:spPr>
          <a:xfrm>
            <a:off x="838200" y="1825624"/>
            <a:ext cx="10515600" cy="4559677"/>
          </a:xfrm>
        </p:spPr>
        <p:txBody>
          <a:bodyPr>
            <a:normAutofit fontScale="92500" lnSpcReduction="20000"/>
          </a:bodyPr>
          <a:lstStyle/>
          <a:p>
            <a:r>
              <a:rPr lang="en-IE" dirty="0" smtClean="0"/>
              <a:t>Correlation can be defined for 1D signals by the following formula:</a:t>
            </a:r>
            <a:endParaRPr lang="en-IE" dirty="0"/>
          </a:p>
          <a:p>
            <a:endParaRPr lang="en-IE" dirty="0" smtClean="0"/>
          </a:p>
          <a:p>
            <a:endParaRPr lang="en-IE" dirty="0" smtClean="0"/>
          </a:p>
          <a:p>
            <a:endParaRPr lang="en-IE" dirty="0"/>
          </a:p>
          <a:p>
            <a:r>
              <a:rPr lang="en-IE" dirty="0" smtClean="0"/>
              <a:t>Where F is the filter and I is the signal. Here we assume </a:t>
            </a:r>
            <a:r>
              <a:rPr lang="en-IE" dirty="0"/>
              <a:t>F has 2N+1 elements, and that these are indexed from -N to N, so that the </a:t>
            </a:r>
            <a:r>
              <a:rPr lang="en-IE" dirty="0" err="1"/>
              <a:t>center</a:t>
            </a:r>
            <a:r>
              <a:rPr lang="en-IE" dirty="0"/>
              <a:t> element of F is F(0</a:t>
            </a:r>
            <a:r>
              <a:rPr lang="en-IE" dirty="0" smtClean="0"/>
              <a:t>)</a:t>
            </a:r>
          </a:p>
          <a:p>
            <a:r>
              <a:rPr lang="en-IE" dirty="0" smtClean="0"/>
              <a:t>What this means is that to calculate the correlation for a single sample of the signal we overlay the filter on that sample, multiply all the filter elements with the signal elements and find the total and that gives us the correlation for that single sample.</a:t>
            </a:r>
          </a:p>
          <a:p>
            <a:r>
              <a:rPr lang="en-IE" dirty="0" smtClean="0"/>
              <a:t>We then shift the filter onto the next sample and repeat the procedure. Consider the following example </a:t>
            </a:r>
            <a:endParaRPr lang="en-IE" dirty="0"/>
          </a:p>
        </p:txBody>
      </p:sp>
      <p:pic>
        <p:nvPicPr>
          <p:cNvPr id="4" name="Picture 3"/>
          <p:cNvPicPr>
            <a:picLocks noChangeAspect="1"/>
          </p:cNvPicPr>
          <p:nvPr/>
        </p:nvPicPr>
        <p:blipFill>
          <a:blip r:embed="rId2"/>
          <a:stretch>
            <a:fillRect/>
          </a:stretch>
        </p:blipFill>
        <p:spPr>
          <a:xfrm>
            <a:off x="4415012" y="2443485"/>
            <a:ext cx="2566652" cy="811159"/>
          </a:xfrm>
          <a:prstGeom prst="rect">
            <a:avLst/>
          </a:prstGeom>
        </p:spPr>
      </p:pic>
    </p:spTree>
    <p:extLst>
      <p:ext uri="{BB962C8B-B14F-4D97-AF65-F5344CB8AC3E}">
        <p14:creationId xmlns:p14="http://schemas.microsoft.com/office/powerpoint/2010/main" val="3906279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a:t>
            </a:r>
            <a:endParaRPr lang="en-IE" dirty="0"/>
          </a:p>
        </p:txBody>
      </p:sp>
      <p:sp>
        <p:nvSpPr>
          <p:cNvPr id="3" name="Content Placeholder 2"/>
          <p:cNvSpPr>
            <a:spLocks noGrp="1"/>
          </p:cNvSpPr>
          <p:nvPr>
            <p:ph idx="1"/>
          </p:nvPr>
        </p:nvSpPr>
        <p:spPr>
          <a:xfrm>
            <a:off x="838200" y="1825624"/>
            <a:ext cx="10515600" cy="4559677"/>
          </a:xfrm>
        </p:spPr>
        <p:txBody>
          <a:bodyPr>
            <a:normAutofit fontScale="92500" lnSpcReduction="10000"/>
          </a:bodyPr>
          <a:lstStyle/>
          <a:p>
            <a:r>
              <a:rPr lang="en-IE" dirty="0" smtClean="0"/>
              <a:t>Let </a:t>
            </a:r>
            <a:r>
              <a:rPr lang="en-IE" dirty="0" smtClean="0"/>
              <a:t>us </a:t>
            </a:r>
            <a:r>
              <a:rPr lang="en-IE" dirty="0" smtClean="0"/>
              <a:t>consider the example of a simple averaging filter (called a box filter). The discrete representation of this might be </a:t>
            </a:r>
            <a:r>
              <a:rPr lang="en-IE" dirty="0" err="1" smtClean="0"/>
              <a:t>Fx</a:t>
            </a:r>
            <a:r>
              <a:rPr lang="en-IE" dirty="0" smtClean="0"/>
              <a:t>=[1/3 1/3 1/3]. This is correlated with the signal as follows</a:t>
            </a:r>
            <a:endParaRPr lang="en-IE" dirty="0"/>
          </a:p>
          <a:p>
            <a:endParaRPr lang="en-IE" dirty="0" smtClean="0"/>
          </a:p>
          <a:p>
            <a:endParaRPr lang="en-IE" dirty="0"/>
          </a:p>
          <a:p>
            <a:endParaRPr lang="en-IE" dirty="0" smtClean="0"/>
          </a:p>
          <a:p>
            <a:endParaRPr lang="en-IE" dirty="0"/>
          </a:p>
          <a:p>
            <a:endParaRPr lang="en-IE" dirty="0" smtClean="0"/>
          </a:p>
          <a:p>
            <a:endParaRPr lang="en-IE" dirty="0" smtClean="0"/>
          </a:p>
          <a:p>
            <a:r>
              <a:rPr lang="en-IE" dirty="0" smtClean="0"/>
              <a:t>And so on as the filter slides across the signal. How might we perform even more averaging!</a:t>
            </a:r>
          </a:p>
          <a:p>
            <a:endParaRPr lang="en-IE" dirty="0" smtClean="0"/>
          </a:p>
          <a:p>
            <a:endParaRPr lang="en-IE" dirty="0"/>
          </a:p>
        </p:txBody>
      </p:sp>
      <p:pic>
        <p:nvPicPr>
          <p:cNvPr id="5" name="Picture 4"/>
          <p:cNvPicPr>
            <a:picLocks noChangeAspect="1"/>
          </p:cNvPicPr>
          <p:nvPr/>
        </p:nvPicPr>
        <p:blipFill>
          <a:blip r:embed="rId2"/>
          <a:stretch>
            <a:fillRect/>
          </a:stretch>
        </p:blipFill>
        <p:spPr>
          <a:xfrm>
            <a:off x="838200" y="3249941"/>
            <a:ext cx="5027827" cy="1711041"/>
          </a:xfrm>
          <a:prstGeom prst="rect">
            <a:avLst/>
          </a:prstGeom>
        </p:spPr>
      </p:pic>
      <p:pic>
        <p:nvPicPr>
          <p:cNvPr id="7" name="Picture 6"/>
          <p:cNvPicPr>
            <a:picLocks noChangeAspect="1"/>
          </p:cNvPicPr>
          <p:nvPr/>
        </p:nvPicPr>
        <p:blipFill>
          <a:blip r:embed="rId3"/>
          <a:stretch>
            <a:fillRect/>
          </a:stretch>
        </p:blipFill>
        <p:spPr>
          <a:xfrm>
            <a:off x="6096000" y="3256007"/>
            <a:ext cx="5457825" cy="1704975"/>
          </a:xfrm>
          <a:prstGeom prst="rect">
            <a:avLst/>
          </a:prstGeom>
        </p:spPr>
      </p:pic>
      <p:sp>
        <p:nvSpPr>
          <p:cNvPr id="8" name="TextBox 7"/>
          <p:cNvSpPr txBox="1"/>
          <p:nvPr/>
        </p:nvSpPr>
        <p:spPr>
          <a:xfrm>
            <a:off x="5682695" y="3920795"/>
            <a:ext cx="596638" cy="369332"/>
          </a:xfrm>
          <a:prstGeom prst="rect">
            <a:avLst/>
          </a:prstGeom>
          <a:noFill/>
        </p:spPr>
        <p:txBody>
          <a:bodyPr wrap="none" rtlCol="0">
            <a:spAutoFit/>
          </a:bodyPr>
          <a:lstStyle/>
          <a:p>
            <a:r>
              <a:rPr lang="en-IE" dirty="0" smtClean="0"/>
              <a:t>shift</a:t>
            </a:r>
            <a:endParaRPr lang="en-IE" dirty="0"/>
          </a:p>
        </p:txBody>
      </p:sp>
      <p:cxnSp>
        <p:nvCxnSpPr>
          <p:cNvPr id="10" name="Straight Arrow Connector 9"/>
          <p:cNvCxnSpPr/>
          <p:nvPr/>
        </p:nvCxnSpPr>
        <p:spPr>
          <a:xfrm>
            <a:off x="5346915" y="4290127"/>
            <a:ext cx="1286360"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79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 Gaussian Smoothing</a:t>
            </a:r>
            <a:endParaRPr lang="en-IE" dirty="0"/>
          </a:p>
        </p:txBody>
      </p:sp>
      <p:sp>
        <p:nvSpPr>
          <p:cNvPr id="3" name="Content Placeholder 2"/>
          <p:cNvSpPr>
            <a:spLocks noGrp="1"/>
          </p:cNvSpPr>
          <p:nvPr>
            <p:ph idx="1"/>
          </p:nvPr>
        </p:nvSpPr>
        <p:spPr>
          <a:xfrm>
            <a:off x="838200" y="1825624"/>
            <a:ext cx="10515600" cy="4559677"/>
          </a:xfrm>
        </p:spPr>
        <p:txBody>
          <a:bodyPr>
            <a:normAutofit fontScale="92500" lnSpcReduction="20000"/>
          </a:bodyPr>
          <a:lstStyle/>
          <a:p>
            <a:r>
              <a:rPr lang="en-IE" dirty="0" smtClean="0"/>
              <a:t>The averaging filter we just saw is a fairly crude approach to averaging or smoothing. Each sample has the same filter weight applied which means there is a sharp drop-off outside of the filter range</a:t>
            </a:r>
          </a:p>
          <a:p>
            <a:r>
              <a:rPr lang="en-IE" dirty="0" smtClean="0"/>
              <a:t>A smoother filter that allows samples closer to the central one to influence the result more would be better.</a:t>
            </a:r>
          </a:p>
          <a:p>
            <a:r>
              <a:rPr lang="en-IE" dirty="0" smtClean="0"/>
              <a:t>A common filter for this purpose is the Gaussian filter. Let us first consider it in continuous form (1D) </a:t>
            </a:r>
          </a:p>
          <a:p>
            <a:endParaRPr lang="en-IE" dirty="0" smtClean="0"/>
          </a:p>
          <a:p>
            <a:endParaRPr lang="en-IE" dirty="0"/>
          </a:p>
          <a:p>
            <a:endParaRPr lang="en-IE" dirty="0" smtClean="0"/>
          </a:p>
          <a:p>
            <a:r>
              <a:rPr lang="en-IE" dirty="0" smtClean="0"/>
              <a:t>where </a:t>
            </a:r>
            <a:r>
              <a:rPr lang="el-GR" dirty="0" smtClean="0"/>
              <a:t>μ</a:t>
            </a:r>
            <a:r>
              <a:rPr lang="en-IE" dirty="0" smtClean="0"/>
              <a:t> is the mean </a:t>
            </a:r>
            <a:r>
              <a:rPr lang="en-IE" dirty="0" smtClean="0"/>
              <a:t>and </a:t>
            </a:r>
            <a:r>
              <a:rPr lang="el-GR" dirty="0" smtClean="0"/>
              <a:t>σ</a:t>
            </a:r>
            <a:r>
              <a:rPr lang="en-IE" dirty="0" smtClean="0"/>
              <a:t> </a:t>
            </a:r>
            <a:r>
              <a:rPr lang="en-IE" dirty="0" smtClean="0"/>
              <a:t>is the variance. The value </a:t>
            </a:r>
            <a:r>
              <a:rPr lang="el-GR" dirty="0" smtClean="0"/>
              <a:t>μ</a:t>
            </a:r>
            <a:r>
              <a:rPr lang="en-IE" dirty="0" smtClean="0"/>
              <a:t> controls where the peak is on the x-axis (commonly zero) and </a:t>
            </a:r>
            <a:r>
              <a:rPr lang="el-GR" dirty="0" smtClean="0"/>
              <a:t>σ</a:t>
            </a:r>
            <a:r>
              <a:rPr lang="en-IE" dirty="0" smtClean="0"/>
              <a:t> controls the width of the peak. As </a:t>
            </a:r>
            <a:r>
              <a:rPr lang="el-GR" dirty="0" smtClean="0"/>
              <a:t>σ</a:t>
            </a:r>
            <a:r>
              <a:rPr lang="en-IE" dirty="0" smtClean="0"/>
              <a:t> gets smaller the peak becomes narrower</a:t>
            </a:r>
          </a:p>
          <a:p>
            <a:endParaRPr lang="en-IE" dirty="0"/>
          </a:p>
        </p:txBody>
      </p:sp>
      <p:pic>
        <p:nvPicPr>
          <p:cNvPr id="4" name="Picture 3"/>
          <p:cNvPicPr>
            <a:picLocks noChangeAspect="1"/>
          </p:cNvPicPr>
          <p:nvPr/>
        </p:nvPicPr>
        <p:blipFill>
          <a:blip r:embed="rId2"/>
          <a:stretch>
            <a:fillRect/>
          </a:stretch>
        </p:blipFill>
        <p:spPr>
          <a:xfrm>
            <a:off x="3328380" y="4265909"/>
            <a:ext cx="3272806" cy="770072"/>
          </a:xfrm>
          <a:prstGeom prst="rect">
            <a:avLst/>
          </a:prstGeom>
        </p:spPr>
      </p:pic>
      <p:pic>
        <p:nvPicPr>
          <p:cNvPr id="6" name="Picture 5"/>
          <p:cNvPicPr>
            <a:picLocks noChangeAspect="1"/>
          </p:cNvPicPr>
          <p:nvPr/>
        </p:nvPicPr>
        <p:blipFill>
          <a:blip r:embed="rId3"/>
          <a:stretch>
            <a:fillRect/>
          </a:stretch>
        </p:blipFill>
        <p:spPr>
          <a:xfrm>
            <a:off x="7367341" y="4105462"/>
            <a:ext cx="1724025" cy="1200150"/>
          </a:xfrm>
          <a:prstGeom prst="rect">
            <a:avLst/>
          </a:prstGeom>
        </p:spPr>
      </p:pic>
    </p:spTree>
    <p:extLst>
      <p:ext uri="{BB962C8B-B14F-4D97-AF65-F5344CB8AC3E}">
        <p14:creationId xmlns:p14="http://schemas.microsoft.com/office/powerpoint/2010/main" val="590687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 Gaussian Smoothing</a:t>
            </a:r>
            <a:endParaRPr lang="en-IE" dirty="0"/>
          </a:p>
        </p:txBody>
      </p:sp>
      <p:sp>
        <p:nvSpPr>
          <p:cNvPr id="3" name="Content Placeholder 2"/>
          <p:cNvSpPr>
            <a:spLocks noGrp="1"/>
          </p:cNvSpPr>
          <p:nvPr>
            <p:ph idx="1"/>
          </p:nvPr>
        </p:nvSpPr>
        <p:spPr>
          <a:xfrm>
            <a:off x="838200" y="1825624"/>
            <a:ext cx="10515600" cy="4559677"/>
          </a:xfrm>
        </p:spPr>
        <p:txBody>
          <a:bodyPr>
            <a:normAutofit/>
          </a:bodyPr>
          <a:lstStyle/>
          <a:p>
            <a:r>
              <a:rPr lang="en-IE" dirty="0" smtClean="0"/>
              <a:t>To build a discrete Gaussian filter we evaluate the Gaussian function at discrete locations (e.g. -2,-1,0,1,2).</a:t>
            </a:r>
          </a:p>
          <a:p>
            <a:r>
              <a:rPr lang="en-IE" dirty="0" smtClean="0"/>
              <a:t>However the Gaussian function goes from -∞ to ∞ but we don’t want to sample it on that range so we figure out what range will give us most of the function (e.g. 99%)  and sample it on that range</a:t>
            </a:r>
          </a:p>
          <a:p>
            <a:r>
              <a:rPr lang="en-IE" dirty="0" smtClean="0"/>
              <a:t>A 1D Gaussian filter with mean=0 and sigma=1 might be something like [0.05,0.25,0.4,0.25,0.05]</a:t>
            </a:r>
          </a:p>
          <a:p>
            <a:endParaRPr lang="en-IE" dirty="0" smtClean="0"/>
          </a:p>
          <a:p>
            <a:endParaRPr lang="en-IE" dirty="0"/>
          </a:p>
          <a:p>
            <a:endParaRPr lang="en-IE" dirty="0" smtClean="0"/>
          </a:p>
          <a:p>
            <a:endParaRPr lang="en-IE" dirty="0"/>
          </a:p>
        </p:txBody>
      </p:sp>
    </p:spTree>
    <p:extLst>
      <p:ext uri="{BB962C8B-B14F-4D97-AF65-F5344CB8AC3E}">
        <p14:creationId xmlns:p14="http://schemas.microsoft.com/office/powerpoint/2010/main" val="3088222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 Gaussian Smoothing</a:t>
            </a:r>
            <a:endParaRPr lang="en-IE" dirty="0"/>
          </a:p>
        </p:txBody>
      </p:sp>
      <p:sp>
        <p:nvSpPr>
          <p:cNvPr id="4" name="Content Placeholder 3"/>
          <p:cNvSpPr>
            <a:spLocks noGrp="1"/>
          </p:cNvSpPr>
          <p:nvPr>
            <p:ph idx="1"/>
          </p:nvPr>
        </p:nvSpPr>
        <p:spPr/>
        <p:txBody>
          <a:bodyPr/>
          <a:lstStyle/>
          <a:p>
            <a:r>
              <a:rPr lang="en-IE" dirty="0" smtClean="0"/>
              <a:t>Original, sigma=3, sigma=5</a:t>
            </a:r>
            <a:endParaRPr lang="en-IE" dirty="0"/>
          </a:p>
        </p:txBody>
      </p:sp>
      <p:pic>
        <p:nvPicPr>
          <p:cNvPr id="5" name="Picture 4"/>
          <p:cNvPicPr>
            <a:picLocks noChangeAspect="1"/>
          </p:cNvPicPr>
          <p:nvPr/>
        </p:nvPicPr>
        <p:blipFill>
          <a:blip r:embed="rId2"/>
          <a:stretch>
            <a:fillRect/>
          </a:stretch>
        </p:blipFill>
        <p:spPr>
          <a:xfrm>
            <a:off x="1238088" y="2557771"/>
            <a:ext cx="3147932" cy="3134003"/>
          </a:xfrm>
          <a:prstGeom prst="rect">
            <a:avLst/>
          </a:prstGeom>
        </p:spPr>
      </p:pic>
      <p:pic>
        <p:nvPicPr>
          <p:cNvPr id="6" name="Picture 5"/>
          <p:cNvPicPr>
            <a:picLocks noChangeAspect="1"/>
          </p:cNvPicPr>
          <p:nvPr/>
        </p:nvPicPr>
        <p:blipFill>
          <a:blip r:embed="rId3"/>
          <a:stretch>
            <a:fillRect/>
          </a:stretch>
        </p:blipFill>
        <p:spPr>
          <a:xfrm>
            <a:off x="4386020" y="2557771"/>
            <a:ext cx="6257310" cy="3134003"/>
          </a:xfrm>
          <a:prstGeom prst="rect">
            <a:avLst/>
          </a:prstGeom>
        </p:spPr>
      </p:pic>
    </p:spTree>
    <p:extLst>
      <p:ext uri="{BB962C8B-B14F-4D97-AF65-F5344CB8AC3E}">
        <p14:creationId xmlns:p14="http://schemas.microsoft.com/office/powerpoint/2010/main" val="1839415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Correlation and Derivatives</a:t>
            </a:r>
            <a:endParaRPr lang="en-IE" dirty="0"/>
          </a:p>
        </p:txBody>
      </p:sp>
      <p:sp>
        <p:nvSpPr>
          <p:cNvPr id="3" name="Content Placeholder 2"/>
          <p:cNvSpPr>
            <a:spLocks noGrp="1"/>
          </p:cNvSpPr>
          <p:nvPr>
            <p:ph idx="1"/>
          </p:nvPr>
        </p:nvSpPr>
        <p:spPr/>
        <p:txBody>
          <a:bodyPr>
            <a:normAutofit/>
          </a:bodyPr>
          <a:lstStyle/>
          <a:p>
            <a:r>
              <a:rPr lang="en-IE" dirty="0" smtClean="0"/>
              <a:t>Taking a derivative allows us to measure how quickly something (like an image) is changing.</a:t>
            </a:r>
          </a:p>
          <a:p>
            <a:r>
              <a:rPr lang="en-IE" dirty="0"/>
              <a:t>Intuitively, a derivative is found by taking the difference as we go from one part of a function to another. That is, it’s the change in y divided by the change in x</a:t>
            </a:r>
            <a:r>
              <a:rPr lang="en-IE" dirty="0" smtClean="0"/>
              <a:t>.</a:t>
            </a:r>
          </a:p>
          <a:p>
            <a:r>
              <a:rPr lang="en-IE" dirty="0" smtClean="0"/>
              <a:t>Therefore a natural choice for a discrete derivative filter might be F=[-1/2,0,1/2] which </a:t>
            </a:r>
            <a:r>
              <a:rPr lang="en-IE" dirty="0"/>
              <a:t>when evaluated is J(</a:t>
            </a:r>
            <a:r>
              <a:rPr lang="en-IE" dirty="0" err="1"/>
              <a:t>i</a:t>
            </a:r>
            <a:r>
              <a:rPr lang="en-IE" dirty="0"/>
              <a:t>) = (I(i+1)-I(i-1))/</a:t>
            </a:r>
            <a:r>
              <a:rPr lang="en-IE" dirty="0" smtClean="0"/>
              <a:t>2 or the change in y divided by the change in x.</a:t>
            </a:r>
            <a:endParaRPr lang="en-IE" dirty="0"/>
          </a:p>
          <a:p>
            <a:endParaRPr lang="en-IE" dirty="0"/>
          </a:p>
        </p:txBody>
      </p:sp>
    </p:spTree>
    <p:extLst>
      <p:ext uri="{BB962C8B-B14F-4D97-AF65-F5344CB8AC3E}">
        <p14:creationId xmlns:p14="http://schemas.microsoft.com/office/powerpoint/2010/main" val="155095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2259</Words>
  <Application>Microsoft Office PowerPoint</Application>
  <PresentationFormat>Custom</PresentationFormat>
  <Paragraphs>166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Computer Vision</vt:lpstr>
      <vt:lpstr>Overview</vt:lpstr>
      <vt:lpstr>Correlation and Convolution</vt:lpstr>
      <vt:lpstr>Correlation</vt:lpstr>
      <vt:lpstr>Correlation</vt:lpstr>
      <vt:lpstr>Correlation – Gaussian Smoothing</vt:lpstr>
      <vt:lpstr>Correlation – Gaussian Smoothing</vt:lpstr>
      <vt:lpstr>Correlation – Gaussian Smoothing</vt:lpstr>
      <vt:lpstr>Correlation and Derivatives</vt:lpstr>
      <vt:lpstr>Correlation and Derivatives, an example!</vt:lpstr>
      <vt:lpstr>2D Correlation</vt:lpstr>
      <vt:lpstr>2D Correlation</vt:lpstr>
      <vt:lpstr>Convolution</vt:lpstr>
      <vt:lpstr>Convolution vs Correlation</vt:lpstr>
      <vt:lpstr>Image Gradients and edge detection</vt:lpstr>
      <vt:lpstr>Image Edges</vt:lpstr>
      <vt:lpstr>Computing the Image Gradient</vt:lpstr>
      <vt:lpstr>Computing the Image Gradient</vt:lpstr>
      <vt:lpstr>Computing the Image Gradient – Prewitt Operator</vt:lpstr>
      <vt:lpstr>Computing the Image Gradient</vt:lpstr>
      <vt:lpstr>Gradient Magnitude and Direction</vt:lpstr>
      <vt:lpstr>Some example images</vt:lpstr>
      <vt:lpstr>Sobel Operator</vt:lpstr>
      <vt:lpstr>What to do with the image gradient?</vt:lpstr>
      <vt:lpstr>Canny Edge Detection Algorithm</vt:lpstr>
      <vt:lpstr>Non-maximum suppression</vt:lpstr>
      <vt:lpstr>Hysteresis thresholding</vt:lpstr>
      <vt:lpstr>Hysteresis thresholding</vt:lpstr>
    </vt:vector>
  </TitlesOfParts>
  <Company>Institute of Technology Blanchardstown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McLoughlin, Simon</dc:creator>
  <cp:lastModifiedBy>simon mcloughlin</cp:lastModifiedBy>
  <cp:revision>156</cp:revision>
  <dcterms:created xsi:type="dcterms:W3CDTF">2016-01-15T14:53:14Z</dcterms:created>
  <dcterms:modified xsi:type="dcterms:W3CDTF">2016-02-17T00:15:24Z</dcterms:modified>
</cp:coreProperties>
</file>