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92" r:id="rId4"/>
    <p:sldId id="293" r:id="rId5"/>
    <p:sldId id="318" r:id="rId6"/>
    <p:sldId id="316" r:id="rId7"/>
    <p:sldId id="317" r:id="rId8"/>
    <p:sldId id="320" r:id="rId9"/>
    <p:sldId id="321" r:id="rId10"/>
    <p:sldId id="322" r:id="rId11"/>
    <p:sldId id="319" r:id="rId12"/>
    <p:sldId id="324" r:id="rId13"/>
    <p:sldId id="323" r:id="rId14"/>
    <p:sldId id="325" r:id="rId15"/>
    <p:sldId id="346" r:id="rId16"/>
    <p:sldId id="328" r:id="rId17"/>
    <p:sldId id="326" r:id="rId18"/>
    <p:sldId id="327" r:id="rId19"/>
    <p:sldId id="329" r:id="rId20"/>
    <p:sldId id="331" r:id="rId21"/>
    <p:sldId id="330" r:id="rId22"/>
    <p:sldId id="332" r:id="rId23"/>
    <p:sldId id="333" r:id="rId24"/>
    <p:sldId id="334" r:id="rId25"/>
    <p:sldId id="335" r:id="rId26"/>
    <p:sldId id="337" r:id="rId27"/>
    <p:sldId id="336" r:id="rId28"/>
    <p:sldId id="340" r:id="rId29"/>
    <p:sldId id="339" r:id="rId30"/>
    <p:sldId id="338" r:id="rId31"/>
    <p:sldId id="341" r:id="rId32"/>
    <p:sldId id="342" r:id="rId33"/>
    <p:sldId id="345" r:id="rId34"/>
    <p:sldId id="343" r:id="rId35"/>
    <p:sldId id="34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p:scale>
          <a:sx n="81" d="100"/>
          <a:sy n="81" d="100"/>
        </p:scale>
        <p:origin x="-12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FCBA7DBE-B6FA-4FD9-98E1-DA5DCE21054A}" type="datetimeFigureOut">
              <a:rPr lang="en-IE" smtClean="0"/>
              <a:t>23/02/2016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C9793F3-7837-4E2B-8681-EE5C1BA3BF10}" type="slidenum">
              <a:rPr lang="en-IE" smtClean="0"/>
              <a:t>‹#›</a:t>
            </a:fld>
            <a:endParaRPr lang="en-IE"/>
          </a:p>
        </p:txBody>
      </p:sp>
    </p:spTree>
    <p:extLst>
      <p:ext uri="{BB962C8B-B14F-4D97-AF65-F5344CB8AC3E}">
        <p14:creationId xmlns:p14="http://schemas.microsoft.com/office/powerpoint/2010/main" val="3216918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FCBA7DBE-B6FA-4FD9-98E1-DA5DCE21054A}" type="datetimeFigureOut">
              <a:rPr lang="en-IE" smtClean="0"/>
              <a:t>23/02/2016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C9793F3-7837-4E2B-8681-EE5C1BA3BF10}" type="slidenum">
              <a:rPr lang="en-IE" smtClean="0"/>
              <a:t>‹#›</a:t>
            </a:fld>
            <a:endParaRPr lang="en-IE"/>
          </a:p>
        </p:txBody>
      </p:sp>
    </p:spTree>
    <p:extLst>
      <p:ext uri="{BB962C8B-B14F-4D97-AF65-F5344CB8AC3E}">
        <p14:creationId xmlns:p14="http://schemas.microsoft.com/office/powerpoint/2010/main" val="241385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FCBA7DBE-B6FA-4FD9-98E1-DA5DCE21054A}" type="datetimeFigureOut">
              <a:rPr lang="en-IE" smtClean="0"/>
              <a:t>23/02/2016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C9793F3-7837-4E2B-8681-EE5C1BA3BF10}" type="slidenum">
              <a:rPr lang="en-IE" smtClean="0"/>
              <a:t>‹#›</a:t>
            </a:fld>
            <a:endParaRPr lang="en-IE"/>
          </a:p>
        </p:txBody>
      </p:sp>
    </p:spTree>
    <p:extLst>
      <p:ext uri="{BB962C8B-B14F-4D97-AF65-F5344CB8AC3E}">
        <p14:creationId xmlns:p14="http://schemas.microsoft.com/office/powerpoint/2010/main" val="2135571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FCBA7DBE-B6FA-4FD9-98E1-DA5DCE21054A}" type="datetimeFigureOut">
              <a:rPr lang="en-IE" smtClean="0"/>
              <a:t>23/02/2016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C9793F3-7837-4E2B-8681-EE5C1BA3BF10}" type="slidenum">
              <a:rPr lang="en-IE" smtClean="0"/>
              <a:t>‹#›</a:t>
            </a:fld>
            <a:endParaRPr lang="en-IE"/>
          </a:p>
        </p:txBody>
      </p:sp>
    </p:spTree>
    <p:extLst>
      <p:ext uri="{BB962C8B-B14F-4D97-AF65-F5344CB8AC3E}">
        <p14:creationId xmlns:p14="http://schemas.microsoft.com/office/powerpoint/2010/main" val="3442691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BA7DBE-B6FA-4FD9-98E1-DA5DCE21054A}" type="datetimeFigureOut">
              <a:rPr lang="en-IE" smtClean="0"/>
              <a:t>23/02/2016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C9793F3-7837-4E2B-8681-EE5C1BA3BF10}" type="slidenum">
              <a:rPr lang="en-IE" smtClean="0"/>
              <a:t>‹#›</a:t>
            </a:fld>
            <a:endParaRPr lang="en-IE"/>
          </a:p>
        </p:txBody>
      </p:sp>
    </p:spTree>
    <p:extLst>
      <p:ext uri="{BB962C8B-B14F-4D97-AF65-F5344CB8AC3E}">
        <p14:creationId xmlns:p14="http://schemas.microsoft.com/office/powerpoint/2010/main" val="3799304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FCBA7DBE-B6FA-4FD9-98E1-DA5DCE21054A}" type="datetimeFigureOut">
              <a:rPr lang="en-IE" smtClean="0"/>
              <a:t>23/02/2016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C9793F3-7837-4E2B-8681-EE5C1BA3BF10}" type="slidenum">
              <a:rPr lang="en-IE" smtClean="0"/>
              <a:t>‹#›</a:t>
            </a:fld>
            <a:endParaRPr lang="en-IE"/>
          </a:p>
        </p:txBody>
      </p:sp>
    </p:spTree>
    <p:extLst>
      <p:ext uri="{BB962C8B-B14F-4D97-AF65-F5344CB8AC3E}">
        <p14:creationId xmlns:p14="http://schemas.microsoft.com/office/powerpoint/2010/main" val="85366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FCBA7DBE-B6FA-4FD9-98E1-DA5DCE21054A}" type="datetimeFigureOut">
              <a:rPr lang="en-IE" smtClean="0"/>
              <a:t>23/02/2016</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3C9793F3-7837-4E2B-8681-EE5C1BA3BF10}" type="slidenum">
              <a:rPr lang="en-IE" smtClean="0"/>
              <a:t>‹#›</a:t>
            </a:fld>
            <a:endParaRPr lang="en-IE"/>
          </a:p>
        </p:txBody>
      </p:sp>
    </p:spTree>
    <p:extLst>
      <p:ext uri="{BB962C8B-B14F-4D97-AF65-F5344CB8AC3E}">
        <p14:creationId xmlns:p14="http://schemas.microsoft.com/office/powerpoint/2010/main" val="885643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FCBA7DBE-B6FA-4FD9-98E1-DA5DCE21054A}" type="datetimeFigureOut">
              <a:rPr lang="en-IE" smtClean="0"/>
              <a:t>23/02/2016</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3C9793F3-7837-4E2B-8681-EE5C1BA3BF10}" type="slidenum">
              <a:rPr lang="en-IE" smtClean="0"/>
              <a:t>‹#›</a:t>
            </a:fld>
            <a:endParaRPr lang="en-IE"/>
          </a:p>
        </p:txBody>
      </p:sp>
    </p:spTree>
    <p:extLst>
      <p:ext uri="{BB962C8B-B14F-4D97-AF65-F5344CB8AC3E}">
        <p14:creationId xmlns:p14="http://schemas.microsoft.com/office/powerpoint/2010/main" val="375426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A7DBE-B6FA-4FD9-98E1-DA5DCE21054A}" type="datetimeFigureOut">
              <a:rPr lang="en-IE" smtClean="0"/>
              <a:t>23/02/2016</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3C9793F3-7837-4E2B-8681-EE5C1BA3BF10}" type="slidenum">
              <a:rPr lang="en-IE" smtClean="0"/>
              <a:t>‹#›</a:t>
            </a:fld>
            <a:endParaRPr lang="en-IE"/>
          </a:p>
        </p:txBody>
      </p:sp>
    </p:spTree>
    <p:extLst>
      <p:ext uri="{BB962C8B-B14F-4D97-AF65-F5344CB8AC3E}">
        <p14:creationId xmlns:p14="http://schemas.microsoft.com/office/powerpoint/2010/main" val="3535540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A7DBE-B6FA-4FD9-98E1-DA5DCE21054A}" type="datetimeFigureOut">
              <a:rPr lang="en-IE" smtClean="0"/>
              <a:t>23/02/2016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C9793F3-7837-4E2B-8681-EE5C1BA3BF10}" type="slidenum">
              <a:rPr lang="en-IE" smtClean="0"/>
              <a:t>‹#›</a:t>
            </a:fld>
            <a:endParaRPr lang="en-IE"/>
          </a:p>
        </p:txBody>
      </p:sp>
    </p:spTree>
    <p:extLst>
      <p:ext uri="{BB962C8B-B14F-4D97-AF65-F5344CB8AC3E}">
        <p14:creationId xmlns:p14="http://schemas.microsoft.com/office/powerpoint/2010/main" val="4243494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A7DBE-B6FA-4FD9-98E1-DA5DCE21054A}" type="datetimeFigureOut">
              <a:rPr lang="en-IE" smtClean="0"/>
              <a:t>23/02/2016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C9793F3-7837-4E2B-8681-EE5C1BA3BF10}" type="slidenum">
              <a:rPr lang="en-IE" smtClean="0"/>
              <a:t>‹#›</a:t>
            </a:fld>
            <a:endParaRPr lang="en-IE"/>
          </a:p>
        </p:txBody>
      </p:sp>
    </p:spTree>
    <p:extLst>
      <p:ext uri="{BB962C8B-B14F-4D97-AF65-F5344CB8AC3E}">
        <p14:creationId xmlns:p14="http://schemas.microsoft.com/office/powerpoint/2010/main" val="2504604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A7DBE-B6FA-4FD9-98E1-DA5DCE21054A}" type="datetimeFigureOut">
              <a:rPr lang="en-IE" smtClean="0"/>
              <a:t>23/02/2016</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9793F3-7837-4E2B-8681-EE5C1BA3BF10}" type="slidenum">
              <a:rPr lang="en-IE" smtClean="0"/>
              <a:t>‹#›</a:t>
            </a:fld>
            <a:endParaRPr lang="en-IE"/>
          </a:p>
        </p:txBody>
      </p:sp>
    </p:spTree>
    <p:extLst>
      <p:ext uri="{BB962C8B-B14F-4D97-AF65-F5344CB8AC3E}">
        <p14:creationId xmlns:p14="http://schemas.microsoft.com/office/powerpoint/2010/main" val="424912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Computer Vision</a:t>
            </a:r>
            <a:endParaRPr lang="en-IE" dirty="0"/>
          </a:p>
        </p:txBody>
      </p:sp>
      <p:sp>
        <p:nvSpPr>
          <p:cNvPr id="3" name="Subtitle 2"/>
          <p:cNvSpPr>
            <a:spLocks noGrp="1"/>
          </p:cNvSpPr>
          <p:nvPr>
            <p:ph type="subTitle" idx="1"/>
          </p:nvPr>
        </p:nvSpPr>
        <p:spPr/>
        <p:txBody>
          <a:bodyPr/>
          <a:lstStyle/>
          <a:p>
            <a:r>
              <a:rPr lang="en-IE" dirty="0" smtClean="0"/>
              <a:t>Lecture 4</a:t>
            </a:r>
          </a:p>
          <a:p>
            <a:r>
              <a:rPr lang="en-IE" dirty="0" smtClean="0"/>
              <a:t>Simon McLoughlin</a:t>
            </a:r>
          </a:p>
          <a:p>
            <a:endParaRPr lang="en-IE" dirty="0"/>
          </a:p>
        </p:txBody>
      </p:sp>
    </p:spTree>
    <p:extLst>
      <p:ext uri="{BB962C8B-B14F-4D97-AF65-F5344CB8AC3E}">
        <p14:creationId xmlns:p14="http://schemas.microsoft.com/office/powerpoint/2010/main" val="101521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Background Modelling – Frame Differencing</a:t>
            </a:r>
            <a:endParaRPr lang="en-IE" dirty="0"/>
          </a:p>
        </p:txBody>
      </p:sp>
      <p:sp>
        <p:nvSpPr>
          <p:cNvPr id="6" name="Content Placeholder 4"/>
          <p:cNvSpPr>
            <a:spLocks noGrp="1"/>
          </p:cNvSpPr>
          <p:nvPr>
            <p:ph idx="1"/>
          </p:nvPr>
        </p:nvSpPr>
        <p:spPr>
          <a:xfrm>
            <a:off x="838200" y="1996106"/>
            <a:ext cx="10515600" cy="4351338"/>
          </a:xfrm>
        </p:spPr>
        <p:txBody>
          <a:bodyPr>
            <a:normAutofit lnSpcReduction="10000"/>
          </a:bodyPr>
          <a:lstStyle/>
          <a:p>
            <a:endParaRPr lang="en-IE" dirty="0" smtClean="0"/>
          </a:p>
          <a:p>
            <a:endParaRPr lang="en-IE" dirty="0"/>
          </a:p>
          <a:p>
            <a:endParaRPr lang="en-IE" dirty="0" smtClean="0"/>
          </a:p>
          <a:p>
            <a:pPr marL="0" indent="0">
              <a:buNone/>
            </a:pPr>
            <a:r>
              <a:rPr lang="en-IE" dirty="0"/>
              <a:t> </a:t>
            </a:r>
            <a:r>
              <a:rPr lang="en-IE" dirty="0" smtClean="0"/>
              <a:t>     N=1	         N=3		N=5		N=9		 N=15</a:t>
            </a:r>
            <a:endParaRPr lang="en-IE" dirty="0"/>
          </a:p>
          <a:p>
            <a:r>
              <a:rPr lang="en-IE" dirty="0" smtClean="0"/>
              <a:t>As we delay the background frame more and more we get a more complete silhouette but we also notice that we get two, one where the object is now and one where is was at time t-N</a:t>
            </a:r>
          </a:p>
          <a:p>
            <a:r>
              <a:rPr lang="en-IE" dirty="0" smtClean="0"/>
              <a:t>If the application allows we could combine the frames at t-N and </a:t>
            </a:r>
            <a:r>
              <a:rPr lang="en-IE" dirty="0" err="1" smtClean="0"/>
              <a:t>t+N</a:t>
            </a:r>
            <a:r>
              <a:rPr lang="en-IE" dirty="0" smtClean="0"/>
              <a:t>  using a logical AND to remove the double but the processing would be delayed by N frames which may or may not be a problem</a:t>
            </a:r>
          </a:p>
        </p:txBody>
      </p:sp>
      <p:pic>
        <p:nvPicPr>
          <p:cNvPr id="3" name="Picture 2"/>
          <p:cNvPicPr>
            <a:picLocks noChangeAspect="1"/>
          </p:cNvPicPr>
          <p:nvPr/>
        </p:nvPicPr>
        <p:blipFill>
          <a:blip r:embed="rId2"/>
          <a:stretch>
            <a:fillRect/>
          </a:stretch>
        </p:blipFill>
        <p:spPr>
          <a:xfrm>
            <a:off x="838200" y="1500161"/>
            <a:ext cx="9800240" cy="1909466"/>
          </a:xfrm>
          <a:prstGeom prst="rect">
            <a:avLst/>
          </a:prstGeom>
        </p:spPr>
      </p:pic>
    </p:spTree>
    <p:extLst>
      <p:ext uri="{BB962C8B-B14F-4D97-AF65-F5344CB8AC3E}">
        <p14:creationId xmlns:p14="http://schemas.microsoft.com/office/powerpoint/2010/main" val="17361086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Background Modelling – A mean filter</a:t>
            </a:r>
            <a:endParaRPr lang="en-IE" dirty="0"/>
          </a:p>
        </p:txBody>
      </p:sp>
      <p:sp>
        <p:nvSpPr>
          <p:cNvPr id="3" name="Content Placeholder 2"/>
          <p:cNvSpPr>
            <a:spLocks noGrp="1"/>
          </p:cNvSpPr>
          <p:nvPr>
            <p:ph idx="1"/>
          </p:nvPr>
        </p:nvSpPr>
        <p:spPr/>
        <p:txBody>
          <a:bodyPr>
            <a:normAutofit/>
          </a:bodyPr>
          <a:lstStyle/>
          <a:p>
            <a:r>
              <a:rPr lang="en-IE" dirty="0" smtClean="0"/>
              <a:t>A problem that might arise with simple frame differencing is that of </a:t>
            </a:r>
            <a:r>
              <a:rPr lang="en-IE" dirty="0" smtClean="0"/>
              <a:t>noise and slight background </a:t>
            </a:r>
            <a:r>
              <a:rPr lang="en-IE" dirty="0" smtClean="0"/>
              <a:t>motion e.g. things (e.g. trees) blowing in the wind, waves, abrupt lighting changes etc.</a:t>
            </a:r>
          </a:p>
          <a:p>
            <a:r>
              <a:rPr lang="en-IE" dirty="0" smtClean="0"/>
              <a:t>One simple approach to reducing some of these issues is to </a:t>
            </a:r>
            <a:r>
              <a:rPr lang="en-IE" dirty="0" smtClean="0"/>
              <a:t>use the </a:t>
            </a:r>
            <a:r>
              <a:rPr lang="en-IE" dirty="0" smtClean="0"/>
              <a:t>average of the frames in the last T seconds as the background image. So if T=2 and the frame rate was 10 fps you would be averaging the last 20 frames as the background </a:t>
            </a:r>
            <a:r>
              <a:rPr lang="en-IE" dirty="0"/>
              <a:t>model (2 seconds of video).</a:t>
            </a:r>
            <a:endParaRPr lang="en-IE" dirty="0" smtClean="0"/>
          </a:p>
          <a:p>
            <a:r>
              <a:rPr lang="en-IE" dirty="0" smtClean="0"/>
              <a:t>This way you will reduce (not eliminate) the effect of the repetitive background motions such as trees, waves, rain etc. such that they might fall below the </a:t>
            </a:r>
            <a:r>
              <a:rPr lang="en-IE" dirty="0" err="1" smtClean="0"/>
              <a:t>binarisation</a:t>
            </a:r>
            <a:r>
              <a:rPr lang="en-IE" dirty="0" smtClean="0"/>
              <a:t> threshold.</a:t>
            </a:r>
          </a:p>
          <a:p>
            <a:endParaRPr lang="en-IE" dirty="0" smtClean="0"/>
          </a:p>
          <a:p>
            <a:endParaRPr lang="en-IE" dirty="0"/>
          </a:p>
          <a:p>
            <a:endParaRPr lang="en-IE" dirty="0"/>
          </a:p>
        </p:txBody>
      </p:sp>
    </p:spTree>
    <p:extLst>
      <p:ext uri="{BB962C8B-B14F-4D97-AF65-F5344CB8AC3E}">
        <p14:creationId xmlns:p14="http://schemas.microsoft.com/office/powerpoint/2010/main" val="42402637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Background Modelling – A mean filter</a:t>
            </a:r>
            <a:endParaRPr lang="en-IE" dirty="0"/>
          </a:p>
        </p:txBody>
      </p:sp>
      <p:sp>
        <p:nvSpPr>
          <p:cNvPr id="3" name="Content Placeholder 2"/>
          <p:cNvSpPr>
            <a:spLocks noGrp="1"/>
          </p:cNvSpPr>
          <p:nvPr>
            <p:ph idx="1"/>
          </p:nvPr>
        </p:nvSpPr>
        <p:spPr/>
        <p:txBody>
          <a:bodyPr>
            <a:normAutofit/>
          </a:bodyPr>
          <a:lstStyle/>
          <a:p>
            <a:endParaRPr lang="en-IE" dirty="0" smtClean="0"/>
          </a:p>
          <a:p>
            <a:endParaRPr lang="en-IE" dirty="0"/>
          </a:p>
          <a:p>
            <a:endParaRPr lang="en-IE" dirty="0" smtClean="0"/>
          </a:p>
          <a:p>
            <a:endParaRPr lang="en-IE" dirty="0"/>
          </a:p>
          <a:p>
            <a:endParaRPr lang="en-IE" dirty="0" smtClean="0"/>
          </a:p>
          <a:p>
            <a:endParaRPr lang="en-IE" dirty="0"/>
          </a:p>
          <a:p>
            <a:pPr marL="0" indent="0">
              <a:buNone/>
            </a:pPr>
            <a:r>
              <a:rPr lang="en-IE" dirty="0" smtClean="0"/>
              <a:t>	I(</a:t>
            </a:r>
            <a:r>
              <a:rPr lang="en-IE" dirty="0" err="1" smtClean="0"/>
              <a:t>x,y,t</a:t>
            </a:r>
            <a:r>
              <a:rPr lang="en-IE" dirty="0" smtClean="0"/>
              <a:t>)						       </a:t>
            </a:r>
            <a:r>
              <a:rPr lang="en-IE" dirty="0" err="1" smtClean="0"/>
              <a:t>Thresholded</a:t>
            </a:r>
            <a:r>
              <a:rPr lang="en-IE" dirty="0" smtClean="0"/>
              <a:t> Image</a:t>
            </a:r>
            <a:endParaRPr lang="en-IE" dirty="0"/>
          </a:p>
          <a:p>
            <a:endParaRPr lang="en-IE" dirty="0"/>
          </a:p>
        </p:txBody>
      </p:sp>
      <p:pic>
        <p:nvPicPr>
          <p:cNvPr id="5" name="Picture 4"/>
          <p:cNvPicPr>
            <a:picLocks noChangeAspect="1"/>
          </p:cNvPicPr>
          <p:nvPr/>
        </p:nvPicPr>
        <p:blipFill>
          <a:blip r:embed="rId2"/>
          <a:stretch>
            <a:fillRect/>
          </a:stretch>
        </p:blipFill>
        <p:spPr>
          <a:xfrm>
            <a:off x="952419" y="2687664"/>
            <a:ext cx="2847975" cy="2133600"/>
          </a:xfrm>
          <a:prstGeom prst="rect">
            <a:avLst/>
          </a:prstGeom>
        </p:spPr>
      </p:pic>
      <p:pic>
        <p:nvPicPr>
          <p:cNvPr id="6" name="Picture 5"/>
          <p:cNvPicPr>
            <a:picLocks noChangeAspect="1"/>
          </p:cNvPicPr>
          <p:nvPr/>
        </p:nvPicPr>
        <p:blipFill>
          <a:blip r:embed="rId3"/>
          <a:stretch>
            <a:fillRect/>
          </a:stretch>
        </p:blipFill>
        <p:spPr>
          <a:xfrm>
            <a:off x="4315551" y="2687664"/>
            <a:ext cx="2889956" cy="2133600"/>
          </a:xfrm>
          <a:prstGeom prst="rect">
            <a:avLst/>
          </a:prstGeom>
        </p:spPr>
      </p:pic>
      <p:pic>
        <p:nvPicPr>
          <p:cNvPr id="7" name="Picture 6"/>
          <p:cNvPicPr>
            <a:picLocks noChangeAspect="1"/>
          </p:cNvPicPr>
          <p:nvPr/>
        </p:nvPicPr>
        <p:blipFill>
          <a:blip r:embed="rId4"/>
          <a:stretch>
            <a:fillRect/>
          </a:stretch>
        </p:blipFill>
        <p:spPr>
          <a:xfrm>
            <a:off x="7852757" y="2687664"/>
            <a:ext cx="2853793" cy="2154445"/>
          </a:xfrm>
          <a:prstGeom prst="rect">
            <a:avLst/>
          </a:prstGeom>
        </p:spPr>
      </p:pic>
      <p:pic>
        <p:nvPicPr>
          <p:cNvPr id="8" name="Picture 7"/>
          <p:cNvPicPr>
            <a:picLocks noChangeAspect="1"/>
          </p:cNvPicPr>
          <p:nvPr/>
        </p:nvPicPr>
        <p:blipFill>
          <a:blip r:embed="rId5"/>
          <a:stretch>
            <a:fillRect/>
          </a:stretch>
        </p:blipFill>
        <p:spPr>
          <a:xfrm>
            <a:off x="3555731" y="4956201"/>
            <a:ext cx="4057650" cy="476250"/>
          </a:xfrm>
          <a:prstGeom prst="rect">
            <a:avLst/>
          </a:prstGeom>
        </p:spPr>
      </p:pic>
      <p:sp>
        <p:nvSpPr>
          <p:cNvPr id="9" name="TextBox 8"/>
          <p:cNvSpPr txBox="1"/>
          <p:nvPr/>
        </p:nvSpPr>
        <p:spPr>
          <a:xfrm>
            <a:off x="5398576" y="5567388"/>
            <a:ext cx="1013483" cy="369332"/>
          </a:xfrm>
          <a:prstGeom prst="rect">
            <a:avLst/>
          </a:prstGeom>
          <a:noFill/>
        </p:spPr>
        <p:txBody>
          <a:bodyPr wrap="none" rtlCol="0">
            <a:spAutoFit/>
          </a:bodyPr>
          <a:lstStyle/>
          <a:p>
            <a:r>
              <a:rPr lang="en-IE" dirty="0" smtClean="0"/>
              <a:t>For n=20</a:t>
            </a:r>
            <a:endParaRPr lang="en-IE" dirty="0"/>
          </a:p>
        </p:txBody>
      </p:sp>
    </p:spTree>
    <p:extLst>
      <p:ext uri="{BB962C8B-B14F-4D97-AF65-F5344CB8AC3E}">
        <p14:creationId xmlns:p14="http://schemas.microsoft.com/office/powerpoint/2010/main" val="18538533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Background Modelling – A median filter</a:t>
            </a:r>
            <a:endParaRPr lang="en-IE" dirty="0"/>
          </a:p>
        </p:txBody>
      </p:sp>
      <p:sp>
        <p:nvSpPr>
          <p:cNvPr id="3" name="Content Placeholder 2"/>
          <p:cNvSpPr>
            <a:spLocks noGrp="1"/>
          </p:cNvSpPr>
          <p:nvPr>
            <p:ph idx="1"/>
          </p:nvPr>
        </p:nvSpPr>
        <p:spPr/>
        <p:txBody>
          <a:bodyPr>
            <a:normAutofit/>
          </a:bodyPr>
          <a:lstStyle/>
          <a:p>
            <a:r>
              <a:rPr lang="en-IE" dirty="0" smtClean="0"/>
              <a:t>Using a median filter is similar to a mean filter but can yield better results. We assume that the true background pixel value occurs most of the time! – Could also use the mode (most common value).</a:t>
            </a:r>
          </a:p>
          <a:p>
            <a:endParaRPr lang="en-IE" dirty="0" smtClean="0"/>
          </a:p>
          <a:p>
            <a:endParaRPr lang="en-IE" dirty="0"/>
          </a:p>
          <a:p>
            <a:endParaRPr lang="en-IE" dirty="0"/>
          </a:p>
        </p:txBody>
      </p:sp>
      <p:pic>
        <p:nvPicPr>
          <p:cNvPr id="4" name="Picture 3"/>
          <p:cNvPicPr>
            <a:picLocks noChangeAspect="1"/>
          </p:cNvPicPr>
          <p:nvPr/>
        </p:nvPicPr>
        <p:blipFill>
          <a:blip r:embed="rId2"/>
          <a:stretch>
            <a:fillRect/>
          </a:stretch>
        </p:blipFill>
        <p:spPr>
          <a:xfrm>
            <a:off x="1505071" y="3152532"/>
            <a:ext cx="9181858" cy="2705827"/>
          </a:xfrm>
          <a:prstGeom prst="rect">
            <a:avLst/>
          </a:prstGeom>
        </p:spPr>
      </p:pic>
      <p:sp>
        <p:nvSpPr>
          <p:cNvPr id="5" name="TextBox 4"/>
          <p:cNvSpPr txBox="1"/>
          <p:nvPr/>
        </p:nvSpPr>
        <p:spPr>
          <a:xfrm>
            <a:off x="2216258" y="5848493"/>
            <a:ext cx="1965731" cy="369332"/>
          </a:xfrm>
          <a:prstGeom prst="rect">
            <a:avLst/>
          </a:prstGeom>
          <a:noFill/>
        </p:spPr>
        <p:txBody>
          <a:bodyPr wrap="none" rtlCol="0">
            <a:spAutoFit/>
          </a:bodyPr>
          <a:lstStyle/>
          <a:p>
            <a:r>
              <a:rPr lang="en-IE" dirty="0" smtClean="0"/>
              <a:t>Median filter, n=20</a:t>
            </a:r>
            <a:endParaRPr lang="en-IE" dirty="0"/>
          </a:p>
        </p:txBody>
      </p:sp>
      <p:sp>
        <p:nvSpPr>
          <p:cNvPr id="6" name="TextBox 5"/>
          <p:cNvSpPr txBox="1"/>
          <p:nvPr/>
        </p:nvSpPr>
        <p:spPr>
          <a:xfrm>
            <a:off x="7932549" y="5775091"/>
            <a:ext cx="1979901" cy="369332"/>
          </a:xfrm>
          <a:prstGeom prst="rect">
            <a:avLst/>
          </a:prstGeom>
          <a:noFill/>
        </p:spPr>
        <p:txBody>
          <a:bodyPr wrap="none" rtlCol="0">
            <a:spAutoFit/>
          </a:bodyPr>
          <a:lstStyle/>
          <a:p>
            <a:r>
              <a:rPr lang="en-IE" dirty="0" err="1" smtClean="0"/>
              <a:t>Thresholded</a:t>
            </a:r>
            <a:r>
              <a:rPr lang="en-IE" dirty="0" smtClean="0"/>
              <a:t> image</a:t>
            </a:r>
            <a:endParaRPr lang="en-IE" dirty="0"/>
          </a:p>
        </p:txBody>
      </p:sp>
    </p:spTree>
    <p:extLst>
      <p:ext uri="{BB962C8B-B14F-4D97-AF65-F5344CB8AC3E}">
        <p14:creationId xmlns:p14="http://schemas.microsoft.com/office/powerpoint/2010/main" val="41440711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Background Modelling – So far</a:t>
            </a:r>
            <a:endParaRPr lang="en-IE" dirty="0"/>
          </a:p>
        </p:txBody>
      </p:sp>
      <p:sp>
        <p:nvSpPr>
          <p:cNvPr id="3" name="Content Placeholder 2"/>
          <p:cNvSpPr>
            <a:spLocks noGrp="1"/>
          </p:cNvSpPr>
          <p:nvPr>
            <p:ph idx="1"/>
          </p:nvPr>
        </p:nvSpPr>
        <p:spPr>
          <a:xfrm>
            <a:off x="838199" y="1825625"/>
            <a:ext cx="10708037" cy="4351338"/>
          </a:xfrm>
        </p:spPr>
        <p:txBody>
          <a:bodyPr>
            <a:normAutofit fontScale="92500" lnSpcReduction="10000"/>
          </a:bodyPr>
          <a:lstStyle/>
          <a:p>
            <a:r>
              <a:rPr lang="en-IE" dirty="0" smtClean="0"/>
              <a:t>The approaches we just looked </a:t>
            </a:r>
            <a:r>
              <a:rPr lang="en-IE" dirty="0" smtClean="0"/>
              <a:t>at have </a:t>
            </a:r>
            <a:r>
              <a:rPr lang="en-IE" dirty="0" smtClean="0"/>
              <a:t>advantages and disadvantages:</a:t>
            </a:r>
          </a:p>
          <a:p>
            <a:r>
              <a:rPr lang="en-IE" dirty="0" smtClean="0"/>
              <a:t>Pros: Easy to implement, pretty fast, background model changes with time</a:t>
            </a:r>
          </a:p>
          <a:p>
            <a:pPr lvl="1"/>
            <a:r>
              <a:rPr lang="en-IE" dirty="0" smtClean="0"/>
              <a:t>In particular for a mean background model we can use a running average to speed things </a:t>
            </a:r>
            <a:r>
              <a:rPr lang="en-IE" dirty="0" smtClean="0"/>
              <a:t>up (note we can use a fixed alpha value for a time weighted sum which will place more weight on the most recent images):</a:t>
            </a:r>
            <a:endParaRPr lang="en-IE" dirty="0" smtClean="0"/>
          </a:p>
          <a:p>
            <a:pPr lvl="1"/>
            <a:endParaRPr lang="en-IE" dirty="0" smtClean="0"/>
          </a:p>
          <a:p>
            <a:endParaRPr lang="en-IE" dirty="0" smtClean="0"/>
          </a:p>
          <a:p>
            <a:endParaRPr lang="en-IE" dirty="0"/>
          </a:p>
          <a:p>
            <a:r>
              <a:rPr lang="en-IE" dirty="0" smtClean="0"/>
              <a:t>Cons: </a:t>
            </a:r>
          </a:p>
          <a:p>
            <a:pPr lvl="1"/>
            <a:r>
              <a:rPr lang="en-IE" dirty="0" smtClean="0"/>
              <a:t>Not best approach for multi-modal backgrounds </a:t>
            </a:r>
            <a:endParaRPr lang="en-IE" dirty="0" smtClean="0"/>
          </a:p>
          <a:p>
            <a:pPr lvl="1"/>
            <a:r>
              <a:rPr lang="en-IE" dirty="0" smtClean="0"/>
              <a:t>There is one global threshold for all pixels in the image which is not a function of time</a:t>
            </a:r>
          </a:p>
          <a:p>
            <a:endParaRPr lang="en-IE" dirty="0" smtClean="0"/>
          </a:p>
          <a:p>
            <a:endParaRPr lang="en-IE" dirty="0"/>
          </a:p>
          <a:p>
            <a:endParaRPr lang="en-IE" dirty="0"/>
          </a:p>
        </p:txBody>
      </p:sp>
      <p:pic>
        <p:nvPicPr>
          <p:cNvPr id="4" name="Picture 3"/>
          <p:cNvPicPr>
            <a:picLocks noChangeAspect="1"/>
          </p:cNvPicPr>
          <p:nvPr/>
        </p:nvPicPr>
        <p:blipFill>
          <a:blip r:embed="rId2"/>
          <a:stretch>
            <a:fillRect/>
          </a:stretch>
        </p:blipFill>
        <p:spPr>
          <a:xfrm>
            <a:off x="4103897" y="3707850"/>
            <a:ext cx="5219700" cy="1266825"/>
          </a:xfrm>
          <a:prstGeom prst="rect">
            <a:avLst/>
          </a:prstGeom>
        </p:spPr>
      </p:pic>
    </p:spTree>
    <p:extLst>
      <p:ext uri="{BB962C8B-B14F-4D97-AF65-F5344CB8AC3E}">
        <p14:creationId xmlns:p14="http://schemas.microsoft.com/office/powerpoint/2010/main" val="40837055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Background Modelling – </a:t>
            </a:r>
            <a:r>
              <a:rPr lang="en-IE" dirty="0" smtClean="0"/>
              <a:t>Running Average</a:t>
            </a:r>
            <a:endParaRPr lang="en-IE" dirty="0"/>
          </a:p>
        </p:txBody>
      </p:sp>
      <p:sp>
        <p:nvSpPr>
          <p:cNvPr id="6" name="Content Placeholder 4"/>
          <p:cNvSpPr>
            <a:spLocks noGrp="1"/>
          </p:cNvSpPr>
          <p:nvPr>
            <p:ph idx="1"/>
          </p:nvPr>
        </p:nvSpPr>
        <p:spPr>
          <a:xfrm>
            <a:off x="838200" y="1825625"/>
            <a:ext cx="10515600" cy="4351338"/>
          </a:xfrm>
        </p:spPr>
        <p:txBody>
          <a:bodyPr/>
          <a:lstStyle/>
          <a:p>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4073" y="1780440"/>
            <a:ext cx="7335284" cy="4467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25882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Background Modelling – Selectivity </a:t>
            </a:r>
            <a:endParaRPr lang="en-IE" dirty="0"/>
          </a:p>
        </p:txBody>
      </p:sp>
      <p:sp>
        <p:nvSpPr>
          <p:cNvPr id="3" name="Content Placeholder 2"/>
          <p:cNvSpPr>
            <a:spLocks noGrp="1"/>
          </p:cNvSpPr>
          <p:nvPr>
            <p:ph idx="1"/>
          </p:nvPr>
        </p:nvSpPr>
        <p:spPr>
          <a:xfrm>
            <a:off x="838199" y="1825625"/>
            <a:ext cx="10708037" cy="4351338"/>
          </a:xfrm>
        </p:spPr>
        <p:txBody>
          <a:bodyPr>
            <a:normAutofit/>
          </a:bodyPr>
          <a:lstStyle/>
          <a:p>
            <a:r>
              <a:rPr lang="en-IE" dirty="0" smtClean="0"/>
              <a:t>For each frame, every pixel is classified as foreground or background. We can propagate this information into the background model</a:t>
            </a:r>
          </a:p>
          <a:p>
            <a:r>
              <a:rPr lang="en-US" dirty="0"/>
              <a:t>I</a:t>
            </a:r>
            <a:r>
              <a:rPr lang="en-US" dirty="0" smtClean="0"/>
              <a:t>f a </a:t>
            </a:r>
            <a:r>
              <a:rPr lang="en-US" dirty="0"/>
              <a:t>pixel is classified as foreground, it is ignored in the background model </a:t>
            </a:r>
            <a:r>
              <a:rPr lang="en-US" dirty="0" smtClean="0"/>
              <a:t>update, i.e. we </a:t>
            </a:r>
            <a:r>
              <a:rPr lang="en-US" b="1" dirty="0" smtClean="0"/>
              <a:t>only use background pixels </a:t>
            </a:r>
            <a:r>
              <a:rPr lang="en-US" dirty="0" smtClean="0"/>
              <a:t>at time t-1 to update the model at time t.</a:t>
            </a:r>
          </a:p>
          <a:p>
            <a:r>
              <a:rPr lang="en-US" dirty="0" smtClean="0"/>
              <a:t>Running Average with Selectivity: </a:t>
            </a:r>
            <a:endParaRPr lang="en-IE" dirty="0" smtClean="0"/>
          </a:p>
          <a:p>
            <a:pPr marL="0" indent="0">
              <a:buNone/>
            </a:pPr>
            <a:r>
              <a:rPr lang="en-IE" dirty="0" smtClean="0"/>
              <a:t>	IF I(x,y,t-1) is background</a:t>
            </a:r>
            <a:endParaRPr lang="en-IE" dirty="0"/>
          </a:p>
          <a:p>
            <a:pPr marL="0" indent="0">
              <a:buNone/>
            </a:pPr>
            <a:r>
              <a:rPr lang="en-IE" dirty="0" smtClean="0"/>
              <a:t>	IF I(x,y,t-1) is foreground</a:t>
            </a:r>
            <a:endParaRPr lang="en-IE" dirty="0"/>
          </a:p>
        </p:txBody>
      </p:sp>
      <p:pic>
        <p:nvPicPr>
          <p:cNvPr id="7" name="Picture 6"/>
          <p:cNvPicPr>
            <a:picLocks noChangeAspect="1"/>
          </p:cNvPicPr>
          <p:nvPr/>
        </p:nvPicPr>
        <p:blipFill>
          <a:blip r:embed="rId2"/>
          <a:stretch>
            <a:fillRect/>
          </a:stretch>
        </p:blipFill>
        <p:spPr>
          <a:xfrm>
            <a:off x="5774613" y="4626193"/>
            <a:ext cx="4962525" cy="285750"/>
          </a:xfrm>
          <a:prstGeom prst="rect">
            <a:avLst/>
          </a:prstGeom>
        </p:spPr>
      </p:pic>
      <p:pic>
        <p:nvPicPr>
          <p:cNvPr id="8" name="Picture 7"/>
          <p:cNvPicPr>
            <a:picLocks noChangeAspect="1"/>
          </p:cNvPicPr>
          <p:nvPr/>
        </p:nvPicPr>
        <p:blipFill>
          <a:blip r:embed="rId3"/>
          <a:stretch>
            <a:fillRect/>
          </a:stretch>
        </p:blipFill>
        <p:spPr>
          <a:xfrm>
            <a:off x="5774613" y="5147277"/>
            <a:ext cx="2733675" cy="266700"/>
          </a:xfrm>
          <a:prstGeom prst="rect">
            <a:avLst/>
          </a:prstGeom>
        </p:spPr>
      </p:pic>
    </p:spTree>
    <p:extLst>
      <p:ext uri="{BB962C8B-B14F-4D97-AF65-F5344CB8AC3E}">
        <p14:creationId xmlns:p14="http://schemas.microsoft.com/office/powerpoint/2010/main" val="39906279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Background Modelling – Running Gaussian Average </a:t>
            </a:r>
            <a:endParaRPr lang="en-IE" dirty="0"/>
          </a:p>
        </p:txBody>
      </p:sp>
      <p:sp>
        <p:nvSpPr>
          <p:cNvPr id="3" name="Content Placeholder 2"/>
          <p:cNvSpPr>
            <a:spLocks noGrp="1"/>
          </p:cNvSpPr>
          <p:nvPr>
            <p:ph idx="1"/>
          </p:nvPr>
        </p:nvSpPr>
        <p:spPr>
          <a:xfrm>
            <a:off x="838199" y="1825625"/>
            <a:ext cx="10708037" cy="4351338"/>
          </a:xfrm>
        </p:spPr>
        <p:txBody>
          <a:bodyPr>
            <a:normAutofit lnSpcReduction="10000"/>
          </a:bodyPr>
          <a:lstStyle/>
          <a:p>
            <a:r>
              <a:rPr lang="en-IE" dirty="0" smtClean="0"/>
              <a:t>With this approach we think of the intensities a pixels takes over time in the background model as a </a:t>
            </a:r>
            <a:r>
              <a:rPr lang="en-IE" b="1" dirty="0" smtClean="0"/>
              <a:t>probability density function</a:t>
            </a:r>
            <a:r>
              <a:rPr lang="en-IE" dirty="0" smtClean="0"/>
              <a:t>, i.e. a histogram in the discrete case (more specifically a Gaussian one).</a:t>
            </a:r>
          </a:p>
          <a:p>
            <a:r>
              <a:rPr lang="en-IE" dirty="0" smtClean="0"/>
              <a:t>To maintain the background model we need two parameters for each pixel, the mean and the standard deviation (with these we can define a Gaussian)</a:t>
            </a:r>
          </a:p>
          <a:p>
            <a:r>
              <a:rPr lang="en-IE" dirty="0" smtClean="0"/>
              <a:t>Then when we get a </a:t>
            </a:r>
            <a:r>
              <a:rPr lang="en-IE" dirty="0"/>
              <a:t>pixel value in the current </a:t>
            </a:r>
            <a:r>
              <a:rPr lang="en-IE" dirty="0" smtClean="0"/>
              <a:t>image, I(</a:t>
            </a:r>
            <a:r>
              <a:rPr lang="en-IE" dirty="0" err="1" smtClean="0"/>
              <a:t>x,y,t</a:t>
            </a:r>
            <a:r>
              <a:rPr lang="en-IE" dirty="0" smtClean="0"/>
              <a:t>), </a:t>
            </a:r>
            <a:r>
              <a:rPr lang="en-IE" dirty="0" smtClean="0"/>
              <a:t>we can  </a:t>
            </a:r>
            <a:r>
              <a:rPr lang="en-IE" dirty="0"/>
              <a:t>determine a </a:t>
            </a:r>
            <a:r>
              <a:rPr lang="en-IE" b="1" dirty="0"/>
              <a:t>probability that it is part of the </a:t>
            </a:r>
            <a:r>
              <a:rPr lang="en-IE" b="1" dirty="0" smtClean="0"/>
              <a:t>background</a:t>
            </a:r>
            <a:r>
              <a:rPr lang="en-IE" dirty="0" smtClean="0"/>
              <a:t> from the background Gaussian (low probability means a foreground object).</a:t>
            </a:r>
          </a:p>
          <a:p>
            <a:r>
              <a:rPr lang="en-IE" dirty="0" smtClean="0"/>
              <a:t>We can use some multiple (k) of the standard deviation as the threshold for a finding a foreground object in the subtracted </a:t>
            </a:r>
            <a:r>
              <a:rPr lang="en-IE" dirty="0" smtClean="0"/>
              <a:t>image.</a:t>
            </a:r>
            <a:endParaRPr lang="en-IE" dirty="0"/>
          </a:p>
          <a:p>
            <a:endParaRPr lang="en-IE" dirty="0" smtClean="0"/>
          </a:p>
          <a:p>
            <a:endParaRPr lang="en-IE" dirty="0" smtClean="0"/>
          </a:p>
          <a:p>
            <a:endParaRPr lang="en-IE" dirty="0" smtClean="0"/>
          </a:p>
          <a:p>
            <a:endParaRPr lang="en-IE" dirty="0" smtClean="0"/>
          </a:p>
          <a:p>
            <a:endParaRPr lang="en-IE" dirty="0" smtClean="0"/>
          </a:p>
          <a:p>
            <a:endParaRPr lang="en-IE" dirty="0"/>
          </a:p>
          <a:p>
            <a:endParaRPr lang="en-IE" dirty="0"/>
          </a:p>
        </p:txBody>
      </p:sp>
    </p:spTree>
    <p:extLst>
      <p:ext uri="{BB962C8B-B14F-4D97-AF65-F5344CB8AC3E}">
        <p14:creationId xmlns:p14="http://schemas.microsoft.com/office/powerpoint/2010/main" val="16339207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Background Modelling – Running Gaussian Average </a:t>
            </a:r>
            <a:endParaRPr lang="en-IE" dirty="0"/>
          </a:p>
        </p:txBody>
      </p:sp>
      <p:sp>
        <p:nvSpPr>
          <p:cNvPr id="3" name="Content Placeholder 2"/>
          <p:cNvSpPr>
            <a:spLocks noGrp="1"/>
          </p:cNvSpPr>
          <p:nvPr>
            <p:ph idx="1"/>
          </p:nvPr>
        </p:nvSpPr>
        <p:spPr>
          <a:xfrm>
            <a:off x="838199" y="1825625"/>
            <a:ext cx="10708037" cy="4351338"/>
          </a:xfrm>
        </p:spPr>
        <p:txBody>
          <a:bodyPr>
            <a:normAutofit fontScale="77500" lnSpcReduction="20000"/>
          </a:bodyPr>
          <a:lstStyle/>
          <a:p>
            <a:r>
              <a:rPr lang="en-IE" dirty="0" smtClean="0"/>
              <a:t>We maintain a running average image as </a:t>
            </a:r>
            <a:r>
              <a:rPr lang="en-IE" dirty="0" smtClean="0"/>
              <a:t>before:</a:t>
            </a:r>
            <a:endParaRPr lang="en-IE" dirty="0" smtClean="0"/>
          </a:p>
          <a:p>
            <a:endParaRPr lang="en-IE" dirty="0" smtClean="0"/>
          </a:p>
          <a:p>
            <a:pPr marL="0" indent="0">
              <a:buNone/>
            </a:pPr>
            <a:endParaRPr lang="en-IE" dirty="0"/>
          </a:p>
          <a:p>
            <a:r>
              <a:rPr lang="en-IE" dirty="0" smtClean="0"/>
              <a:t>But we also maintain a variance image </a:t>
            </a:r>
            <a:r>
              <a:rPr lang="en-IE" dirty="0" smtClean="0"/>
              <a:t>:</a:t>
            </a:r>
            <a:endParaRPr lang="en-IE" dirty="0" smtClean="0"/>
          </a:p>
          <a:p>
            <a:pPr marL="0" indent="0">
              <a:buNone/>
            </a:pPr>
            <a:endParaRPr lang="en-IE" dirty="0" smtClean="0"/>
          </a:p>
          <a:p>
            <a:endParaRPr lang="en-IE" dirty="0" smtClean="0"/>
          </a:p>
          <a:p>
            <a:endParaRPr lang="en-IE" dirty="0"/>
          </a:p>
          <a:p>
            <a:r>
              <a:rPr lang="en-IE" dirty="0" smtClean="0"/>
              <a:t>And then our foreground condition becomes</a:t>
            </a:r>
          </a:p>
          <a:p>
            <a:endParaRPr lang="en-IE" dirty="0" smtClean="0"/>
          </a:p>
          <a:p>
            <a:endParaRPr lang="en-IE" dirty="0" smtClean="0"/>
          </a:p>
          <a:p>
            <a:r>
              <a:rPr lang="en-IE" dirty="0" smtClean="0"/>
              <a:t>So threshold is not fixed but main </a:t>
            </a:r>
            <a:r>
              <a:rPr lang="en-IE" dirty="0" smtClean="0"/>
              <a:t>problem with this approach is that it assumes the background PDF can be represented with a single Gaussian but it could be multi-modal</a:t>
            </a:r>
          </a:p>
          <a:p>
            <a:endParaRPr lang="en-IE" dirty="0" smtClean="0"/>
          </a:p>
          <a:p>
            <a:endParaRPr lang="en-IE" dirty="0" smtClean="0"/>
          </a:p>
          <a:p>
            <a:endParaRPr lang="en-IE" dirty="0"/>
          </a:p>
          <a:p>
            <a:endParaRPr lang="en-IE" dirty="0"/>
          </a:p>
        </p:txBody>
      </p:sp>
      <p:pic>
        <p:nvPicPr>
          <p:cNvPr id="4" name="Picture 3"/>
          <p:cNvPicPr>
            <a:picLocks noChangeAspect="1"/>
          </p:cNvPicPr>
          <p:nvPr/>
        </p:nvPicPr>
        <p:blipFill>
          <a:blip r:embed="rId2"/>
          <a:stretch>
            <a:fillRect/>
          </a:stretch>
        </p:blipFill>
        <p:spPr>
          <a:xfrm>
            <a:off x="3268044" y="2388729"/>
            <a:ext cx="5314950" cy="428625"/>
          </a:xfrm>
          <a:prstGeom prst="rect">
            <a:avLst/>
          </a:prstGeom>
        </p:spPr>
      </p:pic>
      <p:pic>
        <p:nvPicPr>
          <p:cNvPr id="6" name="Picture 5"/>
          <p:cNvPicPr>
            <a:picLocks noChangeAspect="1"/>
          </p:cNvPicPr>
          <p:nvPr/>
        </p:nvPicPr>
        <p:blipFill>
          <a:blip r:embed="rId3"/>
          <a:stretch>
            <a:fillRect/>
          </a:stretch>
        </p:blipFill>
        <p:spPr>
          <a:xfrm>
            <a:off x="2407356" y="3581010"/>
            <a:ext cx="7569722" cy="485371"/>
          </a:xfrm>
          <a:prstGeom prst="rect">
            <a:avLst/>
          </a:prstGeom>
        </p:spPr>
      </p:pic>
      <p:pic>
        <p:nvPicPr>
          <p:cNvPr id="7" name="Picture 6"/>
          <p:cNvPicPr>
            <a:picLocks noChangeAspect="1"/>
          </p:cNvPicPr>
          <p:nvPr/>
        </p:nvPicPr>
        <p:blipFill>
          <a:blip r:embed="rId4" cstate="print"/>
          <a:stretch>
            <a:fillRect/>
          </a:stretch>
        </p:blipFill>
        <p:spPr>
          <a:xfrm>
            <a:off x="3900272" y="4811517"/>
            <a:ext cx="4755702" cy="620309"/>
          </a:xfrm>
          <a:prstGeom prst="rect">
            <a:avLst/>
          </a:prstGeom>
        </p:spPr>
      </p:pic>
    </p:spTree>
    <p:extLst>
      <p:ext uri="{BB962C8B-B14F-4D97-AF65-F5344CB8AC3E}">
        <p14:creationId xmlns:p14="http://schemas.microsoft.com/office/powerpoint/2010/main" val="30151350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Background Modelling – Gaussian Mixture Models </a:t>
            </a:r>
            <a:endParaRPr lang="en-IE" dirty="0"/>
          </a:p>
        </p:txBody>
      </p:sp>
      <p:sp>
        <p:nvSpPr>
          <p:cNvPr id="3" name="Content Placeholder 2"/>
          <p:cNvSpPr>
            <a:spLocks noGrp="1"/>
          </p:cNvSpPr>
          <p:nvPr>
            <p:ph idx="1"/>
          </p:nvPr>
        </p:nvSpPr>
        <p:spPr>
          <a:xfrm>
            <a:off x="838199" y="1825625"/>
            <a:ext cx="10708037" cy="4351338"/>
          </a:xfrm>
        </p:spPr>
        <p:txBody>
          <a:bodyPr>
            <a:normAutofit fontScale="85000" lnSpcReduction="20000"/>
          </a:bodyPr>
          <a:lstStyle/>
          <a:p>
            <a:r>
              <a:rPr lang="en-IE" dirty="0" smtClean="0"/>
              <a:t>Previous methods don’t deal very well with multi-modal background pixels. These are background areas that periodically take one of a number of values (e.g. waves, trees etc.)</a:t>
            </a:r>
          </a:p>
          <a:p>
            <a:pPr marL="228600" lvl="1">
              <a:spcBef>
                <a:spcPts val="1000"/>
              </a:spcBef>
            </a:pPr>
            <a:r>
              <a:rPr lang="en-IE" sz="2800" dirty="0"/>
              <a:t>To deal with this Stauffer &amp; </a:t>
            </a:r>
            <a:r>
              <a:rPr lang="en-IE" sz="2800" dirty="0" err="1" smtClean="0"/>
              <a:t>Grimson</a:t>
            </a:r>
            <a:r>
              <a:rPr lang="en-IE" sz="2800" dirty="0" smtClean="0"/>
              <a:t> (2000) introduced a popular technique based on modelling background pixels using a number of </a:t>
            </a:r>
            <a:r>
              <a:rPr lang="en-IE" sz="2800" dirty="0"/>
              <a:t>G</a:t>
            </a:r>
            <a:r>
              <a:rPr lang="en-IE" sz="2800" dirty="0" smtClean="0"/>
              <a:t>aussians (3-5), hence the name.</a:t>
            </a:r>
          </a:p>
          <a:p>
            <a:pPr marL="228600" lvl="1">
              <a:spcBef>
                <a:spcPts val="1000"/>
              </a:spcBef>
            </a:pPr>
            <a:r>
              <a:rPr lang="en-IE" sz="2800" dirty="0" smtClean="0"/>
              <a:t>The basic idea is that we have a background model represented by a number of </a:t>
            </a:r>
            <a:r>
              <a:rPr lang="en-IE" sz="2800" b="1" dirty="0" smtClean="0"/>
              <a:t>WEIGHTED</a:t>
            </a:r>
            <a:r>
              <a:rPr lang="en-IE" sz="2800" dirty="0" smtClean="0"/>
              <a:t> Gaussian distributions where the </a:t>
            </a:r>
            <a:r>
              <a:rPr lang="en-IE" sz="2800" dirty="0" smtClean="0"/>
              <a:t>weights are </a:t>
            </a:r>
            <a:r>
              <a:rPr lang="en-IE" sz="2800" dirty="0" smtClean="0"/>
              <a:t>determined from the historical model pixels (distributions that occurred more frequently will have higher weights)</a:t>
            </a:r>
          </a:p>
          <a:p>
            <a:pPr marL="228600" lvl="1">
              <a:spcBef>
                <a:spcPts val="1000"/>
              </a:spcBef>
            </a:pPr>
            <a:r>
              <a:rPr lang="en-IE" sz="2800" dirty="0"/>
              <a:t>F</a:t>
            </a:r>
            <a:r>
              <a:rPr lang="en-IE" sz="2800" dirty="0" smtClean="0"/>
              <a:t>or each new pixel then we check how close it is to one of our Gaussian distributions. If it is close (within 2.5 standard deviations) then we classify it as being part of that distribution.</a:t>
            </a:r>
          </a:p>
          <a:p>
            <a:pPr marL="228600" lvl="1">
              <a:spcBef>
                <a:spcPts val="1000"/>
              </a:spcBef>
            </a:pPr>
            <a:r>
              <a:rPr lang="en-IE" sz="2800" dirty="0" smtClean="0"/>
              <a:t>If it is not close to any distribution then we start a new one. </a:t>
            </a:r>
          </a:p>
          <a:p>
            <a:pPr marL="228600" lvl="1">
              <a:spcBef>
                <a:spcPts val="1000"/>
              </a:spcBef>
            </a:pPr>
            <a:endParaRPr lang="en-IE" sz="2800" dirty="0"/>
          </a:p>
          <a:p>
            <a:endParaRPr lang="en-IE" dirty="0" smtClean="0"/>
          </a:p>
          <a:p>
            <a:endParaRPr lang="en-IE" dirty="0" smtClean="0"/>
          </a:p>
          <a:p>
            <a:endParaRPr lang="en-IE" dirty="0" smtClean="0"/>
          </a:p>
          <a:p>
            <a:endParaRPr lang="en-IE" dirty="0" smtClean="0"/>
          </a:p>
          <a:p>
            <a:endParaRPr lang="en-IE" dirty="0" smtClean="0"/>
          </a:p>
          <a:p>
            <a:endParaRPr lang="en-IE" dirty="0"/>
          </a:p>
          <a:p>
            <a:endParaRPr lang="en-IE" dirty="0"/>
          </a:p>
        </p:txBody>
      </p:sp>
    </p:spTree>
    <p:extLst>
      <p:ext uri="{BB962C8B-B14F-4D97-AF65-F5344CB8AC3E}">
        <p14:creationId xmlns:p14="http://schemas.microsoft.com/office/powerpoint/2010/main" val="11334839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Overview</a:t>
            </a:r>
            <a:endParaRPr lang="en-IE" dirty="0"/>
          </a:p>
        </p:txBody>
      </p:sp>
      <p:sp>
        <p:nvSpPr>
          <p:cNvPr id="3" name="Content Placeholder 2"/>
          <p:cNvSpPr>
            <a:spLocks noGrp="1"/>
          </p:cNvSpPr>
          <p:nvPr>
            <p:ph idx="1"/>
          </p:nvPr>
        </p:nvSpPr>
        <p:spPr/>
        <p:txBody>
          <a:bodyPr/>
          <a:lstStyle/>
          <a:p>
            <a:r>
              <a:rPr lang="en-IE" dirty="0" smtClean="0"/>
              <a:t>Motion</a:t>
            </a:r>
          </a:p>
          <a:p>
            <a:r>
              <a:rPr lang="en-IE" dirty="0" smtClean="0"/>
              <a:t>Background Subtraction</a:t>
            </a:r>
          </a:p>
          <a:p>
            <a:r>
              <a:rPr lang="en-IE" dirty="0" smtClean="0"/>
              <a:t>Tracking</a:t>
            </a:r>
            <a:endParaRPr lang="en-IE" dirty="0"/>
          </a:p>
          <a:p>
            <a:r>
              <a:rPr lang="en-IE" dirty="0" smtClean="0"/>
              <a:t>Optical </a:t>
            </a:r>
            <a:r>
              <a:rPr lang="en-IE" dirty="0"/>
              <a:t>Flow</a:t>
            </a:r>
          </a:p>
          <a:p>
            <a:pPr marL="0" indent="0">
              <a:buNone/>
            </a:pPr>
            <a:endParaRPr lang="en-IE" dirty="0" smtClean="0"/>
          </a:p>
          <a:p>
            <a:endParaRPr lang="en-IE" dirty="0" smtClean="0"/>
          </a:p>
        </p:txBody>
      </p:sp>
    </p:spTree>
    <p:extLst>
      <p:ext uri="{BB962C8B-B14F-4D97-AF65-F5344CB8AC3E}">
        <p14:creationId xmlns:p14="http://schemas.microsoft.com/office/powerpoint/2010/main" val="42838207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Background Modelling – Gaussian Mixture Models </a:t>
            </a:r>
            <a:endParaRPr lang="en-IE" dirty="0"/>
          </a:p>
        </p:txBody>
      </p:sp>
      <p:sp>
        <p:nvSpPr>
          <p:cNvPr id="3" name="Content Placeholder 2"/>
          <p:cNvSpPr>
            <a:spLocks noGrp="1"/>
          </p:cNvSpPr>
          <p:nvPr>
            <p:ph idx="1"/>
          </p:nvPr>
        </p:nvSpPr>
        <p:spPr>
          <a:xfrm>
            <a:off x="838199" y="1825625"/>
            <a:ext cx="10708037" cy="4351338"/>
          </a:xfrm>
        </p:spPr>
        <p:txBody>
          <a:bodyPr>
            <a:normAutofit fontScale="85000" lnSpcReduction="20000"/>
          </a:bodyPr>
          <a:lstStyle/>
          <a:p>
            <a:pPr marL="228600" lvl="1">
              <a:spcBef>
                <a:spcPts val="1000"/>
              </a:spcBef>
            </a:pPr>
            <a:r>
              <a:rPr lang="en-IE" sz="2800" dirty="0" smtClean="0"/>
              <a:t>To make the background/foreground classification then we look at the distributions and in particular the one we classified the pixel belonging to. We set a background threshold (e.g. 70%) which is the minimum number of pixels (over time) that should be background and we </a:t>
            </a:r>
            <a:r>
              <a:rPr lang="en-IE" sz="2800" b="1" dirty="0" smtClean="0"/>
              <a:t>choose the </a:t>
            </a:r>
            <a:r>
              <a:rPr lang="en-IE" sz="2800" b="1" dirty="0" smtClean="0"/>
              <a:t>Gaussians </a:t>
            </a:r>
            <a:r>
              <a:rPr lang="en-IE" sz="2800" b="1" dirty="0" smtClean="0"/>
              <a:t>with the highest weights</a:t>
            </a:r>
            <a:r>
              <a:rPr lang="en-IE" sz="2800" dirty="0" smtClean="0"/>
              <a:t> that will exceed our threshold.</a:t>
            </a:r>
          </a:p>
          <a:p>
            <a:pPr marL="228600" lvl="1">
              <a:spcBef>
                <a:spcPts val="1000"/>
              </a:spcBef>
            </a:pPr>
            <a:r>
              <a:rPr lang="en-IE" sz="2800" dirty="0" smtClean="0"/>
              <a:t>If the pixel belongs to one of these distributions then it is a background pixel, otherwise it is a foreground pixel. Naturally as we iterate through the frames we will have to </a:t>
            </a:r>
            <a:r>
              <a:rPr lang="en-IE" sz="2800" b="1" dirty="0" smtClean="0"/>
              <a:t>drop the distributions with the lowest weights</a:t>
            </a:r>
            <a:r>
              <a:rPr lang="en-IE" sz="2800" dirty="0" smtClean="0"/>
              <a:t> to maintain the max number that was set at the beginning, N=3-5.</a:t>
            </a:r>
          </a:p>
          <a:p>
            <a:pPr marL="228600" lvl="1">
              <a:spcBef>
                <a:spcPts val="1000"/>
              </a:spcBef>
            </a:pPr>
            <a:r>
              <a:rPr lang="en-IE" sz="2800" dirty="0" smtClean="0"/>
              <a:t>We must of course update our distributions for the next iteration. This involves </a:t>
            </a:r>
            <a:r>
              <a:rPr lang="en-IE" sz="2800" b="1" dirty="0" smtClean="0"/>
              <a:t>updating the weights and the Gaussian parameters</a:t>
            </a:r>
            <a:r>
              <a:rPr lang="en-IE" sz="2800" dirty="0" smtClean="0"/>
              <a:t> (mean and standard deviation)</a:t>
            </a:r>
          </a:p>
          <a:p>
            <a:pPr marL="228600" lvl="1">
              <a:spcBef>
                <a:spcPts val="1000"/>
              </a:spcBef>
            </a:pPr>
            <a:r>
              <a:rPr lang="en-IE" sz="2800" dirty="0" smtClean="0"/>
              <a:t>Most of the better background subtraction techniques are based around this one and the one in </a:t>
            </a:r>
            <a:r>
              <a:rPr lang="en-IE" sz="2800" dirty="0" err="1" smtClean="0"/>
              <a:t>openCV</a:t>
            </a:r>
            <a:r>
              <a:rPr lang="en-IE" sz="2800" dirty="0" smtClean="0"/>
              <a:t> implements this approach and also some variations on it.</a:t>
            </a:r>
          </a:p>
          <a:p>
            <a:pPr marL="0" indent="0">
              <a:buNone/>
            </a:pPr>
            <a:endParaRPr lang="en-IE" dirty="0" smtClean="0"/>
          </a:p>
          <a:p>
            <a:endParaRPr lang="en-IE" dirty="0" smtClean="0"/>
          </a:p>
          <a:p>
            <a:endParaRPr lang="en-IE" dirty="0" smtClean="0"/>
          </a:p>
          <a:p>
            <a:endParaRPr lang="en-IE" dirty="0" smtClean="0"/>
          </a:p>
          <a:p>
            <a:endParaRPr lang="en-IE" dirty="0"/>
          </a:p>
          <a:p>
            <a:endParaRPr lang="en-IE" dirty="0"/>
          </a:p>
        </p:txBody>
      </p:sp>
    </p:spTree>
    <p:extLst>
      <p:ext uri="{BB962C8B-B14F-4D97-AF65-F5344CB8AC3E}">
        <p14:creationId xmlns:p14="http://schemas.microsoft.com/office/powerpoint/2010/main" val="11114716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Background Modelling – Gaussian Mixture Models </a:t>
            </a:r>
            <a:endParaRPr lang="en-IE" dirty="0"/>
          </a:p>
        </p:txBody>
      </p:sp>
      <p:sp>
        <p:nvSpPr>
          <p:cNvPr id="3" name="Content Placeholder 2"/>
          <p:cNvSpPr>
            <a:spLocks noGrp="1"/>
          </p:cNvSpPr>
          <p:nvPr>
            <p:ph idx="1"/>
          </p:nvPr>
        </p:nvSpPr>
        <p:spPr>
          <a:xfrm>
            <a:off x="838199" y="1825625"/>
            <a:ext cx="10708037" cy="4351338"/>
          </a:xfrm>
        </p:spPr>
        <p:txBody>
          <a:bodyPr>
            <a:normAutofit/>
          </a:bodyPr>
          <a:lstStyle/>
          <a:p>
            <a:pPr marL="228600" lvl="1">
              <a:spcBef>
                <a:spcPts val="1000"/>
              </a:spcBef>
            </a:pPr>
            <a:r>
              <a:rPr lang="en-IE" sz="2800" dirty="0" smtClean="0"/>
              <a:t>We won’t go into the Mathematics on it </a:t>
            </a:r>
            <a:r>
              <a:rPr lang="en-IE" sz="2800" dirty="0" smtClean="0"/>
              <a:t>too much but </a:t>
            </a:r>
            <a:r>
              <a:rPr lang="en-IE" sz="2800" dirty="0" smtClean="0"/>
              <a:t>they are similar to the Gaussian running average except you have another variable for the Gaussian distributions and an update equation for the weights (as well as the Gaussian parameters (mean and standard deviation)).</a:t>
            </a:r>
            <a:endParaRPr lang="en-IE" dirty="0" smtClean="0"/>
          </a:p>
          <a:p>
            <a:endParaRPr lang="en-IE" dirty="0" smtClean="0"/>
          </a:p>
          <a:p>
            <a:endParaRPr lang="en-IE" dirty="0" smtClean="0"/>
          </a:p>
          <a:p>
            <a:endParaRPr lang="en-IE" dirty="0" smtClean="0"/>
          </a:p>
          <a:p>
            <a:endParaRPr lang="en-IE" dirty="0" smtClean="0"/>
          </a:p>
          <a:p>
            <a:endParaRPr lang="en-IE" dirty="0"/>
          </a:p>
          <a:p>
            <a:endParaRPr lang="en-IE" dirty="0"/>
          </a:p>
        </p:txBody>
      </p:sp>
      <p:pic>
        <p:nvPicPr>
          <p:cNvPr id="4" name="Picture 3"/>
          <p:cNvPicPr>
            <a:picLocks noChangeAspect="1"/>
          </p:cNvPicPr>
          <p:nvPr/>
        </p:nvPicPr>
        <p:blipFill>
          <a:blip r:embed="rId2" cstate="print"/>
          <a:stretch>
            <a:fillRect/>
          </a:stretch>
        </p:blipFill>
        <p:spPr>
          <a:xfrm>
            <a:off x="1796589" y="3977179"/>
            <a:ext cx="7645152" cy="2199784"/>
          </a:xfrm>
          <a:prstGeom prst="rect">
            <a:avLst/>
          </a:prstGeom>
        </p:spPr>
      </p:pic>
    </p:spTree>
    <p:extLst>
      <p:ext uri="{BB962C8B-B14F-4D97-AF65-F5344CB8AC3E}">
        <p14:creationId xmlns:p14="http://schemas.microsoft.com/office/powerpoint/2010/main" val="10695160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Background Subtraction – </a:t>
            </a:r>
            <a:r>
              <a:rPr lang="en-IE" dirty="0" err="1" smtClean="0"/>
              <a:t>openCV</a:t>
            </a:r>
            <a:r>
              <a:rPr lang="en-IE" dirty="0" smtClean="0"/>
              <a:t> – Mixture of Gaussians </a:t>
            </a:r>
            <a:endParaRPr lang="en-IE" dirty="0"/>
          </a:p>
        </p:txBody>
      </p:sp>
      <p:sp>
        <p:nvSpPr>
          <p:cNvPr id="3" name="Content Placeholder 2"/>
          <p:cNvSpPr>
            <a:spLocks noGrp="1"/>
          </p:cNvSpPr>
          <p:nvPr>
            <p:ph idx="1"/>
          </p:nvPr>
        </p:nvSpPr>
        <p:spPr>
          <a:xfrm>
            <a:off x="838199" y="1825625"/>
            <a:ext cx="10708037" cy="4351338"/>
          </a:xfrm>
        </p:spPr>
        <p:txBody>
          <a:bodyPr>
            <a:normAutofit/>
          </a:bodyPr>
          <a:lstStyle/>
          <a:p>
            <a:pPr marL="0" lvl="1" indent="0">
              <a:spcBef>
                <a:spcPts val="1000"/>
              </a:spcBef>
              <a:buNone/>
            </a:pPr>
            <a:endParaRPr lang="en-IE" sz="2800" dirty="0" smtClean="0"/>
          </a:p>
          <a:p>
            <a:pPr marL="0" indent="0">
              <a:buNone/>
            </a:pPr>
            <a:endParaRPr lang="en-IE" dirty="0" smtClean="0"/>
          </a:p>
          <a:p>
            <a:endParaRPr lang="en-IE" dirty="0" smtClean="0"/>
          </a:p>
          <a:p>
            <a:endParaRPr lang="en-IE" dirty="0" smtClean="0"/>
          </a:p>
          <a:p>
            <a:endParaRPr lang="en-IE" dirty="0" smtClean="0"/>
          </a:p>
          <a:p>
            <a:endParaRPr lang="en-IE" dirty="0"/>
          </a:p>
          <a:p>
            <a:endParaRPr lang="en-IE" dirty="0"/>
          </a:p>
        </p:txBody>
      </p:sp>
      <p:pic>
        <p:nvPicPr>
          <p:cNvPr id="4" name="Picture 3"/>
          <p:cNvPicPr>
            <a:picLocks noChangeAspect="1"/>
          </p:cNvPicPr>
          <p:nvPr/>
        </p:nvPicPr>
        <p:blipFill>
          <a:blip r:embed="rId2"/>
          <a:stretch>
            <a:fillRect/>
          </a:stretch>
        </p:blipFill>
        <p:spPr>
          <a:xfrm>
            <a:off x="5372747" y="1354957"/>
            <a:ext cx="6739588" cy="5292671"/>
          </a:xfrm>
          <a:prstGeom prst="rect">
            <a:avLst/>
          </a:prstGeom>
        </p:spPr>
      </p:pic>
      <p:pic>
        <p:nvPicPr>
          <p:cNvPr id="5" name="Picture 4"/>
          <p:cNvPicPr>
            <a:picLocks noChangeAspect="1"/>
          </p:cNvPicPr>
          <p:nvPr/>
        </p:nvPicPr>
        <p:blipFill>
          <a:blip r:embed="rId3"/>
          <a:stretch>
            <a:fillRect/>
          </a:stretch>
        </p:blipFill>
        <p:spPr>
          <a:xfrm>
            <a:off x="79665" y="1588267"/>
            <a:ext cx="5250818" cy="4826053"/>
          </a:xfrm>
          <a:prstGeom prst="rect">
            <a:avLst/>
          </a:prstGeom>
        </p:spPr>
      </p:pic>
    </p:spTree>
    <p:extLst>
      <p:ext uri="{BB962C8B-B14F-4D97-AF65-F5344CB8AC3E}">
        <p14:creationId xmlns:p14="http://schemas.microsoft.com/office/powerpoint/2010/main" val="16981678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Background Subtraction – </a:t>
            </a:r>
            <a:r>
              <a:rPr lang="en-IE" dirty="0" err="1" smtClean="0"/>
              <a:t>openCV</a:t>
            </a:r>
            <a:r>
              <a:rPr lang="en-IE" dirty="0" smtClean="0"/>
              <a:t> – Mixture of Gaussians </a:t>
            </a:r>
            <a:endParaRPr lang="en-IE" dirty="0"/>
          </a:p>
        </p:txBody>
      </p:sp>
      <p:sp>
        <p:nvSpPr>
          <p:cNvPr id="3" name="Content Placeholder 2"/>
          <p:cNvSpPr>
            <a:spLocks noGrp="1"/>
          </p:cNvSpPr>
          <p:nvPr>
            <p:ph idx="1"/>
          </p:nvPr>
        </p:nvSpPr>
        <p:spPr>
          <a:xfrm>
            <a:off x="838199" y="1825625"/>
            <a:ext cx="10708037" cy="4351338"/>
          </a:xfrm>
        </p:spPr>
        <p:txBody>
          <a:bodyPr>
            <a:normAutofit/>
          </a:bodyPr>
          <a:lstStyle/>
          <a:p>
            <a:pPr marL="0" lvl="1" indent="0">
              <a:spcBef>
                <a:spcPts val="1000"/>
              </a:spcBef>
              <a:buNone/>
            </a:pPr>
            <a:endParaRPr lang="en-IE" sz="2800" dirty="0" smtClean="0"/>
          </a:p>
          <a:p>
            <a:pPr marL="0" indent="0">
              <a:buNone/>
            </a:pPr>
            <a:endParaRPr lang="en-IE" dirty="0" smtClean="0"/>
          </a:p>
          <a:p>
            <a:endParaRPr lang="en-IE" dirty="0" smtClean="0"/>
          </a:p>
          <a:p>
            <a:endParaRPr lang="en-IE" dirty="0" smtClean="0"/>
          </a:p>
          <a:p>
            <a:endParaRPr lang="en-IE" dirty="0" smtClean="0"/>
          </a:p>
          <a:p>
            <a:endParaRPr lang="en-IE" dirty="0"/>
          </a:p>
          <a:p>
            <a:endParaRPr lang="en-IE" dirty="0"/>
          </a:p>
        </p:txBody>
      </p:sp>
      <p:sp>
        <p:nvSpPr>
          <p:cNvPr id="6" name="Footer Placeholder 4"/>
          <p:cNvSpPr>
            <a:spLocks noGrp="1"/>
          </p:cNvSpPr>
          <p:nvPr>
            <p:ph type="ftr" sz="quarter" idx="11"/>
          </p:nvPr>
        </p:nvSpPr>
        <p:spPr>
          <a:xfrm>
            <a:off x="3490640" y="5648096"/>
            <a:ext cx="5299489" cy="552095"/>
          </a:xfrm>
        </p:spPr>
        <p:txBody>
          <a:bodyPr/>
          <a:lstStyle/>
          <a:p>
            <a:r>
              <a:rPr lang="en-GB" dirty="0" smtClean="0">
                <a:latin typeface="Calibri" pitchFamily="34" charset="0"/>
                <a:ea typeface="Calibri" pitchFamily="34" charset="0"/>
                <a:cs typeface="Calibri" pitchFamily="34" charset="0"/>
              </a:rPr>
              <a:t>Based on  </a:t>
            </a:r>
            <a:r>
              <a:rPr lang="en-GB" i="1" dirty="0" smtClean="0">
                <a:latin typeface="Calibri" pitchFamily="34" charset="0"/>
                <a:ea typeface="Calibri" pitchFamily="34" charset="0"/>
                <a:cs typeface="Calibri" pitchFamily="34" charset="0"/>
              </a:rPr>
              <a:t>A Practical Introduction to Computer Vision with OpenCV  </a:t>
            </a:r>
            <a:r>
              <a:rPr lang="en-GB" dirty="0" smtClean="0">
                <a:latin typeface="Calibri" pitchFamily="34" charset="0"/>
                <a:ea typeface="Calibri" pitchFamily="34" charset="0"/>
                <a:cs typeface="Calibri" pitchFamily="34" charset="0"/>
              </a:rPr>
              <a:t>by Kenneth Dawson-Howe © Wiley &amp; Sons Inc. 2014</a:t>
            </a:r>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482" y="2227143"/>
            <a:ext cx="10695318" cy="2825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 Box 3"/>
          <p:cNvSpPr txBox="1">
            <a:spLocks noChangeArrowheads="1"/>
          </p:cNvSpPr>
          <p:nvPr/>
        </p:nvSpPr>
        <p:spPr bwMode="auto">
          <a:xfrm>
            <a:off x="3486632" y="5164818"/>
            <a:ext cx="5302999" cy="276999"/>
          </a:xfrm>
          <a:prstGeom prst="rect">
            <a:avLst/>
          </a:prstGeom>
          <a:noFill/>
          <a:ln w="9525">
            <a:noFill/>
            <a:miter lim="800000"/>
            <a:headEnd/>
            <a:tailEnd/>
          </a:ln>
        </p:spPr>
        <p:txBody>
          <a:bodyPr wrap="square" anchorCtr="1">
            <a:spAutoFit/>
          </a:bodyPr>
          <a:lstStyle/>
          <a:p>
            <a:r>
              <a:rPr lang="en-IE" sz="1200" dirty="0" smtClean="0">
                <a:solidFill>
                  <a:srgbClr val="000000"/>
                </a:solidFill>
                <a:latin typeface="Calibri" pitchFamily="34" charset="0"/>
                <a:ea typeface="Calibri" pitchFamily="34" charset="0"/>
                <a:cs typeface="Calibri" pitchFamily="34" charset="0"/>
              </a:rPr>
              <a:t>© Reproduced by </a:t>
            </a:r>
            <a:r>
              <a:rPr lang="en-IE" sz="1200" dirty="0">
                <a:solidFill>
                  <a:srgbClr val="000000"/>
                </a:solidFill>
                <a:latin typeface="Calibri" pitchFamily="34" charset="0"/>
                <a:ea typeface="Calibri" pitchFamily="34" charset="0"/>
                <a:cs typeface="Calibri" pitchFamily="34" charset="0"/>
              </a:rPr>
              <a:t>permission of </a:t>
            </a:r>
            <a:r>
              <a:rPr lang="en-IE" sz="1200" dirty="0" err="1">
                <a:solidFill>
                  <a:srgbClr val="000000"/>
                </a:solidFill>
                <a:latin typeface="Calibri" pitchFamily="34" charset="0"/>
                <a:ea typeface="Calibri" pitchFamily="34" charset="0"/>
                <a:cs typeface="Calibri" pitchFamily="34" charset="0"/>
              </a:rPr>
              <a:t>Dr.</a:t>
            </a:r>
            <a:r>
              <a:rPr lang="en-IE" sz="1200" dirty="0">
                <a:solidFill>
                  <a:srgbClr val="000000"/>
                </a:solidFill>
                <a:latin typeface="Calibri" pitchFamily="34" charset="0"/>
                <a:ea typeface="Calibri" pitchFamily="34" charset="0"/>
                <a:cs typeface="Calibri" pitchFamily="34" charset="0"/>
              </a:rPr>
              <a:t> James Ferryman, University of Reading</a:t>
            </a:r>
            <a:endParaRPr lang="en-US" sz="1200" dirty="0">
              <a:solidFill>
                <a:srgbClr val="000000"/>
              </a:solidFill>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val="10597251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Motion - Tracking</a:t>
            </a:r>
            <a:endParaRPr lang="en-IE" dirty="0"/>
          </a:p>
        </p:txBody>
      </p:sp>
      <p:sp>
        <p:nvSpPr>
          <p:cNvPr id="3" name="Content Placeholder 2"/>
          <p:cNvSpPr>
            <a:spLocks noGrp="1"/>
          </p:cNvSpPr>
          <p:nvPr>
            <p:ph idx="1"/>
          </p:nvPr>
        </p:nvSpPr>
        <p:spPr>
          <a:xfrm>
            <a:off x="838199" y="1825625"/>
            <a:ext cx="10708037" cy="4351338"/>
          </a:xfrm>
        </p:spPr>
        <p:txBody>
          <a:bodyPr>
            <a:normAutofit/>
          </a:bodyPr>
          <a:lstStyle/>
          <a:p>
            <a:r>
              <a:rPr lang="en-IE" dirty="0" smtClean="0"/>
              <a:t>Frequently we want to track an object in an image sequence, e.g. track a sports person to analyse their statistics, track an object for obstacle avoidance etc.</a:t>
            </a:r>
          </a:p>
          <a:p>
            <a:r>
              <a:rPr lang="en-IE" dirty="0" smtClean="0"/>
              <a:t>Tracking starts with a basic assumption that we have detected an object </a:t>
            </a:r>
            <a:r>
              <a:rPr lang="en-IE" dirty="0" smtClean="0"/>
              <a:t>(at time t=0) </a:t>
            </a:r>
            <a:r>
              <a:rPr lang="en-IE" dirty="0" smtClean="0"/>
              <a:t>and we now want to follow or track where it goes</a:t>
            </a:r>
          </a:p>
          <a:p>
            <a:r>
              <a:rPr lang="en-IE" dirty="0" smtClean="0"/>
              <a:t>We could of course reapply our detection process every frame to try and track the object this way but this is normally less robust and more computationally expensive than switching to a tracking algorithm once an initial fix is determined.</a:t>
            </a:r>
          </a:p>
          <a:p>
            <a:r>
              <a:rPr lang="en-IE" dirty="0" smtClean="0"/>
              <a:t>If you lose track of the object you can switch back to detection mode</a:t>
            </a:r>
            <a:endParaRPr lang="en-IE" dirty="0"/>
          </a:p>
          <a:p>
            <a:endParaRPr lang="en-IE" dirty="0" smtClean="0"/>
          </a:p>
          <a:p>
            <a:endParaRPr lang="en-IE" dirty="0" smtClean="0"/>
          </a:p>
          <a:p>
            <a:endParaRPr lang="en-IE" dirty="0" smtClean="0"/>
          </a:p>
          <a:p>
            <a:endParaRPr lang="en-IE" dirty="0" smtClean="0"/>
          </a:p>
          <a:p>
            <a:endParaRPr lang="en-IE" dirty="0" smtClean="0"/>
          </a:p>
          <a:p>
            <a:endParaRPr lang="en-IE" dirty="0"/>
          </a:p>
          <a:p>
            <a:endParaRPr lang="en-IE" dirty="0"/>
          </a:p>
        </p:txBody>
      </p:sp>
    </p:spTree>
    <p:extLst>
      <p:ext uri="{BB962C8B-B14F-4D97-AF65-F5344CB8AC3E}">
        <p14:creationId xmlns:p14="http://schemas.microsoft.com/office/powerpoint/2010/main" val="6194702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Motion - Tracking</a:t>
            </a:r>
            <a:endParaRPr lang="en-IE" dirty="0"/>
          </a:p>
        </p:txBody>
      </p:sp>
      <p:sp>
        <p:nvSpPr>
          <p:cNvPr id="3" name="Content Placeholder 2"/>
          <p:cNvSpPr>
            <a:spLocks noGrp="1"/>
          </p:cNvSpPr>
          <p:nvPr>
            <p:ph idx="1"/>
          </p:nvPr>
        </p:nvSpPr>
        <p:spPr>
          <a:xfrm>
            <a:off x="838199" y="1825625"/>
            <a:ext cx="10708037" cy="4351338"/>
          </a:xfrm>
        </p:spPr>
        <p:txBody>
          <a:bodyPr>
            <a:normAutofit/>
          </a:bodyPr>
          <a:lstStyle/>
          <a:p>
            <a:r>
              <a:rPr lang="en-IE" dirty="0" smtClean="0"/>
              <a:t>Tracking can be difficult for a number of reasons:</a:t>
            </a:r>
          </a:p>
          <a:p>
            <a:pPr lvl="1"/>
            <a:r>
              <a:rPr lang="en-IE" dirty="0" smtClean="0"/>
              <a:t>The motion of the object may be complex</a:t>
            </a:r>
          </a:p>
          <a:p>
            <a:pPr lvl="1"/>
            <a:r>
              <a:rPr lang="en-IE" dirty="0" smtClean="0"/>
              <a:t>The camera itself may be moving</a:t>
            </a:r>
          </a:p>
          <a:p>
            <a:pPr lvl="1"/>
            <a:r>
              <a:rPr lang="en-IE" dirty="0" smtClean="0"/>
              <a:t>The object may change shape (non-rigid objects)</a:t>
            </a:r>
          </a:p>
          <a:p>
            <a:pPr lvl="1"/>
            <a:r>
              <a:rPr lang="en-IE" dirty="0" smtClean="0"/>
              <a:t>The object may be fully or partially occluded at time (sports footage)</a:t>
            </a:r>
          </a:p>
          <a:p>
            <a:pPr lvl="1"/>
            <a:r>
              <a:rPr lang="en-IE" dirty="0" smtClean="0"/>
              <a:t>Changing illumination conditions</a:t>
            </a:r>
          </a:p>
          <a:p>
            <a:r>
              <a:rPr lang="en-IE" dirty="0" smtClean="0"/>
              <a:t>Like most areas of Computer Vision </a:t>
            </a:r>
            <a:r>
              <a:rPr lang="en-IE" dirty="0" smtClean="0"/>
              <a:t>(tracking </a:t>
            </a:r>
            <a:r>
              <a:rPr lang="en-IE" dirty="0" smtClean="0"/>
              <a:t>is only one) there are a number of possible approaches/techniques that could be taken depending on the requirements of the application</a:t>
            </a:r>
          </a:p>
          <a:p>
            <a:r>
              <a:rPr lang="en-IE" dirty="0" smtClean="0"/>
              <a:t>We will look at Mean Shift, </a:t>
            </a:r>
            <a:r>
              <a:rPr lang="en-IE" dirty="0" err="1" smtClean="0"/>
              <a:t>CAMShift</a:t>
            </a:r>
            <a:r>
              <a:rPr lang="en-IE" dirty="0" smtClean="0"/>
              <a:t> and Optical flow</a:t>
            </a:r>
            <a:endParaRPr lang="en-IE" dirty="0"/>
          </a:p>
          <a:p>
            <a:endParaRPr lang="en-IE" dirty="0" smtClean="0"/>
          </a:p>
          <a:p>
            <a:endParaRPr lang="en-IE" dirty="0" smtClean="0"/>
          </a:p>
          <a:p>
            <a:endParaRPr lang="en-IE" dirty="0" smtClean="0"/>
          </a:p>
          <a:p>
            <a:endParaRPr lang="en-IE" dirty="0" smtClean="0"/>
          </a:p>
          <a:p>
            <a:endParaRPr lang="en-IE" dirty="0" smtClean="0"/>
          </a:p>
          <a:p>
            <a:endParaRPr lang="en-IE" dirty="0"/>
          </a:p>
          <a:p>
            <a:endParaRPr lang="en-IE" dirty="0"/>
          </a:p>
        </p:txBody>
      </p:sp>
    </p:spTree>
    <p:extLst>
      <p:ext uri="{BB962C8B-B14F-4D97-AF65-F5344CB8AC3E}">
        <p14:creationId xmlns:p14="http://schemas.microsoft.com/office/powerpoint/2010/main" val="27652616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Tracking – Mean Shift</a:t>
            </a:r>
            <a:endParaRPr lang="en-IE" dirty="0"/>
          </a:p>
        </p:txBody>
      </p:sp>
      <p:sp>
        <p:nvSpPr>
          <p:cNvPr id="3" name="Content Placeholder 2"/>
          <p:cNvSpPr>
            <a:spLocks noGrp="1"/>
          </p:cNvSpPr>
          <p:nvPr>
            <p:ph idx="1"/>
          </p:nvPr>
        </p:nvSpPr>
        <p:spPr>
          <a:xfrm>
            <a:off x="838199" y="1825625"/>
            <a:ext cx="10708037" cy="4351338"/>
          </a:xfrm>
        </p:spPr>
        <p:txBody>
          <a:bodyPr>
            <a:normAutofit fontScale="92500"/>
          </a:bodyPr>
          <a:lstStyle/>
          <a:p>
            <a:r>
              <a:rPr lang="en-IE" dirty="0" smtClean="0"/>
              <a:t>Mean Shift is a relatively straightforward approach to tracking that makes use of the histogram of the detected object </a:t>
            </a:r>
          </a:p>
          <a:p>
            <a:r>
              <a:rPr lang="en-IE" dirty="0" smtClean="0"/>
              <a:t>The basic idea is that we compute the histogram of the detected object, then in the next frame we define a region of interest (ROI) around the centroid of the object and for each pixel in the ROI we lookup its probability in our object histogram – this gives a spatial representation of the likelihood of the object colours/intensities (a confidence map)</a:t>
            </a:r>
          </a:p>
          <a:p>
            <a:r>
              <a:rPr lang="en-IE" dirty="0" smtClean="0"/>
              <a:t>We then simply calculate the </a:t>
            </a:r>
            <a:r>
              <a:rPr lang="en-IE" b="1" dirty="0" smtClean="0"/>
              <a:t>weighted (by the probabilities) centroid </a:t>
            </a:r>
            <a:r>
              <a:rPr lang="en-IE" dirty="0" smtClean="0"/>
              <a:t>of all the points in our ROI and move the centre of our ROI to here and repeat the process until the movement converges – this is hill climbing or gradient ascent where we continually choose the maximum value until we plateau!</a:t>
            </a:r>
            <a:endParaRPr lang="en-IE" dirty="0"/>
          </a:p>
          <a:p>
            <a:endParaRPr lang="en-IE" dirty="0" smtClean="0"/>
          </a:p>
          <a:p>
            <a:endParaRPr lang="en-IE" dirty="0" smtClean="0"/>
          </a:p>
          <a:p>
            <a:endParaRPr lang="en-IE" dirty="0" smtClean="0"/>
          </a:p>
          <a:p>
            <a:endParaRPr lang="en-IE" dirty="0" smtClean="0"/>
          </a:p>
          <a:p>
            <a:endParaRPr lang="en-IE" dirty="0" smtClean="0"/>
          </a:p>
          <a:p>
            <a:endParaRPr lang="en-IE" dirty="0"/>
          </a:p>
          <a:p>
            <a:endParaRPr lang="en-IE" dirty="0"/>
          </a:p>
        </p:txBody>
      </p:sp>
    </p:spTree>
    <p:extLst>
      <p:ext uri="{BB962C8B-B14F-4D97-AF65-F5344CB8AC3E}">
        <p14:creationId xmlns:p14="http://schemas.microsoft.com/office/powerpoint/2010/main" val="4266823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Tracking – Mean Shift</a:t>
            </a:r>
            <a:endParaRPr lang="en-IE" dirty="0"/>
          </a:p>
        </p:txBody>
      </p:sp>
      <p:sp>
        <p:nvSpPr>
          <p:cNvPr id="3" name="Content Placeholder 2"/>
          <p:cNvSpPr>
            <a:spLocks noGrp="1"/>
          </p:cNvSpPr>
          <p:nvPr>
            <p:ph idx="1"/>
          </p:nvPr>
        </p:nvSpPr>
        <p:spPr>
          <a:xfrm>
            <a:off x="838199" y="1825625"/>
            <a:ext cx="10708037" cy="4351338"/>
          </a:xfrm>
        </p:spPr>
        <p:txBody>
          <a:bodyPr>
            <a:normAutofit/>
          </a:bodyPr>
          <a:lstStyle/>
          <a:p>
            <a:endParaRPr lang="en-IE" dirty="0" smtClean="0"/>
          </a:p>
          <a:p>
            <a:endParaRPr lang="en-IE" dirty="0" smtClean="0"/>
          </a:p>
          <a:p>
            <a:endParaRPr lang="en-IE" dirty="0" smtClean="0"/>
          </a:p>
          <a:p>
            <a:endParaRPr lang="en-IE" dirty="0" smtClean="0"/>
          </a:p>
          <a:p>
            <a:endParaRPr lang="en-IE" dirty="0" smtClean="0"/>
          </a:p>
          <a:p>
            <a:endParaRPr lang="en-IE" dirty="0"/>
          </a:p>
          <a:p>
            <a:endParaRPr lang="en-IE" dirty="0"/>
          </a:p>
        </p:txBody>
      </p:sp>
      <p:pic>
        <p:nvPicPr>
          <p:cNvPr id="1028" name="Picture 4" descr="http://shukra.cedt.iisc.ernet.in/w/images/6/62/Track_step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0836" y="1551203"/>
            <a:ext cx="6962775" cy="516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68279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Tracking – Mean Shift</a:t>
            </a:r>
            <a:endParaRPr lang="en-IE" dirty="0"/>
          </a:p>
        </p:txBody>
      </p:sp>
      <p:sp>
        <p:nvSpPr>
          <p:cNvPr id="3" name="Content Placeholder 2"/>
          <p:cNvSpPr>
            <a:spLocks noGrp="1"/>
          </p:cNvSpPr>
          <p:nvPr>
            <p:ph idx="1"/>
          </p:nvPr>
        </p:nvSpPr>
        <p:spPr>
          <a:xfrm>
            <a:off x="838199" y="1825625"/>
            <a:ext cx="10708037" cy="4351338"/>
          </a:xfrm>
        </p:spPr>
        <p:txBody>
          <a:bodyPr>
            <a:normAutofit/>
          </a:bodyPr>
          <a:lstStyle/>
          <a:p>
            <a:endParaRPr lang="en-IE" dirty="0" smtClean="0"/>
          </a:p>
          <a:p>
            <a:endParaRPr lang="en-IE" dirty="0" smtClean="0"/>
          </a:p>
          <a:p>
            <a:endParaRPr lang="en-IE" dirty="0" smtClean="0"/>
          </a:p>
          <a:p>
            <a:endParaRPr lang="en-IE" dirty="0" smtClean="0"/>
          </a:p>
          <a:p>
            <a:endParaRPr lang="en-IE" dirty="0" smtClean="0"/>
          </a:p>
          <a:p>
            <a:endParaRPr lang="en-IE" dirty="0"/>
          </a:p>
          <a:p>
            <a:endParaRPr lang="en-IE" dirty="0"/>
          </a:p>
        </p:txBody>
      </p:sp>
      <p:pic>
        <p:nvPicPr>
          <p:cNvPr id="1026" name="Picture 2" descr="The location of the target object is updated in the new fra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8664" y="1825625"/>
            <a:ext cx="5526599" cy="246605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1604962" y="4426615"/>
            <a:ext cx="8982075" cy="2247900"/>
          </a:xfrm>
          <a:prstGeom prst="rect">
            <a:avLst/>
          </a:prstGeom>
        </p:spPr>
      </p:pic>
    </p:spTree>
    <p:extLst>
      <p:ext uri="{BB962C8B-B14F-4D97-AF65-F5344CB8AC3E}">
        <p14:creationId xmlns:p14="http://schemas.microsoft.com/office/powerpoint/2010/main" val="12926916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Tracking – Mean Shift</a:t>
            </a:r>
            <a:endParaRPr lang="en-IE" dirty="0"/>
          </a:p>
        </p:txBody>
      </p:sp>
      <p:sp>
        <p:nvSpPr>
          <p:cNvPr id="3" name="Content Placeholder 2"/>
          <p:cNvSpPr>
            <a:spLocks noGrp="1"/>
          </p:cNvSpPr>
          <p:nvPr>
            <p:ph idx="1"/>
          </p:nvPr>
        </p:nvSpPr>
        <p:spPr>
          <a:xfrm>
            <a:off x="838199" y="1825625"/>
            <a:ext cx="10708037" cy="4351338"/>
          </a:xfrm>
        </p:spPr>
        <p:txBody>
          <a:bodyPr>
            <a:normAutofit/>
          </a:bodyPr>
          <a:lstStyle/>
          <a:p>
            <a:endParaRPr lang="en-IE" dirty="0" smtClean="0"/>
          </a:p>
          <a:p>
            <a:endParaRPr lang="en-IE" dirty="0" smtClean="0"/>
          </a:p>
          <a:p>
            <a:endParaRPr lang="en-IE" dirty="0" smtClean="0"/>
          </a:p>
          <a:p>
            <a:endParaRPr lang="en-IE" dirty="0" smtClean="0"/>
          </a:p>
          <a:p>
            <a:endParaRPr lang="en-IE" dirty="0" smtClean="0"/>
          </a:p>
          <a:p>
            <a:endParaRPr lang="en-IE" dirty="0"/>
          </a:p>
          <a:p>
            <a:endParaRPr lang="en-IE" dirty="0"/>
          </a:p>
        </p:txBody>
      </p:sp>
      <p:pic>
        <p:nvPicPr>
          <p:cNvPr id="6" name="Picture 5" descr="9.10.png"/>
          <p:cNvPicPr/>
          <p:nvPr/>
        </p:nvPicPr>
        <p:blipFill>
          <a:blip r:embed="rId2" cstate="print"/>
          <a:stretch>
            <a:fillRect/>
          </a:stretch>
        </p:blipFill>
        <p:spPr>
          <a:xfrm>
            <a:off x="1950203" y="1825625"/>
            <a:ext cx="8291593" cy="4351338"/>
          </a:xfrm>
          <a:prstGeom prst="rect">
            <a:avLst/>
          </a:prstGeom>
        </p:spPr>
      </p:pic>
    </p:spTree>
    <p:extLst>
      <p:ext uri="{BB962C8B-B14F-4D97-AF65-F5344CB8AC3E}">
        <p14:creationId xmlns:p14="http://schemas.microsoft.com/office/powerpoint/2010/main" val="17755632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Motion in Video</a:t>
            </a:r>
            <a:endParaRPr lang="en-IE" dirty="0"/>
          </a:p>
        </p:txBody>
      </p:sp>
      <p:sp>
        <p:nvSpPr>
          <p:cNvPr id="3" name="Content Placeholder 2"/>
          <p:cNvSpPr>
            <a:spLocks noGrp="1"/>
          </p:cNvSpPr>
          <p:nvPr>
            <p:ph idx="1"/>
          </p:nvPr>
        </p:nvSpPr>
        <p:spPr/>
        <p:txBody>
          <a:bodyPr/>
          <a:lstStyle/>
          <a:p>
            <a:r>
              <a:rPr lang="en-IE" dirty="0" smtClean="0"/>
              <a:t>Motion is another cue that can be used in video as part of the segmentation process.</a:t>
            </a:r>
          </a:p>
          <a:p>
            <a:r>
              <a:rPr lang="en-IE" dirty="0" smtClean="0"/>
              <a:t>Groups of pixels moving in the same direction will generally belong to the same object so if we can identify how pixels are moving (their optical flow) then we can use it to segment images</a:t>
            </a:r>
          </a:p>
          <a:p>
            <a:r>
              <a:rPr lang="en-IE" dirty="0" smtClean="0"/>
              <a:t>There are lots of techniques that can be used to identify motion in the image. Lets start with the simplest one, background subtraction!</a:t>
            </a:r>
          </a:p>
          <a:p>
            <a:endParaRPr lang="en-IE" dirty="0"/>
          </a:p>
        </p:txBody>
      </p:sp>
    </p:spTree>
    <p:extLst>
      <p:ext uri="{BB962C8B-B14F-4D97-AF65-F5344CB8AC3E}">
        <p14:creationId xmlns:p14="http://schemas.microsoft.com/office/powerpoint/2010/main" val="16566582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Mean Shift – Kernel Based</a:t>
            </a:r>
            <a:endParaRPr lang="en-IE" dirty="0"/>
          </a:p>
        </p:txBody>
      </p:sp>
      <p:sp>
        <p:nvSpPr>
          <p:cNvPr id="3" name="Content Placeholder 2"/>
          <p:cNvSpPr>
            <a:spLocks noGrp="1"/>
          </p:cNvSpPr>
          <p:nvPr>
            <p:ph idx="1"/>
          </p:nvPr>
        </p:nvSpPr>
        <p:spPr>
          <a:xfrm>
            <a:off x="838199" y="1825625"/>
            <a:ext cx="10708037" cy="4351338"/>
          </a:xfrm>
        </p:spPr>
        <p:txBody>
          <a:bodyPr>
            <a:normAutofit/>
          </a:bodyPr>
          <a:lstStyle/>
          <a:p>
            <a:r>
              <a:rPr lang="en-IE" dirty="0" smtClean="0"/>
              <a:t>The mean shift algorithm we just mentioned does not weight the initial model/object histogram – i.e. all pixels are considered equal but frequently the object to be tracked is in the middle of the initial bounding box ROI and the background is at the edges – clearly we would like to place more weight on the object pixels</a:t>
            </a:r>
          </a:p>
          <a:p>
            <a:r>
              <a:rPr lang="en-IE" dirty="0" smtClean="0"/>
              <a:t>To deal with this we can apply a spatial weighting function (a kernel) to the model histogram where we have higher weights for the intensities in the middle of the ROI and lower weights for the intensities at the edges – you guessed it, a Gaussian Kernel!</a:t>
            </a:r>
            <a:endParaRPr lang="en-IE" dirty="0"/>
          </a:p>
          <a:p>
            <a:endParaRPr lang="en-IE" dirty="0" smtClean="0"/>
          </a:p>
          <a:p>
            <a:endParaRPr lang="en-IE" dirty="0" smtClean="0"/>
          </a:p>
          <a:p>
            <a:endParaRPr lang="en-IE" dirty="0" smtClean="0"/>
          </a:p>
          <a:p>
            <a:endParaRPr lang="en-IE" dirty="0" smtClean="0"/>
          </a:p>
          <a:p>
            <a:endParaRPr lang="en-IE" dirty="0" smtClean="0"/>
          </a:p>
          <a:p>
            <a:endParaRPr lang="en-IE" dirty="0"/>
          </a:p>
          <a:p>
            <a:endParaRPr lang="en-IE" dirty="0"/>
          </a:p>
        </p:txBody>
      </p:sp>
    </p:spTree>
    <p:extLst>
      <p:ext uri="{BB962C8B-B14F-4D97-AF65-F5344CB8AC3E}">
        <p14:creationId xmlns:p14="http://schemas.microsoft.com/office/powerpoint/2010/main" val="17575833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Tracking - </a:t>
            </a:r>
            <a:r>
              <a:rPr lang="en-IE" dirty="0" err="1" smtClean="0"/>
              <a:t>CAMShift</a:t>
            </a:r>
            <a:endParaRPr lang="en-IE" dirty="0"/>
          </a:p>
        </p:txBody>
      </p:sp>
      <p:sp>
        <p:nvSpPr>
          <p:cNvPr id="3" name="Content Placeholder 2"/>
          <p:cNvSpPr>
            <a:spLocks noGrp="1"/>
          </p:cNvSpPr>
          <p:nvPr>
            <p:ph idx="1"/>
          </p:nvPr>
        </p:nvSpPr>
        <p:spPr>
          <a:xfrm>
            <a:off x="838199" y="1825625"/>
            <a:ext cx="10708037" cy="4351338"/>
          </a:xfrm>
        </p:spPr>
        <p:txBody>
          <a:bodyPr>
            <a:normAutofit fontScale="85000" lnSpcReduction="20000"/>
          </a:bodyPr>
          <a:lstStyle/>
          <a:p>
            <a:r>
              <a:rPr lang="en-IE" dirty="0" smtClean="0"/>
              <a:t>Notice when tracking the car on the previous slide how a different part of the car was found as it moved closer to the camera. This is undesirable as it </a:t>
            </a:r>
            <a:r>
              <a:rPr lang="en-IE" b="1" dirty="0" smtClean="0"/>
              <a:t>increases the chances of losing track</a:t>
            </a:r>
            <a:r>
              <a:rPr lang="en-IE" dirty="0" smtClean="0"/>
              <a:t> and is a consequence of using a fixed window size and orientation</a:t>
            </a:r>
          </a:p>
          <a:p>
            <a:r>
              <a:rPr lang="en-IE" dirty="0" smtClean="0"/>
              <a:t>A better solution, </a:t>
            </a:r>
            <a:r>
              <a:rPr lang="en-IE" dirty="0" err="1" smtClean="0"/>
              <a:t>CAMShift</a:t>
            </a:r>
            <a:r>
              <a:rPr lang="en-IE" dirty="0" smtClean="0"/>
              <a:t> (Continuously </a:t>
            </a:r>
            <a:r>
              <a:rPr lang="en-IE" dirty="0"/>
              <a:t>Adaptive Mean </a:t>
            </a:r>
            <a:r>
              <a:rPr lang="en-IE" dirty="0" smtClean="0"/>
              <a:t>Shift) </a:t>
            </a:r>
            <a:r>
              <a:rPr lang="en-IE" b="1" dirty="0" smtClean="0"/>
              <a:t>adapts the window size</a:t>
            </a:r>
            <a:r>
              <a:rPr lang="en-IE" dirty="0" smtClean="0"/>
              <a:t> and orientation as it repeatedly finds the target. The main premise for adapting the size is by looking at the area of the PDF (histogram).</a:t>
            </a:r>
          </a:p>
          <a:p>
            <a:r>
              <a:rPr lang="en-IE" dirty="0" smtClean="0"/>
              <a:t>If an object gets closer the area of the PDF should go up as more of the object intensities/colours will occupy the ROI whereas the opposite is true as the object moves away</a:t>
            </a:r>
          </a:p>
          <a:p>
            <a:r>
              <a:rPr lang="en-IE" dirty="0" smtClean="0"/>
              <a:t>So </a:t>
            </a:r>
            <a:r>
              <a:rPr lang="en-IE" dirty="0" err="1" smtClean="0"/>
              <a:t>CAMShift</a:t>
            </a:r>
            <a:r>
              <a:rPr lang="en-IE" dirty="0" smtClean="0"/>
              <a:t> applies mean shift first then alters the ROI window size based on the PDF area.</a:t>
            </a:r>
          </a:p>
          <a:p>
            <a:r>
              <a:rPr lang="en-IE" dirty="0" smtClean="0"/>
              <a:t>To find the orientation we can do some </a:t>
            </a:r>
            <a:r>
              <a:rPr lang="en-IE" b="1" dirty="0" err="1" smtClean="0"/>
              <a:t>thresholding</a:t>
            </a:r>
            <a:r>
              <a:rPr lang="en-IE" b="1" dirty="0" smtClean="0"/>
              <a:t> of the confidence map</a:t>
            </a:r>
            <a:r>
              <a:rPr lang="en-IE" dirty="0" smtClean="0"/>
              <a:t> to identify the pixels to be used in the orientation computation.</a:t>
            </a:r>
            <a:endParaRPr lang="en-IE" dirty="0"/>
          </a:p>
          <a:p>
            <a:endParaRPr lang="en-IE" dirty="0" smtClean="0"/>
          </a:p>
          <a:p>
            <a:endParaRPr lang="en-IE" dirty="0" smtClean="0"/>
          </a:p>
          <a:p>
            <a:endParaRPr lang="en-IE" dirty="0" smtClean="0"/>
          </a:p>
          <a:p>
            <a:endParaRPr lang="en-IE" dirty="0" smtClean="0"/>
          </a:p>
          <a:p>
            <a:endParaRPr lang="en-IE" dirty="0" smtClean="0"/>
          </a:p>
          <a:p>
            <a:endParaRPr lang="en-IE" dirty="0"/>
          </a:p>
          <a:p>
            <a:endParaRPr lang="en-IE" dirty="0"/>
          </a:p>
        </p:txBody>
      </p:sp>
    </p:spTree>
    <p:extLst>
      <p:ext uri="{BB962C8B-B14F-4D97-AF65-F5344CB8AC3E}">
        <p14:creationId xmlns:p14="http://schemas.microsoft.com/office/powerpoint/2010/main" val="11899684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Tracking - </a:t>
            </a:r>
            <a:r>
              <a:rPr lang="en-IE" dirty="0" err="1" smtClean="0"/>
              <a:t>CAMShift</a:t>
            </a:r>
            <a:endParaRPr lang="en-IE" dirty="0"/>
          </a:p>
        </p:txBody>
      </p:sp>
      <p:sp>
        <p:nvSpPr>
          <p:cNvPr id="3" name="Content Placeholder 2"/>
          <p:cNvSpPr>
            <a:spLocks noGrp="1"/>
          </p:cNvSpPr>
          <p:nvPr>
            <p:ph idx="1"/>
          </p:nvPr>
        </p:nvSpPr>
        <p:spPr>
          <a:xfrm>
            <a:off x="838199" y="1825625"/>
            <a:ext cx="10708037" cy="4351338"/>
          </a:xfrm>
        </p:spPr>
        <p:txBody>
          <a:bodyPr>
            <a:normAutofit/>
          </a:bodyPr>
          <a:lstStyle/>
          <a:p>
            <a:endParaRPr lang="en-IE" dirty="0" smtClean="0"/>
          </a:p>
          <a:p>
            <a:endParaRPr lang="en-IE" dirty="0" smtClean="0"/>
          </a:p>
          <a:p>
            <a:endParaRPr lang="en-IE" dirty="0" smtClean="0"/>
          </a:p>
          <a:p>
            <a:endParaRPr lang="en-IE" dirty="0" smtClean="0"/>
          </a:p>
          <a:p>
            <a:endParaRPr lang="en-IE" dirty="0" smtClean="0"/>
          </a:p>
          <a:p>
            <a:endParaRPr lang="en-IE" dirty="0"/>
          </a:p>
          <a:p>
            <a:endParaRPr lang="en-IE" dirty="0"/>
          </a:p>
        </p:txBody>
      </p:sp>
      <p:pic>
        <p:nvPicPr>
          <p:cNvPr id="5" name="Picture 4"/>
          <p:cNvPicPr>
            <a:picLocks noChangeAspect="1"/>
          </p:cNvPicPr>
          <p:nvPr/>
        </p:nvPicPr>
        <p:blipFill>
          <a:blip r:embed="rId2"/>
          <a:stretch>
            <a:fillRect/>
          </a:stretch>
        </p:blipFill>
        <p:spPr>
          <a:xfrm>
            <a:off x="530285" y="2583939"/>
            <a:ext cx="11131430" cy="2515004"/>
          </a:xfrm>
          <a:prstGeom prst="rect">
            <a:avLst/>
          </a:prstGeom>
        </p:spPr>
      </p:pic>
    </p:spTree>
    <p:extLst>
      <p:ext uri="{BB962C8B-B14F-4D97-AF65-F5344CB8AC3E}">
        <p14:creationId xmlns:p14="http://schemas.microsoft.com/office/powerpoint/2010/main" val="31134036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Motion Analysis – Optical Flow</a:t>
            </a:r>
            <a:endParaRPr lang="en-IE" dirty="0"/>
          </a:p>
        </p:txBody>
      </p:sp>
      <p:sp>
        <p:nvSpPr>
          <p:cNvPr id="3" name="Content Placeholder 2"/>
          <p:cNvSpPr>
            <a:spLocks noGrp="1"/>
          </p:cNvSpPr>
          <p:nvPr>
            <p:ph idx="1"/>
          </p:nvPr>
        </p:nvSpPr>
        <p:spPr>
          <a:xfrm>
            <a:off x="838199" y="1825625"/>
            <a:ext cx="10708037" cy="4351338"/>
          </a:xfrm>
        </p:spPr>
        <p:txBody>
          <a:bodyPr>
            <a:normAutofit/>
          </a:bodyPr>
          <a:lstStyle/>
          <a:p>
            <a:r>
              <a:rPr lang="en-IE" dirty="0" smtClean="0"/>
              <a:t>We can compute a motion field for every pixel in the image, which is called dense optical flow, i.e. we are calculating where each pixel moves to (magnitude and direction) as we go from frame t to frame t+1</a:t>
            </a:r>
            <a:endParaRPr lang="en-IE" dirty="0"/>
          </a:p>
          <a:p>
            <a:r>
              <a:rPr lang="en-IE" dirty="0" smtClean="0"/>
              <a:t>We can use the optical flow to do a variety of tasks on the image.</a:t>
            </a:r>
          </a:p>
          <a:p>
            <a:pPr lvl="1"/>
            <a:r>
              <a:rPr lang="en-IE" dirty="0" smtClean="0"/>
              <a:t>We can segment the image based on the different motion fields</a:t>
            </a:r>
          </a:p>
          <a:p>
            <a:pPr lvl="1"/>
            <a:r>
              <a:rPr lang="en-IE" dirty="0" smtClean="0"/>
              <a:t>We can track objects by analysing the direction they are travelling and predict their position in later frames</a:t>
            </a:r>
          </a:p>
          <a:p>
            <a:pPr lvl="1"/>
            <a:r>
              <a:rPr lang="en-IE" dirty="0" smtClean="0"/>
              <a:t>We could recognise </a:t>
            </a:r>
            <a:r>
              <a:rPr lang="en-IE" dirty="0" smtClean="0"/>
              <a:t>objects </a:t>
            </a:r>
            <a:r>
              <a:rPr lang="en-IE" dirty="0" smtClean="0"/>
              <a:t>based on their motion pattern</a:t>
            </a:r>
          </a:p>
          <a:p>
            <a:pPr lvl="1"/>
            <a:r>
              <a:rPr lang="en-IE" dirty="0" smtClean="0"/>
              <a:t>We could identify suspicious motion </a:t>
            </a:r>
            <a:r>
              <a:rPr lang="en-IE" dirty="0" smtClean="0"/>
              <a:t>patterns </a:t>
            </a:r>
            <a:r>
              <a:rPr lang="en-IE" dirty="0" smtClean="0"/>
              <a:t>etc.</a:t>
            </a:r>
          </a:p>
          <a:p>
            <a:endParaRPr lang="en-IE" dirty="0" smtClean="0"/>
          </a:p>
          <a:p>
            <a:endParaRPr lang="en-IE" dirty="0" smtClean="0"/>
          </a:p>
          <a:p>
            <a:endParaRPr lang="en-IE" dirty="0" smtClean="0"/>
          </a:p>
          <a:p>
            <a:endParaRPr lang="en-IE" dirty="0" smtClean="0"/>
          </a:p>
          <a:p>
            <a:endParaRPr lang="en-IE" dirty="0"/>
          </a:p>
          <a:p>
            <a:endParaRPr lang="en-IE" dirty="0"/>
          </a:p>
        </p:txBody>
      </p:sp>
    </p:spTree>
    <p:extLst>
      <p:ext uri="{BB962C8B-B14F-4D97-AF65-F5344CB8AC3E}">
        <p14:creationId xmlns:p14="http://schemas.microsoft.com/office/powerpoint/2010/main" val="42099434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Motion Analysis – Optical Flow</a:t>
            </a:r>
            <a:endParaRPr lang="en-IE" dirty="0"/>
          </a:p>
        </p:txBody>
      </p:sp>
      <p:sp>
        <p:nvSpPr>
          <p:cNvPr id="3" name="Content Placeholder 2"/>
          <p:cNvSpPr>
            <a:spLocks noGrp="1"/>
          </p:cNvSpPr>
          <p:nvPr>
            <p:ph idx="1"/>
          </p:nvPr>
        </p:nvSpPr>
        <p:spPr>
          <a:xfrm>
            <a:off x="838199" y="1825625"/>
            <a:ext cx="10708037" cy="4351338"/>
          </a:xfrm>
        </p:spPr>
        <p:txBody>
          <a:bodyPr>
            <a:normAutofit/>
          </a:bodyPr>
          <a:lstStyle/>
          <a:p>
            <a:endParaRPr lang="en-IE" dirty="0" smtClean="0"/>
          </a:p>
          <a:p>
            <a:endParaRPr lang="en-IE" dirty="0" smtClean="0"/>
          </a:p>
          <a:p>
            <a:endParaRPr lang="en-IE" dirty="0" smtClean="0"/>
          </a:p>
          <a:p>
            <a:endParaRPr lang="en-IE" dirty="0" smtClean="0"/>
          </a:p>
          <a:p>
            <a:endParaRPr lang="en-IE" dirty="0" smtClean="0"/>
          </a:p>
          <a:p>
            <a:endParaRPr lang="en-IE" dirty="0"/>
          </a:p>
          <a:p>
            <a:endParaRPr lang="en-IE" dirty="0"/>
          </a:p>
        </p:txBody>
      </p:sp>
      <p:sp>
        <p:nvSpPr>
          <p:cNvPr id="4" name="Footer Placeholder 4"/>
          <p:cNvSpPr>
            <a:spLocks noGrp="1"/>
          </p:cNvSpPr>
          <p:nvPr>
            <p:ph type="ftr" sz="quarter" idx="11"/>
          </p:nvPr>
        </p:nvSpPr>
        <p:spPr>
          <a:xfrm>
            <a:off x="3847855" y="6483380"/>
            <a:ext cx="4464259" cy="374620"/>
          </a:xfrm>
        </p:spPr>
        <p:txBody>
          <a:bodyPr/>
          <a:lstStyle/>
          <a:p>
            <a:r>
              <a:rPr lang="en-GB" dirty="0" smtClean="0">
                <a:latin typeface="Calibri" pitchFamily="34" charset="0"/>
                <a:ea typeface="Calibri" pitchFamily="34" charset="0"/>
                <a:cs typeface="Calibri" pitchFamily="34" charset="0"/>
              </a:rPr>
              <a:t>Based on  </a:t>
            </a:r>
            <a:r>
              <a:rPr lang="en-GB" i="1" dirty="0" smtClean="0">
                <a:latin typeface="Calibri" pitchFamily="34" charset="0"/>
                <a:ea typeface="Calibri" pitchFamily="34" charset="0"/>
                <a:cs typeface="Calibri" pitchFamily="34" charset="0"/>
              </a:rPr>
              <a:t>A Practical Introduction to Computer Vision with OpenCV  </a:t>
            </a:r>
            <a:r>
              <a:rPr lang="en-GB" dirty="0" smtClean="0">
                <a:latin typeface="Calibri" pitchFamily="34" charset="0"/>
                <a:ea typeface="Calibri" pitchFamily="34" charset="0"/>
                <a:cs typeface="Calibri" pitchFamily="34" charset="0"/>
              </a:rPr>
              <a:t>by Kenneth Dawson-Howe © Wiley &amp; Sons Inc. 2014</a:t>
            </a:r>
          </a:p>
        </p:txBody>
      </p:sp>
      <p:pic>
        <p:nvPicPr>
          <p:cNvPr id="5" name="Picture 4" descr="9.12.png"/>
          <p:cNvPicPr/>
          <p:nvPr/>
        </p:nvPicPr>
        <p:blipFill>
          <a:blip r:embed="rId2" cstate="print"/>
          <a:stretch>
            <a:fillRect/>
          </a:stretch>
        </p:blipFill>
        <p:spPr>
          <a:xfrm>
            <a:off x="1518834" y="1933860"/>
            <a:ext cx="9670942" cy="3889673"/>
          </a:xfrm>
          <a:prstGeom prst="rect">
            <a:avLst/>
          </a:prstGeom>
        </p:spPr>
      </p:pic>
      <p:sp>
        <p:nvSpPr>
          <p:cNvPr id="6" name="Text Box 3"/>
          <p:cNvSpPr txBox="1">
            <a:spLocks noChangeArrowheads="1"/>
          </p:cNvSpPr>
          <p:nvPr/>
        </p:nvSpPr>
        <p:spPr bwMode="auto">
          <a:xfrm>
            <a:off x="3844399" y="5976742"/>
            <a:ext cx="4467217" cy="461665"/>
          </a:xfrm>
          <a:prstGeom prst="rect">
            <a:avLst/>
          </a:prstGeom>
          <a:noFill/>
          <a:ln w="9525">
            <a:noFill/>
            <a:miter lim="800000"/>
            <a:headEnd/>
            <a:tailEnd/>
          </a:ln>
        </p:spPr>
        <p:txBody>
          <a:bodyPr wrap="square" anchorCtr="1">
            <a:spAutoFit/>
          </a:bodyPr>
          <a:lstStyle/>
          <a:p>
            <a:r>
              <a:rPr lang="en-IE" sz="1200" dirty="0" smtClean="0">
                <a:solidFill>
                  <a:srgbClr val="000000"/>
                </a:solidFill>
                <a:latin typeface="Calibri" pitchFamily="34" charset="0"/>
                <a:ea typeface="Calibri" pitchFamily="34" charset="0"/>
                <a:cs typeface="Calibri" pitchFamily="34" charset="0"/>
              </a:rPr>
              <a:t>© Reproduced by </a:t>
            </a:r>
            <a:r>
              <a:rPr lang="en-IE" sz="1200" dirty="0">
                <a:solidFill>
                  <a:srgbClr val="000000"/>
                </a:solidFill>
                <a:latin typeface="Calibri" pitchFamily="34" charset="0"/>
                <a:ea typeface="Calibri" pitchFamily="34" charset="0"/>
                <a:cs typeface="Calibri" pitchFamily="34" charset="0"/>
              </a:rPr>
              <a:t>permission of </a:t>
            </a:r>
            <a:r>
              <a:rPr lang="en-IE" sz="1200" dirty="0" err="1">
                <a:solidFill>
                  <a:srgbClr val="000000"/>
                </a:solidFill>
                <a:latin typeface="Calibri" pitchFamily="34" charset="0"/>
                <a:ea typeface="Calibri" pitchFamily="34" charset="0"/>
                <a:cs typeface="Calibri" pitchFamily="34" charset="0"/>
              </a:rPr>
              <a:t>Dr.</a:t>
            </a:r>
            <a:r>
              <a:rPr lang="en-IE" sz="1200" dirty="0">
                <a:solidFill>
                  <a:srgbClr val="000000"/>
                </a:solidFill>
                <a:latin typeface="Calibri" pitchFamily="34" charset="0"/>
                <a:ea typeface="Calibri" pitchFamily="34" charset="0"/>
                <a:cs typeface="Calibri" pitchFamily="34" charset="0"/>
              </a:rPr>
              <a:t> James Ferryman, University of Reading</a:t>
            </a:r>
            <a:endParaRPr lang="en-US" sz="1200" dirty="0">
              <a:solidFill>
                <a:srgbClr val="000000"/>
              </a:solidFill>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val="33071669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Motion Analysis – Optical Flow</a:t>
            </a:r>
            <a:endParaRPr lang="en-IE" dirty="0"/>
          </a:p>
        </p:txBody>
      </p:sp>
      <p:sp>
        <p:nvSpPr>
          <p:cNvPr id="3" name="Content Placeholder 2"/>
          <p:cNvSpPr>
            <a:spLocks noGrp="1"/>
          </p:cNvSpPr>
          <p:nvPr>
            <p:ph idx="1"/>
          </p:nvPr>
        </p:nvSpPr>
        <p:spPr>
          <a:xfrm>
            <a:off x="838199" y="1825625"/>
            <a:ext cx="10708037" cy="4351338"/>
          </a:xfrm>
        </p:spPr>
        <p:txBody>
          <a:bodyPr>
            <a:normAutofit/>
          </a:bodyPr>
          <a:lstStyle/>
          <a:p>
            <a:r>
              <a:rPr lang="en-GB" dirty="0">
                <a:latin typeface="Calibri" pitchFamily="34" charset="0"/>
                <a:ea typeface="Calibri" pitchFamily="34" charset="0"/>
                <a:cs typeface="Calibri" pitchFamily="34" charset="0"/>
              </a:rPr>
              <a:t>We cannot accurately compute optical flow for constant regions or along </a:t>
            </a:r>
            <a:r>
              <a:rPr lang="en-GB" dirty="0" smtClean="0">
                <a:latin typeface="Calibri" pitchFamily="34" charset="0"/>
                <a:ea typeface="Calibri" pitchFamily="34" charset="0"/>
                <a:cs typeface="Calibri" pitchFamily="34" charset="0"/>
              </a:rPr>
              <a:t>edges. Often </a:t>
            </a:r>
            <a:r>
              <a:rPr lang="en-GB" dirty="0">
                <a:latin typeface="Calibri" pitchFamily="34" charset="0"/>
                <a:ea typeface="Calibri" pitchFamily="34" charset="0"/>
                <a:cs typeface="Calibri" pitchFamily="34" charset="0"/>
              </a:rPr>
              <a:t>better to compute optical flow just for features…  (e.g. Lucas </a:t>
            </a:r>
            <a:r>
              <a:rPr lang="en-GB" dirty="0" err="1">
                <a:latin typeface="Calibri" pitchFamily="34" charset="0"/>
                <a:ea typeface="Calibri" pitchFamily="34" charset="0"/>
                <a:cs typeface="Calibri" pitchFamily="34" charset="0"/>
              </a:rPr>
              <a:t>Kanade</a:t>
            </a:r>
            <a:r>
              <a:rPr lang="en-GB" dirty="0">
                <a:latin typeface="Calibri" pitchFamily="34" charset="0"/>
                <a:ea typeface="Calibri" pitchFamily="34" charset="0"/>
                <a:cs typeface="Calibri" pitchFamily="34" charset="0"/>
              </a:rPr>
              <a:t> feature </a:t>
            </a:r>
            <a:r>
              <a:rPr lang="en-GB" dirty="0" smtClean="0">
                <a:latin typeface="Calibri" pitchFamily="34" charset="0"/>
                <a:ea typeface="Calibri" pitchFamily="34" charset="0"/>
                <a:cs typeface="Calibri" pitchFamily="34" charset="0"/>
              </a:rPr>
              <a:t>tracker in </a:t>
            </a:r>
            <a:r>
              <a:rPr lang="en-GB" dirty="0" err="1" smtClean="0">
                <a:latin typeface="Calibri" pitchFamily="34" charset="0"/>
                <a:ea typeface="Calibri" pitchFamily="34" charset="0"/>
                <a:cs typeface="Calibri" pitchFamily="34" charset="0"/>
              </a:rPr>
              <a:t>openCV</a:t>
            </a:r>
            <a:r>
              <a:rPr lang="en-GB" dirty="0" smtClean="0">
                <a:latin typeface="Calibri" pitchFamily="34" charset="0"/>
                <a:ea typeface="Calibri" pitchFamily="34" charset="0"/>
                <a:cs typeface="Calibri" pitchFamily="34" charset="0"/>
              </a:rPr>
              <a:t>)…</a:t>
            </a:r>
            <a:endParaRPr lang="en-GB" dirty="0">
              <a:latin typeface="Calibri" pitchFamily="34" charset="0"/>
              <a:ea typeface="Calibri" pitchFamily="34" charset="0"/>
              <a:cs typeface="Calibri" pitchFamily="34" charset="0"/>
            </a:endParaRPr>
          </a:p>
          <a:p>
            <a:endParaRPr lang="en-IE" dirty="0" smtClean="0"/>
          </a:p>
          <a:p>
            <a:endParaRPr lang="en-IE" dirty="0" smtClean="0"/>
          </a:p>
          <a:p>
            <a:endParaRPr lang="en-IE" dirty="0" smtClean="0"/>
          </a:p>
          <a:p>
            <a:endParaRPr lang="en-IE" dirty="0" smtClean="0"/>
          </a:p>
          <a:p>
            <a:endParaRPr lang="en-IE" dirty="0" smtClean="0"/>
          </a:p>
          <a:p>
            <a:endParaRPr lang="en-IE" dirty="0"/>
          </a:p>
          <a:p>
            <a:endParaRPr lang="en-IE" dirty="0"/>
          </a:p>
        </p:txBody>
      </p:sp>
      <p:sp>
        <p:nvSpPr>
          <p:cNvPr id="4" name="Footer Placeholder 4"/>
          <p:cNvSpPr>
            <a:spLocks noGrp="1"/>
          </p:cNvSpPr>
          <p:nvPr>
            <p:ph type="ftr" sz="quarter" idx="11"/>
          </p:nvPr>
        </p:nvSpPr>
        <p:spPr>
          <a:xfrm>
            <a:off x="3847855" y="6483380"/>
            <a:ext cx="4464259" cy="374620"/>
          </a:xfrm>
        </p:spPr>
        <p:txBody>
          <a:bodyPr/>
          <a:lstStyle/>
          <a:p>
            <a:r>
              <a:rPr lang="en-GB" dirty="0" smtClean="0">
                <a:latin typeface="Calibri" pitchFamily="34" charset="0"/>
                <a:ea typeface="Calibri" pitchFamily="34" charset="0"/>
                <a:cs typeface="Calibri" pitchFamily="34" charset="0"/>
              </a:rPr>
              <a:t>Based on  </a:t>
            </a:r>
            <a:r>
              <a:rPr lang="en-GB" i="1" dirty="0" smtClean="0">
                <a:latin typeface="Calibri" pitchFamily="34" charset="0"/>
                <a:ea typeface="Calibri" pitchFamily="34" charset="0"/>
                <a:cs typeface="Calibri" pitchFamily="34" charset="0"/>
              </a:rPr>
              <a:t>A Practical Introduction to Computer Vision with OpenCV  </a:t>
            </a:r>
            <a:r>
              <a:rPr lang="en-GB" dirty="0" smtClean="0">
                <a:latin typeface="Calibri" pitchFamily="34" charset="0"/>
                <a:ea typeface="Calibri" pitchFamily="34" charset="0"/>
                <a:cs typeface="Calibri" pitchFamily="34" charset="0"/>
              </a:rPr>
              <a:t>by Kenneth Dawson-Howe © Wiley &amp; Sons Inc. 2014</a:t>
            </a:r>
          </a:p>
        </p:txBody>
      </p:sp>
      <p:pic>
        <p:nvPicPr>
          <p:cNvPr id="7" name="Picture 6" descr="9.13.png"/>
          <p:cNvPicPr/>
          <p:nvPr/>
        </p:nvPicPr>
        <p:blipFill>
          <a:blip r:embed="rId2" cstate="print"/>
          <a:stretch>
            <a:fillRect/>
          </a:stretch>
        </p:blipFill>
        <p:spPr>
          <a:xfrm>
            <a:off x="1961817" y="3004223"/>
            <a:ext cx="8803337" cy="3479157"/>
          </a:xfrm>
          <a:prstGeom prst="rect">
            <a:avLst/>
          </a:prstGeom>
        </p:spPr>
      </p:pic>
    </p:spTree>
    <p:extLst>
      <p:ext uri="{BB962C8B-B14F-4D97-AF65-F5344CB8AC3E}">
        <p14:creationId xmlns:p14="http://schemas.microsoft.com/office/powerpoint/2010/main" val="9792896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Background Subtraction</a:t>
            </a:r>
            <a:endParaRPr lang="en-IE" dirty="0"/>
          </a:p>
        </p:txBody>
      </p:sp>
      <p:sp>
        <p:nvSpPr>
          <p:cNvPr id="3" name="Content Placeholder 2"/>
          <p:cNvSpPr>
            <a:spLocks noGrp="1"/>
          </p:cNvSpPr>
          <p:nvPr>
            <p:ph idx="1"/>
          </p:nvPr>
        </p:nvSpPr>
        <p:spPr>
          <a:xfrm>
            <a:off x="838200" y="1825625"/>
            <a:ext cx="10515600" cy="2327922"/>
          </a:xfrm>
        </p:spPr>
        <p:txBody>
          <a:bodyPr>
            <a:normAutofit fontScale="92500" lnSpcReduction="20000"/>
          </a:bodyPr>
          <a:lstStyle/>
          <a:p>
            <a:r>
              <a:rPr lang="en-IE" dirty="0"/>
              <a:t>Background subtraction (BS) is a common and widely used technique for generating a </a:t>
            </a:r>
            <a:r>
              <a:rPr lang="en-IE" b="1" dirty="0"/>
              <a:t>foreground mask </a:t>
            </a:r>
            <a:r>
              <a:rPr lang="en-IE" dirty="0"/>
              <a:t>(namely, a binary image containing the pixels belonging to moving objects in the scene) by using static cameras</a:t>
            </a:r>
            <a:r>
              <a:rPr lang="en-IE" dirty="0" smtClean="0"/>
              <a:t>.</a:t>
            </a:r>
          </a:p>
          <a:p>
            <a:r>
              <a:rPr lang="en-IE" dirty="0"/>
              <a:t>BS calculates the foreground mask </a:t>
            </a:r>
            <a:r>
              <a:rPr lang="en-IE" dirty="0" smtClean="0"/>
              <a:t>by performing </a:t>
            </a:r>
            <a:r>
              <a:rPr lang="en-IE" dirty="0"/>
              <a:t>a subtraction between the current frame and a </a:t>
            </a:r>
            <a:r>
              <a:rPr lang="en-IE" b="1" dirty="0"/>
              <a:t>background model</a:t>
            </a:r>
            <a:r>
              <a:rPr lang="en-IE" dirty="0"/>
              <a:t>, containing the static part of the scene or, more in general, everything that can be considered as background given the characteristics of the observed scene</a:t>
            </a:r>
          </a:p>
          <a:p>
            <a:endParaRPr lang="en-IE" dirty="0"/>
          </a:p>
        </p:txBody>
      </p:sp>
      <p:pic>
        <p:nvPicPr>
          <p:cNvPr id="1028" name="Picture 4" descr="Background_Subtraction_Tutorial_Sche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1586" y="4235321"/>
            <a:ext cx="4680489" cy="2473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6279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Background Subtraction</a:t>
            </a:r>
            <a:endParaRPr lang="en-IE" dirty="0"/>
          </a:p>
        </p:txBody>
      </p:sp>
      <p:sp>
        <p:nvSpPr>
          <p:cNvPr id="3" name="Content Placeholder 2"/>
          <p:cNvSpPr>
            <a:spLocks noGrp="1"/>
          </p:cNvSpPr>
          <p:nvPr>
            <p:ph idx="1"/>
          </p:nvPr>
        </p:nvSpPr>
        <p:spPr>
          <a:xfrm>
            <a:off x="838200" y="1825625"/>
            <a:ext cx="10515600" cy="2327922"/>
          </a:xfrm>
        </p:spPr>
        <p:txBody>
          <a:bodyPr>
            <a:normAutofit lnSpcReduction="10000"/>
          </a:bodyPr>
          <a:lstStyle/>
          <a:p>
            <a:r>
              <a:rPr lang="en-IE" dirty="0" smtClean="0"/>
              <a:t>Background Subtraction is widely used:</a:t>
            </a:r>
          </a:p>
          <a:p>
            <a:pPr lvl="1"/>
            <a:r>
              <a:rPr lang="en-IE" dirty="0" smtClean="0"/>
              <a:t>Traffic </a:t>
            </a:r>
            <a:r>
              <a:rPr lang="en-IE" dirty="0"/>
              <a:t>monitoring (counting vehicles, detecting &amp; tracking </a:t>
            </a:r>
            <a:r>
              <a:rPr lang="en-IE" dirty="0" smtClean="0"/>
              <a:t>vehicles)</a:t>
            </a:r>
          </a:p>
          <a:p>
            <a:pPr lvl="1"/>
            <a:r>
              <a:rPr lang="en-IE" dirty="0" smtClean="0"/>
              <a:t>Human </a:t>
            </a:r>
            <a:r>
              <a:rPr lang="en-IE" dirty="0"/>
              <a:t>action recognition (run, walk, jump, squat, . . </a:t>
            </a:r>
            <a:r>
              <a:rPr lang="en-IE" dirty="0" smtClean="0"/>
              <a:t>.)</a:t>
            </a:r>
          </a:p>
          <a:p>
            <a:pPr lvl="1"/>
            <a:r>
              <a:rPr lang="en-IE" dirty="0" smtClean="0"/>
              <a:t>Human-computer </a:t>
            </a:r>
            <a:r>
              <a:rPr lang="en-IE" dirty="0"/>
              <a:t>interaction (“human interface</a:t>
            </a:r>
            <a:r>
              <a:rPr lang="en-IE" dirty="0" smtClean="0"/>
              <a:t>”)</a:t>
            </a:r>
          </a:p>
          <a:p>
            <a:pPr lvl="1"/>
            <a:r>
              <a:rPr lang="en-IE" dirty="0" smtClean="0"/>
              <a:t>Object tracking</a:t>
            </a:r>
            <a:r>
              <a:rPr lang="en-IE" dirty="0" smtClean="0"/>
              <a:t>!</a:t>
            </a:r>
          </a:p>
          <a:p>
            <a:pPr lvl="1"/>
            <a:r>
              <a:rPr lang="en-IE" dirty="0" smtClean="0"/>
              <a:t>Surveillance</a:t>
            </a:r>
            <a:endParaRPr lang="en-IE" dirty="0"/>
          </a:p>
        </p:txBody>
      </p:sp>
    </p:spTree>
    <p:extLst>
      <p:ext uri="{BB962C8B-B14F-4D97-AF65-F5344CB8AC3E}">
        <p14:creationId xmlns:p14="http://schemas.microsoft.com/office/powerpoint/2010/main" val="4128516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Background Modelling</a:t>
            </a:r>
            <a:endParaRPr lang="en-IE" dirty="0"/>
          </a:p>
        </p:txBody>
      </p:sp>
      <p:sp>
        <p:nvSpPr>
          <p:cNvPr id="3" name="Content Placeholder 2"/>
          <p:cNvSpPr>
            <a:spLocks noGrp="1"/>
          </p:cNvSpPr>
          <p:nvPr>
            <p:ph idx="1"/>
          </p:nvPr>
        </p:nvSpPr>
        <p:spPr/>
        <p:txBody>
          <a:bodyPr/>
          <a:lstStyle/>
          <a:p>
            <a:r>
              <a:rPr lang="en-IE" dirty="0"/>
              <a:t>Background </a:t>
            </a:r>
            <a:r>
              <a:rPr lang="en-IE" dirty="0" smtClean="0"/>
              <a:t>modelling </a:t>
            </a:r>
            <a:r>
              <a:rPr lang="en-IE" dirty="0"/>
              <a:t>consists of two main steps:</a:t>
            </a:r>
          </a:p>
          <a:p>
            <a:pPr marL="0" indent="0">
              <a:buNone/>
            </a:pPr>
            <a:r>
              <a:rPr lang="en-IE" dirty="0" smtClean="0"/>
              <a:t>	1.	Background Initialisation</a:t>
            </a:r>
            <a:endParaRPr lang="en-IE" dirty="0"/>
          </a:p>
          <a:p>
            <a:pPr marL="0" indent="0">
              <a:buNone/>
            </a:pPr>
            <a:r>
              <a:rPr lang="en-IE" dirty="0" smtClean="0"/>
              <a:t>	2.	Background Update</a:t>
            </a:r>
            <a:endParaRPr lang="en-IE" dirty="0"/>
          </a:p>
          <a:p>
            <a:r>
              <a:rPr lang="en-IE" dirty="0"/>
              <a:t>In the first step, an initial model of the background is computed, while in the second step that model is updated in order to </a:t>
            </a:r>
            <a:r>
              <a:rPr lang="en-IE" b="1" dirty="0"/>
              <a:t>adapt to possible changes in the </a:t>
            </a:r>
            <a:r>
              <a:rPr lang="en-IE" b="1" dirty="0" smtClean="0"/>
              <a:t>scene</a:t>
            </a:r>
            <a:r>
              <a:rPr lang="en-IE" dirty="0" smtClean="0"/>
              <a:t> (e.g. illumination changes)</a:t>
            </a:r>
          </a:p>
          <a:p>
            <a:r>
              <a:rPr lang="en-IE" dirty="0" smtClean="0"/>
              <a:t>Robust maintenance of the background model </a:t>
            </a:r>
            <a:r>
              <a:rPr lang="en-US" dirty="0"/>
              <a:t>should be able to handle lighting changes, repetitive motions from clutter and long-term scene changes</a:t>
            </a:r>
            <a:endParaRPr lang="en-IE" dirty="0" smtClean="0"/>
          </a:p>
          <a:p>
            <a:endParaRPr lang="en-IE" dirty="0"/>
          </a:p>
          <a:p>
            <a:endParaRPr lang="en-IE" dirty="0"/>
          </a:p>
        </p:txBody>
      </p:sp>
    </p:spTree>
    <p:extLst>
      <p:ext uri="{BB962C8B-B14F-4D97-AF65-F5344CB8AC3E}">
        <p14:creationId xmlns:p14="http://schemas.microsoft.com/office/powerpoint/2010/main" val="3048240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Background </a:t>
            </a:r>
            <a:r>
              <a:rPr lang="en-IE" dirty="0" smtClean="0"/>
              <a:t>Modelling – Naïve Approach</a:t>
            </a:r>
            <a:endParaRPr lang="en-IE" dirty="0"/>
          </a:p>
        </p:txBody>
      </p:sp>
      <p:sp>
        <p:nvSpPr>
          <p:cNvPr id="3" name="Content Placeholder 2"/>
          <p:cNvSpPr>
            <a:spLocks noGrp="1"/>
          </p:cNvSpPr>
          <p:nvPr>
            <p:ph idx="1"/>
          </p:nvPr>
        </p:nvSpPr>
        <p:spPr/>
        <p:txBody>
          <a:bodyPr/>
          <a:lstStyle/>
          <a:p>
            <a:r>
              <a:rPr lang="en-IE" dirty="0" smtClean="0"/>
              <a:t>Consider </a:t>
            </a:r>
            <a:r>
              <a:rPr lang="en-IE" dirty="0" smtClean="0"/>
              <a:t>images </a:t>
            </a:r>
            <a:r>
              <a:rPr lang="en-IE" dirty="0" smtClean="0"/>
              <a:t>now as a function of three variable I(</a:t>
            </a:r>
            <a:r>
              <a:rPr lang="en-IE" dirty="0" err="1"/>
              <a:t>x</a:t>
            </a:r>
            <a:r>
              <a:rPr lang="en-IE" dirty="0" err="1" smtClean="0"/>
              <a:t>,y,t</a:t>
            </a:r>
            <a:r>
              <a:rPr lang="en-IE" dirty="0" smtClean="0"/>
              <a:t>) where t is time (or frame number). A simple (but naïve) approach would be to initialise the background to the image at time t=0 and not update it!</a:t>
            </a:r>
          </a:p>
          <a:p>
            <a:r>
              <a:rPr lang="en-IE" dirty="0" smtClean="0"/>
              <a:t>Where would this work? In very controlled environments (indoor) where the background </a:t>
            </a:r>
            <a:r>
              <a:rPr lang="en-IE" dirty="0" smtClean="0"/>
              <a:t>doesn’t </a:t>
            </a:r>
            <a:r>
              <a:rPr lang="en-IE" dirty="0" smtClean="0"/>
              <a:t>really change.</a:t>
            </a:r>
          </a:p>
          <a:p>
            <a:r>
              <a:rPr lang="en-IE" dirty="0" smtClean="0"/>
              <a:t>For more complex environments (e.g. outdoor) we should </a:t>
            </a:r>
            <a:r>
              <a:rPr lang="en-IE" b="1" dirty="0" smtClean="0"/>
              <a:t>update the background regularly</a:t>
            </a:r>
            <a:r>
              <a:rPr lang="en-IE" dirty="0" smtClean="0"/>
              <a:t> to reflect more what the current background is like – How might we do this? </a:t>
            </a:r>
          </a:p>
          <a:p>
            <a:endParaRPr lang="en-IE" dirty="0"/>
          </a:p>
          <a:p>
            <a:endParaRPr lang="en-IE" dirty="0"/>
          </a:p>
        </p:txBody>
      </p:sp>
    </p:spTree>
    <p:extLst>
      <p:ext uri="{BB962C8B-B14F-4D97-AF65-F5344CB8AC3E}">
        <p14:creationId xmlns:p14="http://schemas.microsoft.com/office/powerpoint/2010/main" val="31005733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Background Modelling – Frame Differencing</a:t>
            </a:r>
            <a:endParaRPr lang="en-IE" dirty="0"/>
          </a:p>
        </p:txBody>
      </p:sp>
      <p:sp>
        <p:nvSpPr>
          <p:cNvPr id="3" name="Content Placeholder 2"/>
          <p:cNvSpPr>
            <a:spLocks noGrp="1"/>
          </p:cNvSpPr>
          <p:nvPr>
            <p:ph idx="1"/>
          </p:nvPr>
        </p:nvSpPr>
        <p:spPr/>
        <p:txBody>
          <a:bodyPr/>
          <a:lstStyle/>
          <a:p>
            <a:r>
              <a:rPr lang="en-IE" dirty="0" smtClean="0"/>
              <a:t>If we use simple frame differencing the background </a:t>
            </a:r>
            <a:r>
              <a:rPr lang="en-IE" dirty="0"/>
              <a:t>is estimated to be the previous </a:t>
            </a:r>
            <a:r>
              <a:rPr lang="en-IE" dirty="0" smtClean="0"/>
              <a:t>frame. The background </a:t>
            </a:r>
            <a:r>
              <a:rPr lang="en-IE" dirty="0"/>
              <a:t>subtraction equation then </a:t>
            </a:r>
            <a:r>
              <a:rPr lang="en-IE" dirty="0" smtClean="0"/>
              <a:t>becomes </a:t>
            </a:r>
            <a:r>
              <a:rPr lang="en-IE" dirty="0" smtClean="0"/>
              <a:t>(</a:t>
            </a:r>
            <a:r>
              <a:rPr lang="en-IE" dirty="0" err="1" smtClean="0"/>
              <a:t>T</a:t>
            </a:r>
            <a:r>
              <a:rPr lang="en-IE" dirty="0" err="1" smtClean="0"/>
              <a:t>h</a:t>
            </a:r>
            <a:r>
              <a:rPr lang="en-IE" dirty="0" smtClean="0"/>
              <a:t> </a:t>
            </a:r>
            <a:r>
              <a:rPr lang="en-IE" dirty="0" smtClean="0"/>
              <a:t>is a threshold):</a:t>
            </a:r>
          </a:p>
          <a:p>
            <a:endParaRPr lang="en-IE" dirty="0"/>
          </a:p>
          <a:p>
            <a:endParaRPr lang="en-IE" dirty="0" smtClean="0"/>
          </a:p>
          <a:p>
            <a:endParaRPr lang="en-IE" dirty="0"/>
          </a:p>
          <a:p>
            <a:r>
              <a:rPr lang="en-IE" dirty="0" smtClean="0"/>
              <a:t>The success of this approach will depend on a number of factors such as the speed of the foreground object (faster is better), the frame rate, the threshold used </a:t>
            </a:r>
            <a:r>
              <a:rPr lang="en-IE" dirty="0" smtClean="0"/>
              <a:t>etc.</a:t>
            </a:r>
            <a:endParaRPr lang="en-IE" dirty="0"/>
          </a:p>
        </p:txBody>
      </p:sp>
      <p:pic>
        <p:nvPicPr>
          <p:cNvPr id="4" name="Picture 3"/>
          <p:cNvPicPr>
            <a:picLocks noChangeAspect="1"/>
          </p:cNvPicPr>
          <p:nvPr/>
        </p:nvPicPr>
        <p:blipFill>
          <a:blip r:embed="rId2"/>
          <a:stretch>
            <a:fillRect/>
          </a:stretch>
        </p:blipFill>
        <p:spPr>
          <a:xfrm>
            <a:off x="4163173" y="3130173"/>
            <a:ext cx="4241751" cy="1147359"/>
          </a:xfrm>
          <a:prstGeom prst="rect">
            <a:avLst/>
          </a:prstGeom>
        </p:spPr>
      </p:pic>
    </p:spTree>
    <p:extLst>
      <p:ext uri="{BB962C8B-B14F-4D97-AF65-F5344CB8AC3E}">
        <p14:creationId xmlns:p14="http://schemas.microsoft.com/office/powerpoint/2010/main" val="3067627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Background Modelling – Frame Differencing</a:t>
            </a:r>
            <a:endParaRPr lang="en-IE" dirty="0"/>
          </a:p>
        </p:txBody>
      </p:sp>
      <p:sp>
        <p:nvSpPr>
          <p:cNvPr id="6" name="Content Placeholder 4"/>
          <p:cNvSpPr>
            <a:spLocks noGrp="1"/>
          </p:cNvSpPr>
          <p:nvPr>
            <p:ph idx="1"/>
          </p:nvPr>
        </p:nvSpPr>
        <p:spPr>
          <a:xfrm>
            <a:off x="838200" y="1825625"/>
            <a:ext cx="10515600" cy="4351338"/>
          </a:xfrm>
        </p:spPr>
        <p:txBody>
          <a:bodyPr/>
          <a:lstStyle/>
          <a:p>
            <a:endParaRPr lang="en-IE" dirty="0" smtClean="0"/>
          </a:p>
          <a:p>
            <a:endParaRPr lang="en-IE" dirty="0"/>
          </a:p>
          <a:p>
            <a:endParaRPr lang="en-IE" dirty="0" smtClean="0"/>
          </a:p>
          <a:p>
            <a:endParaRPr lang="en-IE" dirty="0"/>
          </a:p>
          <a:p>
            <a:r>
              <a:rPr lang="en-IE" dirty="0" smtClean="0"/>
              <a:t>You can see here that there is very little movement between the current frame and background. As a result you get a leading and trailing edge in the </a:t>
            </a:r>
            <a:r>
              <a:rPr lang="en-IE" dirty="0" err="1" smtClean="0"/>
              <a:t>thresholded</a:t>
            </a:r>
            <a:r>
              <a:rPr lang="en-IE" dirty="0" smtClean="0"/>
              <a:t> image but not a full </a:t>
            </a:r>
            <a:r>
              <a:rPr lang="en-IE" dirty="0" smtClean="0"/>
              <a:t>silhouette</a:t>
            </a:r>
            <a:endParaRPr lang="en-IE" dirty="0" smtClean="0"/>
          </a:p>
          <a:p>
            <a:r>
              <a:rPr lang="en-IE" dirty="0" smtClean="0"/>
              <a:t>What about if we used I(</a:t>
            </a:r>
            <a:r>
              <a:rPr lang="en-IE" dirty="0" err="1" smtClean="0"/>
              <a:t>x,y,t</a:t>
            </a:r>
            <a:r>
              <a:rPr lang="en-IE" dirty="0" smtClean="0"/>
              <a:t>-N) where we can change N?</a:t>
            </a:r>
          </a:p>
        </p:txBody>
      </p:sp>
      <p:pic>
        <p:nvPicPr>
          <p:cNvPr id="7" name="Picture 6"/>
          <p:cNvPicPr>
            <a:picLocks noChangeAspect="1"/>
          </p:cNvPicPr>
          <p:nvPr/>
        </p:nvPicPr>
        <p:blipFill>
          <a:blip r:embed="rId2"/>
          <a:stretch>
            <a:fillRect/>
          </a:stretch>
        </p:blipFill>
        <p:spPr>
          <a:xfrm>
            <a:off x="1461692" y="1498573"/>
            <a:ext cx="9268615" cy="1895556"/>
          </a:xfrm>
          <a:prstGeom prst="rect">
            <a:avLst/>
          </a:prstGeom>
        </p:spPr>
      </p:pic>
      <p:sp>
        <p:nvSpPr>
          <p:cNvPr id="8" name="TextBox 7"/>
          <p:cNvSpPr txBox="1"/>
          <p:nvPr/>
        </p:nvSpPr>
        <p:spPr>
          <a:xfrm>
            <a:off x="2464231" y="3394129"/>
            <a:ext cx="758028" cy="369332"/>
          </a:xfrm>
          <a:prstGeom prst="rect">
            <a:avLst/>
          </a:prstGeom>
          <a:noFill/>
        </p:spPr>
        <p:txBody>
          <a:bodyPr wrap="none" rtlCol="0">
            <a:spAutoFit/>
          </a:bodyPr>
          <a:lstStyle/>
          <a:p>
            <a:r>
              <a:rPr lang="en-IE" dirty="0" smtClean="0"/>
              <a:t>I(</a:t>
            </a:r>
            <a:r>
              <a:rPr lang="en-IE" dirty="0" err="1" smtClean="0"/>
              <a:t>x,y,t</a:t>
            </a:r>
            <a:r>
              <a:rPr lang="en-IE" dirty="0" smtClean="0"/>
              <a:t>)</a:t>
            </a:r>
            <a:endParaRPr lang="en-IE" dirty="0"/>
          </a:p>
        </p:txBody>
      </p:sp>
      <p:sp>
        <p:nvSpPr>
          <p:cNvPr id="9" name="TextBox 8"/>
          <p:cNvSpPr txBox="1"/>
          <p:nvPr/>
        </p:nvSpPr>
        <p:spPr>
          <a:xfrm>
            <a:off x="5309719" y="3344400"/>
            <a:ext cx="945580" cy="369332"/>
          </a:xfrm>
          <a:prstGeom prst="rect">
            <a:avLst/>
          </a:prstGeom>
          <a:noFill/>
        </p:spPr>
        <p:txBody>
          <a:bodyPr wrap="none" rtlCol="0">
            <a:spAutoFit/>
          </a:bodyPr>
          <a:lstStyle/>
          <a:p>
            <a:r>
              <a:rPr lang="en-IE" dirty="0" smtClean="0"/>
              <a:t>I(x,y,t-1)</a:t>
            </a:r>
            <a:endParaRPr lang="en-IE" dirty="0"/>
          </a:p>
        </p:txBody>
      </p:sp>
      <p:cxnSp>
        <p:nvCxnSpPr>
          <p:cNvPr id="14" name="Straight Connector 13"/>
          <p:cNvCxnSpPr/>
          <p:nvPr/>
        </p:nvCxnSpPr>
        <p:spPr>
          <a:xfrm>
            <a:off x="3983065" y="2446351"/>
            <a:ext cx="4029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249886" y="2261685"/>
            <a:ext cx="783771" cy="369332"/>
          </a:xfrm>
          <a:prstGeom prst="rect">
            <a:avLst/>
          </a:prstGeom>
          <a:noFill/>
        </p:spPr>
        <p:txBody>
          <a:bodyPr wrap="square" rtlCol="0">
            <a:spAutoFit/>
          </a:bodyPr>
          <a:lstStyle/>
          <a:p>
            <a:r>
              <a:rPr lang="en-IE" dirty="0" smtClean="0"/>
              <a:t>&gt; TH</a:t>
            </a:r>
            <a:endParaRPr lang="en-IE" dirty="0"/>
          </a:p>
        </p:txBody>
      </p:sp>
    </p:spTree>
    <p:extLst>
      <p:ext uri="{BB962C8B-B14F-4D97-AF65-F5344CB8AC3E}">
        <p14:creationId xmlns:p14="http://schemas.microsoft.com/office/powerpoint/2010/main" val="19799777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4449</TotalTime>
  <Words>2334</Words>
  <Application>Microsoft Office PowerPoint</Application>
  <PresentationFormat>Custom</PresentationFormat>
  <Paragraphs>260</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Computer Vision</vt:lpstr>
      <vt:lpstr>Overview</vt:lpstr>
      <vt:lpstr>Motion in Video</vt:lpstr>
      <vt:lpstr>Background Subtraction</vt:lpstr>
      <vt:lpstr>Background Subtraction</vt:lpstr>
      <vt:lpstr>Background Modelling</vt:lpstr>
      <vt:lpstr>Background Modelling – Naïve Approach</vt:lpstr>
      <vt:lpstr>Background Modelling – Frame Differencing</vt:lpstr>
      <vt:lpstr>Background Modelling – Frame Differencing</vt:lpstr>
      <vt:lpstr>Background Modelling – Frame Differencing</vt:lpstr>
      <vt:lpstr>Background Modelling – A mean filter</vt:lpstr>
      <vt:lpstr>Background Modelling – A mean filter</vt:lpstr>
      <vt:lpstr>Background Modelling – A median filter</vt:lpstr>
      <vt:lpstr>Background Modelling – So far</vt:lpstr>
      <vt:lpstr>Background Modelling – Running Average</vt:lpstr>
      <vt:lpstr>Background Modelling – Selectivity </vt:lpstr>
      <vt:lpstr>Background Modelling – Running Gaussian Average </vt:lpstr>
      <vt:lpstr>Background Modelling – Running Gaussian Average </vt:lpstr>
      <vt:lpstr>Background Modelling – Gaussian Mixture Models </vt:lpstr>
      <vt:lpstr>Background Modelling – Gaussian Mixture Models </vt:lpstr>
      <vt:lpstr>Background Modelling – Gaussian Mixture Models </vt:lpstr>
      <vt:lpstr>Background Subtraction – openCV – Mixture of Gaussians </vt:lpstr>
      <vt:lpstr>Background Subtraction – openCV – Mixture of Gaussians </vt:lpstr>
      <vt:lpstr>Motion - Tracking</vt:lpstr>
      <vt:lpstr>Motion - Tracking</vt:lpstr>
      <vt:lpstr>Tracking – Mean Shift</vt:lpstr>
      <vt:lpstr>Tracking – Mean Shift</vt:lpstr>
      <vt:lpstr>Tracking – Mean Shift</vt:lpstr>
      <vt:lpstr>Tracking – Mean Shift</vt:lpstr>
      <vt:lpstr>Mean Shift – Kernel Based</vt:lpstr>
      <vt:lpstr>Tracking - CAMShift</vt:lpstr>
      <vt:lpstr>Tracking - CAMShift</vt:lpstr>
      <vt:lpstr>Motion Analysis – Optical Flow</vt:lpstr>
      <vt:lpstr>Motion Analysis – Optical Flow</vt:lpstr>
      <vt:lpstr>Motion Analysis – Optical Flow</vt:lpstr>
    </vt:vector>
  </TitlesOfParts>
  <Company>Institute of Technology Blanchardstown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dc:title>
  <dc:creator>McLoughlin, Simon</dc:creator>
  <cp:lastModifiedBy>simon mcloughlin</cp:lastModifiedBy>
  <cp:revision>245</cp:revision>
  <dcterms:created xsi:type="dcterms:W3CDTF">2016-01-15T14:53:14Z</dcterms:created>
  <dcterms:modified xsi:type="dcterms:W3CDTF">2016-02-23T22:59:12Z</dcterms:modified>
</cp:coreProperties>
</file>