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92" r:id="rId4"/>
    <p:sldId id="384" r:id="rId5"/>
    <p:sldId id="385" r:id="rId6"/>
    <p:sldId id="377" r:id="rId7"/>
    <p:sldId id="381" r:id="rId8"/>
    <p:sldId id="382" r:id="rId9"/>
    <p:sldId id="383" r:id="rId10"/>
    <p:sldId id="386" r:id="rId11"/>
    <p:sldId id="389" r:id="rId12"/>
    <p:sldId id="390" r:id="rId13"/>
    <p:sldId id="392" r:id="rId14"/>
    <p:sldId id="387" r:id="rId15"/>
    <p:sldId id="391" r:id="rId16"/>
    <p:sldId id="394" r:id="rId17"/>
    <p:sldId id="393" r:id="rId18"/>
    <p:sldId id="3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81" d="100"/>
          <a:sy n="81" d="100"/>
        </p:scale>
        <p:origin x="-12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15/03/2016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21691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15/03/2016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41385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15/03/2016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13557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FCBA7DBE-B6FA-4FD9-98E1-DA5DCE21054A}" type="datetimeFigureOut">
              <a:rPr lang="en-IE" smtClean="0"/>
              <a:t>15/03/2016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44269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A7DBE-B6FA-4FD9-98E1-DA5DCE21054A}" type="datetimeFigureOut">
              <a:rPr lang="en-IE" smtClean="0"/>
              <a:t>15/03/2016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9930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FCBA7DBE-B6FA-4FD9-98E1-DA5DCE21054A}" type="datetimeFigureOut">
              <a:rPr lang="en-IE" smtClean="0"/>
              <a:t>15/03/2016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536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FCBA7DBE-B6FA-4FD9-98E1-DA5DCE21054A}" type="datetimeFigureOut">
              <a:rPr lang="en-IE" smtClean="0"/>
              <a:t>15/03/2016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8856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FCBA7DBE-B6FA-4FD9-98E1-DA5DCE21054A}" type="datetimeFigureOut">
              <a:rPr lang="en-IE" smtClean="0"/>
              <a:t>15/03/2016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7542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A7DBE-B6FA-4FD9-98E1-DA5DCE21054A}" type="datetimeFigureOut">
              <a:rPr lang="en-IE" smtClean="0"/>
              <a:t>15/03/2016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353554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15/03/2016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42434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A7DBE-B6FA-4FD9-98E1-DA5DCE21054A}" type="datetimeFigureOut">
              <a:rPr lang="en-IE" smtClean="0"/>
              <a:t>15/03/2016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C9793F3-7837-4E2B-8681-EE5C1BA3BF10}" type="slidenum">
              <a:rPr lang="en-IE" smtClean="0"/>
              <a:t>‹#›</a:t>
            </a:fld>
            <a:endParaRPr lang="en-IE"/>
          </a:p>
        </p:txBody>
      </p:sp>
    </p:spTree>
    <p:extLst>
      <p:ext uri="{BB962C8B-B14F-4D97-AF65-F5344CB8AC3E}">
        <p14:creationId xmlns:p14="http://schemas.microsoft.com/office/powerpoint/2010/main" val="25046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A7DBE-B6FA-4FD9-98E1-DA5DCE21054A}" type="datetimeFigureOut">
              <a:rPr lang="en-IE" smtClean="0"/>
              <a:t>15/03/2016</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793F3-7837-4E2B-8681-EE5C1BA3BF10}" type="slidenum">
              <a:rPr lang="en-IE" smtClean="0"/>
              <a:t>‹#›</a:t>
            </a:fld>
            <a:endParaRPr lang="en-IE"/>
          </a:p>
        </p:txBody>
      </p:sp>
    </p:spTree>
    <p:extLst>
      <p:ext uri="{BB962C8B-B14F-4D97-AF65-F5344CB8AC3E}">
        <p14:creationId xmlns:p14="http://schemas.microsoft.com/office/powerpoint/2010/main" val="42491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Computer Vision</a:t>
            </a:r>
            <a:endParaRPr lang="en-IE" dirty="0"/>
          </a:p>
        </p:txBody>
      </p:sp>
      <p:sp>
        <p:nvSpPr>
          <p:cNvPr id="3" name="Subtitle 2"/>
          <p:cNvSpPr>
            <a:spLocks noGrp="1"/>
          </p:cNvSpPr>
          <p:nvPr>
            <p:ph type="subTitle" idx="1"/>
          </p:nvPr>
        </p:nvSpPr>
        <p:spPr/>
        <p:txBody>
          <a:bodyPr/>
          <a:lstStyle/>
          <a:p>
            <a:r>
              <a:rPr lang="en-IE" smtClean="0"/>
              <a:t>Lecture </a:t>
            </a:r>
            <a:r>
              <a:rPr lang="en-IE" smtClean="0"/>
              <a:t>6 a</a:t>
            </a:r>
            <a:endParaRPr lang="en-IE" dirty="0" smtClean="0"/>
          </a:p>
          <a:p>
            <a:r>
              <a:rPr lang="en-IE" dirty="0" smtClean="0"/>
              <a:t>Simon McLoughlin</a:t>
            </a:r>
          </a:p>
          <a:p>
            <a:endParaRPr lang="en-IE" dirty="0"/>
          </a:p>
        </p:txBody>
      </p:sp>
    </p:spTree>
    <p:extLst>
      <p:ext uri="{BB962C8B-B14F-4D97-AF65-F5344CB8AC3E}">
        <p14:creationId xmlns:p14="http://schemas.microsoft.com/office/powerpoint/2010/main" val="101521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Correspondence Problem – Feature Types</a:t>
            </a:r>
            <a:endParaRPr lang="en-IE" dirty="0"/>
          </a:p>
        </p:txBody>
      </p:sp>
      <p:sp>
        <p:nvSpPr>
          <p:cNvPr id="3" name="Content Placeholder 2"/>
          <p:cNvSpPr>
            <a:spLocks noGrp="1"/>
          </p:cNvSpPr>
          <p:nvPr>
            <p:ph idx="1"/>
          </p:nvPr>
        </p:nvSpPr>
        <p:spPr>
          <a:xfrm>
            <a:off x="838200" y="1825625"/>
            <a:ext cx="10847522" cy="4351338"/>
          </a:xfrm>
        </p:spPr>
        <p:txBody>
          <a:bodyPr>
            <a:normAutofit lnSpcReduction="10000"/>
          </a:bodyPr>
          <a:lstStyle/>
          <a:p>
            <a:r>
              <a:rPr lang="en-IE" dirty="0" smtClean="0"/>
              <a:t>Edges – we can represent an edge at a particular point using attributes such as edge strength, orientation, intensity profile near the edge (e.g. bright to dark)</a:t>
            </a:r>
          </a:p>
          <a:p>
            <a:r>
              <a:rPr lang="en-IE" dirty="0" smtClean="0"/>
              <a:t>Corners or interest points – There are many techniques for finding these kind of features (</a:t>
            </a:r>
            <a:r>
              <a:rPr lang="en-IE" dirty="0" err="1" smtClean="0"/>
              <a:t>Moravec</a:t>
            </a:r>
            <a:r>
              <a:rPr lang="en-IE" dirty="0" smtClean="0"/>
              <a:t>, Harris, SIFT </a:t>
            </a:r>
            <a:r>
              <a:rPr lang="en-IE" dirty="0" err="1" smtClean="0"/>
              <a:t>etc</a:t>
            </a:r>
            <a:r>
              <a:rPr lang="en-IE" dirty="0" smtClean="0"/>
              <a:t>). They are essentially points in the image that have high discriminatory power e.g. corners, isolated points of local maximum/minimum intensity, endpoints, points of high curvature </a:t>
            </a:r>
            <a:r>
              <a:rPr lang="en-IE" dirty="0" err="1" smtClean="0"/>
              <a:t>etc</a:t>
            </a:r>
            <a:endParaRPr lang="en-IE" dirty="0" smtClean="0"/>
          </a:p>
          <a:p>
            <a:r>
              <a:rPr lang="en-IE" dirty="0" smtClean="0"/>
              <a:t>Regions – regions (e.g. connected components) can be matched also based on their attributes. Be careful though as the projection of the object can look different in each camera due to perspective distortion </a:t>
            </a:r>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spTree>
    <p:extLst>
      <p:ext uri="{BB962C8B-B14F-4D97-AF65-F5344CB8AC3E}">
        <p14:creationId xmlns:p14="http://schemas.microsoft.com/office/powerpoint/2010/main" val="2016038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Matching metrics – Block Matching</a:t>
            </a:r>
            <a:endParaRPr lang="en-IE" dirty="0"/>
          </a:p>
        </p:txBody>
      </p:sp>
      <p:sp>
        <p:nvSpPr>
          <p:cNvPr id="3" name="Content Placeholder 2"/>
          <p:cNvSpPr>
            <a:spLocks noGrp="1"/>
          </p:cNvSpPr>
          <p:nvPr>
            <p:ph idx="1"/>
          </p:nvPr>
        </p:nvSpPr>
        <p:spPr>
          <a:xfrm>
            <a:off x="838200" y="1825625"/>
            <a:ext cx="10847522" cy="4351338"/>
          </a:xfrm>
        </p:spPr>
        <p:txBody>
          <a:bodyPr>
            <a:normAutofit/>
          </a:bodyPr>
          <a:lstStyle/>
          <a:p>
            <a:r>
              <a:rPr lang="en-IE" dirty="0" smtClean="0"/>
              <a:t>A common method of matching interest points is through block matching where we define a neighbourhood around an interest point (e.g. corner) and use the SSD (sum of squared differences) to match it in the other image</a:t>
            </a:r>
          </a:p>
          <a:p>
            <a:endParaRPr lang="en-IE" dirty="0"/>
          </a:p>
          <a:p>
            <a:endParaRPr lang="en-IE" dirty="0" smtClean="0"/>
          </a:p>
          <a:p>
            <a:r>
              <a:rPr lang="en-IE" dirty="0"/>
              <a:t>w</a:t>
            </a:r>
            <a:r>
              <a:rPr lang="en-IE" dirty="0" smtClean="0"/>
              <a:t>here d is the disparity</a:t>
            </a:r>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4" name="Picture 11" descr="Edittex"/>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4524618" y="3290888"/>
            <a:ext cx="6662737"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a:stretch>
            <a:fillRect/>
          </a:stretch>
        </p:blipFill>
        <p:spPr>
          <a:xfrm>
            <a:off x="5334000" y="3971925"/>
            <a:ext cx="6858000" cy="2886075"/>
          </a:xfrm>
          <a:prstGeom prst="rect">
            <a:avLst/>
          </a:prstGeom>
        </p:spPr>
      </p:pic>
    </p:spTree>
    <p:extLst>
      <p:ext uri="{BB962C8B-B14F-4D97-AF65-F5344CB8AC3E}">
        <p14:creationId xmlns:p14="http://schemas.microsoft.com/office/powerpoint/2010/main" val="2049868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Matching metrics – Block Matching</a:t>
            </a:r>
            <a:endParaRPr lang="en-IE" dirty="0"/>
          </a:p>
        </p:txBody>
      </p:sp>
      <p:sp>
        <p:nvSpPr>
          <p:cNvPr id="3" name="Content Placeholder 2"/>
          <p:cNvSpPr>
            <a:spLocks noGrp="1"/>
          </p:cNvSpPr>
          <p:nvPr>
            <p:ph idx="1"/>
          </p:nvPr>
        </p:nvSpPr>
        <p:spPr>
          <a:xfrm>
            <a:off x="838200" y="1825625"/>
            <a:ext cx="5671088" cy="4351338"/>
          </a:xfrm>
        </p:spPr>
        <p:txBody>
          <a:bodyPr>
            <a:normAutofit/>
          </a:bodyPr>
          <a:lstStyle/>
          <a:p>
            <a:r>
              <a:rPr lang="en-IE" dirty="0" smtClean="0"/>
              <a:t>How big should the neighbourhood be?</a:t>
            </a:r>
          </a:p>
          <a:p>
            <a:r>
              <a:rPr lang="en-IE" dirty="0" smtClean="0"/>
              <a:t>Smaller neighbourhood means more detail</a:t>
            </a:r>
          </a:p>
          <a:p>
            <a:r>
              <a:rPr lang="en-IE" dirty="0" smtClean="0"/>
              <a:t>Larger neighbourhood means fewer incorrect matches </a:t>
            </a:r>
          </a:p>
          <a:p>
            <a:r>
              <a:rPr lang="en-IE" dirty="0" smtClean="0"/>
              <a:t>Block matching can also be applied to every pixel on a row (as opposed to a feature). This will give a dense depth map (see </a:t>
            </a:r>
            <a:r>
              <a:rPr lang="en-IE" dirty="0" err="1" smtClean="0"/>
              <a:t>openCV</a:t>
            </a:r>
            <a:r>
              <a:rPr lang="en-IE" dirty="0" smtClean="0"/>
              <a:t> </a:t>
            </a:r>
            <a:r>
              <a:rPr lang="en-IE" dirty="0" err="1" smtClean="0"/>
              <a:t>StereoBM</a:t>
            </a:r>
            <a:r>
              <a:rPr lang="en-IE" dirty="0" smtClean="0"/>
              <a:t>)</a:t>
            </a:r>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8" name="Picture 4" descr="SSDWindowSi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288" y="1328980"/>
            <a:ext cx="5533863" cy="25258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out-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196" y="4379185"/>
            <a:ext cx="2811597" cy="21095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V="1">
            <a:off x="6369803" y="5920353"/>
            <a:ext cx="1627322" cy="15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39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Matching metrics – </a:t>
            </a:r>
            <a:r>
              <a:rPr lang="en-IE" dirty="0" smtClean="0"/>
              <a:t>Sub-pixel </a:t>
            </a:r>
            <a:r>
              <a:rPr lang="en-IE" dirty="0" smtClean="0"/>
              <a:t>Block Matching</a:t>
            </a:r>
            <a:endParaRPr lang="en-IE" dirty="0"/>
          </a:p>
        </p:txBody>
      </p:sp>
      <p:sp>
        <p:nvSpPr>
          <p:cNvPr id="3" name="Content Placeholder 2"/>
          <p:cNvSpPr>
            <a:spLocks noGrp="1"/>
          </p:cNvSpPr>
          <p:nvPr>
            <p:ph idx="1"/>
          </p:nvPr>
        </p:nvSpPr>
        <p:spPr>
          <a:xfrm>
            <a:off x="838200" y="1825625"/>
            <a:ext cx="10515600" cy="4351338"/>
          </a:xfrm>
        </p:spPr>
        <p:txBody>
          <a:bodyPr>
            <a:normAutofit/>
          </a:bodyPr>
          <a:lstStyle/>
          <a:p>
            <a:r>
              <a:rPr lang="en-IE" dirty="0" smtClean="0"/>
              <a:t>The image is composed of a number of discrete samples of the continuous scene projection</a:t>
            </a:r>
          </a:p>
          <a:p>
            <a:r>
              <a:rPr lang="en-IE" dirty="0" smtClean="0"/>
              <a:t>When we find matching pixels we can only say they represent the same projected point up to the size of a pixel</a:t>
            </a:r>
          </a:p>
          <a:p>
            <a:r>
              <a:rPr lang="en-IE" dirty="0" smtClean="0"/>
              <a:t>To improve depth resolution and accuracy we can perform sub-pixel stereo matching where we interpolate the grey levels and resample at a finer resolution</a:t>
            </a:r>
          </a:p>
          <a:p>
            <a:r>
              <a:rPr lang="en-IE" dirty="0" smtClean="0"/>
              <a:t>Then we can match at this finer scale to improve                                      accuracy</a:t>
            </a:r>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214" y="4407038"/>
            <a:ext cx="3373680" cy="199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832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Matching – Global Matching</a:t>
            </a:r>
            <a:endParaRPr lang="en-IE" dirty="0"/>
          </a:p>
        </p:txBody>
      </p:sp>
      <p:sp>
        <p:nvSpPr>
          <p:cNvPr id="3" name="Content Placeholder 2"/>
          <p:cNvSpPr>
            <a:spLocks noGrp="1"/>
          </p:cNvSpPr>
          <p:nvPr>
            <p:ph idx="1"/>
          </p:nvPr>
        </p:nvSpPr>
        <p:spPr>
          <a:xfrm>
            <a:off x="838200" y="1825625"/>
            <a:ext cx="5423761" cy="4351338"/>
          </a:xfrm>
        </p:spPr>
        <p:txBody>
          <a:bodyPr>
            <a:normAutofit/>
          </a:bodyPr>
          <a:lstStyle/>
          <a:p>
            <a:r>
              <a:rPr lang="en-IE" dirty="0" smtClean="0"/>
              <a:t>Another approach that is taken is to match the whole line of one image with that of the other based on the intensity profile</a:t>
            </a:r>
          </a:p>
          <a:p>
            <a:r>
              <a:rPr lang="en-IE" dirty="0" smtClean="0"/>
              <a:t>The goal here is to find for each pixel in the left line profile a match in the right line but the cost measure is global across the whole line – this help reduce the number of incorrect matches</a:t>
            </a:r>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4" name="Picture 3"/>
          <p:cNvPicPr>
            <a:picLocks noChangeAspect="1"/>
          </p:cNvPicPr>
          <p:nvPr/>
        </p:nvPicPr>
        <p:blipFill>
          <a:blip r:embed="rId2"/>
          <a:stretch>
            <a:fillRect/>
          </a:stretch>
        </p:blipFill>
        <p:spPr>
          <a:xfrm>
            <a:off x="6762750" y="1429544"/>
            <a:ext cx="4591050" cy="1714500"/>
          </a:xfrm>
          <a:prstGeom prst="rect">
            <a:avLst/>
          </a:prstGeom>
        </p:spPr>
      </p:pic>
      <p:pic>
        <p:nvPicPr>
          <p:cNvPr id="5" name="Picture 4"/>
          <p:cNvPicPr>
            <a:picLocks noChangeAspect="1"/>
          </p:cNvPicPr>
          <p:nvPr/>
        </p:nvPicPr>
        <p:blipFill>
          <a:blip r:embed="rId3"/>
          <a:stretch>
            <a:fillRect/>
          </a:stretch>
        </p:blipFill>
        <p:spPr>
          <a:xfrm>
            <a:off x="6667500" y="3317731"/>
            <a:ext cx="4781550" cy="1771650"/>
          </a:xfrm>
          <a:prstGeom prst="rect">
            <a:avLst/>
          </a:prstGeom>
        </p:spPr>
      </p:pic>
      <p:pic>
        <p:nvPicPr>
          <p:cNvPr id="6" name="Picture 5"/>
          <p:cNvPicPr>
            <a:picLocks noChangeAspect="1"/>
          </p:cNvPicPr>
          <p:nvPr/>
        </p:nvPicPr>
        <p:blipFill>
          <a:blip r:embed="rId4"/>
          <a:stretch>
            <a:fillRect/>
          </a:stretch>
        </p:blipFill>
        <p:spPr>
          <a:xfrm>
            <a:off x="6667500" y="5153025"/>
            <a:ext cx="4772025" cy="1704975"/>
          </a:xfrm>
          <a:prstGeom prst="rect">
            <a:avLst/>
          </a:prstGeom>
        </p:spPr>
      </p:pic>
    </p:spTree>
    <p:extLst>
      <p:ext uri="{BB962C8B-B14F-4D97-AF65-F5344CB8AC3E}">
        <p14:creationId xmlns:p14="http://schemas.microsoft.com/office/powerpoint/2010/main" val="517593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Matching – Dynamic Programming</a:t>
            </a:r>
            <a:endParaRPr lang="en-IE" dirty="0"/>
          </a:p>
        </p:txBody>
      </p:sp>
      <p:sp>
        <p:nvSpPr>
          <p:cNvPr id="3" name="Content Placeholder 2"/>
          <p:cNvSpPr>
            <a:spLocks noGrp="1"/>
          </p:cNvSpPr>
          <p:nvPr>
            <p:ph idx="1"/>
          </p:nvPr>
        </p:nvSpPr>
        <p:spPr>
          <a:xfrm>
            <a:off x="838201" y="1825625"/>
            <a:ext cx="7806210" cy="4807650"/>
          </a:xfrm>
        </p:spPr>
        <p:txBody>
          <a:bodyPr>
            <a:normAutofit fontScale="77500" lnSpcReduction="20000"/>
          </a:bodyPr>
          <a:lstStyle/>
          <a:p>
            <a:r>
              <a:rPr lang="en-IE" dirty="0" smtClean="0"/>
              <a:t>Dynamic programming is one global technique that is used to match two </a:t>
            </a:r>
            <a:r>
              <a:rPr lang="en-IE" dirty="0" err="1" smtClean="0"/>
              <a:t>scanlines</a:t>
            </a:r>
            <a:r>
              <a:rPr lang="en-IE" dirty="0" smtClean="0"/>
              <a:t>. </a:t>
            </a:r>
          </a:p>
          <a:p>
            <a:r>
              <a:rPr lang="en-GB" dirty="0"/>
              <a:t>The total cost function can be considered as </a:t>
            </a:r>
            <a:r>
              <a:rPr lang="en-GB" dirty="0" smtClean="0"/>
              <a:t>the path </a:t>
            </a:r>
            <a:r>
              <a:rPr lang="en-GB" dirty="0"/>
              <a:t>through a 2D grid where each grid </a:t>
            </a:r>
            <a:r>
              <a:rPr lang="en-GB" dirty="0" smtClean="0"/>
              <a:t>element has </a:t>
            </a:r>
            <a:r>
              <a:rPr lang="en-GB" dirty="0"/>
              <a:t>a specific cost associated with </a:t>
            </a:r>
            <a:r>
              <a:rPr lang="en-GB" dirty="0" smtClean="0"/>
              <a:t>it</a:t>
            </a:r>
          </a:p>
          <a:p>
            <a:r>
              <a:rPr lang="en-IE" dirty="0"/>
              <a:t>The cost of visiting a cell on the path is </a:t>
            </a:r>
            <a:r>
              <a:rPr lang="en-IE" dirty="0" smtClean="0"/>
              <a:t>normally measure </a:t>
            </a:r>
            <a:r>
              <a:rPr lang="en-IE" dirty="0"/>
              <a:t>of the dissimilarity between the </a:t>
            </a:r>
            <a:r>
              <a:rPr lang="en-IE" dirty="0" smtClean="0"/>
              <a:t>pixel values </a:t>
            </a:r>
            <a:r>
              <a:rPr lang="en-IE" dirty="0"/>
              <a:t>defined by the cell </a:t>
            </a:r>
            <a:r>
              <a:rPr lang="en-IE" dirty="0" smtClean="0"/>
              <a:t>location (GL differences)</a:t>
            </a:r>
          </a:p>
          <a:p>
            <a:r>
              <a:rPr lang="en-GB" dirty="0" smtClean="0"/>
              <a:t>A global </a:t>
            </a:r>
            <a:r>
              <a:rPr lang="en-GB" dirty="0"/>
              <a:t>cost function can then be calculated as a </a:t>
            </a:r>
            <a:r>
              <a:rPr lang="en-GB" dirty="0" smtClean="0"/>
              <a:t>sum of </a:t>
            </a:r>
            <a:r>
              <a:rPr lang="en-GB" dirty="0"/>
              <a:t>the pixel matching costs while taking into account penalties for any pixels in the </a:t>
            </a:r>
            <a:r>
              <a:rPr lang="en-GB" dirty="0" err="1"/>
              <a:t>scanlines</a:t>
            </a:r>
            <a:r>
              <a:rPr lang="en-GB" dirty="0"/>
              <a:t> that are unmatched due to foreshortening or </a:t>
            </a:r>
            <a:r>
              <a:rPr lang="en-GB" dirty="0" smtClean="0"/>
              <a:t>occlusion.</a:t>
            </a:r>
          </a:p>
          <a:p>
            <a:r>
              <a:rPr lang="en-GB" dirty="0" smtClean="0"/>
              <a:t>As the algorithm proceeds the </a:t>
            </a:r>
            <a:r>
              <a:rPr lang="en-GB" dirty="0"/>
              <a:t>cost associated with each cell in a column is accumulated with the minimum cost of the cells in the previous column. When it reaches the end it looks backwards through the smaller costs to find the correct path</a:t>
            </a:r>
            <a:r>
              <a:rPr lang="en-GB" dirty="0" smtClean="0"/>
              <a:t>.</a:t>
            </a:r>
            <a:endParaRPr lang="en-IE" dirty="0" smtClean="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151" name="Picture 150"/>
          <p:cNvPicPr>
            <a:picLocks noChangeAspect="1"/>
          </p:cNvPicPr>
          <p:nvPr/>
        </p:nvPicPr>
        <p:blipFill>
          <a:blip r:embed="rId2"/>
          <a:stretch>
            <a:fillRect/>
          </a:stretch>
        </p:blipFill>
        <p:spPr>
          <a:xfrm>
            <a:off x="8644411" y="2313716"/>
            <a:ext cx="3522889" cy="3375155"/>
          </a:xfrm>
          <a:prstGeom prst="rect">
            <a:avLst/>
          </a:prstGeom>
        </p:spPr>
      </p:pic>
      <p:sp>
        <p:nvSpPr>
          <p:cNvPr id="152" name="TextBox 151"/>
          <p:cNvSpPr txBox="1"/>
          <p:nvPr/>
        </p:nvSpPr>
        <p:spPr>
          <a:xfrm>
            <a:off x="8363918" y="5853797"/>
            <a:ext cx="3828082" cy="646331"/>
          </a:xfrm>
          <a:prstGeom prst="rect">
            <a:avLst/>
          </a:prstGeom>
          <a:noFill/>
        </p:spPr>
        <p:txBody>
          <a:bodyPr wrap="square" rtlCol="0">
            <a:spAutoFit/>
          </a:bodyPr>
          <a:lstStyle/>
          <a:p>
            <a:r>
              <a:rPr lang="en-GB" sz="1200" dirty="0"/>
              <a:t>The lowest cost path for a single </a:t>
            </a:r>
            <a:r>
              <a:rPr lang="en-GB" sz="1200" dirty="0" err="1"/>
              <a:t>scanline</a:t>
            </a:r>
            <a:r>
              <a:rPr lang="en-GB" sz="1200" dirty="0"/>
              <a:t> (X cells). In this case there is a maximum allowable disparity of three pixels.</a:t>
            </a:r>
            <a:endParaRPr lang="en-IE" sz="1200" dirty="0"/>
          </a:p>
        </p:txBody>
      </p:sp>
    </p:spTree>
    <p:extLst>
      <p:ext uri="{BB962C8B-B14F-4D97-AF65-F5344CB8AC3E}">
        <p14:creationId xmlns:p14="http://schemas.microsoft.com/office/powerpoint/2010/main" val="1638444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Matching – Dynamic Programming</a:t>
            </a:r>
            <a:endParaRPr lang="en-IE" dirty="0"/>
          </a:p>
        </p:txBody>
      </p:sp>
      <p:sp>
        <p:nvSpPr>
          <p:cNvPr id="4" name="Content Placeholder 3"/>
          <p:cNvSpPr>
            <a:spLocks noGrp="1"/>
          </p:cNvSpPr>
          <p:nvPr>
            <p:ph idx="1"/>
          </p:nvPr>
        </p:nvSpPr>
        <p:spPr/>
        <p:txBody>
          <a:bodyPr/>
          <a:lstStyle/>
          <a:p>
            <a:endParaRPr lang="en-IE" dirty="0"/>
          </a:p>
        </p:txBody>
      </p:sp>
      <p:pic>
        <p:nvPicPr>
          <p:cNvPr id="5" name="Picture 4"/>
          <p:cNvPicPr>
            <a:picLocks noChangeAspect="1"/>
          </p:cNvPicPr>
          <p:nvPr/>
        </p:nvPicPr>
        <p:blipFill>
          <a:blip r:embed="rId2"/>
          <a:stretch>
            <a:fillRect/>
          </a:stretch>
        </p:blipFill>
        <p:spPr>
          <a:xfrm>
            <a:off x="1551121" y="1690688"/>
            <a:ext cx="3284349" cy="5066973"/>
          </a:xfrm>
          <a:prstGeom prst="rect">
            <a:avLst/>
          </a:prstGeom>
        </p:spPr>
      </p:pic>
      <p:pic>
        <p:nvPicPr>
          <p:cNvPr id="6" name="Picture 5"/>
          <p:cNvPicPr>
            <a:picLocks noChangeAspect="1"/>
          </p:cNvPicPr>
          <p:nvPr/>
        </p:nvPicPr>
        <p:blipFill>
          <a:blip r:embed="rId3"/>
          <a:stretch>
            <a:fillRect/>
          </a:stretch>
        </p:blipFill>
        <p:spPr>
          <a:xfrm>
            <a:off x="7333281" y="1487837"/>
            <a:ext cx="3265806" cy="5269824"/>
          </a:xfrm>
          <a:prstGeom prst="rect">
            <a:avLst/>
          </a:prstGeom>
        </p:spPr>
      </p:pic>
    </p:spTree>
    <p:extLst>
      <p:ext uri="{BB962C8B-B14F-4D97-AF65-F5344CB8AC3E}">
        <p14:creationId xmlns:p14="http://schemas.microsoft.com/office/powerpoint/2010/main" val="1341160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Matching </a:t>
            </a:r>
            <a:r>
              <a:rPr lang="en-IE" dirty="0" smtClean="0"/>
              <a:t>Constraints</a:t>
            </a:r>
            <a:endParaRPr lang="en-IE" dirty="0"/>
          </a:p>
        </p:txBody>
      </p:sp>
      <p:sp>
        <p:nvSpPr>
          <p:cNvPr id="3" name="Content Placeholder 2"/>
          <p:cNvSpPr>
            <a:spLocks noGrp="1"/>
          </p:cNvSpPr>
          <p:nvPr>
            <p:ph idx="1"/>
          </p:nvPr>
        </p:nvSpPr>
        <p:spPr>
          <a:xfrm>
            <a:off x="838200" y="1825625"/>
            <a:ext cx="10847522" cy="4351338"/>
          </a:xfrm>
        </p:spPr>
        <p:txBody>
          <a:bodyPr>
            <a:normAutofit fontScale="92500" lnSpcReduction="10000"/>
          </a:bodyPr>
          <a:lstStyle/>
          <a:p>
            <a:r>
              <a:rPr lang="en-IE" dirty="0" smtClean="0"/>
              <a:t>There are a number of constraints tha</a:t>
            </a:r>
            <a:r>
              <a:rPr lang="en-IE" dirty="0" smtClean="0"/>
              <a:t>t we can apply to the correspondence problem to reduce the complexity</a:t>
            </a:r>
          </a:p>
          <a:p>
            <a:pPr lvl="1"/>
            <a:r>
              <a:rPr lang="en-IE" dirty="0"/>
              <a:t>Similarity </a:t>
            </a:r>
            <a:r>
              <a:rPr lang="en-IE" dirty="0" smtClean="0"/>
              <a:t>Constraint – matching pixels must have a similar intensity values, features must have similar attributes etc.</a:t>
            </a:r>
            <a:endParaRPr lang="en-IE" dirty="0" smtClean="0"/>
          </a:p>
          <a:p>
            <a:pPr lvl="1"/>
            <a:r>
              <a:rPr lang="en-IE" dirty="0" smtClean="0"/>
              <a:t>Uniqueness Constraint – </a:t>
            </a:r>
            <a:r>
              <a:rPr lang="en-GB" dirty="0" smtClean="0"/>
              <a:t>a given </a:t>
            </a:r>
            <a:r>
              <a:rPr lang="en-GB" dirty="0"/>
              <a:t>pixel or feature from one image can match no more than one pixel or feature from the other </a:t>
            </a:r>
            <a:r>
              <a:rPr lang="en-GB" dirty="0" smtClean="0"/>
              <a:t>image (transparency?, occlusion?)</a:t>
            </a:r>
          </a:p>
          <a:p>
            <a:pPr lvl="1"/>
            <a:r>
              <a:rPr lang="en-GB" dirty="0" smtClean="0"/>
              <a:t>Continuity Constraint  - The </a:t>
            </a:r>
            <a:r>
              <a:rPr lang="en-GB" dirty="0"/>
              <a:t>disparity of the matches should vary </a:t>
            </a:r>
            <a:r>
              <a:rPr lang="en-GB" dirty="0" smtClean="0"/>
              <a:t>smoothly almost </a:t>
            </a:r>
            <a:r>
              <a:rPr lang="en-GB" dirty="0"/>
              <a:t>everywhere over the </a:t>
            </a:r>
            <a:r>
              <a:rPr lang="en-GB" dirty="0" smtClean="0"/>
              <a:t>image (fails </a:t>
            </a:r>
            <a:r>
              <a:rPr lang="en-GB" dirty="0"/>
              <a:t>at </a:t>
            </a:r>
            <a:r>
              <a:rPr lang="en-GB" dirty="0" smtClean="0"/>
              <a:t>depth discontinuities)</a:t>
            </a:r>
          </a:p>
          <a:p>
            <a:pPr lvl="1"/>
            <a:r>
              <a:rPr lang="en-IE" dirty="0" smtClean="0"/>
              <a:t>Ordering Constraint – if feature A is to the right of feature B in one image then this ordering will be echoed in the other image -  fails in the forbidden zone!</a:t>
            </a:r>
          </a:p>
          <a:p>
            <a:pPr lvl="1"/>
            <a:r>
              <a:rPr lang="en-IE" dirty="0" smtClean="0"/>
              <a:t>Disparity constraint – Restrict the range of disparities based on a priori knowledge</a:t>
            </a:r>
          </a:p>
          <a:p>
            <a:pPr lvl="1"/>
            <a:r>
              <a:rPr lang="en-IE" dirty="0" err="1" smtClean="0"/>
              <a:t>Epipolar</a:t>
            </a:r>
            <a:r>
              <a:rPr lang="en-IE" dirty="0"/>
              <a:t> </a:t>
            </a:r>
            <a:r>
              <a:rPr lang="en-IE" dirty="0" smtClean="0"/>
              <a:t>Constraint – the king of all constraints, reduces the search from a 2D image to a line even in the general case of non-</a:t>
            </a:r>
            <a:r>
              <a:rPr lang="en-IE" dirty="0" err="1" smtClean="0"/>
              <a:t>fronto</a:t>
            </a:r>
            <a:r>
              <a:rPr lang="en-IE" dirty="0" smtClean="0"/>
              <a:t>-parallel cameras. Requires calibration!</a:t>
            </a:r>
          </a:p>
          <a:p>
            <a:pPr lvl="1"/>
            <a:endParaRPr lang="en-IE" dirty="0" smtClean="0"/>
          </a:p>
          <a:p>
            <a:pPr marL="0" indent="0">
              <a:buNone/>
            </a:pPr>
            <a:endParaRPr lang="en-IE" dirty="0"/>
          </a:p>
          <a:p>
            <a:endParaRPr lang="en-IE" dirty="0" smtClean="0"/>
          </a:p>
          <a:p>
            <a:endParaRPr lang="en-IE" dirty="0"/>
          </a:p>
          <a:p>
            <a:pPr marL="0" indent="0">
              <a:buNone/>
            </a:pPr>
            <a:endParaRPr lang="en-IE" dirty="0" smtClean="0"/>
          </a:p>
          <a:p>
            <a:endParaRPr lang="en-IE" dirty="0" smtClean="0"/>
          </a:p>
          <a:p>
            <a:endParaRPr lang="en-IE" dirty="0"/>
          </a:p>
        </p:txBody>
      </p:sp>
    </p:spTree>
    <p:extLst>
      <p:ext uri="{BB962C8B-B14F-4D97-AF65-F5344CB8AC3E}">
        <p14:creationId xmlns:p14="http://schemas.microsoft.com/office/powerpoint/2010/main" val="2036060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Matching </a:t>
            </a:r>
            <a:r>
              <a:rPr lang="en-IE" dirty="0" smtClean="0"/>
              <a:t>Constraints</a:t>
            </a:r>
            <a:endParaRPr lang="en-IE" dirty="0"/>
          </a:p>
        </p:txBody>
      </p:sp>
      <p:sp>
        <p:nvSpPr>
          <p:cNvPr id="3" name="Content Placeholder 2"/>
          <p:cNvSpPr>
            <a:spLocks noGrp="1"/>
          </p:cNvSpPr>
          <p:nvPr>
            <p:ph idx="1"/>
          </p:nvPr>
        </p:nvSpPr>
        <p:spPr>
          <a:xfrm>
            <a:off x="838200" y="1825625"/>
            <a:ext cx="10847522" cy="4351338"/>
          </a:xfrm>
        </p:spPr>
        <p:txBody>
          <a:bodyPr>
            <a:normAutofit/>
          </a:bodyPr>
          <a:lstStyle/>
          <a:p>
            <a:pPr marL="457200" lvl="1" indent="0">
              <a:buNone/>
            </a:pPr>
            <a:endParaRPr lang="en-IE" dirty="0" smtClean="0"/>
          </a:p>
          <a:p>
            <a:pPr marL="0" indent="0">
              <a:buNone/>
            </a:pPr>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724" y="2259623"/>
            <a:ext cx="2889738" cy="3000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opticalengineering.spiedigitallibrary.org/data/Journals/OPTICE/22133/033601_1_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461" y="2077863"/>
            <a:ext cx="6893413" cy="383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14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p:txBody>
          <a:bodyPr/>
          <a:lstStyle/>
          <a:p>
            <a:r>
              <a:rPr lang="en-IE" dirty="0" smtClean="0"/>
              <a:t>Stereo Vision</a:t>
            </a:r>
          </a:p>
          <a:p>
            <a:r>
              <a:rPr lang="en-IE" dirty="0" smtClean="0"/>
              <a:t>Simple Reconstruction</a:t>
            </a:r>
          </a:p>
          <a:p>
            <a:r>
              <a:rPr lang="en-IE" dirty="0" smtClean="0"/>
              <a:t>Correspondence Problem</a:t>
            </a:r>
            <a:endParaRPr lang="en-IE" dirty="0" smtClean="0"/>
          </a:p>
        </p:txBody>
      </p:sp>
    </p:spTree>
    <p:extLst>
      <p:ext uri="{BB962C8B-B14F-4D97-AF65-F5344CB8AC3E}">
        <p14:creationId xmlns:p14="http://schemas.microsoft.com/office/powerpoint/2010/main" val="428382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 Anaglyphs</a:t>
            </a:r>
            <a:endParaRPr lang="en-IE" dirty="0"/>
          </a:p>
        </p:txBody>
      </p:sp>
      <p:sp>
        <p:nvSpPr>
          <p:cNvPr id="3" name="Content Placeholder 2"/>
          <p:cNvSpPr>
            <a:spLocks noGrp="1"/>
          </p:cNvSpPr>
          <p:nvPr>
            <p:ph idx="1"/>
          </p:nvPr>
        </p:nvSpPr>
        <p:spPr>
          <a:xfrm>
            <a:off x="838199" y="1825625"/>
            <a:ext cx="10770031" cy="4351338"/>
          </a:xfrm>
        </p:spPr>
        <p:txBody>
          <a:bodyPr/>
          <a:lstStyle/>
          <a:p>
            <a:r>
              <a:rPr lang="en-IE" dirty="0"/>
              <a:t>Anaglyph 3D is the name given to the stereoscopic 3D effect achieved by means of encoding each eye's image using filters of different </a:t>
            </a:r>
            <a:r>
              <a:rPr lang="en-IE" dirty="0" err="1" smtClean="0"/>
              <a:t>colors</a:t>
            </a:r>
            <a:r>
              <a:rPr lang="en-IE" dirty="0"/>
              <a:t>, typically red and cyan.</a:t>
            </a:r>
            <a:endParaRPr lang="en-IE" dirty="0" smtClean="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4" name="Picture 3"/>
          <p:cNvPicPr>
            <a:picLocks noChangeAspect="1"/>
          </p:cNvPicPr>
          <p:nvPr/>
        </p:nvPicPr>
        <p:blipFill>
          <a:blip r:embed="rId2"/>
          <a:stretch>
            <a:fillRect/>
          </a:stretch>
        </p:blipFill>
        <p:spPr>
          <a:xfrm>
            <a:off x="5999215" y="2693298"/>
            <a:ext cx="5609015" cy="4009719"/>
          </a:xfrm>
          <a:prstGeom prst="rect">
            <a:avLst/>
          </a:prstGeom>
        </p:spPr>
      </p:pic>
      <p:pic>
        <p:nvPicPr>
          <p:cNvPr id="5" name="Picture 4"/>
          <p:cNvPicPr>
            <a:picLocks noChangeAspect="1"/>
          </p:cNvPicPr>
          <p:nvPr/>
        </p:nvPicPr>
        <p:blipFill>
          <a:blip r:embed="rId3"/>
          <a:stretch>
            <a:fillRect/>
          </a:stretch>
        </p:blipFill>
        <p:spPr>
          <a:xfrm>
            <a:off x="1195226" y="3171825"/>
            <a:ext cx="4067175" cy="3686175"/>
          </a:xfrm>
          <a:prstGeom prst="rect">
            <a:avLst/>
          </a:prstGeom>
        </p:spPr>
      </p:pic>
    </p:spTree>
    <p:extLst>
      <p:ext uri="{BB962C8B-B14F-4D97-AF65-F5344CB8AC3E}">
        <p14:creationId xmlns:p14="http://schemas.microsoft.com/office/powerpoint/2010/main" val="165665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Depth Map</a:t>
            </a:r>
            <a:endParaRPr lang="en-IE" dirty="0"/>
          </a:p>
        </p:txBody>
      </p:sp>
      <p:sp>
        <p:nvSpPr>
          <p:cNvPr id="3" name="Content Placeholder 2"/>
          <p:cNvSpPr>
            <a:spLocks noGrp="1"/>
          </p:cNvSpPr>
          <p:nvPr>
            <p:ph idx="1"/>
          </p:nvPr>
        </p:nvSpPr>
        <p:spPr>
          <a:xfrm>
            <a:off x="838199" y="1825625"/>
            <a:ext cx="10770031" cy="4351338"/>
          </a:xfrm>
        </p:spPr>
        <p:txBody>
          <a:bodyPr/>
          <a:lstStyle/>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10242" name="Picture 2" descr="http://farm6.static.flickr.com/5272/5880903611_2c6b2137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74" y="1825625"/>
            <a:ext cx="2748366" cy="20612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farm6.static.flickr.com/5065/5881464174_65d7c652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642" y="1825625"/>
            <a:ext cx="2748418" cy="206131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farm6.static.flickr.com/5310/5880903905_ed581013b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685" y="4401518"/>
            <a:ext cx="2858630" cy="214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42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Machine Vision - Stereo</a:t>
            </a:r>
            <a:endParaRPr lang="en-IE" dirty="0"/>
          </a:p>
        </p:txBody>
      </p:sp>
      <p:sp>
        <p:nvSpPr>
          <p:cNvPr id="3" name="Content Placeholder 2"/>
          <p:cNvSpPr>
            <a:spLocks noGrp="1"/>
          </p:cNvSpPr>
          <p:nvPr>
            <p:ph idx="1"/>
          </p:nvPr>
        </p:nvSpPr>
        <p:spPr/>
        <p:txBody>
          <a:bodyPr>
            <a:normAutofit/>
          </a:bodyPr>
          <a:lstStyle/>
          <a:p>
            <a:r>
              <a:rPr lang="en-IE" dirty="0" smtClean="0"/>
              <a:t>There are a number of commercial stereo vision systems currently available but they will not suit every application! You may need a custom design or DIY system</a:t>
            </a:r>
          </a:p>
          <a:p>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11266" name="Picture 2" descr="Bumblebee 3D Stereo Vision Cam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725" y="3586382"/>
            <a:ext cx="5680075" cy="2258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60592" y="3786080"/>
            <a:ext cx="5735526" cy="1456437"/>
          </a:xfrm>
          <a:prstGeom prst="rect">
            <a:avLst/>
          </a:prstGeom>
        </p:spPr>
      </p:pic>
    </p:spTree>
    <p:extLst>
      <p:ext uri="{BB962C8B-B14F-4D97-AF65-F5344CB8AC3E}">
        <p14:creationId xmlns:p14="http://schemas.microsoft.com/office/powerpoint/2010/main" val="4240561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Machine Vision - Stereo</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So the basic premise is to use the horizontal offset (called disparity) for a scene that arises from two images taken of a scene with some shift between the camera(s)</a:t>
            </a:r>
          </a:p>
          <a:p>
            <a:r>
              <a:rPr lang="en-IE" dirty="0" smtClean="0"/>
              <a:t>The disparity will not be fixed, it will get smaller the further the object is from the camera(s) so the disparity is inversely proportional to depth</a:t>
            </a:r>
          </a:p>
          <a:p>
            <a:r>
              <a:rPr lang="en-IE" dirty="0" smtClean="0"/>
              <a:t>This pair if images (called a stereo pair) can be obtained from two cameras displaced laterally that take one image each or from a single camera that moves laterally and captures the images before and after the move</a:t>
            </a:r>
          </a:p>
          <a:p>
            <a:r>
              <a:rPr lang="en-IE" dirty="0" smtClean="0"/>
              <a:t>If using two cameras they should be synchronised so they capture at the same time (can handle scene motion), with a single camera the scene should be static</a:t>
            </a:r>
          </a:p>
          <a:p>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spTree>
    <p:extLst>
      <p:ext uri="{BB962C8B-B14F-4D97-AF65-F5344CB8AC3E}">
        <p14:creationId xmlns:p14="http://schemas.microsoft.com/office/powerpoint/2010/main" val="867323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 the Mathematics</a:t>
            </a:r>
            <a:endParaRPr lang="en-IE" dirty="0"/>
          </a:p>
        </p:txBody>
      </p:sp>
      <p:sp>
        <p:nvSpPr>
          <p:cNvPr id="3" name="Content Placeholder 2"/>
          <p:cNvSpPr>
            <a:spLocks noGrp="1"/>
          </p:cNvSpPr>
          <p:nvPr>
            <p:ph idx="1"/>
          </p:nvPr>
        </p:nvSpPr>
        <p:spPr>
          <a:xfrm>
            <a:off x="7191213" y="2015331"/>
            <a:ext cx="4773479" cy="4351338"/>
          </a:xfrm>
        </p:spPr>
        <p:txBody>
          <a:bodyPr>
            <a:normAutofit/>
          </a:bodyPr>
          <a:lstStyle/>
          <a:p>
            <a:pPr marL="0" indent="0">
              <a:buNone/>
            </a:pPr>
            <a:r>
              <a:rPr lang="en-IE" dirty="0" smtClean="0"/>
              <a:t>From similar triangles we have:</a:t>
            </a:r>
            <a:endParaRPr lang="en-IE" dirty="0"/>
          </a:p>
          <a:p>
            <a:endParaRPr lang="en-IE" dirty="0" smtClean="0"/>
          </a:p>
          <a:p>
            <a:endParaRPr lang="en-IE" dirty="0"/>
          </a:p>
          <a:p>
            <a:pPr marL="0" indent="0">
              <a:buNone/>
            </a:pPr>
            <a:r>
              <a:rPr lang="en-IE" dirty="0" smtClean="0"/>
              <a:t>and</a:t>
            </a:r>
          </a:p>
          <a:p>
            <a:endParaRPr lang="en-IE" dirty="0"/>
          </a:p>
          <a:p>
            <a:endParaRPr lang="en-IE" dirty="0" smtClean="0"/>
          </a:p>
          <a:p>
            <a:pPr marL="0" indent="0">
              <a:buNone/>
            </a:pPr>
            <a:r>
              <a:rPr lang="en-IE" dirty="0" smtClean="0"/>
              <a:t>From these 2 we can get</a:t>
            </a:r>
            <a:endParaRPr lang="en-IE" dirty="0"/>
          </a:p>
          <a:p>
            <a:pPr marL="0" indent="0">
              <a:buNone/>
            </a:pPr>
            <a:endParaRPr lang="en-IE" dirty="0" smtClean="0"/>
          </a:p>
          <a:p>
            <a:endParaRPr lang="en-IE" dirty="0" smtClean="0"/>
          </a:p>
          <a:p>
            <a:endParaRPr lang="en-IE" dirty="0"/>
          </a:p>
        </p:txBody>
      </p:sp>
      <p:pic>
        <p:nvPicPr>
          <p:cNvPr id="4" name="Picture 3"/>
          <p:cNvPicPr>
            <a:picLocks noChangeAspect="1"/>
          </p:cNvPicPr>
          <p:nvPr/>
        </p:nvPicPr>
        <p:blipFill>
          <a:blip r:embed="rId2"/>
          <a:stretch>
            <a:fillRect/>
          </a:stretch>
        </p:blipFill>
        <p:spPr>
          <a:xfrm>
            <a:off x="1184813" y="1690688"/>
            <a:ext cx="5019675" cy="5000625"/>
          </a:xfrm>
          <a:prstGeom prst="rect">
            <a:avLst/>
          </a:prstGeom>
        </p:spPr>
      </p:pic>
      <p:pic>
        <p:nvPicPr>
          <p:cNvPr id="5" name="Picture 4"/>
          <p:cNvPicPr>
            <a:picLocks noChangeAspect="1"/>
          </p:cNvPicPr>
          <p:nvPr/>
        </p:nvPicPr>
        <p:blipFill>
          <a:blip r:embed="rId3"/>
          <a:stretch>
            <a:fillRect/>
          </a:stretch>
        </p:blipFill>
        <p:spPr>
          <a:xfrm>
            <a:off x="8858814" y="2790825"/>
            <a:ext cx="1438275" cy="933450"/>
          </a:xfrm>
          <a:prstGeom prst="rect">
            <a:avLst/>
          </a:prstGeom>
        </p:spPr>
      </p:pic>
      <p:pic>
        <p:nvPicPr>
          <p:cNvPr id="6" name="Picture 5"/>
          <p:cNvPicPr>
            <a:picLocks noChangeAspect="1"/>
          </p:cNvPicPr>
          <p:nvPr/>
        </p:nvPicPr>
        <p:blipFill>
          <a:blip r:embed="rId4"/>
          <a:stretch>
            <a:fillRect/>
          </a:stretch>
        </p:blipFill>
        <p:spPr>
          <a:xfrm>
            <a:off x="8739751" y="4047331"/>
            <a:ext cx="1676400" cy="904875"/>
          </a:xfrm>
          <a:prstGeom prst="rect">
            <a:avLst/>
          </a:prstGeom>
        </p:spPr>
      </p:pic>
      <p:pic>
        <p:nvPicPr>
          <p:cNvPr id="7" name="Picture 6"/>
          <p:cNvPicPr>
            <a:picLocks noChangeAspect="1"/>
          </p:cNvPicPr>
          <p:nvPr/>
        </p:nvPicPr>
        <p:blipFill>
          <a:blip r:embed="rId5"/>
          <a:stretch>
            <a:fillRect/>
          </a:stretch>
        </p:blipFill>
        <p:spPr>
          <a:xfrm>
            <a:off x="8296838" y="5794375"/>
            <a:ext cx="2562225" cy="895350"/>
          </a:xfrm>
          <a:prstGeom prst="rect">
            <a:avLst/>
          </a:prstGeom>
        </p:spPr>
      </p:pic>
    </p:spTree>
    <p:extLst>
      <p:ext uri="{BB962C8B-B14F-4D97-AF65-F5344CB8AC3E}">
        <p14:creationId xmlns:p14="http://schemas.microsoft.com/office/powerpoint/2010/main" val="3380233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Machine Vision - Stereo</a:t>
            </a:r>
            <a:endParaRPr lang="en-IE" dirty="0"/>
          </a:p>
        </p:txBody>
      </p:sp>
      <p:sp>
        <p:nvSpPr>
          <p:cNvPr id="3" name="Content Placeholder 2"/>
          <p:cNvSpPr>
            <a:spLocks noGrp="1"/>
          </p:cNvSpPr>
          <p:nvPr>
            <p:ph idx="1"/>
          </p:nvPr>
        </p:nvSpPr>
        <p:spPr/>
        <p:txBody>
          <a:bodyPr>
            <a:normAutofit/>
          </a:bodyPr>
          <a:lstStyle/>
          <a:p>
            <a:r>
              <a:rPr lang="en-IE" dirty="0" smtClean="0"/>
              <a:t>So is it that simple? Can we just place two cameras side by side and calculate disparities? What complexities are there if any?</a:t>
            </a:r>
          </a:p>
          <a:p>
            <a:pPr lvl="1"/>
            <a:r>
              <a:rPr lang="en-IE" dirty="0" smtClean="0"/>
              <a:t>We need to know the focal length (f). We may be able to use the lens nominal value but this changes slightly as you adjust focus</a:t>
            </a:r>
          </a:p>
          <a:p>
            <a:pPr lvl="1"/>
            <a:r>
              <a:rPr lang="en-IE" dirty="0" smtClean="0"/>
              <a:t>The configuration on previous slide is a simple </a:t>
            </a:r>
            <a:r>
              <a:rPr lang="en-IE" dirty="0" err="1" smtClean="0"/>
              <a:t>fronto</a:t>
            </a:r>
            <a:r>
              <a:rPr lang="en-IE" dirty="0" smtClean="0"/>
              <a:t>-parallel configuration where it is assumed the left and right cameras are identical and are perfectly aligned with each other (the </a:t>
            </a:r>
            <a:r>
              <a:rPr lang="en-IE" dirty="0" err="1" smtClean="0"/>
              <a:t>scanlines</a:t>
            </a:r>
            <a:r>
              <a:rPr lang="en-IE" dirty="0" smtClean="0"/>
              <a:t> are coincident)</a:t>
            </a:r>
          </a:p>
          <a:p>
            <a:pPr lvl="1"/>
            <a:r>
              <a:rPr lang="en-IE" dirty="0" smtClean="0"/>
              <a:t>Even if we had a perfect </a:t>
            </a:r>
            <a:r>
              <a:rPr lang="en-IE" dirty="0" err="1" smtClean="0"/>
              <a:t>fronto</a:t>
            </a:r>
            <a:r>
              <a:rPr lang="en-IE" dirty="0" smtClean="0"/>
              <a:t>-parallel configuration and we know the exact focal length and pixel size we still need to solve one problem? The correspondence problem.</a:t>
            </a:r>
          </a:p>
          <a:p>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spTree>
    <p:extLst>
      <p:ext uri="{BB962C8B-B14F-4D97-AF65-F5344CB8AC3E}">
        <p14:creationId xmlns:p14="http://schemas.microsoft.com/office/powerpoint/2010/main" val="2320780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Stereo Vision – Correspondence Problem</a:t>
            </a:r>
            <a:endParaRPr lang="en-IE" dirty="0"/>
          </a:p>
        </p:txBody>
      </p:sp>
      <p:sp>
        <p:nvSpPr>
          <p:cNvPr id="3" name="Content Placeholder 2"/>
          <p:cNvSpPr>
            <a:spLocks noGrp="1"/>
          </p:cNvSpPr>
          <p:nvPr>
            <p:ph idx="1"/>
          </p:nvPr>
        </p:nvSpPr>
        <p:spPr>
          <a:xfrm>
            <a:off x="838200" y="1825625"/>
            <a:ext cx="7251915" cy="4351338"/>
          </a:xfrm>
        </p:spPr>
        <p:txBody>
          <a:bodyPr>
            <a:normAutofit/>
          </a:bodyPr>
          <a:lstStyle/>
          <a:p>
            <a:r>
              <a:rPr lang="en-IE" dirty="0" smtClean="0"/>
              <a:t>For a point in the left image, determine the point in the right image that it corresponds to</a:t>
            </a:r>
          </a:p>
          <a:p>
            <a:r>
              <a:rPr lang="en-IE" dirty="0" smtClean="0"/>
              <a:t>Let us assume for the moment that the cameras are </a:t>
            </a:r>
            <a:r>
              <a:rPr lang="en-IE" dirty="0" err="1" smtClean="0"/>
              <a:t>fronto</a:t>
            </a:r>
            <a:r>
              <a:rPr lang="en-IE" dirty="0" smtClean="0"/>
              <a:t>-parallel then this involves a search along a </a:t>
            </a:r>
            <a:r>
              <a:rPr lang="en-IE" dirty="0" err="1" smtClean="0"/>
              <a:t>scanline</a:t>
            </a:r>
            <a:r>
              <a:rPr lang="en-IE" dirty="0" smtClean="0"/>
              <a:t> (an image row) in the right image</a:t>
            </a:r>
          </a:p>
          <a:p>
            <a:r>
              <a:rPr lang="en-IE" dirty="0" smtClean="0"/>
              <a:t>The simplest approach is to extract a feature in the left image (e.g. an edge or a corner) and then look for it along the corresponding line in the right image using some similarity metric </a:t>
            </a:r>
          </a:p>
          <a:p>
            <a:endParaRPr lang="en-IE" dirty="0" smtClean="0"/>
          </a:p>
          <a:p>
            <a:endParaRPr lang="en-IE" dirty="0"/>
          </a:p>
          <a:p>
            <a:endParaRPr lang="en-IE" dirty="0" smtClean="0"/>
          </a:p>
          <a:p>
            <a:endParaRPr lang="en-IE" dirty="0"/>
          </a:p>
          <a:p>
            <a:endParaRPr lang="en-IE" dirty="0" smtClean="0"/>
          </a:p>
          <a:p>
            <a:endParaRPr lang="en-IE" dirty="0"/>
          </a:p>
          <a:p>
            <a:pPr marL="0" indent="0">
              <a:buNone/>
            </a:pPr>
            <a:endParaRPr lang="en-IE" dirty="0" smtClean="0"/>
          </a:p>
          <a:p>
            <a:endParaRPr lang="en-IE" dirty="0" smtClean="0"/>
          </a:p>
          <a:p>
            <a:endParaRPr lang="en-IE" dirty="0"/>
          </a:p>
        </p:txBody>
      </p:sp>
      <p:pic>
        <p:nvPicPr>
          <p:cNvPr id="12290" name="Picture 2" descr="Image result for stereo correspondence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8236" y="2476798"/>
            <a:ext cx="3145564" cy="304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3719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E(x,y;d) = \sum_{(x',y') \in N(x,y)} [I_L(x'+d,y') - I_R(x',y')]^2&#10;\]&#10;\end{document}&#10;"/>
  <p:tag name="EXTERNALNAME" val="Edittex"/>
  <p:tag name="BLEND" val="False"/>
  <p:tag name="TRANSPARENT" val="False"/>
  <p:tag name="BITMAPFORMAT" val="bmpmono"/>
  <p:tag name="DEBUGINTERACTIVE" val="True"/>
  <p:tag name="ORIGWIDTH" val="4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8052</TotalTime>
  <Words>1179</Words>
  <Application>Microsoft Office PowerPoint</Application>
  <PresentationFormat>Custom</PresentationFormat>
  <Paragraphs>149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Computer Vision</vt:lpstr>
      <vt:lpstr>Overview</vt:lpstr>
      <vt:lpstr>Stereo - Anaglyphs</vt:lpstr>
      <vt:lpstr>Stereo Depth Map</vt:lpstr>
      <vt:lpstr>Machine Vision - Stereo</vt:lpstr>
      <vt:lpstr>Machine Vision - Stereo</vt:lpstr>
      <vt:lpstr>Stereo – the Mathematics</vt:lpstr>
      <vt:lpstr>Machine Vision - Stereo</vt:lpstr>
      <vt:lpstr>Stereo Vision – Correspondence Problem</vt:lpstr>
      <vt:lpstr>Correspondence Problem – Feature Types</vt:lpstr>
      <vt:lpstr>Matching metrics – Block Matching</vt:lpstr>
      <vt:lpstr>Matching metrics – Block Matching</vt:lpstr>
      <vt:lpstr>Matching metrics – Sub-pixel Block Matching</vt:lpstr>
      <vt:lpstr>Stereo Matching – Global Matching</vt:lpstr>
      <vt:lpstr>Stereo Matching – Dynamic Programming</vt:lpstr>
      <vt:lpstr>Stereo Matching – Dynamic Programming</vt:lpstr>
      <vt:lpstr>Stereo Matching Constraints</vt:lpstr>
      <vt:lpstr>Stereo Matching Constraints</vt:lpstr>
    </vt:vector>
  </TitlesOfParts>
  <Company>Institute of Technology Blanchardstown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McLoughlin, Simon</dc:creator>
  <cp:lastModifiedBy>simon mcloughlin</cp:lastModifiedBy>
  <cp:revision>332</cp:revision>
  <dcterms:created xsi:type="dcterms:W3CDTF">2016-01-15T14:53:14Z</dcterms:created>
  <dcterms:modified xsi:type="dcterms:W3CDTF">2016-03-15T22:58:27Z</dcterms:modified>
</cp:coreProperties>
</file>