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72" r:id="rId9"/>
    <p:sldId id="271" r:id="rId10"/>
    <p:sldId id="262" r:id="rId11"/>
    <p:sldId id="268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a Dragošević" initials="MD" lastIdx="2" clrIdx="0">
    <p:extLst>
      <p:ext uri="{19B8F6BF-5375-455C-9EA6-DF929625EA0E}">
        <p15:presenceInfo xmlns:p15="http://schemas.microsoft.com/office/powerpoint/2012/main" userId="S::md51477@fer.hr::cfe06d11-20d9-4081-bd1a-13f9dbd19c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3585D-AEEC-7B1C-1AF9-CA536A2A90E7}" v="992" dt="2021-01-16T19:41:48.447"/>
    <p1510:client id="{2A3A99CF-1AC6-D907-3963-F8A10A6F80EE}" v="57" dt="2021-01-18T14:02:41.077"/>
    <p1510:client id="{31FFB4BA-8A70-D200-41E5-EA72945033F0}" v="47" dt="2021-01-16T16:59:50.190"/>
    <p1510:client id="{3F508A30-426C-5932-B67E-25597036B21C}" v="523" dt="2021-01-17T17:44:20.096"/>
    <p1510:client id="{67A537CC-1D07-A70A-5498-7B542E5A1233}" v="166" dt="2021-01-16T16:17:52.805"/>
    <p1510:client id="{6885E337-A78D-05C1-9233-FDF4D71A318A}" v="6" dt="2021-01-17T19:30:01.330"/>
    <p1510:client id="{7F2CFE11-C28A-9C11-7D89-3520DECF5426}" v="70" dt="2021-01-17T14:21:20.750"/>
    <p1510:client id="{8D6475FB-8CC5-4BD9-87EA-C020C929944D}" v="726" dt="2021-01-17T17:41:49.436"/>
    <p1510:client id="{AB146F62-5D35-89D9-F43B-BFB3E5BEB78A}" v="997" dt="2021-01-16T16:48:17.978"/>
    <p1510:client id="{DE30B70B-21FD-497C-BAFD-A8DEC7884E5E}" v="1366" dt="2021-01-16T00:18:06.247"/>
    <p1510:client id="{E6BB00E0-5007-45C8-8A1A-6AE3F1EA476B}" v="2" dt="2021-01-17T17:06:40.858"/>
    <p1510:client id="{E6E9F7EB-A68E-9848-A9D4-2C604F63D70B}" v="30" dt="2021-01-17T18:50:10.121"/>
    <p1510:client id="{EE2555CE-F66A-1B2B-DF38-05BAD2A14629}" v="76" dt="2021-01-17T22:03:17.599"/>
    <p1510:client id="{EF276B25-70F6-1AA8-4271-D61BCC1B09EA}" v="2" dt="2021-01-18T20:24:53.014"/>
    <p1510:client id="{F6ED4D31-87CF-EE53-233A-E787A2BE86AC}" v="183" dt="2021-01-17T21:24:40.399"/>
    <p1510:client id="{FC87E55B-14F8-900A-4530-961DAFE46441}" v="133" dt="2021-01-17T01:49:00.699"/>
    <p1510:client id="{FE7C005B-25EA-AD89-A48C-1DDC34622116}" v="889" dt="2021-01-17T19:05:38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graphics/line/45979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an.grgic@fer.hr" TargetMode="External"/><Relationship Id="rId7" Type="http://schemas.openxmlformats.org/officeDocument/2006/relationships/hyperlink" Target="mailto:mail:dunja.smigovec@fer.hr" TargetMode="External"/><Relationship Id="rId2" Type="http://schemas.openxmlformats.org/officeDocument/2006/relationships/hyperlink" Target="mailto:marija.dragosev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bernard.spiegl@fer.hr" TargetMode="External"/><Relationship Id="rId5" Type="http://schemas.openxmlformats.org/officeDocument/2006/relationships/hyperlink" Target="mailto:ivan.joskic@fer.hr" TargetMode="External"/><Relationship Id="rId4" Type="http://schemas.openxmlformats.org/officeDocument/2006/relationships/hyperlink" Target="mailto:dino.grg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laundrapp&amp;hl=en_GB&amp;gl=US" TargetMode="External"/><Relationship Id="rId2" Type="http://schemas.openxmlformats.org/officeDocument/2006/relationships/hyperlink" Target="https://www.duwo.nl/en/i-rent/residence-matters/washing-machine-with-a-qr-cod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13" Type="http://schemas.openxmlformats.org/officeDocument/2006/relationships/hyperlink" Target="https://www.djangoproject.com/&#8203;" TargetMode="External"/><Relationship Id="rId3" Type="http://schemas.openxmlformats.org/officeDocument/2006/relationships/hyperlink" Target="https://www.whatsapp.com/" TargetMode="External"/><Relationship Id="rId7" Type="http://schemas.openxmlformats.org/officeDocument/2006/relationships/hyperlink" Target="https://gitlab.com/" TargetMode="External"/><Relationship Id="rId12" Type="http://schemas.openxmlformats.org/officeDocument/2006/relationships/hyperlink" Target="https://www.python.org/" TargetMode="External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" TargetMode="External"/><Relationship Id="rId11" Type="http://schemas.openxmlformats.org/officeDocument/2006/relationships/hyperlink" Target="https://nuxtjs.org/" TargetMode="External"/><Relationship Id="rId5" Type="http://schemas.openxmlformats.org/officeDocument/2006/relationships/hyperlink" Target="https://astah.net/products/astah-uml/" TargetMode="External"/><Relationship Id="rId10" Type="http://schemas.openxmlformats.org/officeDocument/2006/relationships/hyperlink" Target="https://www.javascript.com/" TargetMode="External"/><Relationship Id="rId4" Type="http://schemas.openxmlformats.org/officeDocument/2006/relationships/hyperlink" Target="https://www.texstudio.org/" TargetMode="External"/><Relationship Id="rId9" Type="http://schemas.openxmlformats.org/officeDocument/2006/relationships/hyperlink" Target="https://www.pgadmin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err="1"/>
              <a:t>Terminko</a:t>
            </a:r>
            <a:br>
              <a:rPr lang="en-US"/>
            </a:br>
            <a:r>
              <a:rPr lang="hr-HR" sz="4400"/>
              <a:t>Janezi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200"/>
              <a:t>DB Developer – Dunja</a:t>
            </a:r>
          </a:p>
          <a:p>
            <a:r>
              <a:rPr lang="hr-HR" sz="2200" err="1"/>
              <a:t>Backend</a:t>
            </a:r>
            <a:r>
              <a:rPr lang="hr-HR" sz="2200"/>
              <a:t> Developer – Jan</a:t>
            </a:r>
          </a:p>
          <a:p>
            <a:r>
              <a:rPr lang="hr-HR" sz="2200" err="1"/>
              <a:t>Frontend</a:t>
            </a:r>
            <a:r>
              <a:rPr lang="hr-HR" sz="2200"/>
              <a:t> Developer – Bernard, Dino, Dunja, Ivan, Jan, Marija</a:t>
            </a:r>
          </a:p>
          <a:p>
            <a:r>
              <a:rPr lang="hr-HR" sz="2200" err="1"/>
              <a:t>Bugfixes</a:t>
            </a:r>
            <a:r>
              <a:rPr lang="hr-HR" sz="2200"/>
              <a:t> – svi, svatko popravlja greške u svom dijelu</a:t>
            </a:r>
          </a:p>
          <a:p>
            <a:r>
              <a:rPr lang="hr-HR" sz="2200"/>
              <a:t>Testiranje – svi</a:t>
            </a:r>
          </a:p>
          <a:p>
            <a:r>
              <a:rPr lang="hr-HR" sz="2200" err="1"/>
              <a:t>Deploy</a:t>
            </a:r>
            <a:r>
              <a:rPr lang="hr-HR" sz="2200"/>
              <a:t> – Jan, Dino</a:t>
            </a:r>
          </a:p>
          <a:p>
            <a:endParaRPr lang="hr-HR" sz="2200"/>
          </a:p>
          <a:p>
            <a:endParaRPr lang="hr-HR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21C78F-9ABF-425E-B4A7-9A0A73A7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85" y="3859666"/>
            <a:ext cx="6806433" cy="25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A4C-C0F1-4BA3-B823-91118B76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Vremenska</a:t>
            </a:r>
            <a:r>
              <a:rPr lang="en-US"/>
              <a:t> linija</a:t>
            </a:r>
          </a:p>
        </p:txBody>
      </p:sp>
      <p:pic>
        <p:nvPicPr>
          <p:cNvPr id="5" name="Picture 5" descr="timeline">
            <a:extLst>
              <a:ext uri="{FF2B5EF4-FFF2-40B4-BE49-F238E27FC236}">
                <a16:creationId xmlns:a16="http://schemas.microsoft.com/office/drawing/2014/main" id="{667CA43E-939F-4EED-B6D1-1FC4BDCB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96937"/>
            <a:ext cx="7886700" cy="32647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5AD10-EF4A-407A-9EB6-52C5D8D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A96B3-0421-4D20-A716-37F6E1530780}"/>
              </a:ext>
            </a:extLst>
          </p:cNvPr>
          <p:cNvSpPr txBox="1"/>
          <p:nvPr/>
        </p:nvSpPr>
        <p:spPr>
          <a:xfrm>
            <a:off x="625358" y="5660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Interaktivna verzija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 sz="2200" b="1"/>
              <a:t>Što je bilo dobro? </a:t>
            </a:r>
            <a:endParaRPr lang="hr-HR" sz="2200"/>
          </a:p>
          <a:p>
            <a:r>
              <a:rPr lang="hr-HR" sz="2000"/>
              <a:t>Organiziranost </a:t>
            </a:r>
          </a:p>
          <a:p>
            <a:r>
              <a:rPr lang="hr-HR" sz="2000"/>
              <a:t>Timska suradnja</a:t>
            </a:r>
          </a:p>
          <a:p>
            <a:r>
              <a:rPr lang="hr-HR" sz="2000"/>
              <a:t>Korištenje novih tehnologija</a:t>
            </a:r>
          </a:p>
          <a:p>
            <a:r>
              <a:rPr lang="hr-HR" sz="2000"/>
              <a:t>Usavršavanje i primjena znanja stečenog na FER-u</a:t>
            </a:r>
          </a:p>
          <a:p>
            <a:r>
              <a:rPr lang="hr-HR" sz="2000"/>
              <a:t>Sloboda i kreativnost </a:t>
            </a:r>
          </a:p>
          <a:p>
            <a:r>
              <a:rPr lang="hr-HR" sz="2000"/>
              <a:t>Proces od ideje do finalnog funkcionalnog proizvoda</a:t>
            </a:r>
          </a:p>
          <a:p>
            <a:pPr marL="0" indent="0">
              <a:buNone/>
            </a:pPr>
            <a:endParaRPr lang="hr-HR" sz="2000"/>
          </a:p>
          <a:p>
            <a:pPr marL="0" indent="0">
              <a:buNone/>
            </a:pPr>
            <a:r>
              <a:rPr lang="hr-HR" sz="2000" b="1">
                <a:ea typeface="+mn-lt"/>
                <a:cs typeface="+mn-lt"/>
              </a:rPr>
              <a:t>Što bi moglo bolje?</a:t>
            </a:r>
            <a:r>
              <a:rPr lang="hr-HR" sz="1800" b="1">
                <a:ea typeface="+mn-lt"/>
                <a:cs typeface="+mn-lt"/>
              </a:rPr>
              <a:t> </a:t>
            </a:r>
            <a:endParaRPr lang="hr-HR" sz="1800"/>
          </a:p>
          <a:p>
            <a:pPr marL="285750" indent="-285750"/>
            <a:r>
              <a:rPr lang="hr-HR" sz="2000"/>
              <a:t>Usklađivanje komunikacijskih kanala (</a:t>
            </a:r>
            <a:r>
              <a:rPr lang="hr-HR" sz="2000" err="1"/>
              <a:t>Whatsapp</a:t>
            </a:r>
            <a:r>
              <a:rPr lang="hr-HR" sz="2000"/>
              <a:t> i </a:t>
            </a:r>
            <a:r>
              <a:rPr lang="hr-HR" sz="2000" err="1"/>
              <a:t>Trello</a:t>
            </a:r>
            <a:r>
              <a:rPr lang="hr-HR" sz="2000"/>
              <a:t>)</a:t>
            </a:r>
          </a:p>
          <a:p>
            <a:pPr marL="285750" indent="-285750"/>
            <a:endParaRPr lang="hr-HR" sz="1800"/>
          </a:p>
          <a:p>
            <a:pPr marL="285750" indent="-285750"/>
            <a:endParaRPr lang="hr-HR" sz="1800"/>
          </a:p>
          <a:p>
            <a:pPr marL="285750" indent="-285750"/>
            <a:endParaRPr lang="hr-HR" sz="1800" b="1"/>
          </a:p>
          <a:p>
            <a:pPr lvl="1"/>
            <a:endParaRPr lang="hr-HR" sz="1900"/>
          </a:p>
          <a:p>
            <a:pPr lvl="1"/>
            <a:endParaRPr lang="hr-HR"/>
          </a:p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255E-487A-40BF-9EBC-6641255C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Projektni</a:t>
            </a:r>
            <a:r>
              <a:rPr lang="en-US"/>
              <a:t> </a:t>
            </a:r>
            <a:r>
              <a:rPr lang="en-US" err="1"/>
              <a:t>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38B2-6E8E-402E-938C-9D6756D2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Marija </a:t>
            </a:r>
            <a:r>
              <a:rPr lang="en-US" err="1"/>
              <a:t>Dragošević</a:t>
            </a:r>
            <a:r>
              <a:rPr lang="en-US"/>
              <a:t>, mail: </a:t>
            </a:r>
            <a:r>
              <a:rPr lang="en-US">
                <a:hlinkClick r:id="rId2"/>
              </a:rPr>
              <a:t>marija.dragosevic@fer.hr</a:t>
            </a:r>
            <a:endParaRPr lang="en-US"/>
          </a:p>
          <a:p>
            <a:r>
              <a:rPr lang="en-US"/>
              <a:t>Jan Grgić, mail: </a:t>
            </a:r>
            <a:r>
              <a:rPr lang="en-US">
                <a:hlinkClick r:id="rId3"/>
              </a:rPr>
              <a:t>jan.grgic@fer.hr</a:t>
            </a:r>
            <a:endParaRPr lang="en-US"/>
          </a:p>
          <a:p>
            <a:r>
              <a:rPr lang="en-US"/>
              <a:t>Dino Grgić, mail: </a:t>
            </a:r>
            <a:r>
              <a:rPr lang="en-US">
                <a:hlinkClick r:id="rId4"/>
              </a:rPr>
              <a:t>dino.grgic@fer.hr</a:t>
            </a:r>
            <a:endParaRPr lang="en-US"/>
          </a:p>
          <a:p>
            <a:r>
              <a:rPr lang="en-US"/>
              <a:t>Ivan </a:t>
            </a:r>
            <a:r>
              <a:rPr lang="en-US" err="1"/>
              <a:t>Joskić</a:t>
            </a:r>
            <a:r>
              <a:rPr lang="en-US"/>
              <a:t>, mail: </a:t>
            </a:r>
            <a:r>
              <a:rPr lang="en-US">
                <a:hlinkClick r:id="rId5"/>
              </a:rPr>
              <a:t>ivan.joskic@fer.hr</a:t>
            </a:r>
            <a:endParaRPr lang="en-US"/>
          </a:p>
          <a:p>
            <a:r>
              <a:rPr lang="en-US"/>
              <a:t>Bernard Spiegl, mail: </a:t>
            </a:r>
            <a:r>
              <a:rPr lang="en-US">
                <a:hlinkClick r:id="rId6"/>
              </a:rPr>
              <a:t>bernard.spiegl@fer.hr</a:t>
            </a:r>
            <a:endParaRPr lang="en-US"/>
          </a:p>
          <a:p>
            <a:r>
              <a:rPr lang="en-US"/>
              <a:t>Dunja </a:t>
            </a:r>
            <a:r>
              <a:rPr lang="en-US" err="1"/>
              <a:t>Šmigovec</a:t>
            </a:r>
            <a:r>
              <a:rPr lang="en-US"/>
              <a:t>, mail: </a:t>
            </a:r>
            <a:r>
              <a:rPr lang="en-US">
                <a:hlinkClick r:id="rId7"/>
              </a:rPr>
              <a:t>dunja.smigovec@fer.hr</a:t>
            </a:r>
            <a:endParaRPr lang="en-US"/>
          </a:p>
          <a:p>
            <a:endParaRPr lang="en-US"/>
          </a:p>
          <a:p>
            <a:r>
              <a:rPr lang="en-US" err="1">
                <a:ea typeface="+mn-lt"/>
                <a:cs typeface="+mn-lt"/>
              </a:rPr>
              <a:t>Nastavnik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Izv</a:t>
            </a:r>
            <a:r>
              <a:rPr lang="en-US">
                <a:ea typeface="+mn-lt"/>
                <a:cs typeface="+mn-lt"/>
              </a:rPr>
              <a:t>. Prof. Dr. Sc. Vlado </a:t>
            </a:r>
            <a:r>
              <a:rPr lang="en-US" err="1">
                <a:ea typeface="+mn-lt"/>
                <a:cs typeface="+mn-lt"/>
              </a:rPr>
              <a:t>Sruk</a:t>
            </a:r>
            <a:endParaRPr lang="en-US" err="1"/>
          </a:p>
          <a:p>
            <a:r>
              <a:rPr lang="en-US" err="1"/>
              <a:t>Asistent</a:t>
            </a:r>
            <a:r>
              <a:rPr lang="en-US"/>
              <a:t>: Mag. Ing. Igor </a:t>
            </a:r>
            <a:r>
              <a:rPr lang="en-US" err="1"/>
              <a:t>Stančin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4B4A-3748-4BB2-9318-D2BA2BBA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9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hr-HR" sz="2400"/>
              <a:t>Opis zadatka</a:t>
            </a:r>
          </a:p>
          <a:p>
            <a:pPr>
              <a:lnSpc>
                <a:spcPct val="160000"/>
              </a:lnSpc>
            </a:pPr>
            <a:r>
              <a:rPr lang="hr-HR" sz="2400"/>
              <a:t>Pregled zahtjeva</a:t>
            </a:r>
          </a:p>
          <a:p>
            <a:pPr>
              <a:lnSpc>
                <a:spcPct val="160000"/>
              </a:lnSpc>
            </a:pPr>
            <a:r>
              <a:rPr lang="hr-HR" sz="2400"/>
              <a:t>Korišteni alati i tehnologije</a:t>
            </a:r>
          </a:p>
          <a:p>
            <a:pPr>
              <a:lnSpc>
                <a:spcPct val="160000"/>
              </a:lnSpc>
            </a:pPr>
            <a:r>
              <a:rPr lang="hr-HR" sz="2400"/>
              <a:t>Arhitektura</a:t>
            </a:r>
          </a:p>
          <a:p>
            <a:pPr>
              <a:lnSpc>
                <a:spcPct val="160000"/>
              </a:lnSpc>
            </a:pPr>
            <a:r>
              <a:rPr lang="hr-HR" sz="2400"/>
              <a:t>Organizacija rada </a:t>
            </a:r>
          </a:p>
          <a:p>
            <a:pPr>
              <a:lnSpc>
                <a:spcPct val="160000"/>
              </a:lnSpc>
            </a:pPr>
            <a:r>
              <a:rPr lang="hr-HR" sz="240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Aplikacija za rezervaciju termina u praonici rublja</a:t>
            </a:r>
          </a:p>
          <a:p>
            <a:r>
              <a:rPr lang="hr-HR"/>
              <a:t>Motivacija: </a:t>
            </a:r>
          </a:p>
          <a:p>
            <a:pPr lvl="1"/>
            <a:r>
              <a:rPr lang="hr-HR"/>
              <a:t>Olakšavanje korištenja praonice u studentskom domu</a:t>
            </a:r>
          </a:p>
          <a:p>
            <a:pPr lvl="1"/>
            <a:r>
              <a:rPr lang="hr-HR"/>
              <a:t>Primjenjivo i za druge sustave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/>
              <a:t>Slične aplikacije:</a:t>
            </a:r>
          </a:p>
          <a:p>
            <a:pPr lvl="1"/>
            <a:r>
              <a:rPr lang="hr-HR">
                <a:ea typeface="+mn-lt"/>
                <a:cs typeface="+mn-lt"/>
                <a:hlinkClick r:id="rId2"/>
              </a:rPr>
              <a:t>DUWO</a:t>
            </a:r>
            <a:endParaRPr lang="hr-HR">
              <a:ea typeface="+mn-lt"/>
              <a:cs typeface="+mn-lt"/>
            </a:endParaRPr>
          </a:p>
          <a:p>
            <a:pPr lvl="1"/>
            <a:r>
              <a:rPr lang="hr-HR">
                <a:ea typeface="+mn-lt"/>
                <a:cs typeface="+mn-lt"/>
                <a:hlinkClick r:id="rId3"/>
              </a:rPr>
              <a:t>Laundrapp</a:t>
            </a:r>
            <a:endParaRPr lang="hr-HR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hr-HR">
                <a:ea typeface="+mn-lt"/>
                <a:cs typeface="+mn-lt"/>
              </a:rPr>
              <a:t>Razlike:</a:t>
            </a:r>
          </a:p>
          <a:p>
            <a:pPr lvl="1"/>
            <a:r>
              <a:rPr lang="hr-HR">
                <a:ea typeface="+mn-lt"/>
                <a:cs typeface="+mn-lt"/>
              </a:rPr>
              <a:t>posudba košare, recenzije radnika, objava slika izgubljenih stvari, oglasi za posao i praćenje smjena radnika</a:t>
            </a:r>
          </a:p>
          <a:p>
            <a:pPr marL="457200" lvl="1" indent="0">
              <a:buNone/>
            </a:pPr>
            <a:endParaRPr lang="hr-HR">
              <a:ea typeface="+mn-lt"/>
              <a:cs typeface="+mn-lt"/>
            </a:endParaRPr>
          </a:p>
          <a:p>
            <a:pPr lvl="1"/>
            <a:endParaRPr lang="hr-HR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r-HR" sz="2400" b="1"/>
              <a:t>Neregistrirani korisnik:</a:t>
            </a:r>
          </a:p>
          <a:p>
            <a:pPr lvl="1"/>
            <a:r>
              <a:rPr lang="hr-HR" sz="2000"/>
              <a:t>pregled podataka o praonici i oglasa za posao</a:t>
            </a:r>
          </a:p>
          <a:p>
            <a:pPr lvl="1"/>
            <a:r>
              <a:rPr lang="hr-HR" sz="2000"/>
              <a:t>Izrada korisničkog računa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sz="2400" b="1"/>
              <a:t>Registrirani korisnik:</a:t>
            </a:r>
          </a:p>
          <a:p>
            <a:pPr lvl="1"/>
            <a:r>
              <a:rPr lang="hr-HR" sz="2000"/>
              <a:t>pregled i modifikacija kalendara sa svojim rezervacijama</a:t>
            </a:r>
          </a:p>
          <a:p>
            <a:pPr lvl="1"/>
            <a:r>
              <a:rPr lang="hr-HR" sz="2000">
                <a:ea typeface="+mn-lt"/>
                <a:cs typeface="+mn-lt"/>
              </a:rPr>
              <a:t>pregled zida s obavijestima o izgubljenim stvarima</a:t>
            </a:r>
            <a:endParaRPr lang="hr-HR" sz="2000"/>
          </a:p>
          <a:p>
            <a:pPr lvl="1"/>
            <a:r>
              <a:rPr lang="hr-HR" sz="2000"/>
              <a:t>pregled osobnih podataka na profilu</a:t>
            </a:r>
          </a:p>
          <a:p>
            <a:pPr lvl="1"/>
            <a:r>
              <a:rPr lang="hr-HR" sz="2000"/>
              <a:t>ocjenjivanje zaposlenika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sz="2400" b="1"/>
              <a:t>Zaposlenik:</a:t>
            </a:r>
          </a:p>
          <a:p>
            <a:pPr lvl="1"/>
            <a:r>
              <a:rPr lang="hr-HR" sz="2000"/>
              <a:t>aktivacija korisnika</a:t>
            </a:r>
          </a:p>
          <a:p>
            <a:pPr lvl="1"/>
            <a:r>
              <a:rPr lang="hr-HR" sz="2000"/>
              <a:t>promjena vremena pauze</a:t>
            </a:r>
          </a:p>
          <a:p>
            <a:pPr lvl="1"/>
            <a:r>
              <a:rPr lang="hr-HR" sz="2000"/>
              <a:t>objava obavijest o izgubljenom predmetu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sz="2400" b="1"/>
              <a:t>Administrator:</a:t>
            </a:r>
          </a:p>
          <a:p>
            <a:pPr lvl="1"/>
            <a:r>
              <a:rPr lang="hr-HR" sz="2000"/>
              <a:t>promjena radnog vremena i cijena u praonici</a:t>
            </a:r>
          </a:p>
          <a:p>
            <a:pPr lvl="1"/>
            <a:r>
              <a:rPr lang="hr-HR" sz="2000"/>
              <a:t>blokiranje korisnika i otpuštanje zaposlenika</a:t>
            </a:r>
          </a:p>
          <a:p>
            <a:pPr lvl="1"/>
            <a:r>
              <a:rPr lang="hr-HR" sz="2000"/>
              <a:t>pregled recenzija zaposlenika</a:t>
            </a:r>
          </a:p>
          <a:p>
            <a:pPr lvl="1"/>
            <a:endParaRPr lang="hr-HR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5A07-8A22-430A-9F63-F2AF6CE6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err="1"/>
              <a:t>Nefunkcionalni</a:t>
            </a:r>
            <a:r>
              <a:rPr lang="en-US" sz="3600"/>
              <a:t> </a:t>
            </a:r>
            <a:r>
              <a:rPr lang="en-US" sz="3600" err="1"/>
              <a:t>zahtjevi</a:t>
            </a:r>
            <a:r>
              <a:rPr lang="en-US" sz="3600"/>
              <a:t> </a:t>
            </a:r>
            <a:r>
              <a:rPr lang="en-US" sz="3600" err="1"/>
              <a:t>i</a:t>
            </a:r>
            <a:r>
              <a:rPr lang="en-US" sz="3600"/>
              <a:t> </a:t>
            </a:r>
            <a:r>
              <a:rPr lang="en-US" sz="3600" err="1"/>
              <a:t>zahtjevi</a:t>
            </a:r>
            <a:r>
              <a:rPr lang="en-US" sz="3600"/>
              <a:t> </a:t>
            </a:r>
            <a:r>
              <a:rPr lang="en-US" sz="3600" err="1"/>
              <a:t>domene</a:t>
            </a:r>
            <a:r>
              <a:rPr lang="en-US" sz="3600"/>
              <a:t> </a:t>
            </a:r>
            <a:r>
              <a:rPr lang="en-US" sz="3600" err="1"/>
              <a:t>primjene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CF27-7A64-49A7-B741-76D7F3BF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0247"/>
            <a:ext cx="7691012" cy="3650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Rad </a:t>
            </a:r>
            <a:r>
              <a:rPr lang="en-US" sz="2200" err="1"/>
              <a:t>više</a:t>
            </a:r>
            <a:r>
              <a:rPr lang="en-US" sz="2200"/>
              <a:t> </a:t>
            </a:r>
            <a:r>
              <a:rPr lang="en-US" sz="2200" err="1"/>
              <a:t>korisnika</a:t>
            </a:r>
            <a:r>
              <a:rPr lang="en-US" sz="2200"/>
              <a:t> </a:t>
            </a:r>
            <a:r>
              <a:rPr lang="en-US" sz="2200" err="1"/>
              <a:t>istovremeno</a:t>
            </a:r>
            <a:r>
              <a:rPr lang="en-US" sz="2200"/>
              <a:t> u </a:t>
            </a:r>
            <a:r>
              <a:rPr lang="en-US" sz="2200" err="1"/>
              <a:t>stvarnom</a:t>
            </a:r>
            <a:r>
              <a:rPr lang="en-US" sz="2200"/>
              <a:t> </a:t>
            </a:r>
            <a:r>
              <a:rPr lang="en-US" sz="2200" err="1"/>
              <a:t>vremenu</a:t>
            </a:r>
            <a:endParaRPr lang="en-US" sz="2200"/>
          </a:p>
          <a:p>
            <a:r>
              <a:rPr lang="en-US" sz="2200" err="1"/>
              <a:t>Automatizirano</a:t>
            </a:r>
            <a:r>
              <a:rPr lang="en-US" sz="2200"/>
              <a:t> </a:t>
            </a:r>
            <a:r>
              <a:rPr lang="en-US" sz="2200" err="1"/>
              <a:t>periodičko</a:t>
            </a:r>
            <a:r>
              <a:rPr lang="en-US" sz="2200"/>
              <a:t> </a:t>
            </a:r>
            <a:r>
              <a:rPr lang="en-US" sz="2200" err="1"/>
              <a:t>brisanje</a:t>
            </a:r>
            <a:r>
              <a:rPr lang="en-US" sz="2200"/>
              <a:t> </a:t>
            </a:r>
            <a:r>
              <a:rPr lang="en-US" sz="2200" err="1"/>
              <a:t>neaktiviranih</a:t>
            </a:r>
            <a:r>
              <a:rPr lang="en-US" sz="2200"/>
              <a:t> </a:t>
            </a:r>
            <a:r>
              <a:rPr lang="en-US" sz="2200" err="1"/>
              <a:t>korisnika</a:t>
            </a:r>
            <a:endParaRPr lang="en-US" sz="2200"/>
          </a:p>
          <a:p>
            <a:r>
              <a:rPr lang="en-US" sz="2200" err="1"/>
              <a:t>Promjena</a:t>
            </a:r>
            <a:r>
              <a:rPr lang="en-US" sz="2200"/>
              <a:t> </a:t>
            </a:r>
            <a:r>
              <a:rPr lang="en-US" sz="2200" err="1"/>
              <a:t>radnog</a:t>
            </a:r>
            <a:r>
              <a:rPr lang="en-US" sz="2200"/>
              <a:t> </a:t>
            </a:r>
            <a:r>
              <a:rPr lang="en-US" sz="2200" err="1"/>
              <a:t>vremena</a:t>
            </a:r>
            <a:r>
              <a:rPr lang="en-US" sz="2200"/>
              <a:t> </a:t>
            </a:r>
            <a:r>
              <a:rPr lang="en-US" sz="2200" err="1"/>
              <a:t>dva</a:t>
            </a:r>
            <a:r>
              <a:rPr lang="en-US" sz="2200"/>
              <a:t> </a:t>
            </a:r>
            <a:r>
              <a:rPr lang="en-US" sz="2200" err="1"/>
              <a:t>tjedna</a:t>
            </a:r>
            <a:r>
              <a:rPr lang="en-US" sz="2200"/>
              <a:t> </a:t>
            </a:r>
            <a:r>
              <a:rPr lang="en-US" sz="2200" err="1"/>
              <a:t>unaprijed</a:t>
            </a:r>
            <a:endParaRPr lang="en-US" sz="2200"/>
          </a:p>
          <a:p>
            <a:r>
              <a:rPr lang="en-US" sz="2200" err="1"/>
              <a:t>Povratne</a:t>
            </a:r>
            <a:r>
              <a:rPr lang="en-US" sz="2200"/>
              <a:t> </a:t>
            </a:r>
            <a:r>
              <a:rPr lang="en-US" sz="2200" err="1"/>
              <a:t>informacije</a:t>
            </a:r>
            <a:r>
              <a:rPr lang="en-US" sz="2200"/>
              <a:t> za </a:t>
            </a:r>
            <a:r>
              <a:rPr lang="en-US" sz="2200" err="1"/>
              <a:t>neispravno</a:t>
            </a:r>
            <a:r>
              <a:rPr lang="en-US" sz="2200"/>
              <a:t> </a:t>
            </a:r>
            <a:r>
              <a:rPr lang="en-US" sz="2200" err="1"/>
              <a:t>korištenje</a:t>
            </a:r>
            <a:r>
              <a:rPr lang="en-US" sz="2200"/>
              <a:t> </a:t>
            </a:r>
            <a:r>
              <a:rPr lang="en-US" sz="2200" err="1"/>
              <a:t>sučelja</a:t>
            </a:r>
            <a:endParaRPr lang="en-US" sz="2200"/>
          </a:p>
          <a:p>
            <a:r>
              <a:rPr lang="en-US" sz="2200" err="1"/>
              <a:t>Uporaba</a:t>
            </a:r>
            <a:r>
              <a:rPr lang="en-US" sz="2200"/>
              <a:t> </a:t>
            </a:r>
            <a:r>
              <a:rPr lang="en-US" sz="2200" err="1"/>
              <a:t>kolačića</a:t>
            </a:r>
            <a:endParaRPr lang="en-US" sz="2200"/>
          </a:p>
          <a:p>
            <a:r>
              <a:rPr lang="en-US" sz="2200" err="1"/>
              <a:t>Lozinke</a:t>
            </a:r>
            <a:r>
              <a:rPr lang="en-US" sz="2200"/>
              <a:t> </a:t>
            </a:r>
            <a:r>
              <a:rPr lang="en-US" sz="2200" err="1"/>
              <a:t>enkriptirane</a:t>
            </a:r>
            <a:r>
              <a:rPr lang="en-US" sz="2200"/>
              <a:t> PBKDF2 </a:t>
            </a:r>
            <a:r>
              <a:rPr lang="en-US" sz="2200" err="1"/>
              <a:t>algoritmom</a:t>
            </a:r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68B83-B004-4255-8A7C-E5FE1AB2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80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558"/>
            <a:ext cx="7886700" cy="493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200" b="1"/>
              <a:t>Korišteni alati:</a:t>
            </a:r>
          </a:p>
          <a:p>
            <a:pPr lvl="1"/>
            <a:r>
              <a:rPr lang="hr-HR" sz="1900" err="1"/>
              <a:t>Trello</a:t>
            </a:r>
            <a:r>
              <a:rPr lang="hr-HR" sz="1900" baseline="30000">
                <a:hlinkClick r:id="rId2"/>
              </a:rPr>
              <a:t>1</a:t>
            </a:r>
            <a:r>
              <a:rPr lang="hr-HR" sz="1900"/>
              <a:t>, WhatsApp</a:t>
            </a:r>
            <a:r>
              <a:rPr lang="hr-HR" sz="1900" baseline="30000">
                <a:hlinkClick r:id="rId3"/>
              </a:rPr>
              <a:t>2</a:t>
            </a:r>
            <a:r>
              <a:rPr lang="hr-HR" sz="1900"/>
              <a:t> – podjela zadataka, komunikacija, organizacija</a:t>
            </a:r>
          </a:p>
          <a:p>
            <a:pPr lvl="1"/>
            <a:r>
              <a:rPr lang="hr-HR" sz="1900" err="1"/>
              <a:t>TeXstudio</a:t>
            </a:r>
            <a:r>
              <a:rPr lang="hr-HR" sz="1900" baseline="30000">
                <a:hlinkClick r:id="rId4"/>
              </a:rPr>
              <a:t>3</a:t>
            </a:r>
            <a:r>
              <a:rPr lang="hr-HR" sz="1900"/>
              <a:t> – izrada dokumentacije</a:t>
            </a:r>
          </a:p>
          <a:p>
            <a:pPr lvl="1"/>
            <a:r>
              <a:rPr lang="hr-HR" sz="1900" err="1"/>
              <a:t>Astah</a:t>
            </a:r>
            <a:r>
              <a:rPr lang="hr-HR" sz="1900"/>
              <a:t> UML</a:t>
            </a:r>
            <a:r>
              <a:rPr lang="hr-HR" sz="1900" baseline="30000">
                <a:hlinkClick r:id="rId5"/>
              </a:rPr>
              <a:t>4</a:t>
            </a:r>
            <a:r>
              <a:rPr lang="hr-HR" sz="1900"/>
              <a:t> – UML dijagrami</a:t>
            </a:r>
          </a:p>
          <a:p>
            <a:pPr lvl="1"/>
            <a:r>
              <a:rPr lang="hr-HR" sz="1900" err="1"/>
              <a:t>Git</a:t>
            </a:r>
            <a:r>
              <a:rPr lang="hr-HR" sz="1900" baseline="30000">
                <a:hlinkClick r:id="rId6"/>
              </a:rPr>
              <a:t>5</a:t>
            </a:r>
            <a:r>
              <a:rPr lang="hr-HR" sz="1900"/>
              <a:t>, </a:t>
            </a:r>
            <a:r>
              <a:rPr lang="hr-HR" sz="1900" err="1"/>
              <a:t>GitLab</a:t>
            </a:r>
            <a:r>
              <a:rPr lang="hr-HR" sz="1900" baseline="30000">
                <a:hlinkClick r:id="rId7"/>
              </a:rPr>
              <a:t>6</a:t>
            </a:r>
            <a:r>
              <a:rPr lang="hr-HR" sz="1900"/>
              <a:t> – upravljanje izvornim kodom</a:t>
            </a:r>
          </a:p>
          <a:p>
            <a:pPr lvl="1"/>
            <a:r>
              <a:rPr lang="hr-HR" sz="1900"/>
              <a:t>MS VS </a:t>
            </a:r>
            <a:r>
              <a:rPr lang="hr-HR" sz="1900" err="1"/>
              <a:t>Code</a:t>
            </a:r>
            <a:r>
              <a:rPr lang="hr-HR" sz="1900" baseline="30000">
                <a:hlinkClick r:id="rId8"/>
              </a:rPr>
              <a:t>7</a:t>
            </a:r>
            <a:r>
              <a:rPr lang="hr-HR" sz="1900"/>
              <a:t> – razvojno okruženje</a:t>
            </a:r>
          </a:p>
          <a:p>
            <a:pPr lvl="1"/>
            <a:r>
              <a:rPr lang="hr-HR" sz="1900" err="1"/>
              <a:t>PgAdmin</a:t>
            </a:r>
            <a:r>
              <a:rPr lang="hr-HR" sz="1900" baseline="30000">
                <a:hlinkClick r:id="rId9"/>
              </a:rPr>
              <a:t>8</a:t>
            </a:r>
            <a:r>
              <a:rPr lang="hr-HR" sz="1900"/>
              <a:t> – lokalno upravljanje bazom</a:t>
            </a:r>
            <a:br>
              <a:rPr lang="hr-HR" sz="1900"/>
            </a:br>
            <a:endParaRPr lang="hr-HR"/>
          </a:p>
          <a:p>
            <a:r>
              <a:rPr lang="hr-HR" sz="2200" b="1"/>
              <a:t>Korišteni programski jezici i tehnologije:</a:t>
            </a:r>
          </a:p>
          <a:p>
            <a:pPr lvl="1"/>
            <a:r>
              <a:rPr lang="hr-HR" sz="1900">
                <a:ea typeface="+mn-lt"/>
                <a:cs typeface="+mn-lt"/>
              </a:rPr>
              <a:t>JavaScript</a:t>
            </a:r>
            <a:r>
              <a:rPr lang="hr-HR" sz="1900" baseline="30000">
                <a:ea typeface="+mn-lt"/>
                <a:cs typeface="+mn-lt"/>
                <a:hlinkClick r:id="rId10"/>
              </a:rPr>
              <a:t>9</a:t>
            </a:r>
            <a:r>
              <a:rPr lang="hr-HR" sz="1900">
                <a:ea typeface="+mn-lt"/>
                <a:cs typeface="+mn-lt"/>
              </a:rPr>
              <a:t>,</a:t>
            </a:r>
            <a:r>
              <a:rPr lang="hr-HR" sz="1900"/>
              <a:t> Nuxt.js</a:t>
            </a:r>
            <a:r>
              <a:rPr lang="hr-HR" sz="1900" baseline="30000">
                <a:hlinkClick r:id="rId11"/>
              </a:rPr>
              <a:t>10</a:t>
            </a:r>
            <a:r>
              <a:rPr lang="hr-HR" sz="1900"/>
              <a:t> - </a:t>
            </a:r>
            <a:r>
              <a:rPr lang="hr-HR" sz="1900" err="1"/>
              <a:t>frontend</a:t>
            </a:r>
            <a:endParaRPr lang="hr-HR" sz="1900"/>
          </a:p>
          <a:p>
            <a:pPr lvl="1"/>
            <a:r>
              <a:rPr lang="hr-HR" sz="1900">
                <a:ea typeface="+mn-lt"/>
                <a:cs typeface="+mn-lt"/>
              </a:rPr>
              <a:t>Python</a:t>
            </a:r>
            <a:r>
              <a:rPr lang="hr-HR" sz="1900" baseline="30000">
                <a:ea typeface="+mn-lt"/>
                <a:cs typeface="+mn-lt"/>
                <a:hlinkClick r:id="rId12"/>
              </a:rPr>
              <a:t>11</a:t>
            </a:r>
            <a:r>
              <a:rPr lang="hr-HR" sz="1900">
                <a:ea typeface="+mn-lt"/>
                <a:cs typeface="+mn-lt"/>
              </a:rPr>
              <a:t>, </a:t>
            </a:r>
            <a:r>
              <a:rPr lang="hr-HR" sz="1900" err="1"/>
              <a:t>Django</a:t>
            </a:r>
            <a:r>
              <a:rPr lang="hr-HR" sz="1900" baseline="30000">
                <a:hlinkClick r:id="rId13"/>
              </a:rPr>
              <a:t>12</a:t>
            </a:r>
            <a:r>
              <a:rPr lang="hr-HR" sz="1900"/>
              <a:t> - </a:t>
            </a:r>
            <a:r>
              <a:rPr lang="hr-HR" sz="1900" err="1"/>
              <a:t>backend</a:t>
            </a:r>
            <a:endParaRPr lang="hr-HR" sz="1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6F7697A-05D4-4087-A8A3-FCF7F1FD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17913"/>
            <a:ext cx="7886700" cy="260724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1E8F9-1F6D-4187-A315-6AC4073D600C}"/>
              </a:ext>
            </a:extLst>
          </p:cNvPr>
          <p:cNvSpPr txBox="1">
            <a:spLocks/>
          </p:cNvSpPr>
          <p:nvPr/>
        </p:nvSpPr>
        <p:spPr>
          <a:xfrm>
            <a:off x="628650" y="1395554"/>
            <a:ext cx="7740786" cy="2032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err="1"/>
              <a:t>Frontend</a:t>
            </a:r>
            <a:r>
              <a:rPr lang="hr-HR" sz="2400" b="1"/>
              <a:t>:</a:t>
            </a:r>
            <a:endParaRPr lang="en-US"/>
          </a:p>
          <a:p>
            <a:pPr lvl="1"/>
            <a:r>
              <a:rPr lang="hr-HR" sz="1800" u="sng"/>
              <a:t>Nuxt.js</a:t>
            </a:r>
            <a:r>
              <a:rPr lang="hr-HR" sz="1800"/>
              <a:t> - radni okvir (engl. </a:t>
            </a:r>
            <a:r>
              <a:rPr lang="hr-HR" sz="1800" i="1" err="1"/>
              <a:t>framework</a:t>
            </a:r>
            <a:r>
              <a:rPr lang="hr-HR" sz="1800"/>
              <a:t>) temeljen na Vue.js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sz="2200" b="1" err="1"/>
              <a:t>Backend</a:t>
            </a:r>
            <a:r>
              <a:rPr lang="hr-HR" sz="2400" b="1"/>
              <a:t>:</a:t>
            </a:r>
          </a:p>
          <a:p>
            <a:pPr lvl="1"/>
            <a:r>
              <a:rPr lang="hr-HR" sz="1800" u="sng" err="1"/>
              <a:t>Django</a:t>
            </a:r>
            <a:r>
              <a:rPr lang="hr-HR" sz="1800"/>
              <a:t> – Python web </a:t>
            </a:r>
            <a:r>
              <a:rPr lang="hr-HR" sz="1800" i="1" err="1"/>
              <a:t>framework</a:t>
            </a:r>
            <a:r>
              <a:rPr lang="hr-HR" sz="1800" i="1"/>
              <a:t> </a:t>
            </a:r>
            <a:r>
              <a:rPr lang="hr-HR" sz="1800" err="1"/>
              <a:t>temljen</a:t>
            </a:r>
            <a:r>
              <a:rPr lang="hr-HR" sz="1800"/>
              <a:t> na MTV</a:t>
            </a:r>
            <a:r>
              <a:rPr lang="hr-HR" sz="1800">
                <a:ea typeface="+mn-lt"/>
                <a:cs typeface="+mn-lt"/>
              </a:rPr>
              <a:t> (</a:t>
            </a:r>
            <a:r>
              <a:rPr lang="hr-HR" sz="1800" i="1">
                <a:ea typeface="+mn-lt"/>
                <a:cs typeface="+mn-lt"/>
              </a:rPr>
              <a:t>Model-Template-</a:t>
            </a:r>
            <a:r>
              <a:rPr lang="hr-HR" sz="1800" i="1" err="1">
                <a:ea typeface="+mn-lt"/>
                <a:cs typeface="+mn-lt"/>
              </a:rPr>
              <a:t>View</a:t>
            </a:r>
            <a:r>
              <a:rPr lang="hr-HR" sz="1800">
                <a:ea typeface="+mn-lt"/>
                <a:cs typeface="+mn-lt"/>
              </a:rPr>
              <a:t>) </a:t>
            </a:r>
            <a:r>
              <a:rPr lang="hr-HR" sz="1800"/>
              <a:t>web arhitekturi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hr-HR" sz="2200" b="1"/>
              <a:t>Baza podataka:</a:t>
            </a:r>
            <a:endParaRPr lang="hr-HR" sz="2200"/>
          </a:p>
          <a:p>
            <a:pPr lvl="1"/>
            <a:r>
              <a:rPr lang="hr-HR" sz="1800"/>
              <a:t>Relacijska SQL baza podataka ostvarena sa </a:t>
            </a:r>
            <a:r>
              <a:rPr lang="hr-HR" sz="1800" u="sng" err="1"/>
              <a:t>PostgreSQL</a:t>
            </a:r>
            <a:endParaRPr lang="hr-HR" sz="1800" u="sng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2F980-08CE-42DB-B36E-BE16B2C1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5FC48A8-2457-45B0-9196-27629F12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9" y="224620"/>
            <a:ext cx="6754818" cy="61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DE5B0-6EA3-42EF-8988-A3470A7D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650BD69-E2A1-46F9-99D3-148ADE9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8" y="283686"/>
            <a:ext cx="6411329" cy="60254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59789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PROGI-template</vt:lpstr>
      <vt:lpstr>Terminko Janezi</vt:lpstr>
      <vt:lpstr>Sadržaj</vt:lpstr>
      <vt:lpstr>Opis zadatka</vt:lpstr>
      <vt:lpstr>Funkcionalni zahtjevi</vt:lpstr>
      <vt:lpstr>Nefunkcionalni zahtjevi i zahtjevi domene primjene</vt:lpstr>
      <vt:lpstr>Korišteni alati i tehnologije</vt:lpstr>
      <vt:lpstr>Arhitektura sustava</vt:lpstr>
      <vt:lpstr>PowerPoint Presentation</vt:lpstr>
      <vt:lpstr>PowerPoint Presentation</vt:lpstr>
      <vt:lpstr>Organizacija rada</vt:lpstr>
      <vt:lpstr>Vremenska linija</vt:lpstr>
      <vt:lpstr>Naučene lekcije</vt:lpstr>
      <vt:lpstr>Projektni tim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revision>4</cp:revision>
  <dcterms:created xsi:type="dcterms:W3CDTF">2016-01-18T13:10:52Z</dcterms:created>
  <dcterms:modified xsi:type="dcterms:W3CDTF">2021-01-18T20:25:30Z</dcterms:modified>
</cp:coreProperties>
</file>