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A0AAF-54A8-4F14-8375-6662C9871E5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491E7A-978D-493C-B0D9-A79C13F2416A}">
      <dgm:prSet/>
      <dgm:spPr/>
      <dgm:t>
        <a:bodyPr/>
        <a:lstStyle/>
        <a:p>
          <a:r>
            <a:rPr lang="en-US" b="0" i="0" baseline="0"/>
            <a:t>Energy Forecasting: In the energy sector, DLMs can be applied to model time-varying relationships in energy demand and supply data, such as electricity consumption and generation from renewable sources.</a:t>
          </a:r>
          <a:endParaRPr lang="en-US"/>
        </a:p>
      </dgm:t>
    </dgm:pt>
    <dgm:pt modelId="{DB5C2584-45BF-4F74-A862-220497C66714}" type="parTrans" cxnId="{5CA90D9C-A41B-4BC8-BC18-03267FBCCAC9}">
      <dgm:prSet/>
      <dgm:spPr/>
      <dgm:t>
        <a:bodyPr/>
        <a:lstStyle/>
        <a:p>
          <a:endParaRPr lang="en-US"/>
        </a:p>
      </dgm:t>
    </dgm:pt>
    <dgm:pt modelId="{A5CFB584-1609-405F-B1EF-D47AF3410381}" type="sibTrans" cxnId="{5CA90D9C-A41B-4BC8-BC18-03267FBCCAC9}">
      <dgm:prSet/>
      <dgm:spPr/>
      <dgm:t>
        <a:bodyPr/>
        <a:lstStyle/>
        <a:p>
          <a:endParaRPr lang="en-US"/>
        </a:p>
      </dgm:t>
    </dgm:pt>
    <dgm:pt modelId="{7B537C81-42F7-4D1B-A76F-3C6CC3E20E10}">
      <dgm:prSet/>
      <dgm:spPr/>
      <dgm:t>
        <a:bodyPr/>
        <a:lstStyle/>
        <a:p>
          <a:r>
            <a:rPr lang="en-US" b="0" i="0" baseline="0"/>
            <a:t>Financial Modeling: DLMs are used in finance to model time-varying relationships in financial data, such as stock returns and volatility.</a:t>
          </a:r>
          <a:endParaRPr lang="en-US"/>
        </a:p>
      </dgm:t>
    </dgm:pt>
    <dgm:pt modelId="{DE890016-E210-4194-8432-7FFF0AC29D26}" type="parTrans" cxnId="{2B72FE83-8AFA-4BE0-A731-08A89CA190F2}">
      <dgm:prSet/>
      <dgm:spPr/>
      <dgm:t>
        <a:bodyPr/>
        <a:lstStyle/>
        <a:p>
          <a:endParaRPr lang="en-US"/>
        </a:p>
      </dgm:t>
    </dgm:pt>
    <dgm:pt modelId="{2289A301-39AC-45EA-AF39-D3D48B2C541A}" type="sibTrans" cxnId="{2B72FE83-8AFA-4BE0-A731-08A89CA190F2}">
      <dgm:prSet/>
      <dgm:spPr/>
      <dgm:t>
        <a:bodyPr/>
        <a:lstStyle/>
        <a:p>
          <a:endParaRPr lang="en-US"/>
        </a:p>
      </dgm:t>
    </dgm:pt>
    <dgm:pt modelId="{5DB7D274-B6FF-4C8B-A2C5-728BE9348A70}">
      <dgm:prSet/>
      <dgm:spPr/>
      <dgm:t>
        <a:bodyPr/>
        <a:lstStyle/>
        <a:p>
          <a:r>
            <a:rPr lang="en-US" b="0" i="0" baseline="0"/>
            <a:t>Ecological and Environmental Modeling: The dynamic linear models are also useful in ecological and environmental modeling, where they help to understand the time-varying relationships in data such as animal populations and atmospheric CO2 levels.</a:t>
          </a:r>
          <a:endParaRPr lang="en-US"/>
        </a:p>
      </dgm:t>
    </dgm:pt>
    <dgm:pt modelId="{389E12FF-5A2A-48DE-A985-D31B5FAEF137}" type="parTrans" cxnId="{78DADCF4-C77F-42A4-BF4E-7E46E8F99CF7}">
      <dgm:prSet/>
      <dgm:spPr/>
      <dgm:t>
        <a:bodyPr/>
        <a:lstStyle/>
        <a:p>
          <a:endParaRPr lang="en-US"/>
        </a:p>
      </dgm:t>
    </dgm:pt>
    <dgm:pt modelId="{60CA1DA7-12C1-4172-BF7F-C64ABD14F60A}" type="sibTrans" cxnId="{78DADCF4-C77F-42A4-BF4E-7E46E8F99CF7}">
      <dgm:prSet/>
      <dgm:spPr/>
      <dgm:t>
        <a:bodyPr/>
        <a:lstStyle/>
        <a:p>
          <a:endParaRPr lang="en-US"/>
        </a:p>
      </dgm:t>
    </dgm:pt>
    <dgm:pt modelId="{8D989AD6-A5F4-4C1B-99D0-BB681C5A9B8C}">
      <dgm:prSet/>
      <dgm:spPr/>
      <dgm:t>
        <a:bodyPr/>
        <a:lstStyle/>
        <a:p>
          <a:r>
            <a:rPr lang="en-US" b="0" i="0" baseline="0"/>
            <a:t>Healthcare Modeling: DLMs are used in healthcare to model time-varying relationships in patient data, such as vital signs and lab results.</a:t>
          </a:r>
          <a:br>
            <a:rPr lang="en-US" baseline="0"/>
          </a:br>
          <a:endParaRPr lang="en-US"/>
        </a:p>
      </dgm:t>
    </dgm:pt>
    <dgm:pt modelId="{346A37B5-E4E9-48D2-BF5A-F6B1B6BD04DF}" type="parTrans" cxnId="{1E471123-ACA4-420D-B701-849A5556C624}">
      <dgm:prSet/>
      <dgm:spPr/>
      <dgm:t>
        <a:bodyPr/>
        <a:lstStyle/>
        <a:p>
          <a:endParaRPr lang="en-US"/>
        </a:p>
      </dgm:t>
    </dgm:pt>
    <dgm:pt modelId="{5F39914D-700B-4529-BCEE-FBAC1C5E264B}" type="sibTrans" cxnId="{1E471123-ACA4-420D-B701-849A5556C624}">
      <dgm:prSet/>
      <dgm:spPr/>
      <dgm:t>
        <a:bodyPr/>
        <a:lstStyle/>
        <a:p>
          <a:endParaRPr lang="en-US"/>
        </a:p>
      </dgm:t>
    </dgm:pt>
    <dgm:pt modelId="{74EDCCDB-DF42-4DFD-B8C5-45EEAD13051D}" type="pres">
      <dgm:prSet presAssocID="{2CFA0AAF-54A8-4F14-8375-6662C9871E54}" presName="vert0" presStyleCnt="0">
        <dgm:presLayoutVars>
          <dgm:dir/>
          <dgm:animOne val="branch"/>
          <dgm:animLvl val="lvl"/>
        </dgm:presLayoutVars>
      </dgm:prSet>
      <dgm:spPr/>
    </dgm:pt>
    <dgm:pt modelId="{96CD3985-3436-47F7-8765-9511D3A5894F}" type="pres">
      <dgm:prSet presAssocID="{99491E7A-978D-493C-B0D9-A79C13F2416A}" presName="thickLine" presStyleLbl="alignNode1" presStyleIdx="0" presStyleCnt="4"/>
      <dgm:spPr/>
    </dgm:pt>
    <dgm:pt modelId="{821CA77B-8D60-4A31-98C7-7EE659F6F37C}" type="pres">
      <dgm:prSet presAssocID="{99491E7A-978D-493C-B0D9-A79C13F2416A}" presName="horz1" presStyleCnt="0"/>
      <dgm:spPr/>
    </dgm:pt>
    <dgm:pt modelId="{F129E1A5-ABDC-48F2-B2F4-F7ED681AAAFB}" type="pres">
      <dgm:prSet presAssocID="{99491E7A-978D-493C-B0D9-A79C13F2416A}" presName="tx1" presStyleLbl="revTx" presStyleIdx="0" presStyleCnt="4"/>
      <dgm:spPr/>
    </dgm:pt>
    <dgm:pt modelId="{2B4B3D7B-7D94-4ABA-AD30-883947992935}" type="pres">
      <dgm:prSet presAssocID="{99491E7A-978D-493C-B0D9-A79C13F2416A}" presName="vert1" presStyleCnt="0"/>
      <dgm:spPr/>
    </dgm:pt>
    <dgm:pt modelId="{BFAF0515-D0A9-4ED5-9452-2EC579CA7119}" type="pres">
      <dgm:prSet presAssocID="{7B537C81-42F7-4D1B-A76F-3C6CC3E20E10}" presName="thickLine" presStyleLbl="alignNode1" presStyleIdx="1" presStyleCnt="4"/>
      <dgm:spPr/>
    </dgm:pt>
    <dgm:pt modelId="{9C1F1A3B-893A-431E-BA3D-B0A692770ACC}" type="pres">
      <dgm:prSet presAssocID="{7B537C81-42F7-4D1B-A76F-3C6CC3E20E10}" presName="horz1" presStyleCnt="0"/>
      <dgm:spPr/>
    </dgm:pt>
    <dgm:pt modelId="{F3E6C913-64AB-44E5-BE87-DAC4F63239D9}" type="pres">
      <dgm:prSet presAssocID="{7B537C81-42F7-4D1B-A76F-3C6CC3E20E10}" presName="tx1" presStyleLbl="revTx" presStyleIdx="1" presStyleCnt="4"/>
      <dgm:spPr/>
    </dgm:pt>
    <dgm:pt modelId="{C50C3D37-FBC1-4A0D-B35E-C9DF238FB76C}" type="pres">
      <dgm:prSet presAssocID="{7B537C81-42F7-4D1B-A76F-3C6CC3E20E10}" presName="vert1" presStyleCnt="0"/>
      <dgm:spPr/>
    </dgm:pt>
    <dgm:pt modelId="{E7B4E67D-80D5-4AFD-82DD-CE9FEC8E0942}" type="pres">
      <dgm:prSet presAssocID="{5DB7D274-B6FF-4C8B-A2C5-728BE9348A70}" presName="thickLine" presStyleLbl="alignNode1" presStyleIdx="2" presStyleCnt="4"/>
      <dgm:spPr/>
    </dgm:pt>
    <dgm:pt modelId="{3B1B6846-9BD5-4DBE-8C43-C49DF6473108}" type="pres">
      <dgm:prSet presAssocID="{5DB7D274-B6FF-4C8B-A2C5-728BE9348A70}" presName="horz1" presStyleCnt="0"/>
      <dgm:spPr/>
    </dgm:pt>
    <dgm:pt modelId="{C8C3200C-00E7-40EF-A9B6-6E9E843CEDB7}" type="pres">
      <dgm:prSet presAssocID="{5DB7D274-B6FF-4C8B-A2C5-728BE9348A70}" presName="tx1" presStyleLbl="revTx" presStyleIdx="2" presStyleCnt="4"/>
      <dgm:spPr/>
    </dgm:pt>
    <dgm:pt modelId="{8436A0ED-0FFE-48FD-A467-AFF869847F22}" type="pres">
      <dgm:prSet presAssocID="{5DB7D274-B6FF-4C8B-A2C5-728BE9348A70}" presName="vert1" presStyleCnt="0"/>
      <dgm:spPr/>
    </dgm:pt>
    <dgm:pt modelId="{99B137AC-5031-443D-82F8-F06697C584A2}" type="pres">
      <dgm:prSet presAssocID="{8D989AD6-A5F4-4C1B-99D0-BB681C5A9B8C}" presName="thickLine" presStyleLbl="alignNode1" presStyleIdx="3" presStyleCnt="4"/>
      <dgm:spPr/>
    </dgm:pt>
    <dgm:pt modelId="{7C3918DD-80B5-4D62-895A-0679639A9FFD}" type="pres">
      <dgm:prSet presAssocID="{8D989AD6-A5F4-4C1B-99D0-BB681C5A9B8C}" presName="horz1" presStyleCnt="0"/>
      <dgm:spPr/>
    </dgm:pt>
    <dgm:pt modelId="{42633D64-E70D-4BAA-8C94-59053C08EF3F}" type="pres">
      <dgm:prSet presAssocID="{8D989AD6-A5F4-4C1B-99D0-BB681C5A9B8C}" presName="tx1" presStyleLbl="revTx" presStyleIdx="3" presStyleCnt="4"/>
      <dgm:spPr/>
    </dgm:pt>
    <dgm:pt modelId="{C206DF55-FBF7-49D5-8FF7-A5792C7261C6}" type="pres">
      <dgm:prSet presAssocID="{8D989AD6-A5F4-4C1B-99D0-BB681C5A9B8C}" presName="vert1" presStyleCnt="0"/>
      <dgm:spPr/>
    </dgm:pt>
  </dgm:ptLst>
  <dgm:cxnLst>
    <dgm:cxn modelId="{1E471123-ACA4-420D-B701-849A5556C624}" srcId="{2CFA0AAF-54A8-4F14-8375-6662C9871E54}" destId="{8D989AD6-A5F4-4C1B-99D0-BB681C5A9B8C}" srcOrd="3" destOrd="0" parTransId="{346A37B5-E4E9-48D2-BF5A-F6B1B6BD04DF}" sibTransId="{5F39914D-700B-4529-BCEE-FBAC1C5E264B}"/>
    <dgm:cxn modelId="{46816948-9BF6-4B1B-9C6D-243D1D11780E}" type="presOf" srcId="{99491E7A-978D-493C-B0D9-A79C13F2416A}" destId="{F129E1A5-ABDC-48F2-B2F4-F7ED681AAAFB}" srcOrd="0" destOrd="0" presId="urn:microsoft.com/office/officeart/2008/layout/LinedList"/>
    <dgm:cxn modelId="{182A8273-94B6-47F0-8FB1-4FA4B4FDD32C}" type="presOf" srcId="{2CFA0AAF-54A8-4F14-8375-6662C9871E54}" destId="{74EDCCDB-DF42-4DFD-B8C5-45EEAD13051D}" srcOrd="0" destOrd="0" presId="urn:microsoft.com/office/officeart/2008/layout/LinedList"/>
    <dgm:cxn modelId="{81544181-76C2-4E15-9AFA-B7B82ECF9B10}" type="presOf" srcId="{8D989AD6-A5F4-4C1B-99D0-BB681C5A9B8C}" destId="{42633D64-E70D-4BAA-8C94-59053C08EF3F}" srcOrd="0" destOrd="0" presId="urn:microsoft.com/office/officeart/2008/layout/LinedList"/>
    <dgm:cxn modelId="{2B72FE83-8AFA-4BE0-A731-08A89CA190F2}" srcId="{2CFA0AAF-54A8-4F14-8375-6662C9871E54}" destId="{7B537C81-42F7-4D1B-A76F-3C6CC3E20E10}" srcOrd="1" destOrd="0" parTransId="{DE890016-E210-4194-8432-7FFF0AC29D26}" sibTransId="{2289A301-39AC-45EA-AF39-D3D48B2C541A}"/>
    <dgm:cxn modelId="{5CA90D9C-A41B-4BC8-BC18-03267FBCCAC9}" srcId="{2CFA0AAF-54A8-4F14-8375-6662C9871E54}" destId="{99491E7A-978D-493C-B0D9-A79C13F2416A}" srcOrd="0" destOrd="0" parTransId="{DB5C2584-45BF-4F74-A862-220497C66714}" sibTransId="{A5CFB584-1609-405F-B1EF-D47AF3410381}"/>
    <dgm:cxn modelId="{520028A2-1E42-4F19-93BF-352E9C296BCE}" type="presOf" srcId="{5DB7D274-B6FF-4C8B-A2C5-728BE9348A70}" destId="{C8C3200C-00E7-40EF-A9B6-6E9E843CEDB7}" srcOrd="0" destOrd="0" presId="urn:microsoft.com/office/officeart/2008/layout/LinedList"/>
    <dgm:cxn modelId="{14A4AEAA-5585-4D76-835B-405850859805}" type="presOf" srcId="{7B537C81-42F7-4D1B-A76F-3C6CC3E20E10}" destId="{F3E6C913-64AB-44E5-BE87-DAC4F63239D9}" srcOrd="0" destOrd="0" presId="urn:microsoft.com/office/officeart/2008/layout/LinedList"/>
    <dgm:cxn modelId="{78DADCF4-C77F-42A4-BF4E-7E46E8F99CF7}" srcId="{2CFA0AAF-54A8-4F14-8375-6662C9871E54}" destId="{5DB7D274-B6FF-4C8B-A2C5-728BE9348A70}" srcOrd="2" destOrd="0" parTransId="{389E12FF-5A2A-48DE-A985-D31B5FAEF137}" sibTransId="{60CA1DA7-12C1-4172-BF7F-C64ABD14F60A}"/>
    <dgm:cxn modelId="{7FC3E867-69BD-44FD-A2BC-F274B8CAB2F4}" type="presParOf" srcId="{74EDCCDB-DF42-4DFD-B8C5-45EEAD13051D}" destId="{96CD3985-3436-47F7-8765-9511D3A5894F}" srcOrd="0" destOrd="0" presId="urn:microsoft.com/office/officeart/2008/layout/LinedList"/>
    <dgm:cxn modelId="{6CE3FF9B-416F-484C-8D82-1017456A422B}" type="presParOf" srcId="{74EDCCDB-DF42-4DFD-B8C5-45EEAD13051D}" destId="{821CA77B-8D60-4A31-98C7-7EE659F6F37C}" srcOrd="1" destOrd="0" presId="urn:microsoft.com/office/officeart/2008/layout/LinedList"/>
    <dgm:cxn modelId="{9F547D41-8922-4ECE-8F6B-0577376C6012}" type="presParOf" srcId="{821CA77B-8D60-4A31-98C7-7EE659F6F37C}" destId="{F129E1A5-ABDC-48F2-B2F4-F7ED681AAAFB}" srcOrd="0" destOrd="0" presId="urn:microsoft.com/office/officeart/2008/layout/LinedList"/>
    <dgm:cxn modelId="{611B434E-1C58-4136-BE5F-2395A3B651F4}" type="presParOf" srcId="{821CA77B-8D60-4A31-98C7-7EE659F6F37C}" destId="{2B4B3D7B-7D94-4ABA-AD30-883947992935}" srcOrd="1" destOrd="0" presId="urn:microsoft.com/office/officeart/2008/layout/LinedList"/>
    <dgm:cxn modelId="{4D4E9799-CAB6-4A7C-9B35-3326CC1AB23D}" type="presParOf" srcId="{74EDCCDB-DF42-4DFD-B8C5-45EEAD13051D}" destId="{BFAF0515-D0A9-4ED5-9452-2EC579CA7119}" srcOrd="2" destOrd="0" presId="urn:microsoft.com/office/officeart/2008/layout/LinedList"/>
    <dgm:cxn modelId="{676A46A7-2F5E-4C3F-B090-DC3F40F2B88F}" type="presParOf" srcId="{74EDCCDB-DF42-4DFD-B8C5-45EEAD13051D}" destId="{9C1F1A3B-893A-431E-BA3D-B0A692770ACC}" srcOrd="3" destOrd="0" presId="urn:microsoft.com/office/officeart/2008/layout/LinedList"/>
    <dgm:cxn modelId="{CCC7A9A1-74F3-4E7C-A1A6-6DFC23397159}" type="presParOf" srcId="{9C1F1A3B-893A-431E-BA3D-B0A692770ACC}" destId="{F3E6C913-64AB-44E5-BE87-DAC4F63239D9}" srcOrd="0" destOrd="0" presId="urn:microsoft.com/office/officeart/2008/layout/LinedList"/>
    <dgm:cxn modelId="{E66FFE30-E827-4C8E-A6CD-40FE5E774999}" type="presParOf" srcId="{9C1F1A3B-893A-431E-BA3D-B0A692770ACC}" destId="{C50C3D37-FBC1-4A0D-B35E-C9DF238FB76C}" srcOrd="1" destOrd="0" presId="urn:microsoft.com/office/officeart/2008/layout/LinedList"/>
    <dgm:cxn modelId="{FF2F6CBD-22C9-4867-8356-BB9A51E590EF}" type="presParOf" srcId="{74EDCCDB-DF42-4DFD-B8C5-45EEAD13051D}" destId="{E7B4E67D-80D5-4AFD-82DD-CE9FEC8E0942}" srcOrd="4" destOrd="0" presId="urn:microsoft.com/office/officeart/2008/layout/LinedList"/>
    <dgm:cxn modelId="{63698F89-2E57-4C35-B8D7-C32D886D2E54}" type="presParOf" srcId="{74EDCCDB-DF42-4DFD-B8C5-45EEAD13051D}" destId="{3B1B6846-9BD5-4DBE-8C43-C49DF6473108}" srcOrd="5" destOrd="0" presId="urn:microsoft.com/office/officeart/2008/layout/LinedList"/>
    <dgm:cxn modelId="{97CC1E45-BB90-487E-8DEB-9AEBE7EF8EA9}" type="presParOf" srcId="{3B1B6846-9BD5-4DBE-8C43-C49DF6473108}" destId="{C8C3200C-00E7-40EF-A9B6-6E9E843CEDB7}" srcOrd="0" destOrd="0" presId="urn:microsoft.com/office/officeart/2008/layout/LinedList"/>
    <dgm:cxn modelId="{77E364A3-4504-4409-8B9C-CC4150C36862}" type="presParOf" srcId="{3B1B6846-9BD5-4DBE-8C43-C49DF6473108}" destId="{8436A0ED-0FFE-48FD-A467-AFF869847F22}" srcOrd="1" destOrd="0" presId="urn:microsoft.com/office/officeart/2008/layout/LinedList"/>
    <dgm:cxn modelId="{68439D06-38B9-4A27-A58C-88BB1026E3A3}" type="presParOf" srcId="{74EDCCDB-DF42-4DFD-B8C5-45EEAD13051D}" destId="{99B137AC-5031-443D-82F8-F06697C584A2}" srcOrd="6" destOrd="0" presId="urn:microsoft.com/office/officeart/2008/layout/LinedList"/>
    <dgm:cxn modelId="{FC7CA9CC-D950-4F17-A908-89C63FBA8C22}" type="presParOf" srcId="{74EDCCDB-DF42-4DFD-B8C5-45EEAD13051D}" destId="{7C3918DD-80B5-4D62-895A-0679639A9FFD}" srcOrd="7" destOrd="0" presId="urn:microsoft.com/office/officeart/2008/layout/LinedList"/>
    <dgm:cxn modelId="{D07E902D-E0D6-4A51-A706-7D1CF31E178B}" type="presParOf" srcId="{7C3918DD-80B5-4D62-895A-0679639A9FFD}" destId="{42633D64-E70D-4BAA-8C94-59053C08EF3F}" srcOrd="0" destOrd="0" presId="urn:microsoft.com/office/officeart/2008/layout/LinedList"/>
    <dgm:cxn modelId="{D3DC6330-D3FA-4B0B-BF6C-F5A05991CC40}" type="presParOf" srcId="{7C3918DD-80B5-4D62-895A-0679639A9FFD}" destId="{C206DF55-FBF7-49D5-8FF7-A5792C7261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64084-3DB5-4694-BC89-6B19F4168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A03D1E-C77A-402B-BF46-AF6B1295BDE9}">
      <dgm:prSet/>
      <dgm:spPr/>
      <dgm:t>
        <a:bodyPr/>
        <a:lstStyle/>
        <a:p>
          <a:r>
            <a:rPr lang="en-US" b="0" i="0"/>
            <a:t>Energy prediction of CUDA application instances using dynamic regression models</a:t>
          </a:r>
          <a:endParaRPr lang="en-US"/>
        </a:p>
      </dgm:t>
    </dgm:pt>
    <dgm:pt modelId="{A1DD8F40-63C4-45AB-B2E9-767A4F7F74D7}" type="parTrans" cxnId="{C1C50D80-85B2-4C8D-8BF3-D31442ABD9FF}">
      <dgm:prSet/>
      <dgm:spPr/>
      <dgm:t>
        <a:bodyPr/>
        <a:lstStyle/>
        <a:p>
          <a:endParaRPr lang="en-US"/>
        </a:p>
      </dgm:t>
    </dgm:pt>
    <dgm:pt modelId="{0B326E3C-20B0-46A8-8731-80987EE98E89}" type="sibTrans" cxnId="{C1C50D80-85B2-4C8D-8BF3-D31442ABD9FF}">
      <dgm:prSet/>
      <dgm:spPr/>
      <dgm:t>
        <a:bodyPr/>
        <a:lstStyle/>
        <a:p>
          <a:endParaRPr lang="en-US"/>
        </a:p>
      </dgm:t>
    </dgm:pt>
    <dgm:pt modelId="{0B0F3E20-AE59-418B-A465-51B32DBD7817}">
      <dgm:prSet/>
      <dgm:spPr/>
      <dgm:t>
        <a:bodyPr/>
        <a:lstStyle/>
        <a:p>
          <a:r>
            <a:rPr lang="en-US" b="0" i="0"/>
            <a:t>Dynamic linear modeling of monthly electricity demand in Japan: Time variation of electricity conservation effect</a:t>
          </a:r>
          <a:endParaRPr lang="en-US"/>
        </a:p>
      </dgm:t>
    </dgm:pt>
    <dgm:pt modelId="{DFB68149-6C83-456A-8689-116B55846BA3}" type="parTrans" cxnId="{9F0DD291-EA70-4E78-91CD-85819538A6BE}">
      <dgm:prSet/>
      <dgm:spPr/>
      <dgm:t>
        <a:bodyPr/>
        <a:lstStyle/>
        <a:p>
          <a:endParaRPr lang="en-US"/>
        </a:p>
      </dgm:t>
    </dgm:pt>
    <dgm:pt modelId="{CAB41DD7-3087-449B-9FEB-B8D2E7972608}" type="sibTrans" cxnId="{9F0DD291-EA70-4E78-91CD-85819538A6BE}">
      <dgm:prSet/>
      <dgm:spPr/>
      <dgm:t>
        <a:bodyPr/>
        <a:lstStyle/>
        <a:p>
          <a:endParaRPr lang="en-US"/>
        </a:p>
      </dgm:t>
    </dgm:pt>
    <dgm:pt modelId="{E0C98884-AFD9-479A-88B4-C43F5C6CF1CE}" type="pres">
      <dgm:prSet presAssocID="{58C64084-3DB5-4694-BC89-6B19F4168C92}" presName="linear" presStyleCnt="0">
        <dgm:presLayoutVars>
          <dgm:animLvl val="lvl"/>
          <dgm:resizeHandles val="exact"/>
        </dgm:presLayoutVars>
      </dgm:prSet>
      <dgm:spPr/>
    </dgm:pt>
    <dgm:pt modelId="{F003B926-5E8F-4E26-9366-D9AE8BF50614}" type="pres">
      <dgm:prSet presAssocID="{FCA03D1E-C77A-402B-BF46-AF6B1295BD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D40E1F-2176-4E23-AE8E-52E55A28AEA1}" type="pres">
      <dgm:prSet presAssocID="{0B326E3C-20B0-46A8-8731-80987EE98E89}" presName="spacer" presStyleCnt="0"/>
      <dgm:spPr/>
    </dgm:pt>
    <dgm:pt modelId="{BF083210-06AD-4D26-8251-B73F732CDFB8}" type="pres">
      <dgm:prSet presAssocID="{0B0F3E20-AE59-418B-A465-51B32DBD78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38EF360-9E54-4186-9692-57C42D708E47}" type="presOf" srcId="{FCA03D1E-C77A-402B-BF46-AF6B1295BDE9}" destId="{F003B926-5E8F-4E26-9366-D9AE8BF50614}" srcOrd="0" destOrd="0" presId="urn:microsoft.com/office/officeart/2005/8/layout/vList2"/>
    <dgm:cxn modelId="{144EEF7C-A7D5-4299-80E0-D7130ECC403B}" type="presOf" srcId="{0B0F3E20-AE59-418B-A465-51B32DBD7817}" destId="{BF083210-06AD-4D26-8251-B73F732CDFB8}" srcOrd="0" destOrd="0" presId="urn:microsoft.com/office/officeart/2005/8/layout/vList2"/>
    <dgm:cxn modelId="{C1C50D80-85B2-4C8D-8BF3-D31442ABD9FF}" srcId="{58C64084-3DB5-4694-BC89-6B19F4168C92}" destId="{FCA03D1E-C77A-402B-BF46-AF6B1295BDE9}" srcOrd="0" destOrd="0" parTransId="{A1DD8F40-63C4-45AB-B2E9-767A4F7F74D7}" sibTransId="{0B326E3C-20B0-46A8-8731-80987EE98E89}"/>
    <dgm:cxn modelId="{9F0DD291-EA70-4E78-91CD-85819538A6BE}" srcId="{58C64084-3DB5-4694-BC89-6B19F4168C92}" destId="{0B0F3E20-AE59-418B-A465-51B32DBD7817}" srcOrd="1" destOrd="0" parTransId="{DFB68149-6C83-456A-8689-116B55846BA3}" sibTransId="{CAB41DD7-3087-449B-9FEB-B8D2E7972608}"/>
    <dgm:cxn modelId="{9B487A93-E2D3-4525-80F5-F036FE25F4B7}" type="presOf" srcId="{58C64084-3DB5-4694-BC89-6B19F4168C92}" destId="{E0C98884-AFD9-479A-88B4-C43F5C6CF1CE}" srcOrd="0" destOrd="0" presId="urn:microsoft.com/office/officeart/2005/8/layout/vList2"/>
    <dgm:cxn modelId="{A5534F4E-93AC-470A-9C93-E3550F7D2059}" type="presParOf" srcId="{E0C98884-AFD9-479A-88B4-C43F5C6CF1CE}" destId="{F003B926-5E8F-4E26-9366-D9AE8BF50614}" srcOrd="0" destOrd="0" presId="urn:microsoft.com/office/officeart/2005/8/layout/vList2"/>
    <dgm:cxn modelId="{596EAC2A-9774-486E-9155-9107A2B0A8C1}" type="presParOf" srcId="{E0C98884-AFD9-479A-88B4-C43F5C6CF1CE}" destId="{F9D40E1F-2176-4E23-AE8E-52E55A28AEA1}" srcOrd="1" destOrd="0" presId="urn:microsoft.com/office/officeart/2005/8/layout/vList2"/>
    <dgm:cxn modelId="{6F523D7D-583F-4823-83CE-060BA431F495}" type="presParOf" srcId="{E0C98884-AFD9-479A-88B4-C43F5C6CF1CE}" destId="{BF083210-06AD-4D26-8251-B73F732CDF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3985-3436-47F7-8765-9511D3A5894F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9E1A5-ABDC-48F2-B2F4-F7ED681AAAFB}">
      <dsp:nvSpPr>
        <dsp:cNvPr id="0" name=""/>
        <dsp:cNvSpPr/>
      </dsp:nvSpPr>
      <dsp:spPr>
        <a:xfrm>
          <a:off x="0" y="0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Energy Forecasting: In the energy sector, DLMs can be applied to model time-varying relationships in energy demand and supply data, such as electricity consumption and generation from renewable sources.</a:t>
          </a:r>
          <a:endParaRPr lang="en-US" sz="1800" kern="1200"/>
        </a:p>
      </dsp:txBody>
      <dsp:txXfrm>
        <a:off x="0" y="0"/>
        <a:ext cx="6408738" cy="1439862"/>
      </dsp:txXfrm>
    </dsp:sp>
    <dsp:sp modelId="{BFAF0515-D0A9-4ED5-9452-2EC579CA7119}">
      <dsp:nvSpPr>
        <dsp:cNvPr id="0" name=""/>
        <dsp:cNvSpPr/>
      </dsp:nvSpPr>
      <dsp:spPr>
        <a:xfrm>
          <a:off x="0" y="1439862"/>
          <a:ext cx="6408738" cy="0"/>
        </a:xfrm>
        <a:prstGeom prst="line">
          <a:avLst/>
        </a:prstGeom>
        <a:solidFill>
          <a:schemeClr val="accent2">
            <a:hueOff val="491525"/>
            <a:satOff val="-3316"/>
            <a:lumOff val="-849"/>
            <a:alphaOff val="0"/>
          </a:schemeClr>
        </a:solidFill>
        <a:ln w="12700" cap="flat" cmpd="sng" algn="ctr">
          <a:solidFill>
            <a:schemeClr val="accent2">
              <a:hueOff val="491525"/>
              <a:satOff val="-3316"/>
              <a:lumOff val="-8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6C913-64AB-44E5-BE87-DAC4F63239D9}">
      <dsp:nvSpPr>
        <dsp:cNvPr id="0" name=""/>
        <dsp:cNvSpPr/>
      </dsp:nvSpPr>
      <dsp:spPr>
        <a:xfrm>
          <a:off x="0" y="1439862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Financial Modeling: DLMs are used in finance to model time-varying relationships in financial data, such as stock returns and volatility.</a:t>
          </a:r>
          <a:endParaRPr lang="en-US" sz="1800" kern="1200"/>
        </a:p>
      </dsp:txBody>
      <dsp:txXfrm>
        <a:off x="0" y="1439862"/>
        <a:ext cx="6408738" cy="1439862"/>
      </dsp:txXfrm>
    </dsp:sp>
    <dsp:sp modelId="{E7B4E67D-80D5-4AFD-82DD-CE9FEC8E0942}">
      <dsp:nvSpPr>
        <dsp:cNvPr id="0" name=""/>
        <dsp:cNvSpPr/>
      </dsp:nvSpPr>
      <dsp:spPr>
        <a:xfrm>
          <a:off x="0" y="2879725"/>
          <a:ext cx="6408738" cy="0"/>
        </a:xfrm>
        <a:prstGeom prst="line">
          <a:avLst/>
        </a:prstGeom>
        <a:solidFill>
          <a:schemeClr val="accent2">
            <a:hueOff val="983050"/>
            <a:satOff val="-6633"/>
            <a:lumOff val="-1699"/>
            <a:alphaOff val="0"/>
          </a:schemeClr>
        </a:solidFill>
        <a:ln w="12700" cap="flat" cmpd="sng" algn="ctr">
          <a:solidFill>
            <a:schemeClr val="accent2">
              <a:hueOff val="983050"/>
              <a:satOff val="-6633"/>
              <a:lumOff val="-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3200C-00E7-40EF-A9B6-6E9E843CEDB7}">
      <dsp:nvSpPr>
        <dsp:cNvPr id="0" name=""/>
        <dsp:cNvSpPr/>
      </dsp:nvSpPr>
      <dsp:spPr>
        <a:xfrm>
          <a:off x="0" y="2879724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Ecological and Environmental Modeling: The dynamic linear models are also useful in ecological and environmental modeling, where they help to understand the time-varying relationships in data such as animal populations and atmospheric CO2 levels.</a:t>
          </a:r>
          <a:endParaRPr lang="en-US" sz="1800" kern="1200"/>
        </a:p>
      </dsp:txBody>
      <dsp:txXfrm>
        <a:off x="0" y="2879724"/>
        <a:ext cx="6408738" cy="1439862"/>
      </dsp:txXfrm>
    </dsp:sp>
    <dsp:sp modelId="{99B137AC-5031-443D-82F8-F06697C584A2}">
      <dsp:nvSpPr>
        <dsp:cNvPr id="0" name=""/>
        <dsp:cNvSpPr/>
      </dsp:nvSpPr>
      <dsp:spPr>
        <a:xfrm>
          <a:off x="0" y="4319587"/>
          <a:ext cx="6408738" cy="0"/>
        </a:xfrm>
        <a:prstGeom prst="line">
          <a:avLst/>
        </a:prstGeom>
        <a:solidFill>
          <a:schemeClr val="accent2">
            <a:hueOff val="1474575"/>
            <a:satOff val="-9949"/>
            <a:lumOff val="-2548"/>
            <a:alphaOff val="0"/>
          </a:schemeClr>
        </a:solidFill>
        <a:ln w="12700" cap="flat" cmpd="sng" algn="ctr">
          <a:solidFill>
            <a:schemeClr val="accent2">
              <a:hueOff val="1474575"/>
              <a:satOff val="-9949"/>
              <a:lumOff val="-2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33D64-E70D-4BAA-8C94-59053C08EF3F}">
      <dsp:nvSpPr>
        <dsp:cNvPr id="0" name=""/>
        <dsp:cNvSpPr/>
      </dsp:nvSpPr>
      <dsp:spPr>
        <a:xfrm>
          <a:off x="0" y="4319587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Healthcare Modeling: DLMs are used in healthcare to model time-varying relationships in patient data, such as vital signs and lab results.</a:t>
          </a:r>
          <a:br>
            <a:rPr lang="en-US" sz="1800" kern="1200" baseline="0"/>
          </a:br>
          <a:endParaRPr lang="en-US" sz="1800" kern="1200"/>
        </a:p>
      </dsp:txBody>
      <dsp:txXfrm>
        <a:off x="0" y="4319587"/>
        <a:ext cx="6408738" cy="143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3B926-5E8F-4E26-9366-D9AE8BF50614}">
      <dsp:nvSpPr>
        <dsp:cNvPr id="0" name=""/>
        <dsp:cNvSpPr/>
      </dsp:nvSpPr>
      <dsp:spPr>
        <a:xfrm>
          <a:off x="0" y="435263"/>
          <a:ext cx="6408738" cy="2395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Energy prediction of CUDA application instances using dynamic regression models</a:t>
          </a:r>
          <a:endParaRPr lang="en-US" sz="3400" kern="1200"/>
        </a:p>
      </dsp:txBody>
      <dsp:txXfrm>
        <a:off x="116939" y="552202"/>
        <a:ext cx="6174860" cy="2161623"/>
      </dsp:txXfrm>
    </dsp:sp>
    <dsp:sp modelId="{BF083210-06AD-4D26-8251-B73F732CDFB8}">
      <dsp:nvSpPr>
        <dsp:cNvPr id="0" name=""/>
        <dsp:cNvSpPr/>
      </dsp:nvSpPr>
      <dsp:spPr>
        <a:xfrm>
          <a:off x="0" y="2928685"/>
          <a:ext cx="6408738" cy="2395501"/>
        </a:xfrm>
        <a:prstGeom prst="roundRect">
          <a:avLst/>
        </a:prstGeom>
        <a:solidFill>
          <a:schemeClr val="accent2">
            <a:hueOff val="1474575"/>
            <a:satOff val="-9949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Dynamic linear modeling of monthly electricity demand in Japan: Time variation of electricity conservation effect</a:t>
          </a:r>
          <a:endParaRPr lang="en-US" sz="3400" kern="1200"/>
        </a:p>
      </dsp:txBody>
      <dsp:txXfrm>
        <a:off x="116939" y="3045624"/>
        <a:ext cx="6174860" cy="216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0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740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C8C62-0529-E087-96A0-AD2FEE65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Dynamic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178F-F899-B5D5-0852-3E47D36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By: Chandra Sekhar Reddy 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6CBE72-8FCD-6A3E-9AF4-20CD2644C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1" r="11898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55704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DE67E-837E-20CC-4B79-C6BE32A1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4700"/>
              <a:t>What Are Dynamic linear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411E-50FA-4C6B-6A49-CDE594F6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400" b="0" i="0" dirty="0">
                <a:effectLst/>
                <a:latin typeface="Söhne"/>
              </a:rPr>
              <a:t>Dynamic Linear Models (DLMs) are statistical models that combine linear models (linear regression model)  and state space models(time-varying variance) for time series data analysis and prediction. </a:t>
            </a:r>
          </a:p>
          <a:p>
            <a:pPr>
              <a:lnSpc>
                <a:spcPct val="115000"/>
              </a:lnSpc>
            </a:pPr>
            <a:r>
              <a:rPr lang="en-US" sz="1400" b="0" i="0" dirty="0">
                <a:effectLst/>
                <a:latin typeface="Söhne"/>
              </a:rPr>
              <a:t>Particularly useful for modeling data that has both a stochastic trend and stochastic volatility. </a:t>
            </a:r>
          </a:p>
          <a:p>
            <a:pPr>
              <a:lnSpc>
                <a:spcPct val="115000"/>
              </a:lnSpc>
            </a:pPr>
            <a:r>
              <a:rPr lang="en-US" sz="1400" b="0" i="0" dirty="0">
                <a:effectLst/>
                <a:latin typeface="Söhne"/>
              </a:rPr>
              <a:t>They are useful for modeling time-varying relationships between variables, handling time-dependent error structures, and analyzing a wide range of time series data</a:t>
            </a:r>
          </a:p>
          <a:p>
            <a:pPr>
              <a:lnSpc>
                <a:spcPct val="115000"/>
              </a:lnSpc>
            </a:pPr>
            <a:endParaRPr lang="en-US" sz="1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5FA708-6E31-A020-3442-F8532588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00" y="3073500"/>
            <a:ext cx="3600000" cy="7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9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2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3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4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3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4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4ABC1-F310-A7DF-B3CC-1D66711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700"/>
              <a:t>DLM vs Regular Linear models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B6AB19A-5B80-0B82-1133-7729105B6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9847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E76A-47B8-4E26-EBDA-1E80B67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400" b="0" i="0" dirty="0">
                <a:effectLst/>
                <a:latin typeface="Söhne"/>
              </a:rPr>
              <a:t>Dynamic Linear Models (DLMs) use a state space representation, which models the relationships between variables as well as the error structure in the data. It allows for the modeling of time-varying relationships and uncertainties in time series data.</a:t>
            </a:r>
          </a:p>
          <a:p>
            <a:pPr>
              <a:lnSpc>
                <a:spcPct val="115000"/>
              </a:lnSpc>
            </a:pPr>
            <a:r>
              <a:rPr lang="en-US" sz="1400" b="0" i="0" dirty="0">
                <a:effectLst/>
                <a:latin typeface="Söhne"/>
              </a:rPr>
              <a:t>Regular linear models, on the other hand, use a fixed regression approach, which assumes constant relationships between variables and a constant error structure in the data. This approach is limited in its ability to handle complex relationships and uncertainties in time series data.</a:t>
            </a:r>
          </a:p>
        </p:txBody>
      </p:sp>
    </p:spTree>
    <p:extLst>
      <p:ext uri="{BB962C8B-B14F-4D97-AF65-F5344CB8AC3E}">
        <p14:creationId xmlns:p14="http://schemas.microsoft.com/office/powerpoint/2010/main" val="3930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C101-8C08-8FAB-E3BB-E58B9283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/>
              <a:t>Applications of DLMs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1272E4-3A8C-C0BB-018E-005BBADD7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24499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7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B04C-8C28-37EB-68CF-D34A5531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 fontScale="90000"/>
          </a:bodyPr>
          <a:lstStyle/>
          <a:p>
            <a:r>
              <a:rPr lang="en-US" sz="8100" dirty="0"/>
              <a:t>Literature Review</a:t>
            </a:r>
            <a:br>
              <a:rPr lang="en-US" sz="8100" dirty="0"/>
            </a:br>
            <a:r>
              <a:rPr lang="en-US" sz="8100" dirty="0"/>
              <a:t>(DLM for energy prediction)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8FA8D3-D440-B0E1-514C-048711AD2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40563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69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0AD08-01F1-A97E-0DBD-FB143222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/>
              <a:t>State-of-the-art in Energy 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B9159C-11C2-EDD1-1D92-15683355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The field of energy prediction has seen extensive use of machine learning and deep neural network models. </a:t>
            </a:r>
          </a:p>
          <a:p>
            <a:r>
              <a:rPr lang="en-US" dirty="0"/>
              <a:t>The Dynamic Linear Model remains an understudied approach in this field.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10575-D715-9914-41B7-58270CDE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2" y="1579200"/>
            <a:ext cx="6049714" cy="36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BC316A-58A1-FAD4-A713-DC5D3E71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714277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377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Bell MT</vt:lpstr>
      <vt:lpstr>Söhne</vt:lpstr>
      <vt:lpstr>GlowVTI</vt:lpstr>
      <vt:lpstr>Dynamic Linear Models</vt:lpstr>
      <vt:lpstr>What Are Dynamic linear models?</vt:lpstr>
      <vt:lpstr>DLM vs Regular Linear models</vt:lpstr>
      <vt:lpstr>Applications of DLMs</vt:lpstr>
      <vt:lpstr>Literature Review (DLM for energy prediction)</vt:lpstr>
      <vt:lpstr>State-of-the-art in Energy prediction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Linear Models</dc:title>
  <dc:creator>Chandra  Sekhar Reddy E</dc:creator>
  <cp:lastModifiedBy>Chandra  Sekhar Reddy E</cp:lastModifiedBy>
  <cp:revision>4</cp:revision>
  <dcterms:created xsi:type="dcterms:W3CDTF">2023-02-12T08:58:47Z</dcterms:created>
  <dcterms:modified xsi:type="dcterms:W3CDTF">2023-02-13T11:19:28Z</dcterms:modified>
</cp:coreProperties>
</file>