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4" r:id="rId3"/>
    <p:sldId id="288" r:id="rId4"/>
    <p:sldId id="290" r:id="rId5"/>
    <p:sldId id="285" r:id="rId6"/>
    <p:sldId id="289" r:id="rId7"/>
    <p:sldId id="279" r:id="rId8"/>
    <p:sldId id="275" r:id="rId9"/>
    <p:sldId id="280" r:id="rId10"/>
    <p:sldId id="293" r:id="rId11"/>
    <p:sldId id="282" r:id="rId12"/>
    <p:sldId id="281" r:id="rId13"/>
    <p:sldId id="283" r:id="rId14"/>
    <p:sldId id="292" r:id="rId15"/>
    <p:sldId id="294" r:id="rId16"/>
    <p:sldId id="291" r:id="rId17"/>
    <p:sldId id="295" r:id="rId18"/>
    <p:sldId id="296" r:id="rId19"/>
    <p:sldId id="298" r:id="rId20"/>
    <p:sldId id="297" r:id="rId21"/>
    <p:sldId id="299" r:id="rId22"/>
    <p:sldId id="300" r:id="rId23"/>
    <p:sldId id="301" r:id="rId24"/>
    <p:sldId id="302" r:id="rId25"/>
    <p:sldId id="304" r:id="rId26"/>
    <p:sldId id="303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59F559D-8380-44EC-BFDB-10578763C119}">
          <p14:sldIdLst>
            <p14:sldId id="256"/>
            <p14:sldId id="274"/>
            <p14:sldId id="288"/>
            <p14:sldId id="290"/>
            <p14:sldId id="285"/>
            <p14:sldId id="289"/>
            <p14:sldId id="279"/>
            <p14:sldId id="275"/>
            <p14:sldId id="280"/>
            <p14:sldId id="293"/>
            <p14:sldId id="282"/>
            <p14:sldId id="281"/>
            <p14:sldId id="283"/>
            <p14:sldId id="292"/>
            <p14:sldId id="294"/>
            <p14:sldId id="291"/>
            <p14:sldId id="295"/>
            <p14:sldId id="296"/>
            <p14:sldId id="298"/>
            <p14:sldId id="297"/>
            <p14:sldId id="299"/>
            <p14:sldId id="300"/>
            <p14:sldId id="301"/>
            <p14:sldId id="302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Alex" initials="AA" lastIdx="5" clrIdx="0">
    <p:extLst>
      <p:ext uri="{19B8F6BF-5375-455C-9EA6-DF929625EA0E}">
        <p15:presenceInfo xmlns:p15="http://schemas.microsoft.com/office/powerpoint/2012/main" userId="27a7626142f02d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586"/>
  </p:normalViewPr>
  <p:slideViewPr>
    <p:cSldViewPr snapToGrid="0" snapToObjects="1" showGuides="1">
      <p:cViewPr varScale="1">
        <p:scale>
          <a:sx n="101" d="100"/>
          <a:sy n="101" d="100"/>
        </p:scale>
        <p:origin x="216" y="21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3D50D-AC17-6D4A-9805-026AA94D61EA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78F2A-6110-BE48-872F-AC9DAAD98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45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46EBB-90E8-7948-B6C6-C4CE65F9C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26BA50-A608-BB42-9044-B79C3EDD6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3ECC53-9499-0349-AF44-BAB6468F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90D868-72F9-1642-A329-17793DCA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22D1A2-47AA-5144-AABF-00A388B2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41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6F0F7-F668-8D41-A2BA-E14D7B78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C3F7E9-4650-4C42-BBB8-465CB26FA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D9F5BC-5D56-A149-BD97-B860F953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8ABD17-9E3A-3F4F-B1D1-6E9279EF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3DB842-3AA3-0546-8F37-BB7ECEDC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75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0548DA5-171B-CA47-A5BC-7A46F9A34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C933A5-FB43-1941-923D-3C1FA00F8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B746F5-C58C-4D4A-B6FC-9EFC600E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89C61F-D4C8-1842-85A6-7DE01072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AFF384-C9AA-CB42-850E-246D02F9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EACAA-A4DF-9841-B694-02CB5951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DA05B8-51E1-5140-A40C-4D6A0470B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F20A17-B88A-FD49-A46C-6120B2908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CB201B-C62F-C347-B2CA-12402EB6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DF8C46-4974-6048-9FD8-F93253D6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81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AE260-5B15-5B4D-976A-4C9607CA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3DDF94-A3CB-DC47-B4AB-9746896B9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B12094-0E93-9C4D-9AA8-6207CCD4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E26C13-9B9F-0844-B11A-7387E351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82B5F3-66DF-5741-A0A7-DBE04CD9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26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6DC4D-266D-0447-9266-E86DE2EF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0B21CC-FF70-8B4E-A6FD-FF404FB83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E98834-5815-F84E-BB81-70E8B108B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CE44B9-624D-1649-8C01-FF2B5720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8F608D-5E31-F346-844B-4060F5D8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80970F-A150-324E-A208-95EC8107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96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9FF9B-EEF0-774E-BD46-E9680066F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A76C43-5CD7-6249-866F-E28B17701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78A938-7935-6447-BD65-64010627F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3165033-1861-ED4C-B01B-0BBB44A85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DF68B6-E08F-3A48-804B-651A66F41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F3FEEAD-6C50-4643-AF03-81824FB3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53C5BE6-9DDE-FA4F-97CE-01323E52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95E52A-8C46-6E48-945F-5193B744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05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FA3F26-9D2D-0440-9090-965FC4C0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DD83060-0AE6-2543-9BC0-6F2654996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A5187B4-1609-1F41-8F28-F5A376D4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7EF618-2878-634B-92D7-14828BE6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14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0A1B1EC-E0D4-9A4E-92A1-67CD19815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9D3BA6C-B6F6-A14F-8568-362D4A0A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CCA1BC-671D-2D4A-BA86-8CAD3793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20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C2416-D784-7D4E-A934-9D9A04B2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798085-6F13-DD4E-BDDC-3A3BA5A05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D23F55-89D0-6242-BD05-26388F31B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8270C4-19C8-C941-ABD9-8E8D8E55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479200-D038-4944-A955-B302291D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1035E9-CFEB-5245-B91C-D88E6E07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97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41000-E191-A341-8785-A8E09F962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F7D27FD-E5D5-8244-8D96-960042683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F71AFD-B354-1347-BF7C-BD365CD41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BC5D30-61E6-064D-81D6-18389754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6C8BE2-FF0F-4549-B992-982BEEA4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C15996-9530-254B-A53E-63F66DC5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83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A73353-C36E-F443-BC76-59091363D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E8FCF4-AC66-A14E-BD05-EF9A5DF8A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F822F5-AFC2-9246-96F6-AA979E873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86184-20BF-DF4A-ADAD-1235EE472773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08A16B-13D9-FD47-8E35-B1780598E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2D93EF-8DC0-9F49-955C-12B94D197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64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DE93D-8520-3948-BE9B-67121F2F90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Итераторы, генераторы</a:t>
            </a:r>
          </a:p>
        </p:txBody>
      </p:sp>
    </p:spTree>
    <p:extLst>
      <p:ext uri="{BB962C8B-B14F-4D97-AF65-F5344CB8AC3E}">
        <p14:creationId xmlns:p14="http://schemas.microsoft.com/office/powerpoint/2010/main" val="3615822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70484-38A1-48B9-BD10-F5499C18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работают?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BEBE99-91A8-450E-B526-A46799BEC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2425"/>
            <a:ext cx="10515600" cy="2014537"/>
          </a:xfrm>
        </p:spPr>
        <p:txBody>
          <a:bodyPr/>
          <a:lstStyle/>
          <a:p>
            <a:r>
              <a:rPr lang="ru-RU" dirty="0"/>
              <a:t>т.е. итерируемый объект (</a:t>
            </a:r>
            <a:r>
              <a:rPr lang="ru-RU" b="1" i="1" dirty="0" err="1"/>
              <a:t>iterable</a:t>
            </a:r>
            <a:r>
              <a:rPr lang="ru-RU" dirty="0"/>
              <a:t>) — это любой объект, предоставляющий возможность поочерёдного прохода по своим элементам, а итератор (</a:t>
            </a:r>
            <a:r>
              <a:rPr lang="ru-RU" b="1" i="1" dirty="0" err="1"/>
              <a:t>iterator</a:t>
            </a:r>
            <a:r>
              <a:rPr lang="ru-RU" dirty="0"/>
              <a:t>) — это то, что выполняет реальный проход</a:t>
            </a:r>
          </a:p>
        </p:txBody>
      </p:sp>
      <p:pic>
        <p:nvPicPr>
          <p:cNvPr id="8196" name="Picture 4" descr="Image for post">
            <a:extLst>
              <a:ext uri="{FF2B5EF4-FFF2-40B4-BE49-F238E27FC236}">
                <a16:creationId xmlns:a16="http://schemas.microsoft.com/office/drawing/2014/main" id="{DB9CCF86-BFC3-4878-8EEF-C96A6FB7B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1523999"/>
            <a:ext cx="48768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708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06E45-D7FB-4E28-9E9F-9C5B3E17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__</a:t>
            </a:r>
            <a:r>
              <a:rPr lang="en-US" dirty="0" err="1"/>
              <a:t>iter</a:t>
            </a:r>
            <a:r>
              <a:rPr lang="en-US" dirty="0"/>
              <a:t>__ </a:t>
            </a:r>
            <a:r>
              <a:rPr lang="ru-RU" dirty="0"/>
              <a:t>и</a:t>
            </a:r>
            <a:r>
              <a:rPr lang="en-US" dirty="0"/>
              <a:t> __next__ </a:t>
            </a:r>
            <a:r>
              <a:rPr lang="ru-RU" dirty="0"/>
              <a:t>в списках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E2DCED-AA48-454C-A576-D1242A90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Когда вы пишете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ru-RU" i="1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008000"/>
                </a:solidFill>
              </a:rPr>
              <a:t>for </a:t>
            </a:r>
            <a:r>
              <a:rPr lang="en-US" i="1" dirty="0" err="1">
                <a:solidFill>
                  <a:srgbClr val="008000"/>
                </a:solidFill>
              </a:rPr>
              <a:t>i</a:t>
            </a:r>
            <a:r>
              <a:rPr lang="en-US" i="1" dirty="0">
                <a:solidFill>
                  <a:srgbClr val="008000"/>
                </a:solidFill>
              </a:rPr>
              <a:t> </a:t>
            </a:r>
            <a:r>
              <a:rPr lang="en-US" i="1" dirty="0">
                <a:solidFill>
                  <a:srgbClr val="AA22FF"/>
                </a:solidFill>
              </a:rPr>
              <a:t>in </a:t>
            </a:r>
            <a:r>
              <a:rPr lang="en-US" i="1" dirty="0">
                <a:solidFill>
                  <a:srgbClr val="666666"/>
                </a:solidFill>
              </a:rPr>
              <a:t>[1,2,3,4]:</a:t>
            </a:r>
          </a:p>
          <a:p>
            <a:pPr marL="0" indent="0">
              <a:buNone/>
            </a:pPr>
            <a:r>
              <a:rPr lang="ru-RU" i="1" dirty="0"/>
              <a:t>    </a:t>
            </a:r>
            <a:r>
              <a:rPr lang="ru-RU" i="1" dirty="0">
                <a:solidFill>
                  <a:srgbClr val="666666"/>
                </a:solidFill>
              </a:rPr>
              <a:t>...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en-US" i="1" dirty="0"/>
              <a:t>Python</a:t>
            </a:r>
            <a:r>
              <a:rPr lang="en-US" dirty="0"/>
              <a:t> </a:t>
            </a:r>
            <a:r>
              <a:rPr lang="ru-RU" dirty="0"/>
              <a:t>неявно вызывает итератор </a:t>
            </a:r>
            <a:r>
              <a:rPr lang="ru-RU" b="1" i="1" dirty="0">
                <a:solidFill>
                  <a:srgbClr val="0000FF"/>
                </a:solidFill>
                <a:cs typeface="Times New Roman" panose="02020603050405020304" pitchFamily="18" charset="0"/>
              </a:rPr>
              <a:t>__</a:t>
            </a:r>
            <a:r>
              <a:rPr lang="en-US" b="1" i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iter</a:t>
            </a:r>
            <a:r>
              <a:rPr lang="en-US" b="1" i="1" dirty="0">
                <a:solidFill>
                  <a:srgbClr val="0000FF"/>
                </a:solidFill>
                <a:cs typeface="Times New Roman" panose="02020603050405020304" pitchFamily="18" charset="0"/>
              </a:rPr>
              <a:t>__</a:t>
            </a:r>
            <a:r>
              <a:rPr lang="ru-RU" i="1" dirty="0"/>
              <a:t>(</a:t>
            </a:r>
            <a:r>
              <a:rPr lang="en-US" i="1" dirty="0"/>
              <a:t>[1,2,3,4]</a:t>
            </a:r>
            <a:r>
              <a:rPr lang="ru-RU" i="1" dirty="0"/>
              <a:t>)</a:t>
            </a:r>
            <a:r>
              <a:rPr lang="en-US" dirty="0"/>
              <a:t>, </a:t>
            </a:r>
            <a:br>
              <a:rPr lang="ru-RU" dirty="0"/>
            </a:br>
            <a:r>
              <a:rPr lang="ru-RU" dirty="0"/>
              <a:t>создавая итератор </a:t>
            </a:r>
            <a:r>
              <a:rPr lang="ru-RU" b="1" i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ListIterator</a:t>
            </a:r>
            <a:r>
              <a:rPr lang="en-US" dirty="0"/>
              <a:t>[1,2,3,4]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708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06E45-D7FB-4E28-9E9F-9C5B3E17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__</a:t>
            </a:r>
            <a:r>
              <a:rPr lang="en-US" dirty="0" err="1"/>
              <a:t>iter</a:t>
            </a:r>
            <a:r>
              <a:rPr lang="en-US" dirty="0"/>
              <a:t>__ </a:t>
            </a:r>
            <a:r>
              <a:rPr lang="ru-RU" dirty="0"/>
              <a:t>и</a:t>
            </a:r>
            <a:r>
              <a:rPr lang="en-US" dirty="0"/>
              <a:t> __next__ </a:t>
            </a:r>
            <a:r>
              <a:rPr lang="ru-RU" dirty="0"/>
              <a:t>в списках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42F75EF-16F0-4E7D-9863-770FA6C5C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6425" y="1863725"/>
            <a:ext cx="5257800" cy="54229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600" b="1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ListIterator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collections</a:t>
            </a:r>
            <a:r>
              <a:rPr lang="ru-RU" sz="1600" i="1" dirty="0" err="1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abc</a:t>
            </a:r>
            <a:r>
              <a:rPr lang="ru-RU" sz="1600" i="1" dirty="0" err="1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Iterator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b="1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__</a:t>
            </a:r>
            <a:r>
              <a:rPr lang="ru-RU" sz="1600" i="1" dirty="0" err="1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ru-RU" sz="1600" i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__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600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self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collection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cursor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ru-RU" sz="1600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self</a:t>
            </a:r>
            <a:r>
              <a:rPr lang="ru-RU" sz="1600" i="1" dirty="0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collection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collection</a:t>
            </a:r>
            <a:endParaRPr lang="ru-RU" sz="16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ru-RU" sz="1600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self</a:t>
            </a:r>
            <a:r>
              <a:rPr lang="ru-RU" sz="1600" i="1" dirty="0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cursor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cursor</a:t>
            </a:r>
            <a:endParaRPr lang="ru-RU" sz="16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b="1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__</a:t>
            </a:r>
            <a:r>
              <a:rPr lang="ru-RU" sz="1600" i="1" dirty="0" err="1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next</a:t>
            </a:r>
            <a:r>
              <a:rPr lang="ru-RU" sz="1600" i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__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600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self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ru-RU" sz="1600" b="1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self</a:t>
            </a:r>
            <a:r>
              <a:rPr lang="ru-RU" sz="1600" i="1" dirty="0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cursor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600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self</a:t>
            </a:r>
            <a:r>
              <a:rPr lang="ru-RU" sz="1600" i="1" dirty="0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collection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ru-RU" sz="1600" b="1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raise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rgbClr val="D2413A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StopIteration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ru-RU" sz="1600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self</a:t>
            </a:r>
            <a:r>
              <a:rPr lang="ru-RU" sz="1600" i="1" dirty="0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cursor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+=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ru-RU" sz="16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ru-RU" sz="1600" b="1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self</a:t>
            </a:r>
            <a:r>
              <a:rPr lang="ru-RU" sz="1600" i="1" dirty="0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collection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ru-RU" sz="1600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self</a:t>
            </a:r>
            <a:r>
              <a:rPr lang="ru-RU" sz="1600" i="1" dirty="0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cursor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ru-RU" i="1" dirty="0"/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4C55346C-D0A7-48EE-9CAD-8C27F9D32AE2}"/>
              </a:ext>
            </a:extLst>
          </p:cNvPr>
          <p:cNvSpPr txBox="1">
            <a:spLocks/>
          </p:cNvSpPr>
          <p:nvPr/>
        </p:nvSpPr>
        <p:spPr>
          <a:xfrm>
            <a:off x="838200" y="1863725"/>
            <a:ext cx="4848225" cy="4737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500" b="1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500" b="1" i="1" dirty="0" err="1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ListCollection</a:t>
            </a: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5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collections</a:t>
            </a:r>
            <a:r>
              <a:rPr lang="ru-RU" sz="1500" i="1" dirty="0" err="1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5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abc</a:t>
            </a:r>
            <a:r>
              <a:rPr lang="ru-RU" sz="1500" i="1" dirty="0" err="1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5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Iterable</a:t>
            </a: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500" b="1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500" i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__</a:t>
            </a:r>
            <a:r>
              <a:rPr lang="ru-RU" sz="1500" i="1" dirty="0" err="1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ru-RU" sz="1500" i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__</a:t>
            </a: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500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self</a:t>
            </a: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5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collection</a:t>
            </a: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ru-RU" sz="1500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self</a:t>
            </a:r>
            <a:r>
              <a:rPr lang="ru-RU" sz="1500" i="1" dirty="0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5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collection</a:t>
            </a: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500" i="1" dirty="0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5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collection</a:t>
            </a:r>
            <a:endParaRPr lang="ru-RU" sz="15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500" b="1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500" i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__</a:t>
            </a:r>
            <a:r>
              <a:rPr lang="ru-RU" sz="1500" i="1" dirty="0" err="1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iter</a:t>
            </a:r>
            <a:r>
              <a:rPr lang="ru-RU" sz="1500" i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__</a:t>
            </a: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500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self</a:t>
            </a: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ru-RU" sz="1500" b="1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5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ListIterator</a:t>
            </a: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500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self</a:t>
            </a:r>
            <a:r>
              <a:rPr lang="ru-RU" sz="1500" i="1" dirty="0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5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collection</a:t>
            </a: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500" i="1" dirty="0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628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A4B7EC-A55F-4F25-A374-0EAF117E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(за что) мне это?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30ED14-75D9-4FC1-ADFF-1181FBB96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модуль </a:t>
            </a:r>
            <a:r>
              <a:rPr lang="en-US" b="1" i="1" dirty="0" err="1"/>
              <a:t>itertools</a:t>
            </a:r>
            <a:r>
              <a:rPr lang="ru-RU" b="1" dirty="0"/>
              <a:t> </a:t>
            </a:r>
            <a:r>
              <a:rPr lang="ru-RU" dirty="0"/>
              <a:t>содержит много полезных итераторов</a:t>
            </a:r>
            <a:r>
              <a:rPr lang="en-US" dirty="0"/>
              <a:t>:</a:t>
            </a:r>
            <a:endParaRPr lang="ru-RU" dirty="0"/>
          </a:p>
          <a:p>
            <a:r>
              <a:rPr lang="en-US" b="1" i="1" dirty="0" err="1"/>
              <a:t>itertools.chain</a:t>
            </a:r>
            <a:r>
              <a:rPr lang="en-US" b="1" i="1" dirty="0"/>
              <a:t>(it1, it2)</a:t>
            </a:r>
            <a:r>
              <a:rPr lang="ru-RU" b="1" dirty="0"/>
              <a:t> </a:t>
            </a:r>
            <a:r>
              <a:rPr lang="ru-RU" dirty="0"/>
              <a:t>для объединения 2х итераторов</a:t>
            </a:r>
          </a:p>
          <a:p>
            <a:r>
              <a:rPr lang="en-US" b="1" i="1" dirty="0" err="1"/>
              <a:t>itertools.count</a:t>
            </a:r>
            <a:r>
              <a:rPr lang="en-US" b="1" i="1" dirty="0"/>
              <a:t>(n)</a:t>
            </a:r>
            <a:r>
              <a:rPr lang="ru-RU" b="1" dirty="0"/>
              <a:t> </a:t>
            </a:r>
            <a:r>
              <a:rPr lang="ru-RU" dirty="0"/>
              <a:t>бесконечно выдаёт </a:t>
            </a:r>
            <a:r>
              <a:rPr lang="en-US" dirty="0"/>
              <a:t>(n+1), (n+2), …</a:t>
            </a:r>
            <a:endParaRPr lang="ru-RU" dirty="0"/>
          </a:p>
          <a:p>
            <a:r>
              <a:rPr lang="en-US" b="1" i="1" dirty="0" err="1"/>
              <a:t>itertools.cycle</a:t>
            </a:r>
            <a:r>
              <a:rPr lang="en-US" b="1" i="1" dirty="0"/>
              <a:t>(l)</a:t>
            </a:r>
            <a:r>
              <a:rPr lang="ru-RU" b="1" dirty="0"/>
              <a:t> </a:t>
            </a:r>
            <a:r>
              <a:rPr lang="ru-RU" dirty="0"/>
              <a:t>бесконечно повторяет последовательность </a:t>
            </a:r>
            <a:r>
              <a:rPr lang="en-US" dirty="0"/>
              <a:t>l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десятки их, изучайте!</a:t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dirty="0"/>
              <a:t>хороши тем, что тратят мало памяти</a:t>
            </a:r>
            <a:br>
              <a:rPr lang="ru-RU" dirty="0"/>
            </a:br>
            <a:r>
              <a:rPr lang="ru-RU" dirty="0"/>
              <a:t>запоминают, на каком месте остановился проход</a:t>
            </a:r>
            <a:br>
              <a:rPr lang="ru-RU" dirty="0"/>
            </a:br>
            <a:r>
              <a:rPr lang="ru-RU" dirty="0"/>
              <a:t>не позволяют пройтись по ним второй раз</a:t>
            </a:r>
          </a:p>
        </p:txBody>
      </p:sp>
    </p:spTree>
    <p:extLst>
      <p:ext uri="{BB962C8B-B14F-4D97-AF65-F5344CB8AC3E}">
        <p14:creationId xmlns:p14="http://schemas.microsoft.com/office/powerpoint/2010/main" val="2666854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A4B7EC-A55F-4F25-A374-0EAF117E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(за что) мне это?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30ED14-75D9-4FC1-ADFF-1181FBB96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zip(*</a:t>
            </a:r>
            <a:r>
              <a:rPr lang="en-US" b="1" i="1" dirty="0" err="1"/>
              <a:t>iterables</a:t>
            </a:r>
            <a:r>
              <a:rPr lang="en-US" b="1" i="1" dirty="0"/>
              <a:t>)</a:t>
            </a:r>
            <a:r>
              <a:rPr lang="ru-RU" b="1" i="1" dirty="0"/>
              <a:t> </a:t>
            </a:r>
            <a:r>
              <a:rPr lang="ru-RU" dirty="0"/>
              <a:t>– берёт итерируемые объекты и выдаёт итератор, состоящий из упорядоченных </a:t>
            </a:r>
            <a:r>
              <a:rPr lang="en-US" dirty="0"/>
              <a:t>n-</a:t>
            </a:r>
            <a:r>
              <a:rPr lang="ru-RU" dirty="0" err="1"/>
              <a:t>ок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enumerate</a:t>
            </a:r>
            <a:r>
              <a:rPr lang="ru-RU" b="1" i="1" dirty="0"/>
              <a:t>(</a:t>
            </a:r>
            <a:r>
              <a:rPr lang="en-US" b="1" i="1" dirty="0" err="1"/>
              <a:t>iterable</a:t>
            </a:r>
            <a:r>
              <a:rPr lang="ru-RU" b="1" i="1" dirty="0"/>
              <a:t>) </a:t>
            </a:r>
            <a:r>
              <a:rPr lang="ru-RU" dirty="0"/>
              <a:t>– берёт итерируемые объекты и выдаёт итератор</a:t>
            </a:r>
            <a:r>
              <a:rPr lang="en-US" dirty="0"/>
              <a:t> </a:t>
            </a:r>
            <a:r>
              <a:rPr lang="ru-RU" dirty="0"/>
              <a:t>из пар </a:t>
            </a:r>
            <a:r>
              <a:rPr lang="en-US" dirty="0"/>
              <a:t>(</a:t>
            </a:r>
            <a:r>
              <a:rPr lang="ru-RU" dirty="0"/>
              <a:t>индекс элемента, элемент коллекции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r>
              <a:rPr lang="en-US" b="1" i="1" dirty="0"/>
              <a:t>range(n</a:t>
            </a:r>
            <a:r>
              <a:rPr lang="ru-RU" b="1" i="1" dirty="0"/>
              <a:t>)</a:t>
            </a:r>
            <a:r>
              <a:rPr lang="ru-RU" dirty="0"/>
              <a:t> в </a:t>
            </a:r>
            <a:r>
              <a:rPr lang="en-US" dirty="0"/>
              <a:t>Python</a:t>
            </a:r>
            <a:r>
              <a:rPr lang="ru-RU" dirty="0"/>
              <a:t> 2 и 3 не возвращает итератор!</a:t>
            </a:r>
            <a:br>
              <a:rPr lang="ru-RU" dirty="0"/>
            </a:br>
            <a:r>
              <a:rPr lang="ru-RU" dirty="0"/>
              <a:t>Возвращает итерируемый </a:t>
            </a:r>
            <a:r>
              <a:rPr lang="en-US" i="1" dirty="0"/>
              <a:t>range-</a:t>
            </a:r>
            <a:r>
              <a:rPr lang="ru-RU" dirty="0"/>
              <a:t>объект.</a:t>
            </a:r>
          </a:p>
        </p:txBody>
      </p:sp>
    </p:spTree>
    <p:extLst>
      <p:ext uri="{BB962C8B-B14F-4D97-AF65-F5344CB8AC3E}">
        <p14:creationId xmlns:p14="http://schemas.microsoft.com/office/powerpoint/2010/main" val="142551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DE93D-8520-3948-BE9B-67121F2F9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012"/>
            <a:ext cx="9144000" cy="3716337"/>
          </a:xfrm>
        </p:spPr>
        <p:txBody>
          <a:bodyPr>
            <a:normAutofit fontScale="90000"/>
          </a:bodyPr>
          <a:lstStyle/>
          <a:p>
            <a:r>
              <a:rPr lang="ru-RU" dirty="0"/>
              <a:t>Характеристика списка или всеохватывающее описание списка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(англ. </a:t>
            </a:r>
            <a:r>
              <a:rPr lang="ru-RU" b="1" i="1" dirty="0" err="1"/>
              <a:t>list</a:t>
            </a:r>
            <a:r>
              <a:rPr lang="ru-RU" b="1" i="1" dirty="0"/>
              <a:t> </a:t>
            </a:r>
            <a:r>
              <a:rPr lang="ru-RU" b="1" i="1" dirty="0" err="1"/>
              <a:t>comprehension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8941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0C118-4E58-484E-AF0E-70AA5EF2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0BB4C6-48B6-453C-ADC8-DC2E6D6889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0" i="0" dirty="0">
                    <a:solidFill>
                      <a:srgbClr val="000000"/>
                    </a:solidFill>
                    <a:effectLst/>
                    <a:latin typeface="Lora"/>
                  </a:rPr>
                  <a:t> способ компактного описания операций обработки списков вида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Lora"/>
                  </a:rPr>
                  <a:t>:</a:t>
                </a:r>
                <a:br>
                  <a:rPr lang="en-US" b="0" i="0" dirty="0">
                    <a:solidFill>
                      <a:srgbClr val="000000"/>
                    </a:solidFill>
                    <a:effectLst/>
                    <a:latin typeface="Lora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|"/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−истинно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b="0" i="0" dirty="0">
                  <a:solidFill>
                    <a:srgbClr val="000000"/>
                  </a:solidFill>
                  <a:effectLst/>
                  <a:latin typeface="Lora"/>
                </a:endParaRPr>
              </a:p>
              <a:p>
                <a:pPr marL="0" indent="0">
                  <a:buNone/>
                </a:pPr>
                <a:endParaRPr lang="en-US" b="0" i="0" dirty="0">
                  <a:solidFill>
                    <a:srgbClr val="000000"/>
                  </a:solidFill>
                  <a:effectLst/>
                  <a:latin typeface="Lora"/>
                </a:endParaRPr>
              </a:p>
              <a:p>
                <a:pPr marL="0" indent="0">
                  <a:buNone/>
                </a:pPr>
                <a:r>
                  <a:rPr lang="en-US" b="0" i="0" dirty="0">
                    <a:solidFill>
                      <a:srgbClr val="000000"/>
                    </a:solidFill>
                    <a:effectLst/>
                    <a:latin typeface="Lora"/>
                  </a:rPr>
                  <a:t>1985 </a:t>
                </a:r>
                <a:r>
                  <a:rPr lang="ru-RU" b="0" i="0" dirty="0">
                    <a:solidFill>
                      <a:srgbClr val="000000"/>
                    </a:solidFill>
                    <a:effectLst/>
                    <a:latin typeface="Lora"/>
                  </a:rPr>
                  <a:t>г., язык 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  <a:latin typeface="Lora"/>
                  </a:rPr>
                  <a:t>Miranda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Lora"/>
                  </a:rPr>
                  <a:t>:</a:t>
                </a:r>
                <a:r>
                  <a:rPr lang="ru-RU" b="0" i="0" dirty="0">
                    <a:solidFill>
                      <a:srgbClr val="000000"/>
                    </a:solidFill>
                    <a:effectLst/>
                    <a:latin typeface="Lora"/>
                  </a:rPr>
                  <a:t> </a:t>
                </a:r>
                <a:endParaRPr lang="en-US" b="0" i="0" dirty="0">
                  <a:solidFill>
                    <a:srgbClr val="000000"/>
                  </a:solidFill>
                  <a:effectLst/>
                  <a:latin typeface="Lora"/>
                </a:endParaRPr>
              </a:p>
              <a:p>
                <a:pPr marL="0" indent="0">
                  <a:buNone/>
                </a:pPr>
                <a:r>
                  <a:rPr kumimoji="0" lang="ru-RU" altLang="ru-RU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[ </a:t>
                </a:r>
                <a:r>
                  <a:rPr kumimoji="0" lang="ru-RU" altLang="ru-RU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n</a:t>
                </a:r>
                <a:r>
                  <a:rPr kumimoji="0" lang="ru-RU" altLang="ru-RU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ru-RU" altLang="ru-RU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|</a:t>
                </a:r>
                <a:r>
                  <a:rPr kumimoji="0" lang="ru-RU" altLang="ru-RU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ru-RU" altLang="ru-RU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n</a:t>
                </a:r>
                <a:r>
                  <a:rPr kumimoji="0" lang="ru-RU" altLang="ru-RU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&lt;- [</a:t>
                </a:r>
                <a:r>
                  <a:rPr kumimoji="0" lang="ru-RU" altLang="ru-RU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9999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1.</a:t>
                </a:r>
                <a:r>
                  <a:rPr kumimoji="0" lang="ru-RU" altLang="ru-RU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.</a:t>
                </a:r>
                <a:r>
                  <a:rPr kumimoji="0" lang="ru-RU" altLang="ru-RU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]; </a:t>
                </a:r>
                <a:r>
                  <a:rPr kumimoji="0" lang="ru-RU" altLang="ru-RU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n</a:t>
                </a:r>
                <a:r>
                  <a:rPr kumimoji="0" lang="ru-RU" altLang="ru-RU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ru-RU" altLang="ru-RU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rem</a:t>
                </a:r>
                <a:r>
                  <a:rPr kumimoji="0" lang="ru-RU" altLang="ru-RU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ru-RU" altLang="ru-RU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9999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2</a:t>
                </a:r>
                <a:r>
                  <a:rPr kumimoji="0" lang="ru-RU" altLang="ru-RU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= </a:t>
                </a:r>
                <a:r>
                  <a:rPr kumimoji="0" lang="ru-RU" altLang="ru-RU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9999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0</a:t>
                </a:r>
                <a:r>
                  <a:rPr kumimoji="0" lang="ru-RU" altLang="ru-RU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]</a:t>
                </a:r>
                <a:r>
                  <a:rPr kumimoji="0" lang="ru-RU" altLang="ru-RU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en-US" altLang="ru-RU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- </a:t>
                </a:r>
                <a:r>
                  <a:rPr lang="ru-RU" b="0" i="0" dirty="0">
                    <a:solidFill>
                      <a:srgbClr val="000000"/>
                    </a:solidFill>
                    <a:effectLst/>
                    <a:latin typeface="Lora"/>
                  </a:rPr>
                  <a:t>список всех n, таких что n входит в [1..] и остаток от деления n на 2 равен нулю</a:t>
                </a:r>
                <a:endParaRPr lang="en-US" b="0" i="0" dirty="0">
                  <a:solidFill>
                    <a:srgbClr val="000000"/>
                  </a:solidFill>
                  <a:effectLst/>
                  <a:latin typeface="Lora"/>
                </a:endParaRPr>
              </a:p>
              <a:p>
                <a:pPr marL="0" indent="0">
                  <a:buNone/>
                </a:pPr>
                <a:endParaRPr lang="en-US" b="0" i="0" dirty="0">
                  <a:solidFill>
                    <a:srgbClr val="000000"/>
                  </a:solidFill>
                  <a:effectLst/>
                  <a:latin typeface="Lora"/>
                </a:endParaRPr>
              </a:p>
              <a:p>
                <a:pPr marL="0" indent="0">
                  <a:buNone/>
                </a:pPr>
                <a:r>
                  <a:rPr lang="en-US" b="0" i="1" dirty="0">
                    <a:solidFill>
                      <a:srgbClr val="000000"/>
                    </a:solidFill>
                    <a:effectLst/>
                    <a:latin typeface="Lora"/>
                  </a:rPr>
                  <a:t>Python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Lora"/>
                  </a:rPr>
                  <a:t>: 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  <a:latin typeface="Lora"/>
                  </a:rPr>
                  <a:t>[f(x) </a:t>
                </a:r>
                <a:r>
                  <a:rPr lang="en-US" b="1" i="1" dirty="0">
                    <a:solidFill>
                      <a:srgbClr val="000000"/>
                    </a:solidFill>
                    <a:effectLst/>
                    <a:latin typeface="Lora"/>
                  </a:rPr>
                  <a:t>for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  <a:latin typeface="Lora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effectLst/>
                    <a:latin typeface="Lora"/>
                  </a:rPr>
                  <a:t>x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  <a:latin typeface="Lora"/>
                  </a:rPr>
                  <a:t> </a:t>
                </a:r>
                <a:r>
                  <a:rPr lang="en-US" b="1" i="1" dirty="0">
                    <a:solidFill>
                      <a:srgbClr val="000000"/>
                    </a:solidFill>
                    <a:effectLst/>
                    <a:latin typeface="Lora"/>
                  </a:rPr>
                  <a:t>in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  <a:latin typeface="Lora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effectLst/>
                    <a:latin typeface="Lora"/>
                  </a:rPr>
                  <a:t>iterator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  <a:latin typeface="Lora"/>
                  </a:rPr>
                  <a:t> </a:t>
                </a:r>
                <a:r>
                  <a:rPr lang="en-US" b="1" i="1" dirty="0">
                    <a:solidFill>
                      <a:srgbClr val="000000"/>
                    </a:solidFill>
                    <a:effectLst/>
                    <a:latin typeface="Lora"/>
                  </a:rPr>
                  <a:t>if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  <a:latin typeface="Lora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effectLst/>
                    <a:latin typeface="Lora"/>
                  </a:rPr>
                  <a:t>condition(x)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  <a:latin typeface="Lora"/>
                  </a:rPr>
                  <a:t>] </a:t>
                </a:r>
                <a:endParaRPr lang="en-US" dirty="0">
                  <a:solidFill>
                    <a:srgbClr val="000000"/>
                  </a:solidFill>
                  <a:latin typeface="Lora"/>
                </a:endParaRPr>
              </a:p>
              <a:p>
                <a:pPr marL="0" indent="0">
                  <a:buNone/>
                </a:pPr>
                <a:endParaRPr lang="en-US" b="0" i="0" dirty="0">
                  <a:solidFill>
                    <a:srgbClr val="000000"/>
                  </a:solidFill>
                  <a:effectLst/>
                  <a:latin typeface="Lora"/>
                </a:endParaRPr>
              </a:p>
              <a:p>
                <a:pPr marL="0" indent="0">
                  <a:buNone/>
                </a:pPr>
                <a:endParaRPr lang="en-US" b="0" i="0" dirty="0">
                  <a:solidFill>
                    <a:srgbClr val="000000"/>
                  </a:solidFill>
                  <a:effectLst/>
                  <a:latin typeface="Lora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0BB4C6-48B6-453C-ADC8-DC2E6D6889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267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0C118-4E58-484E-AF0E-70AA5EF2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BB4C6-48B6-453C-ADC8-DC2E6D688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08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Lora"/>
              </a:rPr>
              <a:t>“</a:t>
            </a:r>
            <a:r>
              <a:rPr lang="ru-RU" b="0" i="0" dirty="0">
                <a:solidFill>
                  <a:srgbClr val="000000"/>
                </a:solidFill>
                <a:effectLst/>
                <a:latin typeface="Lora"/>
              </a:rPr>
              <a:t>синтаксический сахар</a:t>
            </a:r>
            <a:r>
              <a:rPr lang="en-US" b="0" i="0" dirty="0">
                <a:solidFill>
                  <a:srgbClr val="000000"/>
                </a:solidFill>
                <a:effectLst/>
                <a:latin typeface="Lora"/>
              </a:rPr>
              <a:t>”</a:t>
            </a:r>
            <a:r>
              <a:rPr lang="ru-RU" b="0" i="0" dirty="0">
                <a:solidFill>
                  <a:srgbClr val="000000"/>
                </a:solidFill>
                <a:effectLst/>
                <a:latin typeface="Lora"/>
              </a:rPr>
              <a:t>, позволяющий быстро и удобно </a:t>
            </a:r>
            <a:br>
              <a:rPr lang="ru-RU" b="0" i="0" dirty="0">
                <a:solidFill>
                  <a:srgbClr val="000000"/>
                </a:solidFill>
                <a:effectLst/>
                <a:latin typeface="Lora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Lora"/>
              </a:rPr>
              <a:t>создавать списки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Lora"/>
              </a:rPr>
              <a:t>например, список чётных чисел – элементов списка</a:t>
            </a:r>
            <a:r>
              <a:rPr lang="en-US" dirty="0">
                <a:solidFill>
                  <a:srgbClr val="000000"/>
                </a:solidFill>
                <a:latin typeface="Lora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Lora"/>
              </a:rPr>
              <a:t>l</a:t>
            </a:r>
            <a:endParaRPr lang="ru-RU" i="1" dirty="0">
              <a:solidFill>
                <a:srgbClr val="000000"/>
              </a:solidFill>
              <a:latin typeface="Lora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Lora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Lora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Lora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Lora"/>
              </a:rPr>
              <a:t>или список их квадратов</a:t>
            </a:r>
            <a:endParaRPr lang="en-US" b="0" i="0" dirty="0">
              <a:solidFill>
                <a:srgbClr val="000000"/>
              </a:solidFill>
              <a:effectLst/>
              <a:latin typeface="Lora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2BA29A-7627-4144-9B46-29CB27085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94062"/>
            <a:ext cx="4606042" cy="10493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94A421-0B2B-4A27-A6FF-446E13FD8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26062"/>
            <a:ext cx="4606042" cy="59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99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0C118-4E58-484E-AF0E-70AA5EF2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BB4C6-48B6-453C-ADC8-DC2E6D688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7500"/>
            <a:ext cx="10515600" cy="2476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Lora"/>
              </a:rPr>
              <a:t>использование </a:t>
            </a:r>
            <a:r>
              <a:rPr lang="en-US" i="1" dirty="0">
                <a:solidFill>
                  <a:srgbClr val="000000"/>
                </a:solidFill>
                <a:latin typeface="Lora"/>
              </a:rPr>
              <a:t>list</a:t>
            </a:r>
            <a:r>
              <a:rPr lang="en-US" i="1" dirty="0"/>
              <a:t> comprehension</a:t>
            </a:r>
            <a:r>
              <a:rPr lang="en-US" dirty="0">
                <a:solidFill>
                  <a:srgbClr val="000000"/>
                </a:solidFill>
                <a:latin typeface="Lora"/>
              </a:rPr>
              <a:t> – </a:t>
            </a:r>
            <a:r>
              <a:rPr lang="ru-RU" dirty="0">
                <a:solidFill>
                  <a:srgbClr val="000000"/>
                </a:solidFill>
                <a:latin typeface="Lora"/>
              </a:rPr>
              <a:t>это </a:t>
            </a:r>
            <a:r>
              <a:rPr lang="en-US" dirty="0">
                <a:solidFill>
                  <a:srgbClr val="000000"/>
                </a:solidFill>
                <a:latin typeface="Lora"/>
              </a:rPr>
              <a:t>“</a:t>
            </a:r>
            <a:r>
              <a:rPr lang="en-US" i="1" dirty="0">
                <a:solidFill>
                  <a:srgbClr val="000000"/>
                </a:solidFill>
                <a:latin typeface="Lora"/>
              </a:rPr>
              <a:t>Pythonic way</a:t>
            </a:r>
            <a:r>
              <a:rPr lang="en-US" dirty="0">
                <a:solidFill>
                  <a:srgbClr val="000000"/>
                </a:solidFill>
                <a:latin typeface="Lora"/>
              </a:rPr>
              <a:t>”</a:t>
            </a:r>
            <a:r>
              <a:rPr lang="ru-RU" dirty="0">
                <a:solidFill>
                  <a:srgbClr val="000000"/>
                </a:solidFill>
                <a:latin typeface="Lora"/>
              </a:rPr>
              <a:t> и функциональный стиль программирования</a:t>
            </a:r>
            <a:endParaRPr lang="en-US" b="0" i="0" dirty="0">
              <a:solidFill>
                <a:srgbClr val="000000"/>
              </a:solidFill>
              <a:effectLst/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52120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DE93D-8520-3948-BE9B-67121F2F9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013"/>
            <a:ext cx="9144000" cy="2287588"/>
          </a:xfrm>
        </p:spPr>
        <p:txBody>
          <a:bodyPr>
            <a:normAutofit/>
          </a:bodyPr>
          <a:lstStyle/>
          <a:p>
            <a:r>
              <a:rPr lang="ru-RU" dirty="0"/>
              <a:t>Генераторы</a:t>
            </a:r>
          </a:p>
        </p:txBody>
      </p:sp>
    </p:spTree>
    <p:extLst>
      <p:ext uri="{BB962C8B-B14F-4D97-AF65-F5344CB8AC3E}">
        <p14:creationId xmlns:p14="http://schemas.microsoft.com/office/powerpoint/2010/main" val="149462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8B3C7-9E89-4106-A108-4ED46ACB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 </a:t>
            </a:r>
            <a:r>
              <a:rPr lang="ru-RU" dirty="0"/>
              <a:t>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81C6C1-B7EC-43B2-A8FC-8EA03C3FA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86274"/>
            <a:ext cx="10515600" cy="169068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цикл </a:t>
            </a:r>
            <a:r>
              <a:rPr lang="ru-RU" dirty="0" err="1"/>
              <a:t>for</a:t>
            </a:r>
            <a:r>
              <a:rPr lang="ru-RU" dirty="0"/>
              <a:t>, в </a:t>
            </a:r>
            <a:r>
              <a:rPr lang="ru-RU" dirty="0" err="1"/>
              <a:t>Python</a:t>
            </a:r>
            <a:r>
              <a:rPr lang="ru-RU" dirty="0"/>
              <a:t>, устроен несколько иначе, чем в большинстве других языков</a:t>
            </a:r>
          </a:p>
          <a:p>
            <a:pPr marL="0" indent="0">
              <a:buNone/>
            </a:pPr>
            <a:r>
              <a:rPr lang="ru-RU" dirty="0"/>
              <a:t>он больше похож на </a:t>
            </a:r>
            <a:r>
              <a:rPr lang="ru-RU" dirty="0" err="1"/>
              <a:t>for</a:t>
            </a:r>
            <a:r>
              <a:rPr lang="ru-RU" dirty="0"/>
              <a:t>...</a:t>
            </a:r>
            <a:r>
              <a:rPr lang="ru-RU" dirty="0" err="1"/>
              <a:t>each</a:t>
            </a:r>
            <a:r>
              <a:rPr lang="ru-RU" dirty="0"/>
              <a:t>, или же </a:t>
            </a:r>
            <a:r>
              <a:rPr lang="ru-RU" dirty="0" err="1"/>
              <a:t>for</a:t>
            </a:r>
            <a:r>
              <a:rPr lang="ru-RU" dirty="0"/>
              <a:t>...</a:t>
            </a:r>
            <a:r>
              <a:rPr lang="ru-RU" dirty="0" err="1"/>
              <a:t>of</a:t>
            </a:r>
            <a:endParaRPr lang="ru-RU" dirty="0"/>
          </a:p>
        </p:txBody>
      </p:sp>
      <p:pic>
        <p:nvPicPr>
          <p:cNvPr id="2051" name="Picture 3" descr="C#'s for loop explained (several examples) · Kodify">
            <a:extLst>
              <a:ext uri="{FF2B5EF4-FFF2-40B4-BE49-F238E27FC236}">
                <a16:creationId xmlns:a16="http://schemas.microsoft.com/office/drawing/2014/main" id="{1EC36D1E-7123-4309-84A8-19ADEBF95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6197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804DD591-9EDF-42D1-AC34-9A09CE2AB07B}"/>
              </a:ext>
            </a:extLst>
          </p:cNvPr>
          <p:cNvSpPr txBox="1">
            <a:spLocks/>
          </p:cNvSpPr>
          <p:nvPr/>
        </p:nvSpPr>
        <p:spPr>
          <a:xfrm>
            <a:off x="6629399" y="2681289"/>
            <a:ext cx="1676401" cy="582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 </a:t>
            </a:r>
            <a:r>
              <a:rPr lang="ru-RU" dirty="0"/>
              <a:t>в </a:t>
            </a:r>
            <a:r>
              <a:rPr lang="en-US" dirty="0"/>
              <a:t>C++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2227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470A8-F1F5-486E-85D5-E82B0063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expressions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0FD5B3-A666-4B8E-AC80-1721A6440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используя в </a:t>
            </a:r>
            <a:r>
              <a:rPr lang="en-US" i="1" dirty="0"/>
              <a:t>li</a:t>
            </a:r>
            <a:r>
              <a:rPr lang="en-US" i="1" dirty="0">
                <a:solidFill>
                  <a:srgbClr val="000000"/>
                </a:solidFill>
                <a:latin typeface="Lora"/>
              </a:rPr>
              <a:t>st</a:t>
            </a:r>
            <a:r>
              <a:rPr lang="en-US" i="1" dirty="0"/>
              <a:t> comprehension</a:t>
            </a:r>
            <a:r>
              <a:rPr lang="en-US" dirty="0">
                <a:solidFill>
                  <a:srgbClr val="000000"/>
                </a:solidFill>
                <a:latin typeface="Lora"/>
              </a:rPr>
              <a:t> </a:t>
            </a:r>
            <a:r>
              <a:rPr lang="ru-RU" dirty="0">
                <a:solidFill>
                  <a:srgbClr val="000000"/>
                </a:solidFill>
                <a:latin typeface="Lora"/>
              </a:rPr>
              <a:t>круглые скобки, мы получим его </a:t>
            </a:r>
            <a:r>
              <a:rPr lang="en-US" dirty="0">
                <a:solidFill>
                  <a:srgbClr val="000000"/>
                </a:solidFill>
                <a:latin typeface="Lora"/>
              </a:rPr>
              <a:t>“</a:t>
            </a:r>
            <a:r>
              <a:rPr lang="ru-RU" dirty="0">
                <a:solidFill>
                  <a:srgbClr val="000000"/>
                </a:solidFill>
                <a:latin typeface="Lora"/>
              </a:rPr>
              <a:t>ленивую</a:t>
            </a:r>
            <a:r>
              <a:rPr lang="en-US" dirty="0">
                <a:solidFill>
                  <a:srgbClr val="000000"/>
                </a:solidFill>
                <a:latin typeface="Lora"/>
              </a:rPr>
              <a:t>”</a:t>
            </a:r>
            <a:r>
              <a:rPr lang="ru-RU" dirty="0">
                <a:solidFill>
                  <a:srgbClr val="000000"/>
                </a:solidFill>
                <a:latin typeface="Lora"/>
              </a:rPr>
              <a:t> реализацию – итератор, каждое значение которого будут вычисляться только при вызове функции </a:t>
            </a:r>
            <a:r>
              <a:rPr lang="en-US" i="1" dirty="0">
                <a:solidFill>
                  <a:srgbClr val="000000"/>
                </a:solidFill>
                <a:latin typeface="Lora"/>
              </a:rPr>
              <a:t>next</a:t>
            </a:r>
            <a:endParaRPr lang="ru-RU" i="1" dirty="0">
              <a:solidFill>
                <a:srgbClr val="000000"/>
              </a:solidFill>
              <a:latin typeface="Lora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Lora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Lora"/>
              </a:rPr>
              <a:t>например, на каждой итерации цикла </a:t>
            </a:r>
            <a:r>
              <a:rPr lang="en-US" i="1" dirty="0">
                <a:solidFill>
                  <a:srgbClr val="000000"/>
                </a:solidFill>
                <a:latin typeface="Lora"/>
              </a:rPr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176051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470A8-F1F5-486E-85D5-E82B0063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0FD5B3-A666-4B8E-AC80-1721A6440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я хочу получить список вообще всех чётных чисел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ru-RU" dirty="0"/>
              <a:t>этот код, очевидно, повесит мой </a:t>
            </a:r>
            <a:r>
              <a:rPr lang="ru-RU" dirty="0" err="1"/>
              <a:t>пк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A3278E9-EF40-4B01-ACE2-74016E4EB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35212"/>
            <a:ext cx="4418311" cy="129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8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470A8-F1F5-486E-85D5-E82B0063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0FD5B3-A666-4B8E-AC80-1721A6440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отличие от генератора, который будет выполняться столько, 						сколько я захочу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065B84-81E9-42EF-8AFB-737AE33B8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5211"/>
            <a:ext cx="4000500" cy="5753227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CC860F4D-ECCC-43FB-90AC-62AD3D401F03}"/>
              </a:ext>
            </a:extLst>
          </p:cNvPr>
          <p:cNvSpPr txBox="1">
            <a:spLocks/>
          </p:cNvSpPr>
          <p:nvPr/>
        </p:nvSpPr>
        <p:spPr>
          <a:xfrm>
            <a:off x="5435600" y="3235325"/>
            <a:ext cx="6565900" cy="325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заметьте, что </a:t>
            </a:r>
            <a:r>
              <a:rPr lang="en-US" i="1" dirty="0"/>
              <a:t>for</a:t>
            </a:r>
            <a:r>
              <a:rPr lang="ru-RU" dirty="0"/>
              <a:t> продолжает перебирать созданный генератором итератор и начинает не с числа </a:t>
            </a:r>
            <a:r>
              <a:rPr lang="en-US" dirty="0"/>
              <a:t>2, </a:t>
            </a:r>
            <a:r>
              <a:rPr lang="ru-RU" dirty="0"/>
              <a:t>а с 12</a:t>
            </a:r>
          </a:p>
        </p:txBody>
      </p:sp>
    </p:spTree>
    <p:extLst>
      <p:ext uri="{BB962C8B-B14F-4D97-AF65-F5344CB8AC3E}">
        <p14:creationId xmlns:p14="http://schemas.microsoft.com/office/powerpoint/2010/main" val="258798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470A8-F1F5-486E-85D5-E82B0063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синтаксический сахар для …?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0FD5B3-A666-4B8E-AC80-1721A6440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li</a:t>
            </a:r>
            <a:r>
              <a:rPr lang="en-US" i="1" dirty="0">
                <a:solidFill>
                  <a:srgbClr val="000000"/>
                </a:solidFill>
                <a:latin typeface="Lora"/>
              </a:rPr>
              <a:t>st</a:t>
            </a:r>
            <a:r>
              <a:rPr lang="en-US" i="1" dirty="0"/>
              <a:t> comprehension</a:t>
            </a:r>
            <a:r>
              <a:rPr lang="ru-RU" i="1" dirty="0"/>
              <a:t> </a:t>
            </a:r>
            <a:r>
              <a:rPr lang="ru-RU" dirty="0"/>
              <a:t>был синтаксическим сахаром для списков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generator expressions</a:t>
            </a:r>
            <a:r>
              <a:rPr lang="en-US" dirty="0"/>
              <a:t> – </a:t>
            </a:r>
            <a:r>
              <a:rPr lang="ru-RU" dirty="0"/>
              <a:t>синтаксический сахар для функций-генераторов, использующих вместо </a:t>
            </a:r>
            <a:r>
              <a:rPr lang="ru-RU" dirty="0" err="1"/>
              <a:t>кл</a:t>
            </a:r>
            <a:r>
              <a:rPr lang="ru-RU" dirty="0"/>
              <a:t>. слова </a:t>
            </a:r>
            <a:r>
              <a:rPr lang="en-US" i="1" dirty="0"/>
              <a:t>return </a:t>
            </a:r>
            <a:r>
              <a:rPr lang="ru-RU" dirty="0" err="1"/>
              <a:t>кл</a:t>
            </a:r>
            <a:r>
              <a:rPr lang="ru-RU" dirty="0"/>
              <a:t>. слово </a:t>
            </a:r>
            <a:r>
              <a:rPr lang="en-US" i="1" dirty="0"/>
              <a:t>yield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164805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E30E7-DBAA-431D-A9C7-1D980AEA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0A41186-EE64-481E-B918-0A646DE06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9330"/>
            <a:ext cx="4876800" cy="28765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96DB38-2540-43FD-8CE5-6136E7FE5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700" y="2409330"/>
            <a:ext cx="4876800" cy="3171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B46DD8-E4ED-45C4-987B-3B1D181192F5}"/>
              </a:ext>
            </a:extLst>
          </p:cNvPr>
          <p:cNvSpPr txBox="1"/>
          <p:nvPr/>
        </p:nvSpPr>
        <p:spPr>
          <a:xfrm>
            <a:off x="1892300" y="1721853"/>
            <a:ext cx="2565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1" dirty="0"/>
              <a:t>li</a:t>
            </a:r>
            <a:r>
              <a:rPr lang="en-US" sz="2400" b="1" i="1" dirty="0">
                <a:solidFill>
                  <a:srgbClr val="000000"/>
                </a:solidFill>
                <a:latin typeface="Lora"/>
              </a:rPr>
              <a:t>st</a:t>
            </a:r>
            <a:r>
              <a:rPr lang="en-US" sz="2400" b="1" i="1" dirty="0"/>
              <a:t> comprehension</a:t>
            </a:r>
            <a:r>
              <a:rPr lang="ru-RU" sz="2400" b="1" i="1" dirty="0"/>
              <a:t> </a:t>
            </a:r>
            <a:endParaRPr lang="ru-RU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84526-AEF9-403D-B617-3FC6FEA86FE9}"/>
              </a:ext>
            </a:extLst>
          </p:cNvPr>
          <p:cNvSpPr txBox="1"/>
          <p:nvPr/>
        </p:nvSpPr>
        <p:spPr>
          <a:xfrm>
            <a:off x="7518400" y="1691075"/>
            <a:ext cx="3073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1" dirty="0"/>
              <a:t>generator expression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61867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A4B7EC-A55F-4F25-A374-0EAF117E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(за что) мне это?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30ED14-75D9-4FC1-ADFF-1181FBB96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range(n) </a:t>
            </a:r>
            <a:r>
              <a:rPr lang="ru-RU" dirty="0"/>
              <a:t>– начиная с </a:t>
            </a:r>
            <a:r>
              <a:rPr lang="en-US" dirty="0"/>
              <a:t>Python3 - </a:t>
            </a:r>
            <a:r>
              <a:rPr lang="ru-RU" dirty="0"/>
              <a:t>генератор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map(), .keys() </a:t>
            </a:r>
            <a:r>
              <a:rPr lang="ru-RU" dirty="0"/>
              <a:t>и множество других функций в </a:t>
            </a:r>
            <a:r>
              <a:rPr lang="en-US" dirty="0"/>
              <a:t>Python3 </a:t>
            </a:r>
            <a:r>
              <a:rPr lang="ru-RU" dirty="0"/>
              <a:t>стали генераторами, что позволяет отложить процесс вычисления значений их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2648575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E30E7-DBAA-431D-A9C7-1D980AEA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A74DC670-C553-4FC1-AAE6-EC52D22AB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i="1" dirty="0"/>
              <a:t>выведите </a:t>
            </a:r>
            <a:r>
              <a:rPr lang="ru-RU" i="1"/>
              <a:t>квадраты первых 10 натуральных чисел </a:t>
            </a:r>
            <a:br>
              <a:rPr lang="ru-RU" i="1"/>
            </a:br>
            <a:r>
              <a:rPr lang="ru-RU" i="1"/>
              <a:t>с </a:t>
            </a:r>
            <a:r>
              <a:rPr lang="ru-RU" i="1" dirty="0"/>
              <a:t>помощью</a:t>
            </a:r>
            <a:r>
              <a:rPr lang="en-US" i="1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/>
              <a:t>generator expression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/>
              <a:t>generator function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 </a:t>
            </a:r>
            <a:r>
              <a:rPr lang="ru-RU" dirty="0"/>
              <a:t>с помощью </a:t>
            </a:r>
            <a:r>
              <a:rPr lang="en-US" i="1" dirty="0"/>
              <a:t>for </a:t>
            </a:r>
            <a:r>
              <a:rPr lang="ru-RU" dirty="0"/>
              <a:t>или </a:t>
            </a:r>
            <a:r>
              <a:rPr lang="en-US" i="1" dirty="0"/>
              <a:t>next</a:t>
            </a:r>
            <a:endParaRPr lang="ru-RU" i="1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</a:t>
            </a:r>
            <a:r>
              <a:rPr lang="ru-RU" dirty="0"/>
              <a:t> помощью </a:t>
            </a:r>
            <a:r>
              <a:rPr lang="en-US" i="1" dirty="0"/>
              <a:t>generator function </a:t>
            </a:r>
            <a:r>
              <a:rPr lang="ru-RU" dirty="0"/>
              <a:t>реализуйте числа </a:t>
            </a:r>
            <a:r>
              <a:rPr lang="ru-RU" dirty="0" err="1"/>
              <a:t>Фиббоначи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202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32B40-94B1-4C04-997E-28689374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перебор коллекций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3F00B-9CC0-4A8B-BB11-927E6989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7191375" cy="5395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часто появляется задача перебора элементов коллекции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для доступа к содержимому коллекции без раскрытия их внутреннего представления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C11D866-7968-42CC-A11A-83BFB9821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825" y="2816223"/>
            <a:ext cx="3555402" cy="194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29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32B40-94B1-4C04-997E-28689374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перебор коллекций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3F00B-9CC0-4A8B-BB11-927E6989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7191375" cy="5395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часто появляется задача перебора элементов коллекции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для доступа к содержимому коллекции без раскрытия их внутреннего представления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для поддержки нескольких активных обходов одного и того же агрегированного объекта (желательно)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BB2516AA-BC63-4AC8-99D2-7D60ED90A0C5}"/>
              </a:ext>
            </a:extLst>
          </p:cNvPr>
          <p:cNvGrpSpPr/>
          <p:nvPr/>
        </p:nvGrpSpPr>
        <p:grpSpPr>
          <a:xfrm>
            <a:off x="8458275" y="3819525"/>
            <a:ext cx="3308146" cy="587376"/>
            <a:chOff x="8096250" y="4289426"/>
            <a:chExt cx="1895475" cy="336550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5BEA5A03-7033-45F7-A464-DA2CCA7ED619}"/>
                </a:ext>
              </a:extLst>
            </p:cNvPr>
            <p:cNvSpPr/>
            <p:nvPr/>
          </p:nvSpPr>
          <p:spPr>
            <a:xfrm>
              <a:off x="8096250" y="4295775"/>
              <a:ext cx="323850" cy="323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2AB61302-50F9-42B8-A691-BBA5449400B6}"/>
                </a:ext>
              </a:extLst>
            </p:cNvPr>
            <p:cNvSpPr/>
            <p:nvPr/>
          </p:nvSpPr>
          <p:spPr>
            <a:xfrm>
              <a:off x="8620125" y="4295775"/>
              <a:ext cx="323850" cy="323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154470AF-6D4F-4F98-BFD3-E9941F4F40C8}"/>
                </a:ext>
              </a:extLst>
            </p:cNvPr>
            <p:cNvSpPr/>
            <p:nvPr/>
          </p:nvSpPr>
          <p:spPr>
            <a:xfrm>
              <a:off x="9144000" y="4295775"/>
              <a:ext cx="323850" cy="323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BC824474-24AD-4504-B62F-DD5988085C24}"/>
                </a:ext>
              </a:extLst>
            </p:cNvPr>
            <p:cNvSpPr/>
            <p:nvPr/>
          </p:nvSpPr>
          <p:spPr>
            <a:xfrm>
              <a:off x="9667875" y="4295775"/>
              <a:ext cx="323850" cy="323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" name="Соединитель: изогнутый 9">
              <a:extLst>
                <a:ext uri="{FF2B5EF4-FFF2-40B4-BE49-F238E27FC236}">
                  <a16:creationId xmlns:a16="http://schemas.microsoft.com/office/drawing/2014/main" id="{3FC2BFA4-A18C-4F78-9A5A-039D5A97F34F}"/>
                </a:ext>
              </a:extLst>
            </p:cNvPr>
            <p:cNvCxnSpPr>
              <a:cxnSpLocks/>
              <a:stCxn id="9" idx="4"/>
              <a:endCxn id="6" idx="4"/>
            </p:cNvCxnSpPr>
            <p:nvPr/>
          </p:nvCxnSpPr>
          <p:spPr>
            <a:xfrm rot="5400000">
              <a:off x="9043988" y="3833813"/>
              <a:ext cx="12700" cy="1571625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Соединитель: изогнутый 10">
              <a:extLst>
                <a:ext uri="{FF2B5EF4-FFF2-40B4-BE49-F238E27FC236}">
                  <a16:creationId xmlns:a16="http://schemas.microsoft.com/office/drawing/2014/main" id="{D0DAFB0D-64F0-4B30-A1F3-DFB8B869E6EC}"/>
                </a:ext>
              </a:extLst>
            </p:cNvPr>
            <p:cNvCxnSpPr>
              <a:cxnSpLocks/>
              <a:stCxn id="6" idx="0"/>
              <a:endCxn id="7" idx="0"/>
            </p:cNvCxnSpPr>
            <p:nvPr/>
          </p:nvCxnSpPr>
          <p:spPr>
            <a:xfrm rot="5400000" flipH="1" flipV="1">
              <a:off x="8520112" y="4033838"/>
              <a:ext cx="12700" cy="523875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Соединитель: изогнутый 11">
              <a:extLst>
                <a:ext uri="{FF2B5EF4-FFF2-40B4-BE49-F238E27FC236}">
                  <a16:creationId xmlns:a16="http://schemas.microsoft.com/office/drawing/2014/main" id="{BB593D1C-FB19-431D-AFF3-7E7E65F7F53D}"/>
                </a:ext>
              </a:extLst>
            </p:cNvPr>
            <p:cNvCxnSpPr>
              <a:cxnSpLocks/>
              <a:stCxn id="7" idx="0"/>
              <a:endCxn id="8" idx="0"/>
            </p:cNvCxnSpPr>
            <p:nvPr/>
          </p:nvCxnSpPr>
          <p:spPr>
            <a:xfrm rot="5400000" flipH="1" flipV="1">
              <a:off x="9043987" y="4033838"/>
              <a:ext cx="12700" cy="523875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Соединитель: изогнутый 12">
              <a:extLst>
                <a:ext uri="{FF2B5EF4-FFF2-40B4-BE49-F238E27FC236}">
                  <a16:creationId xmlns:a16="http://schemas.microsoft.com/office/drawing/2014/main" id="{D74C253A-9333-4F9A-A4A8-C06948F35E78}"/>
                </a:ext>
              </a:extLst>
            </p:cNvPr>
            <p:cNvCxnSpPr>
              <a:cxnSpLocks/>
              <a:stCxn id="8" idx="0"/>
              <a:endCxn id="9" idx="0"/>
            </p:cNvCxnSpPr>
            <p:nvPr/>
          </p:nvCxnSpPr>
          <p:spPr>
            <a:xfrm rot="5400000" flipH="1" flipV="1">
              <a:off x="9567862" y="4033838"/>
              <a:ext cx="12700" cy="523875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365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32B40-94B1-4C04-997E-28689374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перебор коллекций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3F00B-9CC0-4A8B-BB11-927E6989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7191375" cy="5395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часто появляется задача перебора элементов коллекции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для доступа к содержимому коллекции без раскрытия их внутреннего представления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для поддержки нескольких активных обходов одного и того же агрегированного объекта (желательно)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для предоставления единообразного интерфейса с целью обхода различных агрегированных структур</a:t>
            </a:r>
            <a:endParaRPr lang="en-US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6DA0E1F-59A4-4F40-8F13-B4C60ED09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475" y="1890713"/>
            <a:ext cx="3224438" cy="3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6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32B40-94B1-4C04-997E-28689374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перебор коллекций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3F00B-9CC0-4A8B-BB11-927E6989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7372350" cy="5395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часто появляется задача перебора элементов коллекции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для доступа к содержимому коллекции без раскрытия их внутреннего представления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для поддержки нескольких активных обходов одного и того же агрегированного объекта (желательно)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для предоставления единообразного интерфейса с целью обхода различных агрегированных структур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теоретически, структура может быть бесконечной + ленивые вычисления, память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B61935-E9C0-4133-AEB0-8C993DF47DAC}"/>
                  </a:ext>
                </a:extLst>
              </p:cNvPr>
              <p:cNvSpPr txBox="1"/>
              <p:nvPr/>
            </p:nvSpPr>
            <p:spPr>
              <a:xfrm>
                <a:off x="8439150" y="4398925"/>
                <a:ext cx="3200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/>
                  <a:t>Например, </a:t>
                </a:r>
                <a:r>
                  <a:rPr lang="ru-RU" b="1" dirty="0"/>
                  <a:t>аксиомы Пеано </a:t>
                </a:r>
                <a:r>
                  <a:rPr lang="ru-RU" dirty="0"/>
                  <a:t>и </a:t>
                </a:r>
                <a:r>
                  <a:rPr lang="ru-RU" b="1" dirty="0"/>
                  <a:t>функция следования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/>
                  <a:t> </a:t>
                </a:r>
                <a:r>
                  <a:rPr lang="ru-RU" dirty="0"/>
                  <a:t>для определения множества натуральных чисел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B61935-E9C0-4133-AEB0-8C993DF47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150" y="4398925"/>
                <a:ext cx="3200400" cy="1200329"/>
              </a:xfrm>
              <a:prstGeom prst="rect">
                <a:avLst/>
              </a:prstGeom>
              <a:blipFill>
                <a:blip r:embed="rId2"/>
                <a:stretch>
                  <a:fillRect l="-1524" t="-3046" r="-1714" b="-7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1B37E2-A2EE-4B71-81B6-94AC0A7B9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0" y="5663853"/>
            <a:ext cx="2514600" cy="46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3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3AD38-A083-4AA6-BBDA-003212E5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простите, что?</a:t>
            </a:r>
          </a:p>
        </p:txBody>
      </p:sp>
      <p:pic>
        <p:nvPicPr>
          <p:cNvPr id="5122" name="Picture 2" descr="Why can a Python dict have multiple keys with the same hash? - Stack  Overflow">
            <a:extLst>
              <a:ext uri="{FF2B5EF4-FFF2-40B4-BE49-F238E27FC236}">
                <a16:creationId xmlns:a16="http://schemas.microsoft.com/office/drawing/2014/main" id="{E3581DAB-495C-455C-8D3E-15D2B3BA8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952625"/>
            <a:ext cx="42862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55E1FB4B-9A72-430D-B389-C4D8537FC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375" y="5167312"/>
            <a:ext cx="3400425" cy="500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у меня есть словарь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A46544C-3BB0-4843-B02D-C2CE4D1145C5}"/>
              </a:ext>
            </a:extLst>
          </p:cNvPr>
          <p:cNvSpPr txBox="1">
            <a:spLocks/>
          </p:cNvSpPr>
          <p:nvPr/>
        </p:nvSpPr>
        <p:spPr>
          <a:xfrm>
            <a:off x="6534149" y="4732337"/>
            <a:ext cx="4600575" cy="1543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я не хочу знать, как всё внутри устроено!!!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я хочу сделать </a:t>
            </a:r>
            <a:r>
              <a:rPr lang="en-US" dirty="0"/>
              <a:t>for </a:t>
            </a:r>
            <a:r>
              <a:rPr lang="ru-RU" dirty="0"/>
              <a:t>по ключам или элементам словаря!!!!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247D29-AF6E-4E26-B2AA-EBC426DBB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661" y="2400300"/>
            <a:ext cx="47815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7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1E4EC5-BC1A-4CC3-881C-187C140F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итераторы, 1995 г.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515C34-AEE7-419C-98C0-46B1986B8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3" y="1690688"/>
            <a:ext cx="5105400" cy="285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8D187B-0FCC-4DFF-8277-A36C7E3A7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4908552"/>
            <a:ext cx="104108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6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70484-38A1-48B9-BD10-F5499C18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работают?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BEBE99-91A8-450E-B526-A46799BEC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2425"/>
            <a:ext cx="10515600" cy="2014537"/>
          </a:xfrm>
        </p:spPr>
        <p:txBody>
          <a:bodyPr/>
          <a:lstStyle/>
          <a:p>
            <a:r>
              <a:rPr lang="ru-RU" dirty="0"/>
              <a:t>у итерируемого объекта должен быть метод 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__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charter"/>
              </a:rPr>
              <a:t>iter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__</a:t>
            </a:r>
            <a:r>
              <a:rPr lang="ru-RU" i="0" dirty="0">
                <a:solidFill>
                  <a:srgbClr val="292929"/>
                </a:solidFill>
                <a:effectLst/>
                <a:latin typeface="charter"/>
              </a:rPr>
              <a:t>, который создаст и вернёт итератор</a:t>
            </a:r>
          </a:p>
          <a:p>
            <a:r>
              <a:rPr lang="ru-RU" dirty="0">
                <a:solidFill>
                  <a:srgbClr val="292929"/>
                </a:solidFill>
                <a:latin typeface="charter"/>
              </a:rPr>
              <a:t>у итератора должен быть реализован метод </a:t>
            </a:r>
            <a:r>
              <a:rPr lang="en-US" b="1" dirty="0">
                <a:solidFill>
                  <a:srgbClr val="292929"/>
                </a:solidFill>
                <a:latin typeface="charter"/>
              </a:rPr>
              <a:t>__next__</a:t>
            </a:r>
          </a:p>
          <a:p>
            <a:r>
              <a:rPr lang="en-US" b="1" dirty="0">
                <a:solidFill>
                  <a:srgbClr val="292929"/>
                </a:solidFill>
                <a:latin typeface="charter"/>
              </a:rPr>
              <a:t>__next__ </a:t>
            </a:r>
            <a:r>
              <a:rPr lang="ru-RU" dirty="0">
                <a:solidFill>
                  <a:srgbClr val="292929"/>
                </a:solidFill>
                <a:latin typeface="charter"/>
              </a:rPr>
              <a:t>будет вызывать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c</a:t>
            </a:r>
            <a:r>
              <a:rPr lang="ru-RU" dirty="0">
                <a:solidFill>
                  <a:srgbClr val="292929"/>
                </a:solidFill>
                <a:latin typeface="charter"/>
              </a:rPr>
              <a:t>я на каждой итерации цикла </a:t>
            </a:r>
            <a:r>
              <a:rPr lang="en-US" b="1" dirty="0">
                <a:solidFill>
                  <a:srgbClr val="292929"/>
                </a:solidFill>
                <a:latin typeface="charter"/>
              </a:rPr>
              <a:t>for</a:t>
            </a:r>
            <a:endParaRPr lang="ru-RU" dirty="0"/>
          </a:p>
        </p:txBody>
      </p:sp>
      <p:pic>
        <p:nvPicPr>
          <p:cNvPr id="8196" name="Picture 4" descr="Image for post">
            <a:extLst>
              <a:ext uri="{FF2B5EF4-FFF2-40B4-BE49-F238E27FC236}">
                <a16:creationId xmlns:a16="http://schemas.microsoft.com/office/drawing/2014/main" id="{DB9CCF86-BFC3-4878-8EEF-C96A6FB7B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1523999"/>
            <a:ext cx="48768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28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969</Words>
  <Application>Microsoft Macintosh PowerPoint</Application>
  <PresentationFormat>Широкоэкранный</PresentationFormat>
  <Paragraphs>119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charter</vt:lpstr>
      <vt:lpstr>Lora</vt:lpstr>
      <vt:lpstr>Times New Roman</vt:lpstr>
      <vt:lpstr>Wingdings</vt:lpstr>
      <vt:lpstr>Тема Office</vt:lpstr>
      <vt:lpstr>Итераторы, генераторы</vt:lpstr>
      <vt:lpstr>цикл for в Python</vt:lpstr>
      <vt:lpstr>перебор коллекций</vt:lpstr>
      <vt:lpstr>перебор коллекций</vt:lpstr>
      <vt:lpstr>перебор коллекций</vt:lpstr>
      <vt:lpstr>перебор коллекций</vt:lpstr>
      <vt:lpstr>простите, что?</vt:lpstr>
      <vt:lpstr>итераторы, 1995 г.</vt:lpstr>
      <vt:lpstr>как работают?</vt:lpstr>
      <vt:lpstr>как работают?</vt:lpstr>
      <vt:lpstr>пример __iter__ и __next__ в списках</vt:lpstr>
      <vt:lpstr>пример __iter__ и __next__ в списках</vt:lpstr>
      <vt:lpstr>зачем (за что) мне это?</vt:lpstr>
      <vt:lpstr>зачем (за что) мне это?</vt:lpstr>
      <vt:lpstr>Характеристика списка или всеохватывающее описание списка   (англ. list comprehension)</vt:lpstr>
      <vt:lpstr>List comprehension</vt:lpstr>
      <vt:lpstr>List comprehension</vt:lpstr>
      <vt:lpstr>List comprehension</vt:lpstr>
      <vt:lpstr>Генераторы</vt:lpstr>
      <vt:lpstr>generator expressions</vt:lpstr>
      <vt:lpstr>пример</vt:lpstr>
      <vt:lpstr>пример</vt:lpstr>
      <vt:lpstr>синтаксический сахар для …?</vt:lpstr>
      <vt:lpstr>сравнение</vt:lpstr>
      <vt:lpstr>зачем (за что) мне это?</vt:lpstr>
      <vt:lpstr>задание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Регулярные выражения</dc:title>
  <dc:creator>Alex Alex</dc:creator>
  <cp:lastModifiedBy>Alex Alex</cp:lastModifiedBy>
  <cp:revision>70</cp:revision>
  <dcterms:created xsi:type="dcterms:W3CDTF">2020-11-08T20:25:00Z</dcterms:created>
  <dcterms:modified xsi:type="dcterms:W3CDTF">2020-11-23T12:16:32Z</dcterms:modified>
</cp:coreProperties>
</file>