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374" r:id="rId3"/>
    <p:sldId id="375" r:id="rId4"/>
    <p:sldId id="378" r:id="rId5"/>
    <p:sldId id="376" r:id="rId6"/>
    <p:sldId id="379" r:id="rId7"/>
    <p:sldId id="377" r:id="rId8"/>
    <p:sldId id="380" r:id="rId9"/>
    <p:sldId id="381" r:id="rId10"/>
    <p:sldId id="382" r:id="rId11"/>
    <p:sldId id="383" r:id="rId12"/>
    <p:sldId id="390" r:id="rId13"/>
    <p:sldId id="392" r:id="rId14"/>
    <p:sldId id="391" r:id="rId15"/>
    <p:sldId id="384" r:id="rId16"/>
    <p:sldId id="386" r:id="rId17"/>
    <p:sldId id="387" r:id="rId18"/>
    <p:sldId id="388" r:id="rId19"/>
    <p:sldId id="389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59F559D-8380-44EC-BFDB-10578763C119}">
          <p14:sldIdLst>
            <p14:sldId id="256"/>
            <p14:sldId id="374"/>
            <p14:sldId id="375"/>
            <p14:sldId id="378"/>
            <p14:sldId id="376"/>
            <p14:sldId id="379"/>
            <p14:sldId id="377"/>
            <p14:sldId id="380"/>
            <p14:sldId id="381"/>
            <p14:sldId id="382"/>
            <p14:sldId id="383"/>
            <p14:sldId id="390"/>
            <p14:sldId id="392"/>
            <p14:sldId id="391"/>
            <p14:sldId id="384"/>
            <p14:sldId id="386"/>
            <p14:sldId id="387"/>
            <p14:sldId id="388"/>
            <p14:sldId id="3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Alex" initials="AA" lastIdx="6" clrIdx="0">
    <p:extLst>
      <p:ext uri="{19B8F6BF-5375-455C-9EA6-DF929625EA0E}">
        <p15:presenceInfo xmlns:p15="http://schemas.microsoft.com/office/powerpoint/2012/main" userId="27a7626142f02d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A2"/>
    <a:srgbClr val="B3C1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4586"/>
  </p:normalViewPr>
  <p:slideViewPr>
    <p:cSldViewPr snapToGrid="0" snapToObjects="1" showGuides="1">
      <p:cViewPr varScale="1">
        <p:scale>
          <a:sx n="102" d="100"/>
          <a:sy n="102" d="100"/>
        </p:scale>
        <p:origin x="872" y="18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3D50D-AC17-6D4A-9805-026AA94D61EA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78F2A-6110-BE48-872F-AC9DAAD98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457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46EBB-90E8-7948-B6C6-C4CE65F9C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26BA50-A608-BB42-9044-B79C3EDD6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3ECC53-9499-0349-AF44-BAB6468F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6184-20BF-DF4A-ADAD-1235EE472773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90D868-72F9-1642-A329-17793DCA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22D1A2-47AA-5144-AABF-00A388B2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EBCE-F991-7643-B6F8-2695D6F6A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41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6F0F7-F668-8D41-A2BA-E14D7B78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C3F7E9-4650-4C42-BBB8-465CB26FA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D9F5BC-5D56-A149-BD97-B860F953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6184-20BF-DF4A-ADAD-1235EE472773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8ABD17-9E3A-3F4F-B1D1-6E9279EF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3DB842-3AA3-0546-8F37-BB7ECEDCE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EBCE-F991-7643-B6F8-2695D6F6A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75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0548DA5-171B-CA47-A5BC-7A46F9A34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C933A5-FB43-1941-923D-3C1FA00F8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B746F5-C58C-4D4A-B6FC-9EFC600E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6184-20BF-DF4A-ADAD-1235EE472773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89C61F-D4C8-1842-85A6-7DE01072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AFF384-C9AA-CB42-850E-246D02F9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EBCE-F991-7643-B6F8-2695D6F6A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7EACAA-A4DF-9841-B694-02CB5951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DA05B8-51E1-5140-A40C-4D6A0470B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F20A17-B88A-FD49-A46C-6120B2908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6184-20BF-DF4A-ADAD-1235EE472773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CB201B-C62F-C347-B2CA-12402EB6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DF8C46-4974-6048-9FD8-F93253D62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EBCE-F991-7643-B6F8-2695D6F6A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81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AE260-5B15-5B4D-976A-4C9607CA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3DDF94-A3CB-DC47-B4AB-9746896B9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B12094-0E93-9C4D-9AA8-6207CCD4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6184-20BF-DF4A-ADAD-1235EE472773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E26C13-9B9F-0844-B11A-7387E351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82B5F3-66DF-5741-A0A7-DBE04CD9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EBCE-F991-7643-B6F8-2695D6F6A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26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6DC4D-266D-0447-9266-E86DE2EF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0B21CC-FF70-8B4E-A6FD-FF404FB83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E98834-5815-F84E-BB81-70E8B108B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CE44B9-624D-1649-8C01-FF2B5720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6184-20BF-DF4A-ADAD-1235EE472773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8F608D-5E31-F346-844B-4060F5D8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80970F-A150-324E-A208-95EC81071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EBCE-F991-7643-B6F8-2695D6F6A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96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9FF9B-EEF0-774E-BD46-E9680066F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A76C43-5CD7-6249-866F-E28B17701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78A938-7935-6447-BD65-64010627F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3165033-1861-ED4C-B01B-0BBB44A85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DF68B6-E08F-3A48-804B-651A66F41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F3FEEAD-6C50-4643-AF03-81824FB3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6184-20BF-DF4A-ADAD-1235EE472773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53C5BE6-9DDE-FA4F-97CE-01323E52D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595E52A-8C46-6E48-945F-5193B744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EBCE-F991-7643-B6F8-2695D6F6A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05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FA3F26-9D2D-0440-9090-965FC4C0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DD83060-0AE6-2543-9BC0-6F2654996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6184-20BF-DF4A-ADAD-1235EE472773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A5187B4-1609-1F41-8F28-F5A376D45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A7EF618-2878-634B-92D7-14828BE6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EBCE-F991-7643-B6F8-2695D6F6A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14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0A1B1EC-E0D4-9A4E-92A1-67CD19815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6184-20BF-DF4A-ADAD-1235EE472773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9D3BA6C-B6F6-A14F-8568-362D4A0A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CCA1BC-671D-2D4A-BA86-8CAD3793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EBCE-F991-7643-B6F8-2695D6F6A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20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AC2416-D784-7D4E-A934-9D9A04B2D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798085-6F13-DD4E-BDDC-3A3BA5A05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D23F55-89D0-6242-BD05-26388F31B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8270C4-19C8-C941-ABD9-8E8D8E55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6184-20BF-DF4A-ADAD-1235EE472773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479200-D038-4944-A955-B302291D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1035E9-CFEB-5245-B91C-D88E6E07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EBCE-F991-7643-B6F8-2695D6F6A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97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41000-E191-A341-8785-A8E09F962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F7D27FD-E5D5-8244-8D96-960042683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F71AFD-B354-1347-BF7C-BD365CD41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BC5D30-61E6-064D-81D6-18389754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6184-20BF-DF4A-ADAD-1235EE472773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6C8BE2-FF0F-4549-B992-982BEEA40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C15996-9530-254B-A53E-63F66DC5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EBCE-F991-7643-B6F8-2695D6F6A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83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A73353-C36E-F443-BC76-59091363D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E8FCF4-AC66-A14E-BD05-EF9A5DF8A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F822F5-AFC2-9246-96F6-AA979E873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86184-20BF-DF4A-ADAD-1235EE472773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08A16B-13D9-FD47-8E35-B1780598E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2D93EF-8DC0-9F49-955C-12B94D197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2EBCE-F991-7643-B6F8-2695D6F6A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64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wikiwand.com/en/Graphical_widg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world.ru/gui/pyqt5-eventssignals.html" TargetMode="External"/><Relationship Id="rId2" Type="http://schemas.openxmlformats.org/officeDocument/2006/relationships/hyperlink" Target="https://ru.wikipedia.org/wiki/%D0%A1%D0%BE%D0%B1%D1%8B%D1%82%D0%B8%D0%B5_(%D0%BE%D0%B1%D1%8A%D0%B5%D0%BA%D1%82%D0%BD%D0%BE-%D0%BE%D1%80%D0%B8%D0%B5%D0%BD%D1%82%D0%B8%D1%80%D0%BE%D0%B2%D0%B0%D0%BD%D0%BD%D0%BE%D0%B5_%D0%BF%D1%80%D0%BE%D0%B3%D1%80%D0%B0%D0%BC%D0%BC%D0%B8%D1%80%D0%BE%D0%B2%D0%B0%D0%BD%D0%B8%D0%B5)?oldformat=tru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hyperlink" Target="https://www.cs.usfca.edu/~afedosov/qttu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List_of_widget_toolkits?oldformat=tru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world.ru/gui/pyqt5-firstprograms.html" TargetMode="External"/><Relationship Id="rId2" Type="http://schemas.openxmlformats.org/officeDocument/2006/relationships/hyperlink" Target="https://doc.qt.io/qt-5/qtmodul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www.e-education.psu.edu/geog489/l2_p2.html" TargetMode="External"/><Relationship Id="rId4" Type="http://schemas.openxmlformats.org/officeDocument/2006/relationships/hyperlink" Target="https://zetcode.com/gui/pyqt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DE93D-8520-3948-BE9B-67121F2F9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1950" y="1725613"/>
            <a:ext cx="9144000" cy="2084387"/>
          </a:xfrm>
        </p:spPr>
        <p:txBody>
          <a:bodyPr>
            <a:normAutofit/>
          </a:bodyPr>
          <a:lstStyle/>
          <a:p>
            <a:r>
              <a:rPr lang="en-US" dirty="0"/>
              <a:t>GUI &amp;</a:t>
            </a:r>
            <a:r>
              <a:rPr lang="en-US" dirty="0" err="1"/>
              <a:t>PyQt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5822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Виджеты</a:t>
            </a:r>
            <a:r>
              <a:rPr lang="ru-RU" dirty="0"/>
              <a:t> (элементы интерфейса)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Qt</a:t>
            </a:r>
            <a:r>
              <a:rPr lang="en-US" dirty="0"/>
              <a:t> </a:t>
            </a:r>
            <a:r>
              <a:rPr lang="ru-RU" dirty="0"/>
              <a:t>практически полностью поддерживает общепринятые наименования </a:t>
            </a:r>
            <a:r>
              <a:rPr lang="ru-RU" dirty="0" err="1"/>
              <a:t>виджетов</a:t>
            </a:r>
            <a:endParaRPr lang="ru-RU" dirty="0"/>
          </a:p>
          <a:p>
            <a:pPr marL="0" indent="0">
              <a:buNone/>
            </a:pPr>
            <a:endParaRPr lang="ru-RU" dirty="0">
              <a:hlinkClick r:id="rId2"/>
            </a:endParaRPr>
          </a:p>
          <a:p>
            <a:pPr marL="0" indent="0">
              <a:buNone/>
            </a:pPr>
            <a:endParaRPr lang="ru-RU" dirty="0">
              <a:hlinkClick r:id="rId2"/>
            </a:endParaRPr>
          </a:p>
          <a:p>
            <a:pPr marL="0" indent="0">
              <a:buNone/>
            </a:pPr>
            <a:endParaRPr lang="ru-RU" dirty="0">
              <a:hlinkClick r:id="rId2"/>
            </a:endParaRPr>
          </a:p>
          <a:p>
            <a:pPr marL="0" indent="0">
              <a:buNone/>
            </a:pPr>
            <a:endParaRPr lang="ru-RU" dirty="0">
              <a:hlinkClick r:id="rId2"/>
            </a:endParaRPr>
          </a:p>
          <a:p>
            <a:pPr marL="0" indent="0">
              <a:buNone/>
            </a:pPr>
            <a:endParaRPr lang="ru-RU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https://www.wikiwand.com/en/Graphical_widget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12" y="2705100"/>
            <a:ext cx="3648075" cy="2476500"/>
          </a:xfrm>
          <a:prstGeom prst="rect">
            <a:avLst/>
          </a:prstGeom>
        </p:spPr>
      </p:pic>
      <p:pic>
        <p:nvPicPr>
          <p:cNvPr id="4098" name="Picture 2" descr="screenshot of a label widg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76" y="2705100"/>
            <a:ext cx="3541024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247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Виджеты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что с ними делать?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/>
              <a:t>Создать </a:t>
            </a:r>
            <a:r>
              <a:rPr lang="ru-RU" dirty="0" err="1"/>
              <a:t>виджет</a:t>
            </a:r>
            <a:endParaRPr lang="en-US" dirty="0"/>
          </a:p>
          <a:p>
            <a:pPr fontAlgn="base"/>
            <a:r>
              <a:rPr lang="ru-RU" dirty="0"/>
              <a:t>Прикрепить текущий </a:t>
            </a:r>
            <a:r>
              <a:rPr lang="ru-RU" dirty="0" err="1"/>
              <a:t>виджет</a:t>
            </a:r>
            <a:r>
              <a:rPr lang="ru-RU" dirty="0"/>
              <a:t> к другому </a:t>
            </a:r>
            <a:r>
              <a:rPr lang="ru-RU" dirty="0" err="1"/>
              <a:t>виджету</a:t>
            </a:r>
            <a:r>
              <a:rPr lang="ru-RU" dirty="0"/>
              <a:t> и наоборот</a:t>
            </a:r>
          </a:p>
          <a:p>
            <a:pPr fontAlgn="base"/>
            <a:r>
              <a:rPr lang="ru-RU" dirty="0"/>
              <a:t>Изменить атрибуты </a:t>
            </a:r>
            <a:r>
              <a:rPr lang="ru-RU" dirty="0" err="1"/>
              <a:t>виджета</a:t>
            </a:r>
            <a:r>
              <a:rPr lang="ru-RU" dirty="0"/>
              <a:t> (например, отображаемый текст)</a:t>
            </a:r>
          </a:p>
          <a:p>
            <a:pPr fontAlgn="base"/>
            <a:r>
              <a:rPr lang="ru-RU" dirty="0"/>
              <a:t>Считать атрибуты </a:t>
            </a:r>
            <a:r>
              <a:rPr lang="ru-RU" dirty="0" err="1"/>
              <a:t>виджета</a:t>
            </a:r>
            <a:r>
              <a:rPr lang="ru-RU" dirty="0"/>
              <a:t> (например, считать текст)</a:t>
            </a:r>
          </a:p>
          <a:p>
            <a:pPr fontAlgn="base"/>
            <a:r>
              <a:rPr lang="ru-RU" dirty="0" err="1"/>
              <a:t>Заполннить</a:t>
            </a:r>
            <a:r>
              <a:rPr lang="ru-RU" dirty="0"/>
              <a:t> </a:t>
            </a:r>
            <a:r>
              <a:rPr lang="ru-RU" dirty="0" err="1"/>
              <a:t>виджет</a:t>
            </a:r>
            <a:r>
              <a:rPr lang="ru-RU" dirty="0"/>
              <a:t> прикреплёнными к нему </a:t>
            </a:r>
            <a:r>
              <a:rPr lang="ru-RU" dirty="0" err="1"/>
              <a:t>виджетами</a:t>
            </a:r>
            <a:endParaRPr lang="en-US" dirty="0"/>
          </a:p>
          <a:p>
            <a:pPr fontAlgn="base"/>
            <a:r>
              <a:rPr lang="ru-RU" dirty="0"/>
              <a:t>Создать обработчик событий и обработчик сигналов (слоты) </a:t>
            </a:r>
            <a:br>
              <a:rPr lang="ru-RU" dirty="0"/>
            </a:br>
            <a:r>
              <a:rPr lang="ru-RU" dirty="0"/>
              <a:t>для каждого </a:t>
            </a:r>
            <a:r>
              <a:rPr lang="ru-RU" dirty="0" err="1"/>
              <a:t>виджета</a:t>
            </a:r>
            <a:r>
              <a:rPr lang="ru-RU" dirty="0"/>
              <a:t> (аналог, привет, асинхронное программирование и </a:t>
            </a:r>
            <a:r>
              <a:rPr lang="en-US" dirty="0" err="1"/>
              <a:t>async</a:t>
            </a:r>
            <a:r>
              <a:rPr lang="en-US" dirty="0"/>
              <a:t>-await)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4771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9E9A42-1B76-3842-9F34-150C965D0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err="1"/>
              <a:t>QApplication</a:t>
            </a:r>
            <a:r>
              <a:rPr lang="en" dirty="0"/>
              <a:t>, </a:t>
            </a:r>
            <a:r>
              <a:rPr lang="en" dirty="0" err="1"/>
              <a:t>QWidget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1C5318-2B94-2745-8427-A5F0FE311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чаще всего будем импортировать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" b="1" dirty="0"/>
              <a:t>import</a:t>
            </a:r>
            <a:r>
              <a:rPr lang="en" dirty="0"/>
              <a:t> </a:t>
            </a:r>
            <a:r>
              <a:rPr lang="en" b="1" dirty="0"/>
              <a:t>sys</a:t>
            </a:r>
          </a:p>
          <a:p>
            <a:pPr marL="0" indent="0">
              <a:buNone/>
            </a:pPr>
            <a:r>
              <a:rPr lang="en" b="1" dirty="0"/>
              <a:t>from</a:t>
            </a:r>
            <a:r>
              <a:rPr lang="en" dirty="0"/>
              <a:t> </a:t>
            </a:r>
            <a:r>
              <a:rPr lang="en" b="1" dirty="0"/>
              <a:t>PyQt5.QtWidgets</a:t>
            </a:r>
            <a:r>
              <a:rPr lang="en" dirty="0"/>
              <a:t> </a:t>
            </a:r>
            <a:r>
              <a:rPr lang="en" b="1" dirty="0"/>
              <a:t>import</a:t>
            </a:r>
            <a:r>
              <a:rPr lang="en" dirty="0"/>
              <a:t> </a:t>
            </a:r>
            <a:r>
              <a:rPr lang="en" dirty="0" err="1"/>
              <a:t>QApplication</a:t>
            </a:r>
            <a:r>
              <a:rPr lang="en" dirty="0"/>
              <a:t>, </a:t>
            </a:r>
            <a:r>
              <a:rPr lang="en" dirty="0" err="1"/>
              <a:t>Qwidget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Все </a:t>
            </a:r>
            <a:r>
              <a:rPr lang="ru-RU" dirty="0" err="1"/>
              <a:t>виджеты</a:t>
            </a:r>
            <a:r>
              <a:rPr lang="ru-RU" dirty="0"/>
              <a:t> – это объекты и их наследники.</a:t>
            </a:r>
          </a:p>
          <a:p>
            <a:pPr marL="0" indent="0">
              <a:buNone/>
            </a:pPr>
            <a:r>
              <a:rPr lang="ru-RU" dirty="0"/>
              <a:t>Основные </a:t>
            </a:r>
            <a:r>
              <a:rPr lang="ru-RU" dirty="0" err="1"/>
              <a:t>виджеты</a:t>
            </a:r>
            <a:r>
              <a:rPr lang="ru-RU" dirty="0"/>
              <a:t> расположены в </a:t>
            </a:r>
            <a:r>
              <a:rPr lang="en" dirty="0"/>
              <a:t>PyQt5.QtWidgets</a:t>
            </a:r>
            <a:r>
              <a:rPr lang="ru-RU" dirty="0"/>
              <a:t>. Его и будем создавать или от него будем наследоваться.</a:t>
            </a:r>
          </a:p>
          <a:p>
            <a:pPr marL="0" indent="0">
              <a:buNone/>
            </a:pPr>
            <a:r>
              <a:rPr lang="ru-RU" dirty="0"/>
              <a:t>У объекта типа </a:t>
            </a:r>
            <a:r>
              <a:rPr lang="en" dirty="0" err="1"/>
              <a:t>QtWidgets</a:t>
            </a:r>
            <a:r>
              <a:rPr lang="ru-RU" dirty="0"/>
              <a:t> есть куча методов и полей </a:t>
            </a:r>
            <a:br>
              <a:rPr lang="ru-RU" dirty="0"/>
            </a:br>
            <a:r>
              <a:rPr lang="ru-RU" dirty="0"/>
              <a:t>(размер окна, название окна, иконка окна и т.д.)</a:t>
            </a:r>
          </a:p>
        </p:txBody>
      </p:sp>
    </p:spTree>
    <p:extLst>
      <p:ext uri="{BB962C8B-B14F-4D97-AF65-F5344CB8AC3E}">
        <p14:creationId xmlns:p14="http://schemas.microsoft.com/office/powerpoint/2010/main" val="159184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9E9A42-1B76-3842-9F34-150C965D0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err="1"/>
              <a:t>QApplication</a:t>
            </a:r>
            <a:r>
              <a:rPr lang="en" dirty="0"/>
              <a:t>, </a:t>
            </a:r>
            <a:r>
              <a:rPr lang="en" dirty="0" err="1"/>
              <a:t>QWidget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1C5318-2B94-2745-8427-A5F0FE311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609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Как и в </a:t>
            </a:r>
            <a:r>
              <a:rPr lang="en-US" dirty="0"/>
              <a:t>matplotlib, </a:t>
            </a:r>
            <a:r>
              <a:rPr lang="ru-RU" dirty="0"/>
              <a:t>после после определения всех полей у </a:t>
            </a:r>
            <a:r>
              <a:rPr lang="ru-RU" dirty="0" err="1"/>
              <a:t>виджета</a:t>
            </a:r>
            <a:r>
              <a:rPr lang="ru-RU" dirty="0"/>
              <a:t>, нужно будет вывести его на экран с помощью метода </a:t>
            </a:r>
            <a:r>
              <a:rPr lang="en-US" dirty="0"/>
              <a:t>show()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Перед тем, как начать выводить </a:t>
            </a:r>
            <a:r>
              <a:rPr lang="ru-RU" dirty="0" err="1"/>
              <a:t>виджеты</a:t>
            </a:r>
            <a:r>
              <a:rPr lang="ru-RU" dirty="0"/>
              <a:t>, каждое приложение </a:t>
            </a:r>
            <a:r>
              <a:rPr lang="en" dirty="0"/>
              <a:t>PyQt5 </a:t>
            </a:r>
            <a:r>
              <a:rPr lang="ru-RU" dirty="0"/>
              <a:t>должно создать объект приложения (объект </a:t>
            </a:r>
            <a:r>
              <a:rPr lang="en" dirty="0"/>
              <a:t>Q</a:t>
            </a:r>
            <a:r>
              <a:rPr lang="en-US" dirty="0"/>
              <a:t>A</a:t>
            </a:r>
            <a:r>
              <a:rPr lang="en" dirty="0" err="1"/>
              <a:t>pplication</a:t>
            </a:r>
            <a:r>
              <a:rPr lang="ru-RU" dirty="0"/>
              <a:t>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Завершить приложение можно строкой </a:t>
            </a:r>
            <a:r>
              <a:rPr lang="en" dirty="0" err="1"/>
              <a:t>sys.exit</a:t>
            </a:r>
            <a:r>
              <a:rPr lang="en" dirty="0"/>
              <a:t>(</a:t>
            </a:r>
            <a:r>
              <a:rPr lang="en" dirty="0" err="1"/>
              <a:t>app.exec</a:t>
            </a:r>
            <a:r>
              <a:rPr lang="en" dirty="0"/>
              <a:t>_())</a:t>
            </a:r>
            <a:r>
              <a:rPr lang="ru-RU" dirty="0"/>
              <a:t>, которая вызовет закрытие приложения системой при нажатии крестика.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183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9E9A42-1B76-3842-9F34-150C965D0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err="1"/>
              <a:t>QApplication</a:t>
            </a:r>
            <a:r>
              <a:rPr lang="en" dirty="0"/>
              <a:t>, </a:t>
            </a:r>
            <a:r>
              <a:rPr lang="en" dirty="0" err="1"/>
              <a:t>Qwidget</a:t>
            </a:r>
            <a:r>
              <a:rPr lang="ru-RU" dirty="0"/>
              <a:t> - 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1C5318-2B94-2745-8427-A5F0FE311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811"/>
            <a:ext cx="10515600" cy="541124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" b="1" dirty="0"/>
              <a:t>import</a:t>
            </a:r>
            <a:r>
              <a:rPr lang="en" dirty="0"/>
              <a:t> </a:t>
            </a:r>
            <a:r>
              <a:rPr lang="en" b="1" dirty="0"/>
              <a:t>sys</a:t>
            </a:r>
            <a:endParaRPr lang="ru-RU" b="1" dirty="0"/>
          </a:p>
          <a:p>
            <a:pPr marL="0" indent="0">
              <a:buNone/>
            </a:pPr>
            <a:r>
              <a:rPr lang="en" b="1" dirty="0"/>
              <a:t>from</a:t>
            </a:r>
            <a:r>
              <a:rPr lang="en" dirty="0"/>
              <a:t> </a:t>
            </a:r>
            <a:r>
              <a:rPr lang="en" b="1" dirty="0"/>
              <a:t>PyQt5.QtWidgets</a:t>
            </a:r>
            <a:r>
              <a:rPr lang="ru-RU" b="1" dirty="0"/>
              <a:t> </a:t>
            </a:r>
            <a:r>
              <a:rPr lang="en" b="1" dirty="0"/>
              <a:t>import</a:t>
            </a:r>
            <a:r>
              <a:rPr lang="en" dirty="0"/>
              <a:t> </a:t>
            </a:r>
            <a:r>
              <a:rPr lang="en" dirty="0" err="1"/>
              <a:t>QApplication</a:t>
            </a:r>
            <a:r>
              <a:rPr lang="en" dirty="0"/>
              <a:t>, </a:t>
            </a:r>
            <a:r>
              <a:rPr lang="en" dirty="0" err="1"/>
              <a:t>Qwidget</a:t>
            </a:r>
            <a:endParaRPr lang="ru-RU" dirty="0"/>
          </a:p>
          <a:p>
            <a:pPr marL="0" indent="0">
              <a:buNone/>
            </a:pPr>
            <a:r>
              <a:rPr lang="en" b="1" dirty="0"/>
              <a:t>from</a:t>
            </a:r>
            <a:r>
              <a:rPr lang="en" dirty="0"/>
              <a:t> </a:t>
            </a:r>
            <a:r>
              <a:rPr lang="en" b="1" dirty="0"/>
              <a:t>PyQt5.QtGui</a:t>
            </a:r>
            <a:r>
              <a:rPr lang="en" dirty="0"/>
              <a:t> </a:t>
            </a:r>
            <a:r>
              <a:rPr lang="en" b="1" dirty="0"/>
              <a:t>import</a:t>
            </a:r>
            <a:r>
              <a:rPr lang="en" dirty="0"/>
              <a:t> </a:t>
            </a:r>
            <a:r>
              <a:rPr lang="en" dirty="0" err="1"/>
              <a:t>Qicon</a:t>
            </a:r>
            <a:endParaRPr lang="ru-RU" dirty="0"/>
          </a:p>
          <a:p>
            <a:pPr marL="0" indent="0">
              <a:buNone/>
            </a:pPr>
            <a:r>
              <a:rPr lang="en" b="1" dirty="0"/>
              <a:t>class</a:t>
            </a:r>
            <a:r>
              <a:rPr lang="en" dirty="0"/>
              <a:t> </a:t>
            </a:r>
            <a:r>
              <a:rPr lang="en" b="1" dirty="0"/>
              <a:t>Example</a:t>
            </a:r>
            <a:r>
              <a:rPr lang="en" dirty="0"/>
              <a:t>(</a:t>
            </a:r>
            <a:r>
              <a:rPr lang="en" dirty="0" err="1"/>
              <a:t>QWidget</a:t>
            </a:r>
            <a:r>
              <a:rPr lang="en" dirty="0"/>
              <a:t>):</a:t>
            </a:r>
            <a:endParaRPr lang="ru-RU" dirty="0"/>
          </a:p>
          <a:p>
            <a:pPr marL="0" indent="0">
              <a:buNone/>
            </a:pPr>
            <a:r>
              <a:rPr lang="en" b="1" dirty="0"/>
              <a:t>def</a:t>
            </a:r>
            <a:r>
              <a:rPr lang="en" dirty="0"/>
              <a:t> __</a:t>
            </a:r>
            <a:r>
              <a:rPr lang="en" dirty="0" err="1"/>
              <a:t>init</a:t>
            </a:r>
            <a:r>
              <a:rPr lang="en" dirty="0"/>
              <a:t>__(self):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" dirty="0"/>
              <a:t>super().__</a:t>
            </a:r>
            <a:r>
              <a:rPr lang="en" dirty="0" err="1"/>
              <a:t>init</a:t>
            </a:r>
            <a:r>
              <a:rPr lang="en" dirty="0"/>
              <a:t>__()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" dirty="0" err="1"/>
              <a:t>self.initUI</a:t>
            </a:r>
            <a:r>
              <a:rPr lang="en" dirty="0"/>
              <a:t>()</a:t>
            </a:r>
            <a:endParaRPr lang="ru-RU" dirty="0"/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b="1" dirty="0"/>
              <a:t>	</a:t>
            </a:r>
            <a:r>
              <a:rPr lang="en" b="1" dirty="0"/>
              <a:t>def</a:t>
            </a:r>
            <a:r>
              <a:rPr lang="en" dirty="0"/>
              <a:t> </a:t>
            </a:r>
            <a:r>
              <a:rPr lang="en" dirty="0" err="1"/>
              <a:t>initUI</a:t>
            </a:r>
            <a:r>
              <a:rPr lang="en" dirty="0"/>
              <a:t>(self):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	</a:t>
            </a:r>
            <a:r>
              <a:rPr lang="en" dirty="0" err="1"/>
              <a:t>self.setGeometry</a:t>
            </a:r>
            <a:r>
              <a:rPr lang="en" dirty="0"/>
              <a:t>(300, 300, 300, 220)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	</a:t>
            </a:r>
            <a:r>
              <a:rPr lang="en" dirty="0" err="1"/>
              <a:t>self.setWindowTitle</a:t>
            </a:r>
            <a:r>
              <a:rPr lang="en" dirty="0"/>
              <a:t>('Icon’)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	</a:t>
            </a:r>
            <a:r>
              <a:rPr lang="en" dirty="0" err="1"/>
              <a:t>self.setWindowIcon</a:t>
            </a:r>
            <a:r>
              <a:rPr lang="en" dirty="0"/>
              <a:t>(</a:t>
            </a:r>
            <a:r>
              <a:rPr lang="en" dirty="0" err="1"/>
              <a:t>QIcon</a:t>
            </a:r>
            <a:r>
              <a:rPr lang="en" dirty="0"/>
              <a:t>('</a:t>
            </a:r>
            <a:r>
              <a:rPr lang="en" dirty="0" err="1"/>
              <a:t>web.png</a:t>
            </a:r>
            <a:r>
              <a:rPr lang="en" dirty="0"/>
              <a:t>’))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	</a:t>
            </a:r>
            <a:r>
              <a:rPr lang="en" dirty="0" err="1"/>
              <a:t>self.show</a:t>
            </a:r>
            <a:r>
              <a:rPr lang="en" dirty="0"/>
              <a:t>() </a:t>
            </a:r>
            <a:endParaRPr lang="ru-RU" dirty="0"/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en" b="1" dirty="0"/>
              <a:t>if</a:t>
            </a:r>
            <a:r>
              <a:rPr lang="en" dirty="0"/>
              <a:t> __name__ == '__main__’: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" dirty="0"/>
              <a:t>app = </a:t>
            </a:r>
            <a:r>
              <a:rPr lang="en" dirty="0" err="1"/>
              <a:t>QApplication</a:t>
            </a:r>
            <a:r>
              <a:rPr lang="en" dirty="0"/>
              <a:t>(</a:t>
            </a:r>
            <a:r>
              <a:rPr lang="en" dirty="0" err="1"/>
              <a:t>sys.argv</a:t>
            </a:r>
            <a:r>
              <a:rPr lang="en" dirty="0"/>
              <a:t>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" dirty="0"/>
              <a:t>ex = Example()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" dirty="0" err="1"/>
              <a:t>sys.exit</a:t>
            </a:r>
            <a:r>
              <a:rPr lang="en" dirty="0"/>
              <a:t>(</a:t>
            </a:r>
            <a:r>
              <a:rPr lang="en" dirty="0" err="1"/>
              <a:t>app.exec</a:t>
            </a:r>
            <a:r>
              <a:rPr lang="en" dirty="0"/>
              <a:t>_())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4F436F-16D0-E847-836F-7E4096E8B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220" y="2312467"/>
            <a:ext cx="3611876" cy="252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39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Простейшее заполнение </a:t>
            </a:r>
            <a:r>
              <a:rPr lang="ru-RU" dirty="0" err="1"/>
              <a:t>виджета</a:t>
            </a:r>
            <a:endParaRPr lang="ru-RU" dirty="0"/>
          </a:p>
        </p:txBody>
      </p:sp>
      <p:pic>
        <p:nvPicPr>
          <p:cNvPr id="5122" name="Picture 2" descr="see caption, buttons and labels alternate starting with label 1 and ending with button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2453308"/>
            <a:ext cx="3235756" cy="199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ee caption...alternating labels and buttons arranged verticall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372" y="2454066"/>
            <a:ext cx="3155662" cy="200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ee caption...label one above label 2 but next to button 1 which is over button 2 et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100" y="2451035"/>
            <a:ext cx="3187700" cy="197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9188" y="4748579"/>
            <a:ext cx="23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горизонтальное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9671" y="4758103"/>
            <a:ext cx="2053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вертикальное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00062" y="4748578"/>
            <a:ext cx="1519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массивом</a:t>
            </a:r>
          </a:p>
        </p:txBody>
      </p:sp>
    </p:spTree>
    <p:extLst>
      <p:ext uri="{BB962C8B-B14F-4D97-AF65-F5344CB8AC3E}">
        <p14:creationId xmlns:p14="http://schemas.microsoft.com/office/powerpoint/2010/main" val="4060052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События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Все приложения с графическим интерфейсом являются событийно-ориентированными.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События вызываются главным образом пользователем приложения. Однако, они могут быть вызваны другими средствами, к примеру подключением к Интернету, диспетчером окон или таймером.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Когда мы вызываем метод </a:t>
            </a:r>
            <a:r>
              <a:rPr lang="ru-RU" dirty="0" err="1"/>
              <a:t>exec</a:t>
            </a:r>
            <a:r>
              <a:rPr lang="ru-RU" dirty="0"/>
              <a:t>_(), приложение входит в главный цикл. Главный цикл получает события и отправляет их объектам.</a:t>
            </a:r>
          </a:p>
        </p:txBody>
      </p:sp>
    </p:spTree>
    <p:extLst>
      <p:ext uri="{BB962C8B-B14F-4D97-AF65-F5344CB8AC3E}">
        <p14:creationId xmlns:p14="http://schemas.microsoft.com/office/powerpoint/2010/main" val="3920875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События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Объект – источник события (кнопка)</a:t>
            </a:r>
          </a:p>
          <a:p>
            <a:r>
              <a:rPr lang="ru-RU" dirty="0"/>
              <a:t>Наблюдатель – обработчик событий, получающий уведомление от источника (кнопка нажата)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746500"/>
            <a:ext cx="807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hlinkClick r:id="rId2"/>
              </a:rPr>
              <a:t>Википедия</a:t>
            </a:r>
            <a:endParaRPr lang="en-US" dirty="0"/>
          </a:p>
          <a:p>
            <a:r>
              <a:rPr lang="ru-RU" dirty="0">
                <a:hlinkClick r:id="rId3"/>
              </a:rPr>
              <a:t>как это работает в </a:t>
            </a:r>
            <a:r>
              <a:rPr lang="en-US" dirty="0" err="1">
                <a:hlinkClick r:id="rId3"/>
              </a:rPr>
              <a:t>PyQT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762" y="3182937"/>
            <a:ext cx="45624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97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События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Обработчики событий системные и своим же названием описывают, к чему они относятся (например </a:t>
            </a:r>
            <a:r>
              <a:rPr lang="en-US" dirty="0" err="1"/>
              <a:t>mousePressEvent</a:t>
            </a:r>
            <a:r>
              <a:rPr lang="ru-RU" dirty="0"/>
              <a:t>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Чаще всего, мы просто переопределяем обработчик события.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Сигналы – это события (в том числе собственноручно созданные), на которые можно подписывать свои обработчики – слоты.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Сигналы можно создавать для объектов-наследников </a:t>
            </a:r>
            <a:r>
              <a:rPr lang="en-US" dirty="0" err="1"/>
              <a:t>QObject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6650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QtDesigner</a:t>
            </a:r>
            <a:r>
              <a:rPr lang="ru-RU" dirty="0"/>
              <a:t> - вёрстка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636711"/>
            <a:ext cx="10515600" cy="54025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https://www.cs.usfca.edu/~afedosov/qttut</a:t>
            </a:r>
            <a:r>
              <a:rPr lang="en-US" dirty="0">
                <a:hlinkClick r:id="rId2"/>
              </a:rPr>
              <a:t>/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98FA92-7C18-1C4B-83A9-B4F94F87F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0673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9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ОС через потоки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поток ввода-вывода </a:t>
            </a:r>
            <a:r>
              <a:rPr lang="en-US" dirty="0" err="1"/>
              <a:t>stdin</a:t>
            </a:r>
            <a:r>
              <a:rPr lang="en-US" dirty="0"/>
              <a:t>/</a:t>
            </a:r>
            <a:r>
              <a:rPr lang="en-US" dirty="0" err="1"/>
              <a:t>stdout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9525"/>
            <a:ext cx="5454650" cy="39266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2616"/>
          <a:stretch/>
        </p:blipFill>
        <p:spPr>
          <a:xfrm>
            <a:off x="781050" y="3077129"/>
            <a:ext cx="6737350" cy="262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0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 </a:t>
            </a:r>
            <a:r>
              <a:rPr lang="ru-RU" dirty="0" err="1"/>
              <a:t>виджетов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85848" y="1536055"/>
            <a:ext cx="2444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низкоуровневые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7790" y="2334215"/>
            <a:ext cx="184851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openGL</a:t>
            </a: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Vulkan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cocoa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Windows API</a:t>
            </a: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…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715249" y="1536054"/>
            <a:ext cx="2638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высокоуровневые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38200" y="5309453"/>
            <a:ext cx="4102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https://en.wikipedia.org/wiki/List_of_widget_toolkits?oldformat=true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753" y="2154238"/>
            <a:ext cx="5661470" cy="4504381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 flipV="1">
            <a:off x="723900" y="1536054"/>
            <a:ext cx="3187700" cy="245809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38200" y="1536055"/>
            <a:ext cx="3187700" cy="245809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52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Эти же библиотеки использует ОС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GUI</a:t>
            </a:r>
          </a:p>
          <a:p>
            <a:r>
              <a:rPr lang="en-US" dirty="0"/>
              <a:t>Apple Aqua</a:t>
            </a:r>
          </a:p>
          <a:p>
            <a:r>
              <a:rPr lang="en-US" dirty="0"/>
              <a:t>KDE</a:t>
            </a:r>
          </a:p>
          <a:p>
            <a:r>
              <a:rPr lang="en-US" dirty="0"/>
              <a:t>GNOME</a:t>
            </a:r>
          </a:p>
          <a:p>
            <a:r>
              <a:rPr lang="en-US" dirty="0"/>
              <a:t>LXDE</a:t>
            </a:r>
            <a:endParaRPr lang="ru-RU" dirty="0"/>
          </a:p>
        </p:txBody>
      </p:sp>
      <p:sp>
        <p:nvSpPr>
          <p:cNvPr id="5" name="AutoShape 6" descr="https://qph.fs.quoracdn.net/main-qimg-fdb341d05dc49af205dd98c0a84dcb30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2" name="Picture 8" descr="https://qph.fs.quoracdn.net/main-qimg-94e2bde0806c54ba4d36cc22a4c7c6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937" y="1839913"/>
            <a:ext cx="3663950" cy="359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oes Your KDE Plasma Desktop Look This Good? - OMG! Ubuntu!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1441373"/>
            <a:ext cx="6257925" cy="349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upload.wikimedia.org/wikipedia/en/7/78/Macosxpb.png?161946775689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362" y="3945295"/>
            <a:ext cx="347662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38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743" y="2590800"/>
            <a:ext cx="6002514" cy="130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9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err="1"/>
              <a:t>Qt</a:t>
            </a:r>
            <a:r>
              <a:rPr lang="en-US" dirty="0"/>
              <a:t> (cutie)?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высокоуровневый </a:t>
            </a:r>
            <a:r>
              <a:rPr lang="ru-RU" dirty="0" err="1"/>
              <a:t>фреймворк</a:t>
            </a:r>
            <a:r>
              <a:rPr lang="ru-RU" dirty="0"/>
              <a:t> для разработки </a:t>
            </a:r>
            <a:r>
              <a:rPr lang="en-US" dirty="0"/>
              <a:t>GUI </a:t>
            </a:r>
            <a:r>
              <a:rPr lang="ru-RU" dirty="0"/>
              <a:t>на </a:t>
            </a:r>
            <a:r>
              <a:rPr lang="en-US" dirty="0"/>
              <a:t>C++</a:t>
            </a:r>
            <a:r>
              <a:rPr lang="ru-RU" dirty="0"/>
              <a:t>,</a:t>
            </a:r>
            <a:br>
              <a:rPr lang="en-US" dirty="0"/>
            </a:br>
            <a:r>
              <a:rPr lang="ru-RU" dirty="0"/>
              <a:t>работы с БД, интернетом, работы с медиа и тестирования</a:t>
            </a:r>
          </a:p>
          <a:p>
            <a:r>
              <a:rPr lang="ru-RU" dirty="0"/>
              <a:t>разработан </a:t>
            </a:r>
            <a:r>
              <a:rPr lang="en-US" dirty="0"/>
              <a:t>Nokia (</a:t>
            </a:r>
            <a:r>
              <a:rPr lang="en-US" dirty="0" err="1"/>
              <a:t>Qt</a:t>
            </a:r>
            <a:r>
              <a:rPr lang="en-US" dirty="0"/>
              <a:t> Software)</a:t>
            </a:r>
            <a:endParaRPr lang="ru-RU" dirty="0"/>
          </a:p>
          <a:p>
            <a:r>
              <a:rPr lang="ru-RU" dirty="0"/>
              <a:t>кросс-платформенный настолько,</a:t>
            </a:r>
            <a:br>
              <a:rPr lang="ru-RU" dirty="0"/>
            </a:br>
            <a:r>
              <a:rPr lang="ru-RU" dirty="0"/>
              <a:t>что работал вот на этом</a:t>
            </a:r>
          </a:p>
          <a:p>
            <a:r>
              <a:rPr lang="ru-RU" dirty="0"/>
              <a:t>имеет </a:t>
            </a:r>
            <a:r>
              <a:rPr lang="en-US" dirty="0"/>
              <a:t>“</a:t>
            </a:r>
            <a:r>
              <a:rPr lang="ru-RU" dirty="0"/>
              <a:t>обёртки</a:t>
            </a:r>
            <a:r>
              <a:rPr lang="en-US" dirty="0"/>
              <a:t>”</a:t>
            </a:r>
            <a:r>
              <a:rPr lang="ru-RU" dirty="0"/>
              <a:t> (как </a:t>
            </a:r>
            <a:r>
              <a:rPr lang="en-US" dirty="0" err="1"/>
              <a:t>numpy</a:t>
            </a:r>
            <a:r>
              <a:rPr lang="en-US" dirty="0"/>
              <a:t>) </a:t>
            </a:r>
            <a:r>
              <a:rPr lang="ru-RU" dirty="0"/>
              <a:t>на </a:t>
            </a:r>
            <a:br>
              <a:rPr lang="en-US" dirty="0"/>
            </a:br>
            <a:r>
              <a:rPr lang="en-US" dirty="0"/>
              <a:t>Python, Java, Ruby, PHP </a:t>
            </a:r>
            <a:r>
              <a:rPr lang="ru-RU" dirty="0"/>
              <a:t>и др.</a:t>
            </a:r>
            <a:endParaRPr lang="en-US" dirty="0"/>
          </a:p>
          <a:p>
            <a:endParaRPr lang="ru-RU" dirty="0"/>
          </a:p>
        </p:txBody>
      </p:sp>
      <p:pic>
        <p:nvPicPr>
          <p:cNvPr id="2050" name="Picture 2" descr="Mobile-review.com Интернет-планшет Nokia N800. Мысли о виде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5" y="2859882"/>
            <a:ext cx="3698875" cy="277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4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PyQT</a:t>
            </a:r>
            <a:r>
              <a:rPr lang="en-US" dirty="0"/>
              <a:t> vs </a:t>
            </a:r>
            <a:r>
              <a:rPr lang="en-US" dirty="0" err="1"/>
              <a:t>PySide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PyQt</a:t>
            </a:r>
            <a:r>
              <a:rPr lang="ru-RU" dirty="0"/>
              <a:t> (</a:t>
            </a:r>
            <a:r>
              <a:rPr lang="en-US" dirty="0"/>
              <a:t>1998, Riverbank Computing</a:t>
            </a:r>
            <a:r>
              <a:rPr lang="ru-RU" dirty="0"/>
              <a:t> </a:t>
            </a:r>
            <a:r>
              <a:rPr lang="en-US" dirty="0"/>
              <a:t>Ltd) – </a:t>
            </a:r>
            <a:r>
              <a:rPr lang="ru-RU" dirty="0"/>
              <a:t>старше, большое сообщество, регулярные обновления</a:t>
            </a:r>
          </a:p>
          <a:p>
            <a:endParaRPr lang="ru-RU" dirty="0"/>
          </a:p>
          <a:p>
            <a:r>
              <a:rPr lang="en-US" dirty="0" err="1"/>
              <a:t>PySide</a:t>
            </a:r>
            <a:r>
              <a:rPr lang="en-US" dirty="0"/>
              <a:t> (2008, Nokia) </a:t>
            </a:r>
            <a:r>
              <a:rPr lang="ru-RU" dirty="0"/>
              <a:t>- наоборот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912" y="2352823"/>
            <a:ext cx="3775075" cy="382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0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Qt5 </a:t>
            </a:r>
            <a:r>
              <a:rPr lang="ru-RU" dirty="0"/>
              <a:t>входит в </a:t>
            </a:r>
            <a:r>
              <a:rPr lang="en-US" dirty="0"/>
              <a:t>Anaconda</a:t>
            </a:r>
          </a:p>
          <a:p>
            <a:r>
              <a:rPr lang="ru-RU" dirty="0"/>
              <a:t>либо </a:t>
            </a:r>
            <a:r>
              <a:rPr lang="en-US" dirty="0"/>
              <a:t>pip install PyQt5 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Наиболее популярны </a:t>
            </a:r>
            <a:r>
              <a:rPr lang="en-US" dirty="0"/>
              <a:t>Qt4 </a:t>
            </a:r>
            <a:r>
              <a:rPr lang="ru-RU" dirty="0"/>
              <a:t>и </a:t>
            </a:r>
            <a:r>
              <a:rPr lang="en-US" dirty="0"/>
              <a:t>Qt5.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Есть разница вплоть до названий и наследований классов и работы браузера.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2020 вышла </a:t>
            </a:r>
            <a:r>
              <a:rPr lang="en-US" dirty="0"/>
              <a:t>Qt6 </a:t>
            </a:r>
            <a:r>
              <a:rPr lang="ru-RU" dirty="0"/>
              <a:t>с модными функциями.</a:t>
            </a:r>
          </a:p>
        </p:txBody>
      </p:sp>
    </p:spTree>
    <p:extLst>
      <p:ext uri="{BB962C8B-B14F-4D97-AF65-F5344CB8AC3E}">
        <p14:creationId xmlns:p14="http://schemas.microsoft.com/office/powerpoint/2010/main" val="1897079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638549"/>
            <a:ext cx="10515600" cy="253841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у </a:t>
            </a:r>
            <a:r>
              <a:rPr lang="en-US" dirty="0" err="1"/>
              <a:t>Qt</a:t>
            </a:r>
            <a:r>
              <a:rPr lang="ru-RU" dirty="0"/>
              <a:t> отличный сайт </a:t>
            </a:r>
            <a:r>
              <a:rPr lang="en-US" dirty="0">
                <a:hlinkClick r:id="rId2"/>
              </a:rPr>
              <a:t>https://doc.qt.io/qt-5/qtmodules.html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его документация существенно лучше </a:t>
            </a:r>
            <a:r>
              <a:rPr lang="en-US" dirty="0" err="1"/>
              <a:t>PyQt</a:t>
            </a:r>
            <a:r>
              <a:rPr lang="en-US" dirty="0"/>
              <a:t>’</a:t>
            </a:r>
            <a:r>
              <a:rPr lang="ru-RU" dirty="0" err="1"/>
              <a:t>шной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не стесняйтесь залезать и подсматривать там код на </a:t>
            </a:r>
            <a:r>
              <a:rPr lang="en-US" dirty="0"/>
              <a:t>C++</a:t>
            </a:r>
          </a:p>
          <a:p>
            <a:pPr marL="0" indent="0">
              <a:buNone/>
            </a:pPr>
            <a:r>
              <a:rPr lang="ru-RU" dirty="0"/>
              <a:t>Можно начать с </a:t>
            </a:r>
            <a:r>
              <a:rPr lang="ru-RU" dirty="0">
                <a:hlinkClick r:id="rId3"/>
              </a:rPr>
              <a:t>этого мануала</a:t>
            </a:r>
            <a:r>
              <a:rPr lang="ru-RU" dirty="0"/>
              <a:t> (</a:t>
            </a:r>
            <a:r>
              <a:rPr lang="ru-RU" dirty="0">
                <a:hlinkClick r:id="rId4"/>
              </a:rPr>
              <a:t>оригинал на англ.</a:t>
            </a:r>
            <a:r>
              <a:rPr lang="ru-RU" dirty="0"/>
              <a:t>)</a:t>
            </a:r>
            <a:br>
              <a:rPr lang="ru-RU" dirty="0"/>
            </a:br>
            <a:r>
              <a:rPr lang="ru-RU" dirty="0"/>
              <a:t>или посмотреть </a:t>
            </a:r>
            <a:r>
              <a:rPr lang="ru-RU" dirty="0">
                <a:hlinkClick r:id="rId5"/>
              </a:rPr>
              <a:t>курс от </a:t>
            </a:r>
            <a:r>
              <a:rPr lang="en-US" dirty="0">
                <a:hlinkClick r:id="rId5"/>
              </a:rPr>
              <a:t>Penn State</a:t>
            </a:r>
            <a:endParaRPr lang="ru-RU" dirty="0"/>
          </a:p>
        </p:txBody>
      </p:sp>
      <p:pic>
        <p:nvPicPr>
          <p:cNvPr id="3074" name="Picture 2" descr="Structure of Qt framework - Game Programming using Qt 5 Beginner's Guide -  Second Editi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7" y="1576387"/>
            <a:ext cx="4251325" cy="160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6579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2351</TotalTime>
  <Words>738</Words>
  <Application>Microsoft Macintosh PowerPoint</Application>
  <PresentationFormat>Широкоэкранный</PresentationFormat>
  <Paragraphs>113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GUI &amp;PyQt</vt:lpstr>
      <vt:lpstr>Работа с ОС через потоки</vt:lpstr>
      <vt:lpstr>Библиотеки виджетов</vt:lpstr>
      <vt:lpstr>Эти же библиотеки использует ОС</vt:lpstr>
      <vt:lpstr>Презентация PowerPoint</vt:lpstr>
      <vt:lpstr>Что такое Qt (cutie)?</vt:lpstr>
      <vt:lpstr>PyQT vs PySide</vt:lpstr>
      <vt:lpstr>Установка</vt:lpstr>
      <vt:lpstr>Структура</vt:lpstr>
      <vt:lpstr>Виджеты (элементы интерфейса)</vt:lpstr>
      <vt:lpstr>Виджеты – что с ними делать?</vt:lpstr>
      <vt:lpstr>QApplication, QWidget</vt:lpstr>
      <vt:lpstr>QApplication, QWidget</vt:lpstr>
      <vt:lpstr>QApplication, Qwidget - пример</vt:lpstr>
      <vt:lpstr>Простейшее заполнение виджета</vt:lpstr>
      <vt:lpstr>События</vt:lpstr>
      <vt:lpstr>События</vt:lpstr>
      <vt:lpstr>События</vt:lpstr>
      <vt:lpstr>QtDesigner - вёрстка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Регулярные выражения</dc:title>
  <dc:creator>Alex Alex</dc:creator>
  <cp:lastModifiedBy>Alex Alex</cp:lastModifiedBy>
  <cp:revision>214</cp:revision>
  <dcterms:created xsi:type="dcterms:W3CDTF">2020-11-08T20:25:00Z</dcterms:created>
  <dcterms:modified xsi:type="dcterms:W3CDTF">2021-04-27T08:48:09Z</dcterms:modified>
</cp:coreProperties>
</file>