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53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F78F-C7C4-4BDA-857F-723E12AF058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F0D6-6754-42CD-B2D4-FDE365DDFF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rpc.org/" TargetMode="External"/><Relationship Id="rId2" Type="http://schemas.openxmlformats.org/officeDocument/2006/relationships/hyperlink" Target="http://xmlrpc.script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Lukas Kudela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err="1" smtClean="0"/>
              <a:t>Leverages</a:t>
            </a:r>
            <a:r>
              <a:rPr lang="sk-SK" dirty="0" smtClean="0"/>
              <a:t> COM+ </a:t>
            </a:r>
            <a:r>
              <a:rPr lang="sk-SK" dirty="0" err="1" smtClean="0"/>
              <a:t>via</a:t>
            </a:r>
            <a:r>
              <a:rPr lang="sk-SK" dirty="0" smtClean="0"/>
              <a:t> </a:t>
            </a:r>
            <a:r>
              <a:rPr lang="en-US" b="1" dirty="0" err="1"/>
              <a:t>System.EnterpriseServices</a:t>
            </a:r>
            <a:r>
              <a:rPr lang="en-US" dirty="0"/>
              <a:t> </a:t>
            </a:r>
            <a:r>
              <a:rPr lang="en-US" dirty="0" smtClean="0"/>
              <a:t>namespace</a:t>
            </a:r>
            <a:endParaRPr lang="sk-SK" dirty="0" smtClean="0"/>
          </a:p>
          <a:p>
            <a:r>
              <a:rPr lang="sk-SK" dirty="0" err="1" smtClean="0"/>
              <a:t>Some</a:t>
            </a:r>
            <a:r>
              <a:rPr lang="sk-SK" dirty="0" smtClean="0"/>
              <a:t> COM+ </a:t>
            </a:r>
            <a:r>
              <a:rPr lang="sk-SK" dirty="0" err="1" smtClean="0"/>
              <a:t>services</a:t>
            </a:r>
            <a:r>
              <a:rPr lang="sk-SK" dirty="0" smtClean="0"/>
              <a:t> </a:t>
            </a:r>
            <a:r>
              <a:rPr lang="sk-SK" dirty="0" err="1" smtClean="0"/>
              <a:t>duplicated</a:t>
            </a:r>
            <a:r>
              <a:rPr lang="sk-SK" dirty="0" smtClean="0"/>
              <a:t> in .NET (</a:t>
            </a:r>
            <a:r>
              <a:rPr lang="sk-SK" dirty="0" err="1" smtClean="0"/>
              <a:t>e.g</a:t>
            </a:r>
            <a:r>
              <a:rPr lang="sk-SK" dirty="0" smtClean="0"/>
              <a:t>. </a:t>
            </a:r>
            <a:r>
              <a:rPr lang="sk-SK" dirty="0" err="1" smtClean="0"/>
              <a:t>TransactionScope</a:t>
            </a:r>
            <a:r>
              <a:rPr lang="sk-SK" dirty="0" smtClean="0"/>
              <a:t>)</a:t>
            </a:r>
            <a:endParaRPr lang="en-US" dirty="0" smtClean="0"/>
          </a:p>
          <a:p>
            <a:r>
              <a:rPr lang="en-US" dirty="0" smtClean="0"/>
              <a:t>Supports backward compatibility via </a:t>
            </a:r>
            <a:r>
              <a:rPr lang="en-US" b="1" dirty="0" smtClean="0"/>
              <a:t>COM Interop</a:t>
            </a:r>
          </a:p>
          <a:p>
            <a:pPr lvl="1"/>
            <a:r>
              <a:rPr lang="en-US" dirty="0" smtClean="0"/>
              <a:t>Using COM from .NET – Runtime Callable Wrapper (RCW)</a:t>
            </a:r>
          </a:p>
          <a:p>
            <a:pPr lvl="1"/>
            <a:r>
              <a:rPr lang="en-US" dirty="0" smtClean="0"/>
              <a:t>Using .NET from COM – COM Callable Wrapper (CCW)</a:t>
            </a:r>
            <a:endParaRPr lang="sk-SK" dirty="0" smtClean="0"/>
          </a:p>
          <a:p>
            <a:r>
              <a:rPr lang="sk-SK" dirty="0" smtClean="0"/>
              <a:t>WCF </a:t>
            </a:r>
            <a:r>
              <a:rPr lang="sk-SK" dirty="0" err="1" smtClean="0"/>
              <a:t>eases</a:t>
            </a:r>
            <a:r>
              <a:rPr lang="sk-SK" dirty="0" smtClean="0"/>
              <a:t> </a:t>
            </a:r>
            <a:r>
              <a:rPr lang="sk-SK" dirty="0" err="1" smtClean="0"/>
              <a:t>some</a:t>
            </a:r>
            <a:r>
              <a:rPr lang="sk-SK" dirty="0" smtClean="0"/>
              <a:t> COM</a:t>
            </a:r>
            <a:r>
              <a:rPr lang="en-US" dirty="0" smtClean="0"/>
              <a:t>’s remote execution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42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vs.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 </a:t>
            </a:r>
            <a:r>
              <a:rPr lang="en-US" dirty="0"/>
              <a:t>use </a:t>
            </a:r>
            <a:r>
              <a:rPr lang="en-US" b="1" dirty="0"/>
              <a:t>component</a:t>
            </a:r>
            <a:r>
              <a:rPr lang="en-US" dirty="0"/>
              <a:t> to mean a glob of software that’s intended to be </a:t>
            </a:r>
            <a:r>
              <a:rPr lang="en-US" u="sng" dirty="0"/>
              <a:t>used, without change, by application that is out of the control of the writers of the component</a:t>
            </a:r>
            <a:r>
              <a:rPr lang="en-US" dirty="0"/>
              <a:t>. By ‘without change’ I mean that the using application doesn’t change the source code of the components, although they may alter the component’s behavior by extending it in ways allowed by the component writers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 is similar to a component in that it’s used by foreign applications. The main difference is that I expect a component to be used locally (think jar file, assembly, </a:t>
            </a:r>
            <a:r>
              <a:rPr lang="en-US" dirty="0" err="1"/>
              <a:t>dll</a:t>
            </a:r>
            <a:r>
              <a:rPr lang="en-US" dirty="0"/>
              <a:t>, or a source import). A service will be </a:t>
            </a:r>
            <a:r>
              <a:rPr lang="en-US" u="sng" dirty="0"/>
              <a:t>used remotely through some remote interface</a:t>
            </a:r>
            <a:r>
              <a:rPr lang="en-US" dirty="0"/>
              <a:t>, either synchronous or asynchronous (</a:t>
            </a:r>
            <a:r>
              <a:rPr lang="en-US" dirty="0" err="1"/>
              <a:t>eg</a:t>
            </a:r>
            <a:r>
              <a:rPr lang="en-US" dirty="0"/>
              <a:t> web service, messaging system, RPC, or </a:t>
            </a:r>
            <a:r>
              <a:rPr lang="en-US" dirty="0" smtClean="0"/>
              <a:t>socket).</a:t>
            </a:r>
          </a:p>
          <a:p>
            <a:r>
              <a:rPr lang="en-US" sz="1700" dirty="0" smtClean="0"/>
              <a:t>Martin Fowler, </a:t>
            </a:r>
            <a:r>
              <a:rPr lang="en-US" sz="1700" i="1" dirty="0" smtClean="0"/>
              <a:t>Inversion of Control Containers and the Dependency Injection Pattern</a:t>
            </a:r>
            <a:endParaRPr 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126835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vs.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(C) vs. Remote (S)</a:t>
            </a:r>
          </a:p>
          <a:p>
            <a:r>
              <a:rPr lang="en-US" dirty="0" smtClean="0"/>
              <a:t>Distributed objects (C) vs Web services (S)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509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RPC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Remote </a:t>
            </a:r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err="1" smtClean="0"/>
              <a:t>Inter-Process</a:t>
            </a:r>
            <a:r>
              <a:rPr lang="sk-SK" dirty="0" smtClean="0"/>
              <a:t> </a:t>
            </a:r>
            <a:r>
              <a:rPr lang="sk-SK" dirty="0" err="1" smtClean="0"/>
              <a:t>Communication</a:t>
            </a:r>
            <a:r>
              <a:rPr lang="sk-SK" dirty="0" smtClean="0"/>
              <a:t> </a:t>
            </a:r>
            <a:r>
              <a:rPr lang="en-US" dirty="0" smtClean="0"/>
              <a:t>(IPC)</a:t>
            </a:r>
          </a:p>
          <a:p>
            <a:r>
              <a:rPr lang="en-US" dirty="0" smtClean="0">
                <a:hlinkClick r:id="rId2"/>
              </a:rPr>
              <a:t>XML-RPC</a:t>
            </a:r>
            <a:endParaRPr lang="en-US" dirty="0" smtClean="0"/>
          </a:p>
          <a:p>
            <a:pPr lvl="1"/>
            <a:r>
              <a:rPr lang="en-US" dirty="0" smtClean="0"/>
              <a:t>RPC protocol encoded in XML</a:t>
            </a:r>
          </a:p>
          <a:p>
            <a:pPr lvl="1"/>
            <a:r>
              <a:rPr lang="en-US" dirty="0" smtClean="0"/>
              <a:t>Transport: HTML</a:t>
            </a:r>
          </a:p>
          <a:p>
            <a:pPr lvl="1"/>
            <a:r>
              <a:rPr lang="en-US" dirty="0" smtClean="0"/>
              <a:t>Evolved into SOAP</a:t>
            </a:r>
          </a:p>
          <a:p>
            <a:r>
              <a:rPr lang="en-US" dirty="0" smtClean="0">
                <a:hlinkClick r:id="rId3"/>
              </a:rPr>
              <a:t>JSON-RPC</a:t>
            </a:r>
            <a:endParaRPr lang="en-US" dirty="0" smtClean="0"/>
          </a:p>
          <a:p>
            <a:pPr lvl="1"/>
            <a:r>
              <a:rPr lang="en-US" dirty="0" smtClean="0"/>
              <a:t>RPC protocol encoded in JSON</a:t>
            </a:r>
          </a:p>
          <a:p>
            <a:pPr lvl="1"/>
            <a:r>
              <a:rPr lang="en-US" dirty="0" smtClean="0"/>
              <a:t>Transport: HTML or TCP</a:t>
            </a:r>
          </a:p>
          <a:p>
            <a:pPr lvl="1"/>
            <a:r>
              <a:rPr lang="en-US" dirty="0" smtClean="0"/>
              <a:t>Uses JSON to encode calls</a:t>
            </a:r>
          </a:p>
        </p:txBody>
      </p:sp>
    </p:spTree>
    <p:extLst>
      <p:ext uri="{BB962C8B-B14F-4D97-AF65-F5344CB8AC3E}">
        <p14:creationId xmlns="" xmlns:p14="http://schemas.microsoft.com/office/powerpoint/2010/main" val="34726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vs.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IPC</a:t>
            </a:r>
            <a:r>
              <a:rPr lang="en-US" dirty="0" smtClean="0"/>
              <a:t> </a:t>
            </a:r>
            <a:r>
              <a:rPr lang="en-US" dirty="0"/>
              <a:t>is a set of techniques for the exchange of data among multiple threads in one or more processes. Processes may be running on one or more computers connected by a network.</a:t>
            </a:r>
            <a:endParaRPr lang="en-US" dirty="0" smtClean="0"/>
          </a:p>
          <a:p>
            <a:r>
              <a:rPr lang="en-US" b="1" dirty="0" smtClean="0"/>
              <a:t>RPC</a:t>
            </a:r>
            <a:r>
              <a:rPr lang="en-US" dirty="0" smtClean="0"/>
              <a:t> </a:t>
            </a:r>
            <a:r>
              <a:rPr lang="en-US" dirty="0"/>
              <a:t>is an i</a:t>
            </a:r>
            <a:r>
              <a:rPr lang="en-US" dirty="0" smtClean="0"/>
              <a:t>nter-process </a:t>
            </a:r>
            <a:r>
              <a:rPr lang="en-US" dirty="0"/>
              <a:t>communication technology that allows a computer program to cause a subroutine or procedure to execute in another address space (commonly on another computer on a shared network) without the programmer explicitly coding the details for this remote </a:t>
            </a:r>
            <a:r>
              <a:rPr lang="en-US" dirty="0" smtClean="0"/>
              <a:t>interaction.</a:t>
            </a:r>
          </a:p>
          <a:p>
            <a:r>
              <a:rPr lang="en-US" dirty="0" smtClean="0"/>
              <a:t>Hence, RPC is a kind of IPC.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122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Java </a:t>
            </a:r>
            <a:r>
              <a:rPr lang="en-US" sz="4000" b="1" dirty="0" smtClean="0"/>
              <a:t>RMI</a:t>
            </a:r>
            <a:r>
              <a:rPr lang="en-US" sz="4000" dirty="0"/>
              <a:t> </a:t>
            </a:r>
            <a:r>
              <a:rPr lang="en-US" sz="4000" dirty="0" smtClean="0"/>
              <a:t>– </a:t>
            </a:r>
            <a:r>
              <a:rPr lang="en-US" sz="4000" dirty="0" smtClean="0"/>
              <a:t>Remote </a:t>
            </a:r>
            <a:r>
              <a:rPr lang="en-US" sz="4000" dirty="0"/>
              <a:t>Method </a:t>
            </a:r>
            <a:r>
              <a:rPr lang="en-US" sz="4000" dirty="0" smtClean="0"/>
              <a:t>Invocation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API - OOP equivalent of RPC (</a:t>
            </a:r>
            <a:r>
              <a:rPr lang="en-US" dirty="0" err="1" smtClean="0"/>
              <a:t>java.rmi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Direct transfer of serialized Java classes</a:t>
            </a:r>
          </a:p>
          <a:p>
            <a:pPr lvl="1"/>
            <a:r>
              <a:rPr lang="en-US" dirty="0" smtClean="0"/>
              <a:t>Distributed garbage collection (DGC)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JVM to JVM – Java Remote Method Protocol (JRMP)</a:t>
            </a:r>
          </a:p>
          <a:p>
            <a:pPr lvl="1"/>
            <a:r>
              <a:rPr lang="en-US" dirty="0" smtClean="0"/>
              <a:t>JVM to Non-JVM – CORBA (RMI-IIOP)</a:t>
            </a:r>
          </a:p>
        </p:txBody>
      </p:sp>
    </p:spTree>
    <p:extLst>
      <p:ext uri="{BB962C8B-B14F-4D97-AF65-F5344CB8AC3E}">
        <p14:creationId xmlns="" xmlns:p14="http://schemas.microsoft.com/office/powerpoint/2010/main" val="211002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 smtClean="0"/>
              <a:t>CORBA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Common </a:t>
            </a:r>
            <a:r>
              <a:rPr lang="en-US" sz="2800" dirty="0"/>
              <a:t>Object Request Broker </a:t>
            </a: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err="1" smtClean="0"/>
              <a:t>Open</a:t>
            </a:r>
            <a:r>
              <a:rPr lang="sk-SK" dirty="0" smtClean="0"/>
              <a:t>, </a:t>
            </a:r>
            <a:r>
              <a:rPr lang="sk-SK" dirty="0" err="1" smtClean="0"/>
              <a:t>vendor-independent</a:t>
            </a:r>
            <a:r>
              <a:rPr lang="sk-SK" dirty="0" smtClean="0"/>
              <a:t> </a:t>
            </a:r>
            <a:r>
              <a:rPr lang="sk-SK" b="1" dirty="0" err="1" smtClean="0"/>
              <a:t>architecture</a:t>
            </a:r>
            <a:r>
              <a:rPr lang="sk-SK" dirty="0" smtClean="0"/>
              <a:t> and </a:t>
            </a:r>
            <a:r>
              <a:rPr lang="sk-SK" b="1" dirty="0" err="1" smtClean="0"/>
              <a:t>infrastructure</a:t>
            </a:r>
            <a:r>
              <a:rPr lang="sk-SK" dirty="0" smtClean="0"/>
              <a:t> </a:t>
            </a:r>
            <a:r>
              <a:rPr lang="en-US" dirty="0" smtClean="0"/>
              <a:t>for building </a:t>
            </a:r>
            <a:r>
              <a:rPr lang="en-US" b="1" dirty="0" smtClean="0"/>
              <a:t>distributed systems</a:t>
            </a:r>
          </a:p>
          <a:p>
            <a:r>
              <a:rPr lang="en-US" dirty="0" smtClean="0"/>
              <a:t>Any OS, any language</a:t>
            </a:r>
          </a:p>
          <a:p>
            <a:r>
              <a:rPr lang="en-US" dirty="0" smtClean="0"/>
              <a:t>Uses </a:t>
            </a:r>
            <a:r>
              <a:rPr lang="sk-SK" b="1" dirty="0"/>
              <a:t>I</a:t>
            </a:r>
            <a:r>
              <a:rPr lang="en-US" b="1" dirty="0" err="1" smtClean="0"/>
              <a:t>nterface</a:t>
            </a:r>
            <a:r>
              <a:rPr lang="en-US" b="1" dirty="0" smtClean="0"/>
              <a:t> </a:t>
            </a:r>
            <a:r>
              <a:rPr lang="sk-SK" b="1" dirty="0" smtClean="0"/>
              <a:t>D</a:t>
            </a:r>
            <a:r>
              <a:rPr lang="en-US" b="1" dirty="0" err="1" smtClean="0"/>
              <a:t>escription</a:t>
            </a:r>
            <a:r>
              <a:rPr lang="en-US" b="1" dirty="0" smtClean="0"/>
              <a:t> </a:t>
            </a:r>
            <a:r>
              <a:rPr lang="sk-SK" b="1" dirty="0" smtClean="0"/>
              <a:t>L</a:t>
            </a:r>
            <a:r>
              <a:rPr lang="en-US" b="1" dirty="0" err="1" smtClean="0"/>
              <a:t>anguage</a:t>
            </a:r>
            <a:r>
              <a:rPr lang="en-US" dirty="0" smtClean="0"/>
              <a:t> (IDL)</a:t>
            </a:r>
          </a:p>
          <a:p>
            <a:pPr lvl="1"/>
            <a:r>
              <a:rPr lang="en-US" dirty="0" smtClean="0"/>
              <a:t>Specifies mappings from IDL to </a:t>
            </a:r>
            <a:r>
              <a:rPr lang="en-US" dirty="0" err="1" smtClean="0"/>
              <a:t>impl</a:t>
            </a:r>
            <a:r>
              <a:rPr lang="en-US" dirty="0" smtClean="0"/>
              <a:t>. languages</a:t>
            </a:r>
          </a:p>
          <a:p>
            <a:r>
              <a:rPr lang="en-US" b="1" dirty="0" smtClean="0"/>
              <a:t>Object Request Broker</a:t>
            </a:r>
            <a:r>
              <a:rPr lang="en-US" dirty="0" smtClean="0"/>
              <a:t> (ORB) handles requests &amp; replies routing</a:t>
            </a:r>
            <a:endParaRPr lang="sk-SK" dirty="0" smtClean="0"/>
          </a:p>
          <a:p>
            <a:r>
              <a:rPr lang="en-US" dirty="0" smtClean="0"/>
              <a:t>Binary message format (x SOAP)</a:t>
            </a:r>
          </a:p>
        </p:txBody>
      </p:sp>
    </p:spTree>
    <p:extLst>
      <p:ext uri="{BB962C8B-B14F-4D97-AF65-F5344CB8AC3E}">
        <p14:creationId xmlns="" xmlns:p14="http://schemas.microsoft.com/office/powerpoint/2010/main" val="8836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b="1" dirty="0" smtClean="0"/>
              <a:t>COM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sk-SK" dirty="0" smtClean="0"/>
              <a:t>Component </a:t>
            </a:r>
            <a:r>
              <a:rPr lang="sk-SK" dirty="0"/>
              <a:t>Object </a:t>
            </a:r>
            <a:r>
              <a:rPr lang="sk-SK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Standard </a:t>
            </a:r>
            <a:r>
              <a:rPr lang="sk-SK" dirty="0" err="1" smtClean="0"/>
              <a:t>for</a:t>
            </a:r>
            <a:r>
              <a:rPr lang="sk-SK" dirty="0" smtClean="0"/>
              <a:t> software </a:t>
            </a:r>
            <a:r>
              <a:rPr lang="sk-SK" dirty="0" err="1" smtClean="0"/>
              <a:t>components</a:t>
            </a:r>
            <a:r>
              <a:rPr lang="sk-SK" dirty="0" smtClean="0"/>
              <a:t> (</a:t>
            </a:r>
            <a:r>
              <a:rPr lang="sk-SK" dirty="0" err="1" smtClean="0"/>
              <a:t>component</a:t>
            </a:r>
            <a:r>
              <a:rPr lang="sk-SK" dirty="0" smtClean="0"/>
              <a:t> model)</a:t>
            </a:r>
          </a:p>
          <a:p>
            <a:r>
              <a:rPr lang="sk-SK" dirty="0" err="1" smtClean="0"/>
              <a:t>Inter-process</a:t>
            </a:r>
            <a:r>
              <a:rPr lang="sk-SK" dirty="0" smtClean="0"/>
              <a:t> </a:t>
            </a:r>
            <a:r>
              <a:rPr lang="sk-SK" dirty="0" err="1" smtClean="0"/>
              <a:t>communication</a:t>
            </a:r>
            <a:endParaRPr lang="sk-SK" dirty="0" smtClean="0"/>
          </a:p>
          <a:p>
            <a:r>
              <a:rPr lang="sk-SK" dirty="0" err="1" smtClean="0"/>
              <a:t>Implementation</a:t>
            </a:r>
            <a:r>
              <a:rPr lang="sk-SK" dirty="0" smtClean="0"/>
              <a:t> </a:t>
            </a:r>
            <a:r>
              <a:rPr lang="sk-SK" dirty="0" err="1" smtClean="0"/>
              <a:t>language</a:t>
            </a:r>
            <a:r>
              <a:rPr lang="sk-SK" dirty="0" smtClean="0"/>
              <a:t> </a:t>
            </a:r>
            <a:r>
              <a:rPr lang="sk-SK" dirty="0" err="1" smtClean="0"/>
              <a:t>independent</a:t>
            </a:r>
            <a:r>
              <a:rPr lang="sk-SK" dirty="0" smtClean="0"/>
              <a:t> (in </a:t>
            </a:r>
            <a:r>
              <a:rPr lang="sk-SK" dirty="0" err="1" smtClean="0"/>
              <a:t>theory</a:t>
            </a:r>
            <a:r>
              <a:rPr lang="sk-SK" dirty="0" smtClean="0"/>
              <a:t>)</a:t>
            </a:r>
          </a:p>
          <a:p>
            <a:r>
              <a:rPr lang="sk-SK" dirty="0" smtClean="0"/>
              <a:t>Windows-</a:t>
            </a:r>
            <a:r>
              <a:rPr lang="sk-SK" dirty="0" err="1" smtClean="0"/>
              <a:t>specific</a:t>
            </a:r>
            <a:r>
              <a:rPr lang="sk-SK" dirty="0" smtClean="0"/>
              <a:t> (x CORBA)</a:t>
            </a:r>
            <a:endParaRPr lang="en-US" dirty="0" smtClean="0"/>
          </a:p>
          <a:p>
            <a:r>
              <a:rPr lang="sk-SK" dirty="0" err="1" smtClean="0"/>
              <a:t>Application</a:t>
            </a:r>
            <a:r>
              <a:rPr lang="sk-SK" dirty="0" smtClean="0"/>
              <a:t> </a:t>
            </a:r>
            <a:r>
              <a:rPr lang="sk-SK" dirty="0" err="1" smtClean="0"/>
              <a:t>Binary</a:t>
            </a:r>
            <a:r>
              <a:rPr lang="sk-SK" dirty="0" smtClean="0"/>
              <a:t> Interface (API) – </a:t>
            </a:r>
            <a:r>
              <a:rPr lang="sk-SK" dirty="0" err="1" smtClean="0"/>
              <a:t>machine</a:t>
            </a:r>
            <a:r>
              <a:rPr lang="sk-SK" dirty="0" smtClean="0"/>
              <a:t> </a:t>
            </a:r>
            <a:r>
              <a:rPr lang="sk-SK" dirty="0" err="1" smtClean="0"/>
              <a:t>code</a:t>
            </a:r>
            <a:r>
              <a:rPr lang="sk-SK" dirty="0" smtClean="0"/>
              <a:t>-level interface</a:t>
            </a:r>
          </a:p>
          <a:p>
            <a:pPr lvl="1"/>
            <a:r>
              <a:rPr lang="sk-SK" dirty="0" err="1" smtClean="0"/>
              <a:t>Vs</a:t>
            </a:r>
            <a:r>
              <a:rPr lang="sk-SK" dirty="0" smtClean="0"/>
              <a:t>. API – </a:t>
            </a:r>
            <a:r>
              <a:rPr lang="sk-SK" dirty="0" err="1" smtClean="0"/>
              <a:t>source</a:t>
            </a:r>
            <a:r>
              <a:rPr lang="sk-SK" dirty="0" smtClean="0"/>
              <a:t> </a:t>
            </a:r>
            <a:r>
              <a:rPr lang="sk-SK" dirty="0" err="1" smtClean="0"/>
              <a:t>code</a:t>
            </a:r>
            <a:r>
              <a:rPr lang="sk-SK" dirty="0" smtClean="0"/>
              <a:t>-level interface</a:t>
            </a:r>
          </a:p>
        </p:txBody>
      </p:sp>
    </p:spTree>
    <p:extLst>
      <p:ext uri="{BB962C8B-B14F-4D97-AF65-F5344CB8AC3E}">
        <p14:creationId xmlns="" xmlns:p14="http://schemas.microsoft.com/office/powerpoint/2010/main" val="9155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DCOM</a:t>
            </a:r>
            <a:r>
              <a:rPr lang="en-US" sz="3200" dirty="0"/>
              <a:t> </a:t>
            </a:r>
            <a:r>
              <a:rPr lang="en-US" sz="3200" dirty="0" smtClean="0"/>
              <a:t>– </a:t>
            </a:r>
            <a:r>
              <a:rPr lang="en-US" sz="3200" dirty="0" smtClean="0"/>
              <a:t>Distributed </a:t>
            </a:r>
            <a:r>
              <a:rPr lang="en-US" sz="3200" dirty="0"/>
              <a:t>Component Object </a:t>
            </a:r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Extensions</a:t>
            </a:r>
            <a:r>
              <a:rPr lang="sk-SK" dirty="0" smtClean="0"/>
              <a:t> </a:t>
            </a:r>
            <a:r>
              <a:rPr lang="sk-SK" dirty="0" err="1" smtClean="0"/>
              <a:t>added</a:t>
            </a:r>
            <a:r>
              <a:rPr lang="sk-SK" dirty="0" smtClean="0"/>
              <a:t> to COM</a:t>
            </a:r>
          </a:p>
          <a:p>
            <a:pPr lvl="1"/>
            <a:r>
              <a:rPr lang="sk-SK" dirty="0" err="1" smtClean="0"/>
              <a:t>Marshalling</a:t>
            </a:r>
            <a:r>
              <a:rPr lang="en-US" dirty="0" smtClean="0"/>
              <a:t> – (de)serializing arguments &amp; return values</a:t>
            </a:r>
          </a:p>
          <a:p>
            <a:pPr lvl="1"/>
            <a:r>
              <a:rPr lang="en-US" dirty="0" smtClean="0"/>
              <a:t>Distributed GC</a:t>
            </a:r>
            <a:endParaRPr lang="sk-SK" dirty="0" smtClean="0"/>
          </a:p>
          <a:p>
            <a:r>
              <a:rPr lang="sk-SK" dirty="0" smtClean="0"/>
              <a:t>Major </a:t>
            </a:r>
            <a:r>
              <a:rPr lang="sk-SK" dirty="0" err="1" smtClean="0"/>
              <a:t>competitor</a:t>
            </a:r>
            <a:r>
              <a:rPr lang="sk-SK" dirty="0" smtClean="0"/>
              <a:t> to CORBA</a:t>
            </a:r>
          </a:p>
          <a:p>
            <a:pPr lvl="1"/>
            <a:r>
              <a:rPr lang="sk-SK" dirty="0" smtClean="0"/>
              <a:t>Web </a:t>
            </a:r>
            <a:r>
              <a:rPr lang="sk-SK" dirty="0" err="1" smtClean="0"/>
              <a:t>Services</a:t>
            </a:r>
            <a:r>
              <a:rPr lang="sk-SK" dirty="0" smtClean="0"/>
              <a:t> </a:t>
            </a:r>
            <a:r>
              <a:rPr lang="sk-SK" dirty="0" err="1" smtClean="0"/>
              <a:t>won</a:t>
            </a:r>
            <a:r>
              <a:rPr lang="sk-SK" dirty="0" smtClean="0"/>
              <a:t> over </a:t>
            </a:r>
            <a:r>
              <a:rPr lang="sk-SK" dirty="0" err="1" smtClean="0"/>
              <a:t>both</a:t>
            </a:r>
            <a:endParaRPr lang="sk-SK" dirty="0" smtClean="0">
              <a:sym typeface="Wingdings" panose="05000000000000000000" pitchFamily="2" charset="2"/>
            </a:endParaRPr>
          </a:p>
          <a:p>
            <a:pPr lvl="1"/>
            <a:r>
              <a:rPr lang="sk-SK" dirty="0" err="1" smtClean="0">
                <a:sym typeface="Wingdings" panose="05000000000000000000" pitchFamily="2" charset="2"/>
              </a:rPr>
              <a:t>Where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two</a:t>
            </a:r>
            <a:r>
              <a:rPr lang="sk-SK" dirty="0" smtClean="0">
                <a:sym typeface="Wingdings" panose="05000000000000000000" pitchFamily="2" charset="2"/>
              </a:rPr>
              <a:t> are </a:t>
            </a:r>
            <a:r>
              <a:rPr lang="sk-SK" dirty="0" err="1" smtClean="0">
                <a:sym typeface="Wingdings" panose="05000000000000000000" pitchFamily="2" charset="2"/>
              </a:rPr>
              <a:t>fighting</a:t>
            </a:r>
            <a:r>
              <a:rPr lang="sk-SK" dirty="0" smtClean="0">
                <a:sym typeface="Wingdings" panose="05000000000000000000" pitchFamily="2" charset="2"/>
              </a:rPr>
              <a:t>, </a:t>
            </a:r>
            <a:r>
              <a:rPr lang="sk-SK" dirty="0" err="1" smtClean="0">
                <a:sym typeface="Wingdings" panose="05000000000000000000" pitchFamily="2" charset="2"/>
              </a:rPr>
              <a:t>the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third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wins</a:t>
            </a:r>
            <a:r>
              <a:rPr lang="sk-SK" dirty="0" smtClean="0">
                <a:sym typeface="Wingdings" panose="05000000000000000000" pitchFamily="2" charset="2"/>
              </a:rPr>
              <a:t> </a:t>
            </a:r>
          </a:p>
          <a:p>
            <a:r>
              <a:rPr lang="en-US" dirty="0" smtClean="0"/>
              <a:t>Binary message format (x SOAP)</a:t>
            </a:r>
            <a:endParaRPr lang="sk-SK" dirty="0" smtClean="0"/>
          </a:p>
        </p:txBody>
      </p:sp>
    </p:spTree>
    <p:extLst>
      <p:ext uri="{BB962C8B-B14F-4D97-AF65-F5344CB8AC3E}">
        <p14:creationId xmlns="" xmlns:p14="http://schemas.microsoft.com/office/powerpoint/2010/main" val="171213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570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Components</vt:lpstr>
      <vt:lpstr>Components vs. Services</vt:lpstr>
      <vt:lpstr>Components vs. Services</vt:lpstr>
      <vt:lpstr>RPC – Remote Procedure Call</vt:lpstr>
      <vt:lpstr>IPC vs. RPC</vt:lpstr>
      <vt:lpstr>Java RMI – Remote Method Invocation</vt:lpstr>
      <vt:lpstr>CORBA – Common Object Request Broker Architecture</vt:lpstr>
      <vt:lpstr>COM – Component Object Model</vt:lpstr>
      <vt:lpstr>DCOM – Distributed Component Object Model</vt:lpstr>
      <vt:lpstr>.NET</vt:lpstr>
    </vt:vector>
  </TitlesOfParts>
  <Company>Barclays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Lukas Kudela</dc:creator>
  <cp:lastModifiedBy>Lukas Kudela</cp:lastModifiedBy>
  <cp:revision>2</cp:revision>
  <dcterms:created xsi:type="dcterms:W3CDTF">2015-09-15T15:49:17Z</dcterms:created>
  <dcterms:modified xsi:type="dcterms:W3CDTF">2015-09-15T15:53:20Z</dcterms:modified>
</cp:coreProperties>
</file>