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7" r:id="rId4"/>
    <p:sldId id="294" r:id="rId5"/>
    <p:sldId id="279" r:id="rId6"/>
    <p:sldId id="259" r:id="rId7"/>
    <p:sldId id="260" r:id="rId8"/>
    <p:sldId id="281" r:id="rId9"/>
    <p:sldId id="291" r:id="rId10"/>
    <p:sldId id="282" r:id="rId11"/>
    <p:sldId id="290" r:id="rId12"/>
    <p:sldId id="283" r:id="rId13"/>
    <p:sldId id="284" r:id="rId14"/>
    <p:sldId id="285" r:id="rId15"/>
    <p:sldId id="286" r:id="rId16"/>
    <p:sldId id="292" r:id="rId17"/>
    <p:sldId id="289" r:id="rId18"/>
    <p:sldId id="298" r:id="rId19"/>
    <p:sldId id="288" r:id="rId20"/>
    <p:sldId id="287" r:id="rId21"/>
    <p:sldId id="295" r:id="rId22"/>
    <p:sldId id="296" r:id="rId23"/>
    <p:sldId id="263" r:id="rId24"/>
    <p:sldId id="293" r:id="rId25"/>
    <p:sldId id="264" r:id="rId26"/>
    <p:sldId id="265" r:id="rId27"/>
    <p:sldId id="266" r:id="rId28"/>
    <p:sldId id="280" r:id="rId29"/>
    <p:sldId id="267" r:id="rId30"/>
    <p:sldId id="268" r:id="rId31"/>
  </p:sldIdLst>
  <p:sldSz cx="9144000" cy="5143500" type="screen16x9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8" y="-3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6F6-FF69-440E-8E76-2A870DFDF22C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43EA-108E-4156-B155-A82BAEA17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6F6-FF69-440E-8E76-2A870DFDF22C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43EA-108E-4156-B155-A82BAEA17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6F6-FF69-440E-8E76-2A870DFDF22C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43EA-108E-4156-B155-A82BAEA17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6F6-FF69-440E-8E76-2A870DFDF22C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43EA-108E-4156-B155-A82BAEA17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6F6-FF69-440E-8E76-2A870DFDF22C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43EA-108E-4156-B155-A82BAEA17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6F6-FF69-440E-8E76-2A870DFDF22C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43EA-108E-4156-B155-A82BAEA17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6F6-FF69-440E-8E76-2A870DFDF22C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43EA-108E-4156-B155-A82BAEA17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6F6-FF69-440E-8E76-2A870DFDF22C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43EA-108E-4156-B155-A82BAEA17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6F6-FF69-440E-8E76-2A870DFDF22C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43EA-108E-4156-B155-A82BAEA17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6F6-FF69-440E-8E76-2A870DFDF22C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43EA-108E-4156-B155-A82BAEA17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6F6-FF69-440E-8E76-2A870DFDF22C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43EA-108E-4156-B155-A82BAEA17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706F6-FF69-440E-8E76-2A870DFDF22C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E43EA-108E-4156-B155-A82BAEA17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articles/consumerDrivenContracts.html" TargetMode="External"/><Relationship Id="rId2" Type="http://schemas.openxmlformats.org/officeDocument/2006/relationships/hyperlink" Target="http://martinfowler.com/bliki/TolerantReader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bliki/CircuitBreaker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eaaDev/EventSourcing.html" TargetMode="External"/><Relationship Id="rId2" Type="http://schemas.openxmlformats.org/officeDocument/2006/relationships/hyperlink" Target="http://www.slideshare.net/chris.e.richardson/developing-eventdriven-microservices-with-event-sourcing-and-cqrs-phillye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rtinfowler.com/bliki/CQR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Microservices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Lukas </a:t>
            </a:r>
            <a:r>
              <a:rPr lang="en-GB" dirty="0" smtClean="0"/>
              <a:t>Kudela</a:t>
            </a:r>
          </a:p>
          <a:p>
            <a:r>
              <a:rPr lang="en-GB" dirty="0" smtClean="0"/>
              <a:t>(2015-10-02)</a:t>
            </a:r>
            <a:endParaRPr lang="en-GB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Organized Around Business Capabilities (1)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842992" cy="3394472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 smtClean="0"/>
              <a:t>Conway’s Law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smtClean="0"/>
              <a:t>“</a:t>
            </a:r>
            <a:r>
              <a:rPr lang="en-US" i="1" dirty="0" smtClean="0"/>
              <a:t>Any organization that designs a system (defined broadly) will produce a design whose structure is a copy of the organization's communication structure.”</a:t>
            </a:r>
            <a:endParaRPr lang="en-GB" i="1" dirty="0" smtClean="0"/>
          </a:p>
          <a:p>
            <a:r>
              <a:rPr lang="en-GB" dirty="0" smtClean="0"/>
              <a:t>Bounded Context</a:t>
            </a:r>
          </a:p>
          <a:p>
            <a:pPr lvl="1"/>
            <a:r>
              <a:rPr lang="en-GB" dirty="0" smtClean="0"/>
              <a:t>DDD pattern</a:t>
            </a:r>
          </a:p>
          <a:p>
            <a:pPr lvl="1"/>
            <a:r>
              <a:rPr lang="en-GB" dirty="0" smtClean="0"/>
              <a:t>Boundary where </a:t>
            </a:r>
            <a:r>
              <a:rPr lang="en-US" dirty="0" smtClean="0"/>
              <a:t>ubiquitous </a:t>
            </a:r>
            <a:r>
              <a:rPr lang="en-GB" dirty="0" smtClean="0"/>
              <a:t>language is consistent</a:t>
            </a:r>
          </a:p>
          <a:p>
            <a:pPr lvl="1"/>
            <a:r>
              <a:rPr lang="en-GB" dirty="0" smtClean="0"/>
              <a:t>Each </a:t>
            </a:r>
            <a:r>
              <a:rPr lang="en-GB" dirty="0" err="1" smtClean="0"/>
              <a:t>subdomain</a:t>
            </a:r>
            <a:r>
              <a:rPr lang="en-GB" dirty="0" smtClean="0"/>
              <a:t> lives in its own BC</a:t>
            </a:r>
          </a:p>
        </p:txBody>
      </p:sp>
      <p:pic>
        <p:nvPicPr>
          <p:cNvPr id="7" name="Content Placeholder 6" descr="conway.png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6300192" y="1275606"/>
            <a:ext cx="1884362" cy="309721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 smtClean="0"/>
              <a:t>Organized Around Business Capabilities (2)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 smtClean="0"/>
              <a:t>Functional/</a:t>
            </a:r>
            <a:r>
              <a:rPr lang="en-GB" dirty="0" err="1" smtClean="0"/>
              <a:t>siloed</a:t>
            </a:r>
            <a:r>
              <a:rPr lang="en-GB" dirty="0" smtClean="0"/>
              <a:t> teams</a:t>
            </a:r>
            <a:endParaRPr lang="en-US" dirty="0"/>
          </a:p>
        </p:txBody>
      </p:sp>
      <p:pic>
        <p:nvPicPr>
          <p:cNvPr id="6" name="Content Placeholder 5" descr="conways-law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84893" y="1630363"/>
            <a:ext cx="3584801" cy="2963862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dirty="0" smtClean="0"/>
              <a:t>Cross-functional teams</a:t>
            </a:r>
            <a:endParaRPr lang="en-US" dirty="0"/>
          </a:p>
        </p:txBody>
      </p:sp>
      <p:pic>
        <p:nvPicPr>
          <p:cNvPr id="7" name="Content Placeholder 6" descr="PreferFunctionalStaffOrganization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45025" y="1950554"/>
            <a:ext cx="4041775" cy="232348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Products, Not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050904" cy="3394472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A team should own a product over its </a:t>
            </a:r>
            <a:r>
              <a:rPr lang="en-GB" i="1" dirty="0" smtClean="0"/>
              <a:t>full</a:t>
            </a:r>
            <a:r>
              <a:rPr lang="en-GB" dirty="0" smtClean="0"/>
              <a:t> lifetime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Development team takes full responsibility for the software </a:t>
            </a:r>
            <a:r>
              <a:rPr lang="en-GB" i="1" dirty="0" smtClean="0"/>
              <a:t>in production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i="1" dirty="0" smtClean="0"/>
              <a:t>“You build it, you run it!”</a:t>
            </a:r>
            <a:r>
              <a:rPr lang="en-GB" dirty="0" smtClean="0"/>
              <a:t> (Amazon)</a:t>
            </a:r>
            <a:r>
              <a:rPr lang="en-GB" i="1" dirty="0" smtClean="0"/>
              <a:t> </a:t>
            </a:r>
            <a:endParaRPr lang="en-GB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Dogfooding</a:t>
            </a:r>
            <a:endParaRPr lang="en-GB" dirty="0" smtClean="0"/>
          </a:p>
        </p:txBody>
      </p:sp>
      <p:pic>
        <p:nvPicPr>
          <p:cNvPr id="5" name="Picture 4" descr="3012670-inline-inline-2-how-proper-dogfooding-might-have-saved-facebook-hom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987574"/>
            <a:ext cx="2924013" cy="41559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Smart Endpoints and Dumb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Simple protocols</a:t>
            </a:r>
          </a:p>
          <a:p>
            <a:pPr lvl="1"/>
            <a:r>
              <a:rPr lang="en-GB" dirty="0" smtClean="0"/>
              <a:t>HTTP/REST</a:t>
            </a:r>
          </a:p>
          <a:p>
            <a:pPr lvl="1"/>
            <a:r>
              <a:rPr lang="en-GB" dirty="0" smtClean="0"/>
              <a:t>Lightweight messaging (</a:t>
            </a:r>
            <a:r>
              <a:rPr lang="en-GB" dirty="0" err="1" smtClean="0"/>
              <a:t>RabbitMQ</a:t>
            </a:r>
            <a:r>
              <a:rPr lang="en-GB" dirty="0" smtClean="0"/>
              <a:t>, </a:t>
            </a:r>
            <a:r>
              <a:rPr lang="en-GB" dirty="0" err="1" smtClean="0"/>
              <a:t>ZeroMQ</a:t>
            </a:r>
            <a:r>
              <a:rPr lang="en-GB" dirty="0" smtClean="0"/>
              <a:t>)</a:t>
            </a:r>
          </a:p>
          <a:p>
            <a:r>
              <a:rPr lang="en-GB" dirty="0" smtClean="0"/>
              <a:t>Think filters in Unix</a:t>
            </a:r>
          </a:p>
          <a:p>
            <a:r>
              <a:rPr lang="en-GB" dirty="0" smtClean="0"/>
              <a:t>Compare with ESB</a:t>
            </a:r>
          </a:p>
          <a:p>
            <a:pPr lvl="1"/>
            <a:r>
              <a:rPr lang="en-GB" dirty="0" smtClean="0"/>
              <a:t>Smart pipes</a:t>
            </a:r>
          </a:p>
          <a:p>
            <a:pPr lvl="1"/>
            <a:r>
              <a:rPr lang="en-GB" dirty="0" smtClean="0"/>
              <a:t>Complex protocols: WS-Choreography, BPEL</a:t>
            </a:r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US" dirty="0"/>
          </a:p>
        </p:txBody>
      </p:sp>
      <p:pic>
        <p:nvPicPr>
          <p:cNvPr id="4" name="Picture 3" descr="tin-can-teleph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2571750"/>
            <a:ext cx="2323356" cy="142662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Decentralized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906888" cy="3394472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Not every problem is a nail and not every solution a hammer</a:t>
            </a:r>
          </a:p>
          <a:p>
            <a:r>
              <a:rPr lang="en-GB" dirty="0" smtClean="0"/>
              <a:t>Written standards vs.</a:t>
            </a:r>
            <a:br>
              <a:rPr lang="en-GB" dirty="0" smtClean="0"/>
            </a:br>
            <a:r>
              <a:rPr lang="en-GB" dirty="0" smtClean="0"/>
              <a:t>Shared tools</a:t>
            </a:r>
          </a:p>
          <a:p>
            <a:pPr lvl="1"/>
            <a:r>
              <a:rPr lang="en-GB" dirty="0" smtClean="0"/>
              <a:t>In-house open source practices (Netflix)</a:t>
            </a:r>
          </a:p>
          <a:p>
            <a:r>
              <a:rPr lang="en-GB" dirty="0" smtClean="0"/>
              <a:t>Overheads are unattractive</a:t>
            </a:r>
          </a:p>
          <a:p>
            <a:pPr lvl="1"/>
            <a:r>
              <a:rPr lang="en-GB" dirty="0" smtClean="0"/>
              <a:t>But service contracts are valued</a:t>
            </a:r>
          </a:p>
          <a:p>
            <a:pPr lvl="1"/>
            <a:r>
              <a:rPr lang="en-GB" i="1" dirty="0" smtClean="0"/>
              <a:t>Tolerant Reader</a:t>
            </a:r>
            <a:endParaRPr lang="en-GB" dirty="0" smtClean="0"/>
          </a:p>
          <a:p>
            <a:pPr lvl="1"/>
            <a:r>
              <a:rPr lang="en-GB" i="1" dirty="0" smtClean="0"/>
              <a:t>Consumer-Driven Contracts</a:t>
            </a:r>
          </a:p>
          <a:p>
            <a:endParaRPr lang="en-US" dirty="0"/>
          </a:p>
        </p:txBody>
      </p:sp>
      <p:pic>
        <p:nvPicPr>
          <p:cNvPr id="4" name="Picture 3" descr="hammer-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1563638"/>
            <a:ext cx="3685464" cy="28784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Decentralized Data Management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Polyglot persistence</a:t>
            </a:r>
          </a:p>
          <a:p>
            <a:pPr lvl="1"/>
            <a:r>
              <a:rPr lang="en-GB" dirty="0" smtClean="0"/>
              <a:t>Each service manages its own database</a:t>
            </a:r>
          </a:p>
          <a:p>
            <a:r>
              <a:rPr lang="en-GB" dirty="0" err="1" smtClean="0"/>
              <a:t>Transactionless</a:t>
            </a:r>
            <a:r>
              <a:rPr lang="en-GB" dirty="0" smtClean="0"/>
              <a:t> coordination btw. services</a:t>
            </a:r>
          </a:p>
          <a:p>
            <a:pPr lvl="1"/>
            <a:r>
              <a:rPr lang="en-GB" dirty="0" err="1" smtClean="0"/>
              <a:t>Ditributed</a:t>
            </a:r>
            <a:r>
              <a:rPr lang="en-GB" dirty="0" smtClean="0"/>
              <a:t> </a:t>
            </a:r>
            <a:r>
              <a:rPr lang="en-GB" dirty="0" err="1" smtClean="0"/>
              <a:t>transations</a:t>
            </a:r>
            <a:r>
              <a:rPr lang="en-GB" dirty="0" smtClean="0"/>
              <a:t> are notoriously difficult to implement</a:t>
            </a:r>
          </a:p>
          <a:p>
            <a:pPr lvl="1"/>
            <a:r>
              <a:rPr lang="en-GB" dirty="0" smtClean="0"/>
              <a:t>Eventual consistency</a:t>
            </a:r>
          </a:p>
          <a:p>
            <a:pPr lvl="1"/>
            <a:r>
              <a:rPr lang="en-GB" dirty="0" smtClean="0"/>
              <a:t>Compensating operations</a:t>
            </a:r>
          </a:p>
          <a:p>
            <a:pPr lvl="1"/>
            <a:r>
              <a:rPr lang="en-GB" dirty="0" smtClean="0"/>
              <a:t>Often businesses handle a degree of inconsistency in order to respond quickly to demand</a:t>
            </a:r>
          </a:p>
          <a:p>
            <a:pPr lvl="2"/>
            <a:r>
              <a:rPr lang="en-GB" dirty="0" smtClean="0"/>
              <a:t>Trade-off is worth it as long as the cost of fixing mistakes is less than the cost of lost business under greater consistency</a:t>
            </a:r>
          </a:p>
          <a:p>
            <a:pPr lvl="1"/>
            <a:endParaRPr lang="en-GB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Decentralized Data Management (2)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 smtClean="0"/>
              <a:t>Single database</a:t>
            </a:r>
            <a:endParaRPr lang="en-US" dirty="0"/>
          </a:p>
        </p:txBody>
      </p:sp>
      <p:pic>
        <p:nvPicPr>
          <p:cNvPr id="8" name="Content Placeholder 7" descr="Data1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635646"/>
            <a:ext cx="2446424" cy="3342192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dirty="0" smtClean="0"/>
              <a:t>Application databases</a:t>
            </a:r>
            <a:endParaRPr lang="en-US" dirty="0"/>
          </a:p>
        </p:txBody>
      </p:sp>
      <p:pic>
        <p:nvPicPr>
          <p:cNvPr id="9" name="Content Placeholder 8" descr="Data2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5004048" y="1635646"/>
            <a:ext cx="3240360" cy="334586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Infrastructure Automation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Cont. </a:t>
            </a:r>
            <a:r>
              <a:rPr lang="en-GB" smtClean="0"/>
              <a:t>Integration/Delivery</a:t>
            </a:r>
            <a:endParaRPr lang="en-GB" dirty="0" smtClean="0"/>
          </a:p>
          <a:p>
            <a:pPr lvl="1"/>
            <a:r>
              <a:rPr lang="en-GB" dirty="0" smtClean="0"/>
              <a:t>Automated tests</a:t>
            </a:r>
          </a:p>
          <a:p>
            <a:pPr lvl="1"/>
            <a:r>
              <a:rPr lang="en-GB" dirty="0" smtClean="0"/>
              <a:t>Automated deployment</a:t>
            </a:r>
          </a:p>
          <a:p>
            <a:pPr lvl="1"/>
            <a:r>
              <a:rPr lang="en-GB" dirty="0" smtClean="0"/>
              <a:t>Delivery pipeline</a:t>
            </a:r>
          </a:p>
          <a:p>
            <a:pPr lvl="1"/>
            <a:r>
              <a:rPr lang="en-GB" dirty="0" smtClean="0"/>
              <a:t>Build promotion</a:t>
            </a:r>
          </a:p>
          <a:p>
            <a:r>
              <a:rPr lang="en-GB" dirty="0" err="1" smtClean="0"/>
              <a:t>Docker</a:t>
            </a:r>
            <a:endParaRPr lang="en-GB" dirty="0" smtClean="0"/>
          </a:p>
          <a:p>
            <a:pPr lvl="1"/>
            <a:r>
              <a:rPr lang="en-GB" dirty="0" smtClean="0"/>
              <a:t>OS-level/container virtualization tool</a:t>
            </a:r>
          </a:p>
          <a:p>
            <a:pPr lvl="1"/>
            <a:r>
              <a:rPr lang="en-GB" dirty="0" smtClean="0"/>
              <a:t>Container for packaging app and its dependencies into a standardized deployment unit</a:t>
            </a:r>
          </a:p>
          <a:p>
            <a:endParaRPr lang="en-US" dirty="0"/>
          </a:p>
        </p:txBody>
      </p:sp>
      <p:pic>
        <p:nvPicPr>
          <p:cNvPr id="5" name="Picture 4" descr="automa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6043" y="1203598"/>
            <a:ext cx="2880319" cy="216023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Infrastructure Automation (2)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 smtClean="0"/>
              <a:t>Monolith</a:t>
            </a:r>
            <a:endParaRPr lang="en-US" dirty="0"/>
          </a:p>
        </p:txBody>
      </p:sp>
      <p:pic>
        <p:nvPicPr>
          <p:cNvPr id="8" name="Content Placeholder 7" descr="deployment1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635646"/>
            <a:ext cx="2816894" cy="2963862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dirty="0" err="1" smtClean="0"/>
              <a:t>Microservices</a:t>
            </a:r>
            <a:endParaRPr lang="en-US" dirty="0"/>
          </a:p>
        </p:txBody>
      </p:sp>
      <p:pic>
        <p:nvPicPr>
          <p:cNvPr id="9" name="Content Placeholder 8" descr="deployment2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910457" y="1630363"/>
            <a:ext cx="3510911" cy="2963862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Design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Services can fail at any time</a:t>
            </a:r>
          </a:p>
          <a:p>
            <a:r>
              <a:rPr lang="en-GB" dirty="0" smtClean="0"/>
              <a:t>It’s important to be able to detect the failures quickly and, if possible, automatically recover</a:t>
            </a:r>
          </a:p>
          <a:p>
            <a:r>
              <a:rPr lang="en-GB" dirty="0" smtClean="0"/>
              <a:t>Event collaboration leads to emergent behaviour</a:t>
            </a:r>
          </a:p>
          <a:p>
            <a:r>
              <a:rPr lang="en-GB" dirty="0" smtClean="0"/>
              <a:t>Emphasis on real-time monitoring &amp; logging</a:t>
            </a:r>
          </a:p>
          <a:p>
            <a:pPr lvl="1"/>
            <a:r>
              <a:rPr lang="en-GB" dirty="0" smtClean="0"/>
              <a:t>Business metrics: </a:t>
            </a:r>
            <a:r>
              <a:rPr lang="en-GB" i="1" dirty="0" smtClean="0"/>
              <a:t>How many orders per minute?</a:t>
            </a:r>
          </a:p>
          <a:p>
            <a:pPr lvl="1"/>
            <a:r>
              <a:rPr lang="en-GB" dirty="0" smtClean="0"/>
              <a:t>Operational metrics: </a:t>
            </a:r>
            <a:r>
              <a:rPr lang="en-GB" i="1" dirty="0" smtClean="0"/>
              <a:t>How many requests per second?</a:t>
            </a:r>
            <a:r>
              <a:rPr lang="en-GB" dirty="0" smtClean="0"/>
              <a:t> (throughput, latency)</a:t>
            </a:r>
            <a:endParaRPr lang="en-GB" i="1" dirty="0" smtClean="0"/>
          </a:p>
          <a:p>
            <a:r>
              <a:rPr lang="en-GB" dirty="0" smtClean="0"/>
              <a:t>Stability patterns</a:t>
            </a:r>
          </a:p>
          <a:p>
            <a:pPr lvl="1"/>
            <a:r>
              <a:rPr lang="en-GB" i="1" dirty="0" smtClean="0"/>
              <a:t>Circuit Breaker</a:t>
            </a:r>
            <a:endParaRPr lang="en-GB" dirty="0" smtClean="0"/>
          </a:p>
          <a:p>
            <a:pPr lvl="1"/>
            <a:r>
              <a:rPr lang="en-GB" i="1" dirty="0" smtClean="0"/>
              <a:t>Bulkhead</a:t>
            </a:r>
            <a:endParaRPr lang="en-GB" dirty="0" smtClean="0"/>
          </a:p>
          <a:p>
            <a:pPr lvl="1"/>
            <a:r>
              <a:rPr lang="en-GB" i="1" dirty="0" smtClean="0"/>
              <a:t>Timeout</a:t>
            </a:r>
          </a:p>
          <a:p>
            <a:endParaRPr lang="en-US" dirty="0"/>
          </a:p>
        </p:txBody>
      </p:sp>
      <p:pic>
        <p:nvPicPr>
          <p:cNvPr id="4" name="Picture 3" descr="fus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3291830"/>
            <a:ext cx="2990106" cy="15747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119" y="0"/>
            <a:ext cx="6767763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02712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Evolutionary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5194920" cy="3603847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Independent replacement is a key property of components</a:t>
            </a:r>
          </a:p>
          <a:p>
            <a:r>
              <a:rPr lang="en-GB" b="1" dirty="0" err="1" smtClean="0"/>
              <a:t>Postel’s</a:t>
            </a:r>
            <a:r>
              <a:rPr lang="en-GB" b="1" dirty="0" smtClean="0"/>
              <a:t> Law </a:t>
            </a:r>
            <a:r>
              <a:rPr lang="en-GB" dirty="0" smtClean="0"/>
              <a:t>(Robustness principle):</a:t>
            </a:r>
            <a:br>
              <a:rPr lang="en-GB" dirty="0" smtClean="0"/>
            </a:br>
            <a:r>
              <a:rPr lang="en-GB" i="1" dirty="0" smtClean="0"/>
              <a:t>“Be conservative in what you do, be liberal in what you accept from others.”</a:t>
            </a:r>
          </a:p>
          <a:p>
            <a:r>
              <a:rPr lang="en-GB" dirty="0" smtClean="0"/>
              <a:t>Drive modularity through pattern of change</a:t>
            </a:r>
          </a:p>
          <a:p>
            <a:pPr lvl="1"/>
            <a:r>
              <a:rPr lang="en-GB" dirty="0" smtClean="0"/>
              <a:t>Keep things that change at the same time in the same module</a:t>
            </a:r>
          </a:p>
          <a:p>
            <a:r>
              <a:rPr lang="en-GB" dirty="0" smtClean="0"/>
              <a:t>Use versioning only as the last resort</a:t>
            </a:r>
          </a:p>
          <a:p>
            <a:pPr lvl="1"/>
            <a:r>
              <a:rPr lang="en-GB" dirty="0" smtClean="0"/>
              <a:t>Design services to be as tolerant as possible to changes in their suppliers</a:t>
            </a:r>
            <a:endParaRPr lang="en-US" dirty="0" smtClean="0"/>
          </a:p>
        </p:txBody>
      </p:sp>
      <p:pic>
        <p:nvPicPr>
          <p:cNvPr id="5" name="Picture 4" descr="poste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1203598"/>
            <a:ext cx="3001520" cy="27484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PATTERNS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Contract Evolution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Tolerant Reader</a:t>
            </a:r>
          </a:p>
          <a:p>
            <a:pPr lvl="1"/>
            <a:r>
              <a:rPr lang="en-GB" dirty="0" err="1" smtClean="0"/>
              <a:t>Postel’s</a:t>
            </a:r>
            <a:r>
              <a:rPr lang="en-GB" dirty="0" smtClean="0"/>
              <a:t> Law: Be conservative in what you do, be liberal in what you accept from others.</a:t>
            </a:r>
          </a:p>
          <a:p>
            <a:pPr lvl="1"/>
            <a:r>
              <a:rPr lang="en-GB" dirty="0" smtClean="0">
                <a:hlinkClick r:id="rId2"/>
              </a:rPr>
              <a:t>Tolerant Reader</a:t>
            </a:r>
            <a:r>
              <a:rPr lang="en-GB" dirty="0" smtClean="0"/>
              <a:t> (M. Fowler)</a:t>
            </a:r>
          </a:p>
          <a:p>
            <a:r>
              <a:rPr lang="en-GB" dirty="0" smtClean="0"/>
              <a:t>Consumer-Driven Contracts</a:t>
            </a:r>
          </a:p>
          <a:p>
            <a:pPr lvl="1"/>
            <a:r>
              <a:rPr lang="en-GB" dirty="0" smtClean="0">
                <a:hlinkClick r:id="rId3"/>
              </a:rPr>
              <a:t>Consumer-Driven Contracts</a:t>
            </a:r>
            <a:r>
              <a:rPr lang="en-GB" dirty="0" smtClean="0"/>
              <a:t> (I. Robinson)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Service Stability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Circuit Breaker</a:t>
            </a:r>
          </a:p>
          <a:p>
            <a:pPr lvl="1"/>
            <a:r>
              <a:rPr lang="en-GB" dirty="0" smtClean="0"/>
              <a:t>Wrap a RPC in a CB, which monitors for failures. Once the failures reach a certain threshold, the CB trips, and all further calls to the CB return with an error, without the RPC being made at all.</a:t>
            </a:r>
          </a:p>
          <a:p>
            <a:pPr lvl="1"/>
            <a:r>
              <a:rPr lang="en-GB" dirty="0" smtClean="0">
                <a:hlinkClick r:id="rId2"/>
              </a:rPr>
              <a:t>Circuit Breaker</a:t>
            </a:r>
            <a:r>
              <a:rPr lang="en-GB" dirty="0" smtClean="0"/>
              <a:t> (M. Fowler)</a:t>
            </a:r>
          </a:p>
          <a:p>
            <a:r>
              <a:rPr lang="en-GB" dirty="0" smtClean="0"/>
              <a:t>Bulkhead</a:t>
            </a:r>
          </a:p>
          <a:p>
            <a:pPr lvl="1"/>
            <a:r>
              <a:rPr lang="en-GB" dirty="0" smtClean="0"/>
              <a:t>Divide a ship into separate watertight compartments so that a single hull breach doesn’t flood the entire ship.</a:t>
            </a:r>
          </a:p>
          <a:p>
            <a:r>
              <a:rPr lang="en-GB" dirty="0" smtClean="0"/>
              <a:t>Timeout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PracticeS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Microservices</a:t>
            </a:r>
            <a:r>
              <a:rPr lang="en-GB" dirty="0" smtClean="0"/>
              <a:t> at Netflix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Microservices</a:t>
            </a:r>
            <a:r>
              <a:rPr lang="en-GB" dirty="0" smtClean="0"/>
              <a:t> –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You shouldn’t </a:t>
            </a:r>
            <a:r>
              <a:rPr lang="en-GB" i="1" dirty="0" smtClean="0"/>
              <a:t>start</a:t>
            </a:r>
            <a:r>
              <a:rPr lang="en-GB" dirty="0" smtClean="0"/>
              <a:t> with a </a:t>
            </a:r>
            <a:r>
              <a:rPr lang="en-GB" dirty="0" err="1" smtClean="0"/>
              <a:t>microservices</a:t>
            </a:r>
            <a:r>
              <a:rPr lang="en-GB" dirty="0" smtClean="0"/>
              <a:t> architecture.</a:t>
            </a:r>
          </a:p>
          <a:p>
            <a:r>
              <a:rPr lang="en-GB" dirty="0" smtClean="0"/>
              <a:t>Instead begin with a monolith, keep it modular, and </a:t>
            </a:r>
            <a:r>
              <a:rPr lang="en-GB" i="1" dirty="0" smtClean="0"/>
              <a:t>split</a:t>
            </a:r>
            <a:r>
              <a:rPr lang="en-GB" dirty="0" smtClean="0"/>
              <a:t> it into </a:t>
            </a:r>
            <a:r>
              <a:rPr lang="en-GB" dirty="0" err="1" smtClean="0"/>
              <a:t>microservices</a:t>
            </a:r>
            <a:r>
              <a:rPr lang="en-GB" dirty="0" smtClean="0"/>
              <a:t> once the monolith becomes a problem.</a:t>
            </a:r>
          </a:p>
          <a:p>
            <a:r>
              <a:rPr lang="en-GB" dirty="0" smtClean="0"/>
              <a:t>However, keep in mind that a good in-process interface is usually not a good service interface.</a:t>
            </a:r>
          </a:p>
          <a:p>
            <a:pPr lvl="1"/>
            <a:r>
              <a:rPr lang="en-GB" dirty="0" smtClean="0"/>
              <a:t>But... Stefan </a:t>
            </a:r>
            <a:r>
              <a:rPr lang="en-GB" dirty="0" err="1" smtClean="0"/>
              <a:t>Tilkov</a:t>
            </a:r>
            <a:r>
              <a:rPr lang="en-GB" dirty="0" smtClean="0"/>
              <a:t>: Don’t start with a monolith when your goal is a </a:t>
            </a:r>
            <a:r>
              <a:rPr lang="en-GB" dirty="0" err="1" smtClean="0"/>
              <a:t>microservices</a:t>
            </a:r>
            <a:r>
              <a:rPr lang="en-GB" dirty="0" smtClean="0"/>
              <a:t> architecture.</a:t>
            </a:r>
          </a:p>
          <a:p>
            <a:r>
              <a:rPr lang="en-GB" dirty="0" smtClean="0"/>
              <a:t>You’re probably not a trailblazer.</a:t>
            </a:r>
          </a:p>
          <a:p>
            <a:r>
              <a:rPr lang="en-GB" dirty="0" smtClean="0"/>
              <a:t>Don’t reinvent the wheel.</a:t>
            </a:r>
          </a:p>
          <a:p>
            <a:r>
              <a:rPr lang="en-GB" dirty="0" smtClean="0"/>
              <a:t>Stand on the shoulder of giants (Amazon, Netflix).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 smtClean="0"/>
              <a:t>Lessons for Architectural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Create a separate data store for each </a:t>
            </a:r>
            <a:r>
              <a:rPr lang="en-GB" dirty="0" err="1" smtClean="0"/>
              <a:t>microservice</a:t>
            </a:r>
            <a:endParaRPr lang="en-GB" dirty="0" smtClean="0"/>
          </a:p>
          <a:p>
            <a:r>
              <a:rPr lang="en-GB" dirty="0" smtClean="0"/>
              <a:t>Keep code at a similar level of maturity</a:t>
            </a:r>
          </a:p>
          <a:p>
            <a:r>
              <a:rPr lang="en-GB" dirty="0" smtClean="0"/>
              <a:t>Do a separate build for each </a:t>
            </a:r>
            <a:r>
              <a:rPr lang="en-GB" dirty="0" err="1" smtClean="0"/>
              <a:t>microservice</a:t>
            </a:r>
            <a:endParaRPr lang="en-GB" dirty="0" smtClean="0"/>
          </a:p>
          <a:p>
            <a:r>
              <a:rPr lang="en-GB" dirty="0" smtClean="0"/>
              <a:t>Deploy in containers</a:t>
            </a:r>
          </a:p>
          <a:p>
            <a:pPr lvl="1"/>
            <a:r>
              <a:rPr lang="en-GB" dirty="0" err="1" smtClean="0"/>
              <a:t>Docker</a:t>
            </a:r>
            <a:r>
              <a:rPr lang="en-GB" dirty="0" smtClean="0"/>
              <a:t> – de facto standard for containers</a:t>
            </a:r>
          </a:p>
          <a:p>
            <a:r>
              <a:rPr lang="en-GB" dirty="0" smtClean="0"/>
              <a:t>Treat servers as stateless</a:t>
            </a:r>
            <a:endParaRPr lang="en-US" dirty="0" smtClean="0"/>
          </a:p>
          <a:p>
            <a:r>
              <a:rPr lang="en-GB" dirty="0" smtClean="0"/>
              <a:t>Netflix delivery architecture is built on </a:t>
            </a:r>
            <a:r>
              <a:rPr lang="en-GB" b="1" dirty="0" err="1" smtClean="0"/>
              <a:t>nginx</a:t>
            </a:r>
            <a:r>
              <a:rPr lang="en-GB" b="1" dirty="0" smtClean="0"/>
              <a:t> </a:t>
            </a:r>
            <a:r>
              <a:rPr lang="en-GB" dirty="0" smtClean="0"/>
              <a:t>(“engine x”)</a:t>
            </a:r>
          </a:p>
          <a:p>
            <a:pPr lvl="1"/>
            <a:r>
              <a:rPr lang="en-GB" dirty="0" smtClean="0"/>
              <a:t>High-performance web server with strong focus on high concurrency</a:t>
            </a:r>
          </a:p>
          <a:p>
            <a:pPr lvl="1"/>
            <a:r>
              <a:rPr lang="en-GB" dirty="0" smtClean="0"/>
              <a:t>Can also act as reverse proxy, load balancer and HTTP cache</a:t>
            </a:r>
          </a:p>
          <a:p>
            <a:pPr lvl="1"/>
            <a:r>
              <a:rPr lang="en-GB" dirty="0" smtClean="0"/>
              <a:t>Free &amp; open-source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Lessons for Team and Process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Optimize for speed, not efficiency</a:t>
            </a:r>
          </a:p>
          <a:p>
            <a:pPr lvl="1"/>
            <a:r>
              <a:rPr lang="en-GB" dirty="0" smtClean="0"/>
              <a:t>Tooling your software development process so that you can react quickly to what your customers want</a:t>
            </a:r>
          </a:p>
          <a:p>
            <a:r>
              <a:rPr lang="en-GB" dirty="0" smtClean="0"/>
              <a:t>Making sure your assumptions are still true</a:t>
            </a:r>
          </a:p>
          <a:p>
            <a:pPr lvl="1">
              <a:buNone/>
            </a:pPr>
            <a:r>
              <a:rPr lang="en-GB" dirty="0" smtClean="0"/>
              <a:t>“It’s not what we </a:t>
            </a:r>
            <a:r>
              <a:rPr lang="en-GB" i="1" dirty="0" smtClean="0"/>
              <a:t>don’t know </a:t>
            </a:r>
            <a:r>
              <a:rPr lang="en-GB" dirty="0" smtClean="0"/>
              <a:t>what hurts us. It’s what we </a:t>
            </a:r>
            <a:r>
              <a:rPr lang="en-GB" i="1" dirty="0" smtClean="0"/>
              <a:t>know</a:t>
            </a:r>
            <a:r>
              <a:rPr lang="en-GB" dirty="0" smtClean="0"/>
              <a:t> that </a:t>
            </a:r>
            <a:r>
              <a:rPr lang="en-GB" dirty="0" err="1" smtClean="0"/>
              <a:t>ain’t</a:t>
            </a:r>
            <a:r>
              <a:rPr lang="en-GB" dirty="0" smtClean="0"/>
              <a:t> so.”</a:t>
            </a:r>
          </a:p>
          <a:p>
            <a:r>
              <a:rPr lang="en-GB" dirty="0" smtClean="0"/>
              <a:t>Put your infrastructure in the Cloud</a:t>
            </a:r>
          </a:p>
          <a:p>
            <a:pPr lvl="1"/>
            <a:r>
              <a:rPr lang="en-GB" dirty="0" smtClean="0"/>
              <a:t>Self-service Cloud makes formerly impossible things instantaneous</a:t>
            </a:r>
          </a:p>
          <a:p>
            <a:r>
              <a:rPr lang="en-GB" dirty="0" smtClean="0"/>
              <a:t>Create a high-freedom, high-responsibility culture with less process</a:t>
            </a:r>
          </a:p>
          <a:p>
            <a:pPr lvl="1"/>
            <a:r>
              <a:rPr lang="en-GB" dirty="0" smtClean="0"/>
              <a:t>Single guideline: “Act in Barclays’ best interest.”</a:t>
            </a:r>
          </a:p>
          <a:p>
            <a:r>
              <a:rPr lang="en-GB" dirty="0" smtClean="0"/>
              <a:t>Replace silos with </a:t>
            </a:r>
            <a:r>
              <a:rPr lang="en-GB" dirty="0" err="1" smtClean="0"/>
              <a:t>microservice</a:t>
            </a:r>
            <a:r>
              <a:rPr lang="en-GB" dirty="0" smtClean="0"/>
              <a:t> teams</a:t>
            </a:r>
          </a:p>
          <a:p>
            <a:pPr lvl="1"/>
            <a:r>
              <a:rPr lang="en-GB" dirty="0" smtClean="0"/>
              <a:t>and use the </a:t>
            </a:r>
            <a:r>
              <a:rPr lang="en-GB" dirty="0" err="1" smtClean="0"/>
              <a:t>DevOps</a:t>
            </a:r>
            <a:r>
              <a:rPr lang="en-GB" dirty="0" smtClean="0"/>
              <a:t> methodology</a:t>
            </a:r>
          </a:p>
          <a:p>
            <a:r>
              <a:rPr lang="en-GB" dirty="0" smtClean="0"/>
              <a:t>Adopt Continuous Delivery, guided by the OODA loop</a:t>
            </a:r>
          </a:p>
          <a:p>
            <a:pPr lvl="1"/>
            <a:r>
              <a:rPr lang="en-GB" b="1" dirty="0" smtClean="0"/>
              <a:t>O</a:t>
            </a:r>
            <a:r>
              <a:rPr lang="en-GB" dirty="0" smtClean="0"/>
              <a:t>bserve, </a:t>
            </a:r>
            <a:r>
              <a:rPr lang="en-GB" b="1" dirty="0" smtClean="0"/>
              <a:t>O</a:t>
            </a:r>
            <a:r>
              <a:rPr lang="en-GB" dirty="0" smtClean="0"/>
              <a:t>rient, </a:t>
            </a:r>
            <a:r>
              <a:rPr lang="en-GB" b="1" dirty="0" smtClean="0"/>
              <a:t>D</a:t>
            </a:r>
            <a:r>
              <a:rPr lang="en-GB" dirty="0" smtClean="0"/>
              <a:t>ecide, </a:t>
            </a:r>
            <a:r>
              <a:rPr lang="en-GB" b="1" dirty="0" smtClean="0"/>
              <a:t>A</a:t>
            </a:r>
            <a:r>
              <a:rPr lang="en-GB" dirty="0" smtClean="0"/>
              <a:t>ct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 smtClean="0"/>
              <a:t>Microservices</a:t>
            </a:r>
            <a:endParaRPr lang="en-GB" dirty="0" smtClean="0"/>
          </a:p>
          <a:p>
            <a:pPr lvl="1"/>
            <a:r>
              <a:rPr lang="en-GB" dirty="0" smtClean="0"/>
              <a:t>Article</a:t>
            </a:r>
          </a:p>
          <a:p>
            <a:pPr lvl="1"/>
            <a:r>
              <a:rPr lang="en-GB" dirty="0" smtClean="0"/>
              <a:t>Martin Fowler, James Lewis</a:t>
            </a:r>
          </a:p>
          <a:p>
            <a:r>
              <a:rPr lang="en-GB" dirty="0" smtClean="0"/>
              <a:t>Building </a:t>
            </a:r>
            <a:r>
              <a:rPr lang="en-GB" dirty="0" err="1" smtClean="0"/>
              <a:t>Microservices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Book</a:t>
            </a:r>
          </a:p>
          <a:p>
            <a:pPr lvl="1"/>
            <a:r>
              <a:rPr lang="en-GB" dirty="0" smtClean="0"/>
              <a:t>Sam Newman</a:t>
            </a:r>
          </a:p>
          <a:p>
            <a:r>
              <a:rPr lang="en-GB" dirty="0" smtClean="0"/>
              <a:t>Release It!</a:t>
            </a:r>
          </a:p>
          <a:p>
            <a:pPr lvl="1"/>
            <a:r>
              <a:rPr lang="en-GB" dirty="0" smtClean="0"/>
              <a:t>Book</a:t>
            </a:r>
          </a:p>
          <a:p>
            <a:pPr lvl="1"/>
            <a:r>
              <a:rPr lang="en-GB" dirty="0" smtClean="0"/>
              <a:t>Michael T. </a:t>
            </a:r>
            <a:r>
              <a:rPr lang="en-GB" dirty="0" err="1" smtClean="0"/>
              <a:t>Nygard</a:t>
            </a:r>
            <a:endParaRPr lang="en-GB" dirty="0" smtClean="0"/>
          </a:p>
        </p:txBody>
      </p:sp>
      <p:pic>
        <p:nvPicPr>
          <p:cNvPr id="11" name="Content Placeholder 10" descr="book.jpg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4427984" y="1779662"/>
            <a:ext cx="2098052" cy="2753692"/>
          </a:xfrm>
        </p:spPr>
      </p:pic>
      <p:pic>
        <p:nvPicPr>
          <p:cNvPr id="12" name="Picture 11" descr="mne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8224" y="1779662"/>
            <a:ext cx="2280253" cy="273630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Further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Event-Driven </a:t>
            </a:r>
            <a:r>
              <a:rPr lang="en-GB" dirty="0" err="1" smtClean="0"/>
              <a:t>Microservices</a:t>
            </a:r>
            <a:endParaRPr lang="en-GB" dirty="0" smtClean="0"/>
          </a:p>
          <a:p>
            <a:pPr lvl="1"/>
            <a:r>
              <a:rPr lang="en-US" dirty="0" smtClean="0">
                <a:hlinkClick r:id="rId2"/>
              </a:rPr>
              <a:t>Developing event-driven </a:t>
            </a:r>
            <a:r>
              <a:rPr lang="en-US" dirty="0" err="1" smtClean="0">
                <a:hlinkClick r:id="rId2"/>
              </a:rPr>
              <a:t>microservices</a:t>
            </a:r>
            <a:r>
              <a:rPr lang="en-US" dirty="0" smtClean="0">
                <a:hlinkClick r:id="rId2"/>
              </a:rPr>
              <a:t> with event sourcing and CQRS</a:t>
            </a:r>
            <a:r>
              <a:rPr lang="en-US" dirty="0" smtClean="0"/>
              <a:t> </a:t>
            </a:r>
            <a:r>
              <a:rPr lang="en-GB" dirty="0" smtClean="0"/>
              <a:t>(C. Richardson)</a:t>
            </a:r>
          </a:p>
          <a:p>
            <a:r>
              <a:rPr lang="en-GB" dirty="0" smtClean="0"/>
              <a:t>Event Sourcing</a:t>
            </a:r>
          </a:p>
          <a:p>
            <a:pPr lvl="1"/>
            <a:r>
              <a:rPr lang="en-GB" dirty="0" smtClean="0">
                <a:hlinkClick r:id="rId3"/>
              </a:rPr>
              <a:t>Event Sourcing</a:t>
            </a:r>
            <a:r>
              <a:rPr lang="en-GB" dirty="0" smtClean="0"/>
              <a:t> (M. Fowler)</a:t>
            </a:r>
          </a:p>
          <a:p>
            <a:r>
              <a:rPr lang="en-GB" dirty="0" smtClean="0"/>
              <a:t>CQRS – Command Query Responsibility Separation</a:t>
            </a:r>
          </a:p>
          <a:p>
            <a:pPr lvl="1"/>
            <a:r>
              <a:rPr lang="en-GB" dirty="0" smtClean="0">
                <a:hlinkClick r:id="rId4"/>
              </a:rPr>
              <a:t>CQRS</a:t>
            </a:r>
            <a:r>
              <a:rPr lang="en-GB" dirty="0" smtClean="0"/>
              <a:t> (M. Fowler)</a:t>
            </a:r>
          </a:p>
          <a:p>
            <a:r>
              <a:rPr lang="en-GB" dirty="0" err="1" smtClean="0"/>
              <a:t>RESTful</a:t>
            </a:r>
            <a:r>
              <a:rPr lang="en-GB" dirty="0" smtClean="0"/>
              <a:t> Web API Design</a:t>
            </a:r>
          </a:p>
          <a:p>
            <a:r>
              <a:rPr lang="en-GB" dirty="0" err="1" smtClean="0"/>
              <a:t>Docker</a:t>
            </a:r>
            <a:endParaRPr lang="en-GB" dirty="0" smtClean="0"/>
          </a:p>
          <a:p>
            <a:pPr lvl="1"/>
            <a:r>
              <a:rPr lang="en-GB" i="1" dirty="0" smtClean="0"/>
              <a:t>De facto</a:t>
            </a:r>
            <a:r>
              <a:rPr lang="en-GB" dirty="0" smtClean="0"/>
              <a:t> standard for OS-level (container) virtualization</a:t>
            </a:r>
          </a:p>
          <a:p>
            <a:r>
              <a:rPr lang="en-GB" dirty="0" err="1" smtClean="0"/>
              <a:t>DevOps</a:t>
            </a:r>
            <a:r>
              <a:rPr lang="en-GB" dirty="0" smtClean="0"/>
              <a:t> &amp; Continuous Delivery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Principles</a:t>
            </a:r>
          </a:p>
          <a:p>
            <a:pPr lvl="1"/>
            <a:r>
              <a:rPr lang="en-GB" dirty="0" err="1" smtClean="0"/>
              <a:t>Microservices</a:t>
            </a:r>
            <a:r>
              <a:rPr lang="en-GB" dirty="0" smtClean="0"/>
              <a:t> in general</a:t>
            </a:r>
          </a:p>
          <a:p>
            <a:r>
              <a:rPr lang="en-GB" dirty="0" smtClean="0"/>
              <a:t>Patterns</a:t>
            </a:r>
          </a:p>
          <a:p>
            <a:pPr lvl="1"/>
            <a:r>
              <a:rPr lang="en-GB" dirty="0" smtClean="0"/>
              <a:t>Useful for building </a:t>
            </a:r>
            <a:r>
              <a:rPr lang="en-GB" dirty="0" err="1" smtClean="0"/>
              <a:t>microservices</a:t>
            </a:r>
            <a:endParaRPr lang="en-GB" dirty="0" smtClean="0"/>
          </a:p>
          <a:p>
            <a:r>
              <a:rPr lang="en-GB" dirty="0" smtClean="0"/>
              <a:t>Practices</a:t>
            </a:r>
          </a:p>
          <a:p>
            <a:pPr lvl="1"/>
            <a:r>
              <a:rPr lang="en-GB" dirty="0" err="1" smtClean="0"/>
              <a:t>Microservices</a:t>
            </a:r>
            <a:r>
              <a:rPr lang="en-GB" dirty="0" smtClean="0"/>
              <a:t> at Netflix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578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Principles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Microservices</a:t>
            </a:r>
            <a:r>
              <a:rPr lang="en-GB" dirty="0" smtClean="0"/>
              <a:t> in General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SOA Is Dead; Long Live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147248" cy="3394472"/>
          </a:xfrm>
        </p:spPr>
        <p:txBody>
          <a:bodyPr/>
          <a:lstStyle/>
          <a:p>
            <a:r>
              <a:rPr lang="en-US" dirty="0" smtClean="0"/>
              <a:t>Although the word “SOA” is dead, the requirement for service-oriented architecture is stronger than ever.</a:t>
            </a:r>
            <a:endParaRPr lang="en-US" dirty="0"/>
          </a:p>
        </p:txBody>
      </p:sp>
      <p:pic>
        <p:nvPicPr>
          <p:cNvPr id="4" name="Picture 3" descr="6a00d8345208e269e2010536b40e94970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2139702"/>
            <a:ext cx="3789040" cy="28417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– TL;DR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An architectural style of developing a single application as a suite of </a:t>
            </a:r>
            <a:r>
              <a:rPr lang="en-US" b="1" dirty="0" smtClean="0"/>
              <a:t>small services</a:t>
            </a:r>
          </a:p>
          <a:p>
            <a:r>
              <a:rPr lang="en-US" dirty="0" smtClean="0"/>
              <a:t>Each service running in its </a:t>
            </a:r>
            <a:r>
              <a:rPr lang="en-US" b="1" dirty="0" smtClean="0"/>
              <a:t>own process</a:t>
            </a:r>
          </a:p>
          <a:p>
            <a:r>
              <a:rPr lang="en-US" dirty="0" smtClean="0"/>
              <a:t>Services communicate with </a:t>
            </a:r>
            <a:r>
              <a:rPr lang="en-US" b="1" dirty="0" smtClean="0"/>
              <a:t>lightweight mechanisms</a:t>
            </a:r>
            <a:r>
              <a:rPr lang="en-US" dirty="0" smtClean="0"/>
              <a:t>, often an HTTP resource API</a:t>
            </a:r>
          </a:p>
          <a:p>
            <a:r>
              <a:rPr lang="en-US" dirty="0" smtClean="0"/>
              <a:t>Services are built around </a:t>
            </a:r>
            <a:r>
              <a:rPr lang="en-US" b="1" dirty="0" smtClean="0"/>
              <a:t>business capabilities</a:t>
            </a:r>
          </a:p>
          <a:p>
            <a:r>
              <a:rPr lang="en-US" dirty="0" smtClean="0"/>
              <a:t>Services are </a:t>
            </a:r>
            <a:r>
              <a:rPr lang="en-US" b="1" dirty="0" smtClean="0"/>
              <a:t>independently deployable </a:t>
            </a:r>
            <a:r>
              <a:rPr lang="en-US" dirty="0" smtClean="0"/>
              <a:t>by </a:t>
            </a:r>
            <a:r>
              <a:rPr lang="en-US" b="1" dirty="0" smtClean="0"/>
              <a:t>fully automated </a:t>
            </a:r>
            <a:r>
              <a:rPr lang="en-US" dirty="0" smtClean="0"/>
              <a:t>deployment machinery</a:t>
            </a:r>
          </a:p>
          <a:p>
            <a:r>
              <a:rPr lang="en-US" dirty="0" smtClean="0"/>
              <a:t>Bare </a:t>
            </a:r>
            <a:r>
              <a:rPr lang="en-US" b="1" dirty="0" smtClean="0"/>
              <a:t>minimum of centralized management </a:t>
            </a:r>
            <a:r>
              <a:rPr lang="en-US" dirty="0" smtClean="0"/>
              <a:t>of the services</a:t>
            </a:r>
          </a:p>
          <a:p>
            <a:r>
              <a:rPr lang="en-GB" dirty="0" smtClean="0"/>
              <a:t>Services may be written in </a:t>
            </a:r>
            <a:r>
              <a:rPr lang="en-GB" b="1" dirty="0" smtClean="0"/>
              <a:t>different programming languages </a:t>
            </a:r>
            <a:r>
              <a:rPr lang="en-GB" dirty="0" smtClean="0"/>
              <a:t>and use different data storage technologies</a:t>
            </a:r>
          </a:p>
        </p:txBody>
      </p:sp>
    </p:spTree>
    <p:extLst>
      <p:ext uri="{BB962C8B-B14F-4D97-AF65-F5344CB8AC3E}">
        <p14:creationId xmlns="" xmlns:p14="http://schemas.microsoft.com/office/powerpoint/2010/main" val="477784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Microservices</a:t>
            </a:r>
            <a:r>
              <a:rPr lang="en-GB" dirty="0" smtClean="0"/>
              <a:t> vs. Monolith</a:t>
            </a:r>
            <a:endParaRPr lang="en-US" dirty="0"/>
          </a:p>
        </p:txBody>
      </p:sp>
      <p:pic>
        <p:nvPicPr>
          <p:cNvPr id="6" name="Content Placeholder 5" descr="25c6a4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18924" y="987574"/>
            <a:ext cx="7706152" cy="3932794"/>
          </a:xfrm>
        </p:spPr>
      </p:pic>
    </p:spTree>
    <p:extLst>
      <p:ext uri="{BB962C8B-B14F-4D97-AF65-F5344CB8AC3E}">
        <p14:creationId xmlns="" xmlns:p14="http://schemas.microsoft.com/office/powerpoint/2010/main" val="4274403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Componentization via Services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Component</a:t>
            </a:r>
          </a:p>
          <a:p>
            <a:pPr lvl="1"/>
            <a:r>
              <a:rPr lang="en-GB" dirty="0" smtClean="0"/>
              <a:t>Unit of software that is independently replaceable</a:t>
            </a:r>
          </a:p>
          <a:p>
            <a:r>
              <a:rPr lang="en-GB" dirty="0" smtClean="0"/>
              <a:t>Library</a:t>
            </a:r>
          </a:p>
          <a:p>
            <a:pPr lvl="1"/>
            <a:r>
              <a:rPr lang="en-GB" dirty="0" smtClean="0"/>
              <a:t>Component linked into a program and called using in-memory function calls</a:t>
            </a:r>
          </a:p>
          <a:p>
            <a:pPr lvl="1"/>
            <a:r>
              <a:rPr lang="en-GB" dirty="0" smtClean="0"/>
              <a:t>Fine-grained communication</a:t>
            </a:r>
          </a:p>
          <a:p>
            <a:r>
              <a:rPr lang="en-GB" dirty="0" smtClean="0"/>
              <a:t>Service</a:t>
            </a:r>
          </a:p>
          <a:p>
            <a:pPr lvl="1"/>
            <a:r>
              <a:rPr lang="en-GB" dirty="0" smtClean="0"/>
              <a:t>Out-of-process component communicating using WS request or RPC</a:t>
            </a:r>
            <a:endParaRPr lang="en-US" dirty="0" smtClean="0"/>
          </a:p>
          <a:p>
            <a:pPr lvl="1"/>
            <a:r>
              <a:rPr lang="en-GB" dirty="0" smtClean="0"/>
              <a:t>Coarse-grained communication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Componentization via Services (2)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 smtClean="0"/>
              <a:t>Monolith</a:t>
            </a:r>
            <a:endParaRPr lang="en-US" dirty="0"/>
          </a:p>
        </p:txBody>
      </p:sp>
      <p:pic>
        <p:nvPicPr>
          <p:cNvPr id="10" name="Content Placeholder 9" descr="Components1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563638"/>
            <a:ext cx="2631724" cy="3219992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dirty="0" err="1" smtClean="0"/>
              <a:t>Microservices</a:t>
            </a:r>
            <a:endParaRPr lang="en-US" dirty="0"/>
          </a:p>
        </p:txBody>
      </p:sp>
      <p:pic>
        <p:nvPicPr>
          <p:cNvPr id="11" name="Content Placeholder 10" descr="Components2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5292080" y="1563638"/>
            <a:ext cx="2657034" cy="325096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958</Words>
  <Application>Microsoft Office PowerPoint</Application>
  <PresentationFormat>On-screen Show (16:9)</PresentationFormat>
  <Paragraphs>178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Microservices</vt:lpstr>
      <vt:lpstr>Slide 2</vt:lpstr>
      <vt:lpstr>Overview</vt:lpstr>
      <vt:lpstr>Principles</vt:lpstr>
      <vt:lpstr>SOA Is Dead; Long Live Services</vt:lpstr>
      <vt:lpstr>Microservices – TL;DR</vt:lpstr>
      <vt:lpstr>Microservices vs. Monolith</vt:lpstr>
      <vt:lpstr>Componentization via Services (1)</vt:lpstr>
      <vt:lpstr>Componentization via Services (2)</vt:lpstr>
      <vt:lpstr>Organized Around Business Capabilities (1)</vt:lpstr>
      <vt:lpstr>Organized Around Business Capabilities (2)</vt:lpstr>
      <vt:lpstr>Products, Not Projects</vt:lpstr>
      <vt:lpstr>Smart Endpoints and Dumb Pipes</vt:lpstr>
      <vt:lpstr>Decentralized Governance</vt:lpstr>
      <vt:lpstr>Decentralized Data Management (1)</vt:lpstr>
      <vt:lpstr>Decentralized Data Management (2)</vt:lpstr>
      <vt:lpstr>Infrastructure Automation (1)</vt:lpstr>
      <vt:lpstr>Infrastructure Automation (2)</vt:lpstr>
      <vt:lpstr>Design for Failure</vt:lpstr>
      <vt:lpstr>Evolutionary Design</vt:lpstr>
      <vt:lpstr>PATTERNS</vt:lpstr>
      <vt:lpstr>Contract Evolution Patterns</vt:lpstr>
      <vt:lpstr>Service Stability Patterns</vt:lpstr>
      <vt:lpstr>PracticeS</vt:lpstr>
      <vt:lpstr>Microservices – Advice</vt:lpstr>
      <vt:lpstr>Lessons for Architectural Design</vt:lpstr>
      <vt:lpstr>Lessons for Team and Process Design</vt:lpstr>
      <vt:lpstr>Resources</vt:lpstr>
      <vt:lpstr>Further Topics</vt:lpstr>
      <vt:lpstr>FIN</vt:lpstr>
    </vt:vector>
  </TitlesOfParts>
  <Company>Barclays Capital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Lukas Kudela</dc:creator>
  <cp:lastModifiedBy>Lukas Kudela</cp:lastModifiedBy>
  <cp:revision>100</cp:revision>
  <dcterms:created xsi:type="dcterms:W3CDTF">2015-09-11T14:29:53Z</dcterms:created>
  <dcterms:modified xsi:type="dcterms:W3CDTF">2015-10-05T07:45:11Z</dcterms:modified>
</cp:coreProperties>
</file>