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2" r:id="rId3"/>
    <p:sldId id="266" r:id="rId4"/>
    <p:sldId id="269" r:id="rId5"/>
    <p:sldId id="267" r:id="rId6"/>
    <p:sldId id="268" r:id="rId7"/>
    <p:sldId id="270" r:id="rId8"/>
    <p:sldId id="271" r:id="rId9"/>
    <p:sldId id="264" r:id="rId10"/>
    <p:sldId id="262" r:id="rId11"/>
    <p:sldId id="272" r:id="rId12"/>
    <p:sldId id="273" r:id="rId13"/>
    <p:sldId id="274" r:id="rId14"/>
    <p:sldId id="290" r:id="rId15"/>
    <p:sldId id="276" r:id="rId16"/>
    <p:sldId id="291" r:id="rId17"/>
    <p:sldId id="277" r:id="rId18"/>
    <p:sldId id="278" r:id="rId19"/>
    <p:sldId id="279" r:id="rId20"/>
    <p:sldId id="280" r:id="rId21"/>
    <p:sldId id="28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5" r:id="rId31"/>
    <p:sldId id="257" r:id="rId32"/>
    <p:sldId id="263" r:id="rId33"/>
    <p:sldId id="258" r:id="rId34"/>
    <p:sldId id="259" r:id="rId35"/>
    <p:sldId id="261" r:id="rId36"/>
    <p:sldId id="260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596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11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88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3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3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8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894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10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795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97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656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17E8F49-FFE7-4E70-81EC-FAE034F46546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EBBC73-0FA7-49F9-BC47-1BB3094D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62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articular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Kudela</a:t>
            </a:r>
            <a:endParaRPr lang="en-US" dirty="0"/>
          </a:p>
          <a:p>
            <a:r>
              <a:rPr lang="en-US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78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types of messages:</a:t>
            </a:r>
          </a:p>
          <a:p>
            <a:pPr lvl="1"/>
            <a:r>
              <a:rPr lang="en-US" b="1" dirty="0" smtClean="0"/>
              <a:t>Command</a:t>
            </a:r>
            <a:r>
              <a:rPr lang="en-US" dirty="0" smtClean="0"/>
              <a:t> – should be </a:t>
            </a:r>
            <a:r>
              <a:rPr lang="en-US" i="1" dirty="0" smtClean="0"/>
              <a:t>sent to a receiver</a:t>
            </a:r>
          </a:p>
          <a:p>
            <a:pPr lvl="1"/>
            <a:r>
              <a:rPr lang="en-US" b="1" dirty="0" smtClean="0"/>
              <a:t>Events</a:t>
            </a:r>
            <a:r>
              <a:rPr lang="en-US" dirty="0" smtClean="0"/>
              <a:t> – should be </a:t>
            </a:r>
            <a:r>
              <a:rPr lang="en-US" i="1" dirty="0" smtClean="0"/>
              <a:t>published to subscribers</a:t>
            </a:r>
          </a:p>
          <a:p>
            <a:r>
              <a:rPr lang="en-US" dirty="0" smtClean="0"/>
              <a:t>Capture intent &amp; help enforce messaging best practices</a:t>
            </a:r>
          </a:p>
          <a:p>
            <a:r>
              <a:rPr lang="en-US" dirty="0" smtClean="0"/>
              <a:t>Defined via</a:t>
            </a:r>
          </a:p>
          <a:p>
            <a:pPr lvl="1"/>
            <a:r>
              <a:rPr lang="en-US" dirty="0" smtClean="0"/>
              <a:t>Marker interfaces or</a:t>
            </a:r>
          </a:p>
          <a:p>
            <a:pPr lvl="1"/>
            <a:r>
              <a:rPr lang="en-US" dirty="0" smtClean="0"/>
              <a:t>Conventions</a:t>
            </a:r>
          </a:p>
          <a:p>
            <a:r>
              <a:rPr lang="en-US" dirty="0" smtClean="0"/>
              <a:t>Marker interfaces</a:t>
            </a:r>
          </a:p>
          <a:p>
            <a:pPr lvl="1"/>
            <a:r>
              <a:rPr lang="en-US" dirty="0" err="1" smtClean="0"/>
              <a:t>IMessage</a:t>
            </a:r>
            <a:endParaRPr lang="en-US" dirty="0" smtClean="0"/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IEvent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8292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conventions and</a:t>
            </a:r>
            <a:br>
              <a:rPr lang="en-US" dirty="0" smtClean="0"/>
            </a:br>
            <a:r>
              <a:rPr lang="en-US" dirty="0" smtClean="0"/>
              <a:t>Unobtrusive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of defining what a certain </a:t>
            </a:r>
            <a:r>
              <a:rPr lang="en-US" dirty="0" smtClean="0"/>
              <a:t>message type is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nstead </a:t>
            </a:r>
            <a:r>
              <a:rPr lang="en-US" dirty="0"/>
              <a:t>of using a marker interface or an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Avoids referencing </a:t>
            </a:r>
            <a:r>
              <a:rPr lang="en-US" dirty="0" err="1" smtClean="0"/>
              <a:t>NServiceBus</a:t>
            </a:r>
            <a:r>
              <a:rPr lang="en-US" dirty="0" smtClean="0"/>
              <a:t> from the message assembly</a:t>
            </a:r>
          </a:p>
          <a:p>
            <a:r>
              <a:rPr lang="en-US" dirty="0" smtClean="0"/>
              <a:t>Conventions for:</a:t>
            </a:r>
          </a:p>
          <a:p>
            <a:pPr lvl="1"/>
            <a:r>
              <a:rPr lang="en-US" dirty="0" smtClean="0"/>
              <a:t>Encrypted properties</a:t>
            </a:r>
          </a:p>
          <a:p>
            <a:pPr lvl="1"/>
            <a:r>
              <a:rPr lang="en-US" dirty="0" err="1" smtClean="0"/>
              <a:t>DataBus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Express messages</a:t>
            </a:r>
          </a:p>
          <a:p>
            <a:pPr lvl="1"/>
            <a:r>
              <a:rPr lang="en-US" dirty="0" smtClean="0"/>
              <a:t>Time to be received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5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information about a message</a:t>
            </a:r>
          </a:p>
          <a:p>
            <a:r>
              <a:rPr lang="en-US" dirty="0" smtClean="0"/>
              <a:t>Similar to HTTP headers</a:t>
            </a:r>
          </a:p>
          <a:p>
            <a:r>
              <a:rPr lang="en-US" dirty="0" smtClean="0"/>
              <a:t>Header examples:</a:t>
            </a:r>
          </a:p>
          <a:p>
            <a:pPr lvl="1"/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Messaging interaction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Custom</a:t>
            </a:r>
          </a:p>
        </p:txBody>
      </p:sp>
    </p:spTree>
    <p:extLst>
      <p:ext uri="{BB962C8B-B14F-4D97-AF65-F5344CB8AC3E}">
        <p14:creationId xmlns="" xmlns:p14="http://schemas.microsoft.com/office/powerpoint/2010/main" val="225102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Subscriber</a:t>
            </a:r>
            <a:r>
              <a:rPr lang="en-US" dirty="0" smtClean="0"/>
              <a:t> </a:t>
            </a:r>
            <a:r>
              <a:rPr lang="en-US" dirty="0"/>
              <a:t>lets the </a:t>
            </a:r>
            <a:r>
              <a:rPr lang="en-US" i="1" dirty="0" smtClean="0"/>
              <a:t>Publisher</a:t>
            </a:r>
            <a:r>
              <a:rPr lang="en-US" dirty="0" smtClean="0"/>
              <a:t> </a:t>
            </a:r>
            <a:r>
              <a:rPr lang="en-US" dirty="0"/>
              <a:t>know they're interested in an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Publisher</a:t>
            </a:r>
            <a:r>
              <a:rPr lang="en-US" dirty="0" smtClean="0"/>
              <a:t> </a:t>
            </a:r>
            <a:r>
              <a:rPr lang="en-US" dirty="0"/>
              <a:t>stores the </a:t>
            </a:r>
            <a:r>
              <a:rPr lang="en-US" i="1" dirty="0" smtClean="0"/>
              <a:t>Subscriber’s</a:t>
            </a:r>
            <a:r>
              <a:rPr lang="en-US" dirty="0" smtClean="0"/>
              <a:t> </a:t>
            </a:r>
            <a:r>
              <a:rPr lang="en-US" dirty="0"/>
              <a:t>address so that it knows where to send the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Two implementations of pub/sub mechanics:</a:t>
            </a:r>
          </a:p>
          <a:p>
            <a:pPr lvl="1"/>
            <a:r>
              <a:rPr lang="en-US" dirty="0" smtClean="0"/>
              <a:t>Native</a:t>
            </a:r>
          </a:p>
          <a:p>
            <a:pPr lvl="2"/>
            <a:r>
              <a:rPr lang="en-US" dirty="0" smtClean="0"/>
              <a:t>For transports with persistence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brokers, e.g. </a:t>
            </a:r>
            <a:r>
              <a:rPr lang="en-US" dirty="0" err="1" smtClean="0"/>
              <a:t>RabbitMQ</a:t>
            </a:r>
            <a:r>
              <a:rPr lang="en-US" dirty="0" smtClean="0"/>
              <a:t>, Azure Service Bus</a:t>
            </a:r>
          </a:p>
          <a:p>
            <a:pPr lvl="1"/>
            <a:r>
              <a:rPr lang="en-US" dirty="0" smtClean="0"/>
              <a:t>Emulated</a:t>
            </a:r>
          </a:p>
          <a:p>
            <a:pPr lvl="2"/>
            <a:r>
              <a:rPr lang="en-US" dirty="0" smtClean="0"/>
              <a:t>For transports without persistence</a:t>
            </a:r>
          </a:p>
          <a:p>
            <a:pPr lvl="2"/>
            <a:r>
              <a:rPr lang="en-US" dirty="0" smtClean="0"/>
              <a:t>Typically simple queues, e.g. MSMQ, SQL Server, Azure Storage Queues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198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MyHandler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IHandleMessages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message)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//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Process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SomeLibrary.SomeMethod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message.Data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Receiving </a:t>
            </a:r>
            <a:r>
              <a:rPr lang="en-US" dirty="0"/>
              <a:t>a message for which there are no message handlers is considered an </a:t>
            </a:r>
            <a:r>
              <a:rPr lang="en-US" dirty="0" smtClean="0"/>
              <a:t>error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Such </a:t>
            </a:r>
            <a:r>
              <a:rPr lang="en-US" dirty="0"/>
              <a:t>messages are forwarded to the error queue</a:t>
            </a:r>
          </a:p>
        </p:txBody>
      </p:sp>
    </p:spTree>
    <p:extLst>
      <p:ext uri="{BB962C8B-B14F-4D97-AF65-F5344CB8AC3E}">
        <p14:creationId xmlns="" xmlns:p14="http://schemas.microsoft.com/office/powerpoint/2010/main" val="143555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b="1" dirty="0" smtClean="0"/>
              <a:t>long-running</a:t>
            </a:r>
            <a:r>
              <a:rPr lang="en-US" dirty="0" smtClean="0"/>
              <a:t> business processes</a:t>
            </a:r>
          </a:p>
          <a:p>
            <a:pPr lvl="1"/>
            <a:r>
              <a:rPr lang="en-US" dirty="0" smtClean="0"/>
              <a:t>Processes with more than one remote calls</a:t>
            </a:r>
          </a:p>
          <a:p>
            <a:pPr lvl="1"/>
            <a:r>
              <a:rPr lang="en-US" dirty="0" smtClean="0"/>
              <a:t>Require transactional consistencies</a:t>
            </a:r>
          </a:p>
          <a:p>
            <a:pPr lvl="2"/>
            <a:r>
              <a:rPr lang="en-US" dirty="0" smtClean="0"/>
              <a:t>The first call may succeed, but the second might fail. What now?</a:t>
            </a:r>
          </a:p>
          <a:p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In-memory (dev)</a:t>
            </a:r>
          </a:p>
          <a:p>
            <a:pPr lvl="1"/>
            <a:r>
              <a:rPr lang="en-US" dirty="0" smtClean="0"/>
              <a:t>Persisted (prod)</a:t>
            </a:r>
          </a:p>
          <a:p>
            <a:r>
              <a:rPr lang="en-US" dirty="0" smtClean="0"/>
              <a:t>In essence, saga is a message-driven state machines</a:t>
            </a:r>
          </a:p>
          <a:p>
            <a:r>
              <a:rPr lang="en-US" dirty="0" smtClean="0"/>
              <a:t>Alternative: </a:t>
            </a:r>
            <a:r>
              <a:rPr lang="en-US" b="1" dirty="0" smtClean="0"/>
              <a:t>Routing slip</a:t>
            </a:r>
            <a:r>
              <a:rPr lang="en-US" dirty="0"/>
              <a:t> </a:t>
            </a:r>
            <a:r>
              <a:rPr lang="en-US" dirty="0" smtClean="0"/>
              <a:t>- Stateless workflow pattern</a:t>
            </a:r>
          </a:p>
        </p:txBody>
      </p:sp>
    </p:spTree>
    <p:extLst>
      <p:ext uri="{BB962C8B-B14F-4D97-AF65-F5344CB8AC3E}">
        <p14:creationId xmlns="" xmlns:p14="http://schemas.microsoft.com/office/powerpoint/2010/main" val="175278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Sidebar:</a:t>
            </a:r>
            <a:br>
              <a:rPr lang="en-US" dirty="0" smtClean="0"/>
            </a:br>
            <a:r>
              <a:rPr lang="en-US" dirty="0" smtClean="0"/>
              <a:t>Transactions 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Distributed </a:t>
            </a:r>
            <a:r>
              <a:rPr lang="en-US" b="1" dirty="0" smtClean="0"/>
              <a:t>transaction</a:t>
            </a:r>
            <a:endParaRPr lang="en-US" b="1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hosts, </a:t>
            </a:r>
            <a:r>
              <a:rPr lang="en-US" dirty="0" smtClean="0"/>
              <a:t>transaction </a:t>
            </a:r>
            <a:r>
              <a:rPr lang="en-US" dirty="0"/>
              <a:t>manager &amp; </a:t>
            </a:r>
            <a:r>
              <a:rPr lang="en-US" dirty="0" smtClean="0"/>
              <a:t>transactional resources</a:t>
            </a:r>
          </a:p>
          <a:p>
            <a:r>
              <a:rPr lang="en-US" b="1" dirty="0"/>
              <a:t>Long-lived </a:t>
            </a:r>
            <a:r>
              <a:rPr lang="en-US" b="1" dirty="0" smtClean="0"/>
              <a:t>transaction </a:t>
            </a:r>
            <a:r>
              <a:rPr lang="en-US" b="1" dirty="0"/>
              <a:t>(</a:t>
            </a:r>
            <a:r>
              <a:rPr lang="en-US" b="1" dirty="0" smtClean="0"/>
              <a:t>LLT)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locks, </a:t>
            </a:r>
            <a:r>
              <a:rPr lang="en-US" dirty="0" smtClean="0"/>
              <a:t>no rollbacks, compensating </a:t>
            </a:r>
            <a:r>
              <a:rPr lang="en-US" dirty="0"/>
              <a:t>actions, coordinator, can aggregate multiple atomic </a:t>
            </a:r>
            <a:r>
              <a:rPr lang="en-US" dirty="0" smtClean="0"/>
              <a:t>transactions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odeled with sagas</a:t>
            </a:r>
          </a:p>
          <a:p>
            <a:r>
              <a:rPr lang="en-US" b="1" dirty="0"/>
              <a:t>Atomic/ACID </a:t>
            </a:r>
            <a:r>
              <a:rPr lang="en-US" b="1" dirty="0" smtClean="0"/>
              <a:t>transaction</a:t>
            </a:r>
            <a:endParaRPr lang="en-US" b="1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ocks</a:t>
            </a:r>
            <a:r>
              <a:rPr lang="en-US" dirty="0"/>
              <a:t>, </a:t>
            </a:r>
            <a:r>
              <a:rPr lang="en-US" dirty="0" smtClean="0"/>
              <a:t>rollbacks</a:t>
            </a:r>
          </a:p>
          <a:p>
            <a:r>
              <a:rPr lang="en-US" b="1" dirty="0" smtClean="0"/>
              <a:t>Workflow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</a:t>
            </a:r>
            <a:r>
              <a:rPr lang="en-US" dirty="0"/>
              <a:t>process, internal ("</a:t>
            </a:r>
            <a:r>
              <a:rPr lang="en-US" dirty="0" err="1"/>
              <a:t>workflodize</a:t>
            </a:r>
            <a:r>
              <a:rPr lang="en-US" dirty="0"/>
              <a:t>") vs. external ("orchestrated choreography", BPM</a:t>
            </a:r>
            <a:r>
              <a:rPr lang="en-US" dirty="0" smtClean="0"/>
              <a:t>)</a:t>
            </a:r>
          </a:p>
          <a:p>
            <a:r>
              <a:rPr lang="en-US" b="1" dirty="0"/>
              <a:t>Process </a:t>
            </a:r>
            <a:r>
              <a:rPr lang="en-US" b="1" dirty="0" smtClean="0"/>
              <a:t>Manager</a:t>
            </a:r>
          </a:p>
          <a:p>
            <a:pPr lvl="1"/>
            <a:r>
              <a:rPr lang="en-US" dirty="0" smtClean="0"/>
              <a:t>Workflow pattern described in </a:t>
            </a:r>
            <a:r>
              <a:rPr lang="en-US" i="1" dirty="0" smtClean="0"/>
              <a:t>Enterprise Integration Patterns </a:t>
            </a:r>
            <a:r>
              <a:rPr lang="en-US" dirty="0" smtClean="0"/>
              <a:t>by G. </a:t>
            </a:r>
            <a:r>
              <a:rPr lang="en-US" dirty="0" err="1" smtClean="0"/>
              <a:t>Hohpe</a:t>
            </a:r>
            <a:endParaRPr lang="en-US" dirty="0" smtClean="0"/>
          </a:p>
          <a:p>
            <a:r>
              <a:rPr lang="en-US" b="1" dirty="0" smtClean="0"/>
              <a:t>Saga</a:t>
            </a:r>
          </a:p>
          <a:p>
            <a:pPr lvl="1"/>
            <a:r>
              <a:rPr lang="en-US" dirty="0" smtClean="0"/>
              <a:t>Transactional </a:t>
            </a:r>
            <a:r>
              <a:rPr lang="en-US" dirty="0"/>
              <a:t>model for long-lived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component &amp; compensating </a:t>
            </a:r>
            <a:r>
              <a:rPr lang="en-US" dirty="0" smtClean="0"/>
              <a:t>transactions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57734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First-level retries (FLR)</a:t>
            </a:r>
          </a:p>
          <a:p>
            <a:pPr lvl="1"/>
            <a:r>
              <a:rPr lang="en-US" dirty="0" smtClean="0"/>
              <a:t>NSB automatically </a:t>
            </a:r>
            <a:r>
              <a:rPr lang="en-US" dirty="0"/>
              <a:t>retries the message when an exception is thrown during message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Up to 5 times (by default)</a:t>
            </a:r>
          </a:p>
          <a:p>
            <a:r>
              <a:rPr lang="en-US" dirty="0" smtClean="0"/>
              <a:t>Second-level retries (SLR)</a:t>
            </a:r>
          </a:p>
          <a:p>
            <a:pPr lvl="1"/>
            <a:r>
              <a:rPr lang="en-US" dirty="0" smtClean="0"/>
              <a:t>Messages that fail all FLRs are sent to the </a:t>
            </a:r>
            <a:r>
              <a:rPr lang="en-US" b="1" dirty="0" smtClean="0"/>
              <a:t>retries queue</a:t>
            </a:r>
            <a:r>
              <a:rPr lang="en-US" dirty="0" smtClean="0"/>
              <a:t>, kept there for a while, and re-sent to the original worker queue</a:t>
            </a:r>
          </a:p>
          <a:p>
            <a:pPr lvl="1"/>
            <a:r>
              <a:rPr lang="en-US" dirty="0" smtClean="0"/>
              <a:t>Up to 3 times </a:t>
            </a:r>
            <a:r>
              <a:rPr lang="en-US" dirty="0"/>
              <a:t>× </a:t>
            </a:r>
            <a:r>
              <a:rPr lang="en-US" dirty="0" smtClean="0"/>
              <a:t>10 second (by default)</a:t>
            </a:r>
          </a:p>
          <a:p>
            <a:r>
              <a:rPr lang="en-US" dirty="0" smtClean="0"/>
              <a:t>Total no. of retries = (SLR + 1) × FLR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8847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NSB has its own error handling logic</a:t>
            </a:r>
          </a:p>
          <a:p>
            <a:pPr lvl="1"/>
            <a:r>
              <a:rPr lang="en-US" dirty="0" smtClean="0"/>
              <a:t>Surrounds all calls to the user code</a:t>
            </a:r>
          </a:p>
          <a:p>
            <a:r>
              <a:rPr lang="en-US" dirty="0" smtClean="0"/>
              <a:t>Exceptions cause rollbacks on </a:t>
            </a:r>
            <a:r>
              <a:rPr lang="en-US" b="1" dirty="0" smtClean="0"/>
              <a:t>transactional endpoints</a:t>
            </a:r>
          </a:p>
          <a:p>
            <a:pPr lvl="1"/>
            <a:r>
              <a:rPr lang="en-US" dirty="0" smtClean="0"/>
              <a:t>Message is returned to the queue</a:t>
            </a:r>
          </a:p>
          <a:p>
            <a:pPr lvl="1"/>
            <a:r>
              <a:rPr lang="en-US" dirty="0" smtClean="0"/>
              <a:t>Sent/published messages are undone</a:t>
            </a:r>
          </a:p>
          <a:p>
            <a:r>
              <a:rPr lang="en-US" dirty="0" smtClean="0"/>
              <a:t>When a message fails, it’s automatically retried</a:t>
            </a:r>
          </a:p>
          <a:p>
            <a:r>
              <a:rPr lang="en-US" dirty="0" smtClean="0"/>
              <a:t>On repeated failure, it’s forwarded to the </a:t>
            </a:r>
            <a:r>
              <a:rPr lang="en-US" b="1" dirty="0" smtClean="0"/>
              <a:t>error queue</a:t>
            </a:r>
          </a:p>
          <a:p>
            <a:r>
              <a:rPr lang="en-US" dirty="0" smtClean="0"/>
              <a:t>Monitor the error queue with </a:t>
            </a:r>
            <a:r>
              <a:rPr lang="en-US" b="1" dirty="0" err="1" smtClean="0"/>
              <a:t>ServiceInsight</a:t>
            </a:r>
            <a:r>
              <a:rPr lang="en-US" dirty="0" smtClean="0"/>
              <a:t> or </a:t>
            </a:r>
            <a:r>
              <a:rPr lang="en-US" b="1" dirty="0" err="1" smtClean="0"/>
              <a:t>ServicePulse</a:t>
            </a:r>
            <a:endParaRPr lang="en-US" dirty="0"/>
          </a:p>
          <a:p>
            <a:pPr lvl="1"/>
            <a:r>
              <a:rPr lang="en-US" dirty="0" smtClean="0"/>
              <a:t>If not available, use native management tools (scripting)</a:t>
            </a:r>
          </a:p>
        </p:txBody>
      </p:sp>
    </p:spTree>
    <p:extLst>
      <p:ext uri="{BB962C8B-B14F-4D97-AF65-F5344CB8AC3E}">
        <p14:creationId xmlns="" xmlns:p14="http://schemas.microsoft.com/office/powerpoint/2010/main" val="548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handling pipeline (Done)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Series </a:t>
            </a:r>
            <a:r>
              <a:rPr lang="en-US" dirty="0"/>
              <a:t>of actions taken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incoming message is </a:t>
            </a:r>
            <a:r>
              <a:rPr lang="en-US" dirty="0" smtClean="0"/>
              <a:t>processed and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outgoing message is </a:t>
            </a:r>
            <a:r>
              <a:rPr lang="en-US" dirty="0" smtClean="0"/>
              <a:t>sent</a:t>
            </a:r>
          </a:p>
          <a:p>
            <a:r>
              <a:rPr lang="en-US" dirty="0" smtClean="0"/>
              <a:t>Customizing the pipeline</a:t>
            </a:r>
          </a:p>
          <a:p>
            <a:pPr lvl="1"/>
            <a:r>
              <a:rPr lang="en-US" dirty="0" smtClean="0"/>
              <a:t>Custom behaviors</a:t>
            </a:r>
          </a:p>
          <a:p>
            <a:pPr lvl="1"/>
            <a:r>
              <a:rPr lang="en-US" dirty="0" smtClean="0"/>
              <a:t>Message 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Aborting the </a:t>
            </a:r>
            <a:r>
              <a:rPr lang="en-US" dirty="0" err="1" smtClean="0"/>
              <a:t>pipeling</a:t>
            </a:r>
            <a:endParaRPr lang="en-US" dirty="0"/>
          </a:p>
          <a:p>
            <a:r>
              <a:rPr lang="en-US" dirty="0" smtClean="0"/>
              <a:t>Features built on the pipeline</a:t>
            </a:r>
          </a:p>
          <a:p>
            <a:pPr lvl="1"/>
            <a:r>
              <a:rPr lang="en-US" dirty="0" err="1" smtClean="0"/>
              <a:t>DataBus</a:t>
            </a:r>
            <a:endParaRPr lang="en-US" dirty="0" smtClean="0"/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Second Level Retries (SLRs)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07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Not ESB, just SB!</a:t>
            </a:r>
          </a:p>
          <a:p>
            <a:r>
              <a:rPr lang="en-US" dirty="0" smtClean="0"/>
              <a:t>Developed by </a:t>
            </a:r>
            <a:r>
              <a:rPr lang="en-US" b="1" dirty="0" smtClean="0"/>
              <a:t>Particular Software</a:t>
            </a:r>
          </a:p>
          <a:p>
            <a:pPr lvl="1"/>
            <a:r>
              <a:rPr lang="en-US" dirty="0" smtClean="0"/>
              <a:t>Originally by </a:t>
            </a:r>
            <a:r>
              <a:rPr lang="en-US" b="1" dirty="0" smtClean="0"/>
              <a:t>Udi </a:t>
            </a:r>
            <a:r>
              <a:rPr lang="en-US" b="1" dirty="0" err="1" smtClean="0"/>
              <a:t>Dahan</a:t>
            </a:r>
            <a:r>
              <a:rPr lang="en-US" b="1" dirty="0" smtClean="0"/>
              <a:t> </a:t>
            </a:r>
            <a:r>
              <a:rPr lang="en-US" dirty="0" smtClean="0"/>
              <a:t>(founder)</a:t>
            </a:r>
          </a:p>
          <a:p>
            <a:r>
              <a:rPr lang="en-US" dirty="0" smtClean="0"/>
              <a:t>Written in </a:t>
            </a:r>
            <a:r>
              <a:rPr lang="en-US" b="1" dirty="0" smtClean="0"/>
              <a:t>C#</a:t>
            </a:r>
          </a:p>
          <a:p>
            <a:r>
              <a:rPr lang="en-US" dirty="0" smtClean="0"/>
              <a:t>Proprietary </a:t>
            </a:r>
            <a:r>
              <a:rPr lang="en-US" dirty="0" err="1" smtClean="0"/>
              <a:t>lincense</a:t>
            </a:r>
            <a:endParaRPr lang="en-US" dirty="0" smtClean="0"/>
          </a:p>
          <a:p>
            <a:r>
              <a:rPr lang="en-US" smtClean="0">
                <a:hlinkClick r:id="rId2"/>
              </a:rPr>
              <a:t>particular.net</a:t>
            </a:r>
            <a:endParaRPr lang="en-US" dirty="0" smtClean="0"/>
          </a:p>
        </p:txBody>
      </p:sp>
      <p:pic>
        <p:nvPicPr>
          <p:cNvPr id="7170" name="Picture 2" descr="https://roycornelissen.files.wordpress.com/2013/09/nservicebus_logo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54" y="904683"/>
            <a:ext cx="3730745" cy="8478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581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Leverages </a:t>
            </a:r>
            <a:r>
              <a:rPr lang="en-US" dirty="0"/>
              <a:t>the pipeline to apply encryption to the whole message </a:t>
            </a:r>
            <a:r>
              <a:rPr lang="en-US" dirty="0" smtClean="0"/>
              <a:t>body</a:t>
            </a:r>
            <a:endParaRPr lang="en-US" sz="1400" b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MessageEncryptor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: </a:t>
            </a:r>
            <a:r>
              <a:rPr lang="en-US" sz="1400" b="1" dirty="0" err="1" smtClean="0">
                <a:solidFill>
                  <a:srgbClr val="990000"/>
                </a:solidFill>
                <a:latin typeface="Consolas" panose="020B0609020204030204" pitchFamily="49" charset="0"/>
              </a:rPr>
              <a:t>IMutateTransportMessages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MutateIncoming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// Decrypt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sz="14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MutateOutgoing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LogicalMessage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logicalMessage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// Encrypt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Enabling message </a:t>
            </a:r>
            <a:r>
              <a:rPr lang="en-US" dirty="0" smtClean="0"/>
              <a:t>encryption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busConfiguration.RegisterComponents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(c =&gt;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c.ConfigureComponent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MessageEncryptor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DependencyLifecycle.InstancePerCall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endParaRPr lang="en-US" sz="14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121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Keeps the performance impact of encryption as low as possible</a:t>
            </a:r>
          </a:p>
          <a:p>
            <a:r>
              <a:rPr lang="en-US" dirty="0" err="1" smtClean="0"/>
              <a:t>Rijndael</a:t>
            </a:r>
            <a:r>
              <a:rPr lang="en-US" dirty="0" smtClean="0"/>
              <a:t> (AES)</a:t>
            </a:r>
          </a:p>
          <a:p>
            <a:r>
              <a:rPr lang="en-US" dirty="0" smtClean="0"/>
              <a:t>Two ways to specify which properties to encrypt</a:t>
            </a:r>
          </a:p>
          <a:p>
            <a:pPr lvl="1"/>
            <a:r>
              <a:rPr lang="en-US" dirty="0" smtClean="0"/>
              <a:t>Special property type</a:t>
            </a:r>
          </a:p>
          <a:p>
            <a:pPr lvl="2"/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WireEncryptedString</a:t>
            </a:r>
            <a:endParaRPr lang="en-US" dirty="0"/>
          </a:p>
          <a:p>
            <a:pPr lvl="1"/>
            <a:r>
              <a:rPr lang="en-US" dirty="0" smtClean="0"/>
              <a:t>Convention</a:t>
            </a:r>
          </a:p>
          <a:p>
            <a:pPr lvl="2"/>
            <a:r>
              <a:rPr lang="en-US" dirty="0" smtClean="0"/>
              <a:t>E.g. property names ending with “Encrypted”</a:t>
            </a:r>
          </a:p>
          <a:p>
            <a:r>
              <a:rPr lang="en-US" dirty="0" smtClean="0"/>
              <a:t>Enabling property encryption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sz="2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busConfiguration.RijndaelEncryptionService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1026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is built on top of existing queuing technologies</a:t>
            </a:r>
          </a:p>
          <a:p>
            <a:r>
              <a:rPr lang="en-US" dirty="0" smtClean="0"/>
              <a:t>Available transports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/>
              <a:t>MSMQ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Azure</a:t>
            </a:r>
          </a:p>
          <a:p>
            <a:pPr lvl="2"/>
            <a:r>
              <a:rPr lang="en-US" dirty="0" smtClean="0"/>
              <a:t>Service Bus</a:t>
            </a:r>
          </a:p>
          <a:p>
            <a:pPr lvl="2"/>
            <a:r>
              <a:rPr lang="en-US" dirty="0" smtClean="0"/>
              <a:t>Storage Queues</a:t>
            </a:r>
          </a:p>
          <a:p>
            <a:pPr lvl="1"/>
            <a:r>
              <a:rPr lang="en-US" dirty="0" smtClean="0"/>
              <a:t>… and others (community-supported)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757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Built-in message auditing for each endpoint</a:t>
            </a:r>
          </a:p>
          <a:p>
            <a:pPr lvl="1"/>
            <a:r>
              <a:rPr lang="en-US" dirty="0" smtClean="0"/>
              <a:t>Forwards messages to a specified </a:t>
            </a:r>
            <a:r>
              <a:rPr lang="en-US" i="1" dirty="0" smtClean="0"/>
              <a:t>audit queue</a:t>
            </a:r>
          </a:p>
          <a:p>
            <a:r>
              <a:rPr lang="en-US" dirty="0" smtClean="0"/>
              <a:t>Recommendation: central audit queue for all related endpoints</a:t>
            </a:r>
          </a:p>
          <a:p>
            <a:pPr lvl="1"/>
            <a:r>
              <a:rPr lang="en-US" dirty="0" smtClean="0"/>
              <a:t>Required by </a:t>
            </a:r>
            <a:r>
              <a:rPr lang="en-US" dirty="0" err="1" smtClean="0"/>
              <a:t>ServiceControl</a:t>
            </a:r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Code</a:t>
            </a:r>
          </a:p>
          <a:p>
            <a:pPr lvl="2"/>
            <a:r>
              <a:rPr lang="en-US" i="0" dirty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i="0" dirty="0" err="1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i="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i="0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i="0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BusConfiguration(); </a:t>
            </a:r>
            <a:r>
              <a:rPr lang="en-US" i="0" dirty="0" err="1">
                <a:solidFill>
                  <a:srgbClr val="333333"/>
                </a:solidFill>
                <a:latin typeface="Consolas" panose="020B0609020204030204" pitchFamily="49" charset="0"/>
              </a:rPr>
              <a:t>busConfiguration.AuditProcessedMessagesTo</a:t>
            </a:r>
            <a:r>
              <a:rPr lang="en-US" i="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i="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“</a:t>
            </a:r>
            <a:r>
              <a:rPr lang="en-US" i="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audit_queue</a:t>
            </a:r>
            <a:r>
              <a:rPr lang="en-US" i="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i="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  <a:p>
            <a:pPr lvl="1"/>
            <a:r>
              <a:rPr lang="en-US" dirty="0" err="1" smtClean="0"/>
              <a:t>App.config</a:t>
            </a:r>
            <a:endParaRPr lang="en-US" dirty="0" smtClean="0"/>
          </a:p>
          <a:p>
            <a:pPr lvl="2"/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AuditConfig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QueueName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i="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audit_queue@admin_machine</a:t>
            </a:r>
            <a:r>
              <a:rPr lang="en-US" i="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i="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endParaRPr lang="en-US" dirty="0" smtClean="0"/>
          </a:p>
          <a:p>
            <a:pPr lvl="1"/>
            <a:r>
              <a:rPr lang="en-US" dirty="0" err="1" smtClean="0"/>
              <a:t>IProvideConfiguration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9170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Messages are .NET types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/>
              <a:t>eed to be serialized/</a:t>
            </a:r>
            <a:r>
              <a:rPr lang="en-US" dirty="0" err="1" smtClean="0"/>
              <a:t>deserialized</a:t>
            </a:r>
            <a:r>
              <a:rPr lang="en-US" dirty="0" smtClean="0"/>
              <a:t> over a transport</a:t>
            </a:r>
          </a:p>
          <a:p>
            <a:r>
              <a:rPr lang="en-US" dirty="0" smtClean="0"/>
              <a:t>Available </a:t>
            </a:r>
            <a:r>
              <a:rPr lang="en-US" dirty="0" err="1"/>
              <a:t>s</a:t>
            </a:r>
            <a:r>
              <a:rPr lang="en-US" dirty="0" err="1" smtClean="0"/>
              <a:t>erializers</a:t>
            </a:r>
            <a:endParaRPr lang="en-US" dirty="0" smtClean="0"/>
          </a:p>
          <a:p>
            <a:pPr lvl="1"/>
            <a:r>
              <a:rPr lang="en-US" dirty="0" smtClean="0"/>
              <a:t>XML (default)</a:t>
            </a:r>
          </a:p>
          <a:p>
            <a:pPr lvl="1"/>
            <a:r>
              <a:rPr lang="en-US" dirty="0" smtClean="0"/>
              <a:t>JSON/BSON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… and others (community-supported)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// XML serialization as default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busConfiguration.UseSerialization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// Additional JSON deserialization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busConfiguration.AddDeserializer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JsonSerializer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&gt;();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2748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features of NSB require persistence (subscriptions, sagas, outbox, …)</a:t>
            </a:r>
          </a:p>
          <a:p>
            <a:r>
              <a:rPr lang="en-US" dirty="0" smtClean="0"/>
              <a:t>Available </a:t>
            </a:r>
            <a:r>
              <a:rPr lang="en-US" dirty="0" err="1"/>
              <a:t>p</a:t>
            </a:r>
            <a:r>
              <a:rPr lang="en-US" dirty="0" err="1" smtClean="0"/>
              <a:t>ersistences</a:t>
            </a:r>
            <a:endParaRPr lang="en-US" dirty="0" smtClean="0"/>
          </a:p>
          <a:p>
            <a:pPr lvl="1"/>
            <a:r>
              <a:rPr lang="en-US" dirty="0" smtClean="0"/>
              <a:t>In-Memory (default)</a:t>
            </a:r>
          </a:p>
          <a:p>
            <a:pPr lvl="2"/>
            <a:r>
              <a:rPr lang="en-US" dirty="0" smtClean="0"/>
              <a:t>Suitable for development</a:t>
            </a:r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  <a:p>
            <a:pPr lvl="2"/>
            <a:r>
              <a:rPr lang="en-US" dirty="0" smtClean="0"/>
              <a:t>Document (NoSQL) database</a:t>
            </a:r>
            <a:endParaRPr lang="en-US" dirty="0"/>
          </a:p>
          <a:p>
            <a:pPr lvl="1"/>
            <a:r>
              <a:rPr lang="en-US" dirty="0" smtClean="0"/>
              <a:t>NHibernate</a:t>
            </a:r>
          </a:p>
          <a:p>
            <a:pPr lvl="2"/>
            <a:r>
              <a:rPr lang="en-US" dirty="0" smtClean="0"/>
              <a:t>Any data store with ADO.NET Data Provider</a:t>
            </a:r>
          </a:p>
          <a:p>
            <a:pPr lvl="1"/>
            <a:r>
              <a:rPr lang="en-US" dirty="0" smtClean="0"/>
              <a:t>MSMQ subscription storage</a:t>
            </a:r>
          </a:p>
          <a:p>
            <a:pPr lvl="1"/>
            <a:r>
              <a:rPr lang="en-US" dirty="0" smtClean="0"/>
              <a:t>Azure storage</a:t>
            </a:r>
          </a:p>
          <a:p>
            <a:pPr lvl="1"/>
            <a:r>
              <a:rPr lang="en-US" dirty="0" smtClean="0"/>
              <a:t>… and others (community-supported)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642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NSB relies heavily on DI to manage services &amp; state</a:t>
            </a:r>
          </a:p>
          <a:p>
            <a:r>
              <a:rPr lang="en-US" dirty="0" smtClean="0"/>
              <a:t>Available containers</a:t>
            </a:r>
          </a:p>
          <a:p>
            <a:pPr lvl="1"/>
            <a:r>
              <a:rPr lang="en-US" dirty="0" err="1" smtClean="0"/>
              <a:t>Autofac</a:t>
            </a:r>
            <a:r>
              <a:rPr lang="en-US" dirty="0" smtClean="0"/>
              <a:t> (default, built-in, </a:t>
            </a:r>
            <a:r>
              <a:rPr lang="en-US" dirty="0" err="1" smtClean="0"/>
              <a:t>ILMerged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Ninject</a:t>
            </a:r>
            <a:endParaRPr lang="en-US" dirty="0" smtClean="0"/>
          </a:p>
          <a:p>
            <a:pPr lvl="1"/>
            <a:r>
              <a:rPr lang="en-US" dirty="0" smtClean="0"/>
              <a:t>Castle Windsor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… and others (via plugin)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0101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Limited, opinionated logging built-in</a:t>
            </a:r>
          </a:p>
          <a:p>
            <a:r>
              <a:rPr lang="en-US" dirty="0" smtClean="0"/>
              <a:t>For more advanced logging, use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og4net</a:t>
            </a:r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pPr lvl="1"/>
            <a:r>
              <a:rPr lang="en-US" dirty="0" err="1" smtClean="0"/>
              <a:t>CommonLogging</a:t>
            </a:r>
            <a:endParaRPr lang="en-US" dirty="0" smtClean="0"/>
          </a:p>
          <a:p>
            <a:r>
              <a:rPr lang="en-US" dirty="0" smtClean="0"/>
              <a:t>It is important to configure logging before any bus configuration is done</a:t>
            </a:r>
          </a:p>
          <a:p>
            <a:pPr lvl="1"/>
            <a:r>
              <a:rPr lang="en-US" dirty="0" err="1" smtClean="0"/>
              <a:t>Program.Main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Global.Application_Start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IConfigureThisEndpoint.ctor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405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NSB is a library </a:t>
            </a:r>
            <a:r>
              <a:rPr lang="en-US" dirty="0" smtClean="0">
                <a:sym typeface="Wingdings" panose="05000000000000000000" pitchFamily="2" charset="2"/>
              </a:rPr>
              <a:t> Can be hosted in any .NET process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Hosting options</a:t>
            </a:r>
          </a:p>
          <a:p>
            <a:pPr lvl="1"/>
            <a:r>
              <a:rPr lang="en-US" dirty="0" smtClean="0"/>
              <a:t>Self-hosting</a:t>
            </a:r>
          </a:p>
          <a:p>
            <a:pPr lvl="1"/>
            <a:r>
              <a:rPr lang="en-US" dirty="0" smtClean="0"/>
              <a:t>Windows service</a:t>
            </a:r>
          </a:p>
          <a:p>
            <a:pPr lvl="1"/>
            <a:r>
              <a:rPr lang="en-US" dirty="0" smtClean="0"/>
              <a:t>Web application/service</a:t>
            </a:r>
          </a:p>
          <a:p>
            <a:pPr lvl="2"/>
            <a:r>
              <a:rPr lang="en-US" dirty="0" smtClean="0"/>
              <a:t>ASP.NET MVC/Web API, WCF, </a:t>
            </a:r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ServiceStack</a:t>
            </a:r>
            <a:endParaRPr lang="en-US" dirty="0" smtClean="0"/>
          </a:p>
          <a:p>
            <a:pPr lvl="1"/>
            <a:r>
              <a:rPr lang="en-US" dirty="0" err="1" smtClean="0"/>
              <a:t>NServiceBus.Host</a:t>
            </a:r>
            <a:endParaRPr lang="en-US" dirty="0" smtClean="0"/>
          </a:p>
          <a:p>
            <a:pPr lvl="2"/>
            <a:r>
              <a:rPr lang="en-US" dirty="0" smtClean="0"/>
              <a:t>Opinionated approach </a:t>
            </a:r>
            <a:r>
              <a:rPr lang="en-US" dirty="0" smtClean="0">
                <a:sym typeface="Wingdings" panose="05000000000000000000" pitchFamily="2" charset="2"/>
              </a:rPr>
              <a:t> New concepts: Profiles, Custom installation</a:t>
            </a:r>
            <a:endParaRPr lang="en-US" dirty="0" smtClean="0"/>
          </a:p>
          <a:p>
            <a:pPr lvl="2"/>
            <a:r>
              <a:rPr lang="en-US" dirty="0" smtClean="0"/>
              <a:t>Automates parts of Windows service deployment</a:t>
            </a:r>
            <a:endParaRPr lang="en-US" dirty="0"/>
          </a:p>
          <a:p>
            <a:pPr lvl="2"/>
            <a:r>
              <a:rPr lang="en-US" dirty="0" smtClean="0"/>
              <a:t>Windows service or Console application (for development purposes)</a:t>
            </a:r>
          </a:p>
          <a:p>
            <a:r>
              <a:rPr lang="en-US" dirty="0" smtClean="0"/>
              <a:t>Multi-hosting</a:t>
            </a:r>
          </a:p>
          <a:p>
            <a:pPr lvl="1"/>
            <a:r>
              <a:rPr lang="en-US" dirty="0" smtClean="0"/>
              <a:t>Multiple endpoints in a single .NET process (single </a:t>
            </a:r>
            <a:r>
              <a:rPr lang="en-US" dirty="0" err="1" smtClean="0"/>
              <a:t>AppDomain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381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default, </a:t>
            </a:r>
            <a:r>
              <a:rPr lang="en-US" dirty="0" err="1"/>
              <a:t>NServiceBus</a:t>
            </a:r>
            <a:r>
              <a:rPr lang="en-US" dirty="0"/>
              <a:t> scans all assemblies in the endpoint bin folder to find types implementing its interfaces so that it can configure them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Exclude assemblies from scanning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IExcludesBuilder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excludesBuilder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AllAssemblies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.Except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</a:rPr>
              <a:t>"MyAssembly1.dll</a:t>
            </a:r>
            <a:r>
              <a:rPr lang="en-US" sz="20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.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And(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</a:rPr>
              <a:t>"MyAssembly2.dll</a:t>
            </a:r>
            <a:r>
              <a:rPr lang="en-US" sz="20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busConfiguration.AssembliesToScan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excludesBuilder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Excelude</a:t>
            </a:r>
            <a:r>
              <a:rPr lang="en-US" dirty="0"/>
              <a:t> </a:t>
            </a:r>
            <a:r>
              <a:rPr lang="en-US" dirty="0" err="1"/>
              <a:t>specifi</a:t>
            </a:r>
            <a:r>
              <a:rPr lang="en-US" dirty="0"/>
              <a:t> 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busConfiguration.ExcludeTypes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(type1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type2);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4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Principles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6598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and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endpoints can be exposed as WCF services</a:t>
            </a:r>
          </a:p>
          <a:p>
            <a:pPr lvl="1"/>
            <a:r>
              <a:rPr lang="en-US" dirty="0" smtClean="0"/>
              <a:t>Leverage features of WCF such as </a:t>
            </a:r>
            <a:r>
              <a:rPr lang="en-US" i="1" dirty="0" smtClean="0"/>
              <a:t>interoperability</a:t>
            </a:r>
          </a:p>
          <a:p>
            <a:pPr lvl="1"/>
            <a:r>
              <a:rPr lang="en-US" dirty="0" smtClean="0"/>
              <a:t>Without giving up features of messaging such as </a:t>
            </a:r>
            <a:r>
              <a:rPr lang="en-US" i="1" dirty="0" smtClean="0"/>
              <a:t>reliability</a:t>
            </a:r>
            <a:r>
              <a:rPr lang="en-US" dirty="0" smtClean="0"/>
              <a:t> &amp; </a:t>
            </a:r>
            <a:r>
              <a:rPr lang="en-US" i="1" dirty="0" smtClean="0"/>
              <a:t>scalability</a:t>
            </a:r>
          </a:p>
          <a:p>
            <a:endParaRPr lang="en-US" dirty="0" smtClean="0"/>
          </a:p>
          <a:p>
            <a:r>
              <a:rPr lang="en-US" dirty="0" smtClean="0"/>
              <a:t>Write an empty class that inherits from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WcfService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</a:rPr>
              <a:t>Specify the types of Request &amp; </a:t>
            </a:r>
            <a:r>
              <a:rPr lang="en-US" dirty="0" smtClean="0">
                <a:solidFill>
                  <a:srgbClr val="333333"/>
                </a:solidFill>
              </a:rPr>
              <a:t>Response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MyService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NServiceBus.WcfService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55705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Platform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65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122" name="Picture 2" descr="Particular Service Platfor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6" y="2155318"/>
            <a:ext cx="10680428" cy="25473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169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service</a:t>
            </a:r>
          </a:p>
          <a:p>
            <a:r>
              <a:rPr lang="en-US" dirty="0"/>
              <a:t>R</a:t>
            </a:r>
            <a:r>
              <a:rPr lang="en-US" dirty="0" smtClean="0"/>
              <a:t>uns on a central server</a:t>
            </a:r>
          </a:p>
          <a:p>
            <a:r>
              <a:rPr lang="en-US" dirty="0" smtClean="0"/>
              <a:t>Stores information about every message running through the system</a:t>
            </a:r>
          </a:p>
          <a:p>
            <a:r>
              <a:rPr lang="en-US" dirty="0" smtClean="0"/>
              <a:t>Uses an embedded </a:t>
            </a:r>
            <a:r>
              <a:rPr lang="en-US" dirty="0" err="1" smtClean="0"/>
              <a:t>RavenDB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Exposes a RESTful API, allowing rest of the Service Platform to access the data</a:t>
            </a:r>
          </a:p>
          <a:p>
            <a:r>
              <a:rPr lang="en-US" dirty="0" smtClean="0"/>
              <a:t>Default </a:t>
            </a:r>
            <a:r>
              <a:rPr lang="en-US" dirty="0"/>
              <a:t>URL: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http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://localhost:33333/api</a:t>
            </a:r>
            <a:endParaRPr lang="en-US" dirty="0"/>
          </a:p>
        </p:txBody>
      </p:sp>
      <p:pic>
        <p:nvPicPr>
          <p:cNvPr id="4098" name="Picture 2" descr="https://liveparticularwebstr.blob.core.windows.net/media/Default/img/S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01" y="706208"/>
            <a:ext cx="804671" cy="8046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42774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</a:p>
          <a:p>
            <a:r>
              <a:rPr lang="en-US" dirty="0" smtClean="0"/>
              <a:t>GUI </a:t>
            </a:r>
            <a:r>
              <a:rPr lang="en-US" dirty="0"/>
              <a:t>to visualize </a:t>
            </a:r>
            <a:r>
              <a:rPr lang="en-US" dirty="0" smtClean="0"/>
              <a:t>data provided by </a:t>
            </a:r>
            <a:r>
              <a:rPr lang="en-US" dirty="0" err="1" smtClean="0"/>
              <a:t>ServiceControl</a:t>
            </a:r>
            <a:endParaRPr lang="en-US" dirty="0" smtClean="0"/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Understand what is happening</a:t>
            </a:r>
          </a:p>
          <a:p>
            <a:r>
              <a:rPr lang="en-US" dirty="0"/>
              <a:t>R</a:t>
            </a:r>
            <a:r>
              <a:rPr lang="en-US" dirty="0" smtClean="0"/>
              <a:t>eturn a failed message to its original source</a:t>
            </a:r>
            <a:endParaRPr lang="en-US" dirty="0"/>
          </a:p>
        </p:txBody>
      </p:sp>
      <p:pic>
        <p:nvPicPr>
          <p:cNvPr id="1026" name="Picture 2" descr="https://liveparticularwebstr.blob.core.windows.net/media/Default/img/SI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4" y="717567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367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r>
              <a:rPr lang="en-US" dirty="0" smtClean="0"/>
              <a:t>Displays the health of the system</a:t>
            </a:r>
          </a:p>
          <a:p>
            <a:r>
              <a:rPr lang="en-US" dirty="0" smtClean="0"/>
              <a:t>Which endpoints are running &amp; responsive, and which may have failed</a:t>
            </a:r>
          </a:p>
          <a:p>
            <a:r>
              <a:rPr lang="en-US" dirty="0" smtClean="0"/>
              <a:t>Messages that have failed – retry or archive?</a:t>
            </a:r>
          </a:p>
          <a:p>
            <a:r>
              <a:rPr lang="en-US" dirty="0" smtClean="0"/>
              <a:t>Configure custom health checks for external resources</a:t>
            </a:r>
          </a:p>
          <a:p>
            <a:r>
              <a:rPr lang="en-US" dirty="0" smtClean="0"/>
              <a:t>Default URL: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http://localhost:9090</a:t>
            </a:r>
            <a:endParaRPr lang="en-US" dirty="0"/>
          </a:p>
        </p:txBody>
      </p:sp>
      <p:pic>
        <p:nvPicPr>
          <p:cNvPr id="2050" name="Picture 2" descr="https://liveparticularwebstr.blob.core.windows.net/media/Default/img/SP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13" y="707064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61380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Graphical tool for prototyping/building </a:t>
            </a:r>
            <a:r>
              <a:rPr lang="en-US" dirty="0" err="1" smtClean="0"/>
              <a:t>NServiceBus</a:t>
            </a:r>
            <a:r>
              <a:rPr lang="en-US" dirty="0" smtClean="0"/>
              <a:t> systems quickly</a:t>
            </a:r>
          </a:p>
          <a:p>
            <a:r>
              <a:rPr lang="en-US" dirty="0" smtClean="0"/>
              <a:t>Project templates</a:t>
            </a:r>
          </a:p>
          <a:p>
            <a:r>
              <a:rPr lang="en-US" dirty="0" smtClean="0"/>
              <a:t>Boilerplate generation</a:t>
            </a:r>
            <a:endParaRPr lang="en-US" dirty="0"/>
          </a:p>
        </p:txBody>
      </p:sp>
      <p:pic>
        <p:nvPicPr>
          <p:cNvPr id="3074" name="Picture 2" descr="https://liveparticularwebstr.blob.core.windows.net/media/Default/img/SM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59" y="705339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97201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vs.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advantages over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Message serialization/</a:t>
            </a:r>
            <a:r>
              <a:rPr lang="en-US" dirty="0" err="1" smtClean="0"/>
              <a:t>deserialization</a:t>
            </a:r>
            <a:endParaRPr lang="en-US" dirty="0" smtClean="0"/>
          </a:p>
          <a:p>
            <a:pPr lvl="1"/>
            <a:r>
              <a:rPr lang="en-US" dirty="0" smtClean="0"/>
              <a:t>Neat model for message dispatching</a:t>
            </a:r>
          </a:p>
          <a:p>
            <a:pPr lvl="2"/>
            <a:r>
              <a:rPr lang="en-US" dirty="0" smtClean="0"/>
              <a:t>Handlers, handler pipeline, polymorphic dispatch</a:t>
            </a:r>
          </a:p>
          <a:p>
            <a:pPr lvl="1"/>
            <a:r>
              <a:rPr lang="en-US" dirty="0" smtClean="0"/>
              <a:t>Unit of work</a:t>
            </a:r>
          </a:p>
          <a:p>
            <a:pPr lvl="1"/>
            <a:r>
              <a:rPr lang="en-US" dirty="0" smtClean="0"/>
              <a:t>Neat saga implementation</a:t>
            </a:r>
          </a:p>
          <a:p>
            <a:pPr lvl="1"/>
            <a:r>
              <a:rPr lang="en-US" dirty="0" smtClean="0"/>
              <a:t>Host process</a:t>
            </a:r>
          </a:p>
          <a:p>
            <a:pPr lvl="2"/>
            <a:r>
              <a:rPr lang="en-US" dirty="0" smtClean="0"/>
              <a:t>F5-debuggable</a:t>
            </a:r>
          </a:p>
          <a:p>
            <a:pPr lvl="2"/>
            <a:r>
              <a:rPr lang="en-US" dirty="0" smtClean="0"/>
              <a:t>Deployable as Windows service</a:t>
            </a:r>
          </a:p>
          <a:p>
            <a:r>
              <a:rPr lang="en-US" dirty="0" smtClean="0"/>
              <a:t>If you use NSB/MSMQ, you get all these features in a </a:t>
            </a:r>
            <a:r>
              <a:rPr lang="en-US" i="1" dirty="0" smtClean="0"/>
              <a:t>broker-less</a:t>
            </a:r>
            <a:r>
              <a:rPr lang="en-US" dirty="0" smtClean="0"/>
              <a:t>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 Exchange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Fire-and-forget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.k.a. one-way</a:t>
            </a:r>
          </a:p>
          <a:p>
            <a:r>
              <a:rPr lang="en-US" b="1" dirty="0" smtClean="0"/>
              <a:t>Request/response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.k.a. request/reply, two-way, RPC</a:t>
            </a:r>
          </a:p>
          <a:p>
            <a:r>
              <a:rPr lang="en-US" b="1" dirty="0" smtClean="0"/>
              <a:t>Request/callback</a:t>
            </a:r>
          </a:p>
          <a:p>
            <a:pPr lvl="1"/>
            <a:r>
              <a:rPr lang="en-US" dirty="0" smtClean="0"/>
              <a:t>a.k.a. asynchronous request/response, asynchronous RPC</a:t>
            </a:r>
          </a:p>
          <a:p>
            <a:pPr lvl="1"/>
            <a:r>
              <a:rPr lang="en-US" dirty="0" smtClean="0"/>
              <a:t>Higher level of abstraction!</a:t>
            </a:r>
          </a:p>
          <a:p>
            <a:pPr lvl="2"/>
            <a:r>
              <a:rPr lang="en-US" dirty="0"/>
              <a:t>Implemented using 2× </a:t>
            </a:r>
            <a:r>
              <a:rPr lang="en-US" dirty="0" smtClean="0"/>
              <a:t>fire-and-forget</a:t>
            </a:r>
          </a:p>
          <a:p>
            <a:r>
              <a:rPr lang="en-US" b="1" dirty="0" smtClean="0"/>
              <a:t>Publish/subscribe</a:t>
            </a:r>
          </a:p>
          <a:p>
            <a:pPr lvl="1"/>
            <a:r>
              <a:rPr lang="en-US" dirty="0" smtClean="0"/>
              <a:t>Higher level of abstraction!</a:t>
            </a:r>
          </a:p>
          <a:p>
            <a:pPr lvl="2"/>
            <a:r>
              <a:rPr lang="en-US" dirty="0" smtClean="0"/>
              <a:t>Implemented using request/response &amp; fire-and-forget</a:t>
            </a:r>
          </a:p>
        </p:txBody>
      </p:sp>
    </p:spTree>
    <p:extLst>
      <p:ext uri="{BB962C8B-B14F-4D97-AF65-F5344CB8AC3E}">
        <p14:creationId xmlns="" xmlns:p14="http://schemas.microsoft.com/office/powerpoint/2010/main" val="31563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Store-and-forward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messaging</a:t>
            </a:r>
          </a:p>
          <a:p>
            <a:r>
              <a:rPr lang="en-US" dirty="0" smtClean="0"/>
              <a:t>Client process is oblivious to communication interferences</a:t>
            </a:r>
          </a:p>
          <a:p>
            <a:pPr lvl="1"/>
            <a:r>
              <a:rPr lang="en-US" dirty="0" smtClean="0"/>
              <a:t>Server down</a:t>
            </a:r>
          </a:p>
          <a:p>
            <a:pPr lvl="1"/>
            <a:r>
              <a:rPr lang="en-US" dirty="0" smtClean="0"/>
              <a:t>Firewall slowing down the transfer</a:t>
            </a:r>
          </a:p>
          <a:p>
            <a:pPr lvl="1"/>
            <a:r>
              <a:rPr lang="en-US" dirty="0" smtClean="0"/>
              <a:t>Target process down</a:t>
            </a:r>
          </a:p>
          <a:p>
            <a:r>
              <a:rPr lang="en-US" dirty="0" smtClean="0"/>
              <a:t>Critical resources (threads) are not held waiting for the call to complete</a:t>
            </a:r>
          </a:p>
          <a:p>
            <a:r>
              <a:rPr lang="en-US" dirty="0" smtClean="0"/>
              <a:t>This prevents the client process from losing stability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655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(Asynchronous) Request/response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“Two-way” messaging</a:t>
            </a:r>
          </a:p>
          <a:p>
            <a:pPr lvl="1"/>
            <a:r>
              <a:rPr lang="en-US" dirty="0" smtClean="0"/>
              <a:t>Well… 2× one-way messages</a:t>
            </a:r>
          </a:p>
          <a:p>
            <a:r>
              <a:rPr lang="en-US" dirty="0" smtClean="0"/>
              <a:t>Used in conjunction with </a:t>
            </a:r>
            <a:r>
              <a:rPr lang="en-US" b="1" dirty="0" smtClean="0"/>
              <a:t>durable messaging</a:t>
            </a:r>
          </a:p>
          <a:p>
            <a:pPr lvl="1"/>
            <a:r>
              <a:rPr lang="en-US" dirty="0" smtClean="0"/>
              <a:t>Messages are persisted to disk locally before attempting to send them</a:t>
            </a:r>
          </a:p>
          <a:p>
            <a:pPr lvl="1"/>
            <a:r>
              <a:rPr lang="en-US" dirty="0" smtClean="0"/>
              <a:t>Compare with store-and-forward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076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One-to-many messaging</a:t>
            </a:r>
          </a:p>
          <a:p>
            <a:r>
              <a:rPr lang="en-US" dirty="0" smtClean="0"/>
              <a:t>Loosely coupled</a:t>
            </a:r>
          </a:p>
          <a:p>
            <a:r>
              <a:rPr lang="en-US" dirty="0" smtClean="0"/>
              <a:t>Subscribers don’t necessarily have to subscribe themselves</a:t>
            </a:r>
          </a:p>
          <a:p>
            <a:pPr lvl="1"/>
            <a:r>
              <a:rPr lang="en-US" dirty="0" smtClean="0"/>
              <a:t>Subscription service</a:t>
            </a:r>
          </a:p>
          <a:p>
            <a:r>
              <a:rPr lang="en-US" dirty="0" smtClean="0"/>
              <a:t>Multiple physical subscribers acting as one logical subscriber</a:t>
            </a:r>
          </a:p>
          <a:p>
            <a:pPr lvl="1"/>
            <a:r>
              <a:rPr lang="en-US" dirty="0" smtClean="0"/>
              <a:t>Load balancing</a:t>
            </a:r>
          </a:p>
          <a:p>
            <a:r>
              <a:rPr lang="en-US" dirty="0" smtClean="0"/>
              <a:t>Published messages typically represent events</a:t>
            </a:r>
          </a:p>
          <a:p>
            <a:r>
              <a:rPr lang="en-US" dirty="0" smtClean="0"/>
              <a:t>Periodic vs. continuous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03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Command-Query Responsibility Segregation</a:t>
            </a:r>
          </a:p>
          <a:p>
            <a:r>
              <a:rPr lang="en-US" dirty="0" smtClean="0"/>
              <a:t>Similar idea to CQS – Command-Query Separation (B. Meyer)</a:t>
            </a:r>
          </a:p>
          <a:p>
            <a:r>
              <a:rPr lang="en-US" dirty="0" smtClean="0"/>
              <a:t>Separates commands &amp; queries at the system level</a:t>
            </a:r>
          </a:p>
          <a:p>
            <a:r>
              <a:rPr lang="en-US" dirty="0" smtClean="0"/>
              <a:t>Two services:</a:t>
            </a:r>
          </a:p>
          <a:p>
            <a:pPr lvl="1"/>
            <a:r>
              <a:rPr lang="en-US" dirty="0" smtClean="0"/>
              <a:t>Commands – </a:t>
            </a:r>
            <a:r>
              <a:rPr lang="en-US" u="sng" dirty="0" smtClean="0"/>
              <a:t>C</a:t>
            </a:r>
            <a:r>
              <a:rPr lang="en-US" dirty="0" smtClean="0"/>
              <a:t>R</a:t>
            </a:r>
            <a:r>
              <a:rPr lang="en-US" u="sng" dirty="0" smtClean="0"/>
              <a:t>UD</a:t>
            </a:r>
            <a:r>
              <a:rPr lang="en-US" dirty="0" smtClean="0"/>
              <a:t> – transactional DB</a:t>
            </a:r>
            <a:endParaRPr lang="en-US" u="sng" dirty="0" smtClean="0"/>
          </a:p>
          <a:p>
            <a:pPr lvl="1"/>
            <a:r>
              <a:rPr lang="en-US" dirty="0" smtClean="0"/>
              <a:t>Queries – C</a:t>
            </a:r>
            <a:r>
              <a:rPr lang="en-US" u="sng" dirty="0" smtClean="0"/>
              <a:t>R</a:t>
            </a:r>
            <a:r>
              <a:rPr lang="en-US" dirty="0" smtClean="0"/>
              <a:t>UD – reporting DB</a:t>
            </a:r>
            <a:endParaRPr lang="en-US" dirty="0"/>
          </a:p>
          <a:p>
            <a:pPr lvl="1"/>
            <a:r>
              <a:rPr lang="en-US" dirty="0" smtClean="0"/>
              <a:t>Span both client &amp; server</a:t>
            </a:r>
          </a:p>
          <a:p>
            <a:pPr lvl="1"/>
            <a:r>
              <a:rPr lang="en-US" dirty="0" smtClean="0"/>
              <a:t>Communicate </a:t>
            </a:r>
            <a:r>
              <a:rPr lang="en-US" i="1" dirty="0" smtClean="0"/>
              <a:t>only</a:t>
            </a:r>
            <a:r>
              <a:rPr lang="en-US" dirty="0" smtClean="0"/>
              <a:t> via messages</a:t>
            </a:r>
          </a:p>
        </p:txBody>
      </p:sp>
      <p:pic>
        <p:nvPicPr>
          <p:cNvPr id="6146" name="Picture 2" descr="Command Query Separ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9" y="3520439"/>
            <a:ext cx="523875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839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64633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1482</TotalTime>
  <Words>1476</Words>
  <Application>Microsoft Office PowerPoint</Application>
  <PresentationFormat>Custom</PresentationFormat>
  <Paragraphs>327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Metropolitan</vt:lpstr>
      <vt:lpstr>NServiceBus</vt:lpstr>
      <vt:lpstr>About</vt:lpstr>
      <vt:lpstr>Architectural Principles</vt:lpstr>
      <vt:lpstr>Basic Message Exchange Patterns</vt:lpstr>
      <vt:lpstr>Store-and-forward</vt:lpstr>
      <vt:lpstr>(Asynchronous) Request/response</vt:lpstr>
      <vt:lpstr>Publish/subscribe</vt:lpstr>
      <vt:lpstr>CQRS</vt:lpstr>
      <vt:lpstr>Concepts</vt:lpstr>
      <vt:lpstr>Message</vt:lpstr>
      <vt:lpstr>Message conventions and Unobtrusive mode</vt:lpstr>
      <vt:lpstr>Message headers</vt:lpstr>
      <vt:lpstr>Publish/subscribe</vt:lpstr>
      <vt:lpstr>Message handlers</vt:lpstr>
      <vt:lpstr>Sagas</vt:lpstr>
      <vt:lpstr>Sidebar: Transactions - terminology</vt:lpstr>
      <vt:lpstr>Automatic retries</vt:lpstr>
      <vt:lpstr>Error handling</vt:lpstr>
      <vt:lpstr>Message handling pipeline (Done)</vt:lpstr>
      <vt:lpstr>Message encryption</vt:lpstr>
      <vt:lpstr>Property encryption</vt:lpstr>
      <vt:lpstr>Transports</vt:lpstr>
      <vt:lpstr>Auditing</vt:lpstr>
      <vt:lpstr>Message serialization</vt:lpstr>
      <vt:lpstr>Message persistence</vt:lpstr>
      <vt:lpstr>Dependency injection</vt:lpstr>
      <vt:lpstr>Logging</vt:lpstr>
      <vt:lpstr>Hosting</vt:lpstr>
      <vt:lpstr>Assembly scanning</vt:lpstr>
      <vt:lpstr>NServiceBus and WCF</vt:lpstr>
      <vt:lpstr>Service Platform</vt:lpstr>
      <vt:lpstr>Overview</vt:lpstr>
      <vt:lpstr>ServiceControl</vt:lpstr>
      <vt:lpstr>ServiceInsight</vt:lpstr>
      <vt:lpstr>ServicePulse</vt:lpstr>
      <vt:lpstr>ServiceMatrix</vt:lpstr>
      <vt:lpstr>NServiceBus vs. RabbitMQ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NServiceBus</dc:title>
  <dc:creator>Lukas</dc:creator>
  <cp:lastModifiedBy>Lukas Kudela</cp:lastModifiedBy>
  <cp:revision>102</cp:revision>
  <dcterms:created xsi:type="dcterms:W3CDTF">2015-11-10T14:18:28Z</dcterms:created>
  <dcterms:modified xsi:type="dcterms:W3CDTF">2016-01-15T13:41:09Z</dcterms:modified>
</cp:coreProperties>
</file>