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9" r:id="rId3"/>
    <p:sldId id="278" r:id="rId4"/>
    <p:sldId id="328" r:id="rId5"/>
    <p:sldId id="272" r:id="rId6"/>
    <p:sldId id="273" r:id="rId7"/>
    <p:sldId id="271" r:id="rId8"/>
    <p:sldId id="275" r:id="rId9"/>
    <p:sldId id="261" r:id="rId10"/>
    <p:sldId id="298" r:id="rId11"/>
    <p:sldId id="331" r:id="rId12"/>
    <p:sldId id="274" r:id="rId13"/>
    <p:sldId id="279" r:id="rId14"/>
    <p:sldId id="327" r:id="rId15"/>
    <p:sldId id="263" r:id="rId16"/>
    <p:sldId id="280" r:id="rId17"/>
    <p:sldId id="262" r:id="rId18"/>
    <p:sldId id="281" r:id="rId19"/>
    <p:sldId id="323" r:id="rId20"/>
    <p:sldId id="282" r:id="rId21"/>
    <p:sldId id="284" r:id="rId22"/>
    <p:sldId id="304" r:id="rId23"/>
    <p:sldId id="283" r:id="rId24"/>
    <p:sldId id="324" r:id="rId25"/>
    <p:sldId id="302" r:id="rId26"/>
    <p:sldId id="333" r:id="rId27"/>
    <p:sldId id="334" r:id="rId28"/>
    <p:sldId id="335" r:id="rId29"/>
    <p:sldId id="336" r:id="rId30"/>
    <p:sldId id="337" r:id="rId31"/>
    <p:sldId id="338" r:id="rId32"/>
    <p:sldId id="300" r:id="rId33"/>
    <p:sldId id="305" r:id="rId34"/>
    <p:sldId id="322" r:id="rId35"/>
    <p:sldId id="339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-90" y="-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1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7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80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5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82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5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1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74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52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95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31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6CCD-E629-4797-8BF7-E80BC826F28B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BBD0-194F-47F3-B789-255A7E80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21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Service-</a:t>
            </a:r>
            <a:r>
              <a:rPr lang="en-US" smtClean="0"/>
              <a:t>Oriented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Lukas Kudela</a:t>
            </a:r>
          </a:p>
          <a:p>
            <a:pPr defTabSz="914400">
              <a:spcBef>
                <a:spcPct val="20000"/>
              </a:spcBef>
            </a:pPr>
            <a:r>
              <a:rPr lang="en-GB" sz="3200" dirty="0" smtClean="0">
                <a:solidFill>
                  <a:schemeClr val="tx1">
                    <a:tint val="75000"/>
                  </a:schemeClr>
                </a:solidFill>
              </a:rPr>
              <a:t>2015-09-11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98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WSDL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Web Service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XML-based interface definition language used for describing the functionality offered by a web service</a:t>
            </a:r>
          </a:p>
          <a:p>
            <a:r>
              <a:rPr lang="en-GB" dirty="0" smtClean="0"/>
              <a:t>Abstract Section</a:t>
            </a:r>
          </a:p>
          <a:p>
            <a:pPr lvl="1"/>
            <a:r>
              <a:rPr lang="en-GB" dirty="0" smtClean="0"/>
              <a:t>Types (Messages)</a:t>
            </a:r>
          </a:p>
          <a:p>
            <a:pPr lvl="1"/>
            <a:r>
              <a:rPr lang="en-GB" dirty="0" smtClean="0"/>
              <a:t>Interfaces (</a:t>
            </a:r>
            <a:r>
              <a:rPr lang="en-GB" dirty="0" err="1" smtClean="0"/>
              <a:t>PortTypes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Operations</a:t>
            </a:r>
          </a:p>
          <a:p>
            <a:pPr lvl="3"/>
            <a:r>
              <a:rPr lang="en-GB" dirty="0" smtClean="0"/>
              <a:t>Input types</a:t>
            </a:r>
          </a:p>
          <a:p>
            <a:pPr lvl="3"/>
            <a:r>
              <a:rPr lang="en-GB" dirty="0" smtClean="0"/>
              <a:t>Output types</a:t>
            </a:r>
          </a:p>
          <a:p>
            <a:r>
              <a:rPr lang="en-GB" dirty="0" smtClean="0"/>
              <a:t>Concrete Section</a:t>
            </a:r>
          </a:p>
          <a:p>
            <a:pPr lvl="1"/>
            <a:r>
              <a:rPr lang="en-GB" dirty="0" smtClean="0"/>
              <a:t>Bindings</a:t>
            </a:r>
          </a:p>
          <a:p>
            <a:pPr lvl="1"/>
            <a:r>
              <a:rPr lang="en-GB" dirty="0" smtClean="0"/>
              <a:t>Services</a:t>
            </a:r>
          </a:p>
          <a:p>
            <a:pPr lvl="2"/>
            <a:r>
              <a:rPr lang="en-GB" dirty="0" smtClean="0"/>
              <a:t>Endpoints (Ports)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REST &amp; HATEOAS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REpresentational</a:t>
            </a:r>
            <a:r>
              <a:rPr lang="en-GB" dirty="0" smtClean="0"/>
              <a:t>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smtClean="0"/>
              <a:t>REST</a:t>
            </a:r>
            <a:r>
              <a:rPr lang="en-GB" dirty="0" smtClean="0"/>
              <a:t> – </a:t>
            </a:r>
            <a:r>
              <a:rPr lang="en-GB" dirty="0" err="1" smtClean="0"/>
              <a:t>REpresentational</a:t>
            </a:r>
            <a:r>
              <a:rPr lang="en-GB" dirty="0" smtClean="0"/>
              <a:t> State Transfer </a:t>
            </a:r>
          </a:p>
          <a:p>
            <a:pPr lvl="1"/>
            <a:r>
              <a:rPr lang="en-GB" dirty="0" smtClean="0"/>
              <a:t>Resources uniquely identified – URI</a:t>
            </a:r>
          </a:p>
          <a:p>
            <a:pPr lvl="1"/>
            <a:r>
              <a:rPr lang="en-GB" dirty="0" smtClean="0"/>
              <a:t>Resources decoupled from their </a:t>
            </a:r>
            <a:r>
              <a:rPr lang="en-GB" i="1" dirty="0" smtClean="0"/>
              <a:t>representations</a:t>
            </a:r>
          </a:p>
          <a:p>
            <a:pPr lvl="2"/>
            <a:r>
              <a:rPr lang="en-GB" dirty="0" smtClean="0"/>
              <a:t>HTML, XML, JSON, ...</a:t>
            </a:r>
          </a:p>
          <a:p>
            <a:pPr lvl="1"/>
            <a:r>
              <a:rPr lang="en-GB" dirty="0" smtClean="0"/>
              <a:t>Resources manipulated though a fixed set of CRUD</a:t>
            </a:r>
            <a:br>
              <a:rPr lang="en-GB" dirty="0" smtClean="0"/>
            </a:br>
            <a:r>
              <a:rPr lang="en-GB" dirty="0" smtClean="0"/>
              <a:t>operations and their representation</a:t>
            </a:r>
          </a:p>
          <a:p>
            <a:pPr lvl="2"/>
            <a:r>
              <a:rPr lang="en-GB" dirty="0" smtClean="0"/>
              <a:t>HTTP’s POST, GET, PUT and DELETE</a:t>
            </a:r>
          </a:p>
          <a:p>
            <a:pPr lvl="1"/>
            <a:r>
              <a:rPr lang="en-GB" i="1" dirty="0" smtClean="0"/>
              <a:t>Stateless</a:t>
            </a:r>
            <a:r>
              <a:rPr lang="en-GB" dirty="0" smtClean="0"/>
              <a:t> interaction – HTTP</a:t>
            </a:r>
          </a:p>
          <a:p>
            <a:pPr lvl="2"/>
            <a:r>
              <a:rPr lang="en-GB" dirty="0" err="1" smtClean="0"/>
              <a:t>Stateful</a:t>
            </a:r>
            <a:r>
              <a:rPr lang="en-GB" dirty="0" smtClean="0"/>
              <a:t> interaction through hyperlinks (HATEOAS)</a:t>
            </a:r>
          </a:p>
          <a:p>
            <a:r>
              <a:rPr lang="en-GB" b="1" dirty="0" smtClean="0"/>
              <a:t>HATEOAS</a:t>
            </a:r>
            <a:r>
              <a:rPr lang="en-US" dirty="0" smtClean="0"/>
              <a:t> – Hypermedia as the Engine of Application State</a:t>
            </a:r>
            <a:endParaRPr lang="en-GB" dirty="0" smtClean="0"/>
          </a:p>
          <a:p>
            <a:pPr lvl="1"/>
            <a:r>
              <a:rPr lang="en-GB" dirty="0" smtClean="0"/>
              <a:t>Client has no prior knowledge about how to interact with the service beyond generic understanding of hypermedia (“URIs in representations”)</a:t>
            </a:r>
          </a:p>
          <a:p>
            <a:pPr lvl="1"/>
            <a:r>
              <a:rPr lang="en-GB" dirty="0" smtClean="0"/>
              <a:t>Decouples client and server, allows the server functionality to evolve independently</a:t>
            </a:r>
          </a:p>
          <a:p>
            <a:pPr lvl="1"/>
            <a:r>
              <a:rPr lang="en-GB" dirty="0" smtClean="0"/>
              <a:t>Essential part of REST according to Roy Fielding</a:t>
            </a:r>
          </a:p>
        </p:txBody>
      </p:sp>
      <p:pic>
        <p:nvPicPr>
          <p:cNvPr id="4" name="Picture 3" descr="94317-907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3572" y="1371598"/>
            <a:ext cx="2531387" cy="189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JaBoWS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a Bunch of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SOA</a:t>
            </a:r>
            <a:r>
              <a:rPr lang="en-US" dirty="0" smtClean="0"/>
              <a:t> is an </a:t>
            </a:r>
            <a:r>
              <a:rPr lang="en-US" i="1" dirty="0" smtClean="0"/>
              <a:t>architectural style</a:t>
            </a:r>
            <a:r>
              <a:rPr lang="en-US" dirty="0" smtClean="0"/>
              <a:t>, a set of </a:t>
            </a:r>
            <a:r>
              <a:rPr lang="en-US" i="1" dirty="0" smtClean="0"/>
              <a:t>principles</a:t>
            </a:r>
          </a:p>
          <a:p>
            <a:pPr lvl="1"/>
            <a:r>
              <a:rPr lang="en-GB" dirty="0" smtClean="0"/>
              <a:t>Business/IT alignment</a:t>
            </a:r>
            <a:endParaRPr lang="en-US" dirty="0" smtClean="0"/>
          </a:p>
          <a:p>
            <a:r>
              <a:rPr lang="en-US" b="1" dirty="0" smtClean="0"/>
              <a:t>Web Services</a:t>
            </a:r>
            <a:r>
              <a:rPr lang="en-US" dirty="0" smtClean="0"/>
              <a:t> is a set of </a:t>
            </a:r>
            <a:r>
              <a:rPr lang="en-US" i="1" dirty="0" smtClean="0"/>
              <a:t>specifications</a:t>
            </a:r>
          </a:p>
          <a:p>
            <a:pPr lvl="1"/>
            <a:r>
              <a:rPr lang="en-GB" dirty="0" smtClean="0"/>
              <a:t>Tools for building SOA</a:t>
            </a:r>
            <a:endParaRPr lang="en-US" dirty="0" smtClean="0"/>
          </a:p>
          <a:p>
            <a:pPr lvl="1"/>
            <a:r>
              <a:rPr lang="en-GB" dirty="0" smtClean="0"/>
              <a:t>Different level of abstraction</a:t>
            </a:r>
          </a:p>
          <a:p>
            <a:r>
              <a:rPr lang="en-GB" dirty="0" smtClean="0"/>
              <a:t>But what happens when we focus on tooling only, ignoring processes &amp; people?</a:t>
            </a:r>
          </a:p>
          <a:p>
            <a:r>
              <a:rPr lang="en-GB" b="1" dirty="0" err="1" smtClean="0"/>
              <a:t>JaBoWS</a:t>
            </a:r>
            <a:r>
              <a:rPr lang="en-GB" dirty="0" smtClean="0"/>
              <a:t> = Just a Bunch of Web Services!</a:t>
            </a:r>
          </a:p>
          <a:p>
            <a:pPr lvl="1"/>
            <a:r>
              <a:rPr lang="en-GB" dirty="0" err="1" smtClean="0"/>
              <a:t>JaBoWS</a:t>
            </a:r>
            <a:r>
              <a:rPr lang="en-GB" dirty="0" smtClean="0"/>
              <a:t> = Tools + Existing processes</a:t>
            </a:r>
            <a:endParaRPr lang="en-US" dirty="0"/>
          </a:p>
        </p:txBody>
      </p:sp>
      <p:pic>
        <p:nvPicPr>
          <p:cNvPr id="4" name="Picture 3" descr="image_thum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7098" y="779932"/>
            <a:ext cx="2089452" cy="20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218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2.0</a:t>
            </a:r>
            <a:br>
              <a:rPr lang="en-US" dirty="0" smtClean="0"/>
            </a:br>
            <a:r>
              <a:rPr lang="en-US" dirty="0" smtClean="0"/>
              <a:t>Event-Driven SOA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learned to do it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240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687" y="0"/>
            <a:ext cx="7312732" cy="5143500"/>
          </a:xfrm>
        </p:spPr>
      </p:pic>
    </p:spTree>
    <p:extLst>
      <p:ext uri="{BB962C8B-B14F-4D97-AF65-F5344CB8AC3E}">
        <p14:creationId xmlns:p14="http://schemas.microsoft.com/office/powerpoint/2010/main" xmlns="" val="7266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Publishing &amp; consumption of “events”</a:t>
            </a:r>
          </a:p>
          <a:p>
            <a:pPr lvl="1"/>
            <a:r>
              <a:rPr lang="en-GB" dirty="0" smtClean="0"/>
              <a:t>Event </a:t>
            </a:r>
            <a:r>
              <a:rPr lang="en-GB" i="1" dirty="0" smtClean="0"/>
              <a:t>itself</a:t>
            </a:r>
            <a:r>
              <a:rPr lang="en-US" dirty="0" smtClean="0"/>
              <a:t> vs. event </a:t>
            </a:r>
            <a:r>
              <a:rPr lang="en-US" i="1" dirty="0" smtClean="0"/>
              <a:t>notification</a:t>
            </a:r>
          </a:p>
          <a:p>
            <a:r>
              <a:rPr lang="en-GB" dirty="0" smtClean="0"/>
              <a:t>Asynchronous communication, loose coupling</a:t>
            </a:r>
          </a:p>
          <a:p>
            <a:r>
              <a:rPr lang="en-GB" dirty="0" smtClean="0"/>
              <a:t>Event flow layers</a:t>
            </a:r>
          </a:p>
          <a:p>
            <a:pPr lvl="1"/>
            <a:r>
              <a:rPr lang="en-GB" dirty="0" smtClean="0"/>
              <a:t>Event generator (publisher, source)</a:t>
            </a:r>
          </a:p>
          <a:p>
            <a:pPr lvl="1"/>
            <a:r>
              <a:rPr lang="en-GB" dirty="0" smtClean="0"/>
              <a:t>Event channel (queue)</a:t>
            </a:r>
          </a:p>
          <a:p>
            <a:pPr lvl="1"/>
            <a:r>
              <a:rPr lang="en-GB" dirty="0" smtClean="0"/>
              <a:t>Event processing engine (consumer, sink)</a:t>
            </a:r>
          </a:p>
          <a:p>
            <a:pPr lvl="1"/>
            <a:r>
              <a:rPr lang="en-GB" dirty="0" smtClean="0"/>
              <a:t>Downstream event-driven activity (consequences)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33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Tracking &amp; analyzing streams of events</a:t>
            </a:r>
          </a:p>
          <a:p>
            <a:r>
              <a:rPr lang="en-GB" dirty="0" smtClean="0"/>
              <a:t>Event processing styles</a:t>
            </a:r>
          </a:p>
          <a:p>
            <a:pPr lvl="1"/>
            <a:r>
              <a:rPr lang="en-GB" dirty="0" smtClean="0"/>
              <a:t>Event stream processing (ESP)</a:t>
            </a:r>
          </a:p>
          <a:p>
            <a:pPr lvl="2"/>
            <a:r>
              <a:rPr lang="en-GB" dirty="0" smtClean="0"/>
              <a:t>High-volume </a:t>
            </a:r>
            <a:r>
              <a:rPr lang="en-GB" i="1" dirty="0" smtClean="0"/>
              <a:t>streams of events</a:t>
            </a:r>
          </a:p>
          <a:p>
            <a:pPr lvl="1"/>
            <a:r>
              <a:rPr lang="en-GB" dirty="0" smtClean="0"/>
              <a:t>Complex event processing (CEP)</a:t>
            </a:r>
          </a:p>
          <a:p>
            <a:pPr lvl="2"/>
            <a:r>
              <a:rPr lang="en-GB" i="1" dirty="0" smtClean="0"/>
              <a:t>Complex events</a:t>
            </a:r>
            <a:r>
              <a:rPr lang="en-GB" dirty="0" smtClean="0"/>
              <a:t> inferred from patterns of events</a:t>
            </a:r>
            <a:endParaRPr lang="en-GB" i="1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Algorithmic trading (ESP)</a:t>
            </a:r>
          </a:p>
          <a:p>
            <a:pPr lvl="1"/>
            <a:r>
              <a:rPr lang="en-GB" dirty="0" smtClean="0"/>
              <a:t>Credit card fraud detection (CEP)</a:t>
            </a:r>
          </a:p>
          <a:p>
            <a:pPr lvl="1"/>
            <a:r>
              <a:rPr lang="en-GB" dirty="0" smtClean="0"/>
              <a:t>Business activity monitoring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SOA a.k.a. SOA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Event-Driven SOA = EDA + SOA</a:t>
            </a:r>
          </a:p>
          <a:p>
            <a:r>
              <a:rPr lang="en-GB" dirty="0" smtClean="0"/>
              <a:t>Essential elements</a:t>
            </a:r>
          </a:p>
          <a:p>
            <a:pPr lvl="1"/>
            <a:r>
              <a:rPr lang="en-GB" dirty="0" smtClean="0"/>
              <a:t>Multiple </a:t>
            </a:r>
            <a:r>
              <a:rPr lang="en-GB" b="1" dirty="0" smtClean="0"/>
              <a:t>low-level system events</a:t>
            </a:r>
          </a:p>
          <a:p>
            <a:pPr lvl="2"/>
            <a:r>
              <a:rPr lang="en-GB" dirty="0" smtClean="0"/>
              <a:t>No obvious relationship</a:t>
            </a:r>
          </a:p>
          <a:p>
            <a:pPr lvl="2"/>
            <a:r>
              <a:rPr lang="en-GB" dirty="0" smtClean="0"/>
              <a:t>Correlation detected by pattern recognition (CEP) </a:t>
            </a:r>
          </a:p>
          <a:p>
            <a:pPr lvl="1"/>
            <a:r>
              <a:rPr lang="en-GB" dirty="0" smtClean="0"/>
              <a:t>Data enrichment</a:t>
            </a:r>
          </a:p>
          <a:p>
            <a:pPr lvl="2"/>
            <a:r>
              <a:rPr lang="en-GB" dirty="0" smtClean="0"/>
              <a:t>Based on the intent of the high-level business event to eventually be triggered</a:t>
            </a:r>
          </a:p>
          <a:p>
            <a:pPr lvl="1"/>
            <a:r>
              <a:rPr lang="en-GB" b="1" dirty="0" smtClean="0"/>
              <a:t>High-level business event </a:t>
            </a:r>
            <a:r>
              <a:rPr lang="en-GB" dirty="0" smtClean="0"/>
              <a:t>created when a </a:t>
            </a:r>
            <a:r>
              <a:rPr lang="en-GB" b="1" dirty="0" smtClean="0"/>
              <a:t>trigger condition</a:t>
            </a:r>
            <a:r>
              <a:rPr lang="en-GB" dirty="0" smtClean="0"/>
              <a:t> is met</a:t>
            </a:r>
          </a:p>
          <a:p>
            <a:pPr lvl="1"/>
            <a:r>
              <a:rPr lang="en-GB" dirty="0" smtClean="0"/>
              <a:t>Human/automated process invoked by the triggered business event </a:t>
            </a:r>
          </a:p>
          <a:p>
            <a:r>
              <a:rPr lang="en-GB" dirty="0" smtClean="0"/>
              <a:t>Composition</a:t>
            </a:r>
          </a:p>
          <a:p>
            <a:pPr lvl="1"/>
            <a:r>
              <a:rPr lang="en-GB" dirty="0" smtClean="0"/>
              <a:t>Orchestration (SOA 1.0) – relies on central coordinator</a:t>
            </a:r>
          </a:p>
          <a:p>
            <a:pPr lvl="1"/>
            <a:r>
              <a:rPr lang="en-GB" b="1" dirty="0" smtClean="0"/>
              <a:t>Choreography</a:t>
            </a:r>
            <a:r>
              <a:rPr lang="en-GB" dirty="0" smtClean="0"/>
              <a:t> (SOA 2.0) – doesn’t rely on central coordinator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0170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Queues, Brokers &amp; Buses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Why terminology matters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6068" y="555"/>
            <a:ext cx="6856364" cy="5142945"/>
          </a:xfrm>
        </p:spPr>
      </p:pic>
    </p:spTree>
    <p:extLst>
      <p:ext uri="{BB962C8B-B14F-4D97-AF65-F5344CB8AC3E}">
        <p14:creationId xmlns:p14="http://schemas.microsoft.com/office/powerpoint/2010/main" xmlns="" val="4017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</a:p>
          <a:p>
            <a:pPr lvl="1"/>
            <a:r>
              <a:rPr lang="en-GB" dirty="0" smtClean="0"/>
              <a:t>Clear up SOA-related terminology</a:t>
            </a:r>
          </a:p>
          <a:p>
            <a:pPr lvl="1"/>
            <a:r>
              <a:rPr lang="en-GB" dirty="0" smtClean="0"/>
              <a:t>Map contemporary SOA landscape</a:t>
            </a:r>
          </a:p>
          <a:p>
            <a:pPr lvl="1"/>
            <a:r>
              <a:rPr lang="en-GB" dirty="0" smtClean="0"/>
              <a:t>Kick-start SOA implementation discussion</a:t>
            </a:r>
          </a:p>
          <a:p>
            <a:endParaRPr lang="en-US" dirty="0" smtClean="0"/>
          </a:p>
          <a:p>
            <a:r>
              <a:rPr lang="en-US" dirty="0" smtClean="0"/>
              <a:t>SOA 1.0 – Web Services</a:t>
            </a:r>
          </a:p>
          <a:p>
            <a:r>
              <a:rPr lang="en-US" dirty="0" smtClean="0"/>
              <a:t>SOA 2.0 – Event-Driven SOA</a:t>
            </a:r>
          </a:p>
          <a:p>
            <a:r>
              <a:rPr lang="en-US" dirty="0" smtClean="0"/>
              <a:t>Queues, Brokers &amp; Buses</a:t>
            </a:r>
          </a:p>
          <a:p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2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Message Oriented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SW/HW infrastructure supporting sending &amp; receiving messages between distributed systems</a:t>
            </a:r>
          </a:p>
          <a:p>
            <a:pPr lvl="1"/>
            <a:r>
              <a:rPr lang="en-GB" dirty="0" smtClean="0"/>
              <a:t>Possibly running on heterogeneous set of platforms</a:t>
            </a:r>
          </a:p>
          <a:p>
            <a:r>
              <a:rPr lang="en-GB" dirty="0" smtClean="0"/>
              <a:t>Examples</a:t>
            </a:r>
          </a:p>
          <a:p>
            <a:r>
              <a:rPr lang="en-GB" dirty="0" smtClean="0"/>
              <a:t>Standards</a:t>
            </a:r>
          </a:p>
          <a:p>
            <a:pPr lvl="1"/>
            <a:r>
              <a:rPr lang="en-GB" b="1" dirty="0" smtClean="0"/>
              <a:t>AMQP</a:t>
            </a:r>
            <a:r>
              <a:rPr lang="en-GB" dirty="0" smtClean="0"/>
              <a:t> – Advanced Message Queuing Protocol</a:t>
            </a:r>
          </a:p>
          <a:p>
            <a:pPr lvl="2"/>
            <a:r>
              <a:rPr lang="en-GB" dirty="0" smtClean="0"/>
              <a:t>Supports both one-to-one and one-to-many </a:t>
            </a:r>
            <a:r>
              <a:rPr lang="en-GB" dirty="0" err="1" smtClean="0"/>
              <a:t>comm</a:t>
            </a:r>
            <a:endParaRPr lang="en-GB" dirty="0" smtClean="0"/>
          </a:p>
          <a:p>
            <a:pPr lvl="1"/>
            <a:r>
              <a:rPr lang="en-GB" dirty="0" smtClean="0"/>
              <a:t>XMPP – </a:t>
            </a:r>
            <a:r>
              <a:rPr lang="en-GB" dirty="0" err="1" smtClean="0"/>
              <a:t>eXtensible</a:t>
            </a:r>
            <a:r>
              <a:rPr lang="en-GB" dirty="0" smtClean="0"/>
              <a:t> Messaging and Presence Protocol</a:t>
            </a:r>
          </a:p>
          <a:p>
            <a:pPr lvl="2"/>
            <a:r>
              <a:rPr lang="en-GB" dirty="0" smtClean="0"/>
              <a:t>Built for one-to-one </a:t>
            </a:r>
            <a:r>
              <a:rPr lang="en-GB" dirty="0" err="1" smtClean="0"/>
              <a:t>comm</a:t>
            </a:r>
            <a:r>
              <a:rPr lang="en-GB" dirty="0" smtClean="0"/>
              <a:t>; one-to-many via extension</a:t>
            </a:r>
          </a:p>
        </p:txBody>
      </p:sp>
      <p:pic>
        <p:nvPicPr>
          <p:cNvPr id="6" name="Picture 5" descr="r2mailb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0523" y="1929951"/>
            <a:ext cx="1931642" cy="2712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AMQP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Advanced Message Queuing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Open-standard application-layer protocol for MOM</a:t>
            </a:r>
          </a:p>
          <a:p>
            <a:r>
              <a:rPr lang="en-GB" dirty="0"/>
              <a:t>“The HTTP of messaging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Cross-platform and language agnostic</a:t>
            </a:r>
          </a:p>
          <a:p>
            <a:r>
              <a:rPr lang="en-GB" dirty="0" smtClean="0"/>
              <a:t>Wire-level protocol</a:t>
            </a:r>
          </a:p>
          <a:p>
            <a:pPr lvl="1"/>
            <a:r>
              <a:rPr lang="en-GB" dirty="0" smtClean="0"/>
              <a:t>Low-level application-layer protocol used to describe a </a:t>
            </a:r>
            <a:r>
              <a:rPr lang="en-GB" i="1" dirty="0" smtClean="0"/>
              <a:t>common way to represent information</a:t>
            </a:r>
            <a:r>
              <a:rPr lang="en-GB" dirty="0" smtClean="0"/>
              <a:t> at the application level (e.g. SOAP for WS)</a:t>
            </a:r>
          </a:p>
          <a:p>
            <a:r>
              <a:rPr lang="en-GB" dirty="0" smtClean="0"/>
              <a:t>Main characteristics:</a:t>
            </a:r>
          </a:p>
          <a:p>
            <a:pPr lvl="1"/>
            <a:r>
              <a:rPr lang="en-GB" dirty="0" smtClean="0"/>
              <a:t>Open</a:t>
            </a:r>
          </a:p>
          <a:p>
            <a:pPr lvl="1"/>
            <a:r>
              <a:rPr lang="en-GB" dirty="0" smtClean="0"/>
              <a:t>Standard</a:t>
            </a:r>
          </a:p>
          <a:p>
            <a:pPr lvl="1"/>
            <a:r>
              <a:rPr lang="en-GB" dirty="0" smtClean="0"/>
              <a:t>Interoperability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Security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245" y="230623"/>
            <a:ext cx="1206262" cy="10003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MOM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Message Queues (store-and-forward)</a:t>
            </a:r>
          </a:p>
          <a:p>
            <a:pPr lvl="1"/>
            <a:r>
              <a:rPr lang="en-GB" dirty="0" smtClean="0"/>
              <a:t>MS Message Queuing (MSMQ)</a:t>
            </a:r>
          </a:p>
          <a:p>
            <a:r>
              <a:rPr lang="en-GB" dirty="0" smtClean="0"/>
              <a:t>Message Brokers</a:t>
            </a:r>
          </a:p>
          <a:p>
            <a:pPr lvl="1"/>
            <a:r>
              <a:rPr lang="en-GB" dirty="0" smtClean="0"/>
              <a:t>MS BizTalk – Integration server (EAI &amp; BPM)</a:t>
            </a:r>
          </a:p>
          <a:p>
            <a:pPr lvl="1"/>
            <a:r>
              <a:rPr lang="en-GB" dirty="0" smtClean="0"/>
              <a:t>SQL Server Service Broker</a:t>
            </a:r>
          </a:p>
          <a:p>
            <a:pPr lvl="1"/>
            <a:r>
              <a:rPr lang="en-GB" dirty="0" smtClean="0"/>
              <a:t>IBM MQ</a:t>
            </a:r>
          </a:p>
          <a:p>
            <a:pPr lvl="1"/>
            <a:r>
              <a:rPr lang="en-GB" dirty="0" smtClean="0"/>
              <a:t>Solace (Virtual) Message Router</a:t>
            </a:r>
            <a:endParaRPr lang="en-GB" b="1" dirty="0" smtClean="0"/>
          </a:p>
          <a:p>
            <a:pPr lvl="1"/>
            <a:r>
              <a:rPr lang="en-GB" b="1" dirty="0" err="1" smtClean="0"/>
              <a:t>RabbitMQ</a:t>
            </a:r>
            <a:r>
              <a:rPr lang="en-GB" b="1" dirty="0" smtClean="0"/>
              <a:t>/</a:t>
            </a:r>
            <a:r>
              <a:rPr lang="en-GB" b="1" dirty="0" err="1" smtClean="0"/>
              <a:t>EasyNetQ</a:t>
            </a:r>
            <a:endParaRPr lang="en-GB" b="1" dirty="0" smtClean="0"/>
          </a:p>
          <a:p>
            <a:r>
              <a:rPr lang="en-GB" dirty="0" smtClean="0"/>
              <a:t>Service Bus</a:t>
            </a:r>
          </a:p>
          <a:p>
            <a:pPr lvl="1"/>
            <a:r>
              <a:rPr lang="en-GB" b="1" dirty="0" err="1" smtClean="0"/>
              <a:t>NServiceBus</a:t>
            </a:r>
            <a:r>
              <a:rPr lang="en-GB" b="1" dirty="0" smtClean="0"/>
              <a:t> </a:t>
            </a:r>
            <a:r>
              <a:rPr lang="en-GB" dirty="0" smtClean="0"/>
              <a:t>(by Particular)</a:t>
            </a:r>
            <a:endParaRPr lang="en-GB" b="1" dirty="0" smtClean="0"/>
          </a:p>
          <a:p>
            <a:pPr lvl="1"/>
            <a:r>
              <a:rPr lang="en-GB" dirty="0" err="1" smtClean="0"/>
              <a:t>MassTransit</a:t>
            </a:r>
            <a:r>
              <a:rPr lang="en-GB" dirty="0" smtClean="0"/>
              <a:t> (by Pandora)</a:t>
            </a:r>
            <a:endParaRPr lang="en-US" dirty="0" smtClean="0"/>
          </a:p>
          <a:p>
            <a:r>
              <a:rPr lang="en-GB" dirty="0" smtClean="0"/>
              <a:t>Enterprise Service Bus</a:t>
            </a:r>
          </a:p>
          <a:p>
            <a:pPr lvl="1"/>
            <a:r>
              <a:rPr lang="en-GB" dirty="0" smtClean="0"/>
              <a:t>MS Windows Azure Service Bus</a:t>
            </a:r>
          </a:p>
          <a:p>
            <a:pPr lvl="1"/>
            <a:r>
              <a:rPr lang="en-GB" dirty="0" smtClean="0"/>
              <a:t>IBM Integration Bus</a:t>
            </a:r>
          </a:p>
          <a:p>
            <a:pPr lvl="1"/>
            <a:r>
              <a:rPr lang="en-GB" dirty="0" smtClean="0"/>
              <a:t>Neuron ESB (by </a:t>
            </a:r>
            <a:r>
              <a:rPr lang="en-GB" dirty="0" err="1" smtClean="0"/>
              <a:t>Neudesic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ESB</a:t>
            </a:r>
            <a:br>
              <a:rPr lang="en-GB" b="1" dirty="0" smtClean="0"/>
            </a:br>
            <a:r>
              <a:rPr lang="en-GB" dirty="0" smtClean="0"/>
              <a:t>Enterprise Service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ESB = SOA + MOM + EAI</a:t>
            </a:r>
          </a:p>
          <a:p>
            <a:r>
              <a:rPr lang="en-GB" dirty="0" smtClean="0"/>
              <a:t>Enterprise application integration of </a:t>
            </a:r>
            <a:r>
              <a:rPr lang="en-GB" i="1" dirty="0" smtClean="0"/>
              <a:t>heterogeneous</a:t>
            </a:r>
            <a:r>
              <a:rPr lang="en-GB" dirty="0" smtClean="0"/>
              <a:t> landscapes</a:t>
            </a:r>
          </a:p>
          <a:p>
            <a:r>
              <a:rPr lang="en-GB" dirty="0" smtClean="0"/>
              <a:t>Smart pipes, dumb endpoints (“SOA 1.0”)</a:t>
            </a:r>
          </a:p>
          <a:p>
            <a:r>
              <a:rPr lang="en-GB" dirty="0" smtClean="0"/>
              <a:t>Often, ESB modifies the messages it transports</a:t>
            </a:r>
          </a:p>
          <a:p>
            <a:pPr lvl="1"/>
            <a:r>
              <a:rPr lang="en-GB" dirty="0" smtClean="0"/>
              <a:t>Complex message routing</a:t>
            </a:r>
          </a:p>
          <a:p>
            <a:pPr lvl="2"/>
            <a:r>
              <a:rPr lang="en-GB" dirty="0" smtClean="0"/>
              <a:t>Content-based routing</a:t>
            </a:r>
          </a:p>
          <a:p>
            <a:pPr lvl="2"/>
            <a:r>
              <a:rPr lang="en-GB" dirty="0" smtClean="0"/>
              <a:t>Dynamic routing (dynamic </a:t>
            </a:r>
            <a:r>
              <a:rPr lang="en-GB" dirty="0" err="1" smtClean="0"/>
              <a:t>rulebase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Message transformation</a:t>
            </a:r>
          </a:p>
          <a:p>
            <a:pPr lvl="2"/>
            <a:r>
              <a:rPr lang="en-GB" dirty="0" smtClean="0"/>
              <a:t>Content filtering/enrichment</a:t>
            </a:r>
          </a:p>
          <a:p>
            <a:pPr lvl="2"/>
            <a:r>
              <a:rPr lang="en-GB" dirty="0" smtClean="0"/>
              <a:t>Normalization</a:t>
            </a:r>
          </a:p>
          <a:p>
            <a:r>
              <a:rPr lang="en-GB" dirty="0" smtClean="0"/>
              <a:t>After the perceived failure of “SOA 1.0” many products dropped the “ESB” tag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</a:t>
            </a:r>
            <a:r>
              <a:rPr lang="en-GB" dirty="0"/>
              <a:t>Broker </a:t>
            </a:r>
            <a:r>
              <a:rPr lang="en-GB" dirty="0" smtClean="0"/>
              <a:t>vs. Service Bus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broker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Hub-and-spoke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It’s everywhere and nowhere at once</a:t>
            </a:r>
          </a:p>
          <a:p>
            <a:pPr lvl="1"/>
            <a:r>
              <a:rPr lang="en-US" dirty="0" smtClean="0"/>
              <a:t>Think Ethernet – Smart adapter &amp; dumb wire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0363" y="1369219"/>
            <a:ext cx="2622700" cy="1741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3063" y="2518172"/>
            <a:ext cx="2992288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273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Broker vs. Service Bus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Accountability rule: There can only be a single publisher for a given event type (topic)!</a:t>
            </a:r>
          </a:p>
          <a:p>
            <a:r>
              <a:rPr lang="en-GB" dirty="0" smtClean="0"/>
              <a:t>Message broker</a:t>
            </a:r>
          </a:p>
          <a:p>
            <a:pPr lvl="1"/>
            <a:r>
              <a:rPr lang="en-GB" dirty="0" smtClean="0"/>
              <a:t>Multiple endpoints publish messages under a given topic </a:t>
            </a:r>
          </a:p>
          <a:p>
            <a:pPr lvl="1"/>
            <a:r>
              <a:rPr lang="en-GB" dirty="0" smtClean="0"/>
              <a:t>Which is message is right?</a:t>
            </a:r>
          </a:p>
          <a:p>
            <a:pPr lvl="1"/>
            <a:r>
              <a:rPr lang="en-GB" dirty="0" smtClean="0"/>
              <a:t>No responsibility, no single source of truth</a:t>
            </a:r>
          </a:p>
          <a:p>
            <a:r>
              <a:rPr lang="en-GB" dirty="0" smtClean="0"/>
              <a:t>Service bus</a:t>
            </a:r>
          </a:p>
          <a:p>
            <a:pPr lvl="1"/>
            <a:r>
              <a:rPr lang="en-GB" dirty="0" smtClean="0"/>
              <a:t>Only one </a:t>
            </a:r>
            <a:r>
              <a:rPr lang="en-GB" b="1" dirty="0" smtClean="0"/>
              <a:t>logical</a:t>
            </a:r>
            <a:r>
              <a:rPr lang="en-GB" dirty="0" smtClean="0"/>
              <a:t> endpoint publishing a given type of event</a:t>
            </a:r>
          </a:p>
          <a:p>
            <a:pPr lvl="1"/>
            <a:r>
              <a:rPr lang="en-GB" dirty="0" smtClean="0"/>
              <a:t>Can be scaled out across multiple </a:t>
            </a:r>
            <a:r>
              <a:rPr lang="en-GB" b="1" dirty="0" smtClean="0"/>
              <a:t>physical</a:t>
            </a:r>
            <a:r>
              <a:rPr lang="en-GB" dirty="0" smtClean="0"/>
              <a:t> endpoints</a:t>
            </a:r>
          </a:p>
          <a:p>
            <a:pPr lvl="1"/>
            <a:r>
              <a:rPr lang="en-GB" dirty="0" smtClean="0"/>
              <a:t>Bus’ responsibility is to make this transparent for subscribers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Free (Mozilla PL) &amp; open-source</a:t>
            </a:r>
          </a:p>
          <a:p>
            <a:r>
              <a:rPr lang="en-GB" dirty="0" smtClean="0"/>
              <a:t>Cross-platform, written in </a:t>
            </a:r>
            <a:r>
              <a:rPr lang="en-GB" dirty="0" err="1" smtClean="0"/>
              <a:t>Erlang</a:t>
            </a:r>
            <a:endParaRPr lang="en-GB" dirty="0" smtClean="0"/>
          </a:p>
          <a:p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Performance vs. Reliability</a:t>
            </a:r>
          </a:p>
          <a:p>
            <a:pPr lvl="2"/>
            <a:r>
              <a:rPr lang="en-GB" dirty="0" smtClean="0"/>
              <a:t>Persistence</a:t>
            </a:r>
          </a:p>
          <a:p>
            <a:pPr lvl="2"/>
            <a:r>
              <a:rPr lang="en-GB" dirty="0" smtClean="0"/>
              <a:t>Delivery acknowledgement</a:t>
            </a:r>
          </a:p>
          <a:p>
            <a:pPr lvl="2"/>
            <a:r>
              <a:rPr lang="en-GB" dirty="0" smtClean="0"/>
              <a:t>Publisher confirms</a:t>
            </a:r>
          </a:p>
          <a:p>
            <a:pPr lvl="2"/>
            <a:r>
              <a:rPr lang="en-GB" dirty="0" smtClean="0"/>
              <a:t>Highly-available (mirrored) queues</a:t>
            </a:r>
          </a:p>
          <a:p>
            <a:pPr lvl="1"/>
            <a:r>
              <a:rPr lang="en-GB" dirty="0" smtClean="0"/>
              <a:t>Clustering/federation</a:t>
            </a:r>
          </a:p>
          <a:p>
            <a:pPr lvl="2"/>
            <a:r>
              <a:rPr lang="en-GB" dirty="0" smtClean="0"/>
              <a:t>Highly-available queues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Flexible routing</a:t>
            </a:r>
          </a:p>
          <a:p>
            <a:pPr lvl="1"/>
            <a:r>
              <a:rPr lang="en-GB" dirty="0" smtClean="0"/>
              <a:t>Polyglot</a:t>
            </a:r>
          </a:p>
          <a:p>
            <a:pPr lvl="2"/>
            <a:r>
              <a:rPr lang="en-GB" dirty="0" smtClean="0"/>
              <a:t>Multi-protocol: </a:t>
            </a:r>
          </a:p>
          <a:p>
            <a:pPr lvl="2"/>
            <a:r>
              <a:rPr lang="en-GB" dirty="0" smtClean="0"/>
              <a:t>Many languages</a:t>
            </a:r>
          </a:p>
          <a:p>
            <a:pPr lvl="1"/>
            <a:r>
              <a:rPr lang="en-GB" dirty="0" smtClean="0"/>
              <a:t>Monitoring</a:t>
            </a:r>
          </a:p>
          <a:p>
            <a:pPr lvl="2"/>
            <a:r>
              <a:rPr lang="en-GB" dirty="0" smtClean="0"/>
              <a:t>Management UI</a:t>
            </a:r>
          </a:p>
          <a:p>
            <a:pPr lvl="2"/>
            <a:r>
              <a:rPr lang="en-GB" dirty="0" smtClean="0"/>
              <a:t>Tracing</a:t>
            </a:r>
          </a:p>
          <a:p>
            <a:pPr lvl="1"/>
            <a:r>
              <a:rPr lang="en-GB" dirty="0" smtClean="0"/>
              <a:t>Extensibility</a:t>
            </a:r>
          </a:p>
          <a:p>
            <a:pPr lvl="2"/>
            <a:r>
              <a:rPr lang="en-GB" dirty="0" err="1" smtClean="0"/>
              <a:t>Plugin</a:t>
            </a:r>
            <a:r>
              <a:rPr lang="en-GB" dirty="0" smtClean="0"/>
              <a:t> system</a:t>
            </a:r>
          </a:p>
          <a:p>
            <a:pPr lvl="1"/>
            <a:r>
              <a:rPr lang="en-GB" dirty="0" smtClean="0"/>
              <a:t>Support</a:t>
            </a:r>
          </a:p>
          <a:p>
            <a:pPr lvl="2"/>
            <a:r>
              <a:rPr lang="en-GB" dirty="0" smtClean="0"/>
              <a:t>Commercial support</a:t>
            </a:r>
          </a:p>
          <a:p>
            <a:pPr lvl="2"/>
            <a:r>
              <a:rPr lang="en-GB" dirty="0" smtClean="0"/>
              <a:t>Large community</a:t>
            </a:r>
          </a:p>
          <a:p>
            <a:endParaRPr lang="en-US" dirty="0"/>
          </a:p>
        </p:txBody>
      </p:sp>
      <p:pic>
        <p:nvPicPr>
          <p:cNvPr id="4" name="Picture 3" descr="rabbitmq_logo_str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5213" y="510358"/>
            <a:ext cx="2500313" cy="478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RabbitMQ</a:t>
            </a:r>
            <a:r>
              <a:rPr lang="en-GB" dirty="0" smtClean="0"/>
              <a:t> – Messaging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Producer – user application that sends messages</a:t>
            </a:r>
          </a:p>
          <a:p>
            <a:r>
              <a:rPr lang="en-GB" dirty="0" smtClean="0"/>
              <a:t>Consumer – user app that receives messages</a:t>
            </a:r>
          </a:p>
          <a:p>
            <a:r>
              <a:rPr lang="en-GB" dirty="0" smtClean="0"/>
              <a:t>Queue – buffer that stores messages</a:t>
            </a:r>
          </a:p>
          <a:p>
            <a:r>
              <a:rPr lang="en-GB" b="1" dirty="0" smtClean="0"/>
              <a:t>Exchange</a:t>
            </a:r>
            <a:r>
              <a:rPr lang="en-GB" dirty="0" smtClean="0"/>
              <a:t> – router</a:t>
            </a:r>
          </a:p>
          <a:p>
            <a:endParaRPr lang="en-GB" dirty="0" smtClean="0"/>
          </a:p>
          <a:p>
            <a:r>
              <a:rPr lang="en-GB" dirty="0" smtClean="0"/>
              <a:t>Binding – rel. between exchange &amp; queue</a:t>
            </a:r>
          </a:p>
          <a:p>
            <a:r>
              <a:rPr lang="en-GB" dirty="0" smtClean="0"/>
              <a:t>Core idea: Producer never sends any messages directly to a queue</a:t>
            </a:r>
          </a:p>
          <a:p>
            <a:pPr lvl="1"/>
            <a:r>
              <a:rPr lang="en-GB" dirty="0" smtClean="0"/>
              <a:t>Doesn’t even know if a message will be delivered to any queue at all</a:t>
            </a:r>
          </a:p>
        </p:txBody>
      </p:sp>
      <p:pic>
        <p:nvPicPr>
          <p:cNvPr id="4" name="Picture 3" descr="python-three-over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2035" y="1690968"/>
            <a:ext cx="3985583" cy="19382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RabbitMQ</a:t>
            </a:r>
            <a:r>
              <a:rPr lang="en-GB" dirty="0" smtClean="0"/>
              <a:t> –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Exchange types:</a:t>
            </a:r>
          </a:p>
          <a:p>
            <a:pPr lvl="1"/>
            <a:r>
              <a:rPr lang="en-GB" dirty="0" err="1" smtClean="0"/>
              <a:t>Fanout</a:t>
            </a:r>
            <a:endParaRPr lang="en-GB" dirty="0" smtClean="0"/>
          </a:p>
          <a:p>
            <a:pPr lvl="1"/>
            <a:r>
              <a:rPr lang="en-GB" dirty="0" smtClean="0"/>
              <a:t>Direct</a:t>
            </a:r>
          </a:p>
          <a:p>
            <a:pPr lvl="1"/>
            <a:r>
              <a:rPr lang="en-GB" dirty="0" smtClean="0"/>
              <a:t>Topic</a:t>
            </a:r>
          </a:p>
          <a:p>
            <a:pPr lvl="1"/>
            <a:r>
              <a:rPr lang="en-GB" dirty="0" smtClean="0"/>
              <a:t>Headers</a:t>
            </a:r>
          </a:p>
        </p:txBody>
      </p:sp>
      <p:pic>
        <p:nvPicPr>
          <p:cNvPr id="7" name="Picture 6" descr="fan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3305282"/>
            <a:ext cx="3089109" cy="873009"/>
          </a:xfrm>
          <a:prstGeom prst="rect">
            <a:avLst/>
          </a:prstGeom>
        </p:spPr>
      </p:pic>
      <p:pic>
        <p:nvPicPr>
          <p:cNvPr id="8" name="Picture 7" descr="dir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2683" y="1221676"/>
            <a:ext cx="4007369" cy="1620000"/>
          </a:xfrm>
          <a:prstGeom prst="rect">
            <a:avLst/>
          </a:prstGeom>
        </p:spPr>
      </p:pic>
      <p:pic>
        <p:nvPicPr>
          <p:cNvPr id="9" name="Picture 8" descr="top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72683" y="2929204"/>
            <a:ext cx="4006901" cy="16159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EasyNetQ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use, opinionated .NET API for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rades </a:t>
            </a:r>
            <a:r>
              <a:rPr lang="en-US" dirty="0"/>
              <a:t>flexibility for simplicity by </a:t>
            </a:r>
            <a:r>
              <a:rPr lang="en-US" dirty="0" smtClean="0"/>
              <a:t>enforcing simple conventions</a:t>
            </a:r>
          </a:p>
          <a:p>
            <a:pPr lvl="1"/>
            <a:r>
              <a:rPr lang="en-US" dirty="0" smtClean="0"/>
              <a:t>Messages should be represented by .NET types</a:t>
            </a:r>
          </a:p>
          <a:p>
            <a:pPr lvl="1"/>
            <a:r>
              <a:rPr lang="en-US" dirty="0" smtClean="0"/>
              <a:t>Messages should be routed by their .NET type</a:t>
            </a:r>
          </a:p>
          <a:p>
            <a:pPr lvl="1"/>
            <a:r>
              <a:rPr lang="en-US" dirty="0" smtClean="0"/>
              <a:t>Messages – DTO-like POCOs</a:t>
            </a:r>
          </a:p>
          <a:p>
            <a:r>
              <a:rPr lang="en-US" dirty="0" smtClean="0"/>
              <a:t>Configurable via DI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8956" y="410419"/>
            <a:ext cx="1286395" cy="8575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1.0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dinosaurs didn’t survive the asteroid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341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EasyNetQ</a:t>
            </a:r>
            <a:r>
              <a:rPr lang="en-US" dirty="0" smtClean="0"/>
              <a:t> – APIs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IAdvancedBus</a:t>
            </a:r>
            <a:endParaRPr lang="en-US" dirty="0"/>
          </a:p>
          <a:p>
            <a:pPr lvl="1"/>
            <a:r>
              <a:rPr lang="en-US" dirty="0" smtClean="0"/>
              <a:t>Low-level API</a:t>
            </a:r>
          </a:p>
          <a:p>
            <a:pPr lvl="1"/>
            <a:r>
              <a:rPr lang="en-US" dirty="0" smtClean="0"/>
              <a:t>AMQP-like</a:t>
            </a:r>
          </a:p>
          <a:p>
            <a:pPr lvl="1"/>
            <a:r>
              <a:rPr lang="en-US" dirty="0" smtClean="0"/>
              <a:t>Components can be replaced</a:t>
            </a:r>
          </a:p>
          <a:p>
            <a:r>
              <a:rPr lang="en-US" dirty="0" err="1" smtClean="0"/>
              <a:t>IBus</a:t>
            </a:r>
            <a:endParaRPr lang="en-US" dirty="0"/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Opinionated (80%)</a:t>
            </a:r>
          </a:p>
          <a:p>
            <a:pPr lvl="1"/>
            <a:r>
              <a:rPr lang="en-US" dirty="0" smtClean="0"/>
              <a:t>Messaging patterns</a:t>
            </a:r>
          </a:p>
          <a:p>
            <a:pPr lvl="2"/>
            <a:r>
              <a:rPr lang="en-US" dirty="0" smtClean="0"/>
              <a:t>Send/receive</a:t>
            </a:r>
          </a:p>
          <a:p>
            <a:pPr lvl="2"/>
            <a:r>
              <a:rPr lang="en-US" dirty="0" smtClean="0"/>
              <a:t>Request/response</a:t>
            </a:r>
          </a:p>
          <a:p>
            <a:pPr lvl="2"/>
            <a:r>
              <a:rPr lang="en-US" dirty="0" smtClean="0"/>
              <a:t>Publish/subscribe</a:t>
            </a:r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4031" y="1436271"/>
            <a:ext cx="2736438" cy="3129399"/>
          </a:xfrm>
        </p:spPr>
      </p:pic>
    </p:spTree>
    <p:extLst>
      <p:ext uri="{BB962C8B-B14F-4D97-AF65-F5344CB8AC3E}">
        <p14:creationId xmlns:p14="http://schemas.microsoft.com/office/powerpoint/2010/main" xmlns="" val="407831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EasyNetQ</a:t>
            </a:r>
            <a:r>
              <a:rPr lang="en-US" dirty="0" smtClean="0"/>
              <a:t> – Why do I need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already has a .NET client!</a:t>
            </a:r>
          </a:p>
          <a:p>
            <a:r>
              <a:rPr lang="en-US" dirty="0" err="1" smtClean="0"/>
              <a:t>EasyNetQ</a:t>
            </a:r>
            <a:r>
              <a:rPr lang="en-US" dirty="0" smtClean="0"/>
              <a:t> sits on top of </a:t>
            </a:r>
            <a:r>
              <a:rPr lang="en-US" dirty="0" err="1" smtClean="0"/>
              <a:t>RabbitMQ</a:t>
            </a:r>
            <a:r>
              <a:rPr lang="en-US" dirty="0" smtClean="0"/>
              <a:t> .NET client and provides:</a:t>
            </a:r>
          </a:p>
          <a:p>
            <a:pPr lvl="1"/>
            <a:r>
              <a:rPr lang="en-US" dirty="0" smtClean="0"/>
              <a:t>Messaging patterns</a:t>
            </a:r>
          </a:p>
          <a:p>
            <a:pPr lvl="1"/>
            <a:r>
              <a:rPr lang="en-US" dirty="0" smtClean="0"/>
              <a:t>Routing strategy</a:t>
            </a:r>
          </a:p>
          <a:p>
            <a:pPr lvl="2"/>
            <a:r>
              <a:rPr lang="en-US" dirty="0" smtClean="0"/>
              <a:t>Exchange-queue bindings</a:t>
            </a:r>
          </a:p>
          <a:p>
            <a:pPr lvl="1"/>
            <a:r>
              <a:rPr lang="en-US" dirty="0" smtClean="0"/>
              <a:t>Message (de)serialization</a:t>
            </a:r>
          </a:p>
          <a:p>
            <a:pPr lvl="1"/>
            <a:r>
              <a:rPr lang="en-US" dirty="0" smtClean="0"/>
              <a:t>Consumer thread for subscriptions</a:t>
            </a:r>
          </a:p>
          <a:p>
            <a:pPr lvl="2"/>
            <a:r>
              <a:rPr lang="en-US" dirty="0" smtClean="0"/>
              <a:t>Dedicated thread with a loop waiting for subscribed messages</a:t>
            </a:r>
          </a:p>
          <a:p>
            <a:pPr lvl="1"/>
            <a:r>
              <a:rPr lang="en-US" dirty="0" smtClean="0"/>
              <a:t>Subscriber reconnection</a:t>
            </a:r>
          </a:p>
          <a:p>
            <a:pPr lvl="2"/>
            <a:r>
              <a:rPr lang="en-US" dirty="0" smtClean="0"/>
              <a:t>Detection &amp; subscription rebuilding</a:t>
            </a:r>
          </a:p>
          <a:p>
            <a:pPr lvl="1"/>
            <a:r>
              <a:rPr lang="en-US" dirty="0" smtClean="0"/>
              <a:t>Error-handling strategy</a:t>
            </a:r>
          </a:p>
          <a:p>
            <a:pPr lvl="1"/>
            <a:r>
              <a:rPr lang="en-US" dirty="0" smtClean="0"/>
              <a:t>Publisher confirms</a:t>
            </a:r>
          </a:p>
          <a:p>
            <a:pPr lvl="2"/>
            <a:r>
              <a:rPr lang="en-US" dirty="0" smtClean="0"/>
              <a:t>Callback when a message has been successfully received by the broker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5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Commercial &amp; open-source</a:t>
            </a:r>
          </a:p>
          <a:p>
            <a:r>
              <a:rPr lang="en-GB" dirty="0" smtClean="0"/>
              <a:t>Message types</a:t>
            </a:r>
          </a:p>
          <a:p>
            <a:pPr lvl="1"/>
            <a:r>
              <a:rPr lang="en-GB" b="1" dirty="0" smtClean="0"/>
              <a:t>Command</a:t>
            </a:r>
            <a:r>
              <a:rPr lang="en-GB" dirty="0" smtClean="0"/>
              <a:t> – multiple senders/single receiver</a:t>
            </a:r>
          </a:p>
          <a:p>
            <a:pPr lvl="1"/>
            <a:r>
              <a:rPr lang="en-GB" b="1" dirty="0" smtClean="0"/>
              <a:t>Event</a:t>
            </a:r>
            <a:r>
              <a:rPr lang="en-GB" dirty="0" smtClean="0"/>
              <a:t> – single sender/multiple receivers</a:t>
            </a:r>
          </a:p>
          <a:p>
            <a:r>
              <a:rPr lang="en-GB" dirty="0" smtClean="0"/>
              <a:t>Configurable</a:t>
            </a:r>
          </a:p>
          <a:p>
            <a:pPr lvl="1"/>
            <a:r>
              <a:rPr lang="en-GB" dirty="0" smtClean="0"/>
              <a:t>Message transport (MSMQ, </a:t>
            </a:r>
            <a:r>
              <a:rPr lang="en-GB" dirty="0" err="1" smtClean="0"/>
              <a:t>RabbitMQ</a:t>
            </a:r>
            <a:r>
              <a:rPr lang="en-GB" dirty="0" smtClean="0"/>
              <a:t>, SQL Server)</a:t>
            </a:r>
          </a:p>
          <a:p>
            <a:pPr lvl="1"/>
            <a:r>
              <a:rPr lang="en-GB" dirty="0" smtClean="0"/>
              <a:t>Persistence (In-memory, Polyglot persistence)</a:t>
            </a:r>
          </a:p>
          <a:p>
            <a:pPr lvl="1"/>
            <a:r>
              <a:rPr lang="en-GB" dirty="0" smtClean="0"/>
              <a:t>Message serialization (XML, JSON, BSON, Binary)</a:t>
            </a:r>
          </a:p>
          <a:p>
            <a:pPr lvl="1"/>
            <a:r>
              <a:rPr lang="en-GB" dirty="0" smtClean="0"/>
              <a:t>DI container (</a:t>
            </a:r>
            <a:r>
              <a:rPr lang="en-GB" dirty="0" err="1" smtClean="0"/>
              <a:t>Autofac</a:t>
            </a:r>
            <a:r>
              <a:rPr lang="en-GB" dirty="0" smtClean="0"/>
              <a:t>, Unity)</a:t>
            </a:r>
          </a:p>
          <a:p>
            <a:pPr lvl="1"/>
            <a:r>
              <a:rPr lang="en-GB" dirty="0" smtClean="0"/>
              <a:t>Send/receive behaviour pipeline (</a:t>
            </a:r>
            <a:r>
              <a:rPr lang="en-GB" dirty="0" err="1" smtClean="0"/>
              <a:t>CoR</a:t>
            </a:r>
            <a:r>
              <a:rPr lang="en-GB" dirty="0" smtClean="0"/>
              <a:t> pattern)</a:t>
            </a:r>
          </a:p>
          <a:p>
            <a:r>
              <a:rPr lang="en-GB" dirty="0" smtClean="0"/>
              <a:t>Service Platform</a:t>
            </a:r>
          </a:p>
          <a:p>
            <a:pPr lvl="1"/>
            <a:r>
              <a:rPr lang="en-GB" dirty="0" smtClean="0"/>
              <a:t>Production monitoring (</a:t>
            </a:r>
            <a:r>
              <a:rPr lang="en-GB" dirty="0" err="1" smtClean="0"/>
              <a:t>ServicePulse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Advanced debugging (</a:t>
            </a:r>
            <a:r>
              <a:rPr lang="en-GB" dirty="0" err="1" smtClean="0"/>
              <a:t>ServiceInsight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Modeling</a:t>
            </a:r>
            <a:r>
              <a:rPr lang="en-GB" dirty="0" smtClean="0"/>
              <a:t> &amp; design (</a:t>
            </a:r>
            <a:r>
              <a:rPr lang="en-GB" dirty="0" err="1" smtClean="0"/>
              <a:t>ServiceMatrix</a:t>
            </a:r>
            <a:r>
              <a:rPr lang="en-GB" dirty="0" smtClean="0"/>
              <a:t>) </a:t>
            </a:r>
            <a:endParaRPr lang="en-US" dirty="0"/>
          </a:p>
        </p:txBody>
      </p:sp>
      <p:pic>
        <p:nvPicPr>
          <p:cNvPr id="7" name="Content Placeholder 6" descr="nservicebus-biztalk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29150" y="1717294"/>
            <a:ext cx="3886200" cy="2567354"/>
          </a:xfrm>
        </p:spPr>
      </p:pic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450" y="455177"/>
            <a:ext cx="2324522" cy="5301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–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Message versioning using interfaces</a:t>
            </a:r>
          </a:p>
          <a:p>
            <a:pPr lvl="1"/>
            <a:r>
              <a:rPr lang="en-GB" dirty="0" smtClean="0"/>
              <a:t>Polymorphic dispatch</a:t>
            </a:r>
          </a:p>
          <a:p>
            <a:pPr lvl="1"/>
            <a:r>
              <a:rPr lang="en-GB" dirty="0" smtClean="0"/>
              <a:t>Multiple inheritance </a:t>
            </a:r>
            <a:r>
              <a:rPr lang="en-GB" dirty="0" smtClean="0">
                <a:sym typeface="Wingdings" pitchFamily="2" charset="2"/>
              </a:rPr>
              <a:t> Multiple base subscribers</a:t>
            </a:r>
            <a:endParaRPr lang="en-GB" dirty="0" smtClean="0"/>
          </a:p>
          <a:p>
            <a:r>
              <a:rPr lang="en-GB" dirty="0" smtClean="0"/>
              <a:t>Support for managing </a:t>
            </a:r>
            <a:r>
              <a:rPr lang="en-GB" dirty="0" err="1" smtClean="0"/>
              <a:t>UoWs</a:t>
            </a:r>
            <a:endParaRPr lang="en-GB" dirty="0" smtClean="0"/>
          </a:p>
          <a:p>
            <a:r>
              <a:rPr lang="en-GB" dirty="0" smtClean="0"/>
              <a:t>Property encryption</a:t>
            </a:r>
          </a:p>
          <a:p>
            <a:r>
              <a:rPr lang="en-GB" dirty="0" smtClean="0"/>
              <a:t>Transporting large payloads</a:t>
            </a:r>
          </a:p>
          <a:p>
            <a:pPr lvl="1"/>
            <a:r>
              <a:rPr lang="en-GB" dirty="0" err="1" smtClean="0"/>
              <a:t>DataBus</a:t>
            </a:r>
            <a:endParaRPr lang="en-GB" dirty="0" smtClean="0"/>
          </a:p>
          <a:p>
            <a:r>
              <a:rPr lang="en-GB" dirty="0" smtClean="0"/>
              <a:t>Exposing web services</a:t>
            </a:r>
          </a:p>
          <a:p>
            <a:r>
              <a:rPr lang="en-GB" dirty="0" smtClean="0"/>
              <a:t>Sagas – Long-running business processes</a:t>
            </a:r>
          </a:p>
          <a:p>
            <a:pPr lvl="2"/>
            <a:r>
              <a:rPr lang="en-GB" dirty="0" smtClean="0"/>
              <a:t>Vs. scheduled batch jobs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Messaging Façades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advice says to always wrap third-party dependencies</a:t>
            </a:r>
          </a:p>
          <a:p>
            <a:pPr lvl="1"/>
            <a:r>
              <a:rPr lang="en-US" dirty="0" smtClean="0"/>
              <a:t>You never know when you might need to swap them</a:t>
            </a:r>
          </a:p>
          <a:p>
            <a:r>
              <a:rPr lang="en-US" dirty="0" smtClean="0"/>
              <a:t>But there are downsides</a:t>
            </a:r>
          </a:p>
          <a:p>
            <a:pPr lvl="1"/>
            <a:r>
              <a:rPr lang="en-US" dirty="0" smtClean="0"/>
              <a:t>Narrow façade</a:t>
            </a:r>
          </a:p>
          <a:p>
            <a:pPr lvl="2"/>
            <a:r>
              <a:rPr lang="en-GB" dirty="0" smtClean="0"/>
              <a:t>Forsaking special features of individual messaging technologies</a:t>
            </a:r>
            <a:endParaRPr lang="en-US" dirty="0" smtClean="0"/>
          </a:p>
          <a:p>
            <a:pPr lvl="1"/>
            <a:r>
              <a:rPr lang="en-US" dirty="0" smtClean="0"/>
              <a:t>Wide façade</a:t>
            </a:r>
          </a:p>
          <a:p>
            <a:pPr lvl="2"/>
            <a:r>
              <a:rPr lang="en-GB" dirty="0" smtClean="0"/>
              <a:t>Pledging to simulate features if they’re not available natively</a:t>
            </a:r>
          </a:p>
          <a:p>
            <a:r>
              <a:rPr lang="en-GB" dirty="0" smtClean="0"/>
              <a:t>For example, </a:t>
            </a:r>
            <a:r>
              <a:rPr lang="en-GB" dirty="0" err="1" smtClean="0"/>
              <a:t>NServiceBus</a:t>
            </a:r>
            <a:r>
              <a:rPr lang="en-GB" dirty="0" smtClean="0"/>
              <a:t> is already a messaging facade itself</a:t>
            </a:r>
          </a:p>
          <a:p>
            <a:pPr lvl="1"/>
            <a:r>
              <a:rPr lang="en-GB" dirty="0" smtClean="0"/>
              <a:t>Hiding complexities of MSMQ and </a:t>
            </a:r>
            <a:r>
              <a:rPr lang="en-GB" dirty="0" err="1" smtClean="0"/>
              <a:t>RabbitMQ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83557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80" y="0"/>
            <a:ext cx="71979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577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Principles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lvl="1">
              <a:spcBef>
                <a:spcPts val="750"/>
              </a:spcBef>
            </a:pPr>
            <a:r>
              <a:rPr lang="en-US" sz="2100" dirty="0" smtClean="0"/>
              <a:t>Standardized contract</a:t>
            </a:r>
          </a:p>
          <a:p>
            <a:pPr lvl="1"/>
            <a:r>
              <a:rPr lang="en-US" sz="1500" dirty="0"/>
              <a:t>Services within the same service inventory are in </a:t>
            </a:r>
            <a:r>
              <a:rPr lang="en-US" sz="1500" dirty="0" smtClean="0"/>
              <a:t>compliance </a:t>
            </a:r>
            <a:r>
              <a:rPr lang="en-US" sz="1500" dirty="0"/>
              <a:t>with the same contract design </a:t>
            </a:r>
            <a:r>
              <a:rPr lang="en-US" sz="1500" dirty="0" smtClean="0"/>
              <a:t>standards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 smtClean="0"/>
              <a:t>Loose coupling</a:t>
            </a:r>
          </a:p>
          <a:p>
            <a:pPr lvl="1"/>
            <a:r>
              <a:rPr lang="en-US" sz="1500" dirty="0"/>
              <a:t>Service contracts impose low consumer coupling requirements </a:t>
            </a:r>
            <a:r>
              <a:rPr lang="en-US" sz="1500" dirty="0" smtClean="0"/>
              <a:t>and are </a:t>
            </a:r>
            <a:r>
              <a:rPr lang="en-US" sz="1500" dirty="0"/>
              <a:t>themselves decoupled from their surrounding </a:t>
            </a:r>
            <a:r>
              <a:rPr lang="en-US" sz="1500" dirty="0" smtClean="0"/>
              <a:t>environment</a:t>
            </a:r>
          </a:p>
          <a:p>
            <a:r>
              <a:rPr lang="en-US" dirty="0"/>
              <a:t>A</a:t>
            </a:r>
            <a:r>
              <a:rPr lang="en-US" dirty="0" smtClean="0"/>
              <a:t>bstraction</a:t>
            </a:r>
          </a:p>
          <a:p>
            <a:pPr lvl="1"/>
            <a:r>
              <a:rPr lang="en-US" sz="1500" dirty="0"/>
              <a:t>Service contracts only contain essential information and </a:t>
            </a:r>
            <a:r>
              <a:rPr lang="en-US" sz="1500" dirty="0" smtClean="0"/>
              <a:t>information about </a:t>
            </a:r>
            <a:r>
              <a:rPr lang="en-US" sz="1500" dirty="0"/>
              <a:t>services is limited to what is published in service </a:t>
            </a:r>
            <a:r>
              <a:rPr lang="en-US" sz="1500" dirty="0" smtClean="0"/>
              <a:t>contracts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R</a:t>
            </a:r>
            <a:r>
              <a:rPr lang="en-US" sz="2100" dirty="0" smtClean="0"/>
              <a:t>eusability</a:t>
            </a:r>
          </a:p>
          <a:p>
            <a:pPr lvl="1"/>
            <a:r>
              <a:rPr lang="en-US" sz="1500" dirty="0"/>
              <a:t>Services contain and express agnostic logic and can be </a:t>
            </a:r>
            <a:r>
              <a:rPr lang="en-US" sz="1500" dirty="0" smtClean="0"/>
              <a:t>positioned </a:t>
            </a:r>
            <a:r>
              <a:rPr lang="en-US" sz="1500" dirty="0"/>
              <a:t>as reusable enterprise resources</a:t>
            </a:r>
            <a:endParaRPr lang="en-US" sz="1500" dirty="0" smtClean="0"/>
          </a:p>
          <a:p>
            <a:endParaRPr lang="en-US" dirty="0" smtClean="0"/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22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Principles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2100" dirty="0" smtClean="0"/>
              <a:t>Service autonomy</a:t>
            </a:r>
          </a:p>
          <a:p>
            <a:pPr lvl="1"/>
            <a:r>
              <a:rPr lang="en-US" sz="1500" dirty="0"/>
              <a:t>Services exercise a high level of control over their </a:t>
            </a:r>
            <a:r>
              <a:rPr lang="en-US" sz="1500" dirty="0" smtClean="0"/>
              <a:t>underlying </a:t>
            </a:r>
            <a:r>
              <a:rPr lang="en-US" sz="1500" dirty="0"/>
              <a:t>runtime execution </a:t>
            </a:r>
            <a:r>
              <a:rPr lang="en-US" sz="1500" dirty="0" smtClean="0"/>
              <a:t>environment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 smtClean="0"/>
              <a:t>Statelessness</a:t>
            </a:r>
          </a:p>
          <a:p>
            <a:pPr lvl="1"/>
            <a:r>
              <a:rPr lang="en-US" sz="1500" dirty="0"/>
              <a:t>Services minimize resource consumption by deferring </a:t>
            </a:r>
            <a:r>
              <a:rPr lang="en-US" sz="1500" dirty="0" smtClean="0"/>
              <a:t>the </a:t>
            </a:r>
            <a:r>
              <a:rPr lang="en-US" sz="1500" dirty="0"/>
              <a:t>management of state information when </a:t>
            </a:r>
            <a:r>
              <a:rPr lang="en-US" sz="1500" dirty="0" smtClean="0"/>
              <a:t>necessary</a:t>
            </a:r>
          </a:p>
          <a:p>
            <a:r>
              <a:rPr lang="en-US" dirty="0"/>
              <a:t>D</a:t>
            </a:r>
            <a:r>
              <a:rPr lang="en-US" dirty="0" smtClean="0"/>
              <a:t>iscoverability</a:t>
            </a:r>
          </a:p>
          <a:p>
            <a:pPr lvl="1"/>
            <a:r>
              <a:rPr lang="en-US" sz="1500" dirty="0"/>
              <a:t>Services are supplemented with communicative metadata by </a:t>
            </a:r>
            <a:r>
              <a:rPr lang="en-US" sz="1500" dirty="0" smtClean="0"/>
              <a:t>which they </a:t>
            </a:r>
            <a:r>
              <a:rPr lang="en-US" sz="1500" dirty="0"/>
              <a:t>can be effectively discovered and </a:t>
            </a:r>
            <a:r>
              <a:rPr lang="en-US" sz="1500" dirty="0" smtClean="0"/>
              <a:t>interpreted</a:t>
            </a:r>
          </a:p>
          <a:p>
            <a:pPr marL="171450" lvl="1">
              <a:spcBef>
                <a:spcPts val="750"/>
              </a:spcBef>
            </a:pPr>
            <a:r>
              <a:rPr lang="en-US" sz="2100" dirty="0"/>
              <a:t>C</a:t>
            </a:r>
            <a:r>
              <a:rPr lang="en-US" sz="2100" dirty="0" smtClean="0"/>
              <a:t>omposability</a:t>
            </a:r>
          </a:p>
          <a:p>
            <a:pPr marL="514350" lvl="2">
              <a:spcBef>
                <a:spcPts val="750"/>
              </a:spcBef>
            </a:pPr>
            <a:r>
              <a:rPr lang="en-US" dirty="0"/>
              <a:t>Services are effective composition participants, </a:t>
            </a:r>
            <a:r>
              <a:rPr lang="en-US" dirty="0" smtClean="0"/>
              <a:t>regardless </a:t>
            </a:r>
            <a:r>
              <a:rPr lang="en-US" dirty="0"/>
              <a:t>of the size and complexity of the composition</a:t>
            </a:r>
            <a:endParaRPr lang="en-US" dirty="0" smtClean="0"/>
          </a:p>
          <a:p>
            <a:endParaRPr lang="en-US" sz="1800" i="1" dirty="0" smtClean="0"/>
          </a:p>
          <a:p>
            <a:endParaRPr lang="en-US" i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220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oftware system designed to support interoperable machine-to-machine interaction over a network (W3C)</a:t>
            </a:r>
          </a:p>
          <a:p>
            <a:r>
              <a:rPr lang="en-US" dirty="0" smtClean="0"/>
              <a:t>Interface described in machine-</a:t>
            </a:r>
            <a:r>
              <a:rPr lang="en-US" dirty="0" err="1" smtClean="0"/>
              <a:t>processable</a:t>
            </a:r>
            <a:r>
              <a:rPr lang="en-US" dirty="0" smtClean="0"/>
              <a:t> format (</a:t>
            </a:r>
            <a:r>
              <a:rPr lang="en-US" b="1" dirty="0" smtClean="0"/>
              <a:t>WSDL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Clients interact in a manner prescribed by its description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SOAP</a:t>
            </a:r>
            <a:r>
              <a:rPr lang="en-US" dirty="0" smtClean="0"/>
              <a:t> messages</a:t>
            </a:r>
          </a:p>
          <a:p>
            <a:pPr lvl="1"/>
            <a:r>
              <a:rPr lang="en-US" dirty="0" smtClean="0"/>
              <a:t>with </a:t>
            </a:r>
            <a:r>
              <a:rPr lang="en-US" b="1" dirty="0" smtClean="0"/>
              <a:t>XML</a:t>
            </a:r>
            <a:r>
              <a:rPr lang="en-US" dirty="0" smtClean="0"/>
              <a:t> serialization</a:t>
            </a:r>
          </a:p>
          <a:p>
            <a:pPr lvl="1"/>
            <a:r>
              <a:rPr lang="en-US" dirty="0" smtClean="0"/>
              <a:t>over </a:t>
            </a:r>
            <a:r>
              <a:rPr lang="en-US" b="1" dirty="0" smtClean="0"/>
              <a:t>HTTP</a:t>
            </a:r>
          </a:p>
          <a:p>
            <a:r>
              <a:rPr lang="en-US" dirty="0" smtClean="0"/>
              <a:t>2 major types of Web Services</a:t>
            </a:r>
          </a:p>
          <a:p>
            <a:pPr lvl="1"/>
            <a:r>
              <a:rPr lang="en-US" b="1" dirty="0" smtClean="0"/>
              <a:t>RESTful WS </a:t>
            </a:r>
            <a:r>
              <a:rPr lang="en-US" dirty="0" smtClean="0"/>
              <a:t>– uniform set of </a:t>
            </a:r>
            <a:r>
              <a:rPr lang="en-US" i="1" dirty="0" smtClean="0"/>
              <a:t>stateless</a:t>
            </a:r>
            <a:r>
              <a:rPr lang="en-US" dirty="0" smtClean="0"/>
              <a:t> operations to manipulate (representations of) </a:t>
            </a:r>
            <a:r>
              <a:rPr lang="en-US" i="1" dirty="0" smtClean="0"/>
              <a:t>Web resources</a:t>
            </a:r>
          </a:p>
          <a:p>
            <a:pPr lvl="1"/>
            <a:r>
              <a:rPr lang="en-US" b="1" dirty="0" smtClean="0"/>
              <a:t>Arbitrary WS</a:t>
            </a:r>
            <a:r>
              <a:rPr lang="en-US" dirty="0" smtClean="0"/>
              <a:t> – arbitrary set of operations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012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key technologies</a:t>
            </a:r>
          </a:p>
          <a:p>
            <a:pPr lvl="1"/>
            <a:r>
              <a:rPr lang="en-US" b="1" dirty="0" smtClean="0"/>
              <a:t>SOAP</a:t>
            </a:r>
            <a:r>
              <a:rPr lang="en-US" dirty="0" smtClean="0"/>
              <a:t> – Simple Object Access Protocol</a:t>
            </a:r>
          </a:p>
          <a:p>
            <a:pPr lvl="2"/>
            <a:r>
              <a:rPr lang="en-US" dirty="0" smtClean="0"/>
              <a:t>XML-based protocol for accessing Web Services</a:t>
            </a:r>
          </a:p>
          <a:p>
            <a:pPr lvl="1"/>
            <a:r>
              <a:rPr lang="en-US" b="1" dirty="0" smtClean="0"/>
              <a:t>WSDL</a:t>
            </a:r>
            <a:r>
              <a:rPr lang="en-US" dirty="0" smtClean="0"/>
              <a:t> – Web Service Description Language</a:t>
            </a:r>
          </a:p>
          <a:p>
            <a:pPr lvl="2"/>
            <a:r>
              <a:rPr lang="en-US" dirty="0" smtClean="0"/>
              <a:t>XML-based language for describing Web services</a:t>
            </a:r>
          </a:p>
          <a:p>
            <a:pPr lvl="1"/>
            <a:r>
              <a:rPr lang="en-US" b="1" dirty="0" smtClean="0"/>
              <a:t>UDDI</a:t>
            </a:r>
            <a:r>
              <a:rPr lang="en-US" dirty="0" smtClean="0"/>
              <a:t> – Universal Description, Discovery, and Integration</a:t>
            </a:r>
          </a:p>
          <a:p>
            <a:pPr lvl="2"/>
            <a:r>
              <a:rPr lang="en-US" dirty="0" smtClean="0"/>
              <a:t>XML-based service registry (White/Yellow/Green Pages) </a:t>
            </a:r>
          </a:p>
          <a:p>
            <a:pPr lvl="1"/>
            <a:r>
              <a:rPr lang="en-US" b="1" dirty="0" smtClean="0"/>
              <a:t>XML</a:t>
            </a:r>
          </a:p>
          <a:p>
            <a:r>
              <a:rPr lang="en-US" dirty="0" smtClean="0"/>
              <a:t>Gazillions</a:t>
            </a:r>
            <a:r>
              <a:rPr lang="en-US" b="1" dirty="0" smtClean="0"/>
              <a:t> </a:t>
            </a:r>
            <a:r>
              <a:rPr lang="en-GB" dirty="0" smtClean="0"/>
              <a:t>of WS-* specifications</a:t>
            </a:r>
          </a:p>
          <a:p>
            <a:pPr lvl="1"/>
            <a:r>
              <a:rPr lang="en-GB" dirty="0" smtClean="0"/>
              <a:t>“Any time you need an ontology to manage your </a:t>
            </a:r>
            <a:r>
              <a:rPr lang="en-GB" dirty="0" err="1" smtClean="0"/>
              <a:t>ontologies</a:t>
            </a:r>
            <a:r>
              <a:rPr lang="en-GB" dirty="0" smtClean="0"/>
              <a:t> you’re in deep trouble”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5965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SOAP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Simple Object Access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protocol for exchanging structured information in decentralized, distributed environments (W3C)</a:t>
            </a:r>
          </a:p>
          <a:p>
            <a:r>
              <a:rPr lang="en-US" dirty="0" smtClean="0"/>
              <a:t>Design goals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Extensibility</a:t>
            </a:r>
          </a:p>
          <a:p>
            <a:r>
              <a:rPr lang="en-US" dirty="0" smtClean="0"/>
              <a:t>Features defined as extensions (WS-*)</a:t>
            </a:r>
          </a:p>
          <a:p>
            <a:pPr lvl="1"/>
            <a:r>
              <a:rPr lang="en-US" dirty="0" smtClean="0"/>
              <a:t>Routing, Reliability, Security, Correlation</a:t>
            </a:r>
          </a:p>
          <a:p>
            <a:r>
              <a:rPr lang="en-US" dirty="0" smtClean="0"/>
              <a:t>Message format: XML </a:t>
            </a:r>
            <a:r>
              <a:rPr lang="en-US" dirty="0" err="1" smtClean="0"/>
              <a:t>InfoSet</a:t>
            </a:r>
            <a:endParaRPr lang="en-US" dirty="0" smtClean="0"/>
          </a:p>
          <a:p>
            <a:r>
              <a:rPr lang="en-US" dirty="0" smtClean="0"/>
              <a:t>Transport: HTTP, SMTP, TCP, UDP, JMS</a:t>
            </a:r>
          </a:p>
        </p:txBody>
      </p:sp>
      <p:pic>
        <p:nvPicPr>
          <p:cNvPr id="4" name="Picture 3" descr="download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1184" y="2530785"/>
            <a:ext cx="2756097" cy="2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16260</TotalTime>
  <Words>1370</Words>
  <Application>Microsoft Office PowerPoint</Application>
  <PresentationFormat>On-screen Show (16:9)</PresentationFormat>
  <Paragraphs>316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Service-Oriented Architecture</vt:lpstr>
      <vt:lpstr>Outline</vt:lpstr>
      <vt:lpstr>SOA 1.0 Web Services</vt:lpstr>
      <vt:lpstr>Slide 4</vt:lpstr>
      <vt:lpstr>SOA Principles (1)</vt:lpstr>
      <vt:lpstr>SOA Principles (2)</vt:lpstr>
      <vt:lpstr>Web Services (1)</vt:lpstr>
      <vt:lpstr>Web Services (2)</vt:lpstr>
      <vt:lpstr>SOAP Simple Object Access Protocol</vt:lpstr>
      <vt:lpstr>WSDL Web Service Description Language</vt:lpstr>
      <vt:lpstr>REST &amp; HATEOAS REpresentational State Transfer</vt:lpstr>
      <vt:lpstr>JaBoWS Just a Bunch of Web Services</vt:lpstr>
      <vt:lpstr>SOA 2.0 Event-Driven SOA</vt:lpstr>
      <vt:lpstr>Slide 14</vt:lpstr>
      <vt:lpstr>EDA Event-Driven Architecture</vt:lpstr>
      <vt:lpstr>Event Processing</vt:lpstr>
      <vt:lpstr>Event-Driven SOA a.k.a. SOA 2.0</vt:lpstr>
      <vt:lpstr>Queues, Brokers &amp; Buses</vt:lpstr>
      <vt:lpstr>Slide 19</vt:lpstr>
      <vt:lpstr>MOM Message Oriented Middleware</vt:lpstr>
      <vt:lpstr>AMQP Advanced Message Queuing Protocol</vt:lpstr>
      <vt:lpstr>Types of MOM</vt:lpstr>
      <vt:lpstr>ESB Enterprise Service Bus</vt:lpstr>
      <vt:lpstr>Message Broker vs. Service Bus (2)</vt:lpstr>
      <vt:lpstr>Message Broker vs. Service Bus (2)</vt:lpstr>
      <vt:lpstr>RabbitMQ</vt:lpstr>
      <vt:lpstr>RabbitMQ – Messaging model</vt:lpstr>
      <vt:lpstr>RabbitMQ – Exchanges</vt:lpstr>
      <vt:lpstr>EasyNetQ</vt:lpstr>
      <vt:lpstr>EasyNetQ – APIs</vt:lpstr>
      <vt:lpstr>EasyNetQ – Why do I need it?</vt:lpstr>
      <vt:lpstr>NServiceBus</vt:lpstr>
      <vt:lpstr>NServiceBus – Features</vt:lpstr>
      <vt:lpstr>Thoughts on Messaging Façades</vt:lpstr>
      <vt:lpstr>FIN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</dc:title>
  <dc:creator>Lukas</dc:creator>
  <cp:lastModifiedBy>Lukas Kudela</cp:lastModifiedBy>
  <cp:revision>367</cp:revision>
  <dcterms:created xsi:type="dcterms:W3CDTF">2015-08-30T19:52:19Z</dcterms:created>
  <dcterms:modified xsi:type="dcterms:W3CDTF">2015-10-05T07:46:39Z</dcterms:modified>
</cp:coreProperties>
</file>