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80" r:id="rId4"/>
    <p:sldId id="263" r:id="rId5"/>
    <p:sldId id="261" r:id="rId6"/>
    <p:sldId id="265" r:id="rId7"/>
    <p:sldId id="258" r:id="rId8"/>
    <p:sldId id="262" r:id="rId9"/>
    <p:sldId id="264" r:id="rId10"/>
    <p:sldId id="260" r:id="rId11"/>
    <p:sldId id="268" r:id="rId12"/>
    <p:sldId id="271" r:id="rId13"/>
    <p:sldId id="266" r:id="rId14"/>
    <p:sldId id="269" r:id="rId15"/>
    <p:sldId id="272" r:id="rId16"/>
    <p:sldId id="273" r:id="rId17"/>
    <p:sldId id="275" r:id="rId18"/>
    <p:sldId id="276" r:id="rId19"/>
    <p:sldId id="257" r:id="rId20"/>
    <p:sldId id="278" r:id="rId21"/>
    <p:sldId id="277" r:id="rId22"/>
    <p:sldId id="281" r:id="rId23"/>
    <p:sldId id="282" r:id="rId24"/>
    <p:sldId id="283" r:id="rId25"/>
    <p:sldId id="28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4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0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5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F353E8C-F8A2-41F2-9458-B2018D6E7DD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FA06ABA-2E61-4427-B867-242E28DF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rabbitmq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articular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Message-Oriented Middleware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Queues, Brokers &amp; Buses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brokers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Centralized architecture</a:t>
            </a:r>
          </a:p>
          <a:p>
            <a:pPr lvl="1"/>
            <a:r>
              <a:rPr lang="en-US" dirty="0" smtClean="0"/>
              <a:t>SPOF &amp; Bottleneck </a:t>
            </a:r>
            <a:r>
              <a:rPr lang="en-US" dirty="0" smtClean="0">
                <a:sym typeface="Wingdings" panose="05000000000000000000" pitchFamily="2" charset="2"/>
              </a:rPr>
              <a:t> Clustering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Message routing</a:t>
            </a:r>
          </a:p>
          <a:p>
            <a:pPr lvl="2"/>
            <a:r>
              <a:rPr lang="en-US" dirty="0" smtClean="0"/>
              <a:t>Publish/subscribe</a:t>
            </a:r>
          </a:p>
          <a:p>
            <a:pPr lvl="2"/>
            <a:r>
              <a:rPr lang="en-US" dirty="0" smtClean="0"/>
              <a:t>Workload queues</a:t>
            </a:r>
          </a:p>
          <a:p>
            <a:pPr lvl="1"/>
            <a:r>
              <a:rPr lang="en-US" dirty="0" smtClean="0"/>
              <a:t>Message transformation </a:t>
            </a:r>
          </a:p>
          <a:p>
            <a:r>
              <a:rPr lang="en-US" dirty="0" smtClean="0"/>
              <a:t>Products</a:t>
            </a:r>
          </a:p>
          <a:p>
            <a:pPr lvl="1"/>
            <a:r>
              <a:rPr lang="en-US" b="1" dirty="0" err="1" smtClean="0"/>
              <a:t>RabbitMQ</a:t>
            </a:r>
            <a:endParaRPr lang="en-US" dirty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 smtClean="0"/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IBM Integration Bus	</a:t>
            </a:r>
          </a:p>
          <a:p>
            <a:pPr lvl="2"/>
            <a:r>
              <a:rPr lang="en-US" dirty="0" smtClean="0"/>
              <a:t>Formerly WebSphere Message Broker</a:t>
            </a:r>
          </a:p>
          <a:p>
            <a:pPr lvl="1"/>
            <a:endParaRPr lang="en-US" dirty="0"/>
          </a:p>
        </p:txBody>
      </p:sp>
      <p:pic>
        <p:nvPicPr>
          <p:cNvPr id="6146" name="Picture 2" descr="http://i2.wp.com/www.dailycal.org/assets/uploads/2014/06/30WOLF190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91" y="1825625"/>
            <a:ext cx="4092909" cy="272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4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Message broker</a:t>
            </a:r>
          </a:p>
          <a:p>
            <a:r>
              <a:rPr lang="en-US" dirty="0" smtClean="0"/>
              <a:t>Developed by </a:t>
            </a:r>
            <a:r>
              <a:rPr lang="en-US" b="1" dirty="0" smtClean="0"/>
              <a:t>Pivotal Software</a:t>
            </a:r>
          </a:p>
          <a:p>
            <a:r>
              <a:rPr lang="en-US" dirty="0" smtClean="0"/>
              <a:t>Written in </a:t>
            </a:r>
            <a:r>
              <a:rPr lang="en-US" b="1" dirty="0" err="1" smtClean="0"/>
              <a:t>Erlang</a:t>
            </a:r>
            <a:endParaRPr lang="en-US" b="1" dirty="0" smtClean="0"/>
          </a:p>
          <a:p>
            <a:pPr lvl="1"/>
            <a:r>
              <a:rPr lang="en-US" dirty="0" smtClean="0"/>
              <a:t>Multi-paradigm: concurrent, functional</a:t>
            </a:r>
          </a:p>
          <a:p>
            <a:pPr lvl="1"/>
            <a:r>
              <a:rPr lang="en-US" dirty="0" smtClean="0"/>
              <a:t>Originated in telecommunication industry (Ericsson)</a:t>
            </a:r>
          </a:p>
          <a:p>
            <a:pPr lvl="2"/>
            <a:r>
              <a:rPr lang="en-US" dirty="0" smtClean="0"/>
              <a:t>These people know a thing or two about concurrency</a:t>
            </a:r>
            <a:endParaRPr lang="en-US" dirty="0"/>
          </a:p>
          <a:p>
            <a:pPr lvl="1"/>
            <a:r>
              <a:rPr lang="en-US" dirty="0" smtClean="0"/>
              <a:t>Designed to </a:t>
            </a:r>
            <a:r>
              <a:rPr lang="en-US" dirty="0"/>
              <a:t>support distributed, fault-tolerant, soft real-time, </a:t>
            </a:r>
            <a:r>
              <a:rPr lang="en-US" dirty="0" smtClean="0"/>
              <a:t>highly available</a:t>
            </a:r>
            <a:r>
              <a:rPr lang="en-US" dirty="0"/>
              <a:t>, non-stop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Open-source</a:t>
            </a:r>
          </a:p>
          <a:p>
            <a:pPr lvl="1"/>
            <a:r>
              <a:rPr lang="en-US" dirty="0" smtClean="0"/>
              <a:t>Mozilla Public License</a:t>
            </a:r>
          </a:p>
          <a:p>
            <a:r>
              <a:rPr lang="en-US" dirty="0" smtClean="0">
                <a:hlinkClick r:id="rId2"/>
              </a:rPr>
              <a:t>www.rabbitmq.com</a:t>
            </a:r>
            <a:endParaRPr lang="en-US" dirty="0" smtClean="0"/>
          </a:p>
        </p:txBody>
      </p:sp>
      <p:pic>
        <p:nvPicPr>
          <p:cNvPr id="9218" name="Picture 2" descr="https://upload.wikimedia.org/wikipedia/en/9/99/RabbitMQ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996949"/>
            <a:ext cx="31242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</a:t>
            </a:r>
            <a:r>
              <a:rPr lang="sk-SK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Reliability</a:t>
            </a:r>
            <a:endParaRPr lang="en-US" dirty="0" smtClean="0"/>
          </a:p>
          <a:p>
            <a:pPr lvl="1"/>
            <a:r>
              <a:rPr lang="en-US" dirty="0" smtClean="0"/>
              <a:t>Trade-off for performance</a:t>
            </a:r>
          </a:p>
          <a:p>
            <a:r>
              <a:rPr lang="sk-SK" dirty="0" err="1" smtClean="0"/>
              <a:t>Flexible</a:t>
            </a:r>
            <a:r>
              <a:rPr lang="sk-SK" dirty="0" smtClean="0"/>
              <a:t> </a:t>
            </a:r>
            <a:r>
              <a:rPr lang="sk-SK" dirty="0" err="1" smtClean="0"/>
              <a:t>routing</a:t>
            </a:r>
            <a:endParaRPr lang="en-US" dirty="0" smtClean="0"/>
          </a:p>
          <a:p>
            <a:pPr lvl="1"/>
            <a:r>
              <a:rPr lang="en-US" dirty="0" smtClean="0"/>
              <a:t>Exchanges &amp; queues</a:t>
            </a:r>
          </a:p>
          <a:p>
            <a:r>
              <a:rPr lang="sk-SK" dirty="0" err="1" smtClean="0"/>
              <a:t>Clustering</a:t>
            </a:r>
            <a:r>
              <a:rPr lang="en-US" dirty="0" smtClean="0"/>
              <a:t>/Federation</a:t>
            </a:r>
          </a:p>
          <a:p>
            <a:r>
              <a:rPr lang="en-US" dirty="0" smtClean="0"/>
              <a:t>Highly-available </a:t>
            </a:r>
            <a:r>
              <a:rPr lang="en-US" dirty="0"/>
              <a:t>q</a:t>
            </a:r>
            <a:r>
              <a:rPr lang="en-US" dirty="0" smtClean="0"/>
              <a:t>ueues</a:t>
            </a:r>
          </a:p>
          <a:p>
            <a:r>
              <a:rPr lang="en-US" dirty="0" smtClean="0"/>
              <a:t>Multi-protocol</a:t>
            </a:r>
          </a:p>
          <a:p>
            <a:pPr lvl="1"/>
            <a:r>
              <a:rPr lang="en-US" dirty="0" smtClean="0"/>
              <a:t>AMQP, STOMP, MQTT, (HTTP)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clients</a:t>
            </a:r>
          </a:p>
          <a:p>
            <a:pPr lvl="1"/>
            <a:r>
              <a:rPr lang="en-US" dirty="0" smtClean="0"/>
              <a:t>Incl. C# &amp; Python</a:t>
            </a:r>
          </a:p>
          <a:p>
            <a:r>
              <a:rPr lang="en-US" dirty="0" smtClean="0"/>
              <a:t>Management UI</a:t>
            </a:r>
          </a:p>
          <a:p>
            <a:r>
              <a:rPr lang="en-US" dirty="0" smtClean="0"/>
              <a:t>Tracing</a:t>
            </a:r>
          </a:p>
          <a:p>
            <a:r>
              <a:rPr lang="en-US" dirty="0" smtClean="0"/>
              <a:t>Plugin system</a:t>
            </a:r>
          </a:p>
          <a:p>
            <a:r>
              <a:rPr lang="en-US" dirty="0" smtClean="0"/>
              <a:t>Commercial support</a:t>
            </a:r>
          </a:p>
          <a:p>
            <a:r>
              <a:rPr lang="en-US" dirty="0" smtClean="0"/>
              <a:t>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25608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Exchanges &amp; queues</a:t>
            </a:r>
            <a:endParaRPr lang="en-US" dirty="0"/>
          </a:p>
        </p:txBody>
      </p:sp>
      <p:pic>
        <p:nvPicPr>
          <p:cNvPr id="5122" name="Picture 2" descr="https://lostechies.com/derekgreer/files/2012/03/TopicExchang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71" y="1608221"/>
            <a:ext cx="9939459" cy="3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Example –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channel.ExchangeDeclare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type: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"topic"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.UTF8.GetBytes(message);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channel.BasicPublish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routingKey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first.green.fast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basicProperties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body: body);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553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Example –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channel.ExchangeDeclare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type: </a:t>
            </a:r>
            <a:r>
              <a:rPr lang="en-US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"topic"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channel.QueueDeclare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channel.QueueBind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exchange: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routingKey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".green.*"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EventingBasicConsumer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(channel);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consumer.Received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(model,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args.Body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.UTF8.GetString(body);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args.RoutingKey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message...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channel.BasicConsume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consumer: 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buses –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A.k.a. message bus</a:t>
            </a:r>
          </a:p>
          <a:p>
            <a:r>
              <a:rPr lang="en-US" dirty="0" smtClean="0"/>
              <a:t>Distributed architecture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All broker features</a:t>
            </a:r>
          </a:p>
          <a:p>
            <a:pPr lvl="1"/>
            <a:r>
              <a:rPr lang="en-US" dirty="0" smtClean="0"/>
              <a:t>And then some</a:t>
            </a:r>
          </a:p>
          <a:p>
            <a:r>
              <a:rPr lang="en-US" dirty="0" smtClean="0"/>
              <a:t>Products</a:t>
            </a:r>
          </a:p>
          <a:p>
            <a:pPr lvl="1"/>
            <a:r>
              <a:rPr lang="en-US" b="1" dirty="0" err="1" smtClean="0"/>
              <a:t>NServiceBus</a:t>
            </a:r>
            <a:endParaRPr lang="en-US" b="1" dirty="0" smtClean="0"/>
          </a:p>
          <a:p>
            <a:pPr lvl="1"/>
            <a:r>
              <a:rPr lang="en-US" dirty="0" err="1" smtClean="0"/>
              <a:t>MassTransit</a:t>
            </a:r>
            <a:endParaRPr lang="en-US" dirty="0" smtClean="0"/>
          </a:p>
          <a:p>
            <a:pPr lvl="1"/>
            <a:r>
              <a:rPr lang="en-US" dirty="0" err="1" smtClean="0"/>
              <a:t>EasyNetQ</a:t>
            </a:r>
            <a:endParaRPr lang="en-US" dirty="0" smtClean="0"/>
          </a:p>
        </p:txBody>
      </p:sp>
      <p:pic>
        <p:nvPicPr>
          <p:cNvPr id="8194" name="Picture 2" descr="https://www.dougv.com/wp-content/uploads/2015/07/Stagecoach_A1_Service_bus-690x5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821" y="1825625"/>
            <a:ext cx="4004979" cy="299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4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vs.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Bus – decentralized vs. broker – centralized arch.</a:t>
            </a:r>
          </a:p>
          <a:p>
            <a:r>
              <a:rPr lang="en-US" dirty="0" smtClean="0"/>
              <a:t>Bus – higher level of abstraction</a:t>
            </a:r>
          </a:p>
          <a:p>
            <a:pPr lvl="1"/>
            <a:r>
              <a:rPr lang="en-US" dirty="0" smtClean="0"/>
              <a:t>Uses a broker/queue as transport</a:t>
            </a:r>
          </a:p>
          <a:p>
            <a:r>
              <a:rPr lang="en-US" dirty="0" err="1" smtClean="0"/>
              <a:t>NServiceBus</a:t>
            </a:r>
            <a:r>
              <a:rPr lang="en-US" dirty="0" smtClean="0"/>
              <a:t> vs.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Message (de)serialization</a:t>
            </a:r>
          </a:p>
          <a:p>
            <a:pPr lvl="1"/>
            <a:r>
              <a:rPr lang="en-US" dirty="0" smtClean="0"/>
              <a:t>Neat message dispatch model</a:t>
            </a:r>
          </a:p>
          <a:p>
            <a:pPr lvl="2"/>
            <a:r>
              <a:rPr lang="en-US" dirty="0" smtClean="0"/>
              <a:t>Handlers, handler pipeline, polymorphic dispatch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nit of work</a:t>
            </a:r>
          </a:p>
          <a:p>
            <a:pPr lvl="1"/>
            <a:r>
              <a:rPr lang="en-US" dirty="0" smtClean="0"/>
              <a:t>Neat saga implementation</a:t>
            </a:r>
          </a:p>
          <a:p>
            <a:pPr lvl="1"/>
            <a:r>
              <a:rPr lang="en-US" dirty="0" smtClean="0"/>
              <a:t>Host process that can be</a:t>
            </a:r>
          </a:p>
          <a:p>
            <a:pPr lvl="2"/>
            <a:r>
              <a:rPr lang="en-US" dirty="0" smtClean="0"/>
              <a:t>F5-debugged</a:t>
            </a:r>
          </a:p>
          <a:p>
            <a:pPr lvl="2"/>
            <a:r>
              <a:rPr lang="en-US" dirty="0" smtClean="0"/>
              <a:t>Installed as a Windows service</a:t>
            </a:r>
          </a:p>
          <a:p>
            <a:pPr lvl="1"/>
            <a:endParaRPr lang="en-US" dirty="0"/>
          </a:p>
        </p:txBody>
      </p:sp>
      <p:pic>
        <p:nvPicPr>
          <p:cNvPr id="7172" name="Picture 4" descr="http://docs.particular.net/nservicebus/architecture/deployment-top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36" y="3485153"/>
            <a:ext cx="3809164" cy="269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vs. ESB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ESB = EAI + SOA 1.0 + MOM</a:t>
            </a:r>
          </a:p>
          <a:p>
            <a:pPr lvl="1"/>
            <a:r>
              <a:rPr lang="en-US" b="1" u="sng" dirty="0" smtClean="0"/>
              <a:t>E</a:t>
            </a:r>
            <a:r>
              <a:rPr lang="en-US" dirty="0" smtClean="0"/>
              <a:t>nterprise = EAI (Enterprise Application Integration)</a:t>
            </a:r>
          </a:p>
          <a:p>
            <a:pPr lvl="1"/>
            <a:r>
              <a:rPr lang="en-US" b="1" u="sng" dirty="0" smtClean="0"/>
              <a:t>S</a:t>
            </a:r>
            <a:r>
              <a:rPr lang="en-US" dirty="0" smtClean="0"/>
              <a:t>ervice = SOA 1.0 (WS-*)</a:t>
            </a:r>
          </a:p>
          <a:p>
            <a:pPr lvl="1"/>
            <a:r>
              <a:rPr lang="en-US" b="1" u="sng" dirty="0" smtClean="0"/>
              <a:t>B</a:t>
            </a:r>
            <a:r>
              <a:rPr lang="en-US" dirty="0" smtClean="0"/>
              <a:t>us = MOM</a:t>
            </a:r>
          </a:p>
          <a:p>
            <a:r>
              <a:rPr lang="en-US" dirty="0" smtClean="0"/>
              <a:t>ESB is not in the vogue anymore</a:t>
            </a:r>
          </a:p>
          <a:p>
            <a:pPr lvl="1"/>
            <a:r>
              <a:rPr lang="en-US" dirty="0" smtClean="0"/>
              <a:t>Brownfield vs. greenfield system integration</a:t>
            </a:r>
          </a:p>
          <a:p>
            <a:r>
              <a:rPr lang="en-US" dirty="0" smtClean="0"/>
              <a:t>SB = </a:t>
            </a:r>
            <a:r>
              <a:rPr lang="en-US" strike="sngStrike" dirty="0" smtClean="0"/>
              <a:t>EAI</a:t>
            </a:r>
            <a:r>
              <a:rPr lang="en-US" dirty="0" smtClean="0"/>
              <a:t> + SOA 2.0 + MOM</a:t>
            </a:r>
          </a:p>
          <a:p>
            <a:pPr lvl="1"/>
            <a:r>
              <a:rPr lang="en-US" b="1" u="sng" dirty="0" smtClean="0"/>
              <a:t>S</a:t>
            </a:r>
            <a:r>
              <a:rPr lang="en-US" dirty="0" smtClean="0"/>
              <a:t>ervice = SOA 2.0 (EDA)</a:t>
            </a:r>
          </a:p>
          <a:p>
            <a:r>
              <a:rPr lang="en-US" dirty="0" smtClean="0"/>
              <a:t>SB is all the rage today</a:t>
            </a:r>
          </a:p>
          <a:p>
            <a:pPr lvl="1"/>
            <a:r>
              <a:rPr lang="en-US" dirty="0" smtClean="0"/>
              <a:t>Lightweight integration</a:t>
            </a:r>
          </a:p>
          <a:p>
            <a:pPr lvl="1"/>
            <a:r>
              <a:rPr lang="en-US" dirty="0" smtClean="0"/>
              <a:t>Endorsed by the </a:t>
            </a:r>
            <a:r>
              <a:rPr lang="en-US" dirty="0" err="1"/>
              <a:t>m</a:t>
            </a:r>
            <a:r>
              <a:rPr lang="en-US" dirty="0" err="1" smtClean="0"/>
              <a:t>icroservices</a:t>
            </a:r>
            <a:r>
              <a:rPr lang="en-US" dirty="0" smtClean="0"/>
              <a:t> community</a:t>
            </a:r>
          </a:p>
          <a:p>
            <a:pPr lvl="1"/>
            <a:endParaRPr lang="en-US" dirty="0" smtClean="0"/>
          </a:p>
        </p:txBody>
      </p:sp>
      <p:pic>
        <p:nvPicPr>
          <p:cNvPr id="1032" name="Picture 8" descr="http://www.fashiongonerogue.com/wp-content/uploads/2014/09/karlie-kloss-vogue-netherlands-2014-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389" y="1825625"/>
            <a:ext cx="2315411" cy="30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Messaging protocols</a:t>
            </a:r>
          </a:p>
          <a:p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Messaging appliances</a:t>
            </a:r>
          </a:p>
          <a:p>
            <a:r>
              <a:rPr lang="en-US" dirty="0" smtClean="0"/>
              <a:t>Brokers</a:t>
            </a:r>
          </a:p>
          <a:p>
            <a:pPr lvl="1"/>
            <a:r>
              <a:rPr lang="en-US" dirty="0" smtClean="0"/>
              <a:t>Example –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Buses</a:t>
            </a:r>
          </a:p>
          <a:p>
            <a:pPr lvl="1"/>
            <a:r>
              <a:rPr lang="en-US" dirty="0" smtClean="0"/>
              <a:t>Bus vs. Broker</a:t>
            </a:r>
          </a:p>
          <a:p>
            <a:pPr lvl="1"/>
            <a:r>
              <a:rPr lang="en-US" dirty="0" smtClean="0"/>
              <a:t>ESB vs. Service Bus</a:t>
            </a:r>
          </a:p>
          <a:p>
            <a:pPr lvl="1"/>
            <a:r>
              <a:rPr lang="en-US" dirty="0" smtClean="0"/>
              <a:t>Example – </a:t>
            </a:r>
            <a:r>
              <a:rPr lang="en-US" dirty="0" err="1" smtClean="0"/>
              <a:t>NServiceBus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57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bus</a:t>
            </a:r>
          </a:p>
          <a:p>
            <a:pPr lvl="1"/>
            <a:r>
              <a:rPr lang="en-US" dirty="0" smtClean="0"/>
              <a:t>Not ESB, just SB!</a:t>
            </a:r>
          </a:p>
          <a:p>
            <a:r>
              <a:rPr lang="en-US" dirty="0" smtClean="0"/>
              <a:t>Developed by </a:t>
            </a:r>
            <a:r>
              <a:rPr lang="en-US" b="1" dirty="0" smtClean="0"/>
              <a:t>Particular Software</a:t>
            </a:r>
          </a:p>
          <a:p>
            <a:pPr lvl="1"/>
            <a:r>
              <a:rPr lang="en-US" dirty="0" smtClean="0"/>
              <a:t>Originally by </a:t>
            </a:r>
            <a:r>
              <a:rPr lang="en-US" b="1" dirty="0" smtClean="0"/>
              <a:t>Udi </a:t>
            </a:r>
            <a:r>
              <a:rPr lang="en-US" b="1" dirty="0" err="1" smtClean="0"/>
              <a:t>Dahan</a:t>
            </a:r>
            <a:r>
              <a:rPr lang="en-US" b="1" dirty="0" smtClean="0"/>
              <a:t> </a:t>
            </a:r>
            <a:r>
              <a:rPr lang="en-US" dirty="0" smtClean="0"/>
              <a:t>(founder)</a:t>
            </a:r>
          </a:p>
          <a:p>
            <a:r>
              <a:rPr lang="en-US" dirty="0" smtClean="0"/>
              <a:t>Written in </a:t>
            </a:r>
            <a:r>
              <a:rPr lang="en-US" b="1" dirty="0" smtClean="0"/>
              <a:t>C#</a:t>
            </a:r>
          </a:p>
          <a:p>
            <a:r>
              <a:rPr lang="en-US" dirty="0" smtClean="0"/>
              <a:t>Proprietary license</a:t>
            </a:r>
          </a:p>
          <a:p>
            <a:r>
              <a:rPr lang="en-US" dirty="0" smtClean="0">
                <a:hlinkClick r:id="rId2"/>
              </a:rPr>
              <a:t>particular.net</a:t>
            </a:r>
            <a:endParaRPr lang="en-US" dirty="0" smtClean="0"/>
          </a:p>
        </p:txBody>
      </p:sp>
      <p:pic>
        <p:nvPicPr>
          <p:cNvPr id="7170" name="Picture 2" descr="https://roycornelissen.files.wordpress.com/2013/09/nservicebus_logo-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54" y="904683"/>
            <a:ext cx="3730745" cy="84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(1)</a:t>
            </a:r>
            <a:br>
              <a:rPr lang="en-US" dirty="0" smtClean="0"/>
            </a:br>
            <a:r>
              <a:rPr lang="en-US" dirty="0" smtClean="0"/>
              <a:t>Basic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 types</a:t>
            </a:r>
          </a:p>
          <a:p>
            <a:pPr lvl="1"/>
            <a:r>
              <a:rPr lang="en-US" dirty="0" smtClean="0"/>
              <a:t>Commands vs. Events</a:t>
            </a:r>
          </a:p>
          <a:p>
            <a:r>
              <a:rPr lang="en-US" dirty="0" smtClean="0"/>
              <a:t>Message conventions &amp; unobtrusive mode</a:t>
            </a:r>
          </a:p>
          <a:p>
            <a:r>
              <a:rPr lang="en-US" dirty="0" smtClean="0"/>
              <a:t>Message headers</a:t>
            </a:r>
          </a:p>
          <a:p>
            <a:r>
              <a:rPr lang="en-US" dirty="0" smtClean="0"/>
              <a:t>Publish/subscribe</a:t>
            </a:r>
          </a:p>
          <a:p>
            <a:pPr lvl="1"/>
            <a:r>
              <a:rPr lang="en-US" dirty="0" smtClean="0"/>
              <a:t>Native (</a:t>
            </a:r>
            <a:r>
              <a:rPr lang="en-US" dirty="0" err="1" smtClean="0"/>
              <a:t>RabbitMQ</a:t>
            </a:r>
            <a:r>
              <a:rPr lang="en-US" dirty="0" smtClean="0"/>
              <a:t>) vs. emulated (MSMQ)</a:t>
            </a:r>
          </a:p>
          <a:p>
            <a:r>
              <a:rPr lang="en-US" dirty="0" smtClean="0"/>
              <a:t>Message versioning</a:t>
            </a:r>
          </a:p>
          <a:p>
            <a:r>
              <a:rPr lang="en-US" dirty="0" smtClean="0"/>
              <a:t>Message handlers</a:t>
            </a:r>
          </a:p>
          <a:p>
            <a:pPr lvl="1"/>
            <a:r>
              <a:rPr lang="en-US" dirty="0" smtClean="0"/>
              <a:t>Polymorphic dispatch</a:t>
            </a:r>
          </a:p>
        </p:txBody>
      </p:sp>
    </p:spTree>
    <p:extLst>
      <p:ext uri="{BB962C8B-B14F-4D97-AF65-F5344CB8AC3E}">
        <p14:creationId xmlns:p14="http://schemas.microsoft.com/office/powerpoint/2010/main" val="38685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(2)</a:t>
            </a:r>
            <a:br>
              <a:rPr lang="en-US" dirty="0" smtClean="0"/>
            </a:b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retries</a:t>
            </a:r>
          </a:p>
          <a:p>
            <a:pPr lvl="1"/>
            <a:r>
              <a:rPr lang="en-US" dirty="0" smtClean="0"/>
              <a:t>First-level retries &amp; Second-level retries</a:t>
            </a:r>
          </a:p>
          <a:p>
            <a:pPr lvl="1"/>
            <a:r>
              <a:rPr lang="en-US" dirty="0" smtClean="0"/>
              <a:t>Retries queue</a:t>
            </a:r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Rollbacks on transactional endpoints</a:t>
            </a:r>
          </a:p>
          <a:p>
            <a:pPr lvl="1"/>
            <a:r>
              <a:rPr lang="en-US" dirty="0" smtClean="0"/>
              <a:t>Error queue</a:t>
            </a:r>
          </a:p>
          <a:p>
            <a:r>
              <a:rPr lang="en-US" dirty="0" smtClean="0"/>
              <a:t>Auditing</a:t>
            </a:r>
          </a:p>
          <a:p>
            <a:pPr lvl="1"/>
            <a:r>
              <a:rPr lang="en-US" dirty="0" smtClean="0"/>
              <a:t>Audit queue</a:t>
            </a:r>
          </a:p>
        </p:txBody>
      </p:sp>
    </p:spTree>
    <p:extLst>
      <p:ext uri="{BB962C8B-B14F-4D97-AF65-F5344CB8AC3E}">
        <p14:creationId xmlns:p14="http://schemas.microsoft.com/office/powerpoint/2010/main" val="38212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(3)</a:t>
            </a:r>
            <a:br>
              <a:rPr lang="en-US" dirty="0" smtClean="0"/>
            </a:br>
            <a:r>
              <a:rPr lang="en-US" dirty="0" smtClean="0"/>
              <a:t>Advanced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handling pipeline</a:t>
            </a:r>
          </a:p>
          <a:p>
            <a:pPr lvl="1"/>
            <a:r>
              <a:rPr lang="en-US" dirty="0" smtClean="0"/>
              <a:t>Custom incoming/outgoing </a:t>
            </a:r>
            <a:r>
              <a:rPr lang="en-US" dirty="0" err="1" smtClean="0"/>
              <a:t>behaviours</a:t>
            </a:r>
            <a:endParaRPr lang="en-US" dirty="0" smtClean="0"/>
          </a:p>
          <a:p>
            <a:r>
              <a:rPr lang="en-US" dirty="0" smtClean="0"/>
              <a:t>Long-running business processes (transactions)</a:t>
            </a:r>
          </a:p>
          <a:p>
            <a:pPr lvl="1"/>
            <a:r>
              <a:rPr lang="en-US" dirty="0" smtClean="0"/>
              <a:t>Sagas –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Routing slip – </a:t>
            </a:r>
            <a:r>
              <a:rPr lang="en-US" dirty="0" err="1" smtClean="0"/>
              <a:t>statless</a:t>
            </a:r>
            <a:endParaRPr lang="en-US" dirty="0" smtClean="0"/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Whole message</a:t>
            </a:r>
          </a:p>
          <a:p>
            <a:pPr lvl="1"/>
            <a:r>
              <a:rPr lang="en-US" dirty="0" smtClean="0"/>
              <a:t>Selected properties</a:t>
            </a:r>
          </a:p>
        </p:txBody>
      </p:sp>
    </p:spTree>
    <p:extLst>
      <p:ext uri="{BB962C8B-B14F-4D97-AF65-F5344CB8AC3E}">
        <p14:creationId xmlns:p14="http://schemas.microsoft.com/office/powerpoint/2010/main" val="257409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(4)</a:t>
            </a:r>
            <a:br>
              <a:rPr lang="en-US" dirty="0" smtClean="0"/>
            </a:b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Message transport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MSMQ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Message serialization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JSON/BSON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In-memory</a:t>
            </a:r>
          </a:p>
          <a:p>
            <a:pPr lvl="1"/>
            <a:r>
              <a:rPr lang="en-US" dirty="0" err="1" smtClean="0"/>
              <a:t>RavenDB</a:t>
            </a:r>
            <a:endParaRPr lang="en-US" dirty="0" smtClean="0"/>
          </a:p>
          <a:p>
            <a:pPr lvl="1"/>
            <a:r>
              <a:rPr lang="en-US" dirty="0" smtClean="0"/>
              <a:t>NHibernate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err="1" smtClean="0"/>
              <a:t>Autofac</a:t>
            </a:r>
            <a:endParaRPr lang="en-US" dirty="0" smtClean="0"/>
          </a:p>
          <a:p>
            <a:pPr lvl="1"/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Built-in</a:t>
            </a:r>
          </a:p>
          <a:p>
            <a:pPr lvl="1"/>
            <a:r>
              <a:rPr lang="en-US" dirty="0" smtClean="0"/>
              <a:t>Log4net</a:t>
            </a:r>
          </a:p>
          <a:p>
            <a:pPr lvl="1"/>
            <a:r>
              <a:rPr lang="en-US" dirty="0" err="1" smtClean="0"/>
              <a:t>NLog</a:t>
            </a:r>
            <a:endParaRPr lang="en-US" dirty="0" smtClean="0"/>
          </a:p>
          <a:p>
            <a:pPr lvl="1"/>
            <a:r>
              <a:rPr lang="en-US" dirty="0" err="1" smtClean="0"/>
              <a:t>CommonLogging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0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Features (5)</a:t>
            </a:r>
            <a:br>
              <a:rPr lang="en-US" dirty="0" smtClean="0"/>
            </a:br>
            <a:r>
              <a:rPr lang="en-US" dirty="0"/>
              <a:t>H</a:t>
            </a:r>
            <a:r>
              <a:rPr lang="en-US" dirty="0" smtClean="0"/>
              <a:t>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Hosting</a:t>
            </a:r>
          </a:p>
          <a:p>
            <a:pPr lvl="1"/>
            <a:r>
              <a:rPr lang="en-US" dirty="0" smtClean="0"/>
              <a:t>Self-hosting</a:t>
            </a:r>
          </a:p>
          <a:p>
            <a:pPr lvl="1"/>
            <a:r>
              <a:rPr lang="en-US" dirty="0" smtClean="0"/>
              <a:t>Windows service</a:t>
            </a:r>
          </a:p>
          <a:p>
            <a:pPr lvl="1"/>
            <a:r>
              <a:rPr lang="en-US" dirty="0" smtClean="0"/>
              <a:t>Web application/service</a:t>
            </a:r>
          </a:p>
          <a:p>
            <a:pPr lvl="2"/>
            <a:r>
              <a:rPr lang="en-US" dirty="0" smtClean="0"/>
              <a:t>ASP.NET MVC/Web API, WCF, </a:t>
            </a:r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ServiceStack</a:t>
            </a:r>
            <a:endParaRPr lang="en-US" dirty="0" smtClean="0"/>
          </a:p>
          <a:p>
            <a:pPr lvl="1"/>
            <a:r>
              <a:rPr lang="en-US" dirty="0" err="1" smtClean="0"/>
              <a:t>NServiceBus.Host</a:t>
            </a:r>
            <a:endParaRPr lang="en-US" dirty="0" smtClean="0"/>
          </a:p>
          <a:p>
            <a:r>
              <a:rPr lang="en-US" dirty="0" smtClean="0"/>
              <a:t>NSB endpoints can be exposed as WCF services</a:t>
            </a:r>
          </a:p>
          <a:p>
            <a:pPr lvl="1"/>
            <a:r>
              <a:rPr lang="en-US" dirty="0" smtClean="0"/>
              <a:t>Interoperability from WCF + Reliability &amp; scalability from NSB</a:t>
            </a:r>
          </a:p>
          <a:p>
            <a:r>
              <a:rPr lang="en-US" dirty="0" smtClean="0"/>
              <a:t>Automatic configuration</a:t>
            </a:r>
          </a:p>
          <a:p>
            <a:pPr lvl="1"/>
            <a:r>
              <a:rPr lang="en-US" dirty="0" smtClean="0"/>
              <a:t>Via assembly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– Service Platform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ServiceControl</a:t>
            </a:r>
            <a:r>
              <a:rPr lang="en-US" dirty="0" smtClean="0"/>
              <a:t> – Service, </a:t>
            </a:r>
            <a:r>
              <a:rPr lang="en-US" smtClean="0"/>
              <a:t>information repository </a:t>
            </a:r>
            <a:endParaRPr lang="en-US" dirty="0" smtClean="0"/>
          </a:p>
          <a:p>
            <a:r>
              <a:rPr lang="en-US" dirty="0" err="1" smtClean="0"/>
              <a:t>ServiceInsight</a:t>
            </a:r>
            <a:r>
              <a:rPr lang="en-US" dirty="0" smtClean="0"/>
              <a:t> – Desktop app, debugging</a:t>
            </a:r>
          </a:p>
          <a:p>
            <a:r>
              <a:rPr lang="en-US" dirty="0" err="1" smtClean="0"/>
              <a:t>ServicePulse</a:t>
            </a:r>
            <a:r>
              <a:rPr lang="en-US" dirty="0" smtClean="0"/>
              <a:t> – Web app, monitoring</a:t>
            </a:r>
          </a:p>
          <a:p>
            <a:r>
              <a:rPr lang="en-US" dirty="0" err="1" smtClean="0"/>
              <a:t>ServiceMatrix</a:t>
            </a:r>
            <a:r>
              <a:rPr lang="en-US" dirty="0" smtClean="0"/>
              <a:t> – VS extension, tooling</a:t>
            </a:r>
          </a:p>
        </p:txBody>
      </p:sp>
      <p:pic>
        <p:nvPicPr>
          <p:cNvPr id="6" name="Picture 2" descr="Particular Service Platform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30" y="4201180"/>
            <a:ext cx="8283940" cy="197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9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Fire-and-forget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ne-way</a:t>
            </a:r>
          </a:p>
          <a:p>
            <a:r>
              <a:rPr lang="en-US" dirty="0" smtClean="0"/>
              <a:t>Request/response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equest/reply, two-way, RPC</a:t>
            </a:r>
          </a:p>
          <a:p>
            <a:r>
              <a:rPr lang="en-US" dirty="0" smtClean="0"/>
              <a:t>Request/callback</a:t>
            </a:r>
          </a:p>
          <a:p>
            <a:pPr lvl="1"/>
            <a:r>
              <a:rPr lang="en-US" i="1" dirty="0"/>
              <a:t>A</a:t>
            </a:r>
            <a:r>
              <a:rPr lang="en-US" i="1" dirty="0" smtClean="0"/>
              <a:t>synchronous</a:t>
            </a:r>
            <a:r>
              <a:rPr lang="en-US" dirty="0" smtClean="0"/>
              <a:t> request/response, </a:t>
            </a:r>
            <a:r>
              <a:rPr lang="en-US" i="1" dirty="0" smtClean="0"/>
              <a:t>asynchronous</a:t>
            </a:r>
            <a:r>
              <a:rPr lang="en-US" dirty="0" smtClean="0"/>
              <a:t> RPC</a:t>
            </a:r>
          </a:p>
          <a:p>
            <a:pPr lvl="1"/>
            <a:r>
              <a:rPr lang="en-US" dirty="0" smtClean="0"/>
              <a:t>Higher level of abstraction!</a:t>
            </a:r>
          </a:p>
          <a:p>
            <a:pPr lvl="2"/>
            <a:r>
              <a:rPr lang="en-US" dirty="0" smtClean="0"/>
              <a:t>Implemented using 2× fire-and-forget</a:t>
            </a:r>
          </a:p>
          <a:p>
            <a:r>
              <a:rPr lang="en-US" dirty="0" smtClean="0"/>
              <a:t>Publish/subscribe</a:t>
            </a:r>
          </a:p>
          <a:p>
            <a:pPr lvl="1"/>
            <a:r>
              <a:rPr lang="en-US" dirty="0" smtClean="0"/>
              <a:t>Higher level of abstraction!</a:t>
            </a:r>
          </a:p>
          <a:p>
            <a:pPr lvl="2"/>
            <a:r>
              <a:rPr lang="en-US" dirty="0" smtClean="0"/>
              <a:t>Implemented using request/response &amp; fire-and-forget</a:t>
            </a:r>
          </a:p>
        </p:txBody>
      </p:sp>
      <p:pic>
        <p:nvPicPr>
          <p:cNvPr id="9226" name="Picture 10" descr="http://3.bp.blogspot.com/-pOmiigkvB_4/UrGOC8mtBkI/AAAAAAAAIKQ/MugLYDWCmoQ/s1600/letter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4" y="4116840"/>
            <a:ext cx="3092116" cy="206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Early attempt – JMS</a:t>
            </a:r>
          </a:p>
          <a:p>
            <a:pPr lvl="1"/>
            <a:r>
              <a:rPr lang="en-US" dirty="0" smtClean="0"/>
              <a:t>API, not a protocol!</a:t>
            </a:r>
          </a:p>
          <a:p>
            <a:pPr lvl="1"/>
            <a:r>
              <a:rPr lang="en-US" dirty="0" smtClean="0"/>
              <a:t>Java-only</a:t>
            </a:r>
          </a:p>
          <a:p>
            <a:r>
              <a:rPr lang="en-US" dirty="0" smtClean="0"/>
              <a:t>Standards used in open-source MOMs:</a:t>
            </a:r>
          </a:p>
          <a:p>
            <a:pPr lvl="1"/>
            <a:r>
              <a:rPr lang="en-US" dirty="0" smtClean="0"/>
              <a:t>Advanced Message Queuing Protocol (AMQP)</a:t>
            </a:r>
          </a:p>
          <a:p>
            <a:pPr lvl="2"/>
            <a:r>
              <a:rPr lang="en-US" dirty="0" smtClean="0"/>
              <a:t>Feature-rich, binary</a:t>
            </a:r>
          </a:p>
          <a:p>
            <a:pPr lvl="1"/>
            <a:r>
              <a:rPr lang="en-US" dirty="0" smtClean="0"/>
              <a:t>Streaming Text Oriented Message Protocol (STOMP)</a:t>
            </a:r>
          </a:p>
          <a:p>
            <a:pPr lvl="2"/>
            <a:r>
              <a:rPr lang="en-US" dirty="0" smtClean="0"/>
              <a:t>Simple, text-based</a:t>
            </a:r>
          </a:p>
          <a:p>
            <a:pPr lvl="1"/>
            <a:r>
              <a:rPr lang="en-US" dirty="0" smtClean="0"/>
              <a:t>MQ Telemetry Transport (MQTT)</a:t>
            </a:r>
          </a:p>
          <a:p>
            <a:pPr lvl="2"/>
            <a:r>
              <a:rPr lang="en-US" dirty="0" smtClean="0"/>
              <a:t>Extremely light-weight pub/sub messaging</a:t>
            </a:r>
          </a:p>
          <a:p>
            <a:pPr lvl="2"/>
            <a:r>
              <a:rPr lang="en-US" dirty="0" smtClean="0"/>
              <a:t>M2M/</a:t>
            </a:r>
            <a:r>
              <a:rPr lang="en-US" dirty="0" err="1" smtClean="0"/>
              <a:t>IoT</a:t>
            </a:r>
            <a:r>
              <a:rPr lang="en-US" dirty="0" smtClean="0"/>
              <a:t> connectivity protocol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blogs.vmware.com/vfabric/files/2013/02/MQTT_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671" y="1690688"/>
            <a:ext cx="2775129" cy="2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– Java Message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API for messaging</a:t>
            </a:r>
          </a:p>
          <a:p>
            <a:pPr lvl="1"/>
            <a:r>
              <a:rPr lang="en-US" dirty="0" smtClean="0"/>
              <a:t>Create, send, receive, read messages</a:t>
            </a:r>
          </a:p>
          <a:p>
            <a:r>
              <a:rPr lang="en-US" dirty="0" smtClean="0"/>
              <a:t>Models:</a:t>
            </a:r>
          </a:p>
          <a:p>
            <a:pPr lvl="1"/>
            <a:r>
              <a:rPr lang="en-US" dirty="0" smtClean="0"/>
              <a:t>Point-to-point</a:t>
            </a:r>
          </a:p>
          <a:p>
            <a:pPr lvl="1"/>
            <a:r>
              <a:rPr lang="en-US" dirty="0" smtClean="0"/>
              <a:t>Publish/subscribe</a:t>
            </a:r>
          </a:p>
          <a:p>
            <a:r>
              <a:rPr lang="en-US" dirty="0" smtClean="0"/>
              <a:t>JMS providers: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 smtClean="0"/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HornetQ</a:t>
            </a:r>
            <a:endParaRPr lang="en-US" dirty="0" smtClean="0"/>
          </a:p>
          <a:p>
            <a:pPr lvl="1"/>
            <a:r>
              <a:rPr lang="en-US" dirty="0" smtClean="0"/>
              <a:t>IBM MQ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11" y="1690688"/>
            <a:ext cx="3653589" cy="365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70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queues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Messaging infrastructure</a:t>
            </a:r>
          </a:p>
          <a:p>
            <a:r>
              <a:rPr lang="en-US" dirty="0" smtClean="0"/>
              <a:t>Point-to-point</a:t>
            </a:r>
          </a:p>
          <a:p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MS MQ</a:t>
            </a:r>
          </a:p>
          <a:p>
            <a:pPr lvl="2"/>
            <a:r>
              <a:rPr lang="en-US" dirty="0" smtClean="0"/>
              <a:t>Store-and-forward via </a:t>
            </a:r>
            <a:r>
              <a:rPr lang="en-US" i="1" dirty="0"/>
              <a:t>O</a:t>
            </a:r>
            <a:r>
              <a:rPr lang="en-US" i="1" dirty="0" smtClean="0"/>
              <a:t>utgoing queues</a:t>
            </a:r>
          </a:p>
          <a:p>
            <a:pPr lvl="1"/>
            <a:r>
              <a:rPr lang="en-US" dirty="0" smtClean="0"/>
              <a:t>IBM MQ</a:t>
            </a:r>
          </a:p>
          <a:p>
            <a:pPr lvl="2"/>
            <a:r>
              <a:rPr lang="en-US" dirty="0" smtClean="0"/>
              <a:t>Pub/sub via </a:t>
            </a:r>
            <a:r>
              <a:rPr lang="en-US" i="1" dirty="0" smtClean="0"/>
              <a:t>Queue managers </a:t>
            </a:r>
          </a:p>
          <a:p>
            <a:pPr lvl="1"/>
            <a:r>
              <a:rPr lang="en-US" dirty="0" smtClean="0"/>
              <a:t>IBM MQ Light</a:t>
            </a:r>
          </a:p>
          <a:p>
            <a:pPr lvl="2"/>
            <a:r>
              <a:rPr lang="en-US" dirty="0" smtClean="0"/>
              <a:t>Built on AMQP</a:t>
            </a:r>
          </a:p>
        </p:txBody>
      </p:sp>
    </p:spTree>
    <p:extLst>
      <p:ext uri="{BB962C8B-B14F-4D97-AF65-F5344CB8AC3E}">
        <p14:creationId xmlns:p14="http://schemas.microsoft.com/office/powerpoint/2010/main" val="22400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appliances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Solace</a:t>
            </a:r>
          </a:p>
          <a:p>
            <a:pPr lvl="1"/>
            <a:r>
              <a:rPr lang="en-US" dirty="0" err="1" smtClean="0"/>
              <a:t>Tibco</a:t>
            </a:r>
            <a:endParaRPr lang="en-US" dirty="0" smtClean="0"/>
          </a:p>
          <a:p>
            <a:pPr lvl="1"/>
            <a:r>
              <a:rPr lang="en-US" dirty="0" err="1" smtClean="0"/>
              <a:t>Tervela</a:t>
            </a:r>
            <a:endParaRPr lang="en-US" dirty="0" smtClean="0"/>
          </a:p>
          <a:p>
            <a:r>
              <a:rPr lang="en-US" dirty="0" smtClean="0"/>
              <a:t>Needs to be justified</a:t>
            </a:r>
          </a:p>
          <a:p>
            <a:pPr lvl="1"/>
            <a:r>
              <a:rPr lang="en-US" dirty="0" smtClean="0"/>
              <a:t>Large volumes of real-time messages</a:t>
            </a:r>
          </a:p>
          <a:p>
            <a:pPr lvl="1"/>
            <a:r>
              <a:rPr lang="en-US" dirty="0" smtClean="0"/>
              <a:t>Strict SLAs</a:t>
            </a:r>
          </a:p>
          <a:p>
            <a:r>
              <a:rPr lang="en-US" dirty="0" smtClean="0"/>
              <a:t>Involves sacrifices</a:t>
            </a:r>
          </a:p>
          <a:p>
            <a:pPr lvl="1"/>
            <a:r>
              <a:rPr lang="en-US" dirty="0" smtClean="0"/>
              <a:t>Low-level APIs</a:t>
            </a:r>
          </a:p>
          <a:p>
            <a:r>
              <a:rPr lang="en-US" dirty="0" smtClean="0"/>
              <a:t>Personally, I’m not a fan</a:t>
            </a:r>
          </a:p>
        </p:txBody>
      </p:sp>
      <p:pic>
        <p:nvPicPr>
          <p:cNvPr id="2050" name="Picture 2" descr="http://www.waterstechnology.com/IMG/326/103326/solace-3260-content-ro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282" y="1690688"/>
            <a:ext cx="4757518" cy="20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300</TotalTime>
  <Words>924</Words>
  <Application>Microsoft Office PowerPoint</Application>
  <PresentationFormat>Widescreen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 Light</vt:lpstr>
      <vt:lpstr>Consolas</vt:lpstr>
      <vt:lpstr>Wingdings</vt:lpstr>
      <vt:lpstr>Metropolitan</vt:lpstr>
      <vt:lpstr>Message-Oriented Middleware</vt:lpstr>
      <vt:lpstr>Overview</vt:lpstr>
      <vt:lpstr>Message exchange patterns</vt:lpstr>
      <vt:lpstr>Messaging protocols</vt:lpstr>
      <vt:lpstr>JMS – Java Message Services</vt:lpstr>
      <vt:lpstr>Queues</vt:lpstr>
      <vt:lpstr>Message queues – Overview</vt:lpstr>
      <vt:lpstr>Messaging appliances</vt:lpstr>
      <vt:lpstr>Brokers</vt:lpstr>
      <vt:lpstr>Message brokers – Overview</vt:lpstr>
      <vt:lpstr>RabbitMQ – Overview</vt:lpstr>
      <vt:lpstr>RabbitMQ – Features</vt:lpstr>
      <vt:lpstr>RabbitMQ – Exchanges &amp; queues</vt:lpstr>
      <vt:lpstr>RabbitMQ – Example – Publisher</vt:lpstr>
      <vt:lpstr>RabbitMQ – Example – Subscriber</vt:lpstr>
      <vt:lpstr>Buses</vt:lpstr>
      <vt:lpstr>Service buses – Overview</vt:lpstr>
      <vt:lpstr>Bus vs. broker</vt:lpstr>
      <vt:lpstr>Bus vs. ESB</vt:lpstr>
      <vt:lpstr>NServiceBus – About</vt:lpstr>
      <vt:lpstr>NServiceBus – Features (1) Basic messaging</vt:lpstr>
      <vt:lpstr>NServiceBus – Features (2) Error handling</vt:lpstr>
      <vt:lpstr>NServiceBus – Features (3) Advanced messaging</vt:lpstr>
      <vt:lpstr>NServiceBus – Features (4) Configuration</vt:lpstr>
      <vt:lpstr>NServiceBus – Features (5) Hosting</vt:lpstr>
      <vt:lpstr>NServiceBus – Service Platform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Message-Oriented Middleware</dc:title>
  <dc:creator>Lukas</dc:creator>
  <cp:lastModifiedBy>Lukas</cp:lastModifiedBy>
  <cp:revision>64</cp:revision>
  <dcterms:created xsi:type="dcterms:W3CDTF">2015-11-17T16:23:21Z</dcterms:created>
  <dcterms:modified xsi:type="dcterms:W3CDTF">2015-11-17T21:24:33Z</dcterms:modified>
</cp:coreProperties>
</file>