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58" r:id="rId5"/>
    <p:sldId id="259" r:id="rId6"/>
    <p:sldId id="261" r:id="rId7"/>
    <p:sldId id="260" r:id="rId8"/>
    <p:sldId id="264" r:id="rId9"/>
    <p:sldId id="263" r:id="rId10"/>
    <p:sldId id="265" r:id="rId11"/>
    <p:sldId id="262" r:id="rId12"/>
    <p:sldId id="283" r:id="rId13"/>
    <p:sldId id="284" r:id="rId14"/>
    <p:sldId id="266" r:id="rId15"/>
    <p:sldId id="267" r:id="rId16"/>
    <p:sldId id="286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8B3F-2649-49AE-8C3B-4E3DCDE045CB}" type="datetimeFigureOut">
              <a:rPr lang="sk-SK" smtClean="0"/>
              <a:t>3. 11. 2011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72E5-1336-4FC6-A8B9-FF55AF9345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9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72E5-1336-4FC6-A8B9-FF55AF9345D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268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D7EE-C963-420A-8C9D-912DE4A87C4C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5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591-8902-49EA-88C4-ACDDF2AD8DFD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64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2298-5FB0-4302-9294-97C69BF3325A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75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650E-4F3C-4624-9861-AD84481F6303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52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79D-FFEC-463E-B1F0-F84570F3B110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8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D096-6A81-4710-9D4F-F9AD286B8C38}" type="datetime3">
              <a:rPr lang="en-US" smtClean="0"/>
              <a:t>3 November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71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DD1-D947-476B-A88B-4A983EFA6C55}" type="datetime3">
              <a:rPr lang="en-US" smtClean="0"/>
              <a:t>3 November 2011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1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097-745F-4539-8D83-8A127AB51409}" type="datetime3">
              <a:rPr lang="en-US" smtClean="0"/>
              <a:t>3 November 2011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4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B88-8FC0-490A-B6D1-9A2E243DFE3C}" type="datetime3">
              <a:rPr lang="en-US" smtClean="0"/>
              <a:t>3 November 2011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3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4CFC-E57D-4F39-8A45-33DCA38E9046}" type="datetime3">
              <a:rPr lang="en-US" smtClean="0"/>
              <a:t>3 November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9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079F-02D4-4041-BFFC-3DE7B11A5EC0}" type="datetime3">
              <a:rPr lang="en-US" smtClean="0"/>
              <a:t>3 November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44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047F-7C5F-4FFC-8648-3BB004EC1398}" type="datetime3">
              <a:rPr lang="en-US" smtClean="0"/>
              <a:t>3 November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11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dki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ml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etama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Multiagent</a:t>
            </a:r>
            <a:r>
              <a:rPr lang="en-US" dirty="0" smtClean="0"/>
              <a:t> Systems and Organizations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Luk</a:t>
            </a:r>
            <a:r>
              <a:rPr lang="sk-SK" dirty="0" smtClean="0"/>
              <a:t>áš </a:t>
            </a:r>
            <a:r>
              <a:rPr lang="sk-SK" dirty="0" smtClean="0"/>
              <a:t>Kúdela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smtClean="0"/>
              <a:t>P</a:t>
            </a:r>
            <a:r>
              <a:rPr lang="en-US" smtClean="0"/>
              <a:t>rof</a:t>
            </a:r>
            <a:r>
              <a:rPr lang="en-US" dirty="0" smtClean="0"/>
              <a:t>. </a:t>
            </a:r>
            <a:r>
              <a:rPr lang="en-US" dirty="0" err="1" smtClean="0"/>
              <a:t>RNDr</a:t>
            </a:r>
            <a:r>
              <a:rPr lang="en-US" dirty="0" smtClean="0"/>
              <a:t>. </a:t>
            </a:r>
            <a:r>
              <a:rPr lang="en-US" dirty="0" err="1" smtClean="0"/>
              <a:t>Petr</a:t>
            </a:r>
            <a:r>
              <a:rPr lang="en-US" dirty="0" smtClean="0"/>
              <a:t> </a:t>
            </a:r>
            <a:r>
              <a:rPr lang="sk-SK" dirty="0" smtClean="0"/>
              <a:t>Štěpánek, DrSc.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</a:t>
            </a:r>
            <a:r>
              <a:rPr lang="sk-SK" dirty="0"/>
              <a:t>:</a:t>
            </a:r>
            <a:r>
              <a:rPr lang="sk-SK" dirty="0" smtClean="0"/>
              <a:t> </a:t>
            </a:r>
            <a:r>
              <a:rPr lang="en-US" dirty="0" smtClean="0"/>
              <a:t>0.000001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Date: </a:t>
            </a:r>
            <a:r>
              <a:rPr lang="en-US" dirty="0" smtClean="0"/>
              <a:t>2011-11-03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7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– Interaction Protocol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Interaction protocol</a:t>
            </a:r>
            <a:r>
              <a:rPr lang="en-US" dirty="0" smtClean="0"/>
              <a:t> (or </a:t>
            </a:r>
            <a:r>
              <a:rPr lang="en-US" i="1" dirty="0" smtClean="0"/>
              <a:t>Communication protocol</a:t>
            </a:r>
            <a:r>
              <a:rPr lang="en-US" dirty="0" smtClean="0"/>
              <a:t>) is a set of rules defining all possible interaction scenarios (or communication scenarios) between two or more roles within an organization.</a:t>
            </a:r>
          </a:p>
          <a:p>
            <a:pPr lvl="1"/>
            <a:r>
              <a:rPr lang="en-US" dirty="0" smtClean="0"/>
              <a:t>This way, the concrete interacting agents are abstracted.</a:t>
            </a:r>
          </a:p>
          <a:p>
            <a:r>
              <a:rPr lang="en-US" i="1" dirty="0" smtClean="0"/>
              <a:t>Interaction scenario</a:t>
            </a:r>
            <a:r>
              <a:rPr lang="en-US" dirty="0" smtClean="0"/>
              <a:t> (or </a:t>
            </a:r>
            <a:r>
              <a:rPr lang="en-US" i="1" dirty="0"/>
              <a:t>C</a:t>
            </a:r>
            <a:r>
              <a:rPr lang="en-US" i="1" dirty="0" smtClean="0"/>
              <a:t>ommunication scenario</a:t>
            </a:r>
            <a:r>
              <a:rPr lang="en-US" dirty="0" smtClean="0"/>
              <a:t>) is a sequence of actions performed (or messages exchanged) by two or more roles within an organization.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056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 </a:t>
            </a:r>
            <a:r>
              <a:rPr lang="sk-SK" dirty="0" smtClean="0"/>
              <a:t>– </a:t>
            </a:r>
            <a:r>
              <a:rPr lang="en-US" dirty="0" smtClean="0"/>
              <a:t>Solution?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MAS design methodologies employ organization-related concepts.</a:t>
            </a:r>
          </a:p>
          <a:p>
            <a:r>
              <a:rPr lang="en-US" dirty="0" smtClean="0"/>
              <a:t>Unfortunately, these are used only at the conceptual level to enable the </a:t>
            </a:r>
            <a:r>
              <a:rPr lang="en-US" dirty="0" err="1" smtClean="0"/>
              <a:t>modeller</a:t>
            </a:r>
            <a:r>
              <a:rPr lang="en-US" dirty="0" smtClean="0"/>
              <a:t> to reason about the system.</a:t>
            </a:r>
            <a:endParaRPr lang="en-US" dirty="0"/>
          </a:p>
          <a:p>
            <a:r>
              <a:rPr lang="en-US" dirty="0" smtClean="0"/>
              <a:t>The only artifacts eventually produced by these methodologies at the logical level are good-old agents.</a:t>
            </a:r>
          </a:p>
          <a:p>
            <a:r>
              <a:rPr lang="en-US" dirty="0" smtClean="0"/>
              <a:t>Organization-centric concepts are not first-class citizens at the logical (platform-independent) level.</a:t>
            </a:r>
          </a:p>
          <a:p>
            <a:pPr lvl="1"/>
            <a:r>
              <a:rPr lang="en-US" dirty="0" smtClean="0"/>
              <a:t>Let alone on the physical (platform-dependent) level.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77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 – Solution!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 custom MAS platform that supports organizations.</a:t>
            </a:r>
          </a:p>
          <a:p>
            <a:pPr lvl="1"/>
            <a:r>
              <a:rPr lang="en-US" dirty="0" err="1" smtClean="0"/>
              <a:t>MadKit</a:t>
            </a:r>
            <a:r>
              <a:rPr lang="en-US" dirty="0" smtClean="0"/>
              <a:t> and its </a:t>
            </a:r>
            <a:r>
              <a:rPr lang="en-US" dirty="0" err="1" smtClean="0"/>
              <a:t>metamodel</a:t>
            </a:r>
            <a:r>
              <a:rPr lang="en-US" dirty="0" smtClean="0"/>
              <a:t> </a:t>
            </a:r>
            <a:r>
              <a:rPr lang="en-US" dirty="0" err="1" smtClean="0"/>
              <a:t>Aalaadin</a:t>
            </a:r>
            <a:r>
              <a:rPr lang="en-US" dirty="0" smtClean="0"/>
              <a:t>/AGR</a:t>
            </a:r>
          </a:p>
          <a:p>
            <a:pPr lvl="2"/>
            <a:r>
              <a:rPr lang="en-US" dirty="0"/>
              <a:t>Ferber, Gutknecht</a:t>
            </a:r>
          </a:p>
          <a:p>
            <a:pPr lvl="2"/>
            <a:r>
              <a:rPr lang="sk-SK" dirty="0">
                <a:hlinkClick r:id="rId2"/>
              </a:rPr>
              <a:t>http://www.madkit.org</a:t>
            </a:r>
            <a:r>
              <a:rPr lang="sk-SK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Extend a generic MAS platform to support organizations.</a:t>
            </a:r>
          </a:p>
          <a:p>
            <a:pPr lvl="1"/>
            <a:r>
              <a:rPr lang="en-US" dirty="0" err="1" smtClean="0"/>
              <a:t>JadeOrgs</a:t>
            </a:r>
            <a:r>
              <a:rPr lang="en-US" dirty="0" smtClean="0"/>
              <a:t> - A Jade platform extension</a:t>
            </a:r>
          </a:p>
          <a:p>
            <a:pPr lvl="2"/>
            <a:r>
              <a:rPr lang="en-US" dirty="0"/>
              <a:t>Fischer, Hahn, Madrigal-Mora</a:t>
            </a:r>
          </a:p>
          <a:p>
            <a:pPr lvl="1"/>
            <a:r>
              <a:rPr lang="en-US" dirty="0" err="1" smtClean="0"/>
              <a:t>powerJade</a:t>
            </a:r>
            <a:r>
              <a:rPr lang="en-US" dirty="0" smtClean="0"/>
              <a:t> – A Jade platform extension</a:t>
            </a:r>
          </a:p>
          <a:p>
            <a:pPr lvl="2"/>
            <a:r>
              <a:rPr lang="en-US" dirty="0" err="1"/>
              <a:t>Baldoni</a:t>
            </a:r>
            <a:r>
              <a:rPr lang="en-US" dirty="0"/>
              <a:t>, </a:t>
            </a:r>
            <a:r>
              <a:rPr lang="en-US" dirty="0" err="1" smtClean="0"/>
              <a:t>Boella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422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AUML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 are often characterized </a:t>
            </a:r>
            <a:r>
              <a:rPr lang="en-US" dirty="0"/>
              <a:t>as extensions </a:t>
            </a:r>
            <a:r>
              <a:rPr lang="en-US" dirty="0" smtClean="0"/>
              <a:t>of object-oriented (OO) systems.</a:t>
            </a:r>
          </a:p>
          <a:p>
            <a:r>
              <a:rPr lang="en-US" dirty="0"/>
              <a:t>This overly simplified view has often troubled</a:t>
            </a:r>
            <a:br>
              <a:rPr lang="en-US" dirty="0"/>
            </a:br>
            <a:r>
              <a:rPr lang="en-US" dirty="0"/>
              <a:t>system designers as they try to capture </a:t>
            </a:r>
            <a:r>
              <a:rPr lang="en-US" dirty="0" smtClean="0"/>
              <a:t>the unique </a:t>
            </a:r>
            <a:r>
              <a:rPr lang="en-US" dirty="0"/>
              <a:t>features of </a:t>
            </a:r>
            <a:r>
              <a:rPr lang="en-US" dirty="0" smtClean="0"/>
              <a:t>MAS systems </a:t>
            </a:r>
            <a:r>
              <a:rPr lang="en-US" dirty="0"/>
              <a:t>using OO tools</a:t>
            </a:r>
            <a:r>
              <a:rPr lang="en-US" dirty="0" smtClean="0"/>
              <a:t>.</a:t>
            </a:r>
          </a:p>
          <a:p>
            <a:r>
              <a:rPr lang="en-US" dirty="0"/>
              <a:t>In response, an agent-based unified modeling</a:t>
            </a:r>
            <a:br>
              <a:rPr lang="en-US" dirty="0"/>
            </a:br>
            <a:r>
              <a:rPr lang="en-US" dirty="0"/>
              <a:t>language </a:t>
            </a:r>
            <a:r>
              <a:rPr lang="en-US" dirty="0" smtClean="0"/>
              <a:t>(AUML) </a:t>
            </a:r>
            <a:r>
              <a:rPr lang="en-US" dirty="0"/>
              <a:t>is being developed</a:t>
            </a:r>
            <a:r>
              <a:rPr lang="en-US" dirty="0" smtClean="0"/>
              <a:t>.</a:t>
            </a:r>
          </a:p>
          <a:p>
            <a:r>
              <a:rPr lang="sk-SK" dirty="0">
                <a:hlinkClick r:id="rId2"/>
              </a:rPr>
              <a:t>http://www.auml.org/</a:t>
            </a:r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3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Class vs. Organization Instance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Organization type (class)</a:t>
            </a:r>
            <a:r>
              <a:rPr lang="en-US" dirty="0" smtClean="0"/>
              <a:t> is a compile-time entity representing a family of organizations with the same role structure.</a:t>
            </a:r>
          </a:p>
          <a:p>
            <a:pPr lvl="1"/>
            <a:r>
              <a:rPr lang="en-US" dirty="0" smtClean="0"/>
              <a:t>Analogous to the concept of Class in OOP.</a:t>
            </a:r>
          </a:p>
          <a:p>
            <a:r>
              <a:rPr lang="en-US" i="1" dirty="0" smtClean="0"/>
              <a:t>Organization instance</a:t>
            </a:r>
            <a:r>
              <a:rPr lang="en-US" dirty="0" smtClean="0"/>
              <a:t> is a run-time entity representing a concrete organization.</a:t>
            </a:r>
            <a:endParaRPr lang="en-US" i="1" dirty="0" smtClean="0"/>
          </a:p>
          <a:p>
            <a:pPr lvl="1"/>
            <a:r>
              <a:rPr lang="en-US" dirty="0" smtClean="0"/>
              <a:t>Analogous to the concept of Instance in OOP.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019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vs. Role Instance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Role type (class) </a:t>
            </a:r>
            <a:r>
              <a:rPr lang="en-US" dirty="0" smtClean="0"/>
              <a:t>is a compile-time entity representing a general role definition.</a:t>
            </a:r>
          </a:p>
          <a:p>
            <a:pPr lvl="1"/>
            <a:r>
              <a:rPr lang="en-US" dirty="0" smtClean="0"/>
              <a:t>Analogous to the concept of Organization class.</a:t>
            </a:r>
          </a:p>
          <a:p>
            <a:r>
              <a:rPr lang="en-US" i="1" dirty="0" smtClean="0"/>
              <a:t>Role instance </a:t>
            </a:r>
            <a:r>
              <a:rPr lang="en-US" dirty="0" smtClean="0"/>
              <a:t>is a run-time entity representing a concrete role assignment.</a:t>
            </a:r>
          </a:p>
          <a:p>
            <a:pPr lvl="1"/>
            <a:r>
              <a:rPr lang="en-US" dirty="0" smtClean="0"/>
              <a:t>Analogous to the concept of Organization instance.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60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projects:</a:t>
            </a:r>
          </a:p>
          <a:p>
            <a:pPr lvl="1"/>
            <a:r>
              <a:rPr lang="en-US" dirty="0" err="1" smtClean="0"/>
              <a:t>JadeOrg</a:t>
            </a:r>
            <a:endParaRPr lang="en-US" dirty="0" smtClean="0"/>
          </a:p>
          <a:p>
            <a:pPr lvl="1"/>
            <a:r>
              <a:rPr lang="en-US" dirty="0" err="1" smtClean="0"/>
              <a:t>MetaMAS</a:t>
            </a:r>
            <a:endParaRPr lang="en-US" dirty="0" smtClean="0"/>
          </a:p>
          <a:p>
            <a:r>
              <a:rPr lang="sk-SK" dirty="0">
                <a:hlinkClick r:id="rId2"/>
              </a:rPr>
              <a:t>http://code.google.com/p/metamas/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9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and Automated Theorem Proving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theorem proving (DTP)</a:t>
            </a:r>
          </a:p>
          <a:p>
            <a:r>
              <a:rPr lang="en-US" dirty="0" smtClean="0"/>
              <a:t>Inexpensive, heterogeneous computers connected to the Internet forming a distributed </a:t>
            </a:r>
            <a:r>
              <a:rPr lang="en-US" dirty="0" err="1" smtClean="0"/>
              <a:t>environmnet</a:t>
            </a:r>
            <a:r>
              <a:rPr lang="en-US" dirty="0" smtClean="0"/>
              <a:t> for DTP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Task partitioning and load balancing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Control and monitoring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038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ATP – Hyper-linking Proof Procedure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Hyper-linking p</a:t>
            </a:r>
            <a:r>
              <a:rPr lang="en-US" dirty="0" smtClean="0"/>
              <a:t>roof procedure (HLPP) was proposed to eliminate the duplication of clauses occurring in many deduction methods.</a:t>
            </a:r>
          </a:p>
          <a:p>
            <a:r>
              <a:rPr lang="en-US" dirty="0" smtClean="0"/>
              <a:t>It is a </a:t>
            </a:r>
            <a:r>
              <a:rPr lang="en-US" dirty="0" err="1" smtClean="0"/>
              <a:t>refutational</a:t>
            </a:r>
            <a:r>
              <a:rPr lang="en-US" dirty="0" smtClean="0"/>
              <a:t> clause-form deduction method.</a:t>
            </a:r>
          </a:p>
          <a:p>
            <a:r>
              <a:rPr lang="en-US" dirty="0" smtClean="0"/>
              <a:t>It consists of the following two processes:</a:t>
            </a:r>
          </a:p>
          <a:p>
            <a:pPr lvl="1"/>
            <a:r>
              <a:rPr lang="en-US" dirty="0" smtClean="0"/>
              <a:t>Hyper-instance generation (HIG)</a:t>
            </a:r>
          </a:p>
          <a:p>
            <a:pPr lvl="1"/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r>
              <a:rPr lang="en-US" dirty="0" smtClean="0"/>
              <a:t> test (PSAT)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189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– HIG and PSAT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19</a:t>
            </a:fld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07" y="1600200"/>
            <a:ext cx="46985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</a:t>
            </a:r>
            <a:r>
              <a:rPr lang="en-US" dirty="0" smtClean="0"/>
              <a:t>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agent</a:t>
            </a:r>
            <a:r>
              <a:rPr lang="en-US" dirty="0" smtClean="0"/>
              <a:t> is a computer system that is </a:t>
            </a:r>
            <a:r>
              <a:rPr lang="en-US" i="1" dirty="0" smtClean="0"/>
              <a:t>situated in some environment</a:t>
            </a:r>
            <a:r>
              <a:rPr lang="en-US" dirty="0" smtClean="0"/>
              <a:t>, and that is capable of </a:t>
            </a:r>
            <a:r>
              <a:rPr lang="en-US" i="1" dirty="0" smtClean="0"/>
              <a:t>autonomous action</a:t>
            </a:r>
            <a:r>
              <a:rPr lang="en-US" dirty="0" smtClean="0"/>
              <a:t> in this environment in order to meet its </a:t>
            </a:r>
            <a:r>
              <a:rPr lang="en-US" i="1" dirty="0" smtClean="0"/>
              <a:t>delegated objectives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Intelligent agents</a:t>
            </a:r>
            <a:r>
              <a:rPr lang="en-US" dirty="0" smtClean="0"/>
              <a:t> also have these capabilities:</a:t>
            </a:r>
          </a:p>
          <a:p>
            <a:pPr lvl="1"/>
            <a:r>
              <a:rPr lang="en-US" i="1" dirty="0" smtClean="0"/>
              <a:t>Reactivity</a:t>
            </a:r>
            <a:r>
              <a:rPr lang="en-US" dirty="0" smtClean="0"/>
              <a:t> – ability to perceive their environment, and respond in a timely fashion to changes that occur in it</a:t>
            </a:r>
          </a:p>
          <a:p>
            <a:pPr lvl="1"/>
            <a:r>
              <a:rPr lang="en-US" i="1" dirty="0" err="1" smtClean="0"/>
              <a:t>Proactiveness</a:t>
            </a:r>
            <a:r>
              <a:rPr lang="en-US" dirty="0" smtClean="0"/>
              <a:t> – ability to exhibit goal-directed </a:t>
            </a:r>
            <a:r>
              <a:rPr lang="en-US" dirty="0" err="1" smtClean="0"/>
              <a:t>behaviour</a:t>
            </a:r>
            <a:r>
              <a:rPr lang="en-US" dirty="0" smtClean="0"/>
              <a:t> by taking the initiative</a:t>
            </a:r>
          </a:p>
          <a:p>
            <a:pPr lvl="1"/>
            <a:r>
              <a:rPr lang="en-US" i="1" dirty="0" smtClean="0"/>
              <a:t>Social ability</a:t>
            </a:r>
            <a:r>
              <a:rPr lang="en-US" dirty="0" smtClean="0"/>
              <a:t> – capability to interact with other agents 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95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– Computational Model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Levels of parallelism:</a:t>
            </a:r>
          </a:p>
          <a:p>
            <a:pPr lvl="1"/>
            <a:r>
              <a:rPr lang="en-US" dirty="0" smtClean="0"/>
              <a:t>Process-level</a:t>
            </a:r>
          </a:p>
          <a:p>
            <a:pPr lvl="1"/>
            <a:r>
              <a:rPr lang="en-US" dirty="0" smtClean="0"/>
              <a:t>Clause-level</a:t>
            </a:r>
          </a:p>
          <a:p>
            <a:pPr lvl="1"/>
            <a:r>
              <a:rPr lang="en-US" dirty="0" smtClean="0"/>
              <a:t> Literal-level</a:t>
            </a:r>
          </a:p>
          <a:p>
            <a:r>
              <a:rPr lang="en-US" dirty="0" smtClean="0"/>
              <a:t>Analytical considerations:</a:t>
            </a:r>
          </a:p>
          <a:p>
            <a:pPr lvl="1"/>
            <a:r>
              <a:rPr lang="en-US" dirty="0" smtClean="0"/>
              <a:t>Task partitioning – task independence</a:t>
            </a:r>
          </a:p>
          <a:p>
            <a:pPr lvl="1"/>
            <a:r>
              <a:rPr lang="en-US" dirty="0" smtClean="0"/>
              <a:t>Load balancing – dispatching clauses to PEs</a:t>
            </a:r>
          </a:p>
          <a:p>
            <a:pPr lvl="1"/>
            <a:r>
              <a:rPr lang="en-US" dirty="0" smtClean="0"/>
              <a:t>Control and monitoring</a:t>
            </a:r>
          </a:p>
          <a:p>
            <a:pPr lvl="1"/>
            <a:r>
              <a:rPr lang="en-US" dirty="0" smtClean="0"/>
              <a:t>Communication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13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as MAS – Proof Agents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Proof factory</a:t>
            </a:r>
            <a:r>
              <a:rPr lang="en-US" dirty="0" smtClean="0"/>
              <a:t> – PE being able to invoke HLPP</a:t>
            </a:r>
          </a:p>
          <a:p>
            <a:r>
              <a:rPr lang="en-US" i="1" dirty="0" smtClean="0"/>
              <a:t>Proof agent</a:t>
            </a:r>
            <a:r>
              <a:rPr lang="en-US" dirty="0" smtClean="0"/>
              <a:t> – resides in proof factory and performs the following tasks:</a:t>
            </a:r>
          </a:p>
          <a:p>
            <a:pPr lvl="1"/>
            <a:r>
              <a:rPr lang="en-US" dirty="0" smtClean="0"/>
              <a:t>Invoking HLPP when assigned a proving job</a:t>
            </a:r>
          </a:p>
          <a:p>
            <a:pPr lvl="1"/>
            <a:r>
              <a:rPr lang="en-US" dirty="0" smtClean="0"/>
              <a:t>Asking for help when overloaded</a:t>
            </a:r>
          </a:p>
          <a:p>
            <a:pPr lvl="1"/>
            <a:r>
              <a:rPr lang="en-US" dirty="0" smtClean="0"/>
              <a:t>Volunteering </a:t>
            </a:r>
            <a:r>
              <a:rPr lang="en-US" dirty="0"/>
              <a:t>for help when </a:t>
            </a:r>
            <a:r>
              <a:rPr lang="en-US" dirty="0" err="1" smtClean="0"/>
              <a:t>underloaded</a:t>
            </a:r>
            <a:endParaRPr lang="en-US" dirty="0" smtClean="0"/>
          </a:p>
          <a:p>
            <a:r>
              <a:rPr lang="en-US" dirty="0" smtClean="0"/>
              <a:t>Each proof agent is associated with a knowledge 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18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HLPP as </a:t>
            </a:r>
            <a:r>
              <a:rPr lang="en-US" dirty="0" smtClean="0"/>
              <a:t>MAS – System Agents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agents control and monitor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44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agents – Agent Manager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smtClean="0"/>
              <a:t>dock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pool gathering available proof agents</a:t>
            </a:r>
          </a:p>
          <a:p>
            <a:r>
              <a:rPr lang="en-US" dirty="0"/>
              <a:t>Agent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Resides in the Agent dock</a:t>
            </a:r>
            <a:endParaRPr lang="en-US" dirty="0"/>
          </a:p>
          <a:p>
            <a:pPr lvl="1"/>
            <a:r>
              <a:rPr lang="en-US" dirty="0"/>
              <a:t>Names the agents</a:t>
            </a:r>
          </a:p>
          <a:p>
            <a:pPr lvl="1"/>
            <a:r>
              <a:rPr lang="en-US" dirty="0"/>
              <a:t>Monitors the </a:t>
            </a:r>
            <a:r>
              <a:rPr lang="en-US" dirty="0" err="1"/>
              <a:t>liveness</a:t>
            </a:r>
            <a:r>
              <a:rPr lang="en-US" dirty="0"/>
              <a:t> of the registered agents</a:t>
            </a:r>
          </a:p>
          <a:p>
            <a:pPr lvl="1"/>
            <a:r>
              <a:rPr lang="en-US" dirty="0"/>
              <a:t>Lists the volunteering agents</a:t>
            </a:r>
          </a:p>
          <a:p>
            <a:pPr lvl="1"/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agents – Board Cleaner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A place where agents post requests for help and answers to the requests</a:t>
            </a:r>
          </a:p>
          <a:p>
            <a:pPr lvl="2"/>
            <a:r>
              <a:rPr lang="en-US" dirty="0" smtClean="0"/>
              <a:t>e. g. to perform HIG or PSAT.</a:t>
            </a:r>
          </a:p>
          <a:p>
            <a:pPr lvl="1"/>
            <a:r>
              <a:rPr lang="en-US" dirty="0" smtClean="0"/>
              <a:t>Proof agents can read posts on the Blackboard.</a:t>
            </a:r>
          </a:p>
          <a:p>
            <a:r>
              <a:rPr lang="en-US" dirty="0" smtClean="0"/>
              <a:t>Board cleaner</a:t>
            </a:r>
          </a:p>
          <a:p>
            <a:pPr lvl="1"/>
            <a:r>
              <a:rPr lang="en-US" dirty="0" smtClean="0"/>
              <a:t>Takes care of listing volunteers.</a:t>
            </a:r>
          </a:p>
          <a:p>
            <a:pPr lvl="1"/>
            <a:r>
              <a:rPr lang="en-US" dirty="0" smtClean="0"/>
              <a:t>Watches the messages posted on the Blackboard and traces their status of being served.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01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Agents – Knowledge Manager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manager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Installs/updates the latest version of HLPP (version control)</a:t>
            </a:r>
          </a:p>
          <a:p>
            <a:pPr lvl="1"/>
            <a:r>
              <a:rPr lang="en-US" dirty="0" smtClean="0"/>
              <a:t>Suggests proper parameters for proof factories (knowledge management)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632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Interaction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Initiating</a:t>
            </a:r>
          </a:p>
          <a:p>
            <a:pPr lvl="1"/>
            <a:r>
              <a:rPr lang="en-US" dirty="0" smtClean="0"/>
              <a:t>Conversion of a problem into a set of clauses</a:t>
            </a:r>
          </a:p>
          <a:p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Posting help requests the Blackboard</a:t>
            </a:r>
          </a:p>
          <a:p>
            <a:r>
              <a:rPr lang="en-US" dirty="0" smtClean="0"/>
              <a:t>Volunteering</a:t>
            </a:r>
          </a:p>
          <a:p>
            <a:pPr lvl="1"/>
            <a:r>
              <a:rPr lang="en-US" dirty="0" smtClean="0"/>
              <a:t>Picking up help requests from the Blackboard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Partitioning the set of clauses for collaborators</a:t>
            </a:r>
          </a:p>
          <a:p>
            <a:r>
              <a:rPr lang="en-US" dirty="0" smtClean="0"/>
              <a:t>Data forwarding</a:t>
            </a:r>
          </a:p>
          <a:p>
            <a:pPr lvl="1"/>
            <a:r>
              <a:rPr lang="en-US" dirty="0" smtClean="0"/>
              <a:t>Sending the proving job assignment to collaborators</a:t>
            </a:r>
          </a:p>
          <a:p>
            <a:r>
              <a:rPr lang="en-US" dirty="0" smtClean="0"/>
              <a:t>Feeding back</a:t>
            </a:r>
          </a:p>
          <a:p>
            <a:pPr lvl="1"/>
            <a:r>
              <a:rPr lang="en-US" dirty="0" smtClean="0"/>
              <a:t>Receiving the proving job results from collaborators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26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Interaction - Diagram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27</a:t>
            </a:fld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1720056"/>
            <a:ext cx="54578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61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Framework Architecture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28</a:t>
            </a:fld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01" y="1600200"/>
            <a:ext cx="598579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78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Wu, C.-H. (2005) A Multi-agent Framework for Distributed Theorem Proving. Expert Systems with Applications, 29(3), 554—565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06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Agent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i="1" dirty="0"/>
              <a:t>autonomous agent</a:t>
            </a:r>
            <a:r>
              <a:rPr lang="en-US" dirty="0"/>
              <a:t> is a system situated within and a part of an environment that senses that environment and acts on it, over time, in pursuit of its own agenda and so as to effect what it senses in the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Essential properties:</a:t>
            </a:r>
          </a:p>
          <a:p>
            <a:pPr lvl="1"/>
            <a:r>
              <a:rPr lang="en-US" dirty="0" smtClean="0"/>
              <a:t>Reactive – responds in a timely fashion to changes in the environment</a:t>
            </a:r>
          </a:p>
          <a:p>
            <a:pPr lvl="1"/>
            <a:r>
              <a:rPr lang="en-US" dirty="0" smtClean="0"/>
              <a:t>Pro-active (goal-oriented) – does not simply act in response to the environment </a:t>
            </a:r>
          </a:p>
          <a:p>
            <a:pPr lvl="1"/>
            <a:r>
              <a:rPr lang="en-US" dirty="0" err="1" smtClean="0"/>
              <a:t>Autnomous</a:t>
            </a:r>
            <a:r>
              <a:rPr lang="en-US" dirty="0" smtClean="0"/>
              <a:t> – exercises control over its own actions</a:t>
            </a:r>
          </a:p>
          <a:p>
            <a:pPr lvl="1"/>
            <a:r>
              <a:rPr lang="en-US" dirty="0" smtClean="0"/>
              <a:t>Temporally continuous – is a continuously sunning process</a:t>
            </a:r>
          </a:p>
          <a:p>
            <a:r>
              <a:rPr lang="en-US" dirty="0" smtClean="0"/>
              <a:t>Other properties:</a:t>
            </a:r>
            <a:endParaRPr lang="en-US" dirty="0"/>
          </a:p>
          <a:p>
            <a:pPr lvl="1"/>
            <a:r>
              <a:rPr lang="en-US" dirty="0" smtClean="0"/>
              <a:t>Social – communicates with other agents, perhaps including people</a:t>
            </a:r>
          </a:p>
          <a:p>
            <a:pPr lvl="1"/>
            <a:r>
              <a:rPr lang="en-US" dirty="0" smtClean="0"/>
              <a:t>Learning – changes its </a:t>
            </a:r>
            <a:r>
              <a:rPr lang="en-US" dirty="0" err="1" smtClean="0"/>
              <a:t>behaviour</a:t>
            </a:r>
            <a:r>
              <a:rPr lang="en-US" dirty="0" smtClean="0"/>
              <a:t> based on its previous experience</a:t>
            </a:r>
          </a:p>
          <a:p>
            <a:pPr lvl="1"/>
            <a:r>
              <a:rPr lang="en-US" dirty="0" smtClean="0"/>
              <a:t>Mobile – able to transport itself from one machine to another</a:t>
            </a:r>
          </a:p>
          <a:p>
            <a:pPr lvl="1"/>
            <a:r>
              <a:rPr lang="en-US" dirty="0" smtClean="0"/>
              <a:t>Flexible – actions are not scripted</a:t>
            </a:r>
          </a:p>
          <a:p>
            <a:pPr lvl="1"/>
            <a:r>
              <a:rPr lang="en-US" dirty="0" smtClean="0"/>
              <a:t>Character – believable “personality” and emotional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Multiagent System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ym typeface="Wingdings" pitchFamily="2" charset="2"/>
              </a:rPr>
              <a:t>Multiagent</a:t>
            </a:r>
            <a:r>
              <a:rPr lang="en-US" i="1" dirty="0" smtClean="0">
                <a:sym typeface="Wingdings" pitchFamily="2" charset="2"/>
              </a:rPr>
              <a:t> system</a:t>
            </a:r>
            <a:r>
              <a:rPr lang="en-US" dirty="0" smtClean="0">
                <a:sym typeface="Wingdings" pitchFamily="2" charset="2"/>
              </a:rPr>
              <a:t> (MAS) is a system composed of multiple interacting agents.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Direct interaction – via messages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Indirect interaction – via environment</a:t>
            </a:r>
          </a:p>
          <a:p>
            <a:r>
              <a:rPr lang="en-US" dirty="0" smtClean="0"/>
              <a:t>Multi-agent system evolved into </a:t>
            </a:r>
            <a:r>
              <a:rPr lang="en-US" dirty="0" err="1" smtClean="0"/>
              <a:t>Multiagent</a:t>
            </a:r>
            <a:r>
              <a:rPr lang="en-US" dirty="0" smtClean="0"/>
              <a:t> System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“Multi-agent” = Multiple </a:t>
            </a:r>
            <a:r>
              <a:rPr lang="en-US" i="1" dirty="0" smtClean="0">
                <a:sym typeface="Wingdings" pitchFamily="2" charset="2"/>
              </a:rPr>
              <a:t>standalone</a:t>
            </a:r>
            <a:r>
              <a:rPr lang="en-US" dirty="0" smtClean="0">
                <a:sym typeface="Wingdings" pitchFamily="2" charset="2"/>
              </a:rPr>
              <a:t> agents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</a:t>
            </a:r>
            <a:r>
              <a:rPr lang="en-US" dirty="0" err="1" smtClean="0">
                <a:sym typeface="Wingdings" pitchFamily="2" charset="2"/>
              </a:rPr>
              <a:t>Multiagent</a:t>
            </a:r>
            <a:r>
              <a:rPr lang="en-US" dirty="0" smtClean="0">
                <a:sym typeface="Wingdings" pitchFamily="2" charset="2"/>
              </a:rPr>
              <a:t>” = Multiple </a:t>
            </a:r>
            <a:r>
              <a:rPr lang="en-US" i="1" dirty="0" smtClean="0">
                <a:sym typeface="Wingdings" pitchFamily="2" charset="2"/>
              </a:rPr>
              <a:t>interacting</a:t>
            </a:r>
            <a:r>
              <a:rPr lang="en-US" dirty="0" smtClean="0">
                <a:sym typeface="Wingdings" pitchFamily="2" charset="2"/>
              </a:rPr>
              <a:t> agents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68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Problem Solving using Organizations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Consider a problem with the following properties.</a:t>
            </a:r>
          </a:p>
          <a:p>
            <a:pPr lvl="1"/>
            <a:r>
              <a:rPr lang="sk-SK" dirty="0" smtClean="0"/>
              <a:t>It can easily be decomposed into well-define sub-problems.</a:t>
            </a:r>
          </a:p>
          <a:p>
            <a:pPr lvl="1"/>
            <a:r>
              <a:rPr lang="sk-SK" dirty="0" smtClean="0"/>
              <a:t>These sub-problems can be solved independently.</a:t>
            </a:r>
          </a:p>
          <a:p>
            <a:pPr lvl="2"/>
            <a:r>
              <a:rPr lang="sk-SK" dirty="0" smtClean="0"/>
              <a:t>In concurrent </a:t>
            </a:r>
            <a:r>
              <a:rPr lang="en-US" dirty="0" smtClean="0"/>
              <a:t>(parallel or distributed) fashion.</a:t>
            </a:r>
            <a:endParaRPr lang="sk-SK" dirty="0" smtClean="0"/>
          </a:p>
          <a:p>
            <a:r>
              <a:rPr lang="sk-SK" dirty="0" smtClean="0"/>
              <a:t>Imagine how a human organization would go about solving the given problem.</a:t>
            </a:r>
          </a:p>
          <a:p>
            <a:r>
              <a:rPr lang="sk-SK" dirty="0" smtClean="0"/>
              <a:t>Model this human organization as a MAS.</a:t>
            </a:r>
          </a:p>
          <a:p>
            <a:r>
              <a:rPr lang="en-US" dirty="0" smtClean="0"/>
              <a:t>This approach is very intuitive.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However, we are not quite there yet.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sk-S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6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single agreed-upon (standard) notion of organization currently exists in the field of MAS</a:t>
            </a:r>
            <a:r>
              <a:rPr lang="en-US" dirty="0" smtClean="0"/>
              <a:t>!</a:t>
            </a:r>
          </a:p>
          <a:p>
            <a:r>
              <a:rPr lang="sk-SK" dirty="0" smtClean="0"/>
              <a:t>In plain vanilla MAS, every agent can </a:t>
            </a:r>
            <a:r>
              <a:rPr lang="en-US" dirty="0" smtClean="0"/>
              <a:t>(in principle) </a:t>
            </a:r>
            <a:r>
              <a:rPr lang="sk-SK" dirty="0" smtClean="0"/>
              <a:t>talk to/with any other agent.</a:t>
            </a:r>
            <a:endParaRPr lang="en-US" dirty="0" smtClean="0"/>
          </a:p>
          <a:p>
            <a:pPr lvl="1"/>
            <a:r>
              <a:rPr lang="en-US" dirty="0" smtClean="0"/>
              <a:t>Regardless of whether this is desirable or even allowed in the modelled organization.</a:t>
            </a:r>
          </a:p>
          <a:p>
            <a:r>
              <a:rPr lang="en-US" dirty="0" smtClean="0"/>
              <a:t>This is seldom the case in real world organizations.</a:t>
            </a:r>
            <a:endParaRPr lang="sk-SK" dirty="0" smtClean="0"/>
          </a:p>
          <a:p>
            <a:pPr lvl="1"/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9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Real World Organizations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organizations but the simplest ones are structured into sub-organizations (branches, divisions, departments, etc.).</a:t>
            </a:r>
          </a:p>
          <a:p>
            <a:pPr lvl="1"/>
            <a:r>
              <a:rPr lang="en-US" dirty="0" smtClean="0"/>
              <a:t>These are full-fledged organizations on their own, i. e. they can be further broken down.</a:t>
            </a:r>
          </a:p>
          <a:p>
            <a:r>
              <a:rPr lang="en-US" dirty="0" smtClean="0"/>
              <a:t>Organizations define roles and interaction protocols.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59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- Organization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organization</a:t>
            </a:r>
            <a:r>
              <a:rPr lang="en-US" dirty="0" smtClean="0"/>
              <a:t> is a an organized group of agents, which imposes rules on the mutual interaction of its members.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10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- Role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organization defines roles.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role</a:t>
            </a:r>
            <a:r>
              <a:rPr lang="en-US" dirty="0" smtClean="0"/>
              <a:t> is an interface between the organization and its members.</a:t>
            </a:r>
          </a:p>
          <a:p>
            <a:pPr lvl="1"/>
            <a:r>
              <a:rPr lang="en-US" dirty="0" smtClean="0"/>
              <a:t>The organization interacts with its members via their roles.</a:t>
            </a:r>
          </a:p>
          <a:p>
            <a:pPr lvl="1"/>
            <a:r>
              <a:rPr lang="en-US" dirty="0" smtClean="0"/>
              <a:t>The members of an organization interact with each other via their roles.</a:t>
            </a:r>
          </a:p>
          <a:p>
            <a:r>
              <a:rPr lang="en-US" dirty="0" smtClean="0"/>
              <a:t>A role is a collection of </a:t>
            </a:r>
            <a:r>
              <a:rPr lang="en-US" i="1" dirty="0" smtClean="0"/>
              <a:t>requirements</a:t>
            </a:r>
            <a:r>
              <a:rPr lang="en-US" dirty="0" smtClean="0"/>
              <a:t>, </a:t>
            </a:r>
            <a:r>
              <a:rPr lang="en-US" i="1" dirty="0" smtClean="0"/>
              <a:t>responsibilities</a:t>
            </a:r>
            <a:r>
              <a:rPr lang="en-US" dirty="0" smtClean="0"/>
              <a:t> and </a:t>
            </a:r>
            <a:r>
              <a:rPr lang="en-US" i="1" dirty="0" smtClean="0"/>
              <a:t>powers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particular role always exists within the context of its defining organization.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0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1433</Words>
  <Application>Microsoft Office PowerPoint</Application>
  <PresentationFormat>On-screen Show (4:3)</PresentationFormat>
  <Paragraphs>222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Multiagent Systems and Organizations</vt:lpstr>
      <vt:lpstr>Agent</vt:lpstr>
      <vt:lpstr>Autonomous Agent</vt:lpstr>
      <vt:lpstr>Multiagent System</vt:lpstr>
      <vt:lpstr>Problem Solving using Organizations</vt:lpstr>
      <vt:lpstr>Poor Model Problem</vt:lpstr>
      <vt:lpstr>Real World Organizations</vt:lpstr>
      <vt:lpstr>Organization-Centric Concepts - Organization</vt:lpstr>
      <vt:lpstr>Organization-Centric Concepts - Role</vt:lpstr>
      <vt:lpstr>Organization-Centric Concepts – Interaction Protocol</vt:lpstr>
      <vt:lpstr>Poor Model Problem – Solution?</vt:lpstr>
      <vt:lpstr>Poor Model Problem – Solution! </vt:lpstr>
      <vt:lpstr>AUML</vt:lpstr>
      <vt:lpstr>Organization Class vs. Organization Instance</vt:lpstr>
      <vt:lpstr>Role Class vs. Role Instance</vt:lpstr>
      <vt:lpstr>MetaMAS</vt:lpstr>
      <vt:lpstr>MAS and Automated Theorem Proving</vt:lpstr>
      <vt:lpstr>ATP – Hyper-linking Proof Procedure</vt:lpstr>
      <vt:lpstr>HLPP – HIG and PSAT</vt:lpstr>
      <vt:lpstr>HLPP – Computational Model</vt:lpstr>
      <vt:lpstr>HLPP as MAS – Proof Agents</vt:lpstr>
      <vt:lpstr>HLPP as MAS – System Agents</vt:lpstr>
      <vt:lpstr>System agents – Agent Manager</vt:lpstr>
      <vt:lpstr>System agents – Board Cleaner</vt:lpstr>
      <vt:lpstr>System Agents – Knowledge Manager</vt:lpstr>
      <vt:lpstr>Agent Interaction</vt:lpstr>
      <vt:lpstr>Agent Interaction - Diagram</vt:lpstr>
      <vt:lpstr>High-level Framework Architecture</vt:lpstr>
      <vt:lpstr>References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 Systems and Organizations</dc:title>
  <dc:creator>Lukáš Kúdela</dc:creator>
  <cp:lastModifiedBy>Lukáš Kúdela</cp:lastModifiedBy>
  <cp:revision>54</cp:revision>
  <dcterms:created xsi:type="dcterms:W3CDTF">2011-10-31T19:13:03Z</dcterms:created>
  <dcterms:modified xsi:type="dcterms:W3CDTF">2011-11-03T14:18:24Z</dcterms:modified>
</cp:coreProperties>
</file>