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9"/>
  </p:notesMasterIdLst>
  <p:sldIdLst>
    <p:sldId id="256" r:id="rId2"/>
    <p:sldId id="257" r:id="rId3"/>
    <p:sldId id="258" r:id="rId4"/>
    <p:sldId id="259" r:id="rId5"/>
    <p:sldId id="260" r:id="rId6"/>
    <p:sldId id="262" r:id="rId7"/>
    <p:sldId id="261"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outlineView">
  <p:normalViewPr showOutlineIcons="0">
    <p:restoredLeft sz="34591" autoAdjust="0"/>
    <p:restoredTop sz="86358" autoAdjust="0"/>
  </p:normalViewPr>
  <p:slideViewPr>
    <p:cSldViewPr>
      <p:cViewPr varScale="1">
        <p:scale>
          <a:sx n="74" d="100"/>
          <a:sy n="74" d="100"/>
        </p:scale>
        <p:origin x="-734" y="-67"/>
      </p:cViewPr>
      <p:guideLst>
        <p:guide orient="horz" pos="2160"/>
        <p:guide pos="2880"/>
      </p:guideLst>
    </p:cSldViewPr>
  </p:slideViewPr>
  <p:outlineViewPr>
    <p:cViewPr>
      <p:scale>
        <a:sx n="33" d="100"/>
        <a:sy n="33" d="100"/>
      </p:scale>
      <p:origin x="24" y="6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0F43B90-25FA-436D-B498-8BA086AF175A}" type="datetimeFigureOut">
              <a:rPr lang="en-US" smtClean="0"/>
              <a:t>3/1/2020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A86B54-5002-4B7B-A14D-4DBA8313D464}" type="slidenum">
              <a:rPr lang="en-US" smtClean="0"/>
              <a:t>‹#›</a:t>
            </a:fld>
            <a:endParaRPr lang="en-US"/>
          </a:p>
        </p:txBody>
      </p:sp>
    </p:spTree>
    <p:extLst>
      <p:ext uri="{BB962C8B-B14F-4D97-AF65-F5344CB8AC3E}">
        <p14:creationId xmlns:p14="http://schemas.microsoft.com/office/powerpoint/2010/main" val="4122796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A86B54-5002-4B7B-A14D-4DBA8313D464}" type="slidenum">
              <a:rPr lang="en-US" smtClean="0"/>
              <a:t>6</a:t>
            </a:fld>
            <a:endParaRPr lang="en-US"/>
          </a:p>
        </p:txBody>
      </p:sp>
    </p:spTree>
    <p:extLst>
      <p:ext uri="{BB962C8B-B14F-4D97-AF65-F5344CB8AC3E}">
        <p14:creationId xmlns:p14="http://schemas.microsoft.com/office/powerpoint/2010/main" val="9695193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r>
              <a:rPr lang="en-US" smtClean="0"/>
              <a:t>Module 2/3 Final Project</a:t>
            </a:r>
            <a:endParaRPr lang="en-US"/>
          </a:p>
        </p:txBody>
      </p:sp>
      <p:sp>
        <p:nvSpPr>
          <p:cNvPr id="5" name="Footer Placeholder 4"/>
          <p:cNvSpPr>
            <a:spLocks noGrp="1"/>
          </p:cNvSpPr>
          <p:nvPr>
            <p:ph type="ftr" sz="quarter" idx="11"/>
          </p:nvPr>
        </p:nvSpPr>
        <p:spPr/>
        <p:txBody>
          <a:bodyPr/>
          <a:lstStyle/>
          <a:p>
            <a:r>
              <a:rPr lang="en-US" smtClean="0"/>
              <a:t>Cohn-Cort</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Module 2/3 Final Project</a:t>
            </a:r>
            <a:endParaRPr lang="en-US"/>
          </a:p>
        </p:txBody>
      </p:sp>
      <p:sp>
        <p:nvSpPr>
          <p:cNvPr id="5" name="Footer Placeholder 4"/>
          <p:cNvSpPr>
            <a:spLocks noGrp="1"/>
          </p:cNvSpPr>
          <p:nvPr>
            <p:ph type="ftr" sz="quarter" idx="11"/>
          </p:nvPr>
        </p:nvSpPr>
        <p:spPr/>
        <p:txBody>
          <a:bodyPr/>
          <a:lstStyle/>
          <a:p>
            <a:r>
              <a:rPr lang="en-US" smtClean="0"/>
              <a:t>Cohn-Cort</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Module 2/3 Final Project</a:t>
            </a:r>
            <a:endParaRPr lang="en-US"/>
          </a:p>
        </p:txBody>
      </p:sp>
      <p:sp>
        <p:nvSpPr>
          <p:cNvPr id="5" name="Footer Placeholder 4"/>
          <p:cNvSpPr>
            <a:spLocks noGrp="1"/>
          </p:cNvSpPr>
          <p:nvPr>
            <p:ph type="ftr" sz="quarter" idx="11"/>
          </p:nvPr>
        </p:nvSpPr>
        <p:spPr/>
        <p:txBody>
          <a:bodyPr/>
          <a:lstStyle/>
          <a:p>
            <a:r>
              <a:rPr lang="en-US" smtClean="0"/>
              <a:t>Cohn-Cort</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Module 2/3 Final Project</a:t>
            </a:r>
            <a:endParaRPr lang="en-US"/>
          </a:p>
        </p:txBody>
      </p:sp>
      <p:sp>
        <p:nvSpPr>
          <p:cNvPr id="5" name="Footer Placeholder 4"/>
          <p:cNvSpPr>
            <a:spLocks noGrp="1"/>
          </p:cNvSpPr>
          <p:nvPr>
            <p:ph type="ftr" sz="quarter" idx="11"/>
          </p:nvPr>
        </p:nvSpPr>
        <p:spPr/>
        <p:txBody>
          <a:bodyPr/>
          <a:lstStyle/>
          <a:p>
            <a:r>
              <a:rPr lang="en-US" smtClean="0"/>
              <a:t>Cohn-Cort</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Module 2/3 Final Project</a:t>
            </a:r>
            <a:endParaRPr lang="en-US"/>
          </a:p>
        </p:txBody>
      </p:sp>
      <p:sp>
        <p:nvSpPr>
          <p:cNvPr id="5" name="Footer Placeholder 4"/>
          <p:cNvSpPr>
            <a:spLocks noGrp="1"/>
          </p:cNvSpPr>
          <p:nvPr>
            <p:ph type="ftr" sz="quarter" idx="11"/>
          </p:nvPr>
        </p:nvSpPr>
        <p:spPr/>
        <p:txBody>
          <a:bodyPr/>
          <a:lstStyle/>
          <a:p>
            <a:r>
              <a:rPr lang="en-US" smtClean="0"/>
              <a:t>Cohn-Cort</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n-US" smtClean="0"/>
              <a:t>Module 2/3 Final Project</a:t>
            </a:r>
            <a:endParaRPr lang="en-US"/>
          </a:p>
        </p:txBody>
      </p:sp>
      <p:sp>
        <p:nvSpPr>
          <p:cNvPr id="6" name="Footer Placeholder 5"/>
          <p:cNvSpPr>
            <a:spLocks noGrp="1"/>
          </p:cNvSpPr>
          <p:nvPr>
            <p:ph type="ftr" sz="quarter" idx="11"/>
          </p:nvPr>
        </p:nvSpPr>
        <p:spPr/>
        <p:txBody>
          <a:bodyPr/>
          <a:lstStyle/>
          <a:p>
            <a:r>
              <a:rPr lang="en-US" smtClean="0"/>
              <a:t>Cohn-Cort</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n-US" smtClean="0"/>
              <a:t>Module 2/3 Final Project</a:t>
            </a:r>
            <a:endParaRPr lang="en-US"/>
          </a:p>
        </p:txBody>
      </p:sp>
      <p:sp>
        <p:nvSpPr>
          <p:cNvPr id="8" name="Footer Placeholder 7"/>
          <p:cNvSpPr>
            <a:spLocks noGrp="1"/>
          </p:cNvSpPr>
          <p:nvPr>
            <p:ph type="ftr" sz="quarter" idx="11"/>
          </p:nvPr>
        </p:nvSpPr>
        <p:spPr/>
        <p:txBody>
          <a:bodyPr/>
          <a:lstStyle/>
          <a:p>
            <a:r>
              <a:rPr lang="en-US" smtClean="0"/>
              <a:t>Cohn-Cort</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Module 2/3 Final Project</a:t>
            </a:r>
            <a:endParaRPr lang="en-US"/>
          </a:p>
        </p:txBody>
      </p:sp>
      <p:sp>
        <p:nvSpPr>
          <p:cNvPr id="4" name="Footer Placeholder 3"/>
          <p:cNvSpPr>
            <a:spLocks noGrp="1"/>
          </p:cNvSpPr>
          <p:nvPr>
            <p:ph type="ftr" sz="quarter" idx="11"/>
          </p:nvPr>
        </p:nvSpPr>
        <p:spPr/>
        <p:txBody>
          <a:bodyPr/>
          <a:lstStyle/>
          <a:p>
            <a:r>
              <a:rPr lang="en-US" smtClean="0"/>
              <a:t>Cohn-Cort</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Module 2/3 Final Project</a:t>
            </a:r>
            <a:endParaRPr lang="en-US"/>
          </a:p>
        </p:txBody>
      </p:sp>
      <p:sp>
        <p:nvSpPr>
          <p:cNvPr id="3" name="Footer Placeholder 2"/>
          <p:cNvSpPr>
            <a:spLocks noGrp="1"/>
          </p:cNvSpPr>
          <p:nvPr>
            <p:ph type="ftr" sz="quarter" idx="11"/>
          </p:nvPr>
        </p:nvSpPr>
        <p:spPr/>
        <p:txBody>
          <a:bodyPr/>
          <a:lstStyle/>
          <a:p>
            <a:r>
              <a:rPr lang="en-US" smtClean="0"/>
              <a:t>Cohn-Cort</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Module 2/3 Final Project</a:t>
            </a:r>
            <a:endParaRPr lang="en-US"/>
          </a:p>
        </p:txBody>
      </p:sp>
      <p:sp>
        <p:nvSpPr>
          <p:cNvPr id="6" name="Footer Placeholder 5"/>
          <p:cNvSpPr>
            <a:spLocks noGrp="1"/>
          </p:cNvSpPr>
          <p:nvPr>
            <p:ph type="ftr" sz="quarter" idx="11"/>
          </p:nvPr>
        </p:nvSpPr>
        <p:spPr/>
        <p:txBody>
          <a:bodyPr/>
          <a:lstStyle/>
          <a:p>
            <a:r>
              <a:rPr lang="en-US" smtClean="0"/>
              <a:t>Cohn-Cort</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Module 2/3 Final Project</a:t>
            </a:r>
            <a:endParaRPr lang="en-US"/>
          </a:p>
        </p:txBody>
      </p:sp>
      <p:sp>
        <p:nvSpPr>
          <p:cNvPr id="6" name="Footer Placeholder 5"/>
          <p:cNvSpPr>
            <a:spLocks noGrp="1"/>
          </p:cNvSpPr>
          <p:nvPr>
            <p:ph type="ftr" sz="quarter" idx="11"/>
          </p:nvPr>
        </p:nvSpPr>
        <p:spPr/>
        <p:txBody>
          <a:bodyPr/>
          <a:lstStyle/>
          <a:p>
            <a:r>
              <a:rPr lang="en-US" smtClean="0"/>
              <a:t>Cohn-Cort</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r>
              <a:rPr lang="en-US" smtClean="0"/>
              <a:t>Module 2/3 Final Project</a:t>
            </a:r>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en-US" smtClean="0"/>
              <a:t>Cohn-Cort</a:t>
            </a:r>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Northwind</a:t>
            </a:r>
            <a:r>
              <a:rPr lang="en-US" dirty="0" smtClean="0"/>
              <a:t> </a:t>
            </a:r>
            <a:r>
              <a:rPr lang="en-US" dirty="0" err="1" smtClean="0"/>
              <a:t>DATAset</a:t>
            </a:r>
            <a:r>
              <a:rPr lang="en-US" dirty="0" smtClean="0"/>
              <a:t>: Module 2/3 Final Project</a:t>
            </a:r>
            <a:endParaRPr lang="en-US" dirty="0"/>
          </a:p>
        </p:txBody>
      </p:sp>
      <p:sp>
        <p:nvSpPr>
          <p:cNvPr id="3" name="Subtitle 2"/>
          <p:cNvSpPr>
            <a:spLocks noGrp="1"/>
          </p:cNvSpPr>
          <p:nvPr>
            <p:ph type="subTitle" idx="1"/>
          </p:nvPr>
        </p:nvSpPr>
        <p:spPr/>
        <p:txBody>
          <a:bodyPr/>
          <a:lstStyle/>
          <a:p>
            <a:r>
              <a:rPr lang="en-US" dirty="0" smtClean="0"/>
              <a:t>By</a:t>
            </a:r>
            <a:r>
              <a:rPr lang="en-US" baseline="0" dirty="0" smtClean="0"/>
              <a:t> </a:t>
            </a:r>
            <a:r>
              <a:rPr lang="en-US" baseline="0" dirty="0" err="1" smtClean="0"/>
              <a:t>Bronwen</a:t>
            </a:r>
            <a:r>
              <a:rPr lang="en-US" baseline="0" dirty="0" smtClean="0"/>
              <a:t> Cohn-</a:t>
            </a:r>
            <a:r>
              <a:rPr lang="en-US" baseline="0" dirty="0" err="1" smtClean="0"/>
              <a:t>Cort</a:t>
            </a:r>
            <a:endParaRPr lang="en-US" baseline="0" dirty="0" smtClean="0"/>
          </a:p>
          <a:p>
            <a:r>
              <a:rPr lang="en-US" dirty="0" smtClean="0"/>
              <a:t>March 2</a:t>
            </a:r>
            <a:r>
              <a:rPr lang="en-US" baseline="30000" dirty="0" smtClean="0"/>
              <a:t>nd</a:t>
            </a:r>
            <a:r>
              <a:rPr lang="en-US" dirty="0" smtClean="0"/>
              <a:t>, </a:t>
            </a:r>
            <a:r>
              <a:rPr lang="en-US" dirty="0" smtClean="0"/>
              <a:t>2020</a:t>
            </a:r>
            <a:endParaRPr lang="en-US" dirty="0"/>
          </a:p>
        </p:txBody>
      </p:sp>
    </p:spTree>
    <p:extLst>
      <p:ext uri="{BB962C8B-B14F-4D97-AF65-F5344CB8AC3E}">
        <p14:creationId xmlns:p14="http://schemas.microsoft.com/office/powerpoint/2010/main" val="31977831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normAutofit/>
          </a:bodyPr>
          <a:lstStyle/>
          <a:p>
            <a:r>
              <a:rPr lang="en-US" dirty="0" smtClean="0"/>
              <a:t>Hypothesis #1: Comparing Discounts</a:t>
            </a:r>
            <a:endParaRPr lang="en-US" dirty="0"/>
          </a:p>
        </p:txBody>
      </p:sp>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267200" y="2133600"/>
            <a:ext cx="5098473" cy="3505200"/>
          </a:xfrm>
        </p:spPr>
      </p:pic>
      <p:sp>
        <p:nvSpPr>
          <p:cNvPr id="2" name="Slide Number Placeholder 1"/>
          <p:cNvSpPr>
            <a:spLocks noGrp="1"/>
          </p:cNvSpPr>
          <p:nvPr>
            <p:ph type="sldNum" sz="quarter" idx="12"/>
          </p:nvPr>
        </p:nvSpPr>
        <p:spPr/>
        <p:txBody>
          <a:bodyPr/>
          <a:lstStyle/>
          <a:p>
            <a:pPr algn="r"/>
            <a:fld id="{B6F15528-21DE-4FAA-801E-634DDDAF4B2B}" type="slidenum">
              <a:rPr lang="en-US" sz="1200" b="0" smtClean="0"/>
              <a:pPr algn="r"/>
              <a:t>2</a:t>
            </a:fld>
            <a:endParaRPr lang="en-US" sz="1200" b="0" dirty="0"/>
          </a:p>
        </p:txBody>
      </p:sp>
      <p:sp>
        <p:nvSpPr>
          <p:cNvPr id="3" name="Footer Placeholder 2"/>
          <p:cNvSpPr>
            <a:spLocks noGrp="1"/>
          </p:cNvSpPr>
          <p:nvPr>
            <p:ph type="ftr" sz="quarter" idx="11"/>
          </p:nvPr>
        </p:nvSpPr>
        <p:spPr/>
        <p:txBody>
          <a:bodyPr/>
          <a:lstStyle/>
          <a:p>
            <a:r>
              <a:rPr lang="en-US" smtClean="0"/>
              <a:t>Cohn-Cort</a:t>
            </a:r>
            <a:endParaRPr lang="en-US"/>
          </a:p>
        </p:txBody>
      </p:sp>
      <p:sp>
        <p:nvSpPr>
          <p:cNvPr id="4" name="Date Placeholder 3"/>
          <p:cNvSpPr>
            <a:spLocks noGrp="1"/>
          </p:cNvSpPr>
          <p:nvPr>
            <p:ph type="dt" sz="half" idx="10"/>
          </p:nvPr>
        </p:nvSpPr>
        <p:spPr/>
        <p:txBody>
          <a:bodyPr/>
          <a:lstStyle/>
          <a:p>
            <a:r>
              <a:rPr lang="en-US" dirty="0" smtClean="0"/>
              <a:t>Module 2/3 Final Project</a:t>
            </a:r>
            <a:endParaRPr lang="en-US" dirty="0"/>
          </a:p>
        </p:txBody>
      </p:sp>
      <p:sp>
        <p:nvSpPr>
          <p:cNvPr id="13" name="Content Placeholder 12"/>
          <p:cNvSpPr>
            <a:spLocks noGrp="1"/>
          </p:cNvSpPr>
          <p:nvPr>
            <p:ph sz="half" idx="1"/>
          </p:nvPr>
        </p:nvSpPr>
        <p:spPr/>
        <p:txBody>
          <a:bodyPr/>
          <a:lstStyle/>
          <a:p>
            <a:r>
              <a:rPr lang="en-US" dirty="0" smtClean="0"/>
              <a:t>If a customer received a discount,</a:t>
            </a:r>
            <a:r>
              <a:rPr lang="en-US" baseline="0" dirty="0" smtClean="0"/>
              <a:t> they ordered more of that product</a:t>
            </a:r>
            <a:r>
              <a:rPr lang="en-US" dirty="0" smtClean="0"/>
              <a:t>.</a:t>
            </a:r>
          </a:p>
          <a:p>
            <a:r>
              <a:rPr lang="en-US" dirty="0" smtClean="0"/>
              <a:t>A larger, 25%, discount does not mean more product was sold compared to a smaller (e.g., 5%) discount.</a:t>
            </a:r>
            <a:endParaRPr lang="en-US" dirty="0"/>
          </a:p>
        </p:txBody>
      </p:sp>
    </p:spTree>
    <p:extLst>
      <p:ext uri="{BB962C8B-B14F-4D97-AF65-F5344CB8AC3E}">
        <p14:creationId xmlns:p14="http://schemas.microsoft.com/office/powerpoint/2010/main" val="19197739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Hypothesis #2:</a:t>
            </a:r>
            <a:r>
              <a:rPr lang="en-US" baseline="0" dirty="0" smtClean="0"/>
              <a:t> </a:t>
            </a:r>
            <a:r>
              <a:rPr lang="en-US" dirty="0" smtClean="0"/>
              <a:t>Seasonal Freight Charges</a:t>
            </a:r>
            <a:endParaRPr lang="en-US" dirty="0"/>
          </a:p>
        </p:txBody>
      </p:sp>
      <p:sp>
        <p:nvSpPr>
          <p:cNvPr id="4" name="Text Placeholder 3"/>
          <p:cNvSpPr>
            <a:spLocks noGrp="1"/>
          </p:cNvSpPr>
          <p:nvPr>
            <p:ph type="body" idx="1"/>
          </p:nvPr>
        </p:nvSpPr>
        <p:spPr/>
        <p:txBody>
          <a:bodyPr>
            <a:normAutofit fontScale="92500" lnSpcReduction="10000"/>
          </a:bodyPr>
          <a:lstStyle/>
          <a:p>
            <a:r>
              <a:rPr lang="en-US" dirty="0" smtClean="0"/>
              <a:t>Freight Charges when Shipping to Customers in Winter</a:t>
            </a:r>
            <a:endParaRPr lang="en-US" dirty="0"/>
          </a:p>
        </p:txBody>
      </p:sp>
      <p:pic>
        <p:nvPicPr>
          <p:cNvPr id="10" name="Content Placeholder 9"/>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0" y="2743200"/>
            <a:ext cx="4507274" cy="3098750"/>
          </a:xfrm>
        </p:spPr>
      </p:pic>
      <p:sp>
        <p:nvSpPr>
          <p:cNvPr id="6" name="Text Placeholder 5"/>
          <p:cNvSpPr>
            <a:spLocks noGrp="1"/>
          </p:cNvSpPr>
          <p:nvPr>
            <p:ph type="body" sz="quarter" idx="3"/>
          </p:nvPr>
        </p:nvSpPr>
        <p:spPr/>
        <p:txBody>
          <a:bodyPr>
            <a:normAutofit fontScale="92500" lnSpcReduction="10000"/>
          </a:bodyPr>
          <a:lstStyle/>
          <a:p>
            <a:r>
              <a:rPr lang="en-US" dirty="0" smtClean="0"/>
              <a:t>Freight Charges when Shipping During the Rest of the Year</a:t>
            </a:r>
            <a:endParaRPr lang="en-US" dirty="0"/>
          </a:p>
        </p:txBody>
      </p:sp>
      <p:pic>
        <p:nvPicPr>
          <p:cNvPr id="11" name="Content Placeholder 10"/>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4800600" y="2819400"/>
            <a:ext cx="4343400" cy="2895600"/>
          </a:xfrm>
        </p:spPr>
      </p:pic>
      <p:sp>
        <p:nvSpPr>
          <p:cNvPr id="3" name="Slide Number Placeholder 2"/>
          <p:cNvSpPr>
            <a:spLocks noGrp="1"/>
          </p:cNvSpPr>
          <p:nvPr>
            <p:ph type="sldNum" sz="quarter" idx="12"/>
          </p:nvPr>
        </p:nvSpPr>
        <p:spPr/>
        <p:txBody>
          <a:bodyPr/>
          <a:lstStyle/>
          <a:p>
            <a:fld id="{B6F15528-21DE-4FAA-801E-634DDDAF4B2B}" type="slidenum">
              <a:rPr lang="en-US" smtClean="0"/>
              <a:pPr/>
              <a:t>3</a:t>
            </a:fld>
            <a:endParaRPr lang="en-US"/>
          </a:p>
        </p:txBody>
      </p:sp>
      <p:sp>
        <p:nvSpPr>
          <p:cNvPr id="8" name="Footer Placeholder 7"/>
          <p:cNvSpPr>
            <a:spLocks noGrp="1"/>
          </p:cNvSpPr>
          <p:nvPr>
            <p:ph type="ftr" sz="quarter" idx="11"/>
          </p:nvPr>
        </p:nvSpPr>
        <p:spPr/>
        <p:txBody>
          <a:bodyPr/>
          <a:lstStyle/>
          <a:p>
            <a:r>
              <a:rPr lang="en-US" smtClean="0"/>
              <a:t>Cohn-Cort</a:t>
            </a:r>
            <a:endParaRPr lang="en-US"/>
          </a:p>
        </p:txBody>
      </p:sp>
      <p:sp>
        <p:nvSpPr>
          <p:cNvPr id="9" name="Date Placeholder 8"/>
          <p:cNvSpPr>
            <a:spLocks noGrp="1"/>
          </p:cNvSpPr>
          <p:nvPr>
            <p:ph type="dt" sz="half" idx="10"/>
          </p:nvPr>
        </p:nvSpPr>
        <p:spPr/>
        <p:txBody>
          <a:bodyPr/>
          <a:lstStyle/>
          <a:p>
            <a:r>
              <a:rPr lang="en-US" smtClean="0"/>
              <a:t>Module 2/3 Final Project</a:t>
            </a:r>
            <a:endParaRPr lang="en-US"/>
          </a:p>
        </p:txBody>
      </p:sp>
    </p:spTree>
    <p:extLst>
      <p:ext uri="{BB962C8B-B14F-4D97-AF65-F5344CB8AC3E}">
        <p14:creationId xmlns:p14="http://schemas.microsoft.com/office/powerpoint/2010/main" val="11023891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 #3: Shipping Charges</a:t>
            </a:r>
            <a:endParaRPr lang="en-US" dirty="0"/>
          </a:p>
        </p:txBody>
      </p:sp>
      <p:sp>
        <p:nvSpPr>
          <p:cNvPr id="3" name="Content Placeholder 2"/>
          <p:cNvSpPr>
            <a:spLocks noGrp="1"/>
          </p:cNvSpPr>
          <p:nvPr>
            <p:ph sz="half" idx="1"/>
          </p:nvPr>
        </p:nvSpPr>
        <p:spPr/>
        <p:txBody>
          <a:bodyPr>
            <a:normAutofit fontScale="92500" lnSpcReduction="20000"/>
          </a:bodyPr>
          <a:lstStyle/>
          <a:p>
            <a:r>
              <a:rPr lang="en-US" dirty="0" smtClean="0"/>
              <a:t>The three shipping companies’ freight costs are comparable.</a:t>
            </a:r>
          </a:p>
          <a:p>
            <a:r>
              <a:rPr lang="en-US" dirty="0" smtClean="0"/>
              <a:t>United Package (in the database as #2) and Federal Shipping (as #</a:t>
            </a:r>
            <a:r>
              <a:rPr lang="en-US" dirty="0" smtClean="0"/>
              <a:t>3) </a:t>
            </a:r>
            <a:r>
              <a:rPr lang="en-US" dirty="0" smtClean="0"/>
              <a:t>are especially similar.</a:t>
            </a:r>
          </a:p>
          <a:p>
            <a:r>
              <a:rPr lang="en-US" dirty="0" smtClean="0"/>
              <a:t>The highest shipping costs are found with United Package and Federal Shipping, so look into Speedy Express (#1)’s rates at the upper end.</a:t>
            </a:r>
          </a:p>
        </p:txBody>
      </p:sp>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343400" y="2362200"/>
            <a:ext cx="4638675" cy="3092449"/>
          </a:xfrm>
        </p:spPr>
      </p:pic>
      <p:sp>
        <p:nvSpPr>
          <p:cNvPr id="6" name="Date Placeholder 5"/>
          <p:cNvSpPr>
            <a:spLocks noGrp="1"/>
          </p:cNvSpPr>
          <p:nvPr>
            <p:ph type="dt" sz="half" idx="10"/>
          </p:nvPr>
        </p:nvSpPr>
        <p:spPr/>
        <p:txBody>
          <a:bodyPr/>
          <a:lstStyle/>
          <a:p>
            <a:r>
              <a:rPr lang="en-US" smtClean="0"/>
              <a:t>Module 2/3 Final Project</a:t>
            </a:r>
            <a:endParaRPr lang="en-US"/>
          </a:p>
        </p:txBody>
      </p:sp>
      <p:sp>
        <p:nvSpPr>
          <p:cNvPr id="5" name="Footer Placeholder 4"/>
          <p:cNvSpPr>
            <a:spLocks noGrp="1"/>
          </p:cNvSpPr>
          <p:nvPr>
            <p:ph type="ftr" sz="quarter" idx="11"/>
          </p:nvPr>
        </p:nvSpPr>
        <p:spPr/>
        <p:txBody>
          <a:bodyPr/>
          <a:lstStyle/>
          <a:p>
            <a:r>
              <a:rPr lang="en-US" smtClean="0"/>
              <a:t>Cohn-Cort</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19050785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 #4: Out-of-Stock</a:t>
            </a:r>
            <a:r>
              <a:rPr lang="en-US" baseline="0" dirty="0" smtClean="0"/>
              <a:t> Items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
        <p:nvSpPr>
          <p:cNvPr id="5" name="Footer Placeholder 4"/>
          <p:cNvSpPr>
            <a:spLocks noGrp="1"/>
          </p:cNvSpPr>
          <p:nvPr>
            <p:ph type="ftr" sz="quarter" idx="11"/>
          </p:nvPr>
        </p:nvSpPr>
        <p:spPr/>
        <p:txBody>
          <a:bodyPr/>
          <a:lstStyle/>
          <a:p>
            <a:r>
              <a:rPr lang="en-US" smtClean="0"/>
              <a:t>Cohn-Cort</a:t>
            </a:r>
            <a:endParaRPr lang="en-US"/>
          </a:p>
        </p:txBody>
      </p:sp>
      <p:sp>
        <p:nvSpPr>
          <p:cNvPr id="6" name="Date Placeholder 5"/>
          <p:cNvSpPr>
            <a:spLocks noGrp="1"/>
          </p:cNvSpPr>
          <p:nvPr>
            <p:ph type="dt" sz="half" idx="10"/>
          </p:nvPr>
        </p:nvSpPr>
        <p:spPr/>
        <p:txBody>
          <a:bodyPr/>
          <a:lstStyle/>
          <a:p>
            <a:r>
              <a:rPr lang="en-US" smtClean="0"/>
              <a:t>Module 2/3 Final Project</a:t>
            </a:r>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175" y="3199567"/>
            <a:ext cx="5487650" cy="3658433"/>
          </a:xfrm>
          <a:prstGeom prst="rect">
            <a:avLst/>
          </a:prstGeom>
        </p:spPr>
      </p:pic>
      <p:sp>
        <p:nvSpPr>
          <p:cNvPr id="3" name="Content Placeholder 2"/>
          <p:cNvSpPr>
            <a:spLocks noGrp="1"/>
          </p:cNvSpPr>
          <p:nvPr>
            <p:ph idx="1"/>
          </p:nvPr>
        </p:nvSpPr>
        <p:spPr>
          <a:xfrm>
            <a:off x="457200" y="1600200"/>
            <a:ext cx="8229600" cy="2209800"/>
          </a:xfrm>
        </p:spPr>
        <p:txBody>
          <a:bodyPr/>
          <a:lstStyle/>
          <a:p>
            <a:r>
              <a:rPr lang="en-US" dirty="0" smtClean="0"/>
              <a:t>The total price of orders that contain items that are out of stock or have been discontinued.</a:t>
            </a:r>
          </a:p>
          <a:p>
            <a:r>
              <a:rPr lang="en-US" dirty="0" smtClean="0"/>
              <a:t>Ultimately, the total amount</a:t>
            </a:r>
            <a:r>
              <a:rPr lang="en-US" baseline="0" dirty="0" smtClean="0"/>
              <a:t> paid for an order is barely affected by whether an item is out of stock or discontinued</a:t>
            </a:r>
            <a:r>
              <a:rPr lang="en-US" baseline="0" dirty="0" smtClean="0"/>
              <a:t>.</a:t>
            </a:r>
            <a:endParaRPr lang="en-US" baseline="0" dirty="0" smtClean="0"/>
          </a:p>
        </p:txBody>
      </p:sp>
    </p:spTree>
    <p:extLst>
      <p:ext uri="{BB962C8B-B14F-4D97-AF65-F5344CB8AC3E}">
        <p14:creationId xmlns:p14="http://schemas.microsoft.com/office/powerpoint/2010/main" val="8714473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If an item is discounted, </a:t>
            </a:r>
            <a:r>
              <a:rPr lang="en-US" dirty="0" err="1" smtClean="0"/>
              <a:t>Northwind</a:t>
            </a:r>
            <a:r>
              <a:rPr lang="en-US" baseline="0" dirty="0" smtClean="0"/>
              <a:t> sells more of it</a:t>
            </a:r>
            <a:endParaRPr lang="en-US" dirty="0" smtClean="0"/>
          </a:p>
          <a:p>
            <a:pPr marL="457200" indent="-457200">
              <a:buFont typeface="+mj-lt"/>
              <a:buAutoNum type="arabicPeriod"/>
            </a:pPr>
            <a:r>
              <a:rPr lang="en-US" dirty="0" smtClean="0"/>
              <a:t>No</a:t>
            </a:r>
            <a:r>
              <a:rPr lang="en-US" baseline="0" dirty="0" smtClean="0"/>
              <a:t> significant difference in freight charges during winter; no extra charge for cold weather</a:t>
            </a:r>
            <a:endParaRPr lang="en-US" dirty="0" smtClean="0"/>
          </a:p>
          <a:p>
            <a:pPr marL="457200" indent="-457200">
              <a:buFont typeface="+mj-lt"/>
              <a:buAutoNum type="arabicPeriod"/>
            </a:pPr>
            <a:r>
              <a:rPr lang="en-US" dirty="0" smtClean="0"/>
              <a:t>Speedy</a:t>
            </a:r>
            <a:r>
              <a:rPr lang="en-US" baseline="0" dirty="0" smtClean="0"/>
              <a:t> Express does not currently ship products at the upper end of freight charges, so should look into whether their rates may be cheaper than United Package or Federal Shipping for that range</a:t>
            </a:r>
            <a:endParaRPr lang="en-US" dirty="0" smtClean="0"/>
          </a:p>
          <a:p>
            <a:pPr marL="457200" indent="-457200">
              <a:buFont typeface="+mj-lt"/>
              <a:buAutoNum type="arabicPeriod"/>
            </a:pPr>
            <a:r>
              <a:rPr lang="en-US" dirty="0" smtClean="0"/>
              <a:t>Further</a:t>
            </a:r>
            <a:r>
              <a:rPr lang="en-US" baseline="0" dirty="0" smtClean="0"/>
              <a:t> research into whether we sell discontinued or out-of-stock products at a discount may show that we don’t need to</a:t>
            </a:r>
            <a:r>
              <a:rPr lang="en-US" dirty="0" smtClean="0"/>
              <a:t> </a:t>
            </a:r>
            <a:r>
              <a:rPr lang="en-US" baseline="0" dirty="0" smtClean="0"/>
              <a:t>discount them</a:t>
            </a:r>
            <a:r>
              <a:rPr lang="en-US" dirty="0" smtClean="0"/>
              <a:t> that much</a:t>
            </a:r>
            <a:endParaRPr lang="en-US" dirty="0"/>
          </a:p>
        </p:txBody>
      </p:sp>
      <p:sp>
        <p:nvSpPr>
          <p:cNvPr id="4" name="Date Placeholder 3"/>
          <p:cNvSpPr>
            <a:spLocks noGrp="1"/>
          </p:cNvSpPr>
          <p:nvPr>
            <p:ph type="dt" sz="half" idx="10"/>
          </p:nvPr>
        </p:nvSpPr>
        <p:spPr/>
        <p:txBody>
          <a:bodyPr/>
          <a:lstStyle/>
          <a:p>
            <a:r>
              <a:rPr lang="en-US" smtClean="0"/>
              <a:t>Module 2/3 Final Project</a:t>
            </a:r>
            <a:endParaRPr lang="en-US"/>
          </a:p>
        </p:txBody>
      </p:sp>
      <p:sp>
        <p:nvSpPr>
          <p:cNvPr id="5" name="Footer Placeholder 4"/>
          <p:cNvSpPr>
            <a:spLocks noGrp="1"/>
          </p:cNvSpPr>
          <p:nvPr>
            <p:ph type="ftr" sz="quarter" idx="11"/>
          </p:nvPr>
        </p:nvSpPr>
        <p:spPr/>
        <p:txBody>
          <a:bodyPr/>
          <a:lstStyle/>
          <a:p>
            <a:r>
              <a:rPr lang="en-US" smtClean="0"/>
              <a:t>Cohn-Cort</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756729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THANK YOU</a:t>
            </a:r>
            <a:endParaRPr lang="en-US" dirty="0"/>
          </a:p>
        </p:txBody>
      </p:sp>
      <p:sp>
        <p:nvSpPr>
          <p:cNvPr id="7" name="Content Placeholder 6"/>
          <p:cNvSpPr>
            <a:spLocks noGrp="1"/>
          </p:cNvSpPr>
          <p:nvPr>
            <p:ph type="body" idx="1"/>
          </p:nvPr>
        </p:nvSpPr>
        <p:spPr/>
        <p:txBody>
          <a:bodyPr/>
          <a:lstStyle/>
          <a:p>
            <a:pPr marL="0" indent="0">
              <a:buNone/>
            </a:pPr>
            <a:r>
              <a:rPr lang="en-US" dirty="0" smtClean="0"/>
              <a:t>Questions?</a:t>
            </a:r>
          </a:p>
          <a:p>
            <a:pPr marL="0" indent="0">
              <a:buNone/>
            </a:pPr>
            <a:r>
              <a:rPr lang="en-US" dirty="0" smtClean="0"/>
              <a:t>Also, credit to </a:t>
            </a:r>
            <a:r>
              <a:rPr lang="en-US" sz="2400" kern="1200" dirty="0" err="1" smtClean="0">
                <a:solidFill>
                  <a:schemeClr val="tx2"/>
                </a:solidFill>
                <a:effectLst/>
                <a:latin typeface="+mn-lt"/>
                <a:ea typeface="+mn-ea"/>
                <a:cs typeface="+mn-cs"/>
              </a:rPr>
              <a:t>Github</a:t>
            </a:r>
            <a:r>
              <a:rPr lang="en-US" sz="2400" kern="1200" dirty="0" smtClean="0">
                <a:solidFill>
                  <a:schemeClr val="tx2"/>
                </a:solidFill>
                <a:effectLst/>
                <a:latin typeface="+mn-lt"/>
                <a:ea typeface="+mn-ea"/>
                <a:cs typeface="+mn-cs"/>
              </a:rPr>
              <a:t> user</a:t>
            </a:r>
            <a:r>
              <a:rPr lang="en-US" sz="2400" kern="1200" baseline="0" dirty="0" smtClean="0">
                <a:solidFill>
                  <a:schemeClr val="tx2"/>
                </a:solidFill>
                <a:effectLst/>
                <a:latin typeface="+mn-lt"/>
                <a:ea typeface="+mn-ea"/>
                <a:cs typeface="+mn-cs"/>
              </a:rPr>
              <a:t> </a:t>
            </a:r>
            <a:r>
              <a:rPr lang="en-US" sz="2400" kern="1200" dirty="0" err="1" smtClean="0">
                <a:solidFill>
                  <a:schemeClr val="tx2"/>
                </a:solidFill>
                <a:effectLst/>
                <a:latin typeface="+mn-lt"/>
                <a:ea typeface="+mn-ea"/>
                <a:cs typeface="+mn-cs"/>
              </a:rPr>
              <a:t>arseniyturin</a:t>
            </a:r>
            <a:r>
              <a:rPr lang="en-US" sz="2400" kern="1200" baseline="0" dirty="0" smtClean="0">
                <a:solidFill>
                  <a:schemeClr val="tx2"/>
                </a:solidFill>
                <a:effectLst/>
                <a:latin typeface="+mn-lt"/>
                <a:ea typeface="+mn-ea"/>
                <a:cs typeface="+mn-cs"/>
              </a:rPr>
              <a:t>.</a:t>
            </a:r>
            <a:endParaRPr lang="en-US" dirty="0" smtClean="0"/>
          </a:p>
          <a:p>
            <a:pPr marL="0" indent="0">
              <a:buNone/>
            </a:pPr>
            <a:r>
              <a:rPr lang="en-US" dirty="0" smtClean="0"/>
              <a:t>Special</a:t>
            </a:r>
            <a:r>
              <a:rPr lang="en-US" baseline="0" dirty="0" smtClean="0"/>
              <a:t> thanks</a:t>
            </a:r>
            <a:r>
              <a:rPr lang="en-US" dirty="0" smtClean="0"/>
              <a:t> to</a:t>
            </a:r>
            <a:r>
              <a:rPr lang="en-US" baseline="0" dirty="0" smtClean="0"/>
              <a:t> Lead </a:t>
            </a:r>
            <a:r>
              <a:rPr lang="en-US" baseline="0" dirty="0" smtClean="0"/>
              <a:t>Instructors Eli &amp; Jeff.</a:t>
            </a:r>
            <a:endParaRPr lang="en-US"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7</a:t>
            </a:fld>
            <a:endParaRPr lang="en-US"/>
          </a:p>
        </p:txBody>
      </p:sp>
      <p:sp>
        <p:nvSpPr>
          <p:cNvPr id="3" name="Footer Placeholder 2"/>
          <p:cNvSpPr>
            <a:spLocks noGrp="1"/>
          </p:cNvSpPr>
          <p:nvPr>
            <p:ph type="ftr" sz="quarter" idx="11"/>
          </p:nvPr>
        </p:nvSpPr>
        <p:spPr/>
        <p:txBody>
          <a:bodyPr/>
          <a:lstStyle/>
          <a:p>
            <a:r>
              <a:rPr lang="en-US" smtClean="0"/>
              <a:t>Cohn-Cort</a:t>
            </a:r>
            <a:endParaRPr lang="en-US"/>
          </a:p>
        </p:txBody>
      </p:sp>
      <p:sp>
        <p:nvSpPr>
          <p:cNvPr id="5" name="Date Placeholder 4"/>
          <p:cNvSpPr>
            <a:spLocks noGrp="1"/>
          </p:cNvSpPr>
          <p:nvPr>
            <p:ph type="dt" sz="half" idx="10"/>
          </p:nvPr>
        </p:nvSpPr>
        <p:spPr/>
        <p:txBody>
          <a:bodyPr/>
          <a:lstStyle/>
          <a:p>
            <a:r>
              <a:rPr lang="en-US" smtClean="0"/>
              <a:t>Module 2/3 Final Project</a:t>
            </a:r>
            <a:endParaRPr lang="en-US"/>
          </a:p>
        </p:txBody>
      </p:sp>
    </p:spTree>
    <p:extLst>
      <p:ext uri="{BB962C8B-B14F-4D97-AF65-F5344CB8AC3E}">
        <p14:creationId xmlns:p14="http://schemas.microsoft.com/office/powerpoint/2010/main" val="103175285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226</TotalTime>
  <Words>339</Words>
  <Application>Microsoft Office PowerPoint</Application>
  <PresentationFormat>On-screen Show (4:3)</PresentationFormat>
  <Paragraphs>44</Paragraphs>
  <Slides>7</Slides>
  <Notes>1</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Clarity</vt:lpstr>
      <vt:lpstr>Northwind DATAset: Module 2/3 Final Project</vt:lpstr>
      <vt:lpstr>Hypothesis #1: Comparing Discounts</vt:lpstr>
      <vt:lpstr>Hypothesis #2: Seasonal Freight Charges</vt:lpstr>
      <vt:lpstr>Hypothesis #3: Shipping Charges</vt:lpstr>
      <vt:lpstr>Hypothesis #4: Out-of-Stock Items</vt:lpstr>
      <vt:lpstr>Conclusions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Module 2 Final Project</dc:title>
  <dc:creator>Bronwen</dc:creator>
  <cp:lastModifiedBy>Bronwen</cp:lastModifiedBy>
  <cp:revision>19</cp:revision>
  <dcterms:created xsi:type="dcterms:W3CDTF">2006-08-16T00:00:00Z</dcterms:created>
  <dcterms:modified xsi:type="dcterms:W3CDTF">2020-03-01T23:42:26Z</dcterms:modified>
</cp:coreProperties>
</file>