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09" autoAdjust="0"/>
    <p:restoredTop sz="86358" autoAdjust="0"/>
  </p:normalViewPr>
  <p:slideViewPr>
    <p:cSldViewPr>
      <p:cViewPr varScale="1">
        <p:scale>
          <a:sx n="54" d="100"/>
          <a:sy n="54" d="100"/>
        </p:scale>
        <p:origin x="-77" y="-2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8C3013-A5ED-4FB2-A19E-D0E79BFE8F2E}" type="doc">
      <dgm:prSet loTypeId="urn:microsoft.com/office/officeart/2005/8/layout/venn2" loCatId="relationship" qsTypeId="urn:microsoft.com/office/officeart/2005/8/quickstyle/simple2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F9881CD9-A989-4502-B6C1-2D1EAF7AAE27}">
      <dgm:prSet phldrT="[Text]"/>
      <dgm:spPr/>
      <dgm:t>
        <a:bodyPr/>
        <a:lstStyle/>
        <a:p>
          <a:r>
            <a:rPr lang="en-US" dirty="0" smtClean="0"/>
            <a:t>Zillow</a:t>
          </a:r>
          <a:endParaRPr lang="en-US" dirty="0"/>
        </a:p>
      </dgm:t>
    </dgm:pt>
    <dgm:pt modelId="{E77CF504-5521-4688-ABCF-A5955632384F}" type="parTrans" cxnId="{B90D8C4B-03A2-46E6-8C91-6D70AF8D509B}">
      <dgm:prSet/>
      <dgm:spPr/>
      <dgm:t>
        <a:bodyPr/>
        <a:lstStyle/>
        <a:p>
          <a:endParaRPr lang="en-US"/>
        </a:p>
      </dgm:t>
    </dgm:pt>
    <dgm:pt modelId="{EA2E518F-3528-48C7-A8EB-4EF7CB287F59}" type="sibTrans" cxnId="{B90D8C4B-03A2-46E6-8C91-6D70AF8D509B}">
      <dgm:prSet/>
      <dgm:spPr/>
      <dgm:t>
        <a:bodyPr/>
        <a:lstStyle/>
        <a:p>
          <a:endParaRPr lang="en-US"/>
        </a:p>
      </dgm:t>
    </dgm:pt>
    <dgm:pt modelId="{2E929A25-6673-49E4-AD0B-8344C877A312}">
      <dgm:prSet phldrT="[Text]"/>
      <dgm:spPr/>
      <dgm:t>
        <a:bodyPr/>
        <a:lstStyle/>
        <a:p>
          <a:r>
            <a:rPr lang="en-US" dirty="0" smtClean="0"/>
            <a:t>Mid. 9th</a:t>
          </a:r>
          <a:endParaRPr lang="en-US" dirty="0"/>
        </a:p>
      </dgm:t>
    </dgm:pt>
    <dgm:pt modelId="{190BEF34-9CC1-404C-8570-3D6D46ED91F1}" type="parTrans" cxnId="{C38C6533-681E-48F1-82CA-7AEDC0453724}">
      <dgm:prSet/>
      <dgm:spPr/>
      <dgm:t>
        <a:bodyPr/>
        <a:lstStyle/>
        <a:p>
          <a:endParaRPr lang="en-US"/>
        </a:p>
      </dgm:t>
    </dgm:pt>
    <dgm:pt modelId="{C1DDEA75-F6A8-46F7-872D-4723D1370CC0}" type="sibTrans" cxnId="{C38C6533-681E-48F1-82CA-7AEDC0453724}">
      <dgm:prSet/>
      <dgm:spPr/>
      <dgm:t>
        <a:bodyPr/>
        <a:lstStyle/>
        <a:p>
          <a:endParaRPr lang="en-US"/>
        </a:p>
      </dgm:t>
    </dgm:pt>
    <dgm:pt modelId="{FB0E4DA8-4BFD-49B7-A432-20AD59BF6730}">
      <dgm:prSet phldrT="[Text]"/>
      <dgm:spPr/>
      <dgm:t>
        <a:bodyPr/>
        <a:lstStyle/>
        <a:p>
          <a:r>
            <a:rPr lang="en-US" dirty="0" smtClean="0"/>
            <a:t>Best 20</a:t>
          </a:r>
          <a:endParaRPr lang="en-US" dirty="0"/>
        </a:p>
      </dgm:t>
    </dgm:pt>
    <dgm:pt modelId="{52E7C077-5831-45C4-BF62-E5E80E137A67}" type="parTrans" cxnId="{B5045A5E-8780-4951-B08F-08DBBC025B1C}">
      <dgm:prSet/>
      <dgm:spPr/>
      <dgm:t>
        <a:bodyPr/>
        <a:lstStyle/>
        <a:p>
          <a:endParaRPr lang="en-US"/>
        </a:p>
      </dgm:t>
    </dgm:pt>
    <dgm:pt modelId="{85BB6CC8-6DC0-4991-B6EA-814FC5ABDF75}" type="sibTrans" cxnId="{B5045A5E-8780-4951-B08F-08DBBC025B1C}">
      <dgm:prSet/>
      <dgm:spPr/>
      <dgm:t>
        <a:bodyPr/>
        <a:lstStyle/>
        <a:p>
          <a:endParaRPr lang="en-US"/>
        </a:p>
      </dgm:t>
    </dgm:pt>
    <dgm:pt modelId="{2EACC300-DCF3-4409-80B2-5458640C6970}">
      <dgm:prSet phldrT="[Text]"/>
      <dgm:spPr/>
      <dgm:t>
        <a:bodyPr/>
        <a:lstStyle/>
        <a:p>
          <a:r>
            <a:rPr lang="en-US" dirty="0" smtClean="0"/>
            <a:t>Top Five</a:t>
          </a:r>
          <a:endParaRPr lang="en-US" dirty="0"/>
        </a:p>
      </dgm:t>
    </dgm:pt>
    <dgm:pt modelId="{6E7D7E96-AFC8-4BAE-826E-AB1EBF8B76ED}" type="parTrans" cxnId="{7089A6D7-349C-41FB-948F-06F548AAF4B8}">
      <dgm:prSet/>
      <dgm:spPr/>
      <dgm:t>
        <a:bodyPr/>
        <a:lstStyle/>
        <a:p>
          <a:endParaRPr lang="en-US"/>
        </a:p>
      </dgm:t>
    </dgm:pt>
    <dgm:pt modelId="{DB646202-36D7-4771-ACA2-7E491609B6C2}" type="sibTrans" cxnId="{7089A6D7-349C-41FB-948F-06F548AAF4B8}">
      <dgm:prSet/>
      <dgm:spPr/>
      <dgm:t>
        <a:bodyPr/>
        <a:lstStyle/>
        <a:p>
          <a:endParaRPr lang="en-US"/>
        </a:p>
      </dgm:t>
    </dgm:pt>
    <dgm:pt modelId="{FECF5B91-3F25-4A39-A94C-EA03593CCDC4}" type="pres">
      <dgm:prSet presAssocID="{F58C3013-A5ED-4FB2-A19E-D0E79BFE8F2E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CB9D1A-2364-4026-A3C8-DD3F4DEB2604}" type="pres">
      <dgm:prSet presAssocID="{F58C3013-A5ED-4FB2-A19E-D0E79BFE8F2E}" presName="comp1" presStyleCnt="0"/>
      <dgm:spPr/>
    </dgm:pt>
    <dgm:pt modelId="{E3538DAA-D4DA-4807-A7B8-39B0B18577BE}" type="pres">
      <dgm:prSet presAssocID="{F58C3013-A5ED-4FB2-A19E-D0E79BFE8F2E}" presName="circle1" presStyleLbl="node1" presStyleIdx="0" presStyleCnt="4"/>
      <dgm:spPr/>
      <dgm:t>
        <a:bodyPr/>
        <a:lstStyle/>
        <a:p>
          <a:endParaRPr lang="en-US"/>
        </a:p>
      </dgm:t>
    </dgm:pt>
    <dgm:pt modelId="{F0789D1E-E3D7-4210-8387-B1A723104691}" type="pres">
      <dgm:prSet presAssocID="{F58C3013-A5ED-4FB2-A19E-D0E79BFE8F2E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15C594-8DA8-410B-8E99-C8A652CEE39E}" type="pres">
      <dgm:prSet presAssocID="{F58C3013-A5ED-4FB2-A19E-D0E79BFE8F2E}" presName="comp2" presStyleCnt="0"/>
      <dgm:spPr/>
    </dgm:pt>
    <dgm:pt modelId="{145ED185-5B9F-432E-8104-A0C35AE98A5C}" type="pres">
      <dgm:prSet presAssocID="{F58C3013-A5ED-4FB2-A19E-D0E79BFE8F2E}" presName="circle2" presStyleLbl="node1" presStyleIdx="1" presStyleCnt="4"/>
      <dgm:spPr/>
      <dgm:t>
        <a:bodyPr/>
        <a:lstStyle/>
        <a:p>
          <a:endParaRPr lang="en-US"/>
        </a:p>
      </dgm:t>
    </dgm:pt>
    <dgm:pt modelId="{3313C4A4-6D97-4B7E-B4CA-AB970876AFE0}" type="pres">
      <dgm:prSet presAssocID="{F58C3013-A5ED-4FB2-A19E-D0E79BFE8F2E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F93572-0BE3-47E1-B2DE-EDB71D5D2EAF}" type="pres">
      <dgm:prSet presAssocID="{F58C3013-A5ED-4FB2-A19E-D0E79BFE8F2E}" presName="comp3" presStyleCnt="0"/>
      <dgm:spPr/>
    </dgm:pt>
    <dgm:pt modelId="{13890173-05DB-4C03-AB8B-12CB217D85C9}" type="pres">
      <dgm:prSet presAssocID="{F58C3013-A5ED-4FB2-A19E-D0E79BFE8F2E}" presName="circle3" presStyleLbl="node1" presStyleIdx="2" presStyleCnt="4"/>
      <dgm:spPr/>
      <dgm:t>
        <a:bodyPr/>
        <a:lstStyle/>
        <a:p>
          <a:endParaRPr lang="en-US"/>
        </a:p>
      </dgm:t>
    </dgm:pt>
    <dgm:pt modelId="{AFF1E7A1-147C-4C52-BF74-5639A6BE2E72}" type="pres">
      <dgm:prSet presAssocID="{F58C3013-A5ED-4FB2-A19E-D0E79BFE8F2E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84B9B1-DD2F-45DC-9C45-FCBB612B917C}" type="pres">
      <dgm:prSet presAssocID="{F58C3013-A5ED-4FB2-A19E-D0E79BFE8F2E}" presName="comp4" presStyleCnt="0"/>
      <dgm:spPr/>
    </dgm:pt>
    <dgm:pt modelId="{EA63B64C-8C36-421F-800A-2A6192034600}" type="pres">
      <dgm:prSet presAssocID="{F58C3013-A5ED-4FB2-A19E-D0E79BFE8F2E}" presName="circle4" presStyleLbl="node1" presStyleIdx="3" presStyleCnt="4"/>
      <dgm:spPr/>
      <dgm:t>
        <a:bodyPr/>
        <a:lstStyle/>
        <a:p>
          <a:endParaRPr lang="en-US"/>
        </a:p>
      </dgm:t>
    </dgm:pt>
    <dgm:pt modelId="{AA548187-F0C9-4A9B-89B2-75C66FFB1C98}" type="pres">
      <dgm:prSet presAssocID="{F58C3013-A5ED-4FB2-A19E-D0E79BFE8F2E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12BDDE-98FD-4043-B0B1-ABC0D42E6B39}" type="presOf" srcId="{FB0E4DA8-4BFD-49B7-A432-20AD59BF6730}" destId="{13890173-05DB-4C03-AB8B-12CB217D85C9}" srcOrd="0" destOrd="0" presId="urn:microsoft.com/office/officeart/2005/8/layout/venn2"/>
    <dgm:cxn modelId="{B90D8C4B-03A2-46E6-8C91-6D70AF8D509B}" srcId="{F58C3013-A5ED-4FB2-A19E-D0E79BFE8F2E}" destId="{F9881CD9-A989-4502-B6C1-2D1EAF7AAE27}" srcOrd="0" destOrd="0" parTransId="{E77CF504-5521-4688-ABCF-A5955632384F}" sibTransId="{EA2E518F-3528-48C7-A8EB-4EF7CB287F59}"/>
    <dgm:cxn modelId="{644277DF-2959-422E-B164-5BF7D180FED9}" type="presOf" srcId="{2EACC300-DCF3-4409-80B2-5458640C6970}" destId="{AA548187-F0C9-4A9B-89B2-75C66FFB1C98}" srcOrd="1" destOrd="0" presId="urn:microsoft.com/office/officeart/2005/8/layout/venn2"/>
    <dgm:cxn modelId="{7089A6D7-349C-41FB-948F-06F548AAF4B8}" srcId="{F58C3013-A5ED-4FB2-A19E-D0E79BFE8F2E}" destId="{2EACC300-DCF3-4409-80B2-5458640C6970}" srcOrd="3" destOrd="0" parTransId="{6E7D7E96-AFC8-4BAE-826E-AB1EBF8B76ED}" sibTransId="{DB646202-36D7-4771-ACA2-7E491609B6C2}"/>
    <dgm:cxn modelId="{C38C6533-681E-48F1-82CA-7AEDC0453724}" srcId="{F58C3013-A5ED-4FB2-A19E-D0E79BFE8F2E}" destId="{2E929A25-6673-49E4-AD0B-8344C877A312}" srcOrd="1" destOrd="0" parTransId="{190BEF34-9CC1-404C-8570-3D6D46ED91F1}" sibTransId="{C1DDEA75-F6A8-46F7-872D-4723D1370CC0}"/>
    <dgm:cxn modelId="{F2044506-C55A-4A69-BDFA-B8E0381CE20D}" type="presOf" srcId="{2EACC300-DCF3-4409-80B2-5458640C6970}" destId="{EA63B64C-8C36-421F-800A-2A6192034600}" srcOrd="0" destOrd="0" presId="urn:microsoft.com/office/officeart/2005/8/layout/venn2"/>
    <dgm:cxn modelId="{56A1A75D-EA97-4C46-8D7E-BFC98E8E3F93}" type="presOf" srcId="{F9881CD9-A989-4502-B6C1-2D1EAF7AAE27}" destId="{F0789D1E-E3D7-4210-8387-B1A723104691}" srcOrd="1" destOrd="0" presId="urn:microsoft.com/office/officeart/2005/8/layout/venn2"/>
    <dgm:cxn modelId="{560F34EC-EA7F-4518-B5C2-924D75CCBEEB}" type="presOf" srcId="{F9881CD9-A989-4502-B6C1-2D1EAF7AAE27}" destId="{E3538DAA-D4DA-4807-A7B8-39B0B18577BE}" srcOrd="0" destOrd="0" presId="urn:microsoft.com/office/officeart/2005/8/layout/venn2"/>
    <dgm:cxn modelId="{9BAC7AD7-2180-4ECD-9238-DBDDA61CB366}" type="presOf" srcId="{F58C3013-A5ED-4FB2-A19E-D0E79BFE8F2E}" destId="{FECF5B91-3F25-4A39-A94C-EA03593CCDC4}" srcOrd="0" destOrd="0" presId="urn:microsoft.com/office/officeart/2005/8/layout/venn2"/>
    <dgm:cxn modelId="{1D118846-76F4-41EB-A471-756CC6669915}" type="presOf" srcId="{2E929A25-6673-49E4-AD0B-8344C877A312}" destId="{3313C4A4-6D97-4B7E-B4CA-AB970876AFE0}" srcOrd="1" destOrd="0" presId="urn:microsoft.com/office/officeart/2005/8/layout/venn2"/>
    <dgm:cxn modelId="{32184C36-E5D4-414F-ADC9-BF66015F1FDB}" type="presOf" srcId="{2E929A25-6673-49E4-AD0B-8344C877A312}" destId="{145ED185-5B9F-432E-8104-A0C35AE98A5C}" srcOrd="0" destOrd="0" presId="urn:microsoft.com/office/officeart/2005/8/layout/venn2"/>
    <dgm:cxn modelId="{B5045A5E-8780-4951-B08F-08DBBC025B1C}" srcId="{F58C3013-A5ED-4FB2-A19E-D0E79BFE8F2E}" destId="{FB0E4DA8-4BFD-49B7-A432-20AD59BF6730}" srcOrd="2" destOrd="0" parTransId="{52E7C077-5831-45C4-BF62-E5E80E137A67}" sibTransId="{85BB6CC8-6DC0-4991-B6EA-814FC5ABDF75}"/>
    <dgm:cxn modelId="{3E78588B-CBAB-42C2-AA37-D4A3ECF0951B}" type="presOf" srcId="{FB0E4DA8-4BFD-49B7-A432-20AD59BF6730}" destId="{AFF1E7A1-147C-4C52-BF74-5639A6BE2E72}" srcOrd="1" destOrd="0" presId="urn:microsoft.com/office/officeart/2005/8/layout/venn2"/>
    <dgm:cxn modelId="{4BD03464-A87E-428E-AD2B-2E2E62E3E1F8}" type="presParOf" srcId="{FECF5B91-3F25-4A39-A94C-EA03593CCDC4}" destId="{09CB9D1A-2364-4026-A3C8-DD3F4DEB2604}" srcOrd="0" destOrd="0" presId="urn:microsoft.com/office/officeart/2005/8/layout/venn2"/>
    <dgm:cxn modelId="{EB53F25B-160D-4F86-806A-C6B0C456224B}" type="presParOf" srcId="{09CB9D1A-2364-4026-A3C8-DD3F4DEB2604}" destId="{E3538DAA-D4DA-4807-A7B8-39B0B18577BE}" srcOrd="0" destOrd="0" presId="urn:microsoft.com/office/officeart/2005/8/layout/venn2"/>
    <dgm:cxn modelId="{1D7B027A-1A0A-4AF0-95F5-556D7EA83350}" type="presParOf" srcId="{09CB9D1A-2364-4026-A3C8-DD3F4DEB2604}" destId="{F0789D1E-E3D7-4210-8387-B1A723104691}" srcOrd="1" destOrd="0" presId="urn:microsoft.com/office/officeart/2005/8/layout/venn2"/>
    <dgm:cxn modelId="{A4D0F5DA-30F7-4D55-833C-7793DBBE714A}" type="presParOf" srcId="{FECF5B91-3F25-4A39-A94C-EA03593CCDC4}" destId="{7F15C594-8DA8-410B-8E99-C8A652CEE39E}" srcOrd="1" destOrd="0" presId="urn:microsoft.com/office/officeart/2005/8/layout/venn2"/>
    <dgm:cxn modelId="{CE440736-0E82-4D5C-B783-A6EAD7A5A6C9}" type="presParOf" srcId="{7F15C594-8DA8-410B-8E99-C8A652CEE39E}" destId="{145ED185-5B9F-432E-8104-A0C35AE98A5C}" srcOrd="0" destOrd="0" presId="urn:microsoft.com/office/officeart/2005/8/layout/venn2"/>
    <dgm:cxn modelId="{57DE6567-4803-4C05-8927-6AE1C7D59951}" type="presParOf" srcId="{7F15C594-8DA8-410B-8E99-C8A652CEE39E}" destId="{3313C4A4-6D97-4B7E-B4CA-AB970876AFE0}" srcOrd="1" destOrd="0" presId="urn:microsoft.com/office/officeart/2005/8/layout/venn2"/>
    <dgm:cxn modelId="{ADECB2EC-1379-408C-9671-A135C9D25F80}" type="presParOf" srcId="{FECF5B91-3F25-4A39-A94C-EA03593CCDC4}" destId="{5CF93572-0BE3-47E1-B2DE-EDB71D5D2EAF}" srcOrd="2" destOrd="0" presId="urn:microsoft.com/office/officeart/2005/8/layout/venn2"/>
    <dgm:cxn modelId="{0CC52733-E9D8-4F05-B02E-FDBA94221CDE}" type="presParOf" srcId="{5CF93572-0BE3-47E1-B2DE-EDB71D5D2EAF}" destId="{13890173-05DB-4C03-AB8B-12CB217D85C9}" srcOrd="0" destOrd="0" presId="urn:microsoft.com/office/officeart/2005/8/layout/venn2"/>
    <dgm:cxn modelId="{C1965EE1-C876-4D4A-8989-9026F6AE3E82}" type="presParOf" srcId="{5CF93572-0BE3-47E1-B2DE-EDB71D5D2EAF}" destId="{AFF1E7A1-147C-4C52-BF74-5639A6BE2E72}" srcOrd="1" destOrd="0" presId="urn:microsoft.com/office/officeart/2005/8/layout/venn2"/>
    <dgm:cxn modelId="{FB39CBE7-F526-44EB-BFAE-10039C732934}" type="presParOf" srcId="{FECF5B91-3F25-4A39-A94C-EA03593CCDC4}" destId="{DB84B9B1-DD2F-45DC-9C45-FCBB612B917C}" srcOrd="3" destOrd="0" presId="urn:microsoft.com/office/officeart/2005/8/layout/venn2"/>
    <dgm:cxn modelId="{1FB77F87-C56F-41DB-8308-7153E8D5C2C1}" type="presParOf" srcId="{DB84B9B1-DD2F-45DC-9C45-FCBB612B917C}" destId="{EA63B64C-8C36-421F-800A-2A6192034600}" srcOrd="0" destOrd="0" presId="urn:microsoft.com/office/officeart/2005/8/layout/venn2"/>
    <dgm:cxn modelId="{A8F32FCC-62ED-4BC1-BC95-A6FE690E2D74}" type="presParOf" srcId="{DB84B9B1-DD2F-45DC-9C45-FCBB612B917C}" destId="{AA548187-F0C9-4A9B-89B2-75C66FFB1C98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38DAA-D4DA-4807-A7B8-39B0B18577BE}">
      <dsp:nvSpPr>
        <dsp:cNvPr id="0" name=""/>
        <dsp:cNvSpPr/>
      </dsp:nvSpPr>
      <dsp:spPr>
        <a:xfrm>
          <a:off x="914400" y="0"/>
          <a:ext cx="3352800" cy="3352800"/>
        </a:xfrm>
        <a:prstGeom prst="ellipse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Zillow</a:t>
          </a:r>
          <a:endParaRPr lang="en-US" sz="1600" kern="1200" dirty="0"/>
        </a:p>
      </dsp:txBody>
      <dsp:txXfrm>
        <a:off x="2122078" y="167639"/>
        <a:ext cx="937442" cy="502920"/>
      </dsp:txXfrm>
    </dsp:sp>
    <dsp:sp modelId="{145ED185-5B9F-432E-8104-A0C35AE98A5C}">
      <dsp:nvSpPr>
        <dsp:cNvPr id="0" name=""/>
        <dsp:cNvSpPr/>
      </dsp:nvSpPr>
      <dsp:spPr>
        <a:xfrm>
          <a:off x="1249680" y="670559"/>
          <a:ext cx="2682240" cy="2682240"/>
        </a:xfrm>
        <a:prstGeom prst="ellipse">
          <a:avLst/>
        </a:prstGeom>
        <a:solidFill>
          <a:schemeClr val="accent3">
            <a:shade val="80000"/>
            <a:hueOff val="30755"/>
            <a:satOff val="180"/>
            <a:lumOff val="728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Mid. 9th</a:t>
          </a:r>
          <a:endParaRPr lang="en-US" sz="1600" kern="1200" dirty="0"/>
        </a:p>
      </dsp:txBody>
      <dsp:txXfrm>
        <a:off x="2122078" y="831494"/>
        <a:ext cx="937442" cy="482803"/>
      </dsp:txXfrm>
    </dsp:sp>
    <dsp:sp modelId="{13890173-05DB-4C03-AB8B-12CB217D85C9}">
      <dsp:nvSpPr>
        <dsp:cNvPr id="0" name=""/>
        <dsp:cNvSpPr/>
      </dsp:nvSpPr>
      <dsp:spPr>
        <a:xfrm>
          <a:off x="1584959" y="1341119"/>
          <a:ext cx="2011680" cy="2011680"/>
        </a:xfrm>
        <a:prstGeom prst="ellipse">
          <a:avLst/>
        </a:prstGeom>
        <a:solidFill>
          <a:schemeClr val="accent3">
            <a:shade val="80000"/>
            <a:hueOff val="61511"/>
            <a:satOff val="360"/>
            <a:lumOff val="1456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Best 20</a:t>
          </a:r>
          <a:endParaRPr lang="en-US" sz="1600" kern="1200" dirty="0"/>
        </a:p>
      </dsp:txBody>
      <dsp:txXfrm>
        <a:off x="2122078" y="1491996"/>
        <a:ext cx="937442" cy="452628"/>
      </dsp:txXfrm>
    </dsp:sp>
    <dsp:sp modelId="{EA63B64C-8C36-421F-800A-2A6192034600}">
      <dsp:nvSpPr>
        <dsp:cNvPr id="0" name=""/>
        <dsp:cNvSpPr/>
      </dsp:nvSpPr>
      <dsp:spPr>
        <a:xfrm>
          <a:off x="1920240" y="2011680"/>
          <a:ext cx="1341120" cy="1341120"/>
        </a:xfrm>
        <a:prstGeom prst="ellipse">
          <a:avLst/>
        </a:prstGeom>
        <a:solidFill>
          <a:schemeClr val="accent3">
            <a:shade val="80000"/>
            <a:hueOff val="92266"/>
            <a:satOff val="540"/>
            <a:lumOff val="2184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Top Five</a:t>
          </a:r>
          <a:endParaRPr lang="en-US" sz="1600" kern="1200" dirty="0"/>
        </a:p>
      </dsp:txBody>
      <dsp:txXfrm>
        <a:off x="2116642" y="2346960"/>
        <a:ext cx="948315" cy="670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29874-8186-4B05-AB29-77F0E71AEB3E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17955-5BF9-4753-BFDE-78CF1509F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17955-5BF9-4753-BFDE-78CF1509F0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94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17955-5BF9-4753-BFDE-78CF1509F0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64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17955-5BF9-4753-BFDE-78CF1509F0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4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F988-A9C3-42BC-BEB9-6887208FE8C4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Cohn-Cort                     Module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302D-D599-4E77-A491-74C1585203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B2AC-E17E-4EE0-AE2C-DAA99776050B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Cohn-Cort                     Module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302D-D599-4E77-A491-74C1585203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9F22-4760-431B-BCCA-3313AF6D3539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Cohn-Cort                     Module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302D-D599-4E77-A491-74C1585203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26FC-A66F-4E31-AA02-2A8DDBB48DB9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Cohn-Cort                     Module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302D-D599-4E77-A491-74C1585203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F7C8-900F-4E5F-886A-6316AB19972B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Cohn-Cort                     Module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302D-D599-4E77-A491-74C1585203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BFED-D6BD-4453-85C7-C3888323074C}" type="datetime1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Cohn-Cort                     Module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302D-D599-4E77-A491-74C1585203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CA74-5AAC-4EF4-9AB9-6A995A31F094}" type="datetime1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Cohn-Cort                     Module 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302D-D599-4E77-A491-74C1585203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01BD-D14A-48E6-9805-A4F15245EEA0}" type="datetime1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Cohn-Cort                     Module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302D-D599-4E77-A491-74C1585203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C50A-F857-4233-8392-EBDEBE1F189D}" type="datetime1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Cohn-Cort                     Module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302D-D599-4E77-A491-74C1585203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447C-DFD9-4300-9E1C-CD0891204F87}" type="datetime1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Cohn-Cort                     Module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302D-D599-4E77-A491-74C1585203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4C37-F4F4-48EE-B725-C67776945BCF}" type="datetime1">
              <a:rPr lang="en-US" smtClean="0"/>
              <a:t>3/4/2020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B5302D-D599-4E77-A491-74C15852037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Cohn-Cort                     Module 4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0B5302D-D599-4E77-A491-74C1585203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Cohn-Cort                     Module 4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8889896-C819-4850-B221-9E69A594BA31}" type="datetime1">
              <a:rPr lang="en-US" smtClean="0"/>
              <a:t>3/4/2020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Five Zip Codes In Which to Invest in the Real Estate Market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Module 4 Final Project</a:t>
            </a:r>
          </a:p>
          <a:p>
            <a:r>
              <a:rPr lang="en-US" dirty="0" smtClean="0"/>
              <a:t>By </a:t>
            </a:r>
            <a:r>
              <a:rPr lang="en-US" dirty="0" err="1" smtClean="0"/>
              <a:t>Bronwen</a:t>
            </a:r>
            <a:r>
              <a:rPr lang="en-US" dirty="0" smtClean="0"/>
              <a:t> Cohn-</a:t>
            </a:r>
            <a:r>
              <a:rPr lang="en-US" dirty="0" err="1" smtClean="0"/>
              <a:t>Cort</a:t>
            </a:r>
            <a:endParaRPr lang="en-US" dirty="0" smtClean="0"/>
          </a:p>
          <a:p>
            <a:r>
              <a:rPr lang="en-US" dirty="0" smtClean="0"/>
              <a:t>March 4,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7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Methodology:</a:t>
            </a:r>
            <a:br>
              <a:rPr lang="en-US" dirty="0" smtClean="0"/>
            </a:br>
            <a:r>
              <a:rPr lang="en-US" sz="3600" dirty="0"/>
              <a:t>P</a:t>
            </a:r>
            <a:r>
              <a:rPr lang="en-US" sz="3600" dirty="0" smtClean="0"/>
              <a:t>rioritizing the Safe </a:t>
            </a:r>
            <a:r>
              <a:rPr lang="en-US" sz="3600" dirty="0"/>
              <a:t>B</a:t>
            </a:r>
            <a:r>
              <a:rPr lang="en-US" sz="3600" dirty="0" smtClean="0"/>
              <a:t>et </a:t>
            </a:r>
            <a:r>
              <a:rPr lang="en-US" sz="3600" dirty="0"/>
              <a:t>O</a:t>
            </a:r>
            <a:r>
              <a:rPr lang="en-US" sz="3600" dirty="0" smtClean="0"/>
              <a:t>ver the ROI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the best model to describe the data</a:t>
            </a:r>
          </a:p>
          <a:p>
            <a:r>
              <a:rPr lang="en-US" dirty="0" smtClean="0"/>
              <a:t>Choosing a selection of records to look at more closely</a:t>
            </a:r>
          </a:p>
          <a:p>
            <a:r>
              <a:rPr lang="en-US" dirty="0" smtClean="0"/>
              <a:t>Further refining the selection down to 20 that fit best</a:t>
            </a:r>
          </a:p>
          <a:p>
            <a:r>
              <a:rPr lang="en-US" dirty="0" smtClean="0"/>
              <a:t>A final prediction to determine the top five based on losing the least of the investment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90968070"/>
              </p:ext>
            </p:extLst>
          </p:nvPr>
        </p:nvGraphicFramePr>
        <p:xfrm>
          <a:off x="1905000" y="3505200"/>
          <a:ext cx="51816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Cohn-Cort                     Module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302D-D599-4E77-A491-74C1585203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4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 prices in the select 20 regions from 2018 to 2020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20 Predictions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029200" y="1524000"/>
            <a:ext cx="3657600" cy="639762"/>
          </a:xfrm>
        </p:spPr>
        <p:txBody>
          <a:bodyPr/>
          <a:lstStyle/>
          <a:p>
            <a:r>
              <a:rPr lang="en-US" dirty="0" smtClean="0"/>
              <a:t>Overall Average’s Prediction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302D-D599-4E77-A491-74C15852037A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9" r="5978" b="-1047"/>
          <a:stretch/>
        </p:blipFill>
        <p:spPr>
          <a:xfrm>
            <a:off x="4428445" y="2478869"/>
            <a:ext cx="4410755" cy="29313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4" r="6000"/>
          <a:stretch/>
        </p:blipFill>
        <p:spPr>
          <a:xfrm>
            <a:off x="1" y="2438400"/>
            <a:ext cx="4450718" cy="293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9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Where Are The Top Five Regions?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The cities chosen are: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Arlington,</a:t>
            </a:r>
            <a:r>
              <a:rPr lang="en-US" baseline="0" dirty="0" smtClean="0"/>
              <a:t> TX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High</a:t>
            </a:r>
            <a:r>
              <a:rPr lang="en-US" baseline="0" dirty="0" smtClean="0"/>
              <a:t> Point, NC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Nashville,</a:t>
            </a:r>
            <a:r>
              <a:rPr lang="en-US" baseline="0" dirty="0" smtClean="0"/>
              <a:t> TN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Brenham,</a:t>
            </a:r>
            <a:r>
              <a:rPr lang="en-US" baseline="0" dirty="0" smtClean="0"/>
              <a:t> TX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Chattanooga,</a:t>
            </a:r>
            <a:r>
              <a:rPr lang="en-US" baseline="0" dirty="0" smtClean="0"/>
              <a:t> TN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Forecasted % Change:</a:t>
            </a:r>
          </a:p>
          <a:p>
            <a:pPr marL="114300" indent="0">
              <a:buNone/>
            </a:pPr>
            <a:r>
              <a:rPr lang="en-US" dirty="0" smtClean="0"/>
              <a:t>+12.1%</a:t>
            </a:r>
          </a:p>
          <a:p>
            <a:pPr marL="114300" indent="0">
              <a:buNone/>
            </a:pPr>
            <a:r>
              <a:rPr lang="en-US" dirty="0" smtClean="0"/>
              <a:t>+4.9%</a:t>
            </a:r>
          </a:p>
          <a:p>
            <a:pPr marL="114300" indent="0">
              <a:buNone/>
            </a:pPr>
            <a:r>
              <a:rPr lang="en-US" dirty="0" smtClean="0"/>
              <a:t>+21.4%</a:t>
            </a:r>
          </a:p>
          <a:p>
            <a:pPr marL="114300" indent="0">
              <a:buNone/>
            </a:pPr>
            <a:r>
              <a:rPr lang="en-US" dirty="0" smtClean="0"/>
              <a:t>-7.6%</a:t>
            </a:r>
          </a:p>
          <a:p>
            <a:pPr marL="114300" indent="0">
              <a:buNone/>
            </a:pPr>
            <a:r>
              <a:rPr lang="en-US" dirty="0" smtClean="0"/>
              <a:t>+17.6%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Cohn-Cort                     Module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302D-D599-4E77-A491-74C1585203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3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" t="7669" r="3933"/>
          <a:stretch/>
        </p:blipFill>
        <p:spPr>
          <a:xfrm>
            <a:off x="76200" y="609600"/>
            <a:ext cx="8367444" cy="543123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Cohn-Cort                     Module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302D-D599-4E77-A491-74C1585203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49" y="3627438"/>
            <a:ext cx="7620000" cy="1143000"/>
          </a:xfrm>
        </p:spPr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52" y="4572000"/>
            <a:ext cx="7620000" cy="2057400"/>
          </a:xfrm>
        </p:spPr>
        <p:txBody>
          <a:bodyPr/>
          <a:lstStyle/>
          <a:p>
            <a:r>
              <a:rPr lang="en-US" dirty="0" smtClean="0"/>
              <a:t>More processing power is needed to determine errors and run a more precise model</a:t>
            </a:r>
          </a:p>
          <a:p>
            <a:r>
              <a:rPr lang="en-US" dirty="0" smtClean="0"/>
              <a:t>Alternatively, it may be worthwhile to use different selection criteria before doing any modeling or predicting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5963" y="3810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67552" y="1371600"/>
            <a:ext cx="76200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Other factors that can affect an investment were not taken into account: i.e. risks of natural disasters, changes in building codes, and county infrastructure improvements</a:t>
            </a:r>
          </a:p>
          <a:p>
            <a:r>
              <a:rPr lang="en-US" dirty="0" smtClean="0"/>
              <a:t>A model using proximity to other regions, perhaps predicting gentrification trends and urbanization, where rental properties become available for purchase or vice versa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Cohn-Cort                     Module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302D-D599-4E77-A491-74C1585203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6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 or comments accepted by email or through </a:t>
            </a:r>
            <a:r>
              <a:rPr lang="en-US" dirty="0" err="1" smtClean="0"/>
              <a:t>Github</a:t>
            </a:r>
            <a:r>
              <a:rPr lang="en-US" dirty="0" smtClean="0"/>
              <a:t> repo: </a:t>
            </a:r>
            <a:r>
              <a:rPr lang="en-US" dirty="0" err="1" smtClean="0"/>
              <a:t>bronwencc</a:t>
            </a:r>
            <a:r>
              <a:rPr lang="en-US" dirty="0" smtClean="0"/>
              <a:t>/Module-4-Project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6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644</TotalTime>
  <Words>264</Words>
  <Application>Microsoft Office PowerPoint</Application>
  <PresentationFormat>On-screen Show (4:3)</PresentationFormat>
  <Paragraphs>49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Five Zip Codes In Which to Invest in the Real Estate Market</vt:lpstr>
      <vt:lpstr>Methodology: Prioritizing the Safe Bet Over the ROI</vt:lpstr>
      <vt:lpstr>House prices in the select 20 regions from 2018 to 2020</vt:lpstr>
      <vt:lpstr>Where Are The Top Five Regions?</vt:lpstr>
      <vt:lpstr>PowerPoint Presentation</vt:lpstr>
      <vt:lpstr>Lessons Learned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Five Zip Codes In Which to Invest in the Real Estate Market</dc:title>
  <dc:creator>Bronwen</dc:creator>
  <cp:lastModifiedBy>Bronwen</cp:lastModifiedBy>
  <cp:revision>31</cp:revision>
  <dcterms:created xsi:type="dcterms:W3CDTF">2020-02-18T04:26:33Z</dcterms:created>
  <dcterms:modified xsi:type="dcterms:W3CDTF">2020-03-04T19:24:22Z</dcterms:modified>
</cp:coreProperties>
</file>