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spostare la diapositiva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Fai clic per </a:t>
            </a:r>
            <a:r>
              <a:rPr b="0" lang="it-IT" sz="2000" spc="-1" strike="noStrike">
                <a:latin typeface="Arial"/>
              </a:rPr>
              <a:t>modificare </a:t>
            </a:r>
            <a:r>
              <a:rPr b="0" lang="it-IT" sz="2000" spc="-1" strike="noStrike">
                <a:latin typeface="Arial"/>
              </a:rPr>
              <a:t>il formato </a:t>
            </a:r>
            <a:r>
              <a:rPr b="0" lang="it-IT" sz="2000" spc="-1" strike="noStrike">
                <a:latin typeface="Arial"/>
              </a:rPr>
              <a:t>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042490-0439-48BE-A0AD-49ADB4A8A84E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A86E73-CF17-4E65-A8CA-501FFF8E8ED4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96E41D-DD09-460C-929F-67700D834C86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731D99-8980-4525-AD6F-22CE26DD00C8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55FAD8-BD70-4D9E-8661-D6E2006DD36C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4552DD-7400-4768-958A-5DFBE65E52DB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27F5C6-BEFA-45E1-820B-DFFC40BAFB90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AA2CDB-5DBD-48AE-A522-3BC322B40D99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5135B8-42F2-4B31-AE97-44455E182183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3C1C05-9B74-48CC-AB7B-4DB090FCFD97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68EEAC-5657-4661-A511-8DE710465FC5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896F5E-5F0E-42CF-973C-B799172EA3C7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7A5727-84BF-43D1-B7BD-813BD8FB7B1E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3AA8F4-CBC0-45A0-8F25-36026EA6B560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11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758880"/>
            <a:ext cx="6097680" cy="6097680"/>
            <a:chOff x="0" y="758880"/>
            <a:chExt cx="6097680" cy="6097680"/>
          </a:xfrm>
        </p:grpSpPr>
        <p:sp>
          <p:nvSpPr>
            <p:cNvPr id="1" name="CustomShape 2"/>
            <p:cNvSpPr/>
            <p:nvPr/>
          </p:nvSpPr>
          <p:spPr>
            <a:xfrm>
              <a:off x="0" y="758880"/>
              <a:ext cx="3072240" cy="4096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4862160"/>
              <a:ext cx="1995120" cy="19944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097720" y="4857120"/>
              <a:ext cx="3999960" cy="1999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Line 5"/>
          <p:cNvSpPr/>
          <p:nvPr/>
        </p:nvSpPr>
        <p:spPr>
          <a:xfrm>
            <a:off x="636696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</a:t>
            </a:r>
            <a:r>
              <a:rPr b="0" lang="it-IT" sz="4400" spc="-1" strike="noStrike">
                <a:latin typeface="Arial"/>
              </a:rPr>
              <a:t>modificare il </a:t>
            </a:r>
            <a:r>
              <a:rPr b="0" lang="it-IT" sz="4400" spc="-1" strike="noStrike">
                <a:latin typeface="Arial"/>
              </a:rPr>
              <a:t>formato 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440" y="3899160"/>
            <a:ext cx="2957760" cy="2957760"/>
            <a:chOff x="1440" y="3899160"/>
            <a:chExt cx="2957760" cy="2957760"/>
          </a:xfrm>
        </p:grpSpPr>
        <p:sp>
          <p:nvSpPr>
            <p:cNvPr id="44" name="CustomShape 2"/>
            <p:cNvSpPr/>
            <p:nvPr/>
          </p:nvSpPr>
          <p:spPr>
            <a:xfrm flipV="1" rot="16200000">
              <a:off x="1220760" y="5117760"/>
              <a:ext cx="1489680" cy="19868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3"/>
            <p:cNvSpPr/>
            <p:nvPr/>
          </p:nvSpPr>
          <p:spPr>
            <a:xfrm flipV="1" rot="16200000">
              <a:off x="1080" y="5889240"/>
              <a:ext cx="967320" cy="966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flipV="1" rot="16200000">
              <a:off x="-482400" y="4384080"/>
              <a:ext cx="1940040" cy="9694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Line 5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</a:t>
            </a:r>
            <a:r>
              <a:rPr b="0" lang="it-IT" sz="4400" spc="-1" strike="noStrike">
                <a:latin typeface="Arial"/>
              </a:rPr>
              <a:t>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modifi</a:t>
            </a:r>
            <a:r>
              <a:rPr b="0" lang="it-IT" sz="4400" spc="-1" strike="noStrike">
                <a:latin typeface="Arial"/>
              </a:rPr>
              <a:t>care </a:t>
            </a:r>
            <a:r>
              <a:rPr b="0" lang="it-IT" sz="4400" spc="-1" strike="noStrike">
                <a:latin typeface="Arial"/>
              </a:rPr>
              <a:t>il </a:t>
            </a:r>
            <a:r>
              <a:rPr b="0" lang="it-IT" sz="4400" spc="-1" strike="noStrike">
                <a:latin typeface="Arial"/>
              </a:rPr>
              <a:t>forma</a:t>
            </a:r>
            <a:r>
              <a:rPr b="0" lang="it-IT" sz="4400" spc="-1" strike="noStrike">
                <a:latin typeface="Arial"/>
              </a:rPr>
              <a:t>to del </a:t>
            </a:r>
            <a:r>
              <a:rPr b="0" lang="it-IT" sz="4400" spc="-1" strike="noStrike">
                <a:latin typeface="Arial"/>
              </a:rPr>
              <a:t>testo </a:t>
            </a:r>
            <a:r>
              <a:rPr b="0" lang="it-IT" sz="4400" spc="-1" strike="noStrike">
                <a:latin typeface="Arial"/>
              </a:rPr>
              <a:t>del </a:t>
            </a:r>
            <a:r>
              <a:rPr b="0" lang="it-IT" sz="4400" spc="-1" strike="noStrike">
                <a:latin typeface="Arial"/>
              </a:rPr>
              <a:t>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6362640" y="0"/>
            <a:ext cx="5828040" cy="3234240"/>
            <a:chOff x="6362640" y="0"/>
            <a:chExt cx="5828040" cy="3234240"/>
          </a:xfrm>
        </p:grpSpPr>
        <p:sp>
          <p:nvSpPr>
            <p:cNvPr id="87" name="CustomShape 2"/>
            <p:cNvSpPr/>
            <p:nvPr/>
          </p:nvSpPr>
          <p:spPr>
            <a:xfrm>
              <a:off x="6362640" y="0"/>
              <a:ext cx="3883320" cy="323424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3"/>
            <p:cNvSpPr/>
            <p:nvPr/>
          </p:nvSpPr>
          <p:spPr>
            <a:xfrm>
              <a:off x="7004520" y="1289880"/>
              <a:ext cx="1944360" cy="194436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>
              <a:off x="8955360" y="0"/>
              <a:ext cx="1283040" cy="64116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>
              <a:off x="7652520" y="641520"/>
              <a:ext cx="1944360" cy="194436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6"/>
            <p:cNvSpPr/>
            <p:nvPr/>
          </p:nvSpPr>
          <p:spPr>
            <a:xfrm>
              <a:off x="9598320" y="641520"/>
              <a:ext cx="2592360" cy="259236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Line 7"/>
          <p:cNvSpPr/>
          <p:nvPr/>
        </p:nvSpPr>
        <p:spPr>
          <a:xfrm>
            <a:off x="952200" y="193464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Line 8"/>
          <p:cNvSpPr/>
          <p:nvPr/>
        </p:nvSpPr>
        <p:spPr>
          <a:xfrm>
            <a:off x="3663000" y="1938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Line 9"/>
          <p:cNvSpPr/>
          <p:nvPr/>
        </p:nvSpPr>
        <p:spPr>
          <a:xfrm>
            <a:off x="952200" y="424800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5" name="Line 10"/>
          <p:cNvSpPr/>
          <p:nvPr/>
        </p:nvSpPr>
        <p:spPr>
          <a:xfrm>
            <a:off x="366300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Line 11"/>
          <p:cNvSpPr/>
          <p:nvPr/>
        </p:nvSpPr>
        <p:spPr>
          <a:xfrm>
            <a:off x="636696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</a:t>
            </a:r>
            <a:r>
              <a:rPr b="0" lang="it-IT" sz="4400" spc="-1" strike="noStrike">
                <a:latin typeface="Arial"/>
              </a:rPr>
              <a:t>modificare il </a:t>
            </a:r>
            <a:r>
              <a:rPr b="0" lang="it-IT" sz="4400" spc="-1" strike="noStrike">
                <a:latin typeface="Arial"/>
              </a:rPr>
              <a:t>formato 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8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9840" y="548280"/>
            <a:ext cx="158796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20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"</a:t>
            </a:r>
            <a:endParaRPr b="0" lang="it-IT" sz="20000" spc="-1" strike="noStrike">
              <a:latin typeface="Arial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6362640" y="0"/>
            <a:ext cx="5828040" cy="3234240"/>
            <a:chOff x="6362640" y="0"/>
            <a:chExt cx="5828040" cy="3234240"/>
          </a:xfrm>
        </p:grpSpPr>
        <p:sp>
          <p:nvSpPr>
            <p:cNvPr id="137" name="CustomShape 3"/>
            <p:cNvSpPr/>
            <p:nvPr/>
          </p:nvSpPr>
          <p:spPr>
            <a:xfrm>
              <a:off x="6362640" y="0"/>
              <a:ext cx="3883320" cy="323424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7004520" y="1289880"/>
              <a:ext cx="1944360" cy="194436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"/>
            <p:cNvSpPr/>
            <p:nvPr/>
          </p:nvSpPr>
          <p:spPr>
            <a:xfrm>
              <a:off x="8955360" y="0"/>
              <a:ext cx="1283040" cy="64116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7652520" y="641520"/>
              <a:ext cx="1944360" cy="194436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7"/>
            <p:cNvSpPr/>
            <p:nvPr/>
          </p:nvSpPr>
          <p:spPr>
            <a:xfrm>
              <a:off x="9598320" y="641520"/>
              <a:ext cx="2592360" cy="259236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" name="Group 8"/>
          <p:cNvGrpSpPr/>
          <p:nvPr/>
        </p:nvGrpSpPr>
        <p:grpSpPr>
          <a:xfrm>
            <a:off x="1440" y="3899160"/>
            <a:ext cx="2957760" cy="2957760"/>
            <a:chOff x="1440" y="3899160"/>
            <a:chExt cx="2957760" cy="2957760"/>
          </a:xfrm>
        </p:grpSpPr>
        <p:sp>
          <p:nvSpPr>
            <p:cNvPr id="143" name="CustomShape 9"/>
            <p:cNvSpPr/>
            <p:nvPr/>
          </p:nvSpPr>
          <p:spPr>
            <a:xfrm flipV="1" rot="16200000">
              <a:off x="1220760" y="5117760"/>
              <a:ext cx="1489680" cy="19868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0"/>
            <p:cNvSpPr/>
            <p:nvPr/>
          </p:nvSpPr>
          <p:spPr>
            <a:xfrm flipV="1" rot="16200000">
              <a:off x="1080" y="5889240"/>
              <a:ext cx="967320" cy="966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1"/>
            <p:cNvSpPr/>
            <p:nvPr/>
          </p:nvSpPr>
          <p:spPr>
            <a:xfrm flipV="1" rot="16200000">
              <a:off x="-482400" y="4384080"/>
              <a:ext cx="1940040" cy="9694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</a:t>
            </a:r>
            <a:r>
              <a:rPr b="0" lang="it-IT" sz="4400" spc="-1" strike="noStrike">
                <a:latin typeface="Arial"/>
              </a:rPr>
              <a:t>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modi</a:t>
            </a:r>
            <a:r>
              <a:rPr b="0" lang="it-IT" sz="4400" spc="-1" strike="noStrike">
                <a:latin typeface="Arial"/>
              </a:rPr>
              <a:t>ficar</a:t>
            </a:r>
            <a:r>
              <a:rPr b="0" lang="it-IT" sz="4400" spc="-1" strike="noStrike">
                <a:latin typeface="Arial"/>
              </a:rPr>
              <a:t>e il </a:t>
            </a:r>
            <a:r>
              <a:rPr b="0" lang="it-IT" sz="4400" spc="-1" strike="noStrike">
                <a:latin typeface="Arial"/>
              </a:rPr>
              <a:t>form</a:t>
            </a:r>
            <a:r>
              <a:rPr b="0" lang="it-IT" sz="4400" spc="-1" strike="noStrike">
                <a:latin typeface="Arial"/>
              </a:rPr>
              <a:t>ato </a:t>
            </a:r>
            <a:r>
              <a:rPr b="0" lang="it-IT" sz="4400" spc="-1" strike="noStrike">
                <a:latin typeface="Arial"/>
              </a:rPr>
              <a:t>del </a:t>
            </a:r>
            <a:r>
              <a:rPr b="0" lang="it-IT" sz="4400" spc="-1" strike="noStrike">
                <a:latin typeface="Arial"/>
              </a:rPr>
              <a:t>testo </a:t>
            </a:r>
            <a:r>
              <a:rPr b="0" lang="it-IT" sz="4400" spc="-1" strike="noStrike">
                <a:latin typeface="Arial"/>
              </a:rPr>
              <a:t>del </a:t>
            </a:r>
            <a:r>
              <a:rPr b="0" lang="it-IT" sz="4400" spc="-1" strike="noStrike">
                <a:latin typeface="Arial"/>
              </a:rPr>
              <a:t>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4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440" y="3899160"/>
            <a:ext cx="2957760" cy="2957760"/>
            <a:chOff x="1440" y="3899160"/>
            <a:chExt cx="2957760" cy="2957760"/>
          </a:xfrm>
        </p:grpSpPr>
        <p:sp>
          <p:nvSpPr>
            <p:cNvPr id="185" name="CustomShape 2"/>
            <p:cNvSpPr/>
            <p:nvPr/>
          </p:nvSpPr>
          <p:spPr>
            <a:xfrm flipV="1" rot="16200000">
              <a:off x="1220760" y="5117760"/>
              <a:ext cx="1489680" cy="19868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"/>
            <p:cNvSpPr/>
            <p:nvPr/>
          </p:nvSpPr>
          <p:spPr>
            <a:xfrm flipV="1" rot="16200000">
              <a:off x="1080" y="5889240"/>
              <a:ext cx="967320" cy="966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"/>
            <p:cNvSpPr/>
            <p:nvPr/>
          </p:nvSpPr>
          <p:spPr>
            <a:xfrm flipV="1" rot="16200000">
              <a:off x="-482400" y="4384080"/>
              <a:ext cx="1940040" cy="9694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Line 5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Line 6"/>
          <p:cNvSpPr/>
          <p:nvPr/>
        </p:nvSpPr>
        <p:spPr>
          <a:xfrm>
            <a:off x="6362640" y="1938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</a:t>
            </a:r>
            <a:r>
              <a:rPr b="0" lang="it-IT" sz="4400" spc="-1" strike="noStrike">
                <a:latin typeface="Arial"/>
              </a:rPr>
              <a:t>modificare il </a:t>
            </a:r>
            <a:r>
              <a:rPr b="0" lang="it-IT" sz="4400" spc="-1" strike="noStrike">
                <a:latin typeface="Arial"/>
              </a:rPr>
              <a:t>formato 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9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ine 1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29" name="Group 2"/>
          <p:cNvGrpSpPr/>
          <p:nvPr/>
        </p:nvGrpSpPr>
        <p:grpSpPr>
          <a:xfrm>
            <a:off x="8871480" y="360"/>
            <a:ext cx="3323880" cy="3323880"/>
            <a:chOff x="8871480" y="360"/>
            <a:chExt cx="3323880" cy="3323880"/>
          </a:xfrm>
        </p:grpSpPr>
        <p:sp>
          <p:nvSpPr>
            <p:cNvPr id="230" name="CustomShape 3"/>
            <p:cNvSpPr/>
            <p:nvPr/>
          </p:nvSpPr>
          <p:spPr>
            <a:xfrm rot="10800000">
              <a:off x="10521000" y="1091160"/>
              <a:ext cx="1674360" cy="22327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4"/>
            <p:cNvSpPr/>
            <p:nvPr/>
          </p:nvSpPr>
          <p:spPr>
            <a:xfrm rot="10800000">
              <a:off x="11108520" y="0"/>
              <a:ext cx="1086840" cy="10868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"/>
            <p:cNvSpPr/>
            <p:nvPr/>
          </p:nvSpPr>
          <p:spPr>
            <a:xfrm rot="10800000">
              <a:off x="8871480" y="0"/>
              <a:ext cx="2180160" cy="10893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"/>
          <p:cNvGrpSpPr/>
          <p:nvPr/>
        </p:nvGrpSpPr>
        <p:grpSpPr>
          <a:xfrm>
            <a:off x="1440" y="3899160"/>
            <a:ext cx="2957760" cy="2957760"/>
            <a:chOff x="1440" y="3899160"/>
            <a:chExt cx="2957760" cy="2957760"/>
          </a:xfrm>
        </p:grpSpPr>
        <p:sp>
          <p:nvSpPr>
            <p:cNvPr id="272" name="CustomShape 2"/>
            <p:cNvSpPr/>
            <p:nvPr/>
          </p:nvSpPr>
          <p:spPr>
            <a:xfrm flipV="1" rot="16200000">
              <a:off x="1220760" y="5117760"/>
              <a:ext cx="1489680" cy="19868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3"/>
            <p:cNvSpPr/>
            <p:nvPr/>
          </p:nvSpPr>
          <p:spPr>
            <a:xfrm flipV="1" rot="16200000">
              <a:off x="1080" y="5889240"/>
              <a:ext cx="967320" cy="966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4"/>
            <p:cNvSpPr/>
            <p:nvPr/>
          </p:nvSpPr>
          <p:spPr>
            <a:xfrm flipV="1" rot="16200000">
              <a:off x="-482400" y="4384080"/>
              <a:ext cx="1940040" cy="9694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" name="Line 5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6" name="Line 6"/>
          <p:cNvSpPr/>
          <p:nvPr/>
        </p:nvSpPr>
        <p:spPr>
          <a:xfrm>
            <a:off x="456912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Line 7"/>
          <p:cNvSpPr/>
          <p:nvPr/>
        </p:nvSpPr>
        <p:spPr>
          <a:xfrm>
            <a:off x="818676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modifica</a:t>
            </a:r>
            <a:r>
              <a:rPr b="0" lang="it-IT" sz="4400" spc="-1" strike="noStrike">
                <a:latin typeface="Arial"/>
              </a:rPr>
              <a:t>re il </a:t>
            </a:r>
            <a:r>
              <a:rPr b="0" lang="it-IT" sz="4400" spc="-1" strike="noStrike">
                <a:latin typeface="Arial"/>
              </a:rPr>
              <a:t>formato </a:t>
            </a:r>
            <a:r>
              <a:rPr b="0" lang="it-IT" sz="4400" spc="-1" strike="noStrike">
                <a:latin typeface="Arial"/>
              </a:rPr>
              <a:t>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7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>
            <a:off x="6895800" y="323352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317" name="Group 2"/>
          <p:cNvGrpSpPr/>
          <p:nvPr/>
        </p:nvGrpSpPr>
        <p:grpSpPr>
          <a:xfrm>
            <a:off x="8871480" y="360"/>
            <a:ext cx="3323880" cy="3323880"/>
            <a:chOff x="8871480" y="360"/>
            <a:chExt cx="3323880" cy="3323880"/>
          </a:xfrm>
        </p:grpSpPr>
        <p:sp>
          <p:nvSpPr>
            <p:cNvPr id="318" name="CustomShape 3"/>
            <p:cNvSpPr/>
            <p:nvPr/>
          </p:nvSpPr>
          <p:spPr>
            <a:xfrm rot="10800000">
              <a:off x="10521000" y="1091160"/>
              <a:ext cx="1674360" cy="22327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"/>
            <p:cNvSpPr/>
            <p:nvPr/>
          </p:nvSpPr>
          <p:spPr>
            <a:xfrm rot="10800000">
              <a:off x="11108520" y="0"/>
              <a:ext cx="1086840" cy="10868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5"/>
            <p:cNvSpPr/>
            <p:nvPr/>
          </p:nvSpPr>
          <p:spPr>
            <a:xfrm rot="10800000">
              <a:off x="8871480" y="0"/>
              <a:ext cx="2180160" cy="10893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</a:t>
            </a:r>
            <a:r>
              <a:rPr b="0" lang="it-IT" sz="4400" spc="-1" strike="noStrike">
                <a:latin typeface="Arial"/>
              </a:rPr>
              <a:t>modificare il </a:t>
            </a:r>
            <a:r>
              <a:rPr b="0" lang="it-IT" sz="4400" spc="-1" strike="noStrike">
                <a:latin typeface="Arial"/>
              </a:rPr>
              <a:t>formato del testo </a:t>
            </a:r>
            <a:r>
              <a:rPr b="0" lang="it-IT" sz="4400" spc="-1" strike="noStrike">
                <a:latin typeface="Arial"/>
              </a:rPr>
              <a:t>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366960" y="2116080"/>
            <a:ext cx="549000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Game</a:t>
            </a:r>
            <a:br/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Set</a:t>
            </a:r>
            <a:br/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	</a:t>
            </a:r>
            <a:r>
              <a:rPr b="1" lang="it-IT" sz="60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Map</a:t>
            </a:r>
            <a:endParaRPr b="0" lang="it-IT" sz="60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366960" y="4549680"/>
            <a:ext cx="5490000" cy="9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Andrea Luca Antonini, 1707560</a:t>
            </a:r>
            <a:r>
              <a:rPr b="0" lang="it-IT" sz="1800" spc="-1" strike="noStrike">
                <a:solidFill>
                  <a:srgbClr val="7ca655"/>
                </a:solidFill>
                <a:latin typeface="Franklin Gothic Book"/>
                <a:ea typeface="DejaVu Sans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Book"/>
                <a:ea typeface="DejaVu Sans"/>
              </a:rPr>
              <a:t>Università ‘La Sapienza’ di Roma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Book"/>
                <a:ea typeface="DejaVu Sans"/>
              </a:rPr>
              <a:t>antonini.1707560@studenti.uniroma1.it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8CA4E71-91FE-417F-AEB9-7560221BD5FF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8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B244F7E-831E-43D2-A309-AC4A758593E8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676080" y="1584000"/>
            <a:ext cx="2635200" cy="64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521280" y="547200"/>
            <a:ext cx="4939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Radar chart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33" name="CustomShape 6"/>
          <p:cNvSpPr/>
          <p:nvPr/>
        </p:nvSpPr>
        <p:spPr>
          <a:xfrm>
            <a:off x="201600" y="136800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Highlight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72000" y="1782000"/>
            <a:ext cx="44668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User can highlight a player geometry by passing over it</a:t>
            </a:r>
            <a:endParaRPr b="0" lang="it-IT" sz="1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Or by clicking on his/her name in the legend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35" name="CustomShape 8"/>
          <p:cNvSpPr/>
          <p:nvPr/>
        </p:nvSpPr>
        <p:spPr>
          <a:xfrm>
            <a:off x="5544000" y="129600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Search  bar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>
            <a:off x="5036040" y="1754280"/>
            <a:ext cx="44668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User can go up and down through the hints</a:t>
            </a:r>
            <a:endParaRPr b="0" lang="it-IT" sz="1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Clicking on a name, that player will be displayed both on scatter plot and in radar chart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216000" y="2683800"/>
            <a:ext cx="4415400" cy="348948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2"/>
          <a:stretch/>
        </p:blipFill>
        <p:spPr>
          <a:xfrm>
            <a:off x="5760000" y="2681640"/>
            <a:ext cx="3197520" cy="354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964080" y="879120"/>
            <a:ext cx="6607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04. Career Achievements 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226224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Bargram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838080" y="2577960"/>
            <a:ext cx="4837320" cy="15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Represents 10 most winning champions in the selected period, i.e. those who won more Grand Slams.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Red bars indicate Grand Slam finals, while yellow bars indicate Grand Slam successes.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838080" y="427824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Connected scatter plot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838080" y="4642920"/>
            <a:ext cx="483732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Display the evolution of ranking positions of the selected player over the years.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Selecting a player from the bargram will cause an update in the connected scatter plot line.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8550FF8-F43B-44CE-BCCC-20422EF2F076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45" name="CustomShape 7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46" name="CustomShape 8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2B3C23C-65BC-43E8-94A8-C21D7E1C07DA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5655240" y="2577960"/>
            <a:ext cx="5719680" cy="37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971640" y="2289240"/>
            <a:ext cx="434196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Example of selection from the bargram that causes the update of connected scatter plot.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After selecting a player, the other players bars become more opaque.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Trend in connected scatter plot gives an idea of the evolution of a player career.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EAADEC28-6BA4-4167-A161-905C17E7F598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D74C55F-BD72-499F-9E2C-E60F5DBC74D3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5611320" y="1512000"/>
            <a:ext cx="5979600" cy="382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964080" y="879120"/>
            <a:ext cx="104108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Bargram and connected scatter plot 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964080" y="2301120"/>
            <a:ext cx="48258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Why bargram?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964080" y="2705040"/>
            <a:ext cx="482580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Very useful to compare quantities referring to different players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this case, two bars for each player give an idea of the proportion between Grand Slam finals played and Grand Slam finals won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6362640" y="2301120"/>
            <a:ext cx="476352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Why connected scatter plot?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6362640" y="2705040"/>
            <a:ext cx="501228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Well represents the evolution over the years of selected player ranks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Dots represent ranking position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Lines connect dots, giving the idea of passing of time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A7F1590-1355-40C4-8E68-3239BEC0A075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F1A3132-E5EF-4192-8939-FE6DD97E407C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907680" y="2173680"/>
            <a:ext cx="49017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Thanks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907680" y="3591000"/>
            <a:ext cx="490176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This project has been a nice journey into d3, Javascript, CSS and Python3 worlds.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hope that you will appreciate it.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463" name="Segnaposto immagine 12" descr="Ritratto di un membro del team"/>
          <p:cNvPicPr/>
          <p:nvPr/>
        </p:nvPicPr>
        <p:blipFill>
          <a:blip r:embed="rId1"/>
          <a:stretch/>
        </p:blipFill>
        <p:spPr>
          <a:xfrm>
            <a:off x="0" y="0"/>
            <a:ext cx="6094440" cy="6856560"/>
          </a:xfrm>
          <a:prstGeom prst="rect">
            <a:avLst/>
          </a:prstGeom>
          <a:ln>
            <a:noFill/>
          </a:ln>
        </p:spPr>
      </p:pic>
      <p:sp>
        <p:nvSpPr>
          <p:cNvPr id="464" name="CustomShape 3"/>
          <p:cNvSpPr/>
          <p:nvPr/>
        </p:nvSpPr>
        <p:spPr>
          <a:xfrm>
            <a:off x="6896160" y="5101920"/>
            <a:ext cx="4913640" cy="5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it-IT" sz="1600" spc="-1" strike="noStrike">
                <a:solidFill>
                  <a:srgbClr val="7ca655"/>
                </a:solidFill>
                <a:latin typeface="Franklin Gothic Book"/>
                <a:ea typeface="DejaVu Sans"/>
              </a:rPr>
              <a:t>Andrea Luca Antonini, 1707560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7ca655"/>
                </a:solidFill>
                <a:latin typeface="Franklin Gothic Book"/>
                <a:ea typeface="DejaVu Sans"/>
              </a:rPr>
              <a:t>antonini.1707560@studenti.uniroma1.it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964080" y="879120"/>
            <a:ext cx="4939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Introduction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972360" y="2289240"/>
            <a:ext cx="457056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The idea behind this project is to provide a useful and entertaining tool for visualizing tennis statistics of the last 40 years (1980 – 2021).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Through simple and effective representations, user can discover and analyse different aspects of the world of tennis.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8EC9EC1-16FB-4B5A-8429-C996DEEF5523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&lt;numero&gt;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2C89C2E-BCDF-460F-8D89-4CC79B75F41C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5436720" y="1008000"/>
            <a:ext cx="6586560" cy="47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964080" y="879120"/>
            <a:ext cx="4939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41" strike="noStrike">
                <a:solidFill>
                  <a:srgbClr val="000000"/>
                </a:solidFill>
                <a:latin typeface="Franklin Gothic Demi"/>
                <a:ea typeface="DejaVu Sans"/>
              </a:rPr>
              <a:t>Overview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952560" y="2209680"/>
            <a:ext cx="21322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01. Initial view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952560" y="2818440"/>
            <a:ext cx="21322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home view with a button for each sub-view.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3663000" y="2209680"/>
            <a:ext cx="212688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02. Tennis players around the world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663000" y="2818440"/>
            <a:ext cx="21268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world map representing nationalities distribution of top 100 players.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952560" y="4522680"/>
            <a:ext cx="21322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03. Players statistics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952560" y="5131440"/>
            <a:ext cx="21322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scatter plot and a radar chart representing detailed players statistics.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3663000" y="4522680"/>
            <a:ext cx="21268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04. Career achievements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>
            <a:off x="3663000" y="5131440"/>
            <a:ext cx="21268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bargram and a connected scatter plot regarding the most winning champions.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2" name="CustomShape 10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0BB905F-32AA-40EB-8ABA-B130D3C0E413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&lt;numero&gt;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84" name="CustomShape 12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84420B9-20CC-4A41-A132-8B9712E4D8B9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6120000" y="3756240"/>
            <a:ext cx="2468520" cy="99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964080" y="2476440"/>
            <a:ext cx="4449960" cy="32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it-IT" sz="2400" spc="89" strike="noStrike">
                <a:solidFill>
                  <a:srgbClr val="000000"/>
                </a:solidFill>
                <a:latin typeface="Franklin Gothic Book"/>
                <a:ea typeface="DejaVu Sans"/>
              </a:rPr>
              <a:t>Project overview, with three interactive buttons, one for each sub-view.</a:t>
            </a:r>
            <a:br/>
            <a:br/>
            <a:r>
              <a:rPr b="0" lang="it-IT" sz="2400" spc="89" strike="noStrike">
                <a:solidFill>
                  <a:srgbClr val="000000"/>
                </a:solidFill>
                <a:latin typeface="Franklin Gothic Book"/>
                <a:ea typeface="DejaVu Sans"/>
              </a:rPr>
              <a:t>Footer contains the link for data repositories.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674640" y="1278360"/>
            <a:ext cx="5999760" cy="7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01</a:t>
            </a:r>
            <a:r>
              <a:rPr b="0" lang="it-IT" sz="4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</a:t>
            </a: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Initial</a:t>
            </a:r>
            <a:r>
              <a:rPr b="0" lang="it-IT" sz="4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view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388" name="Immagine 4" descr=""/>
          <p:cNvPicPr/>
          <p:nvPr/>
        </p:nvPicPr>
        <p:blipFill>
          <a:blip r:embed="rId1"/>
          <a:stretch/>
        </p:blipFill>
        <p:spPr>
          <a:xfrm>
            <a:off x="5981760" y="3429000"/>
            <a:ext cx="5644080" cy="3288600"/>
          </a:xfrm>
          <a:prstGeom prst="rect">
            <a:avLst/>
          </a:prstGeom>
          <a:ln>
            <a:noFill/>
          </a:ln>
        </p:spPr>
      </p:pic>
      <p:sp>
        <p:nvSpPr>
          <p:cNvPr id="389" name="CustomShape 3"/>
          <p:cNvSpPr/>
          <p:nvPr/>
        </p:nvSpPr>
        <p:spPr>
          <a:xfrm>
            <a:off x="946080" y="6304320"/>
            <a:ext cx="5292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96E425A-B77E-40DF-BBC4-30E9CA3E3339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4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486080" y="630432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CD53FA9-CA0B-4F45-86A4-DDE736DECA18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964080" y="879120"/>
            <a:ext cx="100170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02. Tennis players around the world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696000" y="2244960"/>
            <a:ext cx="457056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Interactive world map in which each country has a colour relative to the number of players in the ATP/WTA top 100.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Colours legend is located above the map.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Selecting a different period of time, user can see changes in the colour distribution, relative to the higher or slower number of top 100 players.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Moreover, selecting a country, user can see the list of top 100 players coming from that country in a specific period of time.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E30C011F-188B-4C27-A9F7-75EDF7579028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5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A3C58D0-B4A8-4C5B-9B67-65AEAA190E0A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008000" y="2132640"/>
            <a:ext cx="5543280" cy="31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964080" y="879120"/>
            <a:ext cx="4939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World map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964080" y="2301120"/>
            <a:ext cx="48258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Why world map?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964080" y="2786400"/>
            <a:ext cx="482580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Intuitive and easily comprehensible representation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Through selection of time period, user can analyse the development of tennis movement in a determined country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User can see how many and which players belong to a country tennis movement all over the years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6362640" y="2301120"/>
            <a:ext cx="476352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Legend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6362640" y="2799000"/>
            <a:ext cx="501228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Country colour is determined by number of top 100 players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2021 and 2020 period, ranges goes from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1-4 to 11+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all-time period, ranges goes from 1-19 to 100+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the rest of the periods, ranges goes from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1-4 to 25+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03" name="CustomShape 6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D59A157-758D-4879-B190-1414100E196B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5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229B7CE-F303-4FAF-BB03-F1BDCB44BB26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964080" y="879120"/>
            <a:ext cx="39308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03. Players      Statistics 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838080" y="226224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Scatter plot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838080" y="2577960"/>
            <a:ext cx="48373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Represents top 100 players in the selected period of time, from 1980 on.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Dot coordinates are the projection on two components of six percentage statistics: ace %, double faults %, first serve won %, second serve won %, break points saved %, break points won %.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838080" y="4392000"/>
            <a:ext cx="4837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Radar chart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849960" y="4787280"/>
            <a:ext cx="483732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Display the above percentage statistics of selected player.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Each player has a different colour.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2FDF8B7D-E34D-4EDA-B00A-610324BC7E1A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5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12" name="CustomShape 7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13" name="CustomShape 8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48406B6-9E55-4F0E-B521-20944DB2A23E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5832000" y="3009960"/>
            <a:ext cx="5850000" cy="354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105400" y="1739880"/>
            <a:ext cx="2315520" cy="442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964080" y="879120"/>
            <a:ext cx="4939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it-IT" sz="4400" spc="89" strike="noStrike">
                <a:solidFill>
                  <a:srgbClr val="000000"/>
                </a:solidFill>
                <a:latin typeface="Franklin Gothic Demi"/>
                <a:ea typeface="DejaVu Sans"/>
              </a:rPr>
              <a:t>Scatter plot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952560" y="2300040"/>
            <a:ext cx="303516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Selection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952560" y="2799000"/>
            <a:ext cx="303516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User can select a player clicking on the relative dot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Or searching the player through the search bar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4569480" y="2300040"/>
            <a:ext cx="303516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7ca655"/>
                </a:solidFill>
                <a:latin typeface="Franklin Gothic Demi"/>
                <a:ea typeface="DejaVu Sans"/>
              </a:rPr>
              <a:t>Brush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4569480" y="2799000"/>
            <a:ext cx="3049560" cy="26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Dragging the mouse, user can zoom a region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Consequently, axes will change values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 this way, user can explore which players have similar statistics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0DFC2549-E8E3-4047-B2B2-E3A646080220}" type="datetime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10/06/21</a:t>
            </a:fld>
            <a:endParaRPr b="0" lang="it-IT" sz="1100" spc="-1" strike="noStrike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it-IT" sz="1100" spc="-1" strike="noStrike">
                <a:solidFill>
                  <a:srgbClr val="000000"/>
                </a:solidFill>
                <a:latin typeface="Franklin Gothic Demi"/>
                <a:ea typeface="DejaVu Sans"/>
              </a:rPr>
              <a:t>Game, Set, Map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8EA11F04-1987-4C5D-BE2F-6BDD1B39E0A1}" type="slidenum">
              <a:rPr b="0" lang="it-IT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8</a:t>
            </a:fld>
            <a:endParaRPr b="0" lang="it-IT" sz="1100" spc="-1" strike="noStrike"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6998760" y="128520"/>
            <a:ext cx="5096520" cy="2606760"/>
          </a:xfrm>
          <a:prstGeom prst="rect">
            <a:avLst/>
          </a:prstGeom>
          <a:ln>
            <a:noFill/>
          </a:ln>
        </p:spPr>
      </p:pic>
      <p:pic>
        <p:nvPicPr>
          <p:cNvPr id="425" name="" descr=""/>
          <p:cNvPicPr/>
          <p:nvPr/>
        </p:nvPicPr>
        <p:blipFill>
          <a:blip r:embed="rId2"/>
          <a:stretch/>
        </p:blipFill>
        <p:spPr>
          <a:xfrm>
            <a:off x="7165440" y="4022280"/>
            <a:ext cx="4857840" cy="260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648000" y="1584000"/>
            <a:ext cx="10079280" cy="85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069200" y="576000"/>
            <a:ext cx="1066608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189</TotalTime>
  <Application>LibreOffice/6.4.7.2$Linux_X86_64 LibreOffice_project/40$Build-2</Application>
  <Words>798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2021-04-23T14:48:52Z</dcterms:created>
  <dc:creator>Andrea Luca Antonini</dc:creator>
  <dc:description/>
  <dc:language>it-IT</dc:language>
  <cp:lastModifiedBy/>
  <dcterms:modified xsi:type="dcterms:W3CDTF">2021-06-10T16:44:08Z</dcterms:modified>
  <cp:revision>32</cp:revision>
  <dc:subject/>
  <dc:title>Game, Set, Map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