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E0327E-596B-48A5-8E76-328FD80DA059}">
  <a:tblStyle styleId="{9DE0327E-596B-48A5-8E76-328FD80DA0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6443acd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6443acd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4077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4077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c4077e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c4077e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c4077e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c4077e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c4077e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c4077e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704a3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704a3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c4077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c4077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6443a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6443a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6443acd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6443acd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a7c786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a7c786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704a37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704a37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b1de7a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b1de7a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b1de7a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b1de7a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b2bd6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b2bd6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a7c786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a7c78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a7c786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a7c786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a7c786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a7c786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nlp-stopwords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%E2%80%A6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bviewer.jupyter.org/github/ipython/ipython/blob/1.x/examples/notebooks/Cell%20Magics.ipynb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108-</a:t>
            </a:r>
            <a:r>
              <a:rPr lang="en-GB"/>
              <a:t>NLP @ NCTU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e-Lab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1304">
            <a:off x="700432" y="3234154"/>
            <a:ext cx="1738543" cy="158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Bag-of-Words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There is someone at the door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Put the book on the table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...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3117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{9DE0327E-596B-48A5-8E76-328FD80DA059}</a:tableStyleId>
              </a:tblPr>
              <a:tblGrid>
                <a:gridCol w="1754225"/>
                <a:gridCol w="698600"/>
                <a:gridCol w="698600"/>
                <a:gridCol w="698600"/>
                <a:gridCol w="698600"/>
                <a:gridCol w="698600"/>
                <a:gridCol w="698600"/>
                <a:gridCol w="698600"/>
                <a:gridCol w="698600"/>
                <a:gridCol w="69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Vocabulary →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someone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book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door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the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is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put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table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film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there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Index </a:t>
                      </a:r>
                      <a:r>
                        <a:rPr b="1" lang="en-GB" sz="1000">
                          <a:solidFill>
                            <a:schemeClr val="dk1"/>
                          </a:solidFill>
                        </a:rPr>
                        <a:t>→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4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7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Document ↓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There is someone at the door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Put the book on the table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Bag-of-Words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Similarity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with our program...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Punctuation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Uppercase/lowercase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Short documents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1 programming </a:t>
            </a:r>
            <a:r>
              <a:rPr lang="en-GB"/>
              <a:t>homework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Task: a better news recommendation engine!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Remove punctuation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Convert all tokens to </a:t>
            </a:r>
            <a:r>
              <a:rPr lang="en-GB"/>
              <a:t>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Remove stopwords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https://bit.ly/nlp-stopwords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Replace BoW vectors with TF-IDF vectors (1000 top features by TF)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Instead of title, use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Program from scratch: do not </a:t>
            </a:r>
            <a:r>
              <a:rPr lang="en-GB"/>
              <a:t>use any NLP or machine learning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Warning</a:t>
            </a:r>
            <a:r>
              <a:rPr lang="en-GB"/>
              <a:t>: the system automatically detects plagiarism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925" y="3932650"/>
            <a:ext cx="690973" cy="69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Lab 1 programming homework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 we grade the assignment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Correctness: runs correctly when using “Runtime/Restart and run all…”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Clarity: logical, good documentation, meaningful variable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Zero tolerance for cheating/plagiarizing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Submit by end-of-Thursday (23:59)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Submissions: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(Optional: start with a copy of the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lab1-reuters.ipynb</a:t>
            </a:r>
            <a:r>
              <a:rPr lang="en-GB"/>
              <a:t> notebook)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/>
              <a:t>Rename n</a:t>
            </a:r>
            <a:r>
              <a:rPr lang="en-GB" sz="1700"/>
              <a:t>otebook to </a:t>
            </a: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lab1-&lt;studentID&gt;</a:t>
            </a: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.ipynb</a:t>
            </a:r>
            <a:r>
              <a:rPr lang="en-GB" sz="1700"/>
              <a:t> (for example, </a:t>
            </a: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lab1-1234567.ipynb</a:t>
            </a:r>
            <a:r>
              <a:rPr lang="en-GB" sz="1700"/>
              <a:t>)</a:t>
            </a:r>
            <a:endParaRPr sz="17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Submit </a:t>
            </a:r>
            <a:r>
              <a:rPr lang="en-GB"/>
              <a:t>Colab notebook link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https://colab.research.google.com/…</a:t>
            </a:r>
            <a:r>
              <a:rPr lang="en-GB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Make sure the Colab notebook is shared for viewing!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Upload Python file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lab1-&lt;studentID&gt;.py</a:t>
            </a:r>
            <a:r>
              <a:rPr b="1" lang="en-GB"/>
              <a:t> </a:t>
            </a:r>
            <a:r>
              <a:rPr lang="en-GB"/>
              <a:t>(for example, </a:t>
            </a: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lab1-1234567.py</a:t>
            </a:r>
            <a:r>
              <a:rPr lang="en-GB"/>
              <a:t>)</a:t>
            </a:r>
            <a:br>
              <a:rPr b="1" lang="en-GB"/>
            </a:br>
            <a:r>
              <a:rPr lang="en-GB"/>
              <a:t>(In Colab, use “File/Download .py”)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Submit </a:t>
            </a:r>
            <a:r>
              <a:rPr b="1" lang="en-GB"/>
              <a:t>title </a:t>
            </a:r>
            <a:r>
              <a:rPr lang="en-GB"/>
              <a:t>of your own seed story + </a:t>
            </a:r>
            <a:r>
              <a:rPr b="1" lang="en-GB"/>
              <a:t>titles </a:t>
            </a:r>
            <a:r>
              <a:rPr lang="en-GB"/>
              <a:t>of its 5 most similar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Note: your seed story is corpus[StudentID % 1000]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speed up </a:t>
            </a:r>
            <a:r>
              <a:rPr lang="en-GB"/>
              <a:t>running</a:t>
            </a:r>
            <a:r>
              <a:rPr lang="en-GB"/>
              <a:t> time during development use: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Smaller corpus</a:t>
            </a:r>
            <a:endParaRPr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</a:rPr>
              <a:t>For example, instead of</a:t>
            </a:r>
            <a:endParaRPr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■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corpus = df[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].to_list()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</a:rPr>
              <a:t>Use</a:t>
            </a:r>
            <a:endParaRPr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○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corpus = df[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].to_list()[0:200]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Fewer features</a:t>
            </a:r>
            <a:endParaRPr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</a:rPr>
              <a:t>For example, instead of</a:t>
            </a:r>
            <a:endParaRPr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■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vocab = get_vocab(corpus).most_common(</a:t>
            </a:r>
            <a:r>
              <a:rPr b="1"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</a:rPr>
              <a:t>Use</a:t>
            </a:r>
            <a:endParaRPr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■"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vocab = get_vocab(corpus).most_common(</a:t>
            </a:r>
            <a:r>
              <a:rPr b="1"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Don’t forget to revert before submitting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Reminder: </a:t>
            </a:r>
            <a:r>
              <a:rPr lang="en-GB"/>
              <a:t>TF-IDF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52" y="1879650"/>
            <a:ext cx="7316375" cy="2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Zoom!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Please change your name to StudentID + </a:t>
            </a:r>
            <a:r>
              <a:rPr lang="en-GB" u="sng"/>
              <a:t>English name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 hours is a very long time... we’ll take a break or two </a:t>
            </a:r>
            <a:r>
              <a:rPr lang="en-GB" sz="2800">
                <a:solidFill>
                  <a:schemeClr val="dk1"/>
                </a:solidFill>
              </a:rPr>
              <a:t>☕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to get my attention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</a:t>
            </a:r>
            <a:r>
              <a:rPr lang="en-GB"/>
              <a:t>aise hand (please remember to un-raise)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Communications in English only. Thank you!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 - thank you for participating!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84% Master Students (also undergrads, PhD students)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98% have Python experience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36% most comfortable with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How would you describe your Python programming skills?. Number of responses: 61 responses.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0" y="2892900"/>
            <a:ext cx="3921799" cy="186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Colab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Tokenization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Bag-of-Words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Similarity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News article recommendation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Programming assignment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Colab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Python code in the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 Google hardware, including GPUs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Easy to share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Free!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348" y="244349"/>
            <a:ext cx="2789176" cy="13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600" y="1416841"/>
            <a:ext cx="2048675" cy="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Colab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Google Drive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Code cells, text cells, scratch cells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Moving cells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Importing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System shortcuts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!ls</a:t>
            </a:r>
            <a:br>
              <a:rPr lang="en-GB" sz="1200"/>
            </a:br>
            <a:r>
              <a:rPr lang="en-GB" sz="1200"/>
              <a:t>	!pip freeze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“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Magics</a:t>
            </a:r>
            <a:r>
              <a:rPr lang="en-GB"/>
              <a:t>”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348" y="244349"/>
            <a:ext cx="2789176" cy="13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600" y="1416841"/>
            <a:ext cx="2048675" cy="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ivide text into smaller units ("words")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&gt;&gt; s = “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quick brown fox jumps over the lazy dog” </a:t>
            </a:r>
            <a:r>
              <a:rPr b="1" i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pangram */</a:t>
            </a:r>
            <a:br>
              <a:rPr b="1" i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tokenize(s)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quick”,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brown”,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fox”,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jumps”,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lazy”, 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dog”]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our own tokenizer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Sentence Tokenizer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 a document into a list of sentences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Is using “.” to split sentences good enough?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we add ! and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Enough...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about </a:t>
            </a:r>
            <a:r>
              <a:rPr b="1" lang="en-GB"/>
              <a:t>?!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Also, “I love my M.Sc. studies in NCTU!”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