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9" r:id="rId6"/>
    <p:sldId id="318" r:id="rId7"/>
    <p:sldId id="319" r:id="rId8"/>
    <p:sldId id="324" r:id="rId9"/>
    <p:sldId id="321" r:id="rId10"/>
    <p:sldId id="322" r:id="rId11"/>
    <p:sldId id="323"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5405" autoAdjust="0"/>
  </p:normalViewPr>
  <p:slideViewPr>
    <p:cSldViewPr snapToGrid="0">
      <p:cViewPr varScale="1">
        <p:scale>
          <a:sx n="56" d="100"/>
          <a:sy n="56" d="100"/>
        </p:scale>
        <p:origin x="944" y="5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E821D-6251-D5ED-DE78-94930A4D1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AFB0CF-D0CC-B5BC-49C2-F2F649AF2F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F10DAD-64F0-10B6-0C0F-B60F0E9BC6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3F7892-534A-6213-BC0D-E43A1224B94B}"/>
              </a:ext>
            </a:extLst>
          </p:cNvPr>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58350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98CAB-B67E-FD34-45B4-28A8A2FA5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8EA84F-1C33-68D1-1C8B-DD22A3BF56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803EE3-024B-1E4F-9826-56154D8D63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2B1CB6-C820-FD86-2806-D6C579F19AA1}"/>
              </a:ext>
            </a:extLst>
          </p:cNvPr>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932792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BC05F-DF91-6ED6-7732-45CB79671F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7C5F5-9C9D-C40B-423E-F4D249516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A2FEFE-49B2-3F52-3C47-E362DC224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F3F667-3693-7125-82FD-4EFBD83BDA84}"/>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411652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CC995-35D2-77D6-EC5C-52114B693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E73186-1F73-DF2A-EDE8-FA9EB47A1F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E829ED-6E6B-F6C8-BC64-092DC790A9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39C9B6-A043-38D3-C42D-6D99E6E4792C}"/>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97181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A6E03-D9EC-46D3-00BD-3996B86181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DCCC4-EC78-954D-C2B9-693C396C2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90276D-9E7F-C4CA-7C23-86F07C40D1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D0532F-7CF2-E39E-150F-5742C6FD3DB5}"/>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713996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FB5A0-5321-CA52-3BA6-36B3006C7C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FEF2F3-379E-9059-73A3-F3FCFA55AC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D06C6A-6F41-9EA8-284B-56D63079F9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25FDD8-AB2C-B0C6-F1AA-84908F2EDA07}"/>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855872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pPr algn="ctr" rtl="0"/>
            <a:r>
              <a:rPr lang="en-US" dirty="0"/>
              <a:t>DSA2040 – Data Mining Project</a:t>
            </a:r>
            <a:br>
              <a:rPr lang="en-US" dirty="0"/>
            </a:br>
            <a:br>
              <a:rPr lang="en-US" dirty="0"/>
            </a:br>
            <a:r>
              <a:rPr lang="fi-FI" sz="2000" b="0" i="0" u="none" strike="noStrike" dirty="0">
                <a:solidFill>
                  <a:srgbClr val="000000"/>
                </a:solidFill>
                <a:effectLst/>
              </a:rPr>
              <a:t>Brooklyn Ochieng- 666727 </a:t>
            </a:r>
            <a:br>
              <a:rPr lang="fi-FI" sz="2000" b="0" dirty="0">
                <a:effectLst/>
              </a:rPr>
            </a:br>
            <a:r>
              <a:rPr lang="fi-FI" sz="2000" b="0" i="0" u="none" strike="noStrike" dirty="0">
                <a:solidFill>
                  <a:srgbClr val="000000"/>
                </a:solidFill>
                <a:effectLst/>
              </a:rPr>
              <a:t>Maureen Maina - 667806</a:t>
            </a:r>
            <a:br>
              <a:rPr lang="fi-FI" sz="2000" b="0" dirty="0">
                <a:effectLst/>
              </a:rPr>
            </a:br>
            <a:r>
              <a:rPr lang="fi-FI" sz="2000" b="0" i="0" u="none" strike="noStrike" dirty="0">
                <a:solidFill>
                  <a:srgbClr val="000000"/>
                </a:solidFill>
                <a:effectLst/>
              </a:rPr>
              <a:t>Michelle Kituku - 667351</a:t>
            </a:r>
            <a:endParaRPr lang="en-US" sz="2000"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274320"/>
            <a:ext cx="7534656" cy="914400"/>
          </a:xfrm>
        </p:spPr>
        <p:txBody>
          <a:bodyPr/>
          <a:lstStyle/>
          <a:p>
            <a:r>
              <a:rPr lang="en-US" dirty="0"/>
              <a:t>Introduction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1188720"/>
            <a:ext cx="10595610" cy="4087368"/>
          </a:xfrm>
        </p:spPr>
        <p:txBody>
          <a:bodyPr>
            <a:noAutofit/>
          </a:bodyPr>
          <a:lstStyle/>
          <a:p>
            <a:pPr marL="0" indent="0">
              <a:buNone/>
            </a:pPr>
            <a:r>
              <a:rPr lang="en-US" b="1" i="0" u="none" strike="noStrike" dirty="0">
                <a:effectLst/>
              </a:rPr>
              <a:t>Introduction</a:t>
            </a:r>
          </a:p>
          <a:p>
            <a:r>
              <a:rPr lang="en-US" b="0" i="0" u="none" strike="noStrike" dirty="0">
                <a:effectLst/>
              </a:rPr>
              <a:t>A significant challenge faced by our subscription based service is the increasing rate of customer churn. Customers are unsubscribing from the application, leading to a decline in user base and revenue. High churn rates are particularly problematic for our subscription business as they directly impact revenue predictability, lifetime customer value, and overall profitability. It makes it harder to predict our income, and it costs more to get new customers than to keep old ones. </a:t>
            </a:r>
          </a:p>
          <a:p>
            <a:pPr marL="0" indent="0">
              <a:buNone/>
            </a:pPr>
            <a:r>
              <a:rPr lang="en-US" b="1" i="0" u="none" strike="noStrike" dirty="0">
                <a:effectLst/>
              </a:rPr>
              <a:t>Objective</a:t>
            </a:r>
          </a:p>
          <a:p>
            <a:r>
              <a:rPr lang="en-US" b="0" i="0" u="none" strike="noStrike" dirty="0">
                <a:effectLst/>
              </a:rPr>
              <a:t>The main objective of this project is to identify the key factors that contribute to customer churn. By understanding the underlying causes, we aim to develop effective strategies to retain existing customers and minimize future churn.</a:t>
            </a:r>
          </a:p>
          <a:p>
            <a:endParaRPr lang="en-US" b="0" dirty="0">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rPr>
              <a:t>Identify Key Churn Drivers</a:t>
            </a:r>
            <a:r>
              <a:rPr kumimoji="0" lang="en-US" altLang="en-US" b="0" i="0" u="none" strike="noStrike" cap="none" normalizeH="0" baseline="0" dirty="0">
                <a:ln>
                  <a:noFill/>
                </a:ln>
                <a:effectLst/>
              </a:rPr>
              <a:t>: Use data mining to find significant churn influences (e.g., dissatisfaction, cost, 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rPr>
              <a:t>Develop Predictive Models</a:t>
            </a:r>
            <a:r>
              <a:rPr kumimoji="0" lang="en-US" altLang="en-US" b="0" i="0" u="none" strike="noStrike" cap="none" normalizeH="0" baseline="0" dirty="0">
                <a:ln>
                  <a:noFill/>
                </a:ln>
                <a:effectLst/>
              </a:rPr>
              <a:t>: Create models to forecast potential churn. </a:t>
            </a:r>
          </a:p>
          <a:p>
            <a:pPr marL="0" indent="0">
              <a:buNone/>
            </a:pPr>
            <a:br>
              <a:rPr lang="en-US" dirty="0"/>
            </a:b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5887F-3600-5C96-60E8-A2B71B8B65B4}"/>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D4770CB9-76F4-672C-9790-232874881385}"/>
              </a:ext>
            </a:extLst>
          </p:cNvPr>
          <p:cNvSpPr>
            <a:spLocks noGrp="1"/>
          </p:cNvSpPr>
          <p:nvPr>
            <p:ph type="title"/>
          </p:nvPr>
        </p:nvSpPr>
        <p:spPr/>
        <p:txBody>
          <a:bodyPr/>
          <a:lstStyle/>
          <a:p>
            <a:r>
              <a:rPr lang="en-US" dirty="0"/>
              <a:t>Background</a:t>
            </a:r>
          </a:p>
        </p:txBody>
      </p:sp>
      <p:sp>
        <p:nvSpPr>
          <p:cNvPr id="8" name="Content Placeholder 7">
            <a:extLst>
              <a:ext uri="{FF2B5EF4-FFF2-40B4-BE49-F238E27FC236}">
                <a16:creationId xmlns:a16="http://schemas.microsoft.com/office/drawing/2014/main" id="{4327120B-4EF3-9642-E2B8-F54B4FE6F819}"/>
              </a:ext>
            </a:extLst>
          </p:cNvPr>
          <p:cNvSpPr>
            <a:spLocks noGrp="1"/>
          </p:cNvSpPr>
          <p:nvPr>
            <p:ph sz="quarter" idx="10"/>
          </p:nvPr>
        </p:nvSpPr>
        <p:spPr>
          <a:xfrm>
            <a:off x="914400" y="2039112"/>
            <a:ext cx="10595610" cy="4213098"/>
          </a:xfrm>
        </p:spPr>
        <p:txBody>
          <a:bodyPr>
            <a:normAutofit/>
          </a:bodyPr>
          <a:lstStyle/>
          <a:p>
            <a:endParaRPr lang="en-US" sz="1800" b="0" i="0" u="none" strike="noStrike" dirty="0">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Churn rate is the percentage of subscribers who cancel subscriptions within a specific timeframe.</a:t>
            </a: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t>I</a:t>
            </a:r>
            <a:r>
              <a:rPr kumimoji="0" lang="en-US" altLang="en-US" sz="2000" b="1" i="0" u="none" strike="noStrike" cap="none" normalizeH="0" baseline="0" dirty="0">
                <a:ln>
                  <a:noFill/>
                </a:ln>
                <a:solidFill>
                  <a:schemeClr val="tx1"/>
                </a:solidFill>
                <a:effectLst/>
              </a:rPr>
              <a:t>mportance</a:t>
            </a:r>
            <a:r>
              <a:rPr kumimoji="0" lang="en-US" altLang="en-US" sz="2000" b="0" i="0" u="none" strike="noStrike" cap="none" normalizeH="0" baseline="0" dirty="0">
                <a:ln>
                  <a:noFill/>
                </a:ln>
                <a:solidFill>
                  <a:schemeClr val="tx1"/>
                </a:solidFill>
                <a:effectLst/>
              </a:rPr>
              <a:t>: Identifying churn factors is essential for proactive retention measures.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Evolution</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Past methods relied on assumptions and anecdotal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Modern approaches leverage data mining to uncover patterns in customer behavior.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Techniques</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Tools like correlation analysis, decision trees, and regression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Analyzing historical data to predict future churn and implement preventive measures.</a:t>
            </a:r>
          </a:p>
          <a:p>
            <a:pPr marL="0" indent="0">
              <a:buNone/>
            </a:pPr>
            <a:br>
              <a:rPr lang="en-US" dirty="0"/>
            </a:br>
            <a:endParaRPr lang="en-US" dirty="0"/>
          </a:p>
        </p:txBody>
      </p:sp>
      <p:sp>
        <p:nvSpPr>
          <p:cNvPr id="3" name="Slide Number Placeholder 2">
            <a:extLst>
              <a:ext uri="{FF2B5EF4-FFF2-40B4-BE49-F238E27FC236}">
                <a16:creationId xmlns:a16="http://schemas.microsoft.com/office/drawing/2014/main" id="{7F953034-21A3-E6DB-D723-499F4E3FFDB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60726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E2640-6670-0F99-C132-49E128A2B064}"/>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2BC72E4-CFAD-EE70-D166-7133D2525096}"/>
              </a:ext>
            </a:extLst>
          </p:cNvPr>
          <p:cNvSpPr>
            <a:spLocks noGrp="1"/>
          </p:cNvSpPr>
          <p:nvPr>
            <p:ph type="title"/>
          </p:nvPr>
        </p:nvSpPr>
        <p:spPr/>
        <p:txBody>
          <a:bodyPr/>
          <a:lstStyle/>
          <a:p>
            <a:r>
              <a:rPr lang="en-US" dirty="0"/>
              <a:t>Model</a:t>
            </a:r>
          </a:p>
        </p:txBody>
      </p:sp>
      <p:sp>
        <p:nvSpPr>
          <p:cNvPr id="8" name="Content Placeholder 7">
            <a:extLst>
              <a:ext uri="{FF2B5EF4-FFF2-40B4-BE49-F238E27FC236}">
                <a16:creationId xmlns:a16="http://schemas.microsoft.com/office/drawing/2014/main" id="{E7457990-CB0C-E3D8-84F6-8BADE8B56E8B}"/>
              </a:ext>
            </a:extLst>
          </p:cNvPr>
          <p:cNvSpPr>
            <a:spLocks noGrp="1"/>
          </p:cNvSpPr>
          <p:nvPr>
            <p:ph sz="quarter" idx="10"/>
          </p:nvPr>
        </p:nvSpPr>
        <p:spPr>
          <a:xfrm>
            <a:off x="914400" y="2039111"/>
            <a:ext cx="10595610" cy="4007359"/>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rPr>
              <a:t>Chosen Model</a:t>
            </a:r>
            <a:r>
              <a:rPr kumimoji="0" lang="en-US" altLang="en-US" sz="1900" b="0" i="0" u="none" strike="noStrike" cap="none" normalizeH="0" baseline="0" dirty="0">
                <a:ln>
                  <a:noFill/>
                </a:ln>
                <a:solidFill>
                  <a:schemeClr val="tx1"/>
                </a:solidFill>
                <a:effectLst/>
              </a:rPr>
              <a:t>: Random forest classifier</a:t>
            </a:r>
          </a:p>
          <a:p>
            <a:r>
              <a:rPr lang="en-US" sz="1900" dirty="0"/>
              <a:t>It is a machine learning pipeline to predict customer churn (churning status) in a customer dataset.</a:t>
            </a:r>
          </a:p>
          <a:p>
            <a:r>
              <a:rPr lang="en-US" sz="1900" b="1" dirty="0"/>
              <a:t>First pipeline</a:t>
            </a:r>
          </a:p>
          <a:p>
            <a:r>
              <a:rPr kumimoji="0" lang="en-US" altLang="en-US" sz="1900" b="0" i="0" u="none" strike="noStrike" cap="none" normalizeH="0" baseline="0" dirty="0">
                <a:ln>
                  <a:noFill/>
                </a:ln>
                <a:solidFill>
                  <a:schemeClr val="tx1"/>
                </a:solidFill>
                <a:effectLst/>
              </a:rPr>
              <a:t>The first pipeline trains a </a:t>
            </a:r>
            <a:r>
              <a:rPr kumimoji="0" lang="en-US" altLang="en-US" sz="1900" b="1" i="0" u="none" strike="noStrike" cap="none" normalizeH="0" baseline="0" dirty="0">
                <a:ln>
                  <a:noFill/>
                </a:ln>
                <a:solidFill>
                  <a:schemeClr val="tx1"/>
                </a:solidFill>
                <a:effectLst/>
              </a:rPr>
              <a:t>Random Forest Classifier</a:t>
            </a:r>
            <a:r>
              <a:rPr kumimoji="0" lang="en-US" altLang="en-US" sz="1900" b="0" i="0" u="none" strike="noStrike" cap="none" normalizeH="0" baseline="0" dirty="0">
                <a:ln>
                  <a:noFill/>
                </a:ln>
                <a:solidFill>
                  <a:schemeClr val="tx1"/>
                </a:solidFill>
                <a:effectLst/>
              </a:rPr>
              <a:t> without class balancing (</a:t>
            </a:r>
            <a:r>
              <a:rPr kumimoji="0" lang="en-US" altLang="en-US" sz="1900" b="0" i="0" u="none" strike="noStrike" cap="none" normalizeH="0" baseline="0" dirty="0" err="1">
                <a:ln>
                  <a:noFill/>
                </a:ln>
                <a:solidFill>
                  <a:schemeClr val="tx1"/>
                </a:solidFill>
                <a:effectLst/>
              </a:rPr>
              <a:t>class_weight</a:t>
            </a:r>
            <a:r>
              <a:rPr kumimoji="0" lang="en-US" altLang="en-US" sz="1900" b="0" i="0" u="none" strike="noStrike" cap="none" normalizeH="0" baseline="0" dirty="0">
                <a:ln>
                  <a:noFill/>
                </a:ln>
                <a:solidFill>
                  <a:schemeClr val="tx1"/>
                </a:solidFill>
                <a:effectLst/>
              </a:rPr>
              <a:t>=None). The dataset is split into an </a:t>
            </a:r>
            <a:r>
              <a:rPr kumimoji="0" lang="en-US" altLang="en-US" sz="1900" b="1" i="0" u="none" strike="noStrike" cap="none" normalizeH="0" baseline="0" dirty="0">
                <a:ln>
                  <a:noFill/>
                </a:ln>
                <a:solidFill>
                  <a:schemeClr val="tx1"/>
                </a:solidFill>
                <a:effectLst/>
              </a:rPr>
              <a:t>80-20 training-test set</a:t>
            </a:r>
            <a:r>
              <a:rPr kumimoji="0" lang="en-US" altLang="en-US" sz="1900" b="0" i="0" u="none" strike="noStrike" cap="none" normalizeH="0" baseline="0" dirty="0">
                <a:ln>
                  <a:noFill/>
                </a:ln>
                <a:solidFill>
                  <a:schemeClr val="tx1"/>
                </a:solidFill>
                <a:effectLst/>
              </a:rPr>
              <a:t>, maintaining the target class distribution through stratification. </a:t>
            </a:r>
          </a:p>
          <a:p>
            <a:r>
              <a:rPr lang="en-US" sz="1900" b="1" i="0" u="none" strike="noStrike" dirty="0">
                <a:solidFill>
                  <a:srgbClr val="000000"/>
                </a:solidFill>
                <a:effectLst/>
              </a:rPr>
              <a:t>Second pipeline</a:t>
            </a:r>
          </a:p>
          <a:p>
            <a:r>
              <a:rPr kumimoji="0" lang="en-US" altLang="en-US" sz="1900" b="0" i="0" u="none" strike="noStrike" cap="none" normalizeH="0" baseline="0" dirty="0">
                <a:ln>
                  <a:noFill/>
                </a:ln>
                <a:solidFill>
                  <a:schemeClr val="tx1"/>
                </a:solidFill>
                <a:effectLst/>
              </a:rPr>
              <a:t>The second pipeline addresses class imbalance by using a </a:t>
            </a:r>
            <a:r>
              <a:rPr kumimoji="0" lang="en-US" altLang="en-US" sz="1900" b="1" i="0" u="none" strike="noStrike" cap="none" normalizeH="0" baseline="0" dirty="0">
                <a:ln>
                  <a:noFill/>
                </a:ln>
                <a:solidFill>
                  <a:schemeClr val="tx1"/>
                </a:solidFill>
                <a:effectLst/>
              </a:rPr>
              <a:t>Random Forest Classifier</a:t>
            </a:r>
            <a:r>
              <a:rPr kumimoji="0" lang="en-US" altLang="en-US" sz="1900" b="0" i="0" u="none" strike="noStrike" cap="none" normalizeH="0" baseline="0" dirty="0">
                <a:ln>
                  <a:noFill/>
                </a:ln>
                <a:solidFill>
                  <a:schemeClr val="tx1"/>
                </a:solidFill>
                <a:effectLst/>
              </a:rPr>
              <a:t> with </a:t>
            </a:r>
            <a:r>
              <a:rPr kumimoji="0" lang="en-US" altLang="en-US" sz="1900" b="0" i="0" u="none" strike="noStrike" cap="none" normalizeH="0" baseline="0" dirty="0" err="1">
                <a:ln>
                  <a:noFill/>
                </a:ln>
                <a:solidFill>
                  <a:schemeClr val="tx1"/>
                </a:solidFill>
                <a:effectLst/>
              </a:rPr>
              <a:t>class_weight</a:t>
            </a:r>
            <a:r>
              <a:rPr kumimoji="0" lang="en-US" altLang="en-US" sz="1900" b="0" i="0" u="none" strike="noStrike" cap="none" normalizeH="0" baseline="0" dirty="0">
                <a:ln>
                  <a:noFill/>
                </a:ln>
                <a:solidFill>
                  <a:schemeClr val="tx1"/>
                </a:solidFill>
                <a:effectLst/>
              </a:rPr>
              <a:t>='balanced'. This adjustment increases the focus on correctly classifying the minority class by weighting each class inversely proportional to its frequency. </a:t>
            </a:r>
          </a:p>
          <a:p>
            <a:endParaRPr lang="en-US" sz="1800" b="0" i="0" u="none" strike="noStrike" dirty="0">
              <a:solidFill>
                <a:srgbClr val="000000"/>
              </a:solidFill>
              <a:effectLst/>
              <a:latin typeface="Times New Roman" panose="02020603050405020304" pitchFamily="18" charset="0"/>
            </a:endParaRPr>
          </a:p>
          <a:p>
            <a:pPr marL="0" indent="0">
              <a:buNone/>
            </a:pPr>
            <a:br>
              <a:rPr lang="en-US" dirty="0"/>
            </a:br>
            <a:endParaRPr lang="en-US" dirty="0"/>
          </a:p>
        </p:txBody>
      </p:sp>
      <p:sp>
        <p:nvSpPr>
          <p:cNvPr id="3" name="Slide Number Placeholder 2">
            <a:extLst>
              <a:ext uri="{FF2B5EF4-FFF2-40B4-BE49-F238E27FC236}">
                <a16:creationId xmlns:a16="http://schemas.microsoft.com/office/drawing/2014/main" id="{D2C8C9CB-CCB5-D065-660C-00943A9EAB32}"/>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396701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EB900-DE97-6FA5-47C6-95685A7917C6}"/>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1F6397A-4BE5-9AD9-A90B-C09BB91EFD82}"/>
              </a:ext>
            </a:extLst>
          </p:cNvPr>
          <p:cNvSpPr>
            <a:spLocks noGrp="1"/>
          </p:cNvSpPr>
          <p:nvPr>
            <p:ph type="title"/>
          </p:nvPr>
        </p:nvSpPr>
        <p:spPr>
          <a:xfrm>
            <a:off x="914400" y="335853"/>
            <a:ext cx="9418320" cy="660845"/>
          </a:xfrm>
        </p:spPr>
        <p:txBody>
          <a:bodyPr/>
          <a:lstStyle/>
          <a:p>
            <a:r>
              <a:rPr lang="en-US" sz="2400" dirty="0"/>
              <a:t>Output of the code </a:t>
            </a:r>
          </a:p>
        </p:txBody>
      </p:sp>
      <p:sp>
        <p:nvSpPr>
          <p:cNvPr id="8" name="Content Placeholder 7">
            <a:extLst>
              <a:ext uri="{FF2B5EF4-FFF2-40B4-BE49-F238E27FC236}">
                <a16:creationId xmlns:a16="http://schemas.microsoft.com/office/drawing/2014/main" id="{166A3E9F-DB29-02C5-74F4-2E69E82DCEFC}"/>
              </a:ext>
            </a:extLst>
          </p:cNvPr>
          <p:cNvSpPr>
            <a:spLocks noGrp="1"/>
          </p:cNvSpPr>
          <p:nvPr>
            <p:ph sz="quarter" idx="10"/>
          </p:nvPr>
        </p:nvSpPr>
        <p:spPr>
          <a:xfrm>
            <a:off x="914400" y="996699"/>
            <a:ext cx="10595610" cy="5779004"/>
          </a:xfrm>
        </p:spPr>
        <p:txBody>
          <a:bodyPr>
            <a:normAutofit/>
          </a:bodyPr>
          <a:lstStyle/>
          <a:p>
            <a:br>
              <a:rPr lang="en-US" sz="1600" dirty="0"/>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800" b="0" i="0" u="none" strike="noStrike" dirty="0">
              <a:solidFill>
                <a:srgbClr val="000000"/>
              </a:solidFill>
              <a:effectLst/>
              <a:latin typeface="Times New Roman" panose="02020603050405020304" pitchFamily="18" charset="0"/>
            </a:endParaRPr>
          </a:p>
          <a:p>
            <a:pPr marL="0" indent="0">
              <a:buNone/>
            </a:pPr>
            <a:br>
              <a:rPr lang="en-US" dirty="0"/>
            </a:br>
            <a:endParaRPr lang="en-US" dirty="0"/>
          </a:p>
        </p:txBody>
      </p:sp>
      <p:sp>
        <p:nvSpPr>
          <p:cNvPr id="3" name="Slide Number Placeholder 2">
            <a:extLst>
              <a:ext uri="{FF2B5EF4-FFF2-40B4-BE49-F238E27FC236}">
                <a16:creationId xmlns:a16="http://schemas.microsoft.com/office/drawing/2014/main" id="{B5026347-31B5-D58C-EE08-A5DE65929A53}"/>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6" name="Picture 5">
            <a:extLst>
              <a:ext uri="{FF2B5EF4-FFF2-40B4-BE49-F238E27FC236}">
                <a16:creationId xmlns:a16="http://schemas.microsoft.com/office/drawing/2014/main" id="{D9B1F655-73FA-2867-7D57-C9AE0174C4DD}"/>
              </a:ext>
            </a:extLst>
          </p:cNvPr>
          <p:cNvPicPr>
            <a:picLocks noChangeAspect="1"/>
          </p:cNvPicPr>
          <p:nvPr/>
        </p:nvPicPr>
        <p:blipFill>
          <a:blip r:embed="rId3"/>
          <a:stretch>
            <a:fillRect/>
          </a:stretch>
        </p:blipFill>
        <p:spPr>
          <a:xfrm>
            <a:off x="453735" y="1184159"/>
            <a:ext cx="11284530" cy="4988041"/>
          </a:xfrm>
          <a:prstGeom prst="rect">
            <a:avLst/>
          </a:prstGeom>
        </p:spPr>
      </p:pic>
    </p:spTree>
    <p:extLst>
      <p:ext uri="{BB962C8B-B14F-4D97-AF65-F5344CB8AC3E}">
        <p14:creationId xmlns:p14="http://schemas.microsoft.com/office/powerpoint/2010/main" val="334620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57E6-AA77-F9AD-EA5D-C0DCFF701A7F}"/>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8CAF3DA5-E198-314A-76F2-1DFC216EDE2A}"/>
              </a:ext>
            </a:extLst>
          </p:cNvPr>
          <p:cNvSpPr>
            <a:spLocks noGrp="1"/>
          </p:cNvSpPr>
          <p:nvPr>
            <p:ph type="title"/>
          </p:nvPr>
        </p:nvSpPr>
        <p:spPr>
          <a:xfrm>
            <a:off x="914400" y="82298"/>
            <a:ext cx="7534656" cy="386332"/>
          </a:xfrm>
        </p:spPr>
        <p:txBody>
          <a:bodyPr/>
          <a:lstStyle/>
          <a:p>
            <a:r>
              <a:rPr lang="en-US" sz="2000" dirty="0"/>
              <a:t>Output of the code using flask</a:t>
            </a:r>
          </a:p>
        </p:txBody>
      </p:sp>
      <p:sp>
        <p:nvSpPr>
          <p:cNvPr id="8" name="Content Placeholder 7">
            <a:extLst>
              <a:ext uri="{FF2B5EF4-FFF2-40B4-BE49-F238E27FC236}">
                <a16:creationId xmlns:a16="http://schemas.microsoft.com/office/drawing/2014/main" id="{71CF1638-6B7D-FDA9-69BA-E77A1CD23961}"/>
              </a:ext>
            </a:extLst>
          </p:cNvPr>
          <p:cNvSpPr>
            <a:spLocks noGrp="1"/>
          </p:cNvSpPr>
          <p:nvPr>
            <p:ph sz="quarter" idx="10"/>
          </p:nvPr>
        </p:nvSpPr>
        <p:spPr>
          <a:xfrm>
            <a:off x="914400" y="996699"/>
            <a:ext cx="10595610" cy="5779004"/>
          </a:xfrm>
        </p:spPr>
        <p:txBody>
          <a:bodyPr>
            <a:normAutofit/>
          </a:bodyPr>
          <a:lstStyle/>
          <a:p>
            <a:br>
              <a:rPr lang="en-US" sz="1600" dirty="0"/>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800" b="0" i="0" u="none" strike="noStrike" dirty="0">
              <a:solidFill>
                <a:srgbClr val="000000"/>
              </a:solidFill>
              <a:effectLst/>
              <a:latin typeface="Times New Roman" panose="02020603050405020304" pitchFamily="18" charset="0"/>
            </a:endParaRPr>
          </a:p>
          <a:p>
            <a:pPr marL="0" indent="0">
              <a:buNone/>
            </a:pPr>
            <a:br>
              <a:rPr lang="en-US" dirty="0"/>
            </a:br>
            <a:endParaRPr lang="en-US" dirty="0"/>
          </a:p>
        </p:txBody>
      </p:sp>
      <p:sp>
        <p:nvSpPr>
          <p:cNvPr id="3" name="Slide Number Placeholder 2">
            <a:extLst>
              <a:ext uri="{FF2B5EF4-FFF2-40B4-BE49-F238E27FC236}">
                <a16:creationId xmlns:a16="http://schemas.microsoft.com/office/drawing/2014/main" id="{20F57AB1-F523-9046-FECA-16F5CA72A697}"/>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4" name="Picture 3" descr="A screenshot of a netflix customer churn prediction form&#10;&#10;Description automatically generated">
            <a:extLst>
              <a:ext uri="{FF2B5EF4-FFF2-40B4-BE49-F238E27FC236}">
                <a16:creationId xmlns:a16="http://schemas.microsoft.com/office/drawing/2014/main" id="{9F1064B6-6697-79AC-EE7C-B0C13E732C1A}"/>
              </a:ext>
            </a:extLst>
          </p:cNvPr>
          <p:cNvPicPr>
            <a:picLocks noChangeAspect="1"/>
          </p:cNvPicPr>
          <p:nvPr/>
        </p:nvPicPr>
        <p:blipFill>
          <a:blip r:embed="rId3"/>
          <a:stretch>
            <a:fillRect/>
          </a:stretch>
        </p:blipFill>
        <p:spPr>
          <a:xfrm>
            <a:off x="681990" y="468630"/>
            <a:ext cx="6160199" cy="6445697"/>
          </a:xfrm>
          <a:prstGeom prst="rect">
            <a:avLst/>
          </a:prstGeom>
        </p:spPr>
      </p:pic>
      <p:pic>
        <p:nvPicPr>
          <p:cNvPr id="5" name="Picture 4">
            <a:extLst>
              <a:ext uri="{FF2B5EF4-FFF2-40B4-BE49-F238E27FC236}">
                <a16:creationId xmlns:a16="http://schemas.microsoft.com/office/drawing/2014/main" id="{1751BFC9-47F6-DD73-CD21-CE2888770E15}"/>
              </a:ext>
            </a:extLst>
          </p:cNvPr>
          <p:cNvPicPr>
            <a:picLocks noChangeAspect="1"/>
          </p:cNvPicPr>
          <p:nvPr/>
        </p:nvPicPr>
        <p:blipFill>
          <a:blip r:embed="rId4"/>
          <a:stretch>
            <a:fillRect/>
          </a:stretch>
        </p:blipFill>
        <p:spPr>
          <a:xfrm>
            <a:off x="6434138" y="2673183"/>
            <a:ext cx="5757862" cy="1064015"/>
          </a:xfrm>
          <a:prstGeom prst="rect">
            <a:avLst/>
          </a:prstGeom>
        </p:spPr>
      </p:pic>
    </p:spTree>
    <p:extLst>
      <p:ext uri="{BB962C8B-B14F-4D97-AF65-F5344CB8AC3E}">
        <p14:creationId xmlns:p14="http://schemas.microsoft.com/office/powerpoint/2010/main" val="361067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EA8F-CB1C-39F7-1449-9B627A60354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11EFD7C4-F011-A491-5706-851C37E1187B}"/>
              </a:ext>
            </a:extLst>
          </p:cNvPr>
          <p:cNvSpPr>
            <a:spLocks noGrp="1"/>
          </p:cNvSpPr>
          <p:nvPr>
            <p:ph type="title"/>
          </p:nvPr>
        </p:nvSpPr>
        <p:spPr>
          <a:xfrm>
            <a:off x="914400" y="642368"/>
            <a:ext cx="9852660" cy="626362"/>
          </a:xfrm>
        </p:spPr>
        <p:txBody>
          <a:bodyPr/>
          <a:lstStyle/>
          <a:p>
            <a:r>
              <a:rPr lang="en-US" sz="2800" dirty="0"/>
              <a:t>Recommendations</a:t>
            </a:r>
          </a:p>
        </p:txBody>
      </p:sp>
      <p:sp>
        <p:nvSpPr>
          <p:cNvPr id="8" name="Content Placeholder 7">
            <a:extLst>
              <a:ext uri="{FF2B5EF4-FFF2-40B4-BE49-F238E27FC236}">
                <a16:creationId xmlns:a16="http://schemas.microsoft.com/office/drawing/2014/main" id="{8FC9DE69-EBB6-C198-DAEC-425DE0EA11D3}"/>
              </a:ext>
            </a:extLst>
          </p:cNvPr>
          <p:cNvSpPr>
            <a:spLocks noGrp="1"/>
          </p:cNvSpPr>
          <p:nvPr>
            <p:ph sz="quarter" idx="10"/>
          </p:nvPr>
        </p:nvSpPr>
        <p:spPr>
          <a:xfrm>
            <a:off x="914400" y="1508760"/>
            <a:ext cx="10595610" cy="6606540"/>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solidFill>
                  <a:srgbClr val="000000"/>
                </a:solidFill>
              </a:rPr>
              <a:t> </a:t>
            </a:r>
            <a:r>
              <a:rPr kumimoji="0" lang="en-US" altLang="en-US" sz="2400" b="1" i="0" u="none" strike="noStrike" cap="none" normalizeH="0" baseline="0" dirty="0">
                <a:ln>
                  <a:noFill/>
                </a:ln>
                <a:solidFill>
                  <a:schemeClr val="tx1"/>
                </a:solidFill>
                <a:effectLst/>
              </a:rPr>
              <a:t>Content Development</a:t>
            </a:r>
            <a:r>
              <a:rPr kumimoji="0" lang="en-US" altLang="en-US" sz="2400" b="0" i="0" u="none" strike="noStrike" cap="none" normalizeH="0" baseline="0" dirty="0">
                <a:ln>
                  <a:noFill/>
                </a:ln>
                <a:solidFill>
                  <a:schemeClr val="tx1"/>
                </a:solidFill>
                <a:effectLst/>
              </a:rPr>
              <a:t>: Create targeted content for male and youth demographics to align with their preferences and foster loyalty.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Standard Plan Review</a:t>
            </a:r>
            <a:r>
              <a:rPr kumimoji="0" lang="en-US" altLang="en-US" sz="2400" b="0" i="0" u="none" strike="noStrike" cap="none" normalizeH="0" baseline="0" dirty="0">
                <a:ln>
                  <a:noFill/>
                </a:ln>
                <a:solidFill>
                  <a:schemeClr val="tx1"/>
                </a:solidFill>
                <a:effectLst/>
              </a:rPr>
              <a:t>: Reevaluate features and pricing to enhance perceived value and prevent overspending concerns.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Feedback Collection</a:t>
            </a:r>
            <a:r>
              <a:rPr kumimoji="0" lang="en-US" altLang="en-US" sz="2400" b="0" i="0" u="none" strike="noStrike" cap="none" normalizeH="0" baseline="0" dirty="0">
                <a:ln>
                  <a:noFill/>
                </a:ln>
                <a:solidFill>
                  <a:schemeClr val="tx1"/>
                </a:solidFill>
                <a:effectLst/>
              </a:rPr>
              <a:t>: Regularly gather detailed customer feedback to understand needs and improve loyalty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Marketing Alignment</a:t>
            </a:r>
            <a:r>
              <a:rPr kumimoji="0" lang="en-US" altLang="en-US" sz="2400" b="0" i="0" u="none" strike="noStrike" cap="none" normalizeH="0" baseline="0" dirty="0">
                <a:ln>
                  <a:noFill/>
                </a:ln>
                <a:solidFill>
                  <a:schemeClr val="tx1"/>
                </a:solidFill>
                <a:effectLst/>
              </a:rPr>
              <a:t>: Ensure social media marketing aligns with app offerings to manage user expectations.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Urban Engagement</a:t>
            </a:r>
            <a:r>
              <a:rPr kumimoji="0" lang="en-US" altLang="en-US" sz="2400" b="0" i="0" u="none" strike="noStrike" cap="none" normalizeH="0" baseline="0" dirty="0">
                <a:ln>
                  <a:noFill/>
                </a:ln>
                <a:solidFill>
                  <a:schemeClr val="tx1"/>
                </a:solidFill>
                <a:effectLst/>
              </a:rPr>
              <a:t>: Provide exclusive, localized content or benefits to boost engagement among urban users.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Enhanced Features</a:t>
            </a:r>
            <a:r>
              <a:rPr kumimoji="0" lang="en-US" altLang="en-US" sz="2400" b="0" i="0" u="none" strike="noStrike" cap="none" normalizeH="0" baseline="0" dirty="0">
                <a:ln>
                  <a:noFill/>
                </a:ln>
                <a:solidFill>
                  <a:schemeClr val="tx1"/>
                </a:solidFill>
                <a:effectLst/>
              </a:rPr>
              <a:t>: Develop high-quality animations to sustain the interest of younger users. </a:t>
            </a:r>
          </a:p>
          <a:p>
            <a:pPr marL="0" indent="0" rtl="0">
              <a:buNone/>
            </a:pPr>
            <a:r>
              <a:rPr lang="en-US" sz="6000" dirty="0">
                <a:solidFill>
                  <a:srgbClr val="000000"/>
                </a:solidFill>
                <a:latin typeface="Source Code Pro" panose="020B0509030403020204" pitchFamily="49" charset="0"/>
              </a:rPr>
              <a:t> </a:t>
            </a:r>
            <a:br>
              <a:rPr lang="en-US" sz="1600" dirty="0"/>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800" b="0" i="0" u="none" strike="noStrike" dirty="0">
              <a:solidFill>
                <a:srgbClr val="000000"/>
              </a:solidFill>
              <a:effectLst/>
              <a:latin typeface="Times New Roman" panose="02020603050405020304" pitchFamily="18" charset="0"/>
            </a:endParaRPr>
          </a:p>
          <a:p>
            <a:pPr marL="0" indent="0">
              <a:buNone/>
            </a:pPr>
            <a:br>
              <a:rPr lang="en-US" dirty="0"/>
            </a:br>
            <a:endParaRPr lang="en-US" dirty="0"/>
          </a:p>
        </p:txBody>
      </p:sp>
      <p:sp>
        <p:nvSpPr>
          <p:cNvPr id="3" name="Slide Number Placeholder 2">
            <a:extLst>
              <a:ext uri="{FF2B5EF4-FFF2-40B4-BE49-F238E27FC236}">
                <a16:creationId xmlns:a16="http://schemas.microsoft.com/office/drawing/2014/main" id="{7BF5F5CE-DCC3-2057-7168-D1BB7D4DFE4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51541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B4744-9789-8AFE-8F63-E380933FD064}"/>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AB176978-145E-10FC-49DA-974A95E7F0BD}"/>
              </a:ext>
            </a:extLst>
          </p:cNvPr>
          <p:cNvSpPr>
            <a:spLocks noGrp="1"/>
          </p:cNvSpPr>
          <p:nvPr>
            <p:ph type="title"/>
          </p:nvPr>
        </p:nvSpPr>
        <p:spPr>
          <a:xfrm>
            <a:off x="914400" y="642368"/>
            <a:ext cx="9852660" cy="626362"/>
          </a:xfrm>
        </p:spPr>
        <p:txBody>
          <a:bodyPr/>
          <a:lstStyle/>
          <a:p>
            <a:r>
              <a:rPr lang="en-US" sz="2800" dirty="0"/>
              <a:t>Future improvements</a:t>
            </a:r>
          </a:p>
        </p:txBody>
      </p:sp>
      <p:sp>
        <p:nvSpPr>
          <p:cNvPr id="8" name="Content Placeholder 7">
            <a:extLst>
              <a:ext uri="{FF2B5EF4-FFF2-40B4-BE49-F238E27FC236}">
                <a16:creationId xmlns:a16="http://schemas.microsoft.com/office/drawing/2014/main" id="{E7C54394-C161-5A1B-704E-009009F34254}"/>
              </a:ext>
            </a:extLst>
          </p:cNvPr>
          <p:cNvSpPr>
            <a:spLocks noGrp="1"/>
          </p:cNvSpPr>
          <p:nvPr>
            <p:ph sz="quarter" idx="10"/>
          </p:nvPr>
        </p:nvSpPr>
        <p:spPr>
          <a:xfrm>
            <a:off x="914400" y="1405890"/>
            <a:ext cx="10595610" cy="756666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Real-Time Predictions</a:t>
            </a:r>
            <a:r>
              <a:rPr kumimoji="0" lang="en-US" altLang="en-US" b="0" i="0" u="none" strike="noStrike" cap="none" normalizeH="0" baseline="0" dirty="0">
                <a:ln>
                  <a:noFill/>
                </a:ln>
                <a:solidFill>
                  <a:schemeClr val="tx1"/>
                </a:solidFill>
                <a:effectLst/>
              </a:rPr>
              <a:t>: Implement machine learning models to predict churn and identify at-risk users proactively.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Targeted Surveys</a:t>
            </a:r>
            <a:r>
              <a:rPr kumimoji="0" lang="en-US" altLang="en-US" b="0" i="0" u="none" strike="noStrike" cap="none" normalizeH="0" baseline="0" dirty="0">
                <a:ln>
                  <a:noFill/>
                </a:ln>
                <a:solidFill>
                  <a:schemeClr val="tx1"/>
                </a:solidFill>
                <a:effectLst/>
              </a:rPr>
              <a:t>: Conduct surveys to validate churn reasons and obtain direct user feedback.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Behavior Analysis</a:t>
            </a:r>
            <a:r>
              <a:rPr kumimoji="0" lang="en-US" altLang="en-US" b="0" i="0" u="none" strike="noStrike" cap="none" normalizeH="0" baseline="0" dirty="0">
                <a:ln>
                  <a:noFill/>
                </a:ln>
                <a:solidFill>
                  <a:schemeClr val="tx1"/>
                </a:solidFill>
                <a:effectLst/>
              </a:rPr>
              <a:t>: Study long-term user behavior to spot trends and enhance retention strategies.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Flexible Pricing</a:t>
            </a:r>
            <a:r>
              <a:rPr kumimoji="0" lang="en-US" altLang="en-US" b="0" i="0" u="none" strike="noStrike" cap="none" normalizeH="0" baseline="0" dirty="0">
                <a:ln>
                  <a:noFill/>
                </a:ln>
                <a:solidFill>
                  <a:schemeClr val="tx1"/>
                </a:solidFill>
                <a:effectLst/>
              </a:rPr>
              <a:t>: Test variable subscription pricing to cater to diverse user segments.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Rural Expansion</a:t>
            </a:r>
            <a:r>
              <a:rPr kumimoji="0" lang="en-US" altLang="en-US" b="0" i="0" u="none" strike="noStrike" cap="none" normalizeH="0" baseline="0" dirty="0">
                <a:ln>
                  <a:noFill/>
                </a:ln>
                <a:solidFill>
                  <a:schemeClr val="tx1"/>
                </a:solidFill>
                <a:effectLst/>
              </a:rPr>
              <a:t>: Investigate rural areas with lower churn rates as they may represent untapped potential. </a:t>
            </a:r>
          </a:p>
          <a:p>
            <a:pPr marL="0" indent="0" rtl="0">
              <a:buNone/>
            </a:pPr>
            <a:br>
              <a:rPr lang="en-US" sz="1600" dirty="0"/>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800" b="0" i="0" u="none" strike="noStrike" dirty="0">
              <a:solidFill>
                <a:srgbClr val="000000"/>
              </a:solidFill>
              <a:effectLst/>
              <a:latin typeface="Times New Roman" panose="02020603050405020304" pitchFamily="18" charset="0"/>
            </a:endParaRPr>
          </a:p>
          <a:p>
            <a:pPr marL="0" indent="0">
              <a:buNone/>
            </a:pPr>
            <a:br>
              <a:rPr lang="en-US" dirty="0"/>
            </a:br>
            <a:endParaRPr lang="en-US" dirty="0"/>
          </a:p>
        </p:txBody>
      </p:sp>
      <p:sp>
        <p:nvSpPr>
          <p:cNvPr id="3" name="Slide Number Placeholder 2">
            <a:extLst>
              <a:ext uri="{FF2B5EF4-FFF2-40B4-BE49-F238E27FC236}">
                <a16:creationId xmlns:a16="http://schemas.microsoft.com/office/drawing/2014/main" id="{BAE602F6-F860-029F-490E-428DC8D563C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70302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{2750F4F3-2324-42B7-AEE6-D600B5A4A569}tf11964407_win32</Template>
  <TotalTime>62</TotalTime>
  <Words>581</Words>
  <Application>Microsoft Office PowerPoint</Application>
  <PresentationFormat>Widescreen</PresentationFormat>
  <Paragraphs>88</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Gill Sans Nova Light</vt:lpstr>
      <vt:lpstr>Sagona Book</vt:lpstr>
      <vt:lpstr>Source Code Pro</vt:lpstr>
      <vt:lpstr>Times New Roman</vt:lpstr>
      <vt:lpstr>Custom</vt:lpstr>
      <vt:lpstr>DSA2040 – Data Mining Project  Brooklyn Ochieng- 666727  Maureen Maina - 667806 Michelle Kituku - 667351</vt:lpstr>
      <vt:lpstr>Introduction</vt:lpstr>
      <vt:lpstr>Background</vt:lpstr>
      <vt:lpstr>Model</vt:lpstr>
      <vt:lpstr>Output of the code </vt:lpstr>
      <vt:lpstr>Output of the code using flask</vt:lpstr>
      <vt:lpstr>Recommendations</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Michelle N. Kituku</dc:creator>
  <cp:lastModifiedBy>Michelle N. Kituku</cp:lastModifiedBy>
  <cp:revision>2</cp:revision>
  <dcterms:created xsi:type="dcterms:W3CDTF">2024-11-19T08:37:38Z</dcterms:created>
  <dcterms:modified xsi:type="dcterms:W3CDTF">2024-11-21T08:32:43Z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