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4"/>
    <p:sldMasterId id="2147483891" r:id="rId5"/>
  </p:sldMasterIdLst>
  <p:notesMasterIdLst>
    <p:notesMasterId r:id="rId21"/>
  </p:notesMasterIdLst>
  <p:handoutMasterIdLst>
    <p:handoutMasterId r:id="rId22"/>
  </p:handoutMasterIdLst>
  <p:sldIdLst>
    <p:sldId id="260" r:id="rId6"/>
    <p:sldId id="264" r:id="rId7"/>
    <p:sldId id="266" r:id="rId8"/>
    <p:sldId id="271" r:id="rId9"/>
    <p:sldId id="276" r:id="rId10"/>
    <p:sldId id="275" r:id="rId11"/>
    <p:sldId id="270" r:id="rId12"/>
    <p:sldId id="272" r:id="rId13"/>
    <p:sldId id="269" r:id="rId14"/>
    <p:sldId id="278" r:id="rId15"/>
    <p:sldId id="268" r:id="rId16"/>
    <p:sldId id="267" r:id="rId17"/>
    <p:sldId id="273" r:id="rId18"/>
    <p:sldId id="274" r:id="rId19"/>
    <p:sldId id="277" r:id="rId20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pos="564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4" userDrawn="1">
          <p15:clr>
            <a:srgbClr val="A4A3A4"/>
          </p15:clr>
        </p15:guide>
        <p15:guide id="2" pos="3082" userDrawn="1">
          <p15:clr>
            <a:srgbClr val="A4A3A4"/>
          </p15:clr>
        </p15:guide>
        <p15:guide id="3" orient="horz" pos="3006" userDrawn="1">
          <p15:clr>
            <a:srgbClr val="A4A3A4"/>
          </p15:clr>
        </p15:guide>
        <p15:guide id="4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penburg, Marianne" initials="MP" lastIdx="1" clrIdx="0"/>
  <p:cmAuthor id="1" name="Sutton, Brad" initials="SB" lastIdx="2" clrIdx="1">
    <p:extLst>
      <p:ext uri="{19B8F6BF-5375-455C-9EA6-DF929625EA0E}">
        <p15:presenceInfo xmlns:p15="http://schemas.microsoft.com/office/powerpoint/2012/main" userId="S-1-5-21-111288279-36659543-794563710-126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202"/>
    <a:srgbClr val="D49D1B"/>
    <a:srgbClr val="FFCC33"/>
    <a:srgbClr val="F2A835"/>
    <a:srgbClr val="BB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6" autoAdjust="0"/>
    <p:restoredTop sz="94291" autoAdjust="0"/>
  </p:normalViewPr>
  <p:slideViewPr>
    <p:cSldViewPr snapToGrid="0">
      <p:cViewPr varScale="1">
        <p:scale>
          <a:sx n="90" d="100"/>
          <a:sy n="90" d="100"/>
        </p:scale>
        <p:origin x="918" y="84"/>
      </p:cViewPr>
      <p:guideLst>
        <p:guide orient="horz" pos="804"/>
        <p:guide pos="264"/>
        <p:guide pos="564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5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50" d="100"/>
          <a:sy n="50" d="100"/>
        </p:scale>
        <p:origin x="4116" y="66"/>
      </p:cViewPr>
      <p:guideLst>
        <p:guide orient="horz" pos="2254"/>
        <p:guide pos="3082"/>
        <p:guide orient="horz" pos="3006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200"/>
            </a:lvl1pPr>
          </a:lstStyle>
          <a:p>
            <a:fld id="{05E48B40-F575-F045-AF98-7241656AD336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200"/>
            </a:lvl1pPr>
          </a:lstStyle>
          <a:p>
            <a:fld id="{99DF1ECE-AF69-F740-9EB1-7C3F346519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8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200"/>
            </a:lvl1pPr>
          </a:lstStyle>
          <a:p>
            <a:fld id="{5503108B-28A2-4A1F-97E4-23F53BEF9B1F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5" tIns="48323" rIns="96645" bIns="483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45" tIns="48323" rIns="96645" bIns="483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200"/>
            </a:lvl1pPr>
          </a:lstStyle>
          <a:p>
            <a:fld id="{1A47E64D-F0A2-43B3-B0BA-78A854B03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E64D-F0A2-43B3-B0BA-78A854B03B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7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80830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1829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71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4625" indent="-17462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400050" indent="-14287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7052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178074"/>
            <a:ext cx="4196953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178074"/>
            <a:ext cx="4244579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8806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9997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01470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51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2683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703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Rectangle 8"/>
          <p:cNvSpPr/>
          <p:nvPr/>
        </p:nvSpPr>
        <p:spPr>
          <a:xfrm flipH="1">
            <a:off x="0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 flipH="1">
            <a:off x="5897167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641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78912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9326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7209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8369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00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065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59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80830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808306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347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9759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5697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412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4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6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689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-185" r="25230" b="-1"/>
          <a:stretch/>
        </p:blipFill>
        <p:spPr>
          <a:xfrm>
            <a:off x="0" y="0"/>
            <a:ext cx="4649492" cy="5143500"/>
          </a:xfrm>
          <a:prstGeom prst="rect">
            <a:avLst/>
          </a:prstGeom>
          <a:ln>
            <a:noFill/>
          </a:ln>
        </p:spPr>
      </p:pic>
      <p:sp useBgFill="1">
        <p:nvSpPr>
          <p:cNvPr id="15" name="Rectangle 8"/>
          <p:cNvSpPr/>
          <p:nvPr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586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4" y="0"/>
            <a:ext cx="475253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34665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862" r="4471"/>
          <a:stretch/>
        </p:blipFill>
        <p:spPr bwMode="hidden">
          <a:xfrm>
            <a:off x="5509260" y="0"/>
            <a:ext cx="362712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2513350" y="3817621"/>
            <a:ext cx="4163020" cy="868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5818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 i="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 bwMode="invGray">
          <a:xfrm>
            <a:off x="2513350" y="3817621"/>
            <a:ext cx="4163020" cy="868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422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74625" indent="-17462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400050" indent="-14287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91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186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141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469" y="1802606"/>
            <a:ext cx="418271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4672"/>
            <a:ext cx="4322344" cy="61793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2606"/>
            <a:ext cx="4322344" cy="2763441"/>
          </a:xfrm>
        </p:spPr>
        <p:txBody>
          <a:bodyPr>
            <a:normAutofit/>
          </a:bodyPr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000"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38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148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51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11614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/>
          <p:nvPr/>
        </p:nvSpPr>
        <p:spPr>
          <a:xfrm>
            <a:off x="2459831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8579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hoto blue">
    <p:bg>
      <p:bgPr>
        <a:gradFill rotWithShape="1">
          <a:gsLst>
            <a:gs pos="0">
              <a:srgbClr val="32A3FF"/>
            </a:gs>
            <a:gs pos="71001">
              <a:srgbClr val="002E55"/>
            </a:gs>
            <a:gs pos="100000">
              <a:srgbClr val="002E55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" name="Rectangle 8"/>
          <p:cNvSpPr/>
          <p:nvPr/>
        </p:nvSpPr>
        <p:spPr>
          <a:xfrm flipH="1">
            <a:off x="0" y="0"/>
            <a:ext cx="6743700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0" h="685800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 flipH="1">
            <a:off x="5897167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105273" y="4666971"/>
            <a:ext cx="404813" cy="389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5303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017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0" t="553" r="25185"/>
          <a:stretch/>
        </p:blipFill>
        <p:spPr>
          <a:xfrm>
            <a:off x="0" y="0"/>
            <a:ext cx="4695986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684815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SideBa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 flipH="1">
            <a:off x="1" y="0"/>
            <a:ext cx="338160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spcBef>
                <a:spcPts val="0"/>
              </a:spcBef>
              <a:spcAft>
                <a:spcPts val="675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3192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S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 flipH="1">
            <a:off x="1" y="0"/>
            <a:ext cx="3381608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6252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899" y="1216819"/>
            <a:ext cx="4196953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216819"/>
            <a:ext cx="4244579" cy="3469481"/>
          </a:xfrm>
        </p:spPr>
        <p:txBody>
          <a:bodyPr/>
          <a:lstStyle>
            <a:lvl1pPr marL="174625" indent="-17462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385754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642922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900091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157259" indent="-128585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105273" y="4666971"/>
            <a:ext cx="404813" cy="389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273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917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9616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8864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742682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7304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Blu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7900" cy="5143500"/>
          </a:xfrm>
          <a:prstGeom prst="rect">
            <a:avLst/>
          </a:prstGeom>
        </p:spPr>
      </p:pic>
      <p:sp useBgFill="1">
        <p:nvSpPr>
          <p:cNvPr id="15" name="Rectangle 8"/>
          <p:cNvSpPr/>
          <p:nvPr userDrawn="1"/>
        </p:nvSpPr>
        <p:spPr>
          <a:xfrm>
            <a:off x="3780263" y="0"/>
            <a:ext cx="5423267" cy="5143500"/>
          </a:xfrm>
          <a:custGeom>
            <a:avLst/>
            <a:gdLst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0 w 8991600"/>
              <a:gd name="connsiteY0" fmla="*/ 0 h 6858000"/>
              <a:gd name="connsiteX1" fmla="*/ 8991600 w 8991600"/>
              <a:gd name="connsiteY1" fmla="*/ 0 h 6858000"/>
              <a:gd name="connsiteX2" fmla="*/ 8991600 w 8991600"/>
              <a:gd name="connsiteY2" fmla="*/ 6858000 h 6858000"/>
              <a:gd name="connsiteX3" fmla="*/ 0 w 8991600"/>
              <a:gd name="connsiteY3" fmla="*/ 6858000 h 6858000"/>
              <a:gd name="connsiteX4" fmla="*/ 0 w 8991600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  <a:gd name="connsiteX0" fmla="*/ 140834 w 9132434"/>
              <a:gd name="connsiteY0" fmla="*/ 0 h 6858000"/>
              <a:gd name="connsiteX1" fmla="*/ 9132434 w 9132434"/>
              <a:gd name="connsiteY1" fmla="*/ 0 h 6858000"/>
              <a:gd name="connsiteX2" fmla="*/ 9132434 w 9132434"/>
              <a:gd name="connsiteY2" fmla="*/ 6858000 h 6858000"/>
              <a:gd name="connsiteX3" fmla="*/ 0 w 9132434"/>
              <a:gd name="connsiteY3" fmla="*/ 6858000 h 6858000"/>
              <a:gd name="connsiteX4" fmla="*/ 140834 w 913243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434" h="6858000">
                <a:moveTo>
                  <a:pt x="140834" y="0"/>
                </a:moveTo>
                <a:lnTo>
                  <a:pt x="9132434" y="0"/>
                </a:lnTo>
                <a:lnTo>
                  <a:pt x="9132434" y="6858000"/>
                </a:lnTo>
                <a:lnTo>
                  <a:pt x="0" y="6858000"/>
                </a:lnTo>
                <a:cubicBezTo>
                  <a:pt x="1225995" y="4769571"/>
                  <a:pt x="1890121" y="2653749"/>
                  <a:pt x="1408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279" r="63603"/>
          <a:stretch>
            <a:fillRect/>
          </a:stretch>
        </p:blipFill>
        <p:spPr bwMode="auto">
          <a:xfrm>
            <a:off x="3435620" y="0"/>
            <a:ext cx="12906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4726258" y="4075688"/>
            <a:ext cx="4204382" cy="87743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0584" y="240760"/>
            <a:ext cx="4444460" cy="23917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77880" y="2716122"/>
            <a:ext cx="4444460" cy="31891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69064" y="3100389"/>
            <a:ext cx="4456143" cy="343204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i="1" u="none">
                <a:solidFill>
                  <a:schemeClr val="bg1"/>
                </a:solidFill>
              </a:defRPr>
            </a:lvl1pPr>
            <a:lvl2pPr marL="257175" indent="0">
              <a:buNone/>
              <a:defRPr sz="900"/>
            </a:lvl2pPr>
            <a:lvl3pPr marL="514350" indent="0">
              <a:buNone/>
              <a:defRPr sz="788"/>
            </a:lvl3pPr>
            <a:lvl4pPr marL="771525" indent="0">
              <a:buNone/>
              <a:defRPr sz="675"/>
            </a:lvl4pPr>
            <a:lvl5pPr marL="1028700" indent="0">
              <a:buNone/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2038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241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520"/>
            <a:ext cx="9144000" cy="213955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90" t="34294" r="8357" b="34966"/>
          <a:stretch/>
        </p:blipFill>
        <p:spPr>
          <a:xfrm>
            <a:off x="2513350" y="3817621"/>
            <a:ext cx="4163020" cy="8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548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2"/>
            </a:gs>
            <a:gs pos="0">
              <a:schemeClr val="tx2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899" y="0"/>
            <a:ext cx="8555831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899" y="1181101"/>
            <a:ext cx="8555831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9" r:id="rId2"/>
    <p:sldLayoutId id="2147483887" r:id="rId3"/>
    <p:sldLayoutId id="2147483888" r:id="rId4"/>
    <p:sldLayoutId id="2147483886" r:id="rId5"/>
    <p:sldLayoutId id="2147483882" r:id="rId6"/>
    <p:sldLayoutId id="2147483883" r:id="rId7"/>
    <p:sldLayoutId id="2147483885" r:id="rId8"/>
    <p:sldLayoutId id="2147483865" r:id="rId9"/>
    <p:sldLayoutId id="2147483854" r:id="rId10"/>
    <p:sldLayoutId id="2147483853" r:id="rId11"/>
    <p:sldLayoutId id="2147483855" r:id="rId12"/>
    <p:sldLayoutId id="2147483856" r:id="rId13"/>
    <p:sldLayoutId id="2147483857" r:id="rId14"/>
    <p:sldLayoutId id="2147483858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6" r:id="rId21"/>
    <p:sldLayoutId id="2147483890" r:id="rId2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2pPr>
      <a:lvl3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3pPr>
      <a:lvl4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4pPr>
      <a:lvl5pPr algn="l" defTabSz="51433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5pPr>
      <a:lvl6pPr marL="342892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6pPr>
      <a:lvl7pPr marL="685783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7pPr>
      <a:lvl8pPr marL="1028675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8pPr>
      <a:lvl9pPr marL="1371566" algn="l" defTabSz="514337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28585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1pPr>
      <a:lvl2pPr marL="385754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2pPr>
      <a:lvl3pPr marL="642922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3pPr>
      <a:lvl4pPr marL="900091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4pPr>
      <a:lvl5pPr marL="1157259" indent="-128585" algn="l" defTabSz="514337" rtl="0" eaLnBrk="0" fontAlgn="base" hangingPunct="0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tx2"/>
            </a:gs>
            <a:gs pos="0">
              <a:schemeClr val="tx2">
                <a:lumMod val="5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17899" y="0"/>
            <a:ext cx="8555831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899" y="1181101"/>
            <a:ext cx="8555831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9" name="AutoShape 11"/>
          <p:cNvSpPr>
            <a:spLocks noChangeAspect="1" noChangeArrowheads="1" noTextEdit="1"/>
          </p:cNvSpPr>
          <p:nvPr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8632824" y="4666971"/>
            <a:ext cx="404813" cy="389614"/>
          </a:xfrm>
          <a:prstGeom prst="rect">
            <a:avLst/>
          </a:prstGeom>
        </p:spPr>
      </p:pic>
      <p:sp>
        <p:nvSpPr>
          <p:cNvPr id="7" name="AutoShape 11"/>
          <p:cNvSpPr>
            <a:spLocks noChangeAspect="1" noChangeArrowheads="1" noTextEdit="1"/>
          </p:cNvSpPr>
          <p:nvPr userDrawn="1"/>
        </p:nvSpPr>
        <p:spPr bwMode="auto">
          <a:xfrm>
            <a:off x="7602141" y="4575573"/>
            <a:ext cx="136088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2824" y="4666971"/>
            <a:ext cx="404813" cy="3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Palatino Linotype" panose="02040502050505030304" pitchFamily="18" charset="0"/>
          <a:ea typeface="+mj-ea"/>
          <a:cs typeface="+mj-cs"/>
        </a:defRPr>
      </a:lvl1pPr>
      <a:lvl2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2pPr>
      <a:lvl3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3pPr>
      <a:lvl4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4pPr>
      <a:lvl5pPr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5pPr>
      <a:lvl6pPr marL="342892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6pPr>
      <a:lvl7pPr marL="685783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7pPr>
      <a:lvl8pPr marL="1028675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8pPr>
      <a:lvl9pPr marL="1371566" algn="l" defTabSz="51433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Palatino Linotype" panose="02040502050505030304" pitchFamily="18" charset="0"/>
        </a:defRPr>
      </a:lvl9pPr>
    </p:titleStyle>
    <p:bodyStyle>
      <a:lvl1pPr marL="128585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1pPr>
      <a:lvl2pPr marL="385754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2pPr>
      <a:lvl3pPr marL="642922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3pPr>
      <a:lvl4pPr marL="900091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4pPr>
      <a:lvl5pPr marL="1157259" indent="-128585" algn="l" defTabSz="514337" rtl="0" eaLnBrk="1" fontAlgn="base" hangingPunct="1">
        <a:lnSpc>
          <a:spcPct val="90000"/>
        </a:lnSpc>
        <a:spcBef>
          <a:spcPts val="0"/>
        </a:spcBef>
        <a:spcAft>
          <a:spcPts val="900"/>
        </a:spcAft>
        <a:buClr>
          <a:srgbClr val="7F7F7F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Helvetica LT Std" panose="020B0504020202020204" pitchFamily="34" charset="0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Alcohol, Tobacco and Firearms -  Quality Control (aka Case Study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Brook Andreas, Nicol Henderson Kuns, </a:t>
            </a:r>
            <a:r>
              <a:rPr lang="en-US" dirty="0" err="1"/>
              <a:t>Dilruksha</a:t>
            </a:r>
            <a:r>
              <a:rPr lang="en-US" dirty="0"/>
              <a:t> Jayaweera and Selwyn Samuel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8901" y="3694156"/>
            <a:ext cx="4456143" cy="343204"/>
          </a:xfrm>
        </p:spPr>
        <p:txBody>
          <a:bodyPr/>
          <a:lstStyle/>
          <a:p>
            <a:r>
              <a:rPr lang="en-US" dirty="0"/>
              <a:t>June 27 2018</a:t>
            </a:r>
          </a:p>
        </p:txBody>
      </p:sp>
    </p:spTree>
    <p:extLst>
      <p:ext uri="{BB962C8B-B14F-4D97-AF65-F5344CB8AC3E}">
        <p14:creationId xmlns:p14="http://schemas.microsoft.com/office/powerpoint/2010/main" val="121681749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2992-0D4D-4A76-AB3B-9959D2DF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Check – Deep Dive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9471-D310-4F37-875F-5FE2AF9F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00" y="1181101"/>
            <a:ext cx="4913320" cy="3451623"/>
          </a:xfrm>
        </p:spPr>
        <p:txBody>
          <a:bodyPr/>
          <a:lstStyle/>
          <a:p>
            <a:r>
              <a:rPr lang="en-US" dirty="0"/>
              <a:t>ABV and IBU are linearly correlated by the following model:</a:t>
            </a:r>
          </a:p>
          <a:p>
            <a:pPr lvl="1"/>
            <a:r>
              <a:rPr lang="en-US" dirty="0"/>
              <a:t>ABV = .045 + .0004IBU</a:t>
            </a:r>
          </a:p>
          <a:p>
            <a:pPr lvl="1"/>
            <a:r>
              <a:rPr lang="en-US" dirty="0"/>
              <a:t>R^2 = .45</a:t>
            </a:r>
          </a:p>
          <a:p>
            <a:pPr lvl="1"/>
            <a:r>
              <a:rPr lang="en-US" dirty="0"/>
              <a:t>This substantiates the very low correlation seen on the prior scatterplot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9DD18-6A93-4B3F-99DA-AC29C96B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833" y="1105785"/>
            <a:ext cx="2907249" cy="2176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E858C-46EC-4A17-9E2C-E0B03F4D4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833" y="3474408"/>
            <a:ext cx="2781300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AD5FEA-2E21-41F1-8493-D922DE2EA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470" y="4418822"/>
            <a:ext cx="24860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15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432-8D4B-4EA0-AB57-24AA88AB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D589-FFAD-40BE-8819-293BF4B5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investigation is required on breweries with changed statistics from Q1 that did not register these changes with their local ATF division</a:t>
            </a:r>
          </a:p>
          <a:p>
            <a:r>
              <a:rPr lang="en-US" dirty="0"/>
              <a:t>AI:  Need to follow up with breweries that are not reporting ABV or IBU</a:t>
            </a:r>
          </a:p>
          <a:p>
            <a:r>
              <a:rPr lang="en-US" dirty="0"/>
              <a:t>AI:  Perform quality check and brewery reporting next quarter to show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092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Primary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– Brook and DJ</a:t>
            </a:r>
          </a:p>
          <a:p>
            <a:r>
              <a:rPr lang="en-US" dirty="0"/>
              <a:t>Code Commenting - All</a:t>
            </a:r>
          </a:p>
          <a:p>
            <a:r>
              <a:rPr lang="en-US" dirty="0"/>
              <a:t>Codebook - Selwyn</a:t>
            </a:r>
          </a:p>
          <a:p>
            <a:r>
              <a:rPr lang="en-US" dirty="0"/>
              <a:t>Presentation - Nicol</a:t>
            </a:r>
          </a:p>
        </p:txBody>
      </p:sp>
    </p:spTree>
    <p:extLst>
      <p:ext uri="{BB962C8B-B14F-4D97-AF65-F5344CB8AC3E}">
        <p14:creationId xmlns:p14="http://schemas.microsoft.com/office/powerpoint/2010/main" val="30002530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A487-E43A-4903-A7B1-63BBB88F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4" y="2137145"/>
            <a:ext cx="8555831" cy="1181100"/>
          </a:xfrm>
        </p:spPr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8254788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F206-D77A-4847-980B-73EC0BFE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Beer and Brewery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7A8B-1A86-4141-8894-1A21F535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Merged the two data sets using the Brew ID as the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10983-488E-472F-BE05-A17AA706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38" y="1625857"/>
            <a:ext cx="5556951" cy="31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571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7153-7A9C-4FD6-9EBB-3C66230A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D234-7E67-40C4-B26E-B9A4939B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157BB-3B09-4878-83C4-231565DC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03" y="1305346"/>
            <a:ext cx="5727736" cy="32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096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Quarterly ATF review includes the following:</a:t>
            </a:r>
          </a:p>
          <a:p>
            <a:pPr lvl="1"/>
            <a:r>
              <a:rPr lang="en-US" dirty="0"/>
              <a:t>Number of breweries per state</a:t>
            </a:r>
          </a:p>
          <a:p>
            <a:pPr lvl="1"/>
            <a:r>
              <a:rPr lang="en-US" dirty="0"/>
              <a:t>Statistics on alcohol by volume (ABV) and international bitterness unit (IBU) per state</a:t>
            </a:r>
          </a:p>
          <a:p>
            <a:pPr lvl="1"/>
            <a:r>
              <a:rPr lang="en-US" dirty="0"/>
              <a:t>State with highest alcohol content and IBU </a:t>
            </a:r>
          </a:p>
          <a:p>
            <a:pPr lvl="1"/>
            <a:r>
              <a:rPr lang="en-US" dirty="0"/>
              <a:t>Correlation between the two attributes to ensure production quality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152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data includes 2410 US craft beers and 558 US breweries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A01DF3-7C5D-4C40-B264-635DD0521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13678"/>
              </p:ext>
            </p:extLst>
          </p:nvPr>
        </p:nvGraphicFramePr>
        <p:xfrm>
          <a:off x="4757256" y="1718947"/>
          <a:ext cx="4116474" cy="333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671">
                  <a:extLst>
                    <a:ext uri="{9D8B030D-6E8A-4147-A177-3AD203B41FA5}">
                      <a16:colId xmlns:a16="http://schemas.microsoft.com/office/drawing/2014/main" val="3703048466"/>
                    </a:ext>
                  </a:extLst>
                </a:gridCol>
                <a:gridCol w="2633803">
                  <a:extLst>
                    <a:ext uri="{9D8B030D-6E8A-4147-A177-3AD203B41FA5}">
                      <a16:colId xmlns:a16="http://schemas.microsoft.com/office/drawing/2014/main" val="773969827"/>
                    </a:ext>
                  </a:extLst>
                </a:gridCol>
              </a:tblGrid>
              <a:tr h="158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416262"/>
                  </a:ext>
                </a:extLst>
              </a:tr>
              <a:tr h="158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beer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24797"/>
                  </a:ext>
                </a:extLst>
              </a:tr>
              <a:tr h="158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Beer name as identified by a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576397"/>
                  </a:ext>
                </a:extLst>
              </a:tr>
              <a:tr h="6579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ABV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Alcohol by volume:  the number of ml of ethyl alcohol present in each 100 ml of an alcoholic beverage when measured at 20°C (ref: dictionary.com)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356314"/>
                  </a:ext>
                </a:extLst>
              </a:tr>
              <a:tr h="824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IBU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International Bitterness Unit:  parts per million of isohumulone found in a beer.  Isohumulone is the acidity found in hops that gives beer its bitterness (ref beerconnoisseur.com)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452587"/>
                  </a:ext>
                </a:extLst>
              </a:tr>
              <a:tr h="158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Brewery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Brewery identifier by a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130474"/>
                  </a:ext>
                </a:extLst>
              </a:tr>
              <a:tr h="824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Style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Type of beer as named by its character and sometimes, origin.  Characterizations can include: hoppiness, additional ingredients, thickness. (ref: beeradvocate.com)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599255"/>
                  </a:ext>
                </a:extLst>
              </a:tr>
              <a:tr h="158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Volume of beer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2767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8D0448-0D1E-44B7-8BC2-55BAE2FF3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22597"/>
              </p:ext>
            </p:extLst>
          </p:nvPr>
        </p:nvGraphicFramePr>
        <p:xfrm>
          <a:off x="428790" y="3689615"/>
          <a:ext cx="3957955" cy="851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1594970713"/>
                    </a:ext>
                  </a:extLst>
                </a:gridCol>
                <a:gridCol w="2532380">
                  <a:extLst>
                    <a:ext uri="{9D8B030D-6E8A-4147-A177-3AD203B41FA5}">
                      <a16:colId xmlns:a16="http://schemas.microsoft.com/office/drawing/2014/main" val="1833504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476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Brew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Brewery as identified by a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78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brewery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227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City in which the brewery is located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09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State in which the brewery is located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77707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8C9F31-587B-46F6-9346-069808B4AC7A}"/>
              </a:ext>
            </a:extLst>
          </p:cNvPr>
          <p:cNvSpPr txBox="1">
            <a:spLocks/>
          </p:cNvSpPr>
          <p:nvPr/>
        </p:nvSpPr>
        <p:spPr bwMode="auto">
          <a:xfrm>
            <a:off x="317899" y="1997844"/>
            <a:ext cx="4254101" cy="139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174625" indent="-17462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1pPr>
            <a:lvl2pPr marL="400050" indent="-14287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2pPr>
            <a:lvl3pPr marL="642922" indent="-12858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3pPr>
            <a:lvl4pPr marL="900091" indent="-12858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4pPr>
            <a:lvl5pPr marL="1157259" indent="-12858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variables and descriptions are below (breweries) and to the left (beer)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02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1062-7A93-4E3D-9247-6698E3FC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7520D3-9C9B-4E1A-9832-1279D5B56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446126"/>
              </p:ext>
            </p:extLst>
          </p:nvPr>
        </p:nvGraphicFramePr>
        <p:xfrm>
          <a:off x="456745" y="921397"/>
          <a:ext cx="2310334" cy="3711570"/>
        </p:xfrm>
        <a:graphic>
          <a:graphicData uri="http://schemas.openxmlformats.org/drawingml/2006/table">
            <a:tbl>
              <a:tblPr/>
              <a:tblGrid>
                <a:gridCol w="1155167">
                  <a:extLst>
                    <a:ext uri="{9D8B030D-6E8A-4147-A177-3AD203B41FA5}">
                      <a16:colId xmlns:a16="http://schemas.microsoft.com/office/drawing/2014/main" val="4278682571"/>
                    </a:ext>
                  </a:extLst>
                </a:gridCol>
                <a:gridCol w="1155167">
                  <a:extLst>
                    <a:ext uri="{9D8B030D-6E8A-4147-A177-3AD203B41FA5}">
                      <a16:colId xmlns:a16="http://schemas.microsoft.com/office/drawing/2014/main" val="3634745098"/>
                    </a:ext>
                  </a:extLst>
                </a:gridCol>
              </a:tblGrid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Number of Breweries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619302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Alabama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475244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Alaska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047817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Arizona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715986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Arkansas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639090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California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187058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Colorado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140893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Connecticut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292266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Delaware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825497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Florida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199945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Georgia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434592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Hawaii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748901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Idaho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076087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Illinois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89468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Indiana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260739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Iowa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78704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Kansas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5011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F27263-4D2B-4CD7-9D9E-53A30A2BB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96696"/>
              </p:ext>
            </p:extLst>
          </p:nvPr>
        </p:nvGraphicFramePr>
        <p:xfrm>
          <a:off x="3043218" y="1012837"/>
          <a:ext cx="2310334" cy="3528690"/>
        </p:xfrm>
        <a:graphic>
          <a:graphicData uri="http://schemas.openxmlformats.org/drawingml/2006/table">
            <a:tbl>
              <a:tblPr/>
              <a:tblGrid>
                <a:gridCol w="1155167">
                  <a:extLst>
                    <a:ext uri="{9D8B030D-6E8A-4147-A177-3AD203B41FA5}">
                      <a16:colId xmlns:a16="http://schemas.microsoft.com/office/drawing/2014/main" val="2966014279"/>
                    </a:ext>
                  </a:extLst>
                </a:gridCol>
                <a:gridCol w="1155167">
                  <a:extLst>
                    <a:ext uri="{9D8B030D-6E8A-4147-A177-3AD203B41FA5}">
                      <a16:colId xmlns:a16="http://schemas.microsoft.com/office/drawing/2014/main" val="3531405456"/>
                    </a:ext>
                  </a:extLst>
                </a:gridCol>
              </a:tblGrid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Kentucky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261117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Louisiana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012305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Maine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31300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Maryland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242191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Massachusetts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84485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Michigan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68380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Minnesota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788301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Mississippi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281528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Missouri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92435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Montana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2368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Nebraska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176449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Nevada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059902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New Hampshire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108936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New Jersey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718906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New Mexico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358181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New York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879558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North Carolina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878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919F32-C31B-42DC-BF74-2463816FF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48024"/>
              </p:ext>
            </p:extLst>
          </p:nvPr>
        </p:nvGraphicFramePr>
        <p:xfrm>
          <a:off x="6090151" y="896707"/>
          <a:ext cx="2310334" cy="3736260"/>
        </p:xfrm>
        <a:graphic>
          <a:graphicData uri="http://schemas.openxmlformats.org/drawingml/2006/table">
            <a:tbl>
              <a:tblPr/>
              <a:tblGrid>
                <a:gridCol w="1155167">
                  <a:extLst>
                    <a:ext uri="{9D8B030D-6E8A-4147-A177-3AD203B41FA5}">
                      <a16:colId xmlns:a16="http://schemas.microsoft.com/office/drawing/2014/main" val="2495665449"/>
                    </a:ext>
                  </a:extLst>
                </a:gridCol>
                <a:gridCol w="1155167">
                  <a:extLst>
                    <a:ext uri="{9D8B030D-6E8A-4147-A177-3AD203B41FA5}">
                      <a16:colId xmlns:a16="http://schemas.microsoft.com/office/drawing/2014/main" val="455501816"/>
                    </a:ext>
                  </a:extLst>
                </a:gridCol>
              </a:tblGrid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North Dakota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706634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Ohio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074069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Oklahoma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162394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Oregon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248878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Pennsylvania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670462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Rhode Island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750032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South Carolina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055985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South Dakota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464275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Tennessee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012733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Texas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915039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Utah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549469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Vermont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456717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Virginia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18485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Washington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909160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Washington DC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22060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West Virginia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169673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Wisconsin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880549"/>
                  </a:ext>
                </a:extLst>
              </a:tr>
              <a:tr h="6637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Wyoming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4689" marR="24689" marT="12345" marB="123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5200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85B84ACA-9CEF-4F64-BC4B-43425DF0FBA4}"/>
              </a:ext>
            </a:extLst>
          </p:cNvPr>
          <p:cNvSpPr/>
          <p:nvPr/>
        </p:nvSpPr>
        <p:spPr>
          <a:xfrm>
            <a:off x="2498651" y="2115879"/>
            <a:ext cx="407274" cy="2870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075753-DBBC-49D5-B5EB-E2E3AC64895B}"/>
              </a:ext>
            </a:extLst>
          </p:cNvPr>
          <p:cNvSpPr/>
          <p:nvPr/>
        </p:nvSpPr>
        <p:spPr>
          <a:xfrm>
            <a:off x="8106317" y="2717774"/>
            <a:ext cx="407274" cy="2870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8CEC5-A757-4758-9088-274FC06A8D0B}"/>
              </a:ext>
            </a:extLst>
          </p:cNvPr>
          <p:cNvSpPr/>
          <p:nvPr/>
        </p:nvSpPr>
        <p:spPr>
          <a:xfrm>
            <a:off x="1297172" y="4541527"/>
            <a:ext cx="6028661" cy="519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Compared to Q1, there is an increase in these state breweries that are not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6398762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B017-2D6E-414C-B53D-1FF7DAFA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Data Not Reported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DBA0-F028-407D-94E3-301EBDCB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breweries are not reporting ABV or IBU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FB823-283C-424C-AE06-99C6A064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20" y="1905363"/>
            <a:ext cx="7458497" cy="27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989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49CB-8CC8-4C07-AE59-DD139287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99" y="397452"/>
            <a:ext cx="8555831" cy="1181100"/>
          </a:xfrm>
        </p:spPr>
        <p:txBody>
          <a:bodyPr>
            <a:normAutofit fontScale="90000"/>
          </a:bodyPr>
          <a:lstStyle/>
          <a:p>
            <a:r>
              <a:rPr lang="en-US" dirty="0"/>
              <a:t>Median alcohol content and international bitterness unit for each state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404400-EF4F-4289-8E46-FB41383E3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527" y="3256561"/>
            <a:ext cx="2584807" cy="1737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91F09-F985-49E0-A7A1-946C05D55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97" y="1265274"/>
            <a:ext cx="2595184" cy="1732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6BF713-850D-4CAD-9BD4-646509521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97" y="3093763"/>
            <a:ext cx="2595184" cy="1737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5DFE4A-1C65-4CF7-AA45-525019A9F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272" y="1194334"/>
            <a:ext cx="2689243" cy="187432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B7CF3E-89D3-4551-B802-91179AE4EF09}"/>
              </a:ext>
            </a:extLst>
          </p:cNvPr>
          <p:cNvSpPr txBox="1">
            <a:spLocks/>
          </p:cNvSpPr>
          <p:nvPr/>
        </p:nvSpPr>
        <p:spPr bwMode="auto">
          <a:xfrm>
            <a:off x="2913084" y="1578552"/>
            <a:ext cx="2689244" cy="305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74625" indent="-17462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1pPr>
            <a:lvl2pPr marL="400050" indent="-14287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2pPr>
            <a:lvl3pPr marL="642922" indent="-12858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3pPr>
            <a:lvl4pPr marL="900091" indent="-12858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4pPr>
            <a:lvl5pPr marL="1157259" indent="-12858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IBU has larger variation by state than ABV</a:t>
            </a:r>
          </a:p>
          <a:p>
            <a:pPr lvl="1"/>
            <a:r>
              <a:rPr lang="en-US" dirty="0"/>
              <a:t>Expected due to all the variations of beer produced</a:t>
            </a:r>
          </a:p>
        </p:txBody>
      </p:sp>
    </p:spTree>
    <p:extLst>
      <p:ext uri="{BB962C8B-B14F-4D97-AF65-F5344CB8AC3E}">
        <p14:creationId xmlns:p14="http://schemas.microsoft.com/office/powerpoint/2010/main" val="22473257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108D-C8D8-4072-8677-4823248E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with Max ABV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FAA83-C9E4-4A96-B68D-26595241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00" y="1181101"/>
            <a:ext cx="3286538" cy="3451623"/>
          </a:xfrm>
        </p:spPr>
        <p:txBody>
          <a:bodyPr/>
          <a:lstStyle/>
          <a:p>
            <a:r>
              <a:rPr lang="en-US" dirty="0"/>
              <a:t>CO is the state with max ABV</a:t>
            </a:r>
          </a:p>
          <a:p>
            <a:r>
              <a:rPr lang="en-US" dirty="0"/>
              <a:t>ABV of the specific beer is .128 </a:t>
            </a:r>
          </a:p>
          <a:p>
            <a:endParaRPr lang="en-US" dirty="0"/>
          </a:p>
          <a:p>
            <a:r>
              <a:rPr lang="en-US" dirty="0"/>
              <a:t>Change from Q1 - this beer was measured to have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AFE2B-57E4-4DF6-ABB0-04E80D29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174" y="1465148"/>
            <a:ext cx="5006927" cy="28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49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3F87-41F4-4AFE-9B0F-498CB523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with Max IBU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3AC57D-3133-4835-8D0E-B728BEEE0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566" y="1351221"/>
            <a:ext cx="4457440" cy="3451225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30BC7828-919B-4A61-9CF7-B34D936FF819}"/>
              </a:ext>
            </a:extLst>
          </p:cNvPr>
          <p:cNvSpPr txBox="1">
            <a:spLocks/>
          </p:cNvSpPr>
          <p:nvPr/>
        </p:nvSpPr>
        <p:spPr bwMode="auto">
          <a:xfrm>
            <a:off x="317900" y="1181101"/>
            <a:ext cx="3286538" cy="34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74625" indent="-17462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1pPr>
            <a:lvl2pPr marL="400050" indent="-14287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2pPr>
            <a:lvl3pPr marL="642922" indent="-12858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3pPr>
            <a:lvl4pPr marL="900091" indent="-12858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4pPr>
            <a:lvl5pPr marL="1157259" indent="-128585" algn="l" defTabSz="514337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Helvetica LT Std" panose="020B0504020202020204" pitchFamily="34" charset="0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Oregon is the state with max IBU</a:t>
            </a:r>
          </a:p>
          <a:p>
            <a:r>
              <a:rPr lang="en-US" dirty="0"/>
              <a:t>IBU is 138 </a:t>
            </a:r>
          </a:p>
          <a:p>
            <a:endParaRPr lang="en-US" dirty="0"/>
          </a:p>
          <a:p>
            <a:r>
              <a:rPr lang="en-US" dirty="0"/>
              <a:t>No change from Q1 - this beer was also listed as the max IBU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65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83C1-A0D7-43FA-B496-CF36D309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58C9-21B1-4FCE-8E41-F374893A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00" y="1181101"/>
            <a:ext cx="3600958" cy="34516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Similar to last quarter’s analysis, the beer alcohol content and bitterness level show a low positive correlation between ABV and IBU. </a:t>
            </a:r>
          </a:p>
          <a:p>
            <a:r>
              <a:rPr lang="en-US" dirty="0"/>
              <a:t>No linear</a:t>
            </a:r>
          </a:p>
          <a:p>
            <a:r>
              <a:rPr lang="en-US" dirty="0"/>
              <a:t>Due to the large number of missing IBU data, correlation is deemed incomplete until feedback with breweries are 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75A22-5681-4F21-9855-04CB71636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79" b="9282"/>
          <a:stretch/>
        </p:blipFill>
        <p:spPr>
          <a:xfrm>
            <a:off x="4018084" y="1644974"/>
            <a:ext cx="4424167" cy="29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271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UniversityTemplate2016">
  <a:themeElements>
    <a:clrScheme name="SMU Palette 2016">
      <a:dk1>
        <a:sysClr val="windowText" lastClr="000000"/>
      </a:dk1>
      <a:lt1>
        <a:sysClr val="window" lastClr="FFFFFF"/>
      </a:lt1>
      <a:dk2>
        <a:srgbClr val="005DA9"/>
      </a:dk2>
      <a:lt2>
        <a:srgbClr val="CDCFCE"/>
      </a:lt2>
      <a:accent1>
        <a:srgbClr val="5E84BE"/>
      </a:accent1>
      <a:accent2>
        <a:srgbClr val="B10000"/>
      </a:accent2>
      <a:accent3>
        <a:srgbClr val="E2D8B9"/>
      </a:accent3>
      <a:accent4>
        <a:srgbClr val="D49F0E"/>
      </a:accent4>
      <a:accent5>
        <a:srgbClr val="457E28"/>
      </a:accent5>
      <a:accent6>
        <a:srgbClr val="66695B"/>
      </a:accent6>
      <a:hlink>
        <a:srgbClr val="619FFA"/>
      </a:hlink>
      <a:folHlink>
        <a:srgbClr val="FF3737"/>
      </a:folHlink>
    </a:clrScheme>
    <a:fontScheme name="SMU 2016">
      <a:majorFont>
        <a:latin typeface="Palatino Linotype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Campus Template 2016.potx" id="{5BB5FD36-020D-4A45-9F7E-7A10706E850B}" vid="{D50E9D77-49AA-4337-8F05-E04A2AB071FD}"/>
    </a:ext>
  </a:extLst>
</a:theme>
</file>

<file path=ppt/theme/theme2.xml><?xml version="1.0" encoding="utf-8"?>
<a:theme xmlns:a="http://schemas.openxmlformats.org/drawingml/2006/main" name="SMUThemeJune2017">
  <a:themeElements>
    <a:clrScheme name="SMU Palette 2016">
      <a:dk1>
        <a:sysClr val="windowText" lastClr="000000"/>
      </a:dk1>
      <a:lt1>
        <a:sysClr val="window" lastClr="FFFFFF"/>
      </a:lt1>
      <a:dk2>
        <a:srgbClr val="005DA9"/>
      </a:dk2>
      <a:lt2>
        <a:srgbClr val="CDCFCE"/>
      </a:lt2>
      <a:accent1>
        <a:srgbClr val="5E84BE"/>
      </a:accent1>
      <a:accent2>
        <a:srgbClr val="B10000"/>
      </a:accent2>
      <a:accent3>
        <a:srgbClr val="E2D8B9"/>
      </a:accent3>
      <a:accent4>
        <a:srgbClr val="D49F0E"/>
      </a:accent4>
      <a:accent5>
        <a:srgbClr val="457E28"/>
      </a:accent5>
      <a:accent6>
        <a:srgbClr val="66695B"/>
      </a:accent6>
      <a:hlink>
        <a:srgbClr val="619FFA"/>
      </a:hlink>
      <a:folHlink>
        <a:srgbClr val="FF3737"/>
      </a:folHlink>
    </a:clrScheme>
    <a:fontScheme name="SMU 2016">
      <a:majorFont>
        <a:latin typeface="Palatino Linotype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ThemeJune2017" id="{6CE5CF7F-E433-47EC-B4C3-42CCD5B87159}" vid="{98A82494-0B3C-4361-A89B-532B84D7F1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7EA714CC39040883754BC4B32E8BA" ma:contentTypeVersion="0" ma:contentTypeDescription="Create a new document." ma:contentTypeScope="" ma:versionID="82fca3889656e9b49c3f85370df204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30D25C-2B8C-4E8E-A3EA-861E33399DB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E5588E-D5D4-4A9C-9FD2-3305314A5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C28EF2-5F72-4F36-9FAB-E29A52179F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DCAlumniRoadshow_Mar2016_BradCheves (MBP)</Template>
  <TotalTime>22037</TotalTime>
  <Words>672</Words>
  <Application>Microsoft Office PowerPoint</Application>
  <PresentationFormat>On-screen Show (16:9)</PresentationFormat>
  <Paragraphs>182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Calibri</vt:lpstr>
      <vt:lpstr>Helvetica LT Std</vt:lpstr>
      <vt:lpstr>Palatino Linotype</vt:lpstr>
      <vt:lpstr>Times New Roman</vt:lpstr>
      <vt:lpstr>3_UniversityTemplate2016</vt:lpstr>
      <vt:lpstr>SMUThemeJune2017</vt:lpstr>
      <vt:lpstr>Alcohol, Tobacco and Firearms -  Quality Control (aka Case Study 1)</vt:lpstr>
      <vt:lpstr>Focus of Study</vt:lpstr>
      <vt:lpstr>Data Description</vt:lpstr>
      <vt:lpstr>Breweries by State</vt:lpstr>
      <vt:lpstr> Data Not Reported</vt:lpstr>
      <vt:lpstr>Median alcohol content and international bitterness unit for each state </vt:lpstr>
      <vt:lpstr>State with Max ABV</vt:lpstr>
      <vt:lpstr>State with Max IBU</vt:lpstr>
      <vt:lpstr>Correlation Check</vt:lpstr>
      <vt:lpstr>Correlation Check – Deep Dive Statistics</vt:lpstr>
      <vt:lpstr>Summary and Actions</vt:lpstr>
      <vt:lpstr>Team Primary Responsibilities</vt:lpstr>
      <vt:lpstr>BACKUP</vt:lpstr>
      <vt:lpstr>Merging Beer and Brewery Data</vt:lpstr>
      <vt:lpstr>ABV Statistics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Snow, Andrew</dc:creator>
  <cp:lastModifiedBy>Nicol Kuns</cp:lastModifiedBy>
  <cp:revision>604</cp:revision>
  <cp:lastPrinted>2017-04-26T00:32:18Z</cp:lastPrinted>
  <dcterms:created xsi:type="dcterms:W3CDTF">2013-05-07T11:43:08Z</dcterms:created>
  <dcterms:modified xsi:type="dcterms:W3CDTF">2018-06-28T23:49:55Z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0x0101005AF7EA714CC39040883754BC4B32E8BA</vt:lpwstr>
  </property>
</Properties>
</file>