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  <p:sldMasterId id="2147483891" r:id="rId5"/>
  </p:sldMasterIdLst>
  <p:notesMasterIdLst>
    <p:notesMasterId r:id="rId15"/>
  </p:notesMasterIdLst>
  <p:handoutMasterIdLst>
    <p:handoutMasterId r:id="rId16"/>
  </p:handoutMasterIdLst>
  <p:sldIdLst>
    <p:sldId id="260" r:id="rId6"/>
    <p:sldId id="264" r:id="rId7"/>
    <p:sldId id="266" r:id="rId8"/>
    <p:sldId id="271" r:id="rId9"/>
    <p:sldId id="270" r:id="rId10"/>
    <p:sldId id="272" r:id="rId11"/>
    <p:sldId id="269" r:id="rId12"/>
    <p:sldId id="268" r:id="rId13"/>
    <p:sldId id="267" r:id="rId1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564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 userDrawn="1">
          <p15:clr>
            <a:srgbClr val="A4A3A4"/>
          </p15:clr>
        </p15:guide>
        <p15:guide id="2" pos="3082" userDrawn="1">
          <p15:clr>
            <a:srgbClr val="A4A3A4"/>
          </p15:clr>
        </p15:guide>
        <p15:guide id="3" orient="horz" pos="3006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penburg, Marianne" initials="MP" lastIdx="1" clrIdx="0"/>
  <p:cmAuthor id="1" name="Sutton, Brad" initials="SB" lastIdx="2" clrIdx="1">
    <p:extLst>
      <p:ext uri="{19B8F6BF-5375-455C-9EA6-DF929625EA0E}">
        <p15:presenceInfo xmlns:p15="http://schemas.microsoft.com/office/powerpoint/2012/main" userId="S-1-5-21-111288279-36659543-794563710-12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6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918" y="84"/>
      </p:cViewPr>
      <p:guideLst>
        <p:guide orient="horz" pos="804"/>
        <p:guide pos="264"/>
        <p:guide pos="56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50" d="100"/>
          <a:sy n="50" d="100"/>
        </p:scale>
        <p:origin x="4116" y="66"/>
      </p:cViewPr>
      <p:guideLst>
        <p:guide orient="horz" pos="2254"/>
        <p:guide pos="3082"/>
        <p:guide orient="horz" pos="3006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05E48B40-F575-F045-AF98-7241656AD336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99DF1ECE-AF69-F740-9EB1-7C3F34651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5503108B-28A2-4A1F-97E4-23F53BEF9B1F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1A47E64D-F0A2-43B3-B0BA-78A854B03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829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1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705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178074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78074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880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997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1470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683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0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1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8912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932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7209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69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0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6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4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7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69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2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89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-185" r="25230" b="-1"/>
          <a:stretch/>
        </p:blipFill>
        <p:spPr>
          <a:xfrm>
            <a:off x="0" y="0"/>
            <a:ext cx="4649492" cy="5143500"/>
          </a:xfrm>
          <a:prstGeom prst="rect">
            <a:avLst/>
          </a:prstGeom>
          <a:ln>
            <a:noFill/>
          </a:ln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86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466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862" r="4471"/>
          <a:stretch/>
        </p:blipFill>
        <p:spPr bwMode="hidden">
          <a:xfrm>
            <a:off x="5509260" y="0"/>
            <a:ext cx="362712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1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2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9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41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48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11614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57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30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553" r="25185"/>
          <a:stretch/>
        </p:blipFill>
        <p:spPr>
          <a:xfrm>
            <a:off x="0" y="0"/>
            <a:ext cx="469598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84815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192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25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1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61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64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30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038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4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87" r:id="rId3"/>
    <p:sldLayoutId id="2147483888" r:id="rId4"/>
    <p:sldLayoutId id="2147483886" r:id="rId5"/>
    <p:sldLayoutId id="2147483882" r:id="rId6"/>
    <p:sldLayoutId id="2147483883" r:id="rId7"/>
    <p:sldLayoutId id="2147483885" r:id="rId8"/>
    <p:sldLayoutId id="2147483865" r:id="rId9"/>
    <p:sldLayoutId id="2147483854" r:id="rId10"/>
    <p:sldLayoutId id="2147483853" r:id="rId11"/>
    <p:sldLayoutId id="2147483855" r:id="rId12"/>
    <p:sldLayoutId id="2147483856" r:id="rId13"/>
    <p:sldLayoutId id="2147483857" r:id="rId14"/>
    <p:sldLayoutId id="2147483858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6" r:id="rId21"/>
    <p:sldLayoutId id="2147483890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8632824" y="4666971"/>
            <a:ext cx="404813" cy="389614"/>
          </a:xfrm>
          <a:prstGeom prst="rect">
            <a:avLst/>
          </a:prstGeom>
        </p:spPr>
      </p:pic>
      <p:sp>
        <p:nvSpPr>
          <p:cNvPr id="7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Alcohol, Tobacco and Firearms -  Quality Control (aka Case Study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Brook Andreas, Nicol Henderson Kuns, </a:t>
            </a:r>
            <a:r>
              <a:rPr lang="en-US" dirty="0" err="1"/>
              <a:t>Dilruksha</a:t>
            </a:r>
            <a:r>
              <a:rPr lang="en-US" dirty="0"/>
              <a:t> Jayaweera and Selwyn Samuel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8901" y="3694156"/>
            <a:ext cx="4456143" cy="343204"/>
          </a:xfrm>
        </p:spPr>
        <p:txBody>
          <a:bodyPr/>
          <a:lstStyle/>
          <a:p>
            <a:r>
              <a:rPr lang="en-US" dirty="0"/>
              <a:t>June 27 2018</a:t>
            </a:r>
          </a:p>
        </p:txBody>
      </p:sp>
    </p:spTree>
    <p:extLst>
      <p:ext uri="{BB962C8B-B14F-4D97-AF65-F5344CB8AC3E}">
        <p14:creationId xmlns:p14="http://schemas.microsoft.com/office/powerpoint/2010/main" val="12168174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Quarterly ATF review includes the following:</a:t>
            </a:r>
          </a:p>
          <a:p>
            <a:pPr lvl="1"/>
            <a:r>
              <a:rPr lang="en-US" dirty="0"/>
              <a:t>Number of breweries per state</a:t>
            </a:r>
          </a:p>
          <a:p>
            <a:pPr lvl="1"/>
            <a:r>
              <a:rPr lang="en-US" dirty="0"/>
              <a:t>Statistics on alcohol by volume (ABV) and international bitterness unit (IBU) per state</a:t>
            </a:r>
          </a:p>
          <a:p>
            <a:pPr lvl="1"/>
            <a:r>
              <a:rPr lang="en-US" dirty="0"/>
              <a:t>State with highest alcohol content and IBU </a:t>
            </a:r>
          </a:p>
          <a:p>
            <a:pPr lvl="1"/>
            <a:r>
              <a:rPr lang="en-US" dirty="0"/>
              <a:t>Correlation between the two attributes to ensure production quality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5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data includes 2410 US craft beers and 558 US breweries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A01DF3-7C5D-4C40-B264-635DD0521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13678"/>
              </p:ext>
            </p:extLst>
          </p:nvPr>
        </p:nvGraphicFramePr>
        <p:xfrm>
          <a:off x="4757256" y="1718947"/>
          <a:ext cx="4116474" cy="333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671">
                  <a:extLst>
                    <a:ext uri="{9D8B030D-6E8A-4147-A177-3AD203B41FA5}">
                      <a16:colId xmlns:a16="http://schemas.microsoft.com/office/drawing/2014/main" val="3703048466"/>
                    </a:ext>
                  </a:extLst>
                </a:gridCol>
                <a:gridCol w="2633803">
                  <a:extLst>
                    <a:ext uri="{9D8B030D-6E8A-4147-A177-3AD203B41FA5}">
                      <a16:colId xmlns:a16="http://schemas.microsoft.com/office/drawing/2014/main" val="773969827"/>
                    </a:ext>
                  </a:extLst>
                </a:gridCol>
              </a:tblGrid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416262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beer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24797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Beer name as identified by a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576397"/>
                  </a:ext>
                </a:extLst>
              </a:tr>
              <a:tr h="6579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Alcohol by volume:  the number of ml of ethyl alcohol present in each 100 ml of an alcoholic beverage when measured at 20°C (ref: dictionary.com)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356314"/>
                  </a:ext>
                </a:extLst>
              </a:tr>
              <a:tr h="824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International Bitterness Unit:  parts per million of isohumulone found in a beer.  Isohumulone is the acidity found in hops that gives beer its bitterness (ref beerconnoisseur.com)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452587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Brewery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Brewery identifier by a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130474"/>
                  </a:ext>
                </a:extLst>
              </a:tr>
              <a:tr h="824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Style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Type of beer as named by its character and sometimes, origin.  Characterizations can include: hoppiness, additional ingredients, thickness. (ref: beeradvocate.com)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599255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Volume of beer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2767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8D0448-0D1E-44B7-8BC2-55BAE2FF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22597"/>
              </p:ext>
            </p:extLst>
          </p:nvPr>
        </p:nvGraphicFramePr>
        <p:xfrm>
          <a:off x="428790" y="3689615"/>
          <a:ext cx="3957955" cy="851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1594970713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1833504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47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Brewery as identified by a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78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brewery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227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City in which the brewery is located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9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State in which the brewery is located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77707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8C9F31-587B-46F6-9346-069808B4AC7A}"/>
              </a:ext>
            </a:extLst>
          </p:cNvPr>
          <p:cNvSpPr txBox="1">
            <a:spLocks/>
          </p:cNvSpPr>
          <p:nvPr/>
        </p:nvSpPr>
        <p:spPr bwMode="auto">
          <a:xfrm>
            <a:off x="317899" y="1997844"/>
            <a:ext cx="4254101" cy="139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174625" indent="-17462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1pPr>
            <a:lvl2pPr marL="400050" indent="-14287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2pPr>
            <a:lvl3pPr marL="642922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3pPr>
            <a:lvl4pPr marL="900091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4pPr>
            <a:lvl5pPr marL="1157259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variables and descriptions are below (breweries) and to the left (beer)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02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1062-7A93-4E3D-9247-6698E3FC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7520D3-9C9B-4E1A-9832-1279D5B56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46126"/>
              </p:ext>
            </p:extLst>
          </p:nvPr>
        </p:nvGraphicFramePr>
        <p:xfrm>
          <a:off x="456745" y="921397"/>
          <a:ext cx="2310334" cy="3711570"/>
        </p:xfrm>
        <a:graphic>
          <a:graphicData uri="http://schemas.openxmlformats.org/drawingml/2006/table">
            <a:tbl>
              <a:tblPr/>
              <a:tblGrid>
                <a:gridCol w="1155167">
                  <a:extLst>
                    <a:ext uri="{9D8B030D-6E8A-4147-A177-3AD203B41FA5}">
                      <a16:colId xmlns:a16="http://schemas.microsoft.com/office/drawing/2014/main" val="4278682571"/>
                    </a:ext>
                  </a:extLst>
                </a:gridCol>
                <a:gridCol w="1155167">
                  <a:extLst>
                    <a:ext uri="{9D8B030D-6E8A-4147-A177-3AD203B41FA5}">
                      <a16:colId xmlns:a16="http://schemas.microsoft.com/office/drawing/2014/main" val="3634745098"/>
                    </a:ext>
                  </a:extLst>
                </a:gridCol>
              </a:tblGrid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Number of Breweries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61930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Alabama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47524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Alaska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04781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Arizona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71598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Arkansas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63909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California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8705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Colorado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140893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Connecticut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29226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Delaware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82549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Florida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19994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Georgia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43459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Hawaii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74890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Idaho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7608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Illinois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8946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Indiana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6073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Iowa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870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Kansas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011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27263-4D2B-4CD7-9D9E-53A30A2BB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96696"/>
              </p:ext>
            </p:extLst>
          </p:nvPr>
        </p:nvGraphicFramePr>
        <p:xfrm>
          <a:off x="3043218" y="1012837"/>
          <a:ext cx="2310334" cy="3528690"/>
        </p:xfrm>
        <a:graphic>
          <a:graphicData uri="http://schemas.openxmlformats.org/drawingml/2006/table">
            <a:tbl>
              <a:tblPr/>
              <a:tblGrid>
                <a:gridCol w="1155167">
                  <a:extLst>
                    <a:ext uri="{9D8B030D-6E8A-4147-A177-3AD203B41FA5}">
                      <a16:colId xmlns:a16="http://schemas.microsoft.com/office/drawing/2014/main" val="2966014279"/>
                    </a:ext>
                  </a:extLst>
                </a:gridCol>
                <a:gridCol w="1155167">
                  <a:extLst>
                    <a:ext uri="{9D8B030D-6E8A-4147-A177-3AD203B41FA5}">
                      <a16:colId xmlns:a16="http://schemas.microsoft.com/office/drawing/2014/main" val="3531405456"/>
                    </a:ext>
                  </a:extLst>
                </a:gridCol>
              </a:tblGrid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Kentucky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26111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Louisiana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01230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Maine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3130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Maryland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4219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Massachusetts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8448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Michigan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6838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Minnesota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8830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Mississippi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8152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Missouri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9243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Montana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236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Nebraska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17644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Nevada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5990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Hampshire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10893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Jersey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1890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Mexico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5818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7955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North Carolina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7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919F32-C31B-42DC-BF74-2463816F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48024"/>
              </p:ext>
            </p:extLst>
          </p:nvPr>
        </p:nvGraphicFramePr>
        <p:xfrm>
          <a:off x="6090151" y="896707"/>
          <a:ext cx="2310334" cy="3736260"/>
        </p:xfrm>
        <a:graphic>
          <a:graphicData uri="http://schemas.openxmlformats.org/drawingml/2006/table">
            <a:tbl>
              <a:tblPr/>
              <a:tblGrid>
                <a:gridCol w="1155167">
                  <a:extLst>
                    <a:ext uri="{9D8B030D-6E8A-4147-A177-3AD203B41FA5}">
                      <a16:colId xmlns:a16="http://schemas.microsoft.com/office/drawing/2014/main" val="2495665449"/>
                    </a:ext>
                  </a:extLst>
                </a:gridCol>
                <a:gridCol w="1155167">
                  <a:extLst>
                    <a:ext uri="{9D8B030D-6E8A-4147-A177-3AD203B41FA5}">
                      <a16:colId xmlns:a16="http://schemas.microsoft.com/office/drawing/2014/main" val="455501816"/>
                    </a:ext>
                  </a:extLst>
                </a:gridCol>
              </a:tblGrid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North Dakota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0663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Ohio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7406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Oklahoma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16239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Oregon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4887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Pennsylvania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67046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Rhode Island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75003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South Carolina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05598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South Dakota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6427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Tennessee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2733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Texas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1503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Utah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4946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Vermont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5671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Virginia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1848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Washington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0916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Washington DC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206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West Virginia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169673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Wisconsin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88054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Wyoming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5200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85B84ACA-9CEF-4F64-BC4B-43425DF0FBA4}"/>
              </a:ext>
            </a:extLst>
          </p:cNvPr>
          <p:cNvSpPr/>
          <p:nvPr/>
        </p:nvSpPr>
        <p:spPr>
          <a:xfrm>
            <a:off x="2498651" y="2115879"/>
            <a:ext cx="407274" cy="2870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75753-DBBC-49D5-B5EB-E2E3AC64895B}"/>
              </a:ext>
            </a:extLst>
          </p:cNvPr>
          <p:cNvSpPr/>
          <p:nvPr/>
        </p:nvSpPr>
        <p:spPr>
          <a:xfrm>
            <a:off x="8106317" y="2717774"/>
            <a:ext cx="407274" cy="2870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8CEC5-A757-4758-9088-274FC06A8D0B}"/>
              </a:ext>
            </a:extLst>
          </p:cNvPr>
          <p:cNvSpPr/>
          <p:nvPr/>
        </p:nvSpPr>
        <p:spPr>
          <a:xfrm>
            <a:off x="1297172" y="4541527"/>
            <a:ext cx="6028661" cy="519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Compared to Q1, there is an increase in these state breweries that are not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398762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108D-C8D8-4072-8677-4823248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with Max ABV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FAA83-C9E4-4A96-B68D-26595241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00" y="1181101"/>
            <a:ext cx="3286538" cy="3451623"/>
          </a:xfrm>
        </p:spPr>
        <p:txBody>
          <a:bodyPr/>
          <a:lstStyle/>
          <a:p>
            <a:r>
              <a:rPr lang="en-US" dirty="0"/>
              <a:t>CO is the state with max ABV</a:t>
            </a:r>
          </a:p>
          <a:p>
            <a:r>
              <a:rPr lang="en-US" dirty="0"/>
              <a:t>ABV of the specific beer is .128 </a:t>
            </a:r>
          </a:p>
          <a:p>
            <a:endParaRPr lang="en-US" dirty="0"/>
          </a:p>
          <a:p>
            <a:r>
              <a:rPr lang="en-US" dirty="0"/>
              <a:t>Change from Q1 - this beer was measured to have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AFE2B-57E4-4DF6-ABB0-04E80D29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74" y="1465148"/>
            <a:ext cx="5006927" cy="28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49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3F87-41F4-4AFE-9B0F-498CB523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with Max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AC57D-3133-4835-8D0E-B728BEEE0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566" y="1351221"/>
            <a:ext cx="4457440" cy="3451225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0BC7828-919B-4A61-9CF7-B34D936FF819}"/>
              </a:ext>
            </a:extLst>
          </p:cNvPr>
          <p:cNvSpPr txBox="1">
            <a:spLocks/>
          </p:cNvSpPr>
          <p:nvPr/>
        </p:nvSpPr>
        <p:spPr bwMode="auto">
          <a:xfrm>
            <a:off x="317900" y="1181101"/>
            <a:ext cx="3286538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74625" indent="-17462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1pPr>
            <a:lvl2pPr marL="400050" indent="-14287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2pPr>
            <a:lvl3pPr marL="642922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3pPr>
            <a:lvl4pPr marL="900091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4pPr>
            <a:lvl5pPr marL="1157259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Oregon is the state with max IBU</a:t>
            </a:r>
          </a:p>
          <a:p>
            <a:r>
              <a:rPr lang="en-US" dirty="0"/>
              <a:t>IBU is 138 </a:t>
            </a:r>
          </a:p>
          <a:p>
            <a:endParaRPr lang="en-US" dirty="0"/>
          </a:p>
          <a:p>
            <a:r>
              <a:rPr lang="en-US" dirty="0"/>
              <a:t>No change from Q1 - this beer was also listed as the max IBU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5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3C1-A0D7-43FA-B496-CF36D309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58C9-21B1-4FCE-8E41-F374893A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00" y="1181101"/>
            <a:ext cx="3600958" cy="3451623"/>
          </a:xfrm>
        </p:spPr>
        <p:txBody>
          <a:bodyPr/>
          <a:lstStyle/>
          <a:p>
            <a:r>
              <a:rPr lang="en-US" dirty="0"/>
              <a:t>Similar to last quarter’s analysis, the beer alcohol content and bitterness level show no direct correlation to each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C86A5-75CB-478F-ABD5-865BAD98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15" y="1509308"/>
            <a:ext cx="4174177" cy="27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271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432-8D4B-4EA0-AB57-24AA88AB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D589-FFAD-40BE-8819-293BF4B5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investigation is required on breweries with changed statistics from Q1 that did not register these changes with their local ATF division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092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Primary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– Brook and DJ</a:t>
            </a:r>
          </a:p>
          <a:p>
            <a:r>
              <a:rPr lang="en-US" dirty="0"/>
              <a:t>Code Commenting - All</a:t>
            </a:r>
          </a:p>
          <a:p>
            <a:r>
              <a:rPr lang="en-US" dirty="0"/>
              <a:t>Codebook - Selwyn</a:t>
            </a:r>
          </a:p>
          <a:p>
            <a:r>
              <a:rPr lang="en-US" dirty="0"/>
              <a:t>Presentation - Nicol</a:t>
            </a:r>
          </a:p>
        </p:txBody>
      </p:sp>
    </p:spTree>
    <p:extLst>
      <p:ext uri="{BB962C8B-B14F-4D97-AF65-F5344CB8AC3E}">
        <p14:creationId xmlns:p14="http://schemas.microsoft.com/office/powerpoint/2010/main" val="30002530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UniversityTemplate2016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Campus Template 2016.potx" id="{5BB5FD36-020D-4A45-9F7E-7A10706E850B}" vid="{D50E9D77-49AA-4337-8F05-E04A2AB071FD}"/>
    </a:ext>
  </a:extLst>
</a:theme>
</file>

<file path=ppt/theme/theme2.xml><?xml version="1.0" encoding="utf-8"?>
<a:theme xmlns:a="http://schemas.openxmlformats.org/drawingml/2006/main" name="SMUThemeJune2017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ThemeJune2017" id="{6CE5CF7F-E433-47EC-B4C3-42CCD5B87159}" vid="{98A82494-0B3C-4361-A89B-532B84D7F1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0D25C-2B8C-4E8E-A3EA-861E33399DB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DCAlumniRoadshow_Mar2016_BradCheves (MBP)</Template>
  <TotalTime>22001</TotalTime>
  <Words>523</Words>
  <Application>Microsoft Office PowerPoint</Application>
  <PresentationFormat>On-screen Show (16:9)</PresentationFormat>
  <Paragraphs>164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Calibri</vt:lpstr>
      <vt:lpstr>Helvetica LT Std</vt:lpstr>
      <vt:lpstr>Palatino Linotype</vt:lpstr>
      <vt:lpstr>Times New Roman</vt:lpstr>
      <vt:lpstr>3_UniversityTemplate2016</vt:lpstr>
      <vt:lpstr>SMUThemeJune2017</vt:lpstr>
      <vt:lpstr>Alcohol, Tobacco and Firearms -  Quality Control (aka Case Study 1)</vt:lpstr>
      <vt:lpstr>Focus of Study</vt:lpstr>
      <vt:lpstr>Data Description</vt:lpstr>
      <vt:lpstr>Breweries by State</vt:lpstr>
      <vt:lpstr>State with Max ABV</vt:lpstr>
      <vt:lpstr>State with Max IBU</vt:lpstr>
      <vt:lpstr>Analysis (2)</vt:lpstr>
      <vt:lpstr>Summary</vt:lpstr>
      <vt:lpstr>Team Primary Responsibilities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Nicol Kuns</cp:lastModifiedBy>
  <cp:revision>598</cp:revision>
  <cp:lastPrinted>2017-04-26T00:32:18Z</cp:lastPrinted>
  <dcterms:created xsi:type="dcterms:W3CDTF">2013-05-07T11:43:08Z</dcterms:created>
  <dcterms:modified xsi:type="dcterms:W3CDTF">2018-06-27T01:50:07Z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