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311" r:id="rId5"/>
    <p:sldId id="314" r:id="rId6"/>
    <p:sldId id="297" r:id="rId7"/>
    <p:sldId id="313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B190C-1393-EE37-6259-C2202D7CDDB6}" v="12" dt="2023-04-04T15:39:42.864"/>
    <p1510:client id="{35F5576F-3DD1-4CAC-A907-598A6CEEBCCB}" v="3" dt="2022-10-27T14:44:05.517"/>
    <p1510:client id="{E7671EA1-BD1E-21A5-FF31-68F048852D2C}" v="8" dt="2023-04-04T14:05:33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7EEBE-B043-9246-8006-83D4473246C1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9C463-866D-8F4B-A1DC-0C5B5ED25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3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9C463-866D-8F4B-A1DC-0C5B5ED256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4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86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54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T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47005"/>
            <a:ext cx="9144000" cy="10629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aseline="0">
                <a:latin typeface="+mn-lt"/>
              </a:defRPr>
            </a:lvl1pPr>
          </a:lstStyle>
          <a:p>
            <a:r>
              <a:rPr lang="en-US"/>
              <a:t>PITCH DECK 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560"/>
            <a:ext cx="9144000" cy="61062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Template</a:t>
            </a:r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4174508" y="4432784"/>
            <a:ext cx="3846747" cy="51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FED6CB-DE3D-486E-92D5-576922866376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A3400-9CD4-48DC-B3F0-8F931769A4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689728"/>
            <a:ext cx="9144000" cy="569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GB"/>
              <a:t>[Name] [Surname] | [Month] [Year]</a:t>
            </a:r>
          </a:p>
        </p:txBody>
      </p:sp>
    </p:spTree>
    <p:extLst>
      <p:ext uri="{BB962C8B-B14F-4D97-AF65-F5344CB8AC3E}">
        <p14:creationId xmlns:p14="http://schemas.microsoft.com/office/powerpoint/2010/main" val="65181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10517188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FULL PAGE COPY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TWO COLUMNS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23648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NF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TWO COLUMNS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23648" y="1484314"/>
            <a:ext cx="5028565" cy="2687636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D0CEC8-EF7F-4185-95DE-2C32F0BB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3013" y="4557713"/>
            <a:ext cx="5029200" cy="121963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APPROACH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509479" y="162392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509553" y="184682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0230" y="162392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1362219" y="162392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0230" y="248444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362219" y="248444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1904" y="33450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63893" y="33450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0230" y="422345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62219" y="422345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930230" y="508402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1362219" y="508402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509405" y="248444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2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509479" y="270734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3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509405" y="334583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4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509479" y="356872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5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509331" y="422390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6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509405" y="444680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509257" y="508402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8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509331" y="530692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5932967" y="1503591"/>
            <a:ext cx="5419246" cy="3351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932967" y="1484314"/>
            <a:ext cx="5419246" cy="33718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1488221"/>
            <a:ext cx="4114800" cy="3260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210499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PRODUCT FEATURES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077200" y="1488221"/>
            <a:ext cx="4114800" cy="3260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2088" y="1701800"/>
            <a:ext cx="3667531" cy="284893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00834" y="1701800"/>
            <a:ext cx="3667531" cy="284893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BULLETS SLIDE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3646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PRODUCT FEATURES</a:t>
            </a:r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835025" y="765175"/>
            <a:ext cx="4904678" cy="350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i="1">
                <a:solidFill>
                  <a:schemeClr val="bg2"/>
                </a:solidFill>
              </a:rPr>
              <a:t>Click to edit subtitle</a:t>
            </a:r>
            <a:endParaRPr lang="en-GB" sz="2000" b="0" i="1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48FA3-9266-40FE-8DAE-01B7DC2B2270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BULLETS SLIDE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33571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PRODUCT FEATURES</a:t>
            </a:r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835025" y="765175"/>
            <a:ext cx="4904678" cy="350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i="1">
                <a:solidFill>
                  <a:schemeClr val="bg2"/>
                </a:solidFill>
              </a:rPr>
              <a:t>Click to edit subtitle</a:t>
            </a:r>
            <a:endParaRPr lang="en-GB" sz="2000" b="0" i="1">
              <a:solidFill>
                <a:schemeClr val="bg2"/>
              </a:solidFill>
            </a:endParaRP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643893" y="1689530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643968" y="1912428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643819" y="2550050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643894" y="2772948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643819" y="3592714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643894" y="3815612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643819" y="4448408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643894" y="4671306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835025" y="1592447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 userDrawn="1"/>
        </p:nvSpPr>
        <p:spPr>
          <a:xfrm>
            <a:off x="835025" y="2452967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 userDrawn="1"/>
        </p:nvSpPr>
        <p:spPr>
          <a:xfrm>
            <a:off x="835025" y="3494806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835025" y="4355366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4152" y="1675458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4152" y="2535978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4152" y="357781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4152" y="443837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66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9034747" y="1682969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7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9034822" y="1905867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9034673" y="2543489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9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9034748" y="2766387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46" hasCustomPrompt="1"/>
          </p:nvPr>
        </p:nvSpPr>
        <p:spPr>
          <a:xfrm>
            <a:off x="9034673" y="3586153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1" name="Text Placeholder 27"/>
          <p:cNvSpPr>
            <a:spLocks noGrp="1"/>
          </p:cNvSpPr>
          <p:nvPr>
            <p:ph type="body" sz="quarter" idx="47" hasCustomPrompt="1"/>
          </p:nvPr>
        </p:nvSpPr>
        <p:spPr>
          <a:xfrm>
            <a:off x="9034748" y="3809051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48" hasCustomPrompt="1"/>
          </p:nvPr>
        </p:nvSpPr>
        <p:spPr>
          <a:xfrm>
            <a:off x="9034673" y="4441847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3" name="Text Placeholder 27"/>
          <p:cNvSpPr>
            <a:spLocks noGrp="1"/>
          </p:cNvSpPr>
          <p:nvPr>
            <p:ph type="body" sz="quarter" idx="49" hasCustomPrompt="1"/>
          </p:nvPr>
        </p:nvSpPr>
        <p:spPr>
          <a:xfrm>
            <a:off x="9034748" y="4664745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74" name="Oval 73"/>
          <p:cNvSpPr/>
          <p:nvPr userDrawn="1"/>
        </p:nvSpPr>
        <p:spPr>
          <a:xfrm>
            <a:off x="8225879" y="1585886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 userDrawn="1"/>
        </p:nvSpPr>
        <p:spPr>
          <a:xfrm>
            <a:off x="8225879" y="2446406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 userDrawn="1"/>
        </p:nvSpPr>
        <p:spPr>
          <a:xfrm>
            <a:off x="8225879" y="3488245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77" name="Oval 76"/>
          <p:cNvSpPr/>
          <p:nvPr userDrawn="1"/>
        </p:nvSpPr>
        <p:spPr>
          <a:xfrm>
            <a:off x="8225879" y="4348805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8325006" y="166889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79" name="Text Placeholder 29"/>
          <p:cNvSpPr>
            <a:spLocks noGrp="1"/>
          </p:cNvSpPr>
          <p:nvPr>
            <p:ph type="body" sz="quarter" idx="51" hasCustomPrompt="1"/>
          </p:nvPr>
        </p:nvSpPr>
        <p:spPr>
          <a:xfrm>
            <a:off x="8325006" y="252941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sp>
        <p:nvSpPr>
          <p:cNvPr id="80" name="Text Placeholder 29"/>
          <p:cNvSpPr>
            <a:spLocks noGrp="1"/>
          </p:cNvSpPr>
          <p:nvPr>
            <p:ph type="body" sz="quarter" idx="52" hasCustomPrompt="1"/>
          </p:nvPr>
        </p:nvSpPr>
        <p:spPr>
          <a:xfrm>
            <a:off x="8325006" y="3571256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sp>
        <p:nvSpPr>
          <p:cNvPr id="81" name="Text Placeholder 29"/>
          <p:cNvSpPr>
            <a:spLocks noGrp="1"/>
          </p:cNvSpPr>
          <p:nvPr>
            <p:ph type="body" sz="quarter" idx="53" hasCustomPrompt="1"/>
          </p:nvPr>
        </p:nvSpPr>
        <p:spPr>
          <a:xfrm>
            <a:off x="8325006" y="4431816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A2D1D-A5ED-4BF7-AE60-28BFBEB842E4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NUMBE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509479" y="162392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509553" y="184682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12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0230" y="162392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362219" y="162392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0230" y="248444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362219" y="248444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1904" y="33450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63893" y="33450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0230" y="422345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362219" y="422345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930230" y="508402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362219" y="508402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509405" y="248444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509479" y="270734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509405" y="334583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509479" y="356872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509331" y="422390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509405" y="444680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509257" y="508402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509331" y="530692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6811788" y="162388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6811862" y="184678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46" hasCustomPrompt="1"/>
          </p:nvPr>
        </p:nvSpPr>
        <p:spPr>
          <a:xfrm>
            <a:off x="6232539" y="162388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6664528" y="162388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/>
          <p:cNvSpPr>
            <a:spLocks noGrp="1"/>
          </p:cNvSpPr>
          <p:nvPr>
            <p:ph type="body" sz="quarter" idx="47" hasCustomPrompt="1"/>
          </p:nvPr>
        </p:nvSpPr>
        <p:spPr>
          <a:xfrm>
            <a:off x="6232539" y="24844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6664528" y="24844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9"/>
          <p:cNvSpPr>
            <a:spLocks noGrp="1"/>
          </p:cNvSpPr>
          <p:nvPr>
            <p:ph type="body" sz="quarter" idx="48" hasCustomPrompt="1"/>
          </p:nvPr>
        </p:nvSpPr>
        <p:spPr>
          <a:xfrm>
            <a:off x="6234213" y="334496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6666202" y="334496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9"/>
          <p:cNvSpPr>
            <a:spLocks noGrp="1"/>
          </p:cNvSpPr>
          <p:nvPr>
            <p:ph type="body" sz="quarter" idx="49" hasCustomPrompt="1"/>
          </p:nvPr>
        </p:nvSpPr>
        <p:spPr>
          <a:xfrm>
            <a:off x="6232539" y="422341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6664528" y="422341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6232539" y="508398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6664528" y="508398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1"/>
          <p:cNvSpPr>
            <a:spLocks noGrp="1"/>
          </p:cNvSpPr>
          <p:nvPr>
            <p:ph type="body" sz="quarter" idx="51" hasCustomPrompt="1"/>
          </p:nvPr>
        </p:nvSpPr>
        <p:spPr>
          <a:xfrm>
            <a:off x="6811714" y="248440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6811788" y="270730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53" hasCustomPrompt="1"/>
          </p:nvPr>
        </p:nvSpPr>
        <p:spPr>
          <a:xfrm>
            <a:off x="6811714" y="334579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811788" y="356868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55" hasCustomPrompt="1"/>
          </p:nvPr>
        </p:nvSpPr>
        <p:spPr>
          <a:xfrm>
            <a:off x="6811640" y="422386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811714" y="444676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6811566" y="508398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2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811640" y="530688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NUMBERED DECRI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818601" y="1634559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818675" y="1857457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818527" y="2495079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818601" y="2717977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818527" y="3356464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818601" y="3579362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818527" y="4212158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818601" y="4435056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818453" y="5072273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818527" y="5295171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935305" y="148431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 userDrawn="1"/>
        </p:nvSpPr>
        <p:spPr>
          <a:xfrm>
            <a:off x="935305" y="2344833"/>
            <a:ext cx="773322" cy="773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 userDrawn="1"/>
        </p:nvSpPr>
        <p:spPr>
          <a:xfrm>
            <a:off x="935305" y="320539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55" name="Oval 54"/>
          <p:cNvSpPr/>
          <p:nvPr userDrawn="1"/>
        </p:nvSpPr>
        <p:spPr>
          <a:xfrm>
            <a:off x="935305" y="4065953"/>
            <a:ext cx="773322" cy="773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 userDrawn="1"/>
        </p:nvSpPr>
        <p:spPr>
          <a:xfrm>
            <a:off x="935305" y="492651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12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1108133" y="156299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1108133" y="242351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1108133" y="328407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sp>
        <p:nvSpPr>
          <p:cNvPr id="20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1108133" y="414463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22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1108133" y="500519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ITCH SLIDE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6890">
            <a:off x="392398" y="744038"/>
            <a:ext cx="4899919" cy="4225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47005"/>
            <a:ext cx="9144000" cy="10629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aseline="0">
                <a:latin typeface="+mn-lt"/>
              </a:defRPr>
            </a:lvl1pPr>
          </a:lstStyle>
          <a:p>
            <a:r>
              <a:rPr lang="en-US"/>
              <a:t>PITCH DECK 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560"/>
            <a:ext cx="9144000" cy="61062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Template</a:t>
            </a:r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4174508" y="4432784"/>
            <a:ext cx="3846747" cy="51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C90AEC-FCA1-4D6F-B221-7BAB27FB49A0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CHART INF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GRAPH INFORMATION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6811788" y="162388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6811862" y="184678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46" hasCustomPrompt="1"/>
          </p:nvPr>
        </p:nvSpPr>
        <p:spPr>
          <a:xfrm>
            <a:off x="6232539" y="162388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664528" y="162388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/>
          <p:cNvSpPr>
            <a:spLocks noGrp="1"/>
          </p:cNvSpPr>
          <p:nvPr>
            <p:ph type="body" sz="quarter" idx="47" hasCustomPrompt="1"/>
          </p:nvPr>
        </p:nvSpPr>
        <p:spPr>
          <a:xfrm>
            <a:off x="6232539" y="24844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6664528" y="24844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9"/>
          <p:cNvSpPr>
            <a:spLocks noGrp="1"/>
          </p:cNvSpPr>
          <p:nvPr>
            <p:ph type="body" sz="quarter" idx="48" hasCustomPrompt="1"/>
          </p:nvPr>
        </p:nvSpPr>
        <p:spPr>
          <a:xfrm>
            <a:off x="6234213" y="334496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6666202" y="334496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9"/>
          <p:cNvSpPr>
            <a:spLocks noGrp="1"/>
          </p:cNvSpPr>
          <p:nvPr>
            <p:ph type="body" sz="quarter" idx="49" hasCustomPrompt="1"/>
          </p:nvPr>
        </p:nvSpPr>
        <p:spPr>
          <a:xfrm>
            <a:off x="6232539" y="422341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6664528" y="422341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6232539" y="508398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664528" y="508398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1"/>
          <p:cNvSpPr>
            <a:spLocks noGrp="1"/>
          </p:cNvSpPr>
          <p:nvPr>
            <p:ph type="body" sz="quarter" idx="51" hasCustomPrompt="1"/>
          </p:nvPr>
        </p:nvSpPr>
        <p:spPr>
          <a:xfrm>
            <a:off x="6811714" y="248440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6811788" y="270730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53" hasCustomPrompt="1"/>
          </p:nvPr>
        </p:nvSpPr>
        <p:spPr>
          <a:xfrm>
            <a:off x="6811714" y="334579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811788" y="356868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55" hasCustomPrompt="1"/>
          </p:nvPr>
        </p:nvSpPr>
        <p:spPr>
          <a:xfrm>
            <a:off x="6811640" y="422386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811714" y="444676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6811566" y="508398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1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811640" y="530688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59"/>
          </p:nvPr>
        </p:nvSpPr>
        <p:spPr>
          <a:xfrm>
            <a:off x="838200" y="1484313"/>
            <a:ext cx="4902200" cy="46085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IER DESCRI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KEY INFORMATION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1456647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1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1456704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59" hasCustomPrompt="1"/>
          </p:nvPr>
        </p:nvSpPr>
        <p:spPr>
          <a:xfrm>
            <a:off x="4713789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13846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61" hasCustomPrompt="1"/>
          </p:nvPr>
        </p:nvSpPr>
        <p:spPr>
          <a:xfrm>
            <a:off x="7970874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62" hasCustomPrompt="1"/>
          </p:nvPr>
        </p:nvSpPr>
        <p:spPr>
          <a:xfrm>
            <a:off x="7970931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PAGE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ENERAL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7A6AD-1D6F-4B1B-9E83-BCD28E226F8A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  <p:extLst>
      <p:ext uri="{BB962C8B-B14F-4D97-AF65-F5344CB8AC3E}">
        <p14:creationId xmlns:p14="http://schemas.microsoft.com/office/powerpoint/2010/main" val="2027914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5131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3F3F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5510688" y="1512693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510667" y="208302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 hasCustomPrompt="1"/>
          </p:nvPr>
        </p:nvSpPr>
        <p:spPr>
          <a:xfrm>
            <a:off x="959999" y="1481508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3"/>
          </p:nvPr>
        </p:nvSpPr>
        <p:spPr>
          <a:xfrm>
            <a:off x="5503520" y="4112899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4"/>
          </p:nvPr>
        </p:nvSpPr>
        <p:spPr>
          <a:xfrm>
            <a:off x="5503501" y="469448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5" hasCustomPrompt="1"/>
          </p:nvPr>
        </p:nvSpPr>
        <p:spPr>
          <a:xfrm>
            <a:off x="4480849" y="1481508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 idx="6"/>
          </p:nvPr>
        </p:nvSpPr>
        <p:spPr>
          <a:xfrm>
            <a:off x="1984024" y="1512693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7" hasCustomPrompt="1"/>
          </p:nvPr>
        </p:nvSpPr>
        <p:spPr>
          <a:xfrm>
            <a:off x="959989" y="4079483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8"/>
          </p:nvPr>
        </p:nvSpPr>
        <p:spPr>
          <a:xfrm>
            <a:off x="2000735" y="4112899"/>
            <a:ext cx="1852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9" hasCustomPrompt="1"/>
          </p:nvPr>
        </p:nvSpPr>
        <p:spPr>
          <a:xfrm>
            <a:off x="4480849" y="4079483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3"/>
          </p:nvPr>
        </p:nvSpPr>
        <p:spPr>
          <a:xfrm>
            <a:off x="1984001" y="208302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4"/>
          </p:nvPr>
        </p:nvSpPr>
        <p:spPr>
          <a:xfrm>
            <a:off x="2000733" y="469448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52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9068" cy="493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/>
            </a:lvl1pPr>
          </a:lstStyle>
          <a:p>
            <a:r>
              <a:rPr lang="en-GB"/>
              <a:t>AGENDA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7439" y="2024601"/>
            <a:ext cx="37570" cy="4833399"/>
          </a:xfrm>
          <a:prstGeom prst="line">
            <a:avLst/>
          </a:prstGeom>
          <a:ln w="19050">
            <a:solidFill>
              <a:schemeClr val="tx2">
                <a:alpha val="2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463761" y="2024601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900764" y="1882815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About Us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3900838" y="2249488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3463761" y="2907160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900838" y="2765374"/>
            <a:ext cx="4390472" cy="366713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Meet Our Team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3900912" y="3132047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3463761" y="3798119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900986" y="3656333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The Right Solution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3901060" y="4023006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3463761" y="4673382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3900912" y="4531596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Our Products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20" hasCustomPrompt="1"/>
          </p:nvPr>
        </p:nvSpPr>
        <p:spPr>
          <a:xfrm>
            <a:off x="3900986" y="4898269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3463761" y="5507091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3900912" y="5365305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Projections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22" hasCustomPrompt="1"/>
          </p:nvPr>
        </p:nvSpPr>
        <p:spPr>
          <a:xfrm>
            <a:off x="3900986" y="5731978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  <p:extLst>
      <p:ext uri="{BB962C8B-B14F-4D97-AF65-F5344CB8AC3E}">
        <p14:creationId xmlns:p14="http://schemas.microsoft.com/office/powerpoint/2010/main" val="6922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2" y="2480152"/>
            <a:ext cx="5912287" cy="2743199"/>
            <a:chOff x="-2" y="2480152"/>
            <a:chExt cx="5912287" cy="274319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2" y="2480152"/>
              <a:ext cx="5740400" cy="2743199"/>
            </a:xfrm>
            <a:prstGeom prst="rect">
              <a:avLst/>
            </a:prstGeom>
            <a:solidFill>
              <a:schemeClr val="tx2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740400" y="2480152"/>
              <a:ext cx="171885" cy="2743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5025" y="2794000"/>
            <a:ext cx="3559175" cy="532524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>
                <a:latin typeface="+mn-lt"/>
              </a:defRPr>
            </a:lvl2pPr>
            <a:lvl3pPr marL="688975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062037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436687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ABOUT US</a:t>
            </a:r>
          </a:p>
        </p:txBody>
      </p:sp>
      <p:sp>
        <p:nvSpPr>
          <p:cNvPr id="19" name="Text Placeholder 76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35025" y="3332923"/>
            <a:ext cx="3559175" cy="336550"/>
          </a:xfrm>
        </p:spPr>
        <p:txBody>
          <a:bodyPr>
            <a:noAutofit/>
          </a:bodyPr>
          <a:lstStyle>
            <a:lvl1pPr marL="0" indent="0">
              <a:buNone/>
              <a:defRPr sz="2000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here to add subtitle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5025" y="3740356"/>
            <a:ext cx="355917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76"/>
          <p:cNvSpPr>
            <a:spLocks noGrp="1"/>
          </p:cNvSpPr>
          <p:nvPr>
            <p:ph type="body" sz="quarter" idx="24" hasCustomPrompt="1"/>
          </p:nvPr>
        </p:nvSpPr>
        <p:spPr>
          <a:xfrm>
            <a:off x="835025" y="3906144"/>
            <a:ext cx="4388485" cy="997695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here to add 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CD26B-6BB4-43BA-81BA-42576E66D1A7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2" y="2480152"/>
            <a:ext cx="5912287" cy="2743199"/>
            <a:chOff x="-2" y="2480152"/>
            <a:chExt cx="5912287" cy="274319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2" y="2480152"/>
              <a:ext cx="5740400" cy="2743199"/>
            </a:xfrm>
            <a:prstGeom prst="rect">
              <a:avLst/>
            </a:prstGeom>
            <a:solidFill>
              <a:schemeClr val="tx2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740400" y="2480152"/>
              <a:ext cx="171885" cy="2743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5025" y="2794000"/>
            <a:ext cx="4388485" cy="532524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>
                <a:latin typeface="+mn-lt"/>
              </a:defRPr>
            </a:lvl2pPr>
            <a:lvl3pPr marL="688975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062037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436687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OUR PRODUCTS</a:t>
            </a:r>
          </a:p>
        </p:txBody>
      </p:sp>
      <p:sp>
        <p:nvSpPr>
          <p:cNvPr id="19" name="Text Placeholder 76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35025" y="3332923"/>
            <a:ext cx="4388485" cy="336550"/>
          </a:xfrm>
        </p:spPr>
        <p:txBody>
          <a:bodyPr>
            <a:noAutofit/>
          </a:bodyPr>
          <a:lstStyle>
            <a:lvl1pPr marL="0" indent="0">
              <a:buNone/>
              <a:defRPr sz="2000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here to add subtitle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5025" y="3740356"/>
            <a:ext cx="355917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76"/>
          <p:cNvSpPr>
            <a:spLocks noGrp="1"/>
          </p:cNvSpPr>
          <p:nvPr>
            <p:ph type="body" sz="quarter" idx="24" hasCustomPrompt="1"/>
          </p:nvPr>
        </p:nvSpPr>
        <p:spPr>
          <a:xfrm>
            <a:off x="835025" y="3906144"/>
            <a:ext cx="4388485" cy="997695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here to add 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138BB-2D56-48B7-B1A6-90A2E738A4F4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1239352" y="0"/>
            <a:ext cx="3586649" cy="60928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33525" y="296863"/>
            <a:ext cx="2978150" cy="3360737"/>
          </a:xfrm>
        </p:spPr>
        <p:txBody>
          <a:bodyPr/>
          <a:lstStyle>
            <a:lvl1pPr marL="0" indent="0" algn="ctr">
              <a:buNone/>
              <a:defRPr sz="4800" b="1" baseline="0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/>
            </a:lvl2pPr>
            <a:lvl3pPr marL="688975" indent="0">
              <a:buNone/>
              <a:defRPr/>
            </a:lvl3pPr>
            <a:lvl4pPr marL="1062037" indent="0">
              <a:buNone/>
              <a:defRPr/>
            </a:lvl4pPr>
            <a:lvl5pPr marL="1436687" indent="0">
              <a:buNone/>
              <a:defRPr/>
            </a:lvl5pPr>
          </a:lstStyle>
          <a:p>
            <a:pPr lvl="0"/>
            <a:r>
              <a:rPr lang="en-US"/>
              <a:t>“Client Quote, section heading or key point included here”</a:t>
            </a:r>
          </a:p>
          <a:p>
            <a:pPr lvl="0"/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33525" y="5705316"/>
            <a:ext cx="2978150" cy="38750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84162" indent="0">
              <a:buNone/>
              <a:defRPr>
                <a:solidFill>
                  <a:schemeClr val="bg1"/>
                </a:solidFill>
              </a:defRPr>
            </a:lvl2pPr>
            <a:lvl3pPr marL="688975" indent="0">
              <a:buNone/>
              <a:defRPr>
                <a:solidFill>
                  <a:schemeClr val="bg1"/>
                </a:solidFill>
              </a:defRPr>
            </a:lvl3pPr>
            <a:lvl4pPr marL="1062037" indent="0">
              <a:buNone/>
              <a:defRPr>
                <a:solidFill>
                  <a:schemeClr val="bg1"/>
                </a:solidFill>
              </a:defRPr>
            </a:lvl4pPr>
            <a:lvl5pPr marL="143668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</a:t>
            </a:r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40400" y="4886325"/>
            <a:ext cx="4013200" cy="32629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Subheading here</a:t>
            </a:r>
            <a:endParaRPr lang="en-GB"/>
          </a:p>
        </p:txBody>
      </p:sp>
      <p:sp>
        <p:nvSpPr>
          <p:cNvPr id="41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40399" y="5303471"/>
            <a:ext cx="5611813" cy="78935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20C78-B8C1-417C-ADCF-33FD122404F6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1488221"/>
            <a:ext cx="3886200" cy="32602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7" y="1572771"/>
            <a:ext cx="3476145" cy="1999770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/>
            </a:lvl2pPr>
            <a:lvl3pPr marL="688975" indent="0">
              <a:buNone/>
              <a:defRPr/>
            </a:lvl3pPr>
            <a:lvl4pPr marL="1062037" indent="0">
              <a:buNone/>
              <a:defRPr/>
            </a:lvl4pPr>
            <a:lvl5pPr marL="1436687" indent="0">
              <a:buNone/>
              <a:defRPr/>
            </a:lvl5pPr>
          </a:lstStyle>
          <a:p>
            <a:pPr lvl="0"/>
            <a:r>
              <a:rPr lang="en-US"/>
              <a:t>“Client Quote, section heading or key point included here”</a:t>
            </a:r>
          </a:p>
          <a:p>
            <a:pPr lvl="0"/>
            <a:endParaRPr lang="en-GB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6" y="4275834"/>
            <a:ext cx="3476145" cy="36515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84162" indent="0">
              <a:buNone/>
              <a:defRPr>
                <a:solidFill>
                  <a:schemeClr val="bg1"/>
                </a:solidFill>
              </a:defRPr>
            </a:lvl2pPr>
            <a:lvl3pPr marL="688975" indent="0">
              <a:buNone/>
              <a:defRPr>
                <a:solidFill>
                  <a:schemeClr val="bg1"/>
                </a:solidFill>
              </a:defRPr>
            </a:lvl3pPr>
            <a:lvl4pPr marL="1062037" indent="0">
              <a:buNone/>
              <a:defRPr>
                <a:solidFill>
                  <a:schemeClr val="bg1"/>
                </a:solidFill>
              </a:defRPr>
            </a:lvl4pPr>
            <a:lvl5pPr marL="143668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</a:t>
            </a:r>
            <a:endParaRPr lang="en-GB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210499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1930"/>
            <a:ext cx="10514013" cy="1898016"/>
          </a:xfr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1440180" y="3011363"/>
            <a:ext cx="9144000" cy="7833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400" baseline="0">
                <a:latin typeface="+mn-lt"/>
              </a:defRPr>
            </a:lvl1pPr>
          </a:lstStyle>
          <a:p>
            <a:r>
              <a:rPr lang="en-US"/>
              <a:t>WHAT WE DO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8BDD8-90FB-4245-9366-69A544A9B502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HOW WE DO IT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25" y="1484314"/>
            <a:ext cx="1051401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838200" y="296863"/>
            <a:ext cx="5658293" cy="46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53BDB-F5D7-481E-AB0B-4C3C9745B8CE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  <p:extLst>
      <p:ext uri="{BB962C8B-B14F-4D97-AF65-F5344CB8AC3E}">
        <p14:creationId xmlns:p14="http://schemas.microsoft.com/office/powerpoint/2010/main" val="133488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  <p:sldLayoutId id="2147483650" r:id="rId3"/>
    <p:sldLayoutId id="2147483660" r:id="rId4"/>
    <p:sldLayoutId id="2147483671" r:id="rId5"/>
    <p:sldLayoutId id="2147483670" r:id="rId6"/>
    <p:sldLayoutId id="2147483673" r:id="rId7"/>
    <p:sldLayoutId id="2147483662" r:id="rId8"/>
    <p:sldLayoutId id="2147483661" r:id="rId9"/>
    <p:sldLayoutId id="2147483664" r:id="rId10"/>
    <p:sldLayoutId id="2147483665" r:id="rId11"/>
    <p:sldLayoutId id="2147483668" r:id="rId12"/>
    <p:sldLayoutId id="2147483669" r:id="rId13"/>
    <p:sldLayoutId id="2147483674" r:id="rId14"/>
    <p:sldLayoutId id="2147483678" r:id="rId15"/>
    <p:sldLayoutId id="2147483679" r:id="rId16"/>
    <p:sldLayoutId id="2147483680" r:id="rId17"/>
    <p:sldLayoutId id="2147483675" r:id="rId18"/>
    <p:sldLayoutId id="2147483676" r:id="rId19"/>
    <p:sldLayoutId id="2147483681" r:id="rId20"/>
    <p:sldLayoutId id="2147483682" r:id="rId21"/>
    <p:sldLayoutId id="2147483663" r:id="rId22"/>
    <p:sldLayoutId id="2147483651" r:id="rId23"/>
    <p:sldLayoutId id="2147483655" r:id="rId24"/>
    <p:sldLayoutId id="214748368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5425" indent="-225425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492125" indent="-2079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46138" indent="-1571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3811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565275" indent="-1285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3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orient="horz" pos="4224" userDrawn="1">
          <p15:clr>
            <a:srgbClr val="F26B43"/>
          </p15:clr>
        </p15:guide>
        <p15:guide id="4" pos="7559" userDrawn="1">
          <p15:clr>
            <a:srgbClr val="F26B43"/>
          </p15:clr>
        </p15:guide>
        <p15:guide id="5" orient="horz" pos="187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526" userDrawn="1">
          <p15:clr>
            <a:srgbClr val="F26B43"/>
          </p15:clr>
        </p15:guide>
        <p15:guide id="8" pos="3613" userDrawn="1">
          <p15:clr>
            <a:srgbClr val="F26B43"/>
          </p15:clr>
        </p15:guide>
        <p15:guide id="9" pos="7151" userDrawn="1">
          <p15:clr>
            <a:srgbClr val="F26B43"/>
          </p15:clr>
        </p15:guide>
        <p15:guide id="10" orient="horz" pos="935" userDrawn="1">
          <p15:clr>
            <a:srgbClr val="F26B43"/>
          </p15:clr>
        </p15:guide>
        <p15:guide id="12" orient="horz" pos="3838" userDrawn="1">
          <p15:clr>
            <a:srgbClr val="F26B43"/>
          </p15:clr>
        </p15:guide>
        <p15:guide id="13" orient="horz" pos="127" userDrawn="1">
          <p15:clr>
            <a:srgbClr val="F26B43"/>
          </p15:clr>
        </p15:guide>
        <p15:guide id="14" pos="40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sekautomationcandidatetest.azurewebsites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acandidatetest.ensek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Mihir.Gawand@ensek.co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">
            <a:extLst>
              <a:ext uri="{FF2B5EF4-FFF2-40B4-BE49-F238E27FC236}">
                <a16:creationId xmlns:a16="http://schemas.microsoft.com/office/drawing/2014/main" id="{CF33C57C-4FFF-481B-979D-5DE5099226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/>
        </p:blipFill>
        <p:spPr>
          <a:xfrm>
            <a:off x="0" y="-43689"/>
            <a:ext cx="12192000" cy="7698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9F04C8-44DA-4037-A73C-DD3655A72A7D}"/>
              </a:ext>
            </a:extLst>
          </p:cNvPr>
          <p:cNvSpPr/>
          <p:nvPr/>
        </p:nvSpPr>
        <p:spPr>
          <a:xfrm>
            <a:off x="256905" y="-41338"/>
            <a:ext cx="11591925" cy="6350907"/>
          </a:xfrm>
          <a:prstGeom prst="rect">
            <a:avLst/>
          </a:prstGeom>
          <a:solidFill>
            <a:srgbClr val="FFFFFF">
              <a:alpha val="50000"/>
            </a:srgbClr>
          </a:solidFill>
          <a:ln w="6350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46051A3F-787A-4103-A582-6722C66CEA0D}"/>
              </a:ext>
            </a:extLst>
          </p:cNvPr>
          <p:cNvSpPr txBox="1">
            <a:spLocks/>
          </p:cNvSpPr>
          <p:nvPr/>
        </p:nvSpPr>
        <p:spPr>
          <a:xfrm>
            <a:off x="1389522" y="589144"/>
            <a:ext cx="9923488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6000" b="0" i="0" kern="1200" cap="all" baseline="0" dirty="0" smtClean="0">
                <a:solidFill>
                  <a:srgbClr val="1A2530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0">
                <a:solidFill>
                  <a:schemeClr val="accent1"/>
                </a:solidFill>
                <a:latin typeface="Source Sans Pro Black"/>
                <a:ea typeface="Source Sans Pro Black"/>
              </a:rPr>
              <a:t>ENSEK REMOTE SOFTWARE TESTER EXERCISE</a:t>
            </a:r>
            <a:endParaRPr lang="en-GB" sz="8000">
              <a:solidFill>
                <a:schemeClr val="accent1"/>
              </a:solidFill>
            </a:endParaRP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4073864D-4C48-47A6-85AA-81FA43750F80}"/>
              </a:ext>
            </a:extLst>
          </p:cNvPr>
          <p:cNvSpPr txBox="1">
            <a:spLocks/>
          </p:cNvSpPr>
          <p:nvPr/>
        </p:nvSpPr>
        <p:spPr>
          <a:xfrm>
            <a:off x="566172" y="4325422"/>
            <a:ext cx="11282658" cy="4197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2800" b="0" i="0" kern="1200" spc="-30" baseline="0" dirty="0" smtClean="0">
                <a:solidFill>
                  <a:schemeClr val="tx1"/>
                </a:solidFill>
                <a:uFillTx/>
                <a:latin typeface="Source Sans Pro Light" panose="020B04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ource Sans Pro Black"/>
                <a:ea typeface="Source Sans Pro Black"/>
              </a:rPr>
              <a:t>Thanks for agreeing to do our remote Software Tester exercise</a:t>
            </a:r>
            <a:endParaRPr lang="en-US" b="1" dirty="0">
              <a:latin typeface="Source Sans Pro Black" panose="020B0803030403020204" pitchFamily="34" charset="0"/>
            </a:endParaRPr>
          </a:p>
          <a:p>
            <a:r>
              <a:rPr lang="en-US" b="1" dirty="0">
                <a:latin typeface="Source Sans Pro Black" panose="020B0803030403020204" pitchFamily="34" charset="0"/>
              </a:rPr>
              <a:t>The brief is included here</a:t>
            </a:r>
          </a:p>
          <a:p>
            <a:endParaRPr lang="en-US" b="1" dirty="0">
              <a:latin typeface="Source Sans Pro Black" panose="020B0803030403020204" pitchFamily="34" charset="0"/>
            </a:endParaRPr>
          </a:p>
          <a:p>
            <a:r>
              <a:rPr lang="en-US" dirty="0">
                <a:latin typeface="Source Sans Pro Black" panose="020B0803030403020204" pitchFamily="34" charset="0"/>
              </a:rPr>
              <a:t>We hope you enjoy it. Good Luck</a:t>
            </a:r>
          </a:p>
        </p:txBody>
      </p:sp>
    </p:spTree>
    <p:extLst>
      <p:ext uri="{BB962C8B-B14F-4D97-AF65-F5344CB8AC3E}">
        <p14:creationId xmlns:p14="http://schemas.microsoft.com/office/powerpoint/2010/main" val="28115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67613" y="1078662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291638" y="1109847"/>
            <a:ext cx="3917359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>
                <a:solidFill>
                  <a:schemeClr val="accent1"/>
                </a:solidFill>
              </a:rPr>
              <a:t>TEST PLAN CREATION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3"/>
          </p:nvPr>
        </p:nvSpPr>
        <p:spPr>
          <a:xfrm>
            <a:off x="510413" y="1880247"/>
            <a:ext cx="10924026" cy="40423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b="1" dirty="0">
                <a:solidFill>
                  <a:schemeClr val="tx1"/>
                </a:solidFill>
              </a:rPr>
              <a:t>We have provided you with a URL link to a test system which is to be used for this test:</a:t>
            </a:r>
          </a:p>
          <a:p>
            <a:pPr marL="0" indent="0"/>
            <a:endParaRPr lang="en-US" b="1" dirty="0">
              <a:solidFill>
                <a:schemeClr val="tx1"/>
              </a:solidFill>
            </a:endParaRPr>
          </a:p>
          <a:p>
            <a:pPr marL="0" indent="0"/>
            <a:r>
              <a:rPr lang="en-US" b="1" dirty="0">
                <a:solidFill>
                  <a:schemeClr val="tx1"/>
                </a:solidFill>
                <a:hlinkClick r:id="rId3"/>
              </a:rPr>
              <a:t>https://ensekautomationcandidatetest.azurewebsites.net/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/>
            <a:endParaRPr lang="en-US" b="1" dirty="0">
              <a:solidFill>
                <a:schemeClr val="tx1"/>
              </a:solidFill>
            </a:endParaRPr>
          </a:p>
          <a:p>
            <a:pPr marL="0" indent="0"/>
            <a:r>
              <a:rPr lang="en-US" b="1" dirty="0">
                <a:solidFill>
                  <a:schemeClr val="tx1"/>
                </a:solidFill>
              </a:rPr>
              <a:t>Based on the above application, you are required to create an approach for the testing that you are going to perform. This approach can be in a format of your choice and it must clearly outline what you will be testing. 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pPr algn="l" rtl="0" fontAlgn="base"/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564548" y="1087471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66;p27">
            <a:extLst>
              <a:ext uri="{FF2B5EF4-FFF2-40B4-BE49-F238E27FC236}">
                <a16:creationId xmlns:a16="http://schemas.microsoft.com/office/drawing/2014/main" id="{98267688-6A55-43F1-B817-75B13973B25F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sz="1850" dirty="0">
                <a:solidFill>
                  <a:schemeClr val="tx1"/>
                </a:solidFill>
                <a:latin typeface="Arial"/>
                <a:cs typeface="Arial"/>
              </a:rPr>
              <a:t>ENSEK REMOTE SOFTWARE TESTER EXERCISE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5CDAC040-AB9D-4EF4-994E-CC9529B2476C}"/>
              </a:ext>
            </a:extLst>
          </p:cNvPr>
          <p:cNvSpPr/>
          <p:nvPr/>
        </p:nvSpPr>
        <p:spPr>
          <a:xfrm>
            <a:off x="4262511" y="6035040"/>
            <a:ext cx="323184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id="{2D71C7E1-0F47-4CE9-B3AF-B85F4C39242F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15">
            <a:extLst>
              <a:ext uri="{FF2B5EF4-FFF2-40B4-BE49-F238E27FC236}">
                <a16:creationId xmlns:a16="http://schemas.microsoft.com/office/drawing/2014/main" id="{6EF69F44-46F5-4706-B123-B4DA62E146F2}"/>
              </a:ext>
            </a:extLst>
          </p:cNvPr>
          <p:cNvSpPr txBox="1">
            <a:spLocks/>
          </p:cNvSpPr>
          <p:nvPr/>
        </p:nvSpPr>
        <p:spPr>
          <a:xfrm>
            <a:off x="4993279" y="6119815"/>
            <a:ext cx="17369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Of 3</a:t>
            </a:r>
            <a:endParaRPr lang="en-US" sz="1400" dirty="0"/>
          </a:p>
        </p:txBody>
      </p:sp>
      <p:sp>
        <p:nvSpPr>
          <p:cNvPr id="37" name="Content Placeholder 15">
            <a:extLst>
              <a:ext uri="{FF2B5EF4-FFF2-40B4-BE49-F238E27FC236}">
                <a16:creationId xmlns:a16="http://schemas.microsoft.com/office/drawing/2014/main" id="{495D66AA-EBC1-425E-9AEF-BFE5172E3812}"/>
              </a:ext>
            </a:extLst>
          </p:cNvPr>
          <p:cNvSpPr txBox="1">
            <a:spLocks/>
          </p:cNvSpPr>
          <p:nvPr/>
        </p:nvSpPr>
        <p:spPr>
          <a:xfrm>
            <a:off x="3051200" y="6130938"/>
            <a:ext cx="146415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/>
              <a:t>1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76667" y="1078745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300693" y="1109930"/>
            <a:ext cx="3724068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>
                <a:solidFill>
                  <a:schemeClr val="accent1"/>
                </a:solidFill>
              </a:rPr>
              <a:t>TEST PLAN EXECUTION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3"/>
          </p:nvPr>
        </p:nvSpPr>
        <p:spPr>
          <a:xfrm>
            <a:off x="573602" y="1952754"/>
            <a:ext cx="10603384" cy="379531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Once you have completed the creation of your approach we would then like you to execute your test cases against the application.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You will be required to record your results and test evidence for the test you execute, along with details of any defects that you encounter during your testing. 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You can again choose to record the defects in any suitable format.</a:t>
            </a:r>
          </a:p>
        </p:txBody>
      </p:sp>
      <p:cxnSp>
        <p:nvCxnSpPr>
          <p:cNvPr id="170" name="Google Shape;170;p27"/>
          <p:cNvCxnSpPr/>
          <p:nvPr/>
        </p:nvCxnSpPr>
        <p:spPr>
          <a:xfrm>
            <a:off x="573602" y="1087554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64;p27">
            <a:extLst>
              <a:ext uri="{FF2B5EF4-FFF2-40B4-BE49-F238E27FC236}">
                <a16:creationId xmlns:a16="http://schemas.microsoft.com/office/drawing/2014/main" id="{518765DF-3D2E-4E2D-89F4-C25E00410F07}"/>
              </a:ext>
            </a:extLst>
          </p:cNvPr>
          <p:cNvSpPr txBox="1">
            <a:spLocks/>
          </p:cNvSpPr>
          <p:nvPr/>
        </p:nvSpPr>
        <p:spPr>
          <a:xfrm>
            <a:off x="3479497" y="200138"/>
            <a:ext cx="3420475" cy="66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400" b="1" i="0" u="none" strike="noStrike" cap="none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GB" sz="1867">
                <a:solidFill>
                  <a:schemeClr val="bg1"/>
                </a:solidFill>
              </a:rPr>
              <a:t>REMOTE TECHNICAL TEST</a:t>
            </a:r>
          </a:p>
        </p:txBody>
      </p:sp>
      <p:sp>
        <p:nvSpPr>
          <p:cNvPr id="8" name="Rectangle 58">
            <a:extLst>
              <a:ext uri="{FF2B5EF4-FFF2-40B4-BE49-F238E27FC236}">
                <a16:creationId xmlns:a16="http://schemas.microsoft.com/office/drawing/2014/main" id="{8892E102-BD46-4C10-A4DA-59C2132E3A98}"/>
              </a:ext>
            </a:extLst>
          </p:cNvPr>
          <p:cNvSpPr/>
          <p:nvPr/>
        </p:nvSpPr>
        <p:spPr>
          <a:xfrm>
            <a:off x="4262511" y="6035040"/>
            <a:ext cx="323184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8">
            <a:extLst>
              <a:ext uri="{FF2B5EF4-FFF2-40B4-BE49-F238E27FC236}">
                <a16:creationId xmlns:a16="http://schemas.microsoft.com/office/drawing/2014/main" id="{30BB67B2-4D2C-455D-87FD-8D55A5F1FDE7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7C7941BD-6FA3-4885-9587-E520A9B0296D}"/>
              </a:ext>
            </a:extLst>
          </p:cNvPr>
          <p:cNvSpPr/>
          <p:nvPr/>
        </p:nvSpPr>
        <p:spPr>
          <a:xfrm>
            <a:off x="4260895" y="6035040"/>
            <a:ext cx="326416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spc="-30">
                <a:solidFill>
                  <a:schemeClr val="tx1"/>
                </a:solidFill>
                <a:latin typeface="Source Sans Pro Black" panose="020B0803030403020204" pitchFamily="34" charset="-18"/>
                <a:ea typeface="+mj-ea"/>
                <a:cs typeface="+mj-cs"/>
              </a:rPr>
              <a:t>2</a:t>
            </a:r>
          </a:p>
        </p:txBody>
      </p:sp>
      <p:sp>
        <p:nvSpPr>
          <p:cNvPr id="11" name="Rectangle 58">
            <a:extLst>
              <a:ext uri="{FF2B5EF4-FFF2-40B4-BE49-F238E27FC236}">
                <a16:creationId xmlns:a16="http://schemas.microsoft.com/office/drawing/2014/main" id="{8D36970F-D688-4319-844A-2498791A1F72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2898DA6E-29C9-4D8F-8F7E-1BBB130D5B21}"/>
              </a:ext>
            </a:extLst>
          </p:cNvPr>
          <p:cNvSpPr txBox="1">
            <a:spLocks/>
          </p:cNvSpPr>
          <p:nvPr/>
        </p:nvSpPr>
        <p:spPr>
          <a:xfrm>
            <a:off x="4993279" y="6119815"/>
            <a:ext cx="17369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Of 3</a:t>
            </a:r>
            <a:endParaRPr lang="en-US" sz="1400" dirty="0"/>
          </a:p>
        </p:txBody>
      </p:sp>
      <p:sp>
        <p:nvSpPr>
          <p:cNvPr id="2" name="Google Shape;166;p27">
            <a:extLst>
              <a:ext uri="{FF2B5EF4-FFF2-40B4-BE49-F238E27FC236}">
                <a16:creationId xmlns:a16="http://schemas.microsoft.com/office/drawing/2014/main" id="{F8666D25-6FE9-435C-9F6E-268A569A8A0C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sz="1850" dirty="0">
                <a:solidFill>
                  <a:schemeClr val="tx1"/>
                </a:solidFill>
                <a:latin typeface="Arial"/>
                <a:cs typeface="Arial"/>
              </a:rPr>
              <a:t>ENSEK REMOTE SOFTWARE TESTER EXERCISE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68;p27">
            <a:extLst>
              <a:ext uri="{FF2B5EF4-FFF2-40B4-BE49-F238E27FC236}">
                <a16:creationId xmlns:a16="http://schemas.microsoft.com/office/drawing/2014/main" id="{67CFF48F-6176-42C4-8BD8-EC13ED03DC87}"/>
              </a:ext>
            </a:extLst>
          </p:cNvPr>
          <p:cNvSpPr txBox="1">
            <a:spLocks/>
          </p:cNvSpPr>
          <p:nvPr/>
        </p:nvSpPr>
        <p:spPr>
          <a:xfrm>
            <a:off x="573601" y="1952881"/>
            <a:ext cx="10603385" cy="379518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5425" lvl="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600" kern="1200">
                <a:solidFill>
                  <a:srgbClr val="2F2F2F"/>
                </a:solidFill>
                <a:latin typeface="+mn-lt"/>
                <a:ea typeface="+mn-ea"/>
                <a:cs typeface="+mn-cs"/>
              </a:defRPr>
            </a:lvl1pPr>
            <a:lvl2pPr marL="492125" lvl="1" indent="-2079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46138" lvl="2" indent="-157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00150" lvl="3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65275" lvl="4" indent="-1285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Please use the swagger document 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https://qacandidatetest.ensek.io/</a:t>
            </a:r>
            <a:r>
              <a:rPr lang="en-US" b="1" dirty="0">
                <a:solidFill>
                  <a:schemeClr val="tx1"/>
                </a:solidFill>
              </a:rPr>
              <a:t> and automate the below tests around the given endpoints, using a tool or framework of your choice: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Reset the test data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Buy a quantity of each fuel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Verify that each order from the previous step is returned in the /orders list with the expected details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Confirm how many orders were created before the current date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Automate any other validation scenarios that you would consider writing for this API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GB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chemeClr val="tx1"/>
                </a:solidFill>
              </a:rPr>
              <a:t>Record and share any defects identified.</a:t>
            </a:r>
            <a:endParaRPr lang="en-GB" sz="1867" b="1" dirty="0">
              <a:solidFill>
                <a:schemeClr val="accent1"/>
              </a:solidFill>
              <a:latin typeface="Arial" charset="0"/>
              <a:cs typeface="Arial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GB" b="1" dirty="0">
              <a:solidFill>
                <a:schemeClr val="tx1"/>
              </a:solidFill>
              <a:cs typeface="Arial"/>
            </a:endParaRPr>
          </a:p>
          <a:p>
            <a:r>
              <a:rPr lang="en-GB" b="1" dirty="0">
                <a:solidFill>
                  <a:schemeClr val="tx1"/>
                </a:solidFill>
                <a:cs typeface="Arial"/>
              </a:rPr>
              <a:t>From the day you receive this test, you have </a:t>
            </a:r>
            <a:r>
              <a:rPr lang="en-GB" b="1" dirty="0">
                <a:solidFill>
                  <a:srgbClr val="F66E3D"/>
                </a:solidFill>
                <a:cs typeface="Arial"/>
              </a:rPr>
              <a:t>48 hours </a:t>
            </a:r>
            <a:r>
              <a:rPr lang="en-GB" b="1" dirty="0">
                <a:solidFill>
                  <a:schemeClr val="tx1"/>
                </a:solidFill>
                <a:cs typeface="Arial"/>
              </a:rPr>
              <a:t>to submit your work for assessment.</a:t>
            </a:r>
            <a:r>
              <a:rPr lang="en-US" dirty="0">
                <a:solidFill>
                  <a:schemeClr val="tx1"/>
                </a:solidFill>
                <a:cs typeface="Arial"/>
              </a:rPr>
              <a:t> 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/>
            <a:r>
              <a:rPr lang="en-US" b="1" dirty="0">
                <a:solidFill>
                  <a:srgbClr val="F66E3D"/>
                </a:solidFill>
                <a:cs typeface="Arial"/>
              </a:rPr>
              <a:t>Please send it to </a:t>
            </a:r>
            <a:r>
              <a:rPr lang="en-US" b="1" dirty="0">
                <a:solidFill>
                  <a:srgbClr val="F66E3D"/>
                </a:solidFill>
                <a:cs typeface="Arial"/>
                <a:hlinkClick r:id="rId4"/>
              </a:rPr>
              <a:t>Mihir.Gawand@ensek.co.uk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. 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It is advised to use a publicly accessible Git repository (like GitHub) to commit and share </a:t>
            </a: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any collections and documents with us.</a:t>
            </a:r>
            <a:endParaRPr lang="en-GB">
              <a:solidFill>
                <a:schemeClr val="tx1"/>
              </a:solidFill>
              <a:cs typeface="Arial"/>
            </a:endParaRPr>
          </a:p>
          <a:p>
            <a:pPr marL="0" indent="0"/>
            <a:endParaRPr lang="en-US" b="1" dirty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76667" y="1078745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300693" y="1109930"/>
            <a:ext cx="4350094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REST API Testing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573602" y="1087554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64;p27">
            <a:extLst>
              <a:ext uri="{FF2B5EF4-FFF2-40B4-BE49-F238E27FC236}">
                <a16:creationId xmlns:a16="http://schemas.microsoft.com/office/drawing/2014/main" id="{518765DF-3D2E-4E2D-89F4-C25E00410F07}"/>
              </a:ext>
            </a:extLst>
          </p:cNvPr>
          <p:cNvSpPr txBox="1">
            <a:spLocks/>
          </p:cNvSpPr>
          <p:nvPr/>
        </p:nvSpPr>
        <p:spPr>
          <a:xfrm>
            <a:off x="3479497" y="200138"/>
            <a:ext cx="3420475" cy="66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400" b="1" i="0" u="none" strike="noStrike" cap="none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GB" sz="1867">
                <a:solidFill>
                  <a:schemeClr val="bg1"/>
                </a:solidFill>
              </a:rPr>
              <a:t>REMOTE TECHNICAL TEST</a:t>
            </a:r>
          </a:p>
        </p:txBody>
      </p:sp>
      <p:sp>
        <p:nvSpPr>
          <p:cNvPr id="8" name="Rectangle 58">
            <a:extLst>
              <a:ext uri="{FF2B5EF4-FFF2-40B4-BE49-F238E27FC236}">
                <a16:creationId xmlns:a16="http://schemas.microsoft.com/office/drawing/2014/main" id="{8892E102-BD46-4C10-A4DA-59C2132E3A98}"/>
              </a:ext>
            </a:extLst>
          </p:cNvPr>
          <p:cNvSpPr/>
          <p:nvPr/>
        </p:nvSpPr>
        <p:spPr>
          <a:xfrm>
            <a:off x="4262511" y="6035040"/>
            <a:ext cx="323184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8">
            <a:extLst>
              <a:ext uri="{FF2B5EF4-FFF2-40B4-BE49-F238E27FC236}">
                <a16:creationId xmlns:a16="http://schemas.microsoft.com/office/drawing/2014/main" id="{30BB67B2-4D2C-455D-87FD-8D55A5F1FDE7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7C7941BD-6FA3-4885-9587-E520A9B0296D}"/>
              </a:ext>
            </a:extLst>
          </p:cNvPr>
          <p:cNvSpPr/>
          <p:nvPr/>
        </p:nvSpPr>
        <p:spPr>
          <a:xfrm>
            <a:off x="4260895" y="6035040"/>
            <a:ext cx="326416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spc="-30" dirty="0">
                <a:solidFill>
                  <a:schemeClr val="tx1"/>
                </a:solidFill>
                <a:latin typeface="Source Sans Pro Black" panose="020B0803030403020204" pitchFamily="34" charset="-18"/>
                <a:ea typeface="+mj-ea"/>
                <a:cs typeface="+mj-cs"/>
              </a:rPr>
              <a:t>3</a:t>
            </a:r>
          </a:p>
        </p:txBody>
      </p:sp>
      <p:sp>
        <p:nvSpPr>
          <p:cNvPr id="11" name="Rectangle 58">
            <a:extLst>
              <a:ext uri="{FF2B5EF4-FFF2-40B4-BE49-F238E27FC236}">
                <a16:creationId xmlns:a16="http://schemas.microsoft.com/office/drawing/2014/main" id="{8D36970F-D688-4319-844A-2498791A1F72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2898DA6E-29C9-4D8F-8F7E-1BBB130D5B21}"/>
              </a:ext>
            </a:extLst>
          </p:cNvPr>
          <p:cNvSpPr txBox="1">
            <a:spLocks/>
          </p:cNvSpPr>
          <p:nvPr/>
        </p:nvSpPr>
        <p:spPr>
          <a:xfrm>
            <a:off x="4993279" y="6119815"/>
            <a:ext cx="17369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Of 3</a:t>
            </a:r>
            <a:endParaRPr lang="en-US" sz="1400" dirty="0"/>
          </a:p>
        </p:txBody>
      </p:sp>
      <p:sp>
        <p:nvSpPr>
          <p:cNvPr id="2" name="Google Shape;166;p27">
            <a:extLst>
              <a:ext uri="{FF2B5EF4-FFF2-40B4-BE49-F238E27FC236}">
                <a16:creationId xmlns:a16="http://schemas.microsoft.com/office/drawing/2014/main" id="{C850937B-2D2D-40BA-83F7-F70CA837EFB9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sz="1850" dirty="0">
                <a:solidFill>
                  <a:schemeClr val="tx1"/>
                </a:solidFill>
                <a:latin typeface="Arial"/>
                <a:cs typeface="Arial"/>
              </a:rPr>
              <a:t>ENSEK REMOTE SOFTWARE TESTER EXERCISE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0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7a53241c-55e7-4b0d-8c4d-e0359c0e4911"/>
</p:tagLst>
</file>

<file path=ppt/theme/theme1.xml><?xml version="1.0" encoding="utf-8"?>
<a:theme xmlns:a="http://schemas.openxmlformats.org/drawingml/2006/main" name="Office Theme">
  <a:themeElements>
    <a:clrScheme name="ENSEK COLOURS 2018">
      <a:dk1>
        <a:srgbClr val="162C4E"/>
      </a:dk1>
      <a:lt1>
        <a:srgbClr val="F3F3F6"/>
      </a:lt1>
      <a:dk2>
        <a:srgbClr val="2F3A4F"/>
      </a:dk2>
      <a:lt2>
        <a:srgbClr val="F3F3F6"/>
      </a:lt2>
      <a:accent1>
        <a:srgbClr val="F66E3D"/>
      </a:accent1>
      <a:accent2>
        <a:srgbClr val="0455F8"/>
      </a:accent2>
      <a:accent3>
        <a:srgbClr val="2E394E"/>
      </a:accent3>
      <a:accent4>
        <a:srgbClr val="FDBA11"/>
      </a:accent4>
      <a:accent5>
        <a:srgbClr val="162C4E"/>
      </a:accent5>
      <a:accent6>
        <a:srgbClr val="F3F3F6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9370CE1-5326-4F30-B126-3CB23446AF95}" vid="{D5C0E526-042F-417B-954D-5506B364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A37C57367991499680EABC9036A5C6" ma:contentTypeVersion="11" ma:contentTypeDescription="Create a new document." ma:contentTypeScope="" ma:versionID="50efd8183012a9a2b5314d4e3805bd6e">
  <xsd:schema xmlns:xsd="http://www.w3.org/2001/XMLSchema" xmlns:xs="http://www.w3.org/2001/XMLSchema" xmlns:p="http://schemas.microsoft.com/office/2006/metadata/properties" xmlns:ns3="ebfd97b4-1a14-4c20-b723-cb8a5dd70abb" xmlns:ns4="4318d159-286d-4569-af0b-e4ca98c021bc" targetNamespace="http://schemas.microsoft.com/office/2006/metadata/properties" ma:root="true" ma:fieldsID="b5375b476f504fce5936b1b81f10e7ed" ns3:_="" ns4:_="">
    <xsd:import namespace="ebfd97b4-1a14-4c20-b723-cb8a5dd70abb"/>
    <xsd:import namespace="4318d159-286d-4569-af0b-e4ca98c021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fd97b4-1a14-4c20-b723-cb8a5dd70a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8d159-286d-4569-af0b-e4ca98c021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4E4841-5DC0-4E72-8912-3D3419908EFC}">
  <ds:schemaRefs>
    <ds:schemaRef ds:uri="http://purl.org/dc/elements/1.1/"/>
    <ds:schemaRef ds:uri="4318d159-286d-4569-af0b-e4ca98c021b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ebfd97b4-1a14-4c20-b723-cb8a5dd70ab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5B62113-C38D-4358-92C1-777F4CE7E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E99BA-6E38-43BE-85C9-F583AB572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fd97b4-1a14-4c20-b723-cb8a5dd70abb"/>
    <ds:schemaRef ds:uri="4318d159-286d-4569-af0b-e4ca98c021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376</Words>
  <Application>Microsoft Office PowerPoint</Application>
  <PresentationFormat>Widescreen</PresentationFormat>
  <Paragraphs>46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01</vt:lpstr>
      <vt:lpstr>02</vt:lpstr>
      <vt:lpstr>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Brown</dc:creator>
  <cp:lastModifiedBy>Mihir Gawand</cp:lastModifiedBy>
  <cp:revision>27</cp:revision>
  <dcterms:created xsi:type="dcterms:W3CDTF">2020-06-19T17:47:34Z</dcterms:created>
  <dcterms:modified xsi:type="dcterms:W3CDTF">2023-10-05T10:30:31Z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0x010100A8A37C57367991499680EABC9036A5C6</vt:lpwstr>
  </property>
  <property fmtid="{D5CDD505-2E9C-101B-9397-08002B2CF9AE}" pid="3" name="MediaServiceImageTags">
    <vt:lpwstr/>
  </property>
</Properties>
</file>