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A432"/>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p:restoredTop sz="73878"/>
  </p:normalViewPr>
  <p:slideViewPr>
    <p:cSldViewPr snapToGrid="0" snapToObjects="1">
      <p:cViewPr varScale="1">
        <p:scale>
          <a:sx n="80" d="100"/>
          <a:sy n="80" d="100"/>
        </p:scale>
        <p:origin x="3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err="1"/>
              <a:t>你好</a:t>
            </a:r>
            <a:r>
              <a:rPr lang="zh-CN" altLang="en-US" dirty="0"/>
              <a:t>！欢迎回到波波微课！</a:t>
            </a:r>
            <a:endParaRPr lang="en-US" altLang="zh-CN" dirty="0"/>
          </a:p>
          <a:p>
            <a:endParaRPr lang="en-US" dirty="0"/>
          </a:p>
          <a:p>
            <a:r>
              <a:rPr lang="zh-CN" altLang="en-US" dirty="0"/>
              <a:t>本次课我们要来讨论合并查找</a:t>
            </a:r>
            <a:r>
              <a:rPr lang="en-US" altLang="zh-CN" dirty="0"/>
              <a:t>(Union Find)</a:t>
            </a:r>
            <a:r>
              <a:rPr lang="zh-CN" altLang="en-US" dirty="0"/>
              <a:t>，也称为并查集</a:t>
            </a:r>
            <a:r>
              <a:rPr lang="en-US" altLang="zh-CN" dirty="0"/>
              <a:t>(Disjoint Set)</a:t>
            </a:r>
            <a:r>
              <a:rPr lang="zh-CN" altLang="en-US" dirty="0"/>
              <a:t>数据结构，它是我最喜欢的一种数据结构。</a:t>
            </a:r>
            <a:endParaRPr lang="en-US" altLang="zh-CN" dirty="0"/>
          </a:p>
          <a:p>
            <a:endParaRPr lang="en-US" dirty="0"/>
          </a:p>
          <a:p>
            <a:r>
              <a:rPr lang="zh-CN" altLang="en-US" dirty="0"/>
              <a:t>本次课是并查集相关内容的第一次课。</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a:t>
            </a:r>
            <a:r>
              <a:rPr kumimoji="1" lang="en-US" altLang="zh-CN" dirty="0"/>
              <a:t>UNION</a:t>
            </a:r>
            <a:r>
              <a:rPr kumimoji="1" lang="zh-CN" altLang="en-US" dirty="0"/>
              <a:t>合并成一个黄色的组。</a:t>
            </a:r>
          </a:p>
        </p:txBody>
      </p:sp>
    </p:spTree>
    <p:extLst>
      <p:ext uri="{BB962C8B-B14F-4D97-AF65-F5344CB8AC3E}">
        <p14:creationId xmlns:p14="http://schemas.microsoft.com/office/powerpoint/2010/main" val="388004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a:t>
            </a:r>
            <a:r>
              <a:rPr kumimoji="1" lang="en-US" altLang="zh-CN" dirty="0"/>
              <a:t>10/13/14</a:t>
            </a:r>
            <a:r>
              <a:rPr kumimoji="1" lang="zh-CN" altLang="en-US" dirty="0"/>
              <a:t>三个磁铁快开始相互吸引。</a:t>
            </a:r>
          </a:p>
        </p:txBody>
      </p:sp>
    </p:spTree>
    <p:extLst>
      <p:ext uri="{BB962C8B-B14F-4D97-AF65-F5344CB8AC3E}">
        <p14:creationId xmlns:p14="http://schemas.microsoft.com/office/powerpoint/2010/main" val="1020638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它们合并组成一个紫色的组。</a:t>
            </a:r>
          </a:p>
        </p:txBody>
      </p:sp>
    </p:spTree>
    <p:extLst>
      <p:ext uri="{BB962C8B-B14F-4D97-AF65-F5344CB8AC3E}">
        <p14:creationId xmlns:p14="http://schemas.microsoft.com/office/powerpoint/2010/main" val="1375075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a:t>
            </a:r>
            <a:r>
              <a:rPr kumimoji="1" lang="en-US" altLang="zh-CN" dirty="0"/>
              <a:t>11/12</a:t>
            </a:r>
            <a:r>
              <a:rPr kumimoji="1" lang="zh-CN" altLang="en-US" dirty="0"/>
              <a:t>磁铁块开始相互吸引。</a:t>
            </a:r>
          </a:p>
        </p:txBody>
      </p:sp>
    </p:spTree>
    <p:extLst>
      <p:ext uri="{BB962C8B-B14F-4D97-AF65-F5344CB8AC3E}">
        <p14:creationId xmlns:p14="http://schemas.microsoft.com/office/powerpoint/2010/main" val="4231220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和</a:t>
            </a:r>
            <a:r>
              <a:rPr kumimoji="1" lang="en-US" altLang="zh-CN" dirty="0"/>
              <a:t>12</a:t>
            </a:r>
            <a:r>
              <a:rPr kumimoji="1" lang="zh-CN" altLang="en-US" dirty="0"/>
              <a:t>合并组成一个红色组。</a:t>
            </a:r>
          </a:p>
        </p:txBody>
      </p:sp>
    </p:spTree>
    <p:extLst>
      <p:ext uri="{BB962C8B-B14F-4D97-AF65-F5344CB8AC3E}">
        <p14:creationId xmlns:p14="http://schemas.microsoft.com/office/powerpoint/2010/main" val="2139966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现在，磁铁块</a:t>
            </a:r>
            <a:r>
              <a:rPr kumimoji="1" lang="en-US" altLang="zh-CN" dirty="0"/>
              <a:t>9</a:t>
            </a:r>
            <a:r>
              <a:rPr kumimoji="1" lang="zh-CN" altLang="en-US" dirty="0"/>
              <a:t>和蓝色组开始相互吸引。</a:t>
            </a:r>
          </a:p>
        </p:txBody>
      </p:sp>
    </p:spTree>
    <p:extLst>
      <p:ext uri="{BB962C8B-B14F-4D97-AF65-F5344CB8AC3E}">
        <p14:creationId xmlns:p14="http://schemas.microsoft.com/office/powerpoint/2010/main" val="3312530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a:t>
            </a:r>
            <a:r>
              <a:rPr kumimoji="1" lang="en-US" altLang="zh-CN" dirty="0"/>
              <a:t>9</a:t>
            </a:r>
            <a:r>
              <a:rPr kumimoji="1" lang="zh-CN" altLang="en-US" dirty="0"/>
              <a:t>就加入了蓝色组，成为蓝色组的一员。</a:t>
            </a:r>
          </a:p>
        </p:txBody>
      </p:sp>
    </p:spTree>
    <p:extLst>
      <p:ext uri="{BB962C8B-B14F-4D97-AF65-F5344CB8AC3E}">
        <p14:creationId xmlns:p14="http://schemas.microsoft.com/office/powerpoint/2010/main" val="270871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蓝色组和黄色组也可以相互吸引。</a:t>
            </a:r>
          </a:p>
        </p:txBody>
      </p:sp>
    </p:spTree>
    <p:extLst>
      <p:ext uri="{BB962C8B-B14F-4D97-AF65-F5344CB8AC3E}">
        <p14:creationId xmlns:p14="http://schemas.microsoft.com/office/powerpoint/2010/main" val="307831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它们合并组成一个更大的蓝色组。现在如果要查找</a:t>
            </a:r>
            <a:r>
              <a:rPr kumimoji="1" lang="en-US" altLang="zh-CN" dirty="0"/>
              <a:t>2/3</a:t>
            </a:r>
            <a:r>
              <a:rPr kumimoji="1" lang="zh-CN" altLang="en-US" dirty="0"/>
              <a:t>或者</a:t>
            </a:r>
            <a:r>
              <a:rPr kumimoji="1" lang="en-US" altLang="zh-CN" dirty="0"/>
              <a:t>6</a:t>
            </a:r>
            <a:r>
              <a:rPr kumimoji="1" lang="zh-CN" altLang="en-US" dirty="0"/>
              <a:t>的话，我们说它们在蓝色组中。</a:t>
            </a:r>
          </a:p>
        </p:txBody>
      </p:sp>
    </p:spTree>
    <p:extLst>
      <p:ext uri="{BB962C8B-B14F-4D97-AF65-F5344CB8AC3E}">
        <p14:creationId xmlns:p14="http://schemas.microsoft.com/office/powerpoint/2010/main" val="210007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接下来，不同的组，还有剩下的磁体块，还会进一步</a:t>
            </a:r>
            <a:r>
              <a:rPr kumimoji="1" lang="en-US" altLang="zh-CN" dirty="0"/>
              <a:t>UNION</a:t>
            </a:r>
            <a:r>
              <a:rPr kumimoji="1" lang="zh-CN" altLang="en-US" dirty="0"/>
              <a:t>合并，请继续看演示。。。</a:t>
            </a:r>
          </a:p>
        </p:txBody>
      </p:sp>
    </p:spTree>
    <p:extLst>
      <p:ext uri="{BB962C8B-B14F-4D97-AF65-F5344CB8AC3E}">
        <p14:creationId xmlns:p14="http://schemas.microsoft.com/office/powerpoint/2010/main" val="373279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先来看一下本课的一个大纲。</a:t>
            </a:r>
            <a:endParaRPr kumimoji="1" lang="en-US" altLang="zh-CN" dirty="0"/>
          </a:p>
          <a:p>
            <a:endParaRPr kumimoji="1" lang="en-US" altLang="zh-CN" dirty="0"/>
          </a:p>
          <a:p>
            <a:r>
              <a:rPr kumimoji="1" lang="zh-CN" altLang="en-US" dirty="0"/>
              <a:t>首先我会通过一个形象的磁铁的例子，来介绍什么是并查集。</a:t>
            </a:r>
            <a:endParaRPr kumimoji="1" lang="en-US" altLang="zh-CN" dirty="0"/>
          </a:p>
          <a:p>
            <a:endParaRPr kumimoji="1" lang="en-US" altLang="zh-CN" dirty="0"/>
          </a:p>
          <a:p>
            <a:r>
              <a:rPr kumimoji="1" lang="zh-CN" altLang="en-US" dirty="0"/>
              <a:t>然后我会介绍并查集的常见使用场景，再分析它的主要操作的复杂度。</a:t>
            </a:r>
            <a:endParaRPr kumimoji="1" lang="en-US" altLang="zh-CN" dirty="0"/>
          </a:p>
          <a:p>
            <a:endParaRPr kumimoji="1" lang="en-US" altLang="zh-CN" dirty="0"/>
          </a:p>
          <a:p>
            <a:r>
              <a:rPr kumimoji="1" lang="zh-CN" altLang="en-US" dirty="0"/>
              <a:t>之后，我会演示使用并查集的一个经典的例子，也就是克努斯卡尔最小生成树算法，这个是一个非常优雅的算法。</a:t>
            </a:r>
            <a:endParaRPr kumimoji="1" lang="en-US" altLang="zh-CN" dirty="0"/>
          </a:p>
          <a:p>
            <a:endParaRPr kumimoji="1" lang="en-US" altLang="zh-CN" dirty="0"/>
          </a:p>
          <a:p>
            <a:r>
              <a:rPr kumimoji="1" lang="zh-CN" altLang="en-US" dirty="0"/>
              <a:t>之后，我会展示并查集的一些实现细节，主要是它所支持的查找和合并操作。最后，我还会展示如何通过路径压缩来优化并查集的操作复杂度。</a:t>
            </a:r>
            <a:endParaRPr kumimoji="1" lang="en-US" altLang="zh-CN" dirty="0"/>
          </a:p>
          <a:p>
            <a:endParaRPr kumimoji="1" lang="en-US" altLang="zh-CN" dirty="0"/>
          </a:p>
          <a:p>
            <a:r>
              <a:rPr kumimoji="1" lang="zh-CN" altLang="en-US" dirty="0"/>
              <a:t>当然，在本系列的最后一课，我会以现场编程方式演示如何实现并查集。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86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并查集就是这样一种数据结构，它可以将不同的元素快速高效地合并成组，也可以快速查找某个元素在哪一个组当中。</a:t>
            </a:r>
          </a:p>
        </p:txBody>
      </p:sp>
    </p:spTree>
    <p:extLst>
      <p:ext uri="{BB962C8B-B14F-4D97-AF65-F5344CB8AC3E}">
        <p14:creationId xmlns:p14="http://schemas.microsoft.com/office/powerpoint/2010/main" val="2042206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rPr lang="en-US" dirty="0" err="1"/>
              <a:t>并查集的使用场景很广泛</a:t>
            </a:r>
            <a:r>
              <a:rPr lang="zh-CN" altLang="en-US" dirty="0"/>
              <a:t>，其中一个是用在克努斯卡尔最小生成树算法，这个算法我下节课还会再演示。</a:t>
            </a:r>
            <a:endParaRPr lang="en-US" altLang="zh-CN" dirty="0"/>
          </a:p>
          <a:p>
            <a:endParaRPr lang="en-US" dirty="0"/>
          </a:p>
          <a:p>
            <a:r>
              <a:rPr lang="zh-CN" altLang="en-US" dirty="0"/>
              <a:t>第二个是网格渗透模型</a:t>
            </a:r>
            <a:r>
              <a:rPr lang="en-US" altLang="zh-CN" dirty="0"/>
              <a:t>(Grid percolation)</a:t>
            </a:r>
            <a:r>
              <a:rPr lang="zh-CN" altLang="en-US" dirty="0"/>
              <a:t>，在一个网格中，有一堆圆点，我们要检查是否存在路径，可以从底部的点到达顶部的点，或者反过来。通过并查集的路径合并，我们可以实现高效地查找。</a:t>
            </a:r>
            <a:endParaRPr lang="en-US" altLang="zh-CN" dirty="0"/>
          </a:p>
          <a:p>
            <a:endParaRPr lang="en-US" altLang="zh-CN" dirty="0"/>
          </a:p>
          <a:p>
            <a:r>
              <a:rPr lang="en-US" dirty="0" err="1"/>
              <a:t>第三个是网路连接问题</a:t>
            </a:r>
            <a:r>
              <a:rPr lang="zh-CN" altLang="en-US" dirty="0"/>
              <a:t>，通过并查集，我们可以检查图中的两个点，是否可以通过一系列的边，连接起来。</a:t>
            </a:r>
            <a:endParaRPr lang="en-US" dirty="0"/>
          </a:p>
          <a:p>
            <a:endParaRPr lang="en-US" dirty="0"/>
          </a:p>
          <a:p>
            <a:r>
              <a:rPr lang="en-US" dirty="0" err="1"/>
              <a:t>另外还有一些高级的应用场景</a:t>
            </a:r>
            <a:r>
              <a:rPr lang="zh-CN" altLang="en-US" dirty="0"/>
              <a:t>，例如查找树中的最近公共祖先，还有图像处理等。</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本课的最后我们来看一下并查集的时间复杂度。总体上，并查集是一种比较高效的数据结构。</a:t>
            </a:r>
            <a:endParaRPr kumimoji="1" lang="en-US" altLang="zh-CN" dirty="0"/>
          </a:p>
          <a:p>
            <a:endParaRPr kumimoji="1" lang="en-US" altLang="zh-CN" dirty="0"/>
          </a:p>
          <a:p>
            <a:r>
              <a:rPr kumimoji="1" lang="zh-CN" altLang="en-US" dirty="0"/>
              <a:t>构建一个并查集的复杂度是线性级的，这个还不错。</a:t>
            </a:r>
            <a:endParaRPr kumimoji="1" lang="en-US" altLang="zh-CN" dirty="0"/>
          </a:p>
          <a:p>
            <a:endParaRPr kumimoji="1" lang="en-US" altLang="zh-CN" dirty="0"/>
          </a:p>
          <a:p>
            <a:r>
              <a:rPr kumimoji="1" lang="zh-CN" altLang="en-US" dirty="0"/>
              <a:t>合并</a:t>
            </a:r>
            <a:r>
              <a:rPr kumimoji="1" lang="en-US" altLang="zh-CN" dirty="0"/>
              <a:t>Union</a:t>
            </a:r>
            <a:r>
              <a:rPr kumimoji="1" lang="zh-CN" altLang="en-US" dirty="0"/>
              <a:t>，查找</a:t>
            </a:r>
            <a:r>
              <a:rPr kumimoji="1" lang="en-US" altLang="zh-CN" dirty="0"/>
              <a:t>Find</a:t>
            </a:r>
            <a:r>
              <a:rPr kumimoji="1" lang="zh-CN" altLang="en-US" dirty="0"/>
              <a:t>，还有获取某个组的大小，检查两个组是否连接，这些操作都是平摊的</a:t>
            </a:r>
            <a:r>
              <a:rPr kumimoji="1" lang="en-US" altLang="zh-CN" dirty="0"/>
              <a:t>Amortized</a:t>
            </a:r>
            <a:r>
              <a:rPr kumimoji="1" lang="zh-CN" altLang="en-US" dirty="0"/>
              <a:t>常量时间。换句话说，这些操作并不总是常量时间，但是平摊下来是常量时间的。</a:t>
            </a:r>
            <a:endParaRPr kumimoji="1" lang="en-US" altLang="zh-CN" dirty="0"/>
          </a:p>
          <a:p>
            <a:endParaRPr kumimoji="1" lang="en-US" altLang="zh-CN" dirty="0"/>
          </a:p>
          <a:p>
            <a:r>
              <a:rPr kumimoji="1" lang="zh-CN" altLang="en-US" dirty="0"/>
              <a:t>最后一个是检查组的数量，这个是常量级的，非常快。</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21290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你好，欢迎回到波波微课！</a:t>
            </a:r>
            <a:endParaRPr kumimoji="1" lang="en-US" altLang="zh-CN" dirty="0"/>
          </a:p>
          <a:p>
            <a:endParaRPr kumimoji="1" lang="en-US" altLang="zh-CN" dirty="0"/>
          </a:p>
          <a:p>
            <a:r>
              <a:rPr kumimoji="1" lang="zh-CN" altLang="en-US" dirty="0"/>
              <a:t>今天我们来演示并查集的一个应用，也就是克努斯卡尔最小生成树算法。</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5947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那么，什么是克努斯卡尔卡尔最小生成树算法呢？</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56905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这边有一个图，上面有一些顶点和边，边上还带有权重数字。</a:t>
            </a:r>
          </a:p>
        </p:txBody>
      </p:sp>
    </p:spTree>
    <p:extLst>
      <p:ext uri="{BB962C8B-B14F-4D97-AF65-F5344CB8AC3E}">
        <p14:creationId xmlns:p14="http://schemas.microsoft.com/office/powerpoint/2010/main" val="1112812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那么，这是可能的一棵最小生成树。如果把这棵树的边的权重都加起来，可以得到总的</a:t>
            </a:r>
            <a:r>
              <a:rPr kumimoji="1" lang="en-US" altLang="zh-CN" dirty="0"/>
              <a:t>weight=14</a:t>
            </a:r>
            <a:r>
              <a:rPr kumimoji="1" lang="zh-CN" altLang="en-US" dirty="0"/>
              <a:t>。注意，最小生成树可能并不唯一，有可能存在其它的最小生成树，它的总</a:t>
            </a:r>
            <a:r>
              <a:rPr kumimoji="1" lang="en-US" altLang="zh-CN" dirty="0"/>
              <a:t>weight</a:t>
            </a:r>
            <a:r>
              <a:rPr kumimoji="1" lang="zh-CN" altLang="en-US" dirty="0"/>
              <a:t>也是</a:t>
            </a:r>
            <a:r>
              <a:rPr kumimoji="1" lang="en-US" altLang="zh-CN" dirty="0"/>
              <a:t>14</a:t>
            </a:r>
            <a:r>
              <a:rPr kumimoji="1" lang="zh-CN" altLang="en-US" dirty="0"/>
              <a:t>。</a:t>
            </a:r>
          </a:p>
        </p:txBody>
      </p:sp>
    </p:spTree>
    <p:extLst>
      <p:ext uri="{BB962C8B-B14F-4D97-AF65-F5344CB8AC3E}">
        <p14:creationId xmlns:p14="http://schemas.microsoft.com/office/powerpoint/2010/main" val="22752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上面的算法中的合并和查找，我们可以基于并查集来实现。</a:t>
            </a:r>
          </a:p>
        </p:txBody>
      </p:sp>
    </p:spTree>
    <p:extLst>
      <p:ext uri="{BB962C8B-B14F-4D97-AF65-F5344CB8AC3E}">
        <p14:creationId xmlns:p14="http://schemas.microsoft.com/office/powerpoint/2010/main" val="971710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下面来演示克努斯卡尔算法的运行。</a:t>
            </a:r>
          </a:p>
        </p:txBody>
      </p:sp>
    </p:spTree>
    <p:extLst>
      <p:ext uri="{BB962C8B-B14F-4D97-AF65-F5344CB8AC3E}">
        <p14:creationId xmlns:p14="http://schemas.microsoft.com/office/powerpoint/2010/main" val="317512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Shape 734"/>
          <p:cNvSpPr>
            <a:spLocks noGrp="1" noRot="1" noChangeAspect="1"/>
          </p:cNvSpPr>
          <p:nvPr>
            <p:ph type="sldImg"/>
          </p:nvPr>
        </p:nvSpPr>
        <p:spPr>
          <a:prstGeom prst="rect">
            <a:avLst/>
          </a:prstGeom>
        </p:spPr>
        <p:txBody>
          <a:bodyPr/>
          <a:lstStyle/>
          <a:p>
            <a:endParaRPr/>
          </a:p>
        </p:txBody>
      </p:sp>
      <p:sp>
        <p:nvSpPr>
          <p:cNvPr id="735" name="Shape 735"/>
          <p:cNvSpPr>
            <a:spLocks noGrp="1"/>
          </p:cNvSpPr>
          <p:nvPr>
            <p:ph type="body" sz="quarter" idx="1"/>
          </p:nvPr>
        </p:nvSpPr>
        <p:spPr>
          <a:prstGeom prst="rect">
            <a:avLst/>
          </a:prstGeom>
        </p:spPr>
        <p:txBody>
          <a:bodyPr/>
          <a:lstStyle/>
          <a:p>
            <a:r>
              <a:rPr lang="zh-CN" altLang="en-US" dirty="0"/>
              <a:t>首先，我们要将所有的边，根据边上的权重进行排序，排序结果如左边所示。然后我们从小到大，依次处理每一条边。</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好，下面来介绍并查集并给</a:t>
            </a:r>
            <a:r>
              <a:rPr kumimoji="1" lang="zh-CN" altLang="en-US"/>
              <a:t>出演示样例。</a:t>
            </a:r>
          </a:p>
        </p:txBody>
      </p:sp>
    </p:spTree>
    <p:extLst>
      <p:ext uri="{BB962C8B-B14F-4D97-AF65-F5344CB8AC3E}">
        <p14:creationId xmlns:p14="http://schemas.microsoft.com/office/powerpoint/2010/main" val="1140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首先处理的是最小的边，也就是</a:t>
            </a:r>
            <a:r>
              <a:rPr kumimoji="1" lang="en-US" altLang="zh-CN" dirty="0"/>
              <a:t>I to J</a:t>
            </a:r>
            <a:r>
              <a:rPr kumimoji="1" lang="zh-CN" altLang="en-US" dirty="0"/>
              <a:t>，我将它们之间的边高亮显示出来。</a:t>
            </a:r>
          </a:p>
        </p:txBody>
      </p:sp>
    </p:spTree>
    <p:extLst>
      <p:ext uri="{BB962C8B-B14F-4D97-AF65-F5344CB8AC3E}">
        <p14:creationId xmlns:p14="http://schemas.microsoft.com/office/powerpoint/2010/main" val="268534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当前</a:t>
            </a:r>
            <a:r>
              <a:rPr kumimoji="1" lang="en-US" altLang="zh-CN" dirty="0"/>
              <a:t>I</a:t>
            </a:r>
            <a:r>
              <a:rPr kumimoji="1" lang="zh-CN" altLang="en-US" dirty="0"/>
              <a:t>和</a:t>
            </a:r>
            <a:r>
              <a:rPr kumimoji="1" lang="en-US" altLang="zh-CN" dirty="0"/>
              <a:t>J</a:t>
            </a:r>
            <a:r>
              <a:rPr kumimoji="1" lang="zh-CN" altLang="en-US" dirty="0"/>
              <a:t>都不属于任何组，所以我将它们合并起来，合并成黄色组。</a:t>
            </a:r>
          </a:p>
        </p:txBody>
      </p:sp>
    </p:spTree>
    <p:extLst>
      <p:ext uri="{BB962C8B-B14F-4D97-AF65-F5344CB8AC3E}">
        <p14:creationId xmlns:p14="http://schemas.microsoft.com/office/powerpoint/2010/main" val="2860496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A to E</a:t>
            </a:r>
            <a:r>
              <a:rPr kumimoji="1" lang="zh-CN" altLang="en-US" dirty="0"/>
              <a:t>。</a:t>
            </a:r>
          </a:p>
        </p:txBody>
      </p:sp>
    </p:spTree>
    <p:extLst>
      <p:ext uri="{BB962C8B-B14F-4D97-AF65-F5344CB8AC3E}">
        <p14:creationId xmlns:p14="http://schemas.microsoft.com/office/powerpoint/2010/main" val="3150599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E</a:t>
            </a:r>
            <a:r>
              <a:rPr kumimoji="1" lang="zh-CN" altLang="en-US" dirty="0"/>
              <a:t>都还不属于任何组，所以我将它们合并起来，组成紫色组。</a:t>
            </a:r>
          </a:p>
        </p:txBody>
      </p:sp>
    </p:spTree>
    <p:extLst>
      <p:ext uri="{BB962C8B-B14F-4D97-AF65-F5344CB8AC3E}">
        <p14:creationId xmlns:p14="http://schemas.microsoft.com/office/powerpoint/2010/main" val="3520514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C to I</a:t>
            </a:r>
            <a:r>
              <a:rPr kumimoji="1" lang="zh-CN" altLang="en-US" dirty="0"/>
              <a:t>。</a:t>
            </a:r>
          </a:p>
        </p:txBody>
      </p:sp>
    </p:spTree>
    <p:extLst>
      <p:ext uri="{BB962C8B-B14F-4D97-AF65-F5344CB8AC3E}">
        <p14:creationId xmlns:p14="http://schemas.microsoft.com/office/powerpoint/2010/main" val="221419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已经属于黄色组，但是</a:t>
            </a:r>
            <a:r>
              <a:rPr kumimoji="1" lang="en-US" altLang="zh-CN" dirty="0"/>
              <a:t>C</a:t>
            </a:r>
            <a:r>
              <a:rPr kumimoji="1" lang="zh-CN" altLang="en-US" dirty="0"/>
              <a:t>还不属于任何组，所以可以将</a:t>
            </a:r>
            <a:r>
              <a:rPr kumimoji="1" lang="en-US" altLang="zh-CN" dirty="0"/>
              <a:t>C</a:t>
            </a:r>
            <a:r>
              <a:rPr kumimoji="1" lang="zh-CN" altLang="en-US" dirty="0"/>
              <a:t>也加入黄色组。</a:t>
            </a:r>
          </a:p>
        </p:txBody>
      </p:sp>
    </p:spTree>
    <p:extLst>
      <p:ext uri="{BB962C8B-B14F-4D97-AF65-F5344CB8AC3E}">
        <p14:creationId xmlns:p14="http://schemas.microsoft.com/office/powerpoint/2010/main" val="3658014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E to F</a:t>
            </a:r>
            <a:r>
              <a:rPr kumimoji="1" lang="zh-CN" altLang="en-US" dirty="0"/>
              <a:t>。</a:t>
            </a:r>
          </a:p>
        </p:txBody>
      </p:sp>
    </p:spTree>
    <p:extLst>
      <p:ext uri="{BB962C8B-B14F-4D97-AF65-F5344CB8AC3E}">
        <p14:creationId xmlns:p14="http://schemas.microsoft.com/office/powerpoint/2010/main" val="61622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已经属于紫色组，但是</a:t>
            </a:r>
            <a:r>
              <a:rPr kumimoji="1" lang="en-US" altLang="zh-CN" dirty="0"/>
              <a:t>F</a:t>
            </a:r>
            <a:r>
              <a:rPr kumimoji="1" lang="zh-CN" altLang="en-US" dirty="0"/>
              <a:t>还不属于任何组，所以将</a:t>
            </a:r>
            <a:r>
              <a:rPr kumimoji="1" lang="en-US" altLang="zh-CN" dirty="0"/>
              <a:t>F</a:t>
            </a:r>
            <a:r>
              <a:rPr kumimoji="1" lang="zh-CN" altLang="en-US" dirty="0"/>
              <a:t>也加入紫色组。</a:t>
            </a:r>
          </a:p>
        </p:txBody>
      </p:sp>
    </p:spTree>
    <p:extLst>
      <p:ext uri="{BB962C8B-B14F-4D97-AF65-F5344CB8AC3E}">
        <p14:creationId xmlns:p14="http://schemas.microsoft.com/office/powerpoint/2010/main" val="3159339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G</a:t>
            </a:r>
            <a:r>
              <a:rPr kumimoji="1" lang="zh-CN" altLang="en-US" dirty="0"/>
              <a:t>和</a:t>
            </a:r>
            <a:r>
              <a:rPr kumimoji="1" lang="en-US" altLang="zh-CN" dirty="0"/>
              <a:t>H</a:t>
            </a:r>
            <a:r>
              <a:rPr kumimoji="1" lang="zh-CN" altLang="en-US" dirty="0"/>
              <a:t>。</a:t>
            </a:r>
          </a:p>
        </p:txBody>
      </p:sp>
    </p:spTree>
    <p:extLst>
      <p:ext uri="{BB962C8B-B14F-4D97-AF65-F5344CB8AC3E}">
        <p14:creationId xmlns:p14="http://schemas.microsoft.com/office/powerpoint/2010/main" val="109580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都还不属于任何组，所以我们可以将它们合并加入到一个红色组。</a:t>
            </a:r>
          </a:p>
        </p:txBody>
      </p:sp>
    </p:spTree>
    <p:extLst>
      <p:ext uri="{BB962C8B-B14F-4D97-AF65-F5344CB8AC3E}">
        <p14:creationId xmlns:p14="http://schemas.microsoft.com/office/powerpoint/2010/main" val="40699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那么什么是并查集呢？</a:t>
            </a:r>
            <a:endParaRPr kumimoji="1" lang="en-US" altLang="zh-CN" dirty="0"/>
          </a:p>
          <a:p>
            <a:endParaRPr kumimoji="1" lang="en-US" altLang="zh-CN" dirty="0"/>
          </a:p>
          <a:p>
            <a:r>
              <a:rPr kumimoji="1" lang="zh-CN" altLang="en-US" dirty="0"/>
              <a:t>并查集是一种用于跟踪元素的数据结构，它通过一个或者多个不相交的集合来跟踪元素。</a:t>
            </a:r>
            <a:endParaRPr kumimoji="1" lang="en-US" altLang="zh-CN" dirty="0"/>
          </a:p>
          <a:p>
            <a:endParaRPr kumimoji="1" lang="en-US" altLang="zh-CN" dirty="0"/>
          </a:p>
          <a:p>
            <a:r>
              <a:rPr kumimoji="1" lang="zh-CN" altLang="en-US" dirty="0"/>
              <a:t>并查集主要支持两种操作，分别是查找</a:t>
            </a:r>
            <a:r>
              <a:rPr kumimoji="1" lang="en-US" altLang="zh-CN" dirty="0"/>
              <a:t>FIND</a:t>
            </a:r>
            <a:r>
              <a:rPr kumimoji="1" lang="zh-CN" altLang="en-US" dirty="0"/>
              <a:t>和合并</a:t>
            </a:r>
            <a:r>
              <a:rPr kumimoji="1" lang="en-US" altLang="zh-CN" dirty="0"/>
              <a:t>UNION</a:t>
            </a:r>
            <a:r>
              <a:rPr kumimoji="1" lang="zh-CN" altLang="en-US" dirty="0"/>
              <a:t>。</a:t>
            </a:r>
            <a:endParaRPr kumimoji="1" lang="en-US" altLang="zh-CN" dirty="0"/>
          </a:p>
          <a:p>
            <a:endParaRPr kumimoji="1" lang="en-US" altLang="zh-CN" dirty="0"/>
          </a:p>
          <a:p>
            <a:r>
              <a:rPr kumimoji="1" lang="zh-CN" altLang="en-US" dirty="0"/>
              <a:t>对于查找</a:t>
            </a:r>
            <a:r>
              <a:rPr kumimoji="1" lang="en-US" altLang="zh-CN" dirty="0"/>
              <a:t>FIND</a:t>
            </a:r>
            <a:r>
              <a:rPr kumimoji="1" lang="zh-CN" altLang="en-US" dirty="0"/>
              <a:t>操作，给定一个元素，它可以找出这个元素属于哪一个组。</a:t>
            </a:r>
            <a:endParaRPr kumimoji="1" lang="en-US" altLang="zh-CN" dirty="0"/>
          </a:p>
          <a:p>
            <a:r>
              <a:rPr kumimoji="1" lang="zh-CN" altLang="en-US" dirty="0"/>
              <a:t>而对于合并</a:t>
            </a:r>
            <a:r>
              <a:rPr kumimoji="1" lang="en-US" altLang="zh-CN" dirty="0"/>
              <a:t>UNION</a:t>
            </a:r>
            <a:r>
              <a:rPr kumimoji="1" lang="zh-CN" altLang="en-US" dirty="0"/>
              <a:t>操作，它可以将两个组合并成一个。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42578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B to D</a:t>
            </a:r>
            <a:r>
              <a:rPr kumimoji="1" lang="zh-CN" altLang="en-US" dirty="0"/>
              <a:t>。</a:t>
            </a:r>
          </a:p>
        </p:txBody>
      </p:sp>
    </p:spTree>
    <p:extLst>
      <p:ext uri="{BB962C8B-B14F-4D97-AF65-F5344CB8AC3E}">
        <p14:creationId xmlns:p14="http://schemas.microsoft.com/office/powerpoint/2010/main" val="2110650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它们也都还不属于任何组，所以将他们合并到绿色组。</a:t>
            </a:r>
          </a:p>
        </p:txBody>
      </p:sp>
    </p:spTree>
    <p:extLst>
      <p:ext uri="{BB962C8B-B14F-4D97-AF65-F5344CB8AC3E}">
        <p14:creationId xmlns:p14="http://schemas.microsoft.com/office/powerpoint/2010/main" val="1222735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a:t>
            </a:r>
            <a:r>
              <a:rPr kumimoji="1" lang="en-US" altLang="zh-CN" dirty="0"/>
              <a:t>C to J</a:t>
            </a:r>
            <a:r>
              <a:rPr kumimoji="1" lang="zh-CN" altLang="en-US" dirty="0"/>
              <a:t>是比较有意思的。</a:t>
            </a:r>
          </a:p>
        </p:txBody>
      </p:sp>
    </p:spTree>
    <p:extLst>
      <p:ext uri="{BB962C8B-B14F-4D97-AF65-F5344CB8AC3E}">
        <p14:creationId xmlns:p14="http://schemas.microsoft.com/office/powerpoint/2010/main" val="99914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两个顶点</a:t>
            </a:r>
            <a:r>
              <a:rPr kumimoji="1" lang="en-US" altLang="zh-CN" dirty="0"/>
              <a:t>C</a:t>
            </a:r>
            <a:r>
              <a:rPr kumimoji="1" lang="zh-CN" altLang="en-US" dirty="0"/>
              <a:t>和</a:t>
            </a:r>
            <a:r>
              <a:rPr kumimoji="1" lang="en-US" altLang="zh-CN" dirty="0"/>
              <a:t>J</a:t>
            </a:r>
            <a:r>
              <a:rPr kumimoji="1" lang="zh-CN" altLang="en-US" dirty="0"/>
              <a:t>本身就已经隶属于黄色组，所以我们要忽略</a:t>
            </a:r>
            <a:r>
              <a:rPr kumimoji="1" lang="en-US" altLang="zh-CN" dirty="0"/>
              <a:t>C to J</a:t>
            </a:r>
            <a:r>
              <a:rPr kumimoji="1" lang="zh-CN" altLang="en-US" dirty="0"/>
              <a:t>这条边，否则在生成树中会产生环。</a:t>
            </a:r>
            <a:endParaRPr kumimoji="1" lang="en-US" altLang="zh-CN" dirty="0"/>
          </a:p>
          <a:p>
            <a:endParaRPr kumimoji="1" lang="en-US" altLang="zh-CN" dirty="0"/>
          </a:p>
          <a:p>
            <a:r>
              <a:rPr kumimoji="1" lang="zh-CN" altLang="en-US" dirty="0"/>
              <a:t>如何检查</a:t>
            </a:r>
            <a:r>
              <a:rPr kumimoji="1" lang="en-US" altLang="zh-CN" dirty="0"/>
              <a:t>C</a:t>
            </a:r>
            <a:r>
              <a:rPr kumimoji="1" lang="zh-CN" altLang="en-US" dirty="0"/>
              <a:t>和</a:t>
            </a:r>
            <a:r>
              <a:rPr kumimoji="1" lang="en-US" altLang="zh-CN" dirty="0"/>
              <a:t>J</a:t>
            </a:r>
            <a:r>
              <a:rPr kumimoji="1" lang="zh-CN" altLang="en-US" dirty="0"/>
              <a:t>已经属于同一组？显然，我们可以使用并查集的</a:t>
            </a:r>
            <a:r>
              <a:rPr kumimoji="1" lang="en-US" altLang="zh-CN" dirty="0"/>
              <a:t>Find</a:t>
            </a:r>
            <a:r>
              <a:rPr kumimoji="1" lang="zh-CN" altLang="en-US" dirty="0"/>
              <a:t>操作，这就是并查集在克努斯卡尔算法中的应用。</a:t>
            </a:r>
          </a:p>
          <a:p>
            <a:endParaRPr kumimoji="1" lang="zh-CN" altLang="en-US" dirty="0"/>
          </a:p>
        </p:txBody>
      </p:sp>
    </p:spTree>
    <p:extLst>
      <p:ext uri="{BB962C8B-B14F-4D97-AF65-F5344CB8AC3E}">
        <p14:creationId xmlns:p14="http://schemas.microsoft.com/office/powerpoint/2010/main" val="354587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下一条边是</a:t>
            </a:r>
            <a:r>
              <a:rPr kumimoji="1" lang="en-US" altLang="zh-CN" dirty="0"/>
              <a:t>D to E</a:t>
            </a:r>
            <a:r>
              <a:rPr kumimoji="1" lang="zh-CN" altLang="en-US" dirty="0"/>
              <a:t>。</a:t>
            </a:r>
            <a:r>
              <a:rPr kumimoji="1" lang="en-US" altLang="zh-CN" dirty="0"/>
              <a:t>D</a:t>
            </a:r>
            <a:r>
              <a:rPr kumimoji="1" lang="zh-CN" altLang="en-US" dirty="0"/>
              <a:t>已经隶属于绿色组，</a:t>
            </a:r>
            <a:r>
              <a:rPr kumimoji="1" lang="en-US" altLang="zh-CN" dirty="0"/>
              <a:t>E</a:t>
            </a:r>
            <a:r>
              <a:rPr kumimoji="1" lang="zh-CN" altLang="en-US" dirty="0"/>
              <a:t>已经隶属于</a:t>
            </a:r>
            <a:r>
              <a:rPr kumimoji="1" lang="en-US" altLang="zh-CN" dirty="0"/>
              <a:t>E</a:t>
            </a:r>
            <a:r>
              <a:rPr kumimoji="1" lang="zh-CN" altLang="en-US" dirty="0"/>
              <a:t>组。所以我们需要将它们合并，因为它们还不属于同一组。</a:t>
            </a:r>
            <a:endParaRPr kumimoji="1" lang="en-US" altLang="zh-CN" dirty="0"/>
          </a:p>
          <a:p>
            <a:endParaRPr kumimoji="1" lang="en-US" altLang="zh-CN" dirty="0"/>
          </a:p>
          <a:p>
            <a:r>
              <a:rPr kumimoji="1" lang="zh-CN" altLang="en-US" dirty="0"/>
              <a:t>我们可以将绿色组合并入紫色组，也可以将紫色组合并入绿色组。两种合并方式都可以，任选一种即可。</a:t>
            </a:r>
          </a:p>
        </p:txBody>
      </p:sp>
    </p:spTree>
    <p:extLst>
      <p:ext uri="{BB962C8B-B14F-4D97-AF65-F5344CB8AC3E}">
        <p14:creationId xmlns:p14="http://schemas.microsoft.com/office/powerpoint/2010/main" val="874802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这边我们将绿色组合并入紫色组。这里的合并操作，就要用到并查集的</a:t>
            </a:r>
            <a:r>
              <a:rPr kumimoji="1" lang="en-US" altLang="zh-CN" dirty="0"/>
              <a:t>UNION</a:t>
            </a:r>
            <a:r>
              <a:rPr kumimoji="1" lang="zh-CN" altLang="en-US" dirty="0"/>
              <a:t>合并操作，它的合并操作非常高效。</a:t>
            </a:r>
          </a:p>
        </p:txBody>
      </p:sp>
    </p:spTree>
    <p:extLst>
      <p:ext uri="{BB962C8B-B14F-4D97-AF65-F5344CB8AC3E}">
        <p14:creationId xmlns:p14="http://schemas.microsoft.com/office/powerpoint/2010/main" val="3183456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D to H</a:t>
            </a:r>
            <a:r>
              <a:rPr kumimoji="1" lang="zh-CN" altLang="en-US" dirty="0"/>
              <a:t>。</a:t>
            </a:r>
            <a:r>
              <a:rPr kumimoji="1" lang="en-US" altLang="zh-CN" dirty="0"/>
              <a:t>D</a:t>
            </a:r>
            <a:r>
              <a:rPr kumimoji="1" lang="zh-CN" altLang="en-US" dirty="0"/>
              <a:t>隶属于紫色组，</a:t>
            </a:r>
            <a:r>
              <a:rPr kumimoji="1" lang="en-US" altLang="zh-CN" dirty="0"/>
              <a:t>H</a:t>
            </a:r>
            <a:r>
              <a:rPr kumimoji="1" lang="zh-CN" altLang="en-US" dirty="0"/>
              <a:t>隶属于红色组。</a:t>
            </a:r>
          </a:p>
        </p:txBody>
      </p:sp>
    </p:spTree>
    <p:extLst>
      <p:ext uri="{BB962C8B-B14F-4D97-AF65-F5344CB8AC3E}">
        <p14:creationId xmlns:p14="http://schemas.microsoft.com/office/powerpoint/2010/main" val="665707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我们将红色组合并入紫色组。</a:t>
            </a:r>
          </a:p>
        </p:txBody>
      </p:sp>
    </p:spTree>
    <p:extLst>
      <p:ext uri="{BB962C8B-B14F-4D97-AF65-F5344CB8AC3E}">
        <p14:creationId xmlns:p14="http://schemas.microsoft.com/office/powerpoint/2010/main" val="3796154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下一个我们尝试处理边</a:t>
            </a:r>
            <a:r>
              <a:rPr kumimoji="1" lang="en-US" altLang="zh-CN" dirty="0"/>
              <a:t>A to D</a:t>
            </a:r>
            <a:r>
              <a:rPr kumimoji="1" lang="zh-CN" altLang="en-US" dirty="0"/>
              <a:t>。</a:t>
            </a:r>
          </a:p>
        </p:txBody>
      </p:sp>
    </p:spTree>
    <p:extLst>
      <p:ext uri="{BB962C8B-B14F-4D97-AF65-F5344CB8AC3E}">
        <p14:creationId xmlns:p14="http://schemas.microsoft.com/office/powerpoint/2010/main" val="1451401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a:t>
            </a:r>
            <a:r>
              <a:rPr kumimoji="1" lang="en-US" altLang="zh-CN" dirty="0"/>
              <a:t>A to D</a:t>
            </a:r>
            <a:r>
              <a:rPr kumimoji="1" lang="zh-CN" altLang="en-US" dirty="0"/>
              <a:t>已经在同一个紫色组中，再添加这条边的话，会在最小生成树中形成环。</a:t>
            </a:r>
          </a:p>
        </p:txBody>
      </p:sp>
    </p:spTree>
    <p:extLst>
      <p:ext uri="{BB962C8B-B14F-4D97-AF65-F5344CB8AC3E}">
        <p14:creationId xmlns:p14="http://schemas.microsoft.com/office/powerpoint/2010/main" val="133177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dirty="0" err="1"/>
              <a:t>为了进一步解释并查集</a:t>
            </a:r>
            <a:r>
              <a:rPr lang="zh-CN" altLang="en-US" dirty="0"/>
              <a:t>，我以磁铁块做一个形象的演示。</a:t>
            </a:r>
            <a:endParaRPr lang="en-US" dirty="0"/>
          </a:p>
          <a:p>
            <a:endParaRPr lang="en-US" dirty="0"/>
          </a:p>
          <a:p>
            <a:r>
              <a:rPr lang="en-US" dirty="0" err="1"/>
              <a:t>假设我们有一堆磁铁</a:t>
            </a:r>
            <a:r>
              <a:rPr lang="zh-CN" altLang="en-US" dirty="0"/>
              <a:t>，也就是</a:t>
            </a:r>
            <a:r>
              <a:rPr lang="en-US" altLang="zh-CN" dirty="0"/>
              <a:t>PPT</a:t>
            </a:r>
            <a:r>
              <a:rPr lang="zh-CN" altLang="en-US" dirty="0"/>
              <a:t>上显示的一些灰色矩型块。再假设这些磁铁具有相互的吸引力，它们可以相互吸引组成磁铁组。如果我们需要跟踪每一个磁铁块属于哪一个磁铁组，那么就可以使用并查集。</a:t>
            </a:r>
            <a:endParaRPr lang="en-US" altLang="zh-CN" dirty="0"/>
          </a:p>
          <a:p>
            <a:endParaRPr lang="en-US" dirty="0"/>
          </a:p>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所以，我们忽略这条边。</a:t>
            </a:r>
          </a:p>
        </p:txBody>
      </p:sp>
    </p:spTree>
    <p:extLst>
      <p:ext uri="{BB962C8B-B14F-4D97-AF65-F5344CB8AC3E}">
        <p14:creationId xmlns:p14="http://schemas.microsoft.com/office/powerpoint/2010/main" val="279115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下一个是边</a:t>
            </a:r>
            <a:r>
              <a:rPr kumimoji="1" lang="en-US" altLang="zh-CN" dirty="0"/>
              <a:t>B to C</a:t>
            </a:r>
            <a:r>
              <a:rPr kumimoji="1" lang="zh-CN" altLang="en-US" dirty="0"/>
              <a:t>。</a:t>
            </a:r>
            <a:r>
              <a:rPr kumimoji="1" lang="en-US" altLang="zh-CN" dirty="0"/>
              <a:t>B</a:t>
            </a:r>
            <a:r>
              <a:rPr kumimoji="1" lang="zh-CN" altLang="en-US" dirty="0"/>
              <a:t>隶属于紫色组，</a:t>
            </a:r>
            <a:r>
              <a:rPr kumimoji="1" lang="en-US" altLang="zh-CN" dirty="0"/>
              <a:t>C</a:t>
            </a:r>
            <a:r>
              <a:rPr kumimoji="1" lang="zh-CN" altLang="en-US" dirty="0"/>
              <a:t>隶属于黄色组。</a:t>
            </a:r>
          </a:p>
        </p:txBody>
      </p:sp>
    </p:spTree>
    <p:extLst>
      <p:ext uri="{BB962C8B-B14F-4D97-AF65-F5344CB8AC3E}">
        <p14:creationId xmlns:p14="http://schemas.microsoft.com/office/powerpoint/2010/main" val="1864380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所以，我们将黄色组合并入紫色组。</a:t>
            </a:r>
          </a:p>
        </p:txBody>
      </p:sp>
    </p:spTree>
    <p:extLst>
      <p:ext uri="{BB962C8B-B14F-4D97-AF65-F5344CB8AC3E}">
        <p14:creationId xmlns:p14="http://schemas.microsoft.com/office/powerpoint/2010/main" val="854136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到这个时候，所有的顶点都已经被合并入紫色组。我们的最小生成树就已经出来了，算法运行就可以结束了。</a:t>
            </a:r>
            <a:endParaRPr kumimoji="1" lang="en-US" altLang="zh-CN" dirty="0"/>
          </a:p>
          <a:p>
            <a:endParaRPr kumimoji="1" lang="en-US" altLang="zh-CN" dirty="0"/>
          </a:p>
          <a:p>
            <a:r>
              <a:rPr kumimoji="1" lang="zh-CN" altLang="en-US" dirty="0"/>
              <a:t>所以，克努斯卡尔算法底层可以基于并查集来实现，通过并查集的</a:t>
            </a:r>
            <a:r>
              <a:rPr kumimoji="1" lang="en-US" altLang="zh-CN" dirty="0"/>
              <a:t>UNION</a:t>
            </a:r>
            <a:r>
              <a:rPr kumimoji="1" lang="zh-CN" altLang="en-US" dirty="0"/>
              <a:t>合并操作，可以实现将两个组合并成一个组，通过并查集的</a:t>
            </a:r>
            <a:r>
              <a:rPr kumimoji="1" lang="en-US" altLang="zh-CN" dirty="0"/>
              <a:t>Find</a:t>
            </a:r>
            <a:r>
              <a:rPr kumimoji="1" lang="zh-CN" altLang="en-US" dirty="0"/>
              <a:t>查找操作，可以找到节点隶属于哪一组，这样我们可以防止循环的产生。总之，并查集数据结构，可以帮助我们实现高效的合并和查找。</a:t>
            </a:r>
          </a:p>
        </p:txBody>
      </p:sp>
    </p:spTree>
    <p:extLst>
      <p:ext uri="{BB962C8B-B14F-4D97-AF65-F5344CB8AC3E}">
        <p14:creationId xmlns:p14="http://schemas.microsoft.com/office/powerpoint/2010/main" val="390942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本次课是关于并查集的第三次课，我会详细演示合并和查找操作是如何工作的。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89520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为了创建一个并查集，我们首先需要将元素和整数范围</a:t>
            </a:r>
            <a:r>
              <a:rPr kumimoji="1" lang="en-US" altLang="zh-CN" dirty="0"/>
              <a:t>[0, n)</a:t>
            </a:r>
            <a:r>
              <a:rPr kumimoji="1" lang="zh-CN" altLang="en-US" dirty="0"/>
              <a:t>之间建立一个映射关系，注意这里的</a:t>
            </a:r>
            <a:r>
              <a:rPr kumimoji="1" lang="en-US" altLang="zh-CN" dirty="0"/>
              <a:t>0</a:t>
            </a:r>
            <a:r>
              <a:rPr kumimoji="1" lang="zh-CN" altLang="en-US" dirty="0"/>
              <a:t>是包括的，但</a:t>
            </a:r>
            <a:r>
              <a:rPr kumimoji="1" lang="en-US" altLang="zh-CN" dirty="0"/>
              <a:t>n</a:t>
            </a:r>
            <a:r>
              <a:rPr kumimoji="1" lang="zh-CN" altLang="en-US" dirty="0"/>
              <a:t>是不包括的，另外，我们这里假定元素个数是</a:t>
            </a:r>
            <a:r>
              <a:rPr kumimoji="1" lang="en-US" altLang="zh-CN" dirty="0"/>
              <a:t>n</a:t>
            </a:r>
            <a:r>
              <a:rPr kumimoji="1" lang="zh-CN" altLang="en-US" dirty="0"/>
              <a:t>个。</a:t>
            </a:r>
            <a:endParaRPr kumimoji="1" lang="en-US" altLang="zh-CN" dirty="0"/>
          </a:p>
          <a:p>
            <a:endParaRPr kumimoji="1" lang="en-US" altLang="zh-CN" dirty="0"/>
          </a:p>
          <a:p>
            <a:r>
              <a:rPr kumimoji="1" lang="zh-CN" altLang="en-US" dirty="0"/>
              <a:t>注意，这个步骤并非必须，但它可以帮我们构建一个基于数组的并查集。基于数组的并查集非常高效，也容易使用。</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510955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假定我们有上图这些元素，然后我们要将它们映射到右边的整数。</a:t>
            </a:r>
            <a:endParaRPr kumimoji="1" lang="en-US" altLang="zh-CN" dirty="0"/>
          </a:p>
          <a:p>
            <a:endParaRPr kumimoji="1" lang="en-US" altLang="zh-CN" dirty="0"/>
          </a:p>
          <a:p>
            <a:r>
              <a:rPr kumimoji="1" lang="zh-CN" altLang="en-US" dirty="0"/>
              <a:t>我们可以做任意的映射，只要保证一个元素映射到一个整数就可以。</a:t>
            </a:r>
          </a:p>
        </p:txBody>
      </p:sp>
    </p:spTree>
    <p:extLst>
      <p:ext uri="{BB962C8B-B14F-4D97-AF65-F5344CB8AC3E}">
        <p14:creationId xmlns:p14="http://schemas.microsoft.com/office/powerpoint/2010/main" val="1187682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Shape 2015"/>
          <p:cNvSpPr>
            <a:spLocks noGrp="1" noRot="1" noChangeAspect="1"/>
          </p:cNvSpPr>
          <p:nvPr>
            <p:ph type="sldImg"/>
          </p:nvPr>
        </p:nvSpPr>
        <p:spPr>
          <a:prstGeom prst="rect">
            <a:avLst/>
          </a:prstGeom>
        </p:spPr>
        <p:txBody>
          <a:bodyPr/>
          <a:lstStyle/>
          <a:p>
            <a:endParaRPr/>
          </a:p>
        </p:txBody>
      </p:sp>
      <p:sp>
        <p:nvSpPr>
          <p:cNvPr id="2016" name="Shape 2016"/>
          <p:cNvSpPr>
            <a:spLocks noGrp="1"/>
          </p:cNvSpPr>
          <p:nvPr>
            <p:ph type="body" sz="quarter" idx="1"/>
          </p:nvPr>
        </p:nvSpPr>
        <p:spPr>
          <a:prstGeom prst="rect">
            <a:avLst/>
          </a:prstGeom>
        </p:spPr>
        <p:txBody>
          <a:bodyPr/>
          <a:lstStyle/>
          <a:p>
            <a:r>
              <a:rPr lang="zh-CN" altLang="en-US" dirty="0"/>
              <a:t>上图是我做的一个随机映射。</a:t>
            </a:r>
            <a:endParaRPr lang="en-US" altLang="zh-CN" dirty="0"/>
          </a:p>
          <a:p>
            <a:endParaRPr lang="en-US" altLang="zh-CN" dirty="0"/>
          </a:p>
          <a:p>
            <a:r>
              <a:rPr lang="zh-CN" altLang="en-US" dirty="0"/>
              <a:t>我们可以将这个映射关系存入哈希表，这样我们就可以查询元素和整数之间的映射关系。</a:t>
            </a: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Shape 2023"/>
          <p:cNvSpPr>
            <a:spLocks noGrp="1" noRot="1" noChangeAspect="1"/>
          </p:cNvSpPr>
          <p:nvPr>
            <p:ph type="sldImg"/>
          </p:nvPr>
        </p:nvSpPr>
        <p:spPr>
          <a:prstGeom prst="rect">
            <a:avLst/>
          </a:prstGeom>
        </p:spPr>
        <p:txBody>
          <a:bodyPr/>
          <a:lstStyle/>
          <a:p>
            <a:endParaRPr/>
          </a:p>
        </p:txBody>
      </p:sp>
      <p:sp>
        <p:nvSpPr>
          <p:cNvPr id="2024" name="Shape 2024"/>
          <p:cNvSpPr>
            <a:spLocks noGrp="1"/>
          </p:cNvSpPr>
          <p:nvPr>
            <p:ph type="body" sz="quarter" idx="1"/>
          </p:nvPr>
        </p:nvSpPr>
        <p:spPr>
          <a:prstGeom prst="rect">
            <a:avLst/>
          </a:prstGeom>
        </p:spPr>
        <p:txBody>
          <a:bodyPr/>
          <a:lstStyle/>
          <a:p>
            <a:r>
              <a:rPr lang="zh-CN" altLang="en-US" dirty="0"/>
              <a:t>下一步我们还需要构建一个数组。</a:t>
            </a:r>
            <a:endParaRPr lang="en-US" altLang="zh-CN" dirty="0"/>
          </a:p>
          <a:p>
            <a:endParaRPr lang="en-US" dirty="0"/>
          </a:p>
          <a:p>
            <a:r>
              <a:rPr lang="zh-CN" altLang="en-US" dirty="0"/>
              <a:t>数组的每一个索引都和一个元素进行关联，我们这里的元素是字母。我们可以通过前面的哈希表来建立这种关联。</a:t>
            </a:r>
            <a:endParaRPr lang="en-US" altLang="zh-CN" dirty="0"/>
          </a:p>
          <a:p>
            <a:endParaRPr lang="en-US" dirty="0"/>
          </a:p>
          <a:p>
            <a:r>
              <a:rPr lang="zh-CN" altLang="en-US" dirty="0"/>
              <a:t>比方说，在前面的映射中，</a:t>
            </a:r>
            <a:r>
              <a:rPr lang="en-US" altLang="zh-CN" dirty="0"/>
              <a:t>A</a:t>
            </a:r>
            <a:r>
              <a:rPr lang="zh-CN" altLang="en-US" dirty="0"/>
              <a:t>映射到</a:t>
            </a:r>
            <a:r>
              <a:rPr lang="en-US" altLang="zh-CN" dirty="0"/>
              <a:t>5</a:t>
            </a:r>
            <a:r>
              <a:rPr lang="zh-CN" altLang="en-US" dirty="0"/>
              <a:t>，所以第五个索引位置就对应</a:t>
            </a:r>
            <a:r>
              <a:rPr lang="en-US" altLang="zh-CN" dirty="0"/>
              <a:t>A</a:t>
            </a:r>
            <a:r>
              <a:rPr lang="zh-CN" altLang="en-US" dirty="0"/>
              <a:t>元素。</a:t>
            </a:r>
            <a:endParaRPr lang="en-US" altLang="zh-CN" dirty="0"/>
          </a:p>
          <a:p>
            <a:endParaRPr lang="en-US" dirty="0"/>
          </a:p>
          <a:p>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Shape 2128"/>
          <p:cNvSpPr>
            <a:spLocks noGrp="1" noRot="1" noChangeAspect="1"/>
          </p:cNvSpPr>
          <p:nvPr>
            <p:ph type="sldImg"/>
          </p:nvPr>
        </p:nvSpPr>
        <p:spPr>
          <a:prstGeom prst="rect">
            <a:avLst/>
          </a:prstGeom>
        </p:spPr>
        <p:txBody>
          <a:bodyPr/>
          <a:lstStyle/>
          <a:p>
            <a:endParaRPr/>
          </a:p>
        </p:txBody>
      </p:sp>
      <p:sp>
        <p:nvSpPr>
          <p:cNvPr id="2129" name="Shape 2129"/>
          <p:cNvSpPr>
            <a:spLocks noGrp="1"/>
          </p:cNvSpPr>
          <p:nvPr>
            <p:ph type="body" sz="quarter" idx="1"/>
          </p:nvPr>
        </p:nvSpPr>
        <p:spPr>
          <a:prstGeom prst="rect">
            <a:avLst/>
          </a:prstGeom>
        </p:spPr>
        <p:txBody>
          <a:bodyPr/>
          <a:lstStyle/>
          <a:p>
            <a:r>
              <a:rPr lang="en-US" dirty="0" err="1"/>
              <a:t>下面我们准备来演示合并和查找是如何工作的</a:t>
            </a:r>
            <a:r>
              <a:rPr lang="zh-CN" altLang="en-US" dirty="0"/>
              <a:t>。</a:t>
            </a:r>
            <a:endParaRPr lang="en-US" altLang="zh-CN" dirty="0"/>
          </a:p>
          <a:p>
            <a:endParaRPr lang="en-US" dirty="0"/>
          </a:p>
          <a:p>
            <a:r>
              <a:rPr lang="zh-CN" altLang="en-US" dirty="0"/>
              <a:t>这边图的上边就是我们基于数组的映射关系。中间是元素节点的可视化的表示。左边是我们即将执行的合并指令。</a:t>
            </a:r>
            <a:endParaRPr lang="en-US" altLang="zh-CN" dirty="0"/>
          </a:p>
          <a:p>
            <a:endParaRPr lang="en-US" dirty="0"/>
          </a:p>
          <a:p>
            <a:r>
              <a:rPr lang="zh-CN" altLang="en-US" dirty="0"/>
              <a:t>数组中的元素值表示这个索引位置对应的父节点的索引，刚开始这些元素值都等于它的索引，表示每个节点都是根节点，都指向自己。</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err="1"/>
              <a:t>首先</a:t>
            </a:r>
            <a:r>
              <a:rPr lang="zh-CN" altLang="en-US" dirty="0"/>
              <a:t>，我们要给磁铁块贴上标签，这样才可以标识它们。</a:t>
            </a:r>
            <a:endParaRPr lang="en-US" altLang="zh-CN" dirty="0"/>
          </a:p>
          <a:p>
            <a:endParaRPr lang="en-US" dirty="0"/>
          </a:p>
          <a:p>
            <a:r>
              <a:rPr lang="en-US" dirty="0" err="1"/>
              <a:t>现在我们可以将磁铁组合成组</a:t>
            </a:r>
            <a:r>
              <a:rPr lang="zh-CN" altLang="en-US" dirty="0"/>
              <a:t>，上图中</a:t>
            </a:r>
            <a:r>
              <a:rPr lang="en-US" altLang="zh-CN" dirty="0"/>
              <a:t>6</a:t>
            </a:r>
            <a:r>
              <a:rPr lang="zh-CN" altLang="en-US" dirty="0"/>
              <a:t>和</a:t>
            </a:r>
            <a:r>
              <a:rPr lang="en-US" altLang="zh-CN" dirty="0"/>
              <a:t>8</a:t>
            </a:r>
            <a:r>
              <a:rPr lang="zh-CN" altLang="en-US" dirty="0"/>
              <a:t>靠得最近，我们将它们组成一个组。</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Shape 2234"/>
          <p:cNvSpPr>
            <a:spLocks noGrp="1" noRot="1" noChangeAspect="1"/>
          </p:cNvSpPr>
          <p:nvPr>
            <p:ph type="sldImg"/>
          </p:nvPr>
        </p:nvSpPr>
        <p:spPr>
          <a:prstGeom prst="rect">
            <a:avLst/>
          </a:prstGeom>
        </p:spPr>
        <p:txBody>
          <a:bodyPr/>
          <a:lstStyle/>
          <a:p>
            <a:endParaRPr/>
          </a:p>
        </p:txBody>
      </p:sp>
      <p:sp>
        <p:nvSpPr>
          <p:cNvPr id="2235" name="Shape 2235"/>
          <p:cNvSpPr>
            <a:spLocks noGrp="1"/>
          </p:cNvSpPr>
          <p:nvPr>
            <p:ph type="body" sz="quarter" idx="1"/>
          </p:nvPr>
        </p:nvSpPr>
        <p:spPr>
          <a:prstGeom prst="rect">
            <a:avLst/>
          </a:prstGeom>
        </p:spPr>
        <p:txBody>
          <a:bodyPr/>
          <a:lstStyle/>
          <a:p>
            <a:r>
              <a:rPr lang="zh-CN" altLang="en-US" dirty="0"/>
              <a:t>下面我们要将</a:t>
            </a:r>
            <a:r>
              <a:rPr lang="en-US" altLang="zh-CN" dirty="0"/>
              <a:t>C</a:t>
            </a:r>
            <a:r>
              <a:rPr lang="zh-CN" altLang="en-US" dirty="0"/>
              <a:t>和</a:t>
            </a:r>
            <a:r>
              <a:rPr lang="en-US" altLang="zh-CN" dirty="0"/>
              <a:t>K</a:t>
            </a:r>
            <a:r>
              <a:rPr lang="zh-CN" altLang="en-US" dirty="0"/>
              <a:t>两个元素进行合并。通过查看数组，我们可以看到，当前</a:t>
            </a:r>
            <a:r>
              <a:rPr lang="en-US" altLang="zh-CN" dirty="0"/>
              <a:t>C</a:t>
            </a:r>
            <a:r>
              <a:rPr lang="zh-CN" altLang="en-US" dirty="0"/>
              <a:t>在索引位置</a:t>
            </a:r>
            <a:r>
              <a:rPr lang="en-US" altLang="zh-CN" dirty="0"/>
              <a:t>4</a:t>
            </a:r>
            <a:r>
              <a:rPr lang="zh-CN" altLang="en-US" dirty="0"/>
              <a:t>，</a:t>
            </a:r>
            <a:r>
              <a:rPr lang="en-US" altLang="zh-CN" dirty="0"/>
              <a:t>K</a:t>
            </a:r>
            <a:r>
              <a:rPr lang="zh-CN" altLang="en-US" dirty="0"/>
              <a:t>在索引位置</a:t>
            </a:r>
            <a:r>
              <a:rPr lang="en-US" altLang="zh-CN" dirty="0"/>
              <a:t>9</a:t>
            </a:r>
            <a:r>
              <a:rPr lang="zh-CN" altLang="en-US" dirty="0"/>
              <a:t>。</a:t>
            </a:r>
            <a:endParaRPr lang="en-US" altLang="zh-CN" dirty="0"/>
          </a:p>
          <a:p>
            <a:endParaRPr lang="en-US" dirty="0"/>
          </a:p>
          <a:p>
            <a:r>
              <a:rPr lang="zh-CN" altLang="en-US" dirty="0"/>
              <a:t>如果要将两个组进行合并，我们通常将小的组合并到大的组，但是当前</a:t>
            </a:r>
            <a:r>
              <a:rPr lang="en-US" altLang="zh-CN" dirty="0"/>
              <a:t>C</a:t>
            </a:r>
            <a:r>
              <a:rPr lang="zh-CN" altLang="en-US" dirty="0"/>
              <a:t>和</a:t>
            </a:r>
            <a:r>
              <a:rPr lang="en-US" altLang="zh-CN" dirty="0"/>
              <a:t>K</a:t>
            </a:r>
            <a:r>
              <a:rPr lang="zh-CN" altLang="en-US" dirty="0"/>
              <a:t>都是各自独立节点，所以可以任意选一个作为父节点进行合并。</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我这边选择将</a:t>
            </a:r>
            <a:r>
              <a:rPr kumimoji="1" lang="en-US" altLang="zh-CN" dirty="0"/>
              <a:t>K</a:t>
            </a:r>
            <a:r>
              <a:rPr kumimoji="1" lang="zh-CN" altLang="en-US" dirty="0"/>
              <a:t>合并入</a:t>
            </a:r>
            <a:r>
              <a:rPr kumimoji="1" lang="en-US" altLang="zh-CN" dirty="0"/>
              <a:t>C</a:t>
            </a:r>
            <a:r>
              <a:rPr kumimoji="1" lang="zh-CN" altLang="en-US" dirty="0"/>
              <a:t>成为一个黄色组。我把索引</a:t>
            </a:r>
            <a:r>
              <a:rPr kumimoji="1" lang="en-US" altLang="zh-CN" dirty="0"/>
              <a:t>9</a:t>
            </a:r>
            <a:r>
              <a:rPr kumimoji="1" lang="zh-CN" altLang="en-US" dirty="0"/>
              <a:t>位置的值修改为</a:t>
            </a:r>
            <a:r>
              <a:rPr kumimoji="1" lang="en-US" altLang="zh-CN" dirty="0"/>
              <a:t>4</a:t>
            </a:r>
            <a:r>
              <a:rPr kumimoji="1" lang="zh-CN" altLang="en-US" dirty="0"/>
              <a:t>，也就是索引</a:t>
            </a:r>
            <a:r>
              <a:rPr kumimoji="1" lang="en-US" altLang="zh-CN" dirty="0"/>
              <a:t>9</a:t>
            </a:r>
            <a:r>
              <a:rPr kumimoji="1" lang="zh-CN" altLang="en-US" dirty="0"/>
              <a:t>位置的父节点索引是</a:t>
            </a:r>
            <a:r>
              <a:rPr kumimoji="1" lang="en-US" altLang="zh-CN" dirty="0"/>
              <a:t>4</a:t>
            </a:r>
            <a:r>
              <a:rPr kumimoji="1" lang="zh-CN" altLang="en-US" dirty="0"/>
              <a:t>。</a:t>
            </a:r>
            <a:endParaRPr kumimoji="1" lang="en-US" altLang="zh-CN" dirty="0"/>
          </a:p>
          <a:p>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中间的图示展示了</a:t>
            </a:r>
            <a:r>
              <a:rPr kumimoji="1" lang="en-US" altLang="zh-CN" dirty="0"/>
              <a:t>K</a:t>
            </a:r>
            <a:r>
              <a:rPr kumimoji="1" lang="zh-CN" altLang="en-US" dirty="0"/>
              <a:t>节点指向</a:t>
            </a:r>
            <a:r>
              <a:rPr kumimoji="1" lang="en-US" altLang="zh-CN" dirty="0"/>
              <a:t>C</a:t>
            </a:r>
            <a:r>
              <a:rPr kumimoji="1" lang="zh-CN" altLang="en-US" dirty="0"/>
              <a:t>节点，</a:t>
            </a:r>
            <a:r>
              <a:rPr kumimoji="1" lang="en-US" altLang="zh-CN" dirty="0"/>
              <a:t>C</a:t>
            </a:r>
            <a:r>
              <a:rPr kumimoji="1" lang="zh-CN" altLang="en-US" dirty="0"/>
              <a:t>节点是父节点。</a:t>
            </a:r>
            <a:endParaRPr kumimoji="1" lang="en-US" altLang="zh-CN" dirty="0"/>
          </a:p>
          <a:p>
            <a:endParaRPr kumimoji="1" lang="zh-CN" altLang="en-US" dirty="0"/>
          </a:p>
        </p:txBody>
      </p:sp>
    </p:spTree>
    <p:extLst>
      <p:ext uri="{BB962C8B-B14F-4D97-AF65-F5344CB8AC3E}">
        <p14:creationId xmlns:p14="http://schemas.microsoft.com/office/powerpoint/2010/main" val="25887988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F</a:t>
            </a:r>
            <a:r>
              <a:rPr kumimoji="1" lang="zh-CN" altLang="en-US" dirty="0"/>
              <a:t>和</a:t>
            </a:r>
            <a:r>
              <a:rPr kumimoji="1" lang="en-US" altLang="zh-CN" dirty="0"/>
              <a:t>E</a:t>
            </a:r>
            <a:r>
              <a:rPr kumimoji="1" lang="zh-CN" altLang="en-US" dirty="0"/>
              <a:t>合并。</a:t>
            </a:r>
          </a:p>
        </p:txBody>
      </p:sp>
    </p:spTree>
    <p:extLst>
      <p:ext uri="{BB962C8B-B14F-4D97-AF65-F5344CB8AC3E}">
        <p14:creationId xmlns:p14="http://schemas.microsoft.com/office/powerpoint/2010/main" val="217075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这个是类似的，</a:t>
            </a:r>
            <a:r>
              <a:rPr kumimoji="1" lang="en-US" altLang="zh-CN" dirty="0"/>
              <a:t>E</a:t>
            </a:r>
            <a:r>
              <a:rPr kumimoji="1" lang="zh-CN" altLang="en-US" dirty="0"/>
              <a:t>和</a:t>
            </a:r>
            <a:r>
              <a:rPr kumimoji="1" lang="en-US" altLang="zh-CN" dirty="0"/>
              <a:t>F</a:t>
            </a:r>
            <a:r>
              <a:rPr kumimoji="1" lang="zh-CN" altLang="en-US" dirty="0"/>
              <a:t>都是独立节点，我这边将</a:t>
            </a:r>
            <a:r>
              <a:rPr kumimoji="1" lang="en-US" altLang="zh-CN" dirty="0"/>
              <a:t>F</a:t>
            </a:r>
            <a:r>
              <a:rPr kumimoji="1" lang="zh-CN" altLang="en-US" dirty="0"/>
              <a:t>合并入</a:t>
            </a:r>
            <a:r>
              <a:rPr kumimoji="1" lang="en-US" altLang="zh-CN" dirty="0"/>
              <a:t>E</a:t>
            </a:r>
            <a:r>
              <a:rPr kumimoji="1" lang="zh-CN" altLang="en-US" dirty="0"/>
              <a:t>组成一个红色组。索引</a:t>
            </a:r>
            <a:r>
              <a:rPr kumimoji="1" lang="en-US" altLang="zh-CN" dirty="0"/>
              <a:t>1</a:t>
            </a:r>
            <a:r>
              <a:rPr kumimoji="1" lang="zh-CN" altLang="en-US" dirty="0"/>
              <a:t>的值修改为</a:t>
            </a:r>
            <a:r>
              <a:rPr kumimoji="1" lang="en-US" altLang="zh-CN" dirty="0"/>
              <a:t>0</a:t>
            </a:r>
            <a:r>
              <a:rPr kumimoji="1" lang="zh-CN" altLang="en-US" dirty="0"/>
              <a:t>，让</a:t>
            </a:r>
            <a:r>
              <a:rPr kumimoji="1" lang="en-US" altLang="zh-CN" dirty="0"/>
              <a:t>F</a:t>
            </a:r>
            <a:r>
              <a:rPr kumimoji="1" lang="zh-CN" altLang="en-US" dirty="0"/>
              <a:t>指向父节点</a:t>
            </a:r>
            <a:r>
              <a:rPr kumimoji="1" lang="en-US" altLang="zh-CN" dirty="0"/>
              <a:t>E</a:t>
            </a:r>
            <a:r>
              <a:rPr kumimoji="1" lang="zh-CN" altLang="en-US" dirty="0"/>
              <a:t>，因为</a:t>
            </a:r>
            <a:r>
              <a:rPr kumimoji="1" lang="en-US" altLang="zh-CN" dirty="0"/>
              <a:t>E</a:t>
            </a:r>
            <a:r>
              <a:rPr kumimoji="1" lang="zh-CN" altLang="en-US" dirty="0"/>
              <a:t>的索引位置是</a:t>
            </a:r>
            <a:r>
              <a:rPr kumimoji="1" lang="en-US" altLang="zh-CN" dirty="0"/>
              <a:t>0</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968577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J</a:t>
            </a:r>
            <a:r>
              <a:rPr kumimoji="1" lang="zh-CN" altLang="en-US" dirty="0"/>
              <a:t>进行合并。</a:t>
            </a:r>
          </a:p>
        </p:txBody>
      </p:sp>
    </p:spTree>
    <p:extLst>
      <p:ext uri="{BB962C8B-B14F-4D97-AF65-F5344CB8AC3E}">
        <p14:creationId xmlns:p14="http://schemas.microsoft.com/office/powerpoint/2010/main" val="21907987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采用类似的思路，将</a:t>
            </a:r>
            <a:r>
              <a:rPr kumimoji="1" lang="en-US" altLang="zh-CN" dirty="0"/>
              <a:t>A</a:t>
            </a:r>
            <a:r>
              <a:rPr kumimoji="1" lang="zh-CN" altLang="en-US" dirty="0"/>
              <a:t>合并入</a:t>
            </a:r>
            <a:r>
              <a:rPr kumimoji="1" lang="en-US" altLang="zh-CN" dirty="0"/>
              <a:t>J</a:t>
            </a:r>
            <a:r>
              <a:rPr kumimoji="1" lang="zh-CN" altLang="en-US" dirty="0"/>
              <a:t>，组成一个绿色组。</a:t>
            </a:r>
          </a:p>
        </p:txBody>
      </p:sp>
    </p:spTree>
    <p:extLst>
      <p:ext uri="{BB962C8B-B14F-4D97-AF65-F5344CB8AC3E}">
        <p14:creationId xmlns:p14="http://schemas.microsoft.com/office/powerpoint/2010/main" val="17295976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B</a:t>
            </a:r>
            <a:r>
              <a:rPr kumimoji="1" lang="zh-CN" altLang="en-US" dirty="0"/>
              <a:t>进行合并，这个稍微有一点点复杂。</a:t>
            </a:r>
            <a:endParaRPr kumimoji="1" lang="en-US" altLang="zh-CN" dirty="0"/>
          </a:p>
          <a:p>
            <a:endParaRPr kumimoji="1" lang="en-US" altLang="zh-CN" dirty="0"/>
          </a:p>
          <a:p>
            <a:r>
              <a:rPr kumimoji="1" lang="zh-CN" altLang="en-US" dirty="0"/>
              <a:t>我们看到</a:t>
            </a:r>
            <a:r>
              <a:rPr kumimoji="1" lang="en-US" altLang="zh-CN" dirty="0"/>
              <a:t>A</a:t>
            </a:r>
            <a:r>
              <a:rPr kumimoji="1" lang="zh-CN" altLang="en-US" dirty="0"/>
              <a:t>在索引位置</a:t>
            </a:r>
            <a:r>
              <a:rPr kumimoji="1" lang="en-US" altLang="zh-CN" dirty="0"/>
              <a:t>5</a:t>
            </a:r>
            <a:r>
              <a:rPr kumimoji="1" lang="zh-CN" altLang="en-US" dirty="0"/>
              <a:t>，对应的数组值是</a:t>
            </a:r>
            <a:r>
              <a:rPr kumimoji="1" lang="en-US" altLang="zh-CN" dirty="0"/>
              <a:t>6</a:t>
            </a:r>
            <a:r>
              <a:rPr kumimoji="1" lang="zh-CN" altLang="en-US" dirty="0"/>
              <a:t>，而索引</a:t>
            </a:r>
            <a:r>
              <a:rPr kumimoji="1" lang="en-US" altLang="zh-CN" dirty="0"/>
              <a:t>6</a:t>
            </a:r>
            <a:r>
              <a:rPr kumimoji="1" lang="zh-CN" altLang="en-US" dirty="0"/>
              <a:t>对应的是</a:t>
            </a:r>
            <a:r>
              <a:rPr kumimoji="1" lang="en-US" altLang="zh-CN" dirty="0"/>
              <a:t>J</a:t>
            </a:r>
            <a:r>
              <a:rPr kumimoji="1" lang="zh-CN" altLang="en-US" dirty="0"/>
              <a:t>，</a:t>
            </a:r>
            <a:r>
              <a:rPr kumimoji="1" lang="en-US" altLang="zh-CN" dirty="0"/>
              <a:t>J</a:t>
            </a:r>
            <a:r>
              <a:rPr kumimoji="1" lang="zh-CN" altLang="en-US" dirty="0"/>
              <a:t>指向自己，所以它是绿色组的根节点。</a:t>
            </a:r>
            <a:endParaRPr kumimoji="1" lang="en-US" altLang="zh-CN" dirty="0"/>
          </a:p>
          <a:p>
            <a:endParaRPr kumimoji="1" lang="en-US" altLang="zh-CN" dirty="0"/>
          </a:p>
          <a:p>
            <a:r>
              <a:rPr kumimoji="1" lang="en-US" altLang="zh-CN" dirty="0"/>
              <a:t>B</a:t>
            </a:r>
            <a:r>
              <a:rPr kumimoji="1" lang="zh-CN" altLang="en-US" dirty="0"/>
              <a:t>目前还是一个独立节点。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711893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如果要将</a:t>
            </a:r>
            <a:r>
              <a:rPr kumimoji="1" lang="en-US" altLang="zh-CN" dirty="0"/>
              <a:t>A</a:t>
            </a:r>
            <a:r>
              <a:rPr kumimoji="1" lang="zh-CN" altLang="en-US" dirty="0"/>
              <a:t>和</a:t>
            </a:r>
            <a:r>
              <a:rPr kumimoji="1" lang="en-US" altLang="zh-CN" dirty="0"/>
              <a:t>B</a:t>
            </a:r>
            <a:r>
              <a:rPr kumimoji="1" lang="zh-CN" altLang="en-US" dirty="0"/>
              <a:t>进行合并，一般做法是将小的组合并入大的组，所以这边将</a:t>
            </a:r>
            <a:r>
              <a:rPr kumimoji="1" lang="en-US" altLang="zh-CN" dirty="0"/>
              <a:t>B</a:t>
            </a:r>
            <a:r>
              <a:rPr kumimoji="1" lang="zh-CN" altLang="en-US" dirty="0"/>
              <a:t>并入绿色组，将</a:t>
            </a:r>
            <a:r>
              <a:rPr kumimoji="1" lang="en-US" altLang="zh-CN" dirty="0"/>
              <a:t>B</a:t>
            </a:r>
            <a:r>
              <a:rPr kumimoji="1" lang="zh-CN" altLang="en-US" dirty="0"/>
              <a:t>对应的数组值修改为</a:t>
            </a:r>
            <a:r>
              <a:rPr kumimoji="1" lang="en-US" altLang="zh-CN" dirty="0"/>
              <a:t>6</a:t>
            </a:r>
            <a:r>
              <a:rPr kumimoji="1" lang="zh-CN" altLang="en-US" dirty="0"/>
              <a:t>，也就是让</a:t>
            </a:r>
            <a:r>
              <a:rPr kumimoji="1" lang="en-US" altLang="zh-CN" dirty="0"/>
              <a:t>B</a:t>
            </a:r>
            <a:r>
              <a:rPr kumimoji="1" lang="zh-CN" altLang="en-US" dirty="0"/>
              <a:t>指向绿色组的根节点</a:t>
            </a:r>
            <a:r>
              <a:rPr kumimoji="1" lang="en-US" altLang="zh-CN" dirty="0"/>
              <a:t>J</a:t>
            </a:r>
            <a:r>
              <a:rPr kumimoji="1" lang="zh-CN" altLang="en-US" dirty="0"/>
              <a:t>。</a:t>
            </a:r>
          </a:p>
        </p:txBody>
      </p:sp>
    </p:spTree>
    <p:extLst>
      <p:ext uri="{BB962C8B-B14F-4D97-AF65-F5344CB8AC3E}">
        <p14:creationId xmlns:p14="http://schemas.microsoft.com/office/powerpoint/2010/main" val="2265349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C</a:t>
            </a:r>
            <a:r>
              <a:rPr kumimoji="1" lang="zh-CN" altLang="en-US" dirty="0"/>
              <a:t>和</a:t>
            </a:r>
            <a:r>
              <a:rPr kumimoji="1" lang="en-US" altLang="zh-CN" dirty="0"/>
              <a:t>D</a:t>
            </a:r>
            <a:r>
              <a:rPr kumimoji="1" lang="zh-CN" altLang="en-US" dirty="0"/>
              <a:t>进行合并。</a:t>
            </a:r>
            <a:endParaRPr kumimoji="1" lang="en-US" altLang="zh-CN" dirty="0"/>
          </a:p>
          <a:p>
            <a:endParaRPr kumimoji="1" lang="en-US" altLang="zh-CN" dirty="0"/>
          </a:p>
          <a:p>
            <a:r>
              <a:rPr kumimoji="1" lang="en-US" altLang="zh-CN" dirty="0"/>
              <a:t>C</a:t>
            </a:r>
            <a:r>
              <a:rPr kumimoji="1" lang="zh-CN" altLang="en-US" dirty="0"/>
              <a:t>是黄色组的根，</a:t>
            </a:r>
            <a:r>
              <a:rPr kumimoji="1" lang="en-US" altLang="zh-CN" dirty="0"/>
              <a:t>D</a:t>
            </a:r>
            <a:r>
              <a:rPr kumimoji="1" lang="zh-CN" altLang="en-US" dirty="0"/>
              <a:t>是一个独立节点。</a:t>
            </a:r>
          </a:p>
        </p:txBody>
      </p:sp>
    </p:spTree>
    <p:extLst>
      <p:ext uri="{BB962C8B-B14F-4D97-AF65-F5344CB8AC3E}">
        <p14:creationId xmlns:p14="http://schemas.microsoft.com/office/powerpoint/2010/main" val="1405261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D</a:t>
            </a:r>
            <a:r>
              <a:rPr kumimoji="1" lang="zh-CN" altLang="en-US" dirty="0"/>
              <a:t>合并入黄色组，将</a:t>
            </a:r>
            <a:r>
              <a:rPr kumimoji="1" lang="en-US" altLang="zh-CN" dirty="0"/>
              <a:t>D</a:t>
            </a:r>
            <a:r>
              <a:rPr kumimoji="1" lang="zh-CN" altLang="en-US" dirty="0"/>
              <a:t>指向黄色组的根节点。</a:t>
            </a:r>
          </a:p>
        </p:txBody>
      </p:sp>
    </p:spTree>
    <p:extLst>
      <p:ext uri="{BB962C8B-B14F-4D97-AF65-F5344CB8AC3E}">
        <p14:creationId xmlns:p14="http://schemas.microsoft.com/office/powerpoint/2010/main" val="384599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开始相互吸引</a:t>
            </a:r>
          </a:p>
        </p:txBody>
      </p:sp>
    </p:spTree>
    <p:extLst>
      <p:ext uri="{BB962C8B-B14F-4D97-AF65-F5344CB8AC3E}">
        <p14:creationId xmlns:p14="http://schemas.microsoft.com/office/powerpoint/2010/main" val="1274686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D</a:t>
            </a:r>
            <a:r>
              <a:rPr kumimoji="1" lang="zh-CN" altLang="en-US" dirty="0"/>
              <a:t>和</a:t>
            </a:r>
            <a:r>
              <a:rPr kumimoji="1" lang="en-US" altLang="zh-CN" dirty="0"/>
              <a:t>I</a:t>
            </a:r>
            <a:r>
              <a:rPr kumimoji="1" lang="zh-CN" altLang="en-US" dirty="0"/>
              <a:t>合并。</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24325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同样的做法，将</a:t>
            </a:r>
            <a:r>
              <a:rPr kumimoji="1" lang="en-US" altLang="zh-CN" dirty="0"/>
              <a:t>I</a:t>
            </a:r>
            <a:r>
              <a:rPr kumimoji="1" lang="zh-CN" altLang="en-US" dirty="0"/>
              <a:t>并入黄色组，</a:t>
            </a:r>
            <a:r>
              <a:rPr kumimoji="1" lang="en-US" altLang="zh-CN" dirty="0"/>
              <a:t>I</a:t>
            </a:r>
            <a:r>
              <a:rPr kumimoji="1" lang="zh-CN" altLang="en-US" dirty="0"/>
              <a:t>指向黄色组的根</a:t>
            </a:r>
            <a:r>
              <a:rPr kumimoji="1" lang="en-US" altLang="zh-CN" dirty="0"/>
              <a:t>C</a:t>
            </a:r>
            <a:r>
              <a:rPr kumimoji="1" lang="zh-CN" altLang="en-US" dirty="0"/>
              <a:t>。</a:t>
            </a:r>
          </a:p>
        </p:txBody>
      </p:sp>
    </p:spTree>
    <p:extLst>
      <p:ext uri="{BB962C8B-B14F-4D97-AF65-F5344CB8AC3E}">
        <p14:creationId xmlns:p14="http://schemas.microsoft.com/office/powerpoint/2010/main" val="3464141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L</a:t>
            </a:r>
            <a:r>
              <a:rPr kumimoji="1" lang="zh-CN" altLang="en-US" dirty="0"/>
              <a:t>和</a:t>
            </a:r>
            <a:r>
              <a:rPr kumimoji="1" lang="en-US" altLang="zh-CN" dirty="0"/>
              <a:t>F</a:t>
            </a:r>
            <a:r>
              <a:rPr kumimoji="1" lang="zh-CN" altLang="en-US" dirty="0"/>
              <a:t>进行合并。</a:t>
            </a:r>
            <a:r>
              <a:rPr kumimoji="1" lang="en-US" altLang="zh-CN" dirty="0"/>
              <a:t>F</a:t>
            </a:r>
            <a:r>
              <a:rPr kumimoji="1" lang="zh-CN" altLang="en-US" dirty="0"/>
              <a:t>在红色组中，它的根节点是</a:t>
            </a:r>
            <a:r>
              <a:rPr kumimoji="1" lang="en-US" altLang="zh-CN" dirty="0"/>
              <a:t>E</a:t>
            </a:r>
            <a:r>
              <a:rPr kumimoji="1" lang="zh-CN" altLang="en-US" dirty="0"/>
              <a:t>。</a:t>
            </a:r>
          </a:p>
        </p:txBody>
      </p:sp>
    </p:spTree>
    <p:extLst>
      <p:ext uri="{BB962C8B-B14F-4D97-AF65-F5344CB8AC3E}">
        <p14:creationId xmlns:p14="http://schemas.microsoft.com/office/powerpoint/2010/main" val="4196929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L</a:t>
            </a:r>
            <a:r>
              <a:rPr kumimoji="1" lang="zh-CN" altLang="en-US" dirty="0"/>
              <a:t>加入红色组，指向根节点</a:t>
            </a:r>
            <a:r>
              <a:rPr kumimoji="1" lang="en-US" altLang="zh-CN" dirty="0"/>
              <a:t>E</a:t>
            </a:r>
            <a:r>
              <a:rPr kumimoji="1" lang="zh-CN" altLang="en-US" dirty="0"/>
              <a:t>。</a:t>
            </a:r>
          </a:p>
        </p:txBody>
      </p:sp>
    </p:spTree>
    <p:extLst>
      <p:ext uri="{BB962C8B-B14F-4D97-AF65-F5344CB8AC3E}">
        <p14:creationId xmlns:p14="http://schemas.microsoft.com/office/powerpoint/2010/main" val="6928778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下一个指令要将</a:t>
            </a:r>
            <a:r>
              <a:rPr kumimoji="1" lang="en-US" altLang="zh-CN" dirty="0"/>
              <a:t>C</a:t>
            </a:r>
            <a:r>
              <a:rPr kumimoji="1" lang="zh-CN" altLang="en-US" dirty="0"/>
              <a:t>和</a:t>
            </a:r>
            <a:r>
              <a:rPr kumimoji="1" lang="en-US" altLang="zh-CN" dirty="0"/>
              <a:t>A</a:t>
            </a:r>
            <a:r>
              <a:rPr kumimoji="1" lang="zh-CN" altLang="en-US" dirty="0"/>
              <a:t>进行合并。这个也稍微有点复杂。</a:t>
            </a:r>
            <a:endParaRPr kumimoji="1" lang="en-US" altLang="zh-CN" dirty="0"/>
          </a:p>
          <a:p>
            <a:endParaRPr kumimoji="1" lang="en-US" altLang="zh-CN" dirty="0"/>
          </a:p>
          <a:p>
            <a:r>
              <a:rPr kumimoji="1" lang="zh-CN" altLang="en-US" dirty="0"/>
              <a:t>我们看到</a:t>
            </a:r>
            <a:r>
              <a:rPr kumimoji="1" lang="en-US" altLang="zh-CN" dirty="0"/>
              <a:t>C</a:t>
            </a:r>
            <a:r>
              <a:rPr kumimoji="1" lang="zh-CN" altLang="en-US" dirty="0"/>
              <a:t>是黄色组的根节点，</a:t>
            </a:r>
            <a:r>
              <a:rPr kumimoji="1" lang="en-US" altLang="zh-CN" dirty="0"/>
              <a:t>A</a:t>
            </a:r>
            <a:r>
              <a:rPr kumimoji="1" lang="zh-CN" altLang="en-US" dirty="0"/>
              <a:t>在绿色组，它的根节点是</a:t>
            </a:r>
            <a:r>
              <a:rPr kumimoji="1" lang="en-US" altLang="zh-CN" dirty="0"/>
              <a:t>J</a:t>
            </a:r>
            <a:r>
              <a:rPr kumimoji="1" lang="zh-CN" altLang="en-US" dirty="0"/>
              <a:t>。</a:t>
            </a:r>
            <a:endParaRPr kumimoji="1" lang="en-US" altLang="zh-CN" dirty="0"/>
          </a:p>
        </p:txBody>
      </p:sp>
    </p:spTree>
    <p:extLst>
      <p:ext uri="{BB962C8B-B14F-4D97-AF65-F5344CB8AC3E}">
        <p14:creationId xmlns:p14="http://schemas.microsoft.com/office/powerpoint/2010/main" val="10896064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黄色组的节点有四个，绿色组的节点有三个，绿色组的节点数量少，所以我们将绿色组合并入黄色组。将绿色组的根节点</a:t>
            </a:r>
            <a:r>
              <a:rPr kumimoji="1" lang="en-US" altLang="zh-CN" dirty="0"/>
              <a:t>J</a:t>
            </a:r>
            <a:r>
              <a:rPr kumimoji="1" lang="zh-CN" altLang="en-US" dirty="0"/>
              <a:t>，指向黄色组的根节点</a:t>
            </a:r>
            <a:r>
              <a:rPr kumimoji="1" lang="en-US" altLang="zh-CN" dirty="0"/>
              <a:t>C</a:t>
            </a:r>
            <a:r>
              <a:rPr kumimoji="1" lang="zh-CN" altLang="en-US" dirty="0"/>
              <a:t>。</a:t>
            </a:r>
          </a:p>
          <a:p>
            <a:endParaRPr kumimoji="1" lang="zh-CN" altLang="en-US" dirty="0"/>
          </a:p>
        </p:txBody>
      </p:sp>
    </p:spTree>
    <p:extLst>
      <p:ext uri="{BB962C8B-B14F-4D97-AF65-F5344CB8AC3E}">
        <p14:creationId xmlns:p14="http://schemas.microsoft.com/office/powerpoint/2010/main" val="28784856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下一个指令是要合并</a:t>
            </a:r>
            <a:r>
              <a:rPr kumimoji="1" lang="en-US" altLang="zh-CN" dirty="0"/>
              <a:t>A</a:t>
            </a:r>
            <a:r>
              <a:rPr kumimoji="1" lang="zh-CN" altLang="en-US" dirty="0"/>
              <a:t>和</a:t>
            </a:r>
            <a:r>
              <a:rPr kumimoji="1" lang="en-US" altLang="zh-CN" dirty="0"/>
              <a:t>B</a:t>
            </a:r>
            <a:r>
              <a:rPr kumimoji="1" lang="zh-CN" altLang="en-US" dirty="0"/>
              <a:t>。</a:t>
            </a:r>
            <a:endParaRPr kumimoji="1" lang="en-US" altLang="zh-CN" dirty="0"/>
          </a:p>
          <a:p>
            <a:endParaRPr kumimoji="1" lang="en-US" altLang="zh-CN" dirty="0"/>
          </a:p>
          <a:p>
            <a:r>
              <a:rPr kumimoji="1" lang="zh-CN" altLang="en-US" dirty="0"/>
              <a:t>我们发现</a:t>
            </a:r>
            <a:r>
              <a:rPr kumimoji="1" lang="en-US" altLang="zh-CN" dirty="0"/>
              <a:t>A</a:t>
            </a:r>
            <a:r>
              <a:rPr kumimoji="1" lang="zh-CN" altLang="en-US" dirty="0"/>
              <a:t>和</a:t>
            </a:r>
            <a:r>
              <a:rPr kumimoji="1" lang="en-US" altLang="zh-CN" dirty="0"/>
              <a:t>B</a:t>
            </a:r>
            <a:r>
              <a:rPr kumimoji="1" lang="zh-CN" altLang="en-US" dirty="0"/>
              <a:t>都已经在黄色组中，所以它们已经被合并过了，不需要再合并。</a:t>
            </a:r>
          </a:p>
        </p:txBody>
      </p:sp>
    </p:spTree>
    <p:extLst>
      <p:ext uri="{BB962C8B-B14F-4D97-AF65-F5344CB8AC3E}">
        <p14:creationId xmlns:p14="http://schemas.microsoft.com/office/powerpoint/2010/main" val="23376838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下一个指令是要将</a:t>
            </a:r>
            <a:r>
              <a:rPr kumimoji="1" lang="en-US" altLang="zh-CN" dirty="0"/>
              <a:t>H</a:t>
            </a:r>
            <a:r>
              <a:rPr kumimoji="1" lang="zh-CN" altLang="en-US" dirty="0"/>
              <a:t>和</a:t>
            </a:r>
            <a:r>
              <a:rPr kumimoji="1" lang="en-US" altLang="zh-CN" dirty="0"/>
              <a:t>G</a:t>
            </a:r>
            <a:r>
              <a:rPr kumimoji="1" lang="zh-CN" altLang="en-US" dirty="0"/>
              <a:t>合并。</a:t>
            </a:r>
          </a:p>
        </p:txBody>
      </p:sp>
    </p:spTree>
    <p:extLst>
      <p:ext uri="{BB962C8B-B14F-4D97-AF65-F5344CB8AC3E}">
        <p14:creationId xmlns:p14="http://schemas.microsoft.com/office/powerpoint/2010/main" val="10282344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G</a:t>
            </a:r>
            <a:r>
              <a:rPr kumimoji="1" lang="zh-CN" altLang="en-US" dirty="0"/>
              <a:t>当前都还是独立节点，所以将它们合并成一个蓝色组。</a:t>
            </a:r>
          </a:p>
        </p:txBody>
      </p:sp>
    </p:spTree>
    <p:extLst>
      <p:ext uri="{BB962C8B-B14F-4D97-AF65-F5344CB8AC3E}">
        <p14:creationId xmlns:p14="http://schemas.microsoft.com/office/powerpoint/2010/main" val="20759207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下一个指令要求将</a:t>
            </a:r>
            <a:r>
              <a:rPr kumimoji="1" lang="en-US" altLang="zh-CN" dirty="0"/>
              <a:t>H</a:t>
            </a:r>
            <a:r>
              <a:rPr kumimoji="1" lang="zh-CN" altLang="en-US" dirty="0"/>
              <a:t>和</a:t>
            </a:r>
            <a:r>
              <a:rPr kumimoji="1" lang="en-US" altLang="zh-CN" dirty="0"/>
              <a:t>F</a:t>
            </a:r>
            <a:r>
              <a:rPr kumimoji="1" lang="zh-CN" altLang="en-US" dirty="0"/>
              <a:t>进行合并。</a:t>
            </a:r>
            <a:endParaRPr kumimoji="1" lang="en-US" altLang="zh-CN" dirty="0"/>
          </a:p>
          <a:p>
            <a:endParaRPr kumimoji="1" lang="en-US" altLang="zh-CN" dirty="0"/>
          </a:p>
          <a:p>
            <a:r>
              <a:rPr kumimoji="1" lang="zh-CN" altLang="en-US" dirty="0"/>
              <a:t>我们发先</a:t>
            </a:r>
            <a:r>
              <a:rPr kumimoji="1" lang="en-US" altLang="zh-CN" dirty="0"/>
              <a:t>H</a:t>
            </a:r>
            <a:r>
              <a:rPr kumimoji="1" lang="zh-CN" altLang="en-US" dirty="0"/>
              <a:t>在蓝色组中，</a:t>
            </a:r>
            <a:r>
              <a:rPr kumimoji="1" lang="en-US" altLang="zh-CN" dirty="0"/>
              <a:t>F</a:t>
            </a:r>
            <a:r>
              <a:rPr kumimoji="1" lang="zh-CN" altLang="en-US" dirty="0"/>
              <a:t>在红色组中，并且蓝色组的节点数少于红色组。</a:t>
            </a:r>
          </a:p>
        </p:txBody>
      </p:sp>
    </p:spTree>
    <p:extLst>
      <p:ext uri="{BB962C8B-B14F-4D97-AF65-F5344CB8AC3E}">
        <p14:creationId xmlns:p14="http://schemas.microsoft.com/office/powerpoint/2010/main" val="167560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组成一组，用并查集的话说，我们将</a:t>
            </a:r>
            <a:r>
              <a:rPr kumimoji="1" lang="en-US" altLang="zh-CN" dirty="0"/>
              <a:t>6</a:t>
            </a:r>
            <a:r>
              <a:rPr kumimoji="1" lang="zh-CN" altLang="en-US" dirty="0"/>
              <a:t>和</a:t>
            </a:r>
            <a:r>
              <a:rPr kumimoji="1" lang="en-US" altLang="zh-CN" dirty="0"/>
              <a:t>8</a:t>
            </a:r>
            <a:r>
              <a:rPr kumimoji="1" lang="zh-CN" altLang="en-US" dirty="0"/>
              <a:t> </a:t>
            </a:r>
            <a:r>
              <a:rPr kumimoji="1" lang="en-US" altLang="zh-CN" dirty="0"/>
              <a:t>UNION</a:t>
            </a:r>
            <a:r>
              <a:rPr kumimoji="1" lang="zh-CN" altLang="en-US" dirty="0"/>
              <a:t>合并成了一组，我们用蓝色标注它们。现在如果在并查集中</a:t>
            </a:r>
            <a:r>
              <a:rPr kumimoji="1" lang="en-US" altLang="zh-CN" dirty="0"/>
              <a:t>FIND</a:t>
            </a:r>
            <a:r>
              <a:rPr kumimoji="1" lang="zh-CN" altLang="en-US" dirty="0"/>
              <a:t>查找</a:t>
            </a:r>
            <a:r>
              <a:rPr kumimoji="1" lang="en-US" altLang="zh-CN" dirty="0"/>
              <a:t>6</a:t>
            </a:r>
            <a:r>
              <a:rPr kumimoji="1" lang="zh-CN" altLang="en-US" dirty="0"/>
              <a:t>或者</a:t>
            </a:r>
            <a:r>
              <a:rPr kumimoji="1" lang="en-US" altLang="zh-CN" dirty="0"/>
              <a:t>8</a:t>
            </a:r>
            <a:r>
              <a:rPr kumimoji="1" lang="zh-CN" altLang="en-US" dirty="0"/>
              <a:t>的话，我们可以说它们都在蓝色组中。</a:t>
            </a:r>
          </a:p>
        </p:txBody>
      </p:sp>
    </p:spTree>
    <p:extLst>
      <p:ext uri="{BB962C8B-B14F-4D97-AF65-F5344CB8AC3E}">
        <p14:creationId xmlns:p14="http://schemas.microsoft.com/office/powerpoint/2010/main" val="41412429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所以将蓝色组合并入红色组，将蓝色组的根节点</a:t>
            </a:r>
            <a:r>
              <a:rPr kumimoji="1" lang="en-US" altLang="zh-CN" dirty="0"/>
              <a:t>G</a:t>
            </a:r>
            <a:r>
              <a:rPr kumimoji="1" lang="zh-CN" altLang="en-US" dirty="0"/>
              <a:t>，指向红色组的根节点</a:t>
            </a:r>
            <a:r>
              <a:rPr kumimoji="1" lang="en-US" altLang="zh-CN" dirty="0"/>
              <a:t>E</a:t>
            </a:r>
            <a:r>
              <a:rPr kumimoji="1" lang="zh-CN" altLang="en-US" dirty="0"/>
              <a:t>。</a:t>
            </a:r>
          </a:p>
        </p:txBody>
      </p:sp>
    </p:spTree>
    <p:extLst>
      <p:ext uri="{BB962C8B-B14F-4D97-AF65-F5344CB8AC3E}">
        <p14:creationId xmlns:p14="http://schemas.microsoft.com/office/powerpoint/2010/main" val="2809005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最后一个指令，要将</a:t>
            </a:r>
            <a:r>
              <a:rPr kumimoji="1" lang="en-US" altLang="zh-CN" dirty="0"/>
              <a:t>H</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3225271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a:t>
            </a:r>
            <a:r>
              <a:rPr kumimoji="1" lang="en-US" altLang="zh-CN" dirty="0"/>
              <a:t>H</a:t>
            </a:r>
            <a:r>
              <a:rPr kumimoji="1" lang="zh-CN" altLang="en-US" dirty="0"/>
              <a:t>在红色组中，</a:t>
            </a:r>
            <a:r>
              <a:rPr kumimoji="1" lang="en-US" altLang="zh-CN" dirty="0"/>
              <a:t>B</a:t>
            </a:r>
            <a:r>
              <a:rPr kumimoji="1" lang="zh-CN" altLang="en-US" dirty="0"/>
              <a:t>在黄色组中，并且红色组的节点数少于黄色组，所以我们将红色组并入黄色组。将红色组的根节点</a:t>
            </a:r>
            <a:r>
              <a:rPr kumimoji="1" lang="en-US" altLang="zh-CN" dirty="0"/>
              <a:t>E</a:t>
            </a:r>
            <a:r>
              <a:rPr kumimoji="1" lang="zh-CN" altLang="en-US" dirty="0"/>
              <a:t>指向黄色组的根节点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注意，在本课演示的合并操作中，我并没有使用一种称为路径压缩的技术。下节课我会来展示路径压缩技术，它可以优化并查集的性能。</a:t>
            </a:r>
            <a:endParaRPr kumimoji="1" lang="en-US" altLang="zh-CN" dirty="0"/>
          </a:p>
          <a:p>
            <a:endParaRPr kumimoji="1" lang="zh-CN" altLang="en-US" dirty="0"/>
          </a:p>
        </p:txBody>
      </p:sp>
    </p:spTree>
    <p:extLst>
      <p:ext uri="{BB962C8B-B14F-4D97-AF65-F5344CB8AC3E}">
        <p14:creationId xmlns:p14="http://schemas.microsoft.com/office/powerpoint/2010/main" val="32895450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3600181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注意，对于并查集这种数据结构，我们一般不做</a:t>
            </a:r>
            <a:r>
              <a:rPr kumimoji="1" lang="en-US" altLang="zh-CN" dirty="0"/>
              <a:t>un-union</a:t>
            </a:r>
            <a:r>
              <a:rPr kumimoji="1" lang="zh-CN" altLang="en-US" dirty="0"/>
              <a:t>这个操作。这个操作如果要执行的话，它的效率是非常低的，因为需要修正它的所有子节点，但是并查集并不跟踪子节点。当然，跟踪子节点也可以做到，但是目前还有看到过</a:t>
            </a:r>
            <a:r>
              <a:rPr kumimoji="1" lang="en-US" altLang="zh-CN" dirty="0"/>
              <a:t>un-union</a:t>
            </a:r>
            <a:r>
              <a:rPr kumimoji="1" lang="zh-CN" altLang="en-US" dirty="0"/>
              <a:t>的使用场景。</a:t>
            </a:r>
            <a:endParaRPr kumimoji="1" lang="en-US" altLang="zh-CN" dirty="0"/>
          </a:p>
          <a:p>
            <a:endParaRPr kumimoji="1" lang="en-US" altLang="zh-CN" dirty="0"/>
          </a:p>
          <a:p>
            <a:r>
              <a:rPr kumimoji="1" lang="zh-CN" altLang="en-US" dirty="0"/>
              <a:t>另外，并查集中组的数量，等于根节点的数量。并且，组的数量，随着我们不断地合并，只会越变越少，不会增加。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413687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再说一下并查集的时间复杂度，前面我讲过，并查集的主要操作是平摊线性复杂度的。但是我们刚刚演示的查找合并操作，它还不是平摊线性复杂度，因为我们还没有利用路径压缩，路径压缩可以大大提升并查集的性能。关于路径压缩，我下节课会专门来讲。</a:t>
            </a:r>
            <a:endParaRPr kumimoji="1" lang="en-US" altLang="zh-CN" dirty="0"/>
          </a:p>
          <a:p>
            <a:endParaRPr kumimoji="1" lang="en-US" altLang="zh-CN" dirty="0"/>
          </a:p>
          <a:p>
            <a:r>
              <a:rPr kumimoji="1" lang="zh-CN" altLang="en-US" dirty="0"/>
              <a:t>举个例子，对于上图这个情况，如果我们要检查</a:t>
            </a:r>
            <a:r>
              <a:rPr kumimoji="1" lang="en-US" altLang="zh-CN" dirty="0"/>
              <a:t>H</a:t>
            </a:r>
            <a:r>
              <a:rPr kumimoji="1" lang="zh-CN" altLang="en-US" dirty="0"/>
              <a:t>和</a:t>
            </a:r>
            <a:r>
              <a:rPr kumimoji="1" lang="en-US" altLang="zh-CN" dirty="0"/>
              <a:t>B</a:t>
            </a:r>
            <a:r>
              <a:rPr kumimoji="1" lang="zh-CN" altLang="en-US" dirty="0"/>
              <a:t>是否属于同一组，那么这个检查要经过</a:t>
            </a:r>
            <a:r>
              <a:rPr kumimoji="1" lang="en-US" altLang="zh-CN" dirty="0"/>
              <a:t>5</a:t>
            </a:r>
            <a:r>
              <a:rPr kumimoji="1" lang="zh-CN" altLang="en-US" dirty="0"/>
              <a:t>步，在最坏的情况下，开销可能更大。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8231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首先，从</a:t>
            </a:r>
            <a:r>
              <a:rPr kumimoji="1" lang="en-US" altLang="zh-CN" dirty="0"/>
              <a:t>H</a:t>
            </a:r>
            <a:r>
              <a:rPr kumimoji="1" lang="zh-CN" altLang="en-US" dirty="0"/>
              <a:t>出发。</a:t>
            </a:r>
          </a:p>
        </p:txBody>
      </p:sp>
    </p:spTree>
    <p:extLst>
      <p:ext uri="{BB962C8B-B14F-4D97-AF65-F5344CB8AC3E}">
        <p14:creationId xmlns:p14="http://schemas.microsoft.com/office/powerpoint/2010/main" val="7964961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G</a:t>
            </a:r>
            <a:r>
              <a:rPr kumimoji="1" lang="zh-CN" altLang="en-US" dirty="0"/>
              <a:t>。</a:t>
            </a:r>
          </a:p>
        </p:txBody>
      </p:sp>
    </p:spTree>
    <p:extLst>
      <p:ext uri="{BB962C8B-B14F-4D97-AF65-F5344CB8AC3E}">
        <p14:creationId xmlns:p14="http://schemas.microsoft.com/office/powerpoint/2010/main" val="10109773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a:t>
            </a:r>
            <a:r>
              <a:rPr kumimoji="1" lang="en-US" altLang="zh-CN" dirty="0"/>
              <a:t>G</a:t>
            </a:r>
            <a:r>
              <a:rPr kumimoji="1" lang="zh-CN" altLang="en-US" dirty="0"/>
              <a:t>的父节点</a:t>
            </a:r>
            <a:r>
              <a:rPr kumimoji="1" lang="en-US" altLang="zh-CN" dirty="0"/>
              <a:t>E</a:t>
            </a:r>
            <a:r>
              <a:rPr kumimoji="1" lang="zh-CN" altLang="en-US" dirty="0"/>
              <a:t>。</a:t>
            </a:r>
          </a:p>
        </p:txBody>
      </p:sp>
    </p:spTree>
    <p:extLst>
      <p:ext uri="{BB962C8B-B14F-4D97-AF65-F5344CB8AC3E}">
        <p14:creationId xmlns:p14="http://schemas.microsoft.com/office/powerpoint/2010/main" val="42226691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p>
        </p:txBody>
      </p:sp>
    </p:spTree>
    <p:extLst>
      <p:ext uri="{BB962C8B-B14F-4D97-AF65-F5344CB8AC3E}">
        <p14:creationId xmlns:p14="http://schemas.microsoft.com/office/powerpoint/2010/main" val="345334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rPr lang="zh-CN" altLang="en-US" dirty="0"/>
              <a:t>现在，磁铁块</a:t>
            </a:r>
            <a:r>
              <a:rPr lang="en-US" altLang="zh-CN" dirty="0"/>
              <a:t>2/3/4</a:t>
            </a:r>
            <a:r>
              <a:rPr lang="zh-CN" altLang="en-US" dirty="0"/>
              <a:t>开始相互吸引。</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然后从</a:t>
            </a:r>
            <a:r>
              <a:rPr kumimoji="1" lang="en-US" altLang="zh-CN" dirty="0"/>
              <a:t>B</a:t>
            </a:r>
            <a:r>
              <a:rPr kumimoji="1" lang="zh-CN" altLang="en-US" dirty="0"/>
              <a:t>出发。</a:t>
            </a:r>
          </a:p>
        </p:txBody>
      </p:sp>
    </p:spTree>
    <p:extLst>
      <p:ext uri="{BB962C8B-B14F-4D97-AF65-F5344CB8AC3E}">
        <p14:creationId xmlns:p14="http://schemas.microsoft.com/office/powerpoint/2010/main" val="2760549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J</a:t>
            </a:r>
            <a:endParaRPr kumimoji="1" lang="zh-CN" altLang="en-US" dirty="0"/>
          </a:p>
        </p:txBody>
      </p:sp>
    </p:spTree>
    <p:extLst>
      <p:ext uri="{BB962C8B-B14F-4D97-AF65-F5344CB8AC3E}">
        <p14:creationId xmlns:p14="http://schemas.microsoft.com/office/powerpoint/2010/main" val="29040835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这些查找一共经过了</a:t>
            </a:r>
            <a:r>
              <a:rPr kumimoji="1" lang="en-US" altLang="zh-CN" dirty="0"/>
              <a:t>5</a:t>
            </a:r>
            <a:r>
              <a:rPr kumimoji="1" lang="zh-CN" altLang="en-US" dirty="0"/>
              <a:t>步。</a:t>
            </a:r>
            <a:endParaRPr kumimoji="1" lang="en-US" altLang="zh-CN" dirty="0"/>
          </a:p>
          <a:p>
            <a:endParaRPr kumimoji="1" lang="en-US" altLang="zh-CN" dirty="0"/>
          </a:p>
          <a:p>
            <a:r>
              <a:rPr kumimoji="1" lang="zh-CN" altLang="en-US" dirty="0"/>
              <a:t>好，我们看到如果不采用路径压缩，那么并查集数据结构的性能并不理想，所以，下节课我就来讲解如何实现路径压缩，我们下节课再见！</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902787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 name="Shape 3922"/>
          <p:cNvSpPr>
            <a:spLocks noGrp="1" noRot="1" noChangeAspect="1"/>
          </p:cNvSpPr>
          <p:nvPr>
            <p:ph type="sldImg"/>
          </p:nvPr>
        </p:nvSpPr>
        <p:spPr>
          <a:prstGeom prst="rect">
            <a:avLst/>
          </a:prstGeom>
        </p:spPr>
        <p:txBody>
          <a:bodyPr/>
          <a:lstStyle/>
          <a:p>
            <a:endParaRPr/>
          </a:p>
        </p:txBody>
      </p:sp>
      <p:sp>
        <p:nvSpPr>
          <p:cNvPr id="3923" name="Shape 3923"/>
          <p:cNvSpPr>
            <a:spLocks noGrp="1"/>
          </p:cNvSpPr>
          <p:nvPr>
            <p:ph type="body" sz="quarter" idx="1"/>
          </p:nvPr>
        </p:nvSpPr>
        <p:spPr>
          <a:prstGeom prst="rect">
            <a:avLst/>
          </a:prstGeom>
        </p:spPr>
        <p:txBody>
          <a:bodyPr/>
          <a:lstStyle/>
          <a:p>
            <a:r>
              <a:t>Let’s talk about path compression, this is the operation which makes the union find one of the most remarkable data structures because it’s how the union find gets to boast in its efficiency.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1" name="Shape 3961"/>
          <p:cNvSpPr>
            <a:spLocks noGrp="1" noRot="1" noChangeAspect="1"/>
          </p:cNvSpPr>
          <p:nvPr>
            <p:ph type="sldImg"/>
          </p:nvPr>
        </p:nvSpPr>
        <p:spPr>
          <a:prstGeom prst="rect">
            <a:avLst/>
          </a:prstGeom>
        </p:spPr>
        <p:txBody>
          <a:bodyPr/>
          <a:lstStyle/>
          <a:p>
            <a:endParaRPr/>
          </a:p>
        </p:txBody>
      </p:sp>
      <p:sp>
        <p:nvSpPr>
          <p:cNvPr id="3962" name="Shape 3962"/>
          <p:cNvSpPr>
            <a:spLocks noGrp="1"/>
          </p:cNvSpPr>
          <p:nvPr>
            <p:ph type="body" sz="quarter" idx="1"/>
          </p:nvPr>
        </p:nvSpPr>
        <p:spPr>
          <a:prstGeom prst="rect">
            <a:avLst/>
          </a:prstGeom>
        </p:spPr>
        <p:txBody>
          <a:bodyPr/>
          <a:lstStyle/>
          <a:p>
            <a:r>
              <a:t>Here is a hypothetical Union Find after some sequence of operations, I say this is hypothetical because with path compression I don’t think this structure is impossible to achieve, but nonetheless it illustrates a good situation. So what we want to do is unify E and L, and with path compression this is what would happen.</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1" name="Shape 4001"/>
          <p:cNvSpPr>
            <a:spLocks noGrp="1" noRot="1" noChangeAspect="1"/>
          </p:cNvSpPr>
          <p:nvPr>
            <p:ph type="sldImg"/>
          </p:nvPr>
        </p:nvSpPr>
        <p:spPr>
          <a:prstGeom prst="rect">
            <a:avLst/>
          </a:prstGeom>
        </p:spPr>
        <p:txBody>
          <a:bodyPr/>
          <a:lstStyle/>
          <a:p>
            <a:endParaRPr/>
          </a:p>
        </p:txBody>
      </p:sp>
      <p:sp>
        <p:nvSpPr>
          <p:cNvPr id="4002" name="Shape 4002"/>
          <p:cNvSpPr>
            <a:spLocks noGrp="1"/>
          </p:cNvSpPr>
          <p:nvPr>
            <p:ph type="body" sz="quarter" idx="1"/>
          </p:nvPr>
        </p:nvSpPr>
        <p:spPr>
          <a:prstGeom prst="rect">
            <a:avLst/>
          </a:prstGeom>
        </p:spPr>
        <p:txBody>
          <a:bodyPr/>
          <a:lstStyle/>
          <a:p>
            <a:r>
              <a:t>First we would start at E and find its root, the purple nodes indicate a pointer by the way.</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6" name="Shape 6106"/>
          <p:cNvSpPr>
            <a:spLocks noGrp="1" noRot="1" noChangeAspect="1"/>
          </p:cNvSpPr>
          <p:nvPr>
            <p:ph type="sldImg"/>
          </p:nvPr>
        </p:nvSpPr>
        <p:spPr>
          <a:prstGeom prst="rect">
            <a:avLst/>
          </a:prstGeom>
        </p:spPr>
        <p:txBody>
          <a:bodyPr/>
          <a:lstStyle/>
          <a:p>
            <a:endParaRPr/>
          </a:p>
        </p:txBody>
      </p:sp>
      <p:sp>
        <p:nvSpPr>
          <p:cNvPr id="6107" name="Shape 6107"/>
          <p:cNvSpPr>
            <a:spLocks noGrp="1"/>
          </p:cNvSpPr>
          <p:nvPr>
            <p:ph type="body" sz="quarter" idx="1"/>
          </p:nvPr>
        </p:nvSpPr>
        <p:spPr>
          <a:prstGeom prst="rect">
            <a:avLst/>
          </a:prstGeom>
        </p:spPr>
        <p:txBody>
          <a:bodyPr/>
          <a:lstStyle/>
          <a:p>
            <a:r>
              <a:t>So eventually as many union operations are done the structure of the union find will stabilize, and will in fact stabilize very very quickly.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Union Find!"/>
          <p:cNvSpPr>
            <a:spLocks noGrp="1"/>
          </p:cNvSpPr>
          <p:nvPr>
            <p:ph type="ctrTitle"/>
          </p:nvPr>
        </p:nvSpPr>
        <p:spPr>
          <a:xfrm>
            <a:off x="368149" y="417845"/>
            <a:ext cx="12268502" cy="3871130"/>
          </a:xfrm>
          <a:prstGeom prst="rect">
            <a:avLst/>
          </a:prstGeom>
        </p:spPr>
        <p:txBody>
          <a:bodyPr>
            <a:normAutofit fontScale="90000"/>
          </a:bodyPr>
          <a:lstStyle>
            <a:lvl1pPr>
              <a:defRPr sz="14000" b="1"/>
            </a:lvl1pPr>
          </a:lstStyle>
          <a:p>
            <a:r>
              <a:rPr lang="zh-CN" altLang="en-US" dirty="0"/>
              <a:t>合并查找</a:t>
            </a:r>
            <a:br>
              <a:rPr lang="en-US" altLang="zh-CN" dirty="0"/>
            </a:br>
            <a:r>
              <a:rPr dirty="0"/>
              <a:t>Union Find!</a:t>
            </a:r>
          </a:p>
        </p:txBody>
      </p:sp>
      <p:sp>
        <p:nvSpPr>
          <p:cNvPr id="120" name="William Fiset"/>
          <p:cNvSpPr>
            <a:spLocks noGrp="1"/>
          </p:cNvSpPr>
          <p:nvPr>
            <p:ph type="subTitle" sz="quarter" idx="1"/>
          </p:nvPr>
        </p:nvSpPr>
        <p:spPr>
          <a:xfrm>
            <a:off x="1270000" y="6351039"/>
            <a:ext cx="10464800" cy="1130301"/>
          </a:xfrm>
          <a:prstGeom prst="rect">
            <a:avLst/>
          </a:prstGeom>
        </p:spPr>
        <p:txBody>
          <a:bodyPr/>
          <a:lstStyle>
            <a:lvl1pPr>
              <a:defRPr sz="4500" b="1"/>
            </a:lvl1pPr>
          </a:lstStyle>
          <a:p>
            <a:r>
              <a:rPr lang="en-US" altLang="zh-CN" dirty="0"/>
              <a:t>By</a:t>
            </a:r>
            <a:r>
              <a:rPr lang="zh-CN" altLang="en-US" dirty="0"/>
              <a:t> 波波微课 </a:t>
            </a:r>
            <a:r>
              <a:rPr lang="en-US" altLang="zh-CN" dirty="0"/>
              <a:t>&amp; </a:t>
            </a:r>
            <a:r>
              <a:rPr dirty="0"/>
              <a:t>William </a:t>
            </a:r>
            <a:r>
              <a:rPr dirty="0" err="1"/>
              <a:t>Fiset</a:t>
            </a:r>
            <a:endParaRPr dirty="0"/>
          </a:p>
        </p:txBody>
      </p:sp>
      <p:sp>
        <p:nvSpPr>
          <p:cNvPr id="121" name="(Disjoint Set)"/>
          <p:cNvSpPr/>
          <p:nvPr/>
        </p:nvSpPr>
        <p:spPr>
          <a:xfrm>
            <a:off x="226647" y="4318027"/>
            <a:ext cx="12551513"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b="1"/>
            </a:lvl1pPr>
          </a:lstStyle>
          <a:p>
            <a:r>
              <a:rPr dirty="0"/>
              <a:t>(</a:t>
            </a:r>
            <a:r>
              <a:rPr lang="zh-CN" altLang="en-US" dirty="0"/>
              <a:t>并查集</a:t>
            </a:r>
            <a:r>
              <a:rPr dirty="0"/>
              <a:t>Disjoint 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9"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1"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4"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56" name="Operation: Take the union of E and L"/>
          <p:cNvSpPr/>
          <p:nvPr/>
        </p:nvSpPr>
        <p:spPr>
          <a:xfrm>
            <a:off x="1491128" y="8676803"/>
            <a:ext cx="1063141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t>Operation: Take the union of </a:t>
            </a:r>
            <a:r>
              <a:rPr b="1"/>
              <a:t>E</a:t>
            </a:r>
            <a:r>
              <a:t> and </a:t>
            </a:r>
            <a:r>
              <a:rPr b="1"/>
              <a:t>L</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05"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0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0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1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1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1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1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1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43"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4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4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4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4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5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5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5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81"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8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8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8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8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8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8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9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19"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2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2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2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2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2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2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2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2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5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5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6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6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6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6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6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6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9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9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9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0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0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0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0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0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3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3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3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3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3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4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4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4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6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7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7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7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7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7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7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7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8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3"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99"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1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1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1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1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1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1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1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1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1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4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4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5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5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5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5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5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5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5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8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8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8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9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9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9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9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2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2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2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2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2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2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3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3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6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6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6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6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6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6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6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7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0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0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0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0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0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0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0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0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3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3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4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4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4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4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4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4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7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7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7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7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8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8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8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8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1"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1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1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1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1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1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2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2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23"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5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5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5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5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5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5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6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61"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9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9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9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9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9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9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99"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2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2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3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3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3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3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3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37"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6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6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71"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72"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73"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74"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75"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98"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99"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00"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01"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02"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803" name="G"/>
          <p:cNvSpPr/>
          <p:nvPr/>
        </p:nvSpPr>
        <p:spPr>
          <a:xfrm>
            <a:off x="7430562" y="4978900"/>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804"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05"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06"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807"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808"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828" name="G" descr="G"/>
            <p:cNvPicPr>
              <a:picLocks/>
            </p:cNvPicPr>
            <p:nvPr/>
          </p:nvPicPr>
          <p:blipFill>
            <a:blip r:embed="rId2"/>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831" name="D" descr="D"/>
            <p:cNvPicPr>
              <a:picLocks/>
            </p:cNvPicPr>
            <p:nvPr/>
          </p:nvPicPr>
          <p:blipFill>
            <a:blip r:embed="rId2"/>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834" name="C" descr="C"/>
            <p:cNvPicPr>
              <a:picLocks/>
            </p:cNvPicPr>
            <p:nvPr/>
          </p:nvPicPr>
          <p:blipFill>
            <a:blip r:embed="rId2"/>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837" name="E" descr="E"/>
            <p:cNvPicPr>
              <a:picLocks/>
            </p:cNvPicPr>
            <p:nvPr/>
          </p:nvPicPr>
          <p:blipFill>
            <a:blip r:embed="rId2"/>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4840" name="B" descr="B"/>
            <p:cNvPicPr>
              <a:picLocks/>
            </p:cNvPicPr>
            <p:nvPr/>
          </p:nvPicPr>
          <p:blipFill>
            <a:blip r:embed="rId2"/>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843" name="H" descr="H"/>
            <p:cNvPicPr>
              <a:picLocks/>
            </p:cNvPicPr>
            <p:nvPr/>
          </p:nvPicPr>
          <p:blipFill>
            <a:blip r:embed="rId2"/>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846" name="F" descr="F"/>
            <p:cNvPicPr>
              <a:picLocks/>
            </p:cNvPicPr>
            <p:nvPr/>
          </p:nvPicPr>
          <p:blipFill>
            <a:blip r:embed="rId2"/>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4849" name="A" descr="A"/>
            <p:cNvPicPr>
              <a:picLocks/>
            </p:cNvPicPr>
            <p:nvPr/>
          </p:nvPicPr>
          <p:blipFill>
            <a:blip r:embed="rId2"/>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876" name="I" descr="I"/>
            <p:cNvPicPr>
              <a:picLocks/>
            </p:cNvPicPr>
            <p:nvPr/>
          </p:nvPicPr>
          <p:blipFill>
            <a:blip r:embed="rId2"/>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882" name="J" descr="J"/>
            <p:cNvPicPr>
              <a:picLocks/>
            </p:cNvPicPr>
            <p:nvPr/>
          </p:nvPicPr>
          <p:blipFill>
            <a:blip r:embed="rId2"/>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8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13" name="G" descr="G"/>
            <p:cNvPicPr>
              <a:picLocks/>
            </p:cNvPicPr>
            <p:nvPr/>
          </p:nvPicPr>
          <p:blipFill>
            <a:blip r:embed="rId2"/>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16" name="E" descr="E"/>
            <p:cNvPicPr>
              <a:picLocks/>
            </p:cNvPicPr>
            <p:nvPr/>
          </p:nvPicPr>
          <p:blipFill>
            <a:blip r:embed="rId2"/>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20" name="H" descr="H"/>
            <p:cNvPicPr>
              <a:picLocks/>
            </p:cNvPicPr>
            <p:nvPr/>
          </p:nvPicPr>
          <p:blipFill>
            <a:blip r:embed="rId2"/>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923" name="F" descr="F"/>
            <p:cNvPicPr>
              <a:picLocks/>
            </p:cNvPicPr>
            <p:nvPr/>
          </p:nvPicPr>
          <p:blipFill>
            <a:blip r:embed="rId2"/>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942" name="I" descr="I"/>
            <p:cNvPicPr>
              <a:picLocks/>
            </p:cNvPicPr>
            <p:nvPr/>
          </p:nvPicPr>
          <p:blipFill>
            <a:blip r:embed="rId2"/>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948" name="J" descr="J"/>
            <p:cNvPicPr>
              <a:picLocks/>
            </p:cNvPicPr>
            <p:nvPr/>
          </p:nvPicPr>
          <p:blipFill>
            <a:blip r:embed="rId2"/>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955" name="D" descr="D"/>
            <p:cNvPicPr>
              <a:picLocks/>
            </p:cNvPicPr>
            <p:nvPr/>
          </p:nvPicPr>
          <p:blipFill>
            <a:blip r:embed="rId2"/>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958" name="C" descr="C"/>
            <p:cNvPicPr>
              <a:picLocks/>
            </p:cNvPicPr>
            <p:nvPr/>
          </p:nvPicPr>
          <p:blipFill>
            <a:blip r:embed="rId2"/>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970"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90" name="G" descr="G"/>
            <p:cNvPicPr>
              <a:picLocks/>
            </p:cNvPicPr>
            <p:nvPr/>
          </p:nvPicPr>
          <p:blipFill>
            <a:blip r:embed="rId2"/>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95" name="E" descr="E"/>
            <p:cNvPicPr>
              <a:picLocks/>
            </p:cNvPicPr>
            <p:nvPr/>
          </p:nvPicPr>
          <p:blipFill>
            <a:blip r:embed="rId2"/>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99" name="H" descr="H"/>
            <p:cNvPicPr>
              <a:picLocks/>
            </p:cNvPicPr>
            <p:nvPr/>
          </p:nvPicPr>
          <p:blipFill>
            <a:blip r:embed="rId2"/>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002" name="F" descr="F"/>
            <p:cNvPicPr>
              <a:picLocks/>
            </p:cNvPicPr>
            <p:nvPr/>
          </p:nvPicPr>
          <p:blipFill>
            <a:blip r:embed="rId2"/>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24" name="I" descr="I"/>
            <p:cNvPicPr>
              <a:picLocks/>
            </p:cNvPicPr>
            <p:nvPr/>
          </p:nvPicPr>
          <p:blipFill>
            <a:blip r:embed="rId2"/>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30" name="J" descr="J"/>
            <p:cNvPicPr>
              <a:picLocks/>
            </p:cNvPicPr>
            <p:nvPr/>
          </p:nvPicPr>
          <p:blipFill>
            <a:blip r:embed="rId2"/>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04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059" name="G" descr="G"/>
            <p:cNvPicPr>
              <a:picLocks/>
            </p:cNvPicPr>
            <p:nvPr/>
          </p:nvPicPr>
          <p:blipFill>
            <a:blip r:embed="rId2"/>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6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64"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65"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066" name="H" descr="H"/>
            <p:cNvPicPr>
              <a:picLocks/>
            </p:cNvPicPr>
            <p:nvPr/>
          </p:nvPicPr>
          <p:blipFill>
            <a:blip r:embed="rId2"/>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7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83" name="I" descr="I"/>
            <p:cNvPicPr>
              <a:picLocks/>
            </p:cNvPicPr>
            <p:nvPr/>
          </p:nvPicPr>
          <p:blipFill>
            <a:blip r:embed="rId2"/>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89" name="J" descr="J"/>
            <p:cNvPicPr>
              <a:picLocks/>
            </p:cNvPicPr>
            <p:nvPr/>
          </p:nvPicPr>
          <p:blipFill>
            <a:blip r:embed="rId2"/>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04"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21"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22"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23"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2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26"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27"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137" name="I" descr="I"/>
            <p:cNvPicPr>
              <a:picLocks/>
            </p:cNvPicPr>
            <p:nvPr/>
          </p:nvPicPr>
          <p:blipFill>
            <a:blip r:embed="rId5"/>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143" name="J" descr="J"/>
            <p:cNvPicPr>
              <a:picLocks/>
            </p:cNvPicPr>
            <p:nvPr/>
          </p:nvPicPr>
          <p:blipFill>
            <a:blip r:embed="rId5"/>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7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7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7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77"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80"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0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19"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0"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2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2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4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6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6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6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6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6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74"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8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9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0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1"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2"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03"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04"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05"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0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0"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2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3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3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7"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3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3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0" name="A"/>
          <p:cNvSpPr/>
          <p:nvPr/>
        </p:nvSpPr>
        <p:spPr>
          <a:xfrm>
            <a:off x="989051" y="1933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4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2"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364" name="G" descr="G"/>
            <p:cNvPicPr>
              <a:picLocks/>
            </p:cNvPicPr>
            <p:nvPr/>
          </p:nvPicPr>
          <p:blipFill>
            <a:blip r:embed="rId2"/>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367" name="D" descr="D"/>
            <p:cNvPicPr>
              <a:picLocks/>
            </p:cNvPicPr>
            <p:nvPr/>
          </p:nvPicPr>
          <p:blipFill>
            <a:blip r:embed="rId2"/>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370" name="C" descr="C"/>
            <p:cNvPicPr>
              <a:picLocks/>
            </p:cNvPicPr>
            <p:nvPr/>
          </p:nvPicPr>
          <p:blipFill>
            <a:blip r:embed="rId2"/>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373" name="E" descr="E"/>
            <p:cNvPicPr>
              <a:picLocks/>
            </p:cNvPicPr>
            <p:nvPr/>
          </p:nvPicPr>
          <p:blipFill>
            <a:blip r:embed="rId2"/>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5376" name="B" descr="B"/>
            <p:cNvPicPr>
              <a:picLocks/>
            </p:cNvPicPr>
            <p:nvPr/>
          </p:nvPicPr>
          <p:blipFill>
            <a:blip r:embed="rId2"/>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379" name="H" descr="H"/>
            <p:cNvPicPr>
              <a:picLocks/>
            </p:cNvPicPr>
            <p:nvPr/>
          </p:nvPicPr>
          <p:blipFill>
            <a:blip r:embed="rId2"/>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382" name="F" descr="F"/>
            <p:cNvPicPr>
              <a:picLocks/>
            </p:cNvPicPr>
            <p:nvPr/>
          </p:nvPicPr>
          <p:blipFill>
            <a:blip r:embed="rId2"/>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5385" name="A" descr="A"/>
            <p:cNvPicPr>
              <a:picLocks/>
            </p:cNvPicPr>
            <p:nvPr/>
          </p:nvPicPr>
          <p:blipFill>
            <a:blip r:embed="rId2"/>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12" name="I" descr="I"/>
            <p:cNvPicPr>
              <a:picLocks/>
            </p:cNvPicPr>
            <p:nvPr/>
          </p:nvPicPr>
          <p:blipFill>
            <a:blip r:embed="rId2"/>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18" name="J" descr="J"/>
            <p:cNvPicPr>
              <a:picLocks/>
            </p:cNvPicPr>
            <p:nvPr/>
          </p:nvPicPr>
          <p:blipFill>
            <a:blip r:embed="rId2"/>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449" name="G" descr="G"/>
            <p:cNvPicPr>
              <a:picLocks/>
            </p:cNvPicPr>
            <p:nvPr/>
          </p:nvPicPr>
          <p:blipFill>
            <a:blip r:embed="rId2"/>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452" name="E" descr="E"/>
            <p:cNvPicPr>
              <a:picLocks/>
            </p:cNvPicPr>
            <p:nvPr/>
          </p:nvPicPr>
          <p:blipFill>
            <a:blip r:embed="rId2"/>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456" name="H" descr="H"/>
            <p:cNvPicPr>
              <a:picLocks/>
            </p:cNvPicPr>
            <p:nvPr/>
          </p:nvPicPr>
          <p:blipFill>
            <a:blip r:embed="rId2"/>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459" name="F" descr="F"/>
            <p:cNvPicPr>
              <a:picLocks/>
            </p:cNvPicPr>
            <p:nvPr/>
          </p:nvPicPr>
          <p:blipFill>
            <a:blip r:embed="rId2"/>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78" name="I" descr="I"/>
            <p:cNvPicPr>
              <a:picLocks/>
            </p:cNvPicPr>
            <p:nvPr/>
          </p:nvPicPr>
          <p:blipFill>
            <a:blip r:embed="rId2"/>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84" name="J" descr="J"/>
            <p:cNvPicPr>
              <a:picLocks/>
            </p:cNvPicPr>
            <p:nvPr/>
          </p:nvPicPr>
          <p:blipFill>
            <a:blip r:embed="rId2"/>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491" name="D" descr="D"/>
            <p:cNvPicPr>
              <a:picLocks/>
            </p:cNvPicPr>
            <p:nvPr/>
          </p:nvPicPr>
          <p:blipFill>
            <a:blip r:embed="rId2"/>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494" name="C" descr="C"/>
            <p:cNvPicPr>
              <a:picLocks/>
            </p:cNvPicPr>
            <p:nvPr/>
          </p:nvPicPr>
          <p:blipFill>
            <a:blip r:embed="rId2"/>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0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26" name="G" descr="G"/>
            <p:cNvPicPr>
              <a:picLocks/>
            </p:cNvPicPr>
            <p:nvPr/>
          </p:nvPicPr>
          <p:blipFill>
            <a:blip r:embed="rId2"/>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3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531" name="E" descr="E"/>
            <p:cNvPicPr>
              <a:picLocks/>
            </p:cNvPicPr>
            <p:nvPr/>
          </p:nvPicPr>
          <p:blipFill>
            <a:blip r:embed="rId2"/>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535" name="H" descr="H"/>
            <p:cNvPicPr>
              <a:picLocks/>
            </p:cNvPicPr>
            <p:nvPr/>
          </p:nvPicPr>
          <p:blipFill>
            <a:blip r:embed="rId2"/>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538" name="F" descr="F"/>
            <p:cNvPicPr>
              <a:picLocks/>
            </p:cNvPicPr>
            <p:nvPr/>
          </p:nvPicPr>
          <p:blipFill>
            <a:blip r:embed="rId2"/>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560" name="I" descr="I"/>
            <p:cNvPicPr>
              <a:picLocks/>
            </p:cNvPicPr>
            <p:nvPr/>
          </p:nvPicPr>
          <p:blipFill>
            <a:blip r:embed="rId2"/>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566" name="J" descr="J"/>
            <p:cNvPicPr>
              <a:picLocks/>
            </p:cNvPicPr>
            <p:nvPr/>
          </p:nvPicPr>
          <p:blipFill>
            <a:blip r:embed="rId2"/>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7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95" name="G" descr="G"/>
            <p:cNvPicPr>
              <a:picLocks/>
            </p:cNvPicPr>
            <p:nvPr/>
          </p:nvPicPr>
          <p:blipFill>
            <a:blip r:embed="rId2"/>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99"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00"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01"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602" name="H" descr="H"/>
            <p:cNvPicPr>
              <a:picLocks/>
            </p:cNvPicPr>
            <p:nvPr/>
          </p:nvPicPr>
          <p:blipFill>
            <a:blip r:embed="rId2"/>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0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19" name="I" descr="I"/>
            <p:cNvPicPr>
              <a:picLocks/>
            </p:cNvPicPr>
            <p:nvPr/>
          </p:nvPicPr>
          <p:blipFill>
            <a:blip r:embed="rId2"/>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25" name="J" descr="J"/>
            <p:cNvPicPr>
              <a:picLocks/>
            </p:cNvPicPr>
            <p:nvPr/>
          </p:nvPicPr>
          <p:blipFill>
            <a:blip r:embed="rId2"/>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40"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57"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58"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5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6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6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6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73" name="I" descr="I"/>
            <p:cNvPicPr>
              <a:picLocks/>
            </p:cNvPicPr>
            <p:nvPr/>
          </p:nvPicPr>
          <p:blipFill>
            <a:blip r:embed="rId5"/>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79" name="J" descr="J"/>
            <p:cNvPicPr>
              <a:picLocks/>
            </p:cNvPicPr>
            <p:nvPr/>
          </p:nvPicPr>
          <p:blipFill>
            <a:blip r:embed="rId5"/>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9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1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1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1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1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1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1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4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04"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3"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5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5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5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5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6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6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8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9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9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9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9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0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0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2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3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3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39"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4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41"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42"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4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0"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51"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6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7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7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7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7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80"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81"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8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6"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87"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04"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1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1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15"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16"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17"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18"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19"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24"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5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5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5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53"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5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5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56"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57"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58"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7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83"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84"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85"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86"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87"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88"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8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90"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4"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09"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1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17"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1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1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20"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2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22"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7"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9"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4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4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49"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50"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51"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52"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53" name="J"/>
          <p:cNvSpPr/>
          <p:nvPr/>
        </p:nvSpPr>
        <p:spPr>
          <a:xfrm>
            <a:off x="5912942" y="299092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5"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66"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21"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0"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2"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40"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1"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57"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76"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1"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2"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5"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0"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93"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9"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3"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4"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7"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Discussion &amp; Examples…"/>
          <p:cNvSpPr>
            <a:spLocks noGrp="1"/>
          </p:cNvSpPr>
          <p:nvPr>
            <p:ph type="body" idx="1"/>
          </p:nvPr>
        </p:nvSpPr>
        <p:spPr>
          <a:xfrm>
            <a:off x="1582326" y="2009778"/>
            <a:ext cx="10779609" cy="7461244"/>
          </a:xfrm>
          <a:prstGeom prst="rect">
            <a:avLst/>
          </a:prstGeom>
        </p:spPr>
        <p:txBody>
          <a:bodyPr>
            <a:normAutofit fontScale="92500" lnSpcReduction="10000"/>
          </a:bodyPr>
          <a:lstStyle/>
          <a:p>
            <a:pPr marL="280034" indent="-280034" defTabSz="368045">
              <a:spcBef>
                <a:spcPts val="2500"/>
              </a:spcBef>
              <a:defRPr sz="2961" b="1"/>
            </a:pPr>
            <a:r>
              <a:rPr lang="zh-CN" altLang="en-US" dirty="0"/>
              <a:t>介绍和样例</a:t>
            </a:r>
            <a:endParaRPr dirty="0">
              <a:solidFill>
                <a:schemeClr val="accent4"/>
              </a:solidFill>
            </a:endParaRPr>
          </a:p>
          <a:p>
            <a:pPr marL="560069" lvl="1" indent="-280034" defTabSz="368045">
              <a:spcBef>
                <a:spcPts val="2500"/>
              </a:spcBef>
              <a:defRPr sz="2961"/>
            </a:pPr>
            <a:r>
              <a:rPr lang="zh-CN" altLang="en-US" dirty="0"/>
              <a:t>什么是并查集</a:t>
            </a:r>
            <a:endParaRPr dirty="0"/>
          </a:p>
          <a:p>
            <a:pPr marL="560069" lvl="1" indent="-280034" defTabSz="368045">
              <a:spcBef>
                <a:spcPts val="2500"/>
              </a:spcBef>
              <a:defRPr sz="2961"/>
            </a:pPr>
            <a:r>
              <a:rPr lang="zh-CN" altLang="en-US" dirty="0"/>
              <a:t>磁铁的例子</a:t>
            </a:r>
            <a:endParaRPr dirty="0"/>
          </a:p>
          <a:p>
            <a:pPr marL="560069" lvl="1" indent="-280034" defTabSz="368045">
              <a:spcBef>
                <a:spcPts val="2500"/>
              </a:spcBef>
              <a:defRPr sz="2961"/>
            </a:pPr>
            <a:r>
              <a:rPr lang="zh-CN" altLang="en-US" dirty="0"/>
              <a:t>并查集的使用场景？</a:t>
            </a:r>
            <a:endParaRPr dirty="0"/>
          </a:p>
          <a:p>
            <a:pPr marL="560069" lvl="1" indent="-280034" defTabSz="368045">
              <a:spcBef>
                <a:spcPts val="2500"/>
              </a:spcBef>
              <a:defRPr sz="2961"/>
            </a:pPr>
            <a:r>
              <a:rPr lang="zh-CN" altLang="en-US" dirty="0"/>
              <a:t>克努斯卡尔最小生成树算法</a:t>
            </a:r>
            <a:r>
              <a:rPr lang="en-US" altLang="zh-CN" dirty="0"/>
              <a:t>(</a:t>
            </a:r>
            <a:r>
              <a:rPr dirty="0"/>
              <a:t>Kruskal’s minimum spanning tree algorithm</a:t>
            </a:r>
            <a:r>
              <a:rPr lang="en-US" dirty="0"/>
              <a:t>)</a:t>
            </a:r>
            <a:endParaRPr dirty="0"/>
          </a:p>
          <a:p>
            <a:pPr marL="560069" lvl="1" indent="-280034" defTabSz="368045">
              <a:spcBef>
                <a:spcPts val="2500"/>
              </a:spcBef>
              <a:defRPr sz="2961"/>
            </a:pPr>
            <a:r>
              <a:rPr lang="en-US" dirty="0" err="1"/>
              <a:t>复杂度分析</a:t>
            </a:r>
            <a:endParaRPr dirty="0"/>
          </a:p>
          <a:p>
            <a:pPr marL="280034" indent="-280034" defTabSz="368045">
              <a:spcBef>
                <a:spcPts val="2500"/>
              </a:spcBef>
              <a:defRPr sz="2961" b="1"/>
            </a:pPr>
            <a:r>
              <a:rPr lang="zh-CN" altLang="en-US" dirty="0"/>
              <a:t>实现细节</a:t>
            </a:r>
            <a:endParaRPr dirty="0"/>
          </a:p>
          <a:p>
            <a:pPr marL="560069" lvl="1" indent="-280034" defTabSz="368045">
              <a:spcBef>
                <a:spcPts val="2500"/>
              </a:spcBef>
              <a:defRPr sz="2961"/>
            </a:pPr>
            <a:r>
              <a:rPr lang="zh-CN" altLang="en-US" dirty="0"/>
              <a:t>查找</a:t>
            </a:r>
            <a:r>
              <a:rPr lang="en-US" altLang="zh-CN" dirty="0"/>
              <a:t>(Find)</a:t>
            </a:r>
            <a:r>
              <a:rPr lang="zh-CN" altLang="en-US" dirty="0"/>
              <a:t>和合并</a:t>
            </a:r>
            <a:r>
              <a:rPr lang="en-US" altLang="zh-CN" dirty="0"/>
              <a:t>(Union)</a:t>
            </a:r>
            <a:r>
              <a:rPr lang="zh-CN" altLang="en-US" dirty="0"/>
              <a:t>操作</a:t>
            </a:r>
            <a:endParaRPr dirty="0"/>
          </a:p>
          <a:p>
            <a:pPr marL="560069" lvl="1" indent="-280034" defTabSz="368045">
              <a:spcBef>
                <a:spcPts val="2500"/>
              </a:spcBef>
              <a:defRPr sz="2961"/>
            </a:pPr>
            <a:r>
              <a:rPr lang="en" dirty="0" err="1"/>
              <a:t>路径压缩</a:t>
            </a:r>
            <a:r>
              <a:rPr lang="en" dirty="0"/>
              <a:t>(Path compression)</a:t>
            </a:r>
            <a:endParaRPr dirty="0"/>
          </a:p>
          <a:p>
            <a:pPr marL="280034" indent="-280034" defTabSz="368045">
              <a:spcBef>
                <a:spcPts val="2500"/>
              </a:spcBef>
              <a:defRPr sz="2961" b="1"/>
            </a:pPr>
            <a:r>
              <a:rPr lang="en" dirty="0" err="1"/>
              <a:t>代码实现</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22" name="12"/>
          <p:cNvSpPr/>
          <p:nvPr/>
        </p:nvSpPr>
        <p:spPr>
          <a:xfrm>
            <a:off x="6430809" y="7451894"/>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23" name="13"/>
          <p:cNvSpPr/>
          <p:nvPr/>
        </p:nvSpPr>
        <p:spPr>
          <a:xfrm>
            <a:off x="8389598" y="7042996"/>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4" name="14"/>
          <p:cNvSpPr/>
          <p:nvPr/>
        </p:nvSpPr>
        <p:spPr>
          <a:xfrm>
            <a:off x="9154815" y="7044971"/>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25" name="10"/>
          <p:cNvSpPr/>
          <p:nvPr/>
        </p:nvSpPr>
        <p:spPr>
          <a:xfrm>
            <a:off x="9526474" y="6387760"/>
            <a:ext cx="600150"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26" name="7"/>
          <p:cNvSpPr/>
          <p:nvPr/>
        </p:nvSpPr>
        <p:spPr>
          <a:xfrm>
            <a:off x="6114692" y="5676378"/>
            <a:ext cx="767250" cy="1780428"/>
          </a:xfrm>
          <a:prstGeom prst="roundRect">
            <a:avLst>
              <a:gd name="adj" fmla="val 23567"/>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 name="11"/>
          <p:cNvSpPr/>
          <p:nvPr/>
        </p:nvSpPr>
        <p:spPr>
          <a:xfrm>
            <a:off x="6874779" y="6803600"/>
            <a:ext cx="600151"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8" name="9"/>
          <p:cNvSpPr/>
          <p:nvPr/>
        </p:nvSpPr>
        <p:spPr>
          <a:xfrm>
            <a:off x="8161619" y="6269933"/>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29" name="5"/>
          <p:cNvSpPr/>
          <p:nvPr/>
        </p:nvSpPr>
        <p:spPr>
          <a:xfrm>
            <a:off x="5816016" y="489911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0" name="1"/>
          <p:cNvSpPr/>
          <p:nvPr/>
        </p:nvSpPr>
        <p:spPr>
          <a:xfrm>
            <a:off x="6759062" y="4367177"/>
            <a:ext cx="491350" cy="531030"/>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 name="3"/>
          <p:cNvSpPr/>
          <p:nvPr/>
        </p:nvSpPr>
        <p:spPr>
          <a:xfrm>
            <a:off x="9096762" y="4479240"/>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 name="4"/>
          <p:cNvSpPr/>
          <p:nvPr/>
        </p:nvSpPr>
        <p:spPr>
          <a:xfrm>
            <a:off x="10074154" y="5303181"/>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3" name="2"/>
          <p:cNvSpPr/>
          <p:nvPr/>
        </p:nvSpPr>
        <p:spPr>
          <a:xfrm>
            <a:off x="8155890" y="4465291"/>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6" name="6"/>
          <p:cNvSpPr/>
          <p:nvPr/>
        </p:nvSpPr>
        <p:spPr>
          <a:xfrm>
            <a:off x="7185863" y="4837599"/>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When and where is a Union Find used?"/>
          <p:cNvSpPr>
            <a:spLocks noGrp="1"/>
          </p:cNvSpPr>
          <p:nvPr>
            <p:ph type="title"/>
          </p:nvPr>
        </p:nvSpPr>
        <p:spPr>
          <a:prstGeom prst="rect">
            <a:avLst/>
          </a:prstGeom>
        </p:spPr>
        <p:txBody>
          <a:bodyPr>
            <a:normAutofit/>
          </a:bodyPr>
          <a:lstStyle/>
          <a:p>
            <a:pPr defTabSz="508254">
              <a:defRPr sz="6960" b="1"/>
            </a:pPr>
            <a:r>
              <a:rPr lang="en-US" dirty="0" err="1"/>
              <a:t>并查集的使用场景</a:t>
            </a:r>
            <a:endParaRPr dirty="0"/>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zh-CN" altLang="en-US" dirty="0"/>
              <a:t>克努斯卡尔</a:t>
            </a:r>
            <a:r>
              <a:rPr lang="en-US" altLang="zh-CN" dirty="0"/>
              <a:t>(</a:t>
            </a:r>
            <a:r>
              <a:rPr dirty="0"/>
              <a:t>Kruskal</a:t>
            </a:r>
            <a:r>
              <a:rPr lang="en-US" dirty="0"/>
              <a:t>)</a:t>
            </a:r>
            <a:r>
              <a:rPr lang="en-US" dirty="0" err="1"/>
              <a:t>最小生成树算法</a:t>
            </a:r>
            <a:endParaRPr dirty="0"/>
          </a:p>
          <a:p>
            <a:pPr>
              <a:defRPr sz="4000"/>
            </a:pPr>
            <a:endParaRPr dirty="0"/>
          </a:p>
          <a:p>
            <a:pPr>
              <a:defRPr sz="4000"/>
            </a:pPr>
            <a:r>
              <a:rPr lang="zh-CN" altLang="en-US" dirty="0"/>
              <a:t>网格渗透</a:t>
            </a:r>
            <a:r>
              <a:rPr dirty="0"/>
              <a:t>Grid percolation</a:t>
            </a:r>
          </a:p>
          <a:p>
            <a:pPr>
              <a:defRPr sz="4000"/>
            </a:pPr>
            <a:endParaRPr dirty="0"/>
          </a:p>
          <a:p>
            <a:pPr>
              <a:defRPr sz="4000"/>
            </a:pPr>
            <a:r>
              <a:rPr lang="zh-CN" altLang="en-US" dirty="0"/>
              <a:t>网络连接问题</a:t>
            </a:r>
            <a:endParaRPr lang="en-US" altLang="zh-CN" dirty="0"/>
          </a:p>
          <a:p>
            <a:pPr>
              <a:defRPr sz="4000"/>
            </a:pPr>
            <a:endParaRPr dirty="0"/>
          </a:p>
          <a:p>
            <a:pPr>
              <a:defRPr sz="4000"/>
            </a:pPr>
            <a:r>
              <a:rPr lang="en-US" dirty="0" err="1"/>
              <a:t>树中的最近公共祖先</a:t>
            </a:r>
            <a:endParaRPr dirty="0"/>
          </a:p>
          <a:p>
            <a:pPr>
              <a:defRPr sz="4000"/>
            </a:pPr>
            <a:endParaRPr dirty="0"/>
          </a:p>
          <a:p>
            <a:pPr>
              <a:defRPr sz="4000"/>
            </a:pPr>
            <a:r>
              <a:rPr lang="zh-CN" altLang="en-US" dirty="0"/>
              <a:t>图像处理</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omplexity"/>
          <p:cNvSpPr>
            <a:spLocks noGrp="1"/>
          </p:cNvSpPr>
          <p:nvPr>
            <p:ph type="title"/>
          </p:nvPr>
        </p:nvSpPr>
        <p:spPr>
          <a:xfrm>
            <a:off x="952500" y="-39097"/>
            <a:ext cx="11099800" cy="1736466"/>
          </a:xfrm>
          <a:prstGeom prst="rect">
            <a:avLst/>
          </a:prstGeom>
        </p:spPr>
        <p:txBody>
          <a:bodyPr/>
          <a:lstStyle>
            <a:lvl1pPr>
              <a:defRPr sz="9000" b="1"/>
            </a:lvl1pPr>
          </a:lstStyle>
          <a:p>
            <a:r>
              <a:rPr lang="zh-CN" altLang="en-US" dirty="0"/>
              <a:t>复杂度</a:t>
            </a:r>
            <a:endParaRPr dirty="0"/>
          </a:p>
        </p:txBody>
      </p:sp>
      <p:graphicFrame>
        <p:nvGraphicFramePr>
          <p:cNvPr id="544" name="Table"/>
          <p:cNvGraphicFramePr/>
          <p:nvPr>
            <p:extLst>
              <p:ext uri="{D42A27DB-BD31-4B8C-83A1-F6EECF244321}">
                <p14:modId xmlns:p14="http://schemas.microsoft.com/office/powerpoint/2010/main" val="3273458306"/>
              </p:ext>
            </p:extLst>
          </p:nvPr>
        </p:nvGraphicFramePr>
        <p:xfrm>
          <a:off x="789968" y="1901559"/>
          <a:ext cx="11424862" cy="6642900"/>
        </p:xfrm>
        <a:graphic>
          <a:graphicData uri="http://schemas.openxmlformats.org/drawingml/2006/table">
            <a:tbl>
              <a:tblPr>
                <a:tableStyleId>{4C3C2611-4C71-4FC5-86AE-919BDF0F9419}</a:tableStyleId>
              </a:tblPr>
              <a:tblGrid>
                <a:gridCol w="5712431">
                  <a:extLst>
                    <a:ext uri="{9D8B030D-6E8A-4147-A177-3AD203B41FA5}">
                      <a16:colId xmlns:a16="http://schemas.microsoft.com/office/drawing/2014/main" val="20000"/>
                    </a:ext>
                  </a:extLst>
                </a:gridCol>
                <a:gridCol w="5712431">
                  <a:extLst>
                    <a:ext uri="{9D8B030D-6E8A-4147-A177-3AD203B41FA5}">
                      <a16:colId xmlns:a16="http://schemas.microsoft.com/office/drawing/2014/main" val="20001"/>
                    </a:ext>
                  </a:extLst>
                </a:gridCol>
              </a:tblGrid>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构建</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合并</a:t>
                      </a:r>
                      <a:r>
                        <a:rPr sz="3600" b="1" dirty="0">
                          <a:solidFill>
                            <a:srgbClr val="FFFFFF"/>
                          </a:solidFill>
                          <a:latin typeface="+mj-lt"/>
                          <a:ea typeface="+mj-ea"/>
                          <a:cs typeface="+mj-cs"/>
                          <a:sym typeface="Menlo"/>
                        </a:rPr>
                        <a:t>Union</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查找</a:t>
                      </a:r>
                      <a:r>
                        <a:rPr sz="3600" b="1" dirty="0">
                          <a:solidFill>
                            <a:srgbClr val="FFFFFF"/>
                          </a:solidFill>
                          <a:latin typeface="+mj-lt"/>
                          <a:ea typeface="+mj-ea"/>
                          <a:cs typeface="+mj-cs"/>
                          <a:sym typeface="Menlo"/>
                        </a:rPr>
                        <a:t>Find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获取某个组的大小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检查组是否连接</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检查组的数量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dirty="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5" name="α(n) - Amortized constant time"/>
          <p:cNvSpPr/>
          <p:nvPr/>
        </p:nvSpPr>
        <p:spPr>
          <a:xfrm>
            <a:off x="2138355" y="8736141"/>
            <a:ext cx="9053761" cy="7489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i="1"/>
            </a:lvl1pPr>
          </a:lstStyle>
          <a:p>
            <a:r>
              <a:rPr dirty="0"/>
              <a:t>α(n) </a:t>
            </a:r>
            <a:r>
              <a:rPr lang="en-US" altLang="zh-CN" dirty="0"/>
              <a:t>–</a:t>
            </a:r>
            <a:r>
              <a:rPr dirty="0"/>
              <a:t> </a:t>
            </a:r>
            <a:r>
              <a:rPr lang="zh-CN" altLang="en-US" dirty="0"/>
              <a:t>平摊的</a:t>
            </a:r>
            <a:r>
              <a:rPr dirty="0"/>
              <a:t>Amortized</a:t>
            </a:r>
            <a:r>
              <a:rPr lang="zh-CN" altLang="en-US" dirty="0"/>
              <a:t>常量时间</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Union Find"/>
          <p:cNvSpPr>
            <a:spLocks noGrp="1"/>
          </p:cNvSpPr>
          <p:nvPr>
            <p:ph type="ctrTitle"/>
          </p:nvPr>
        </p:nvSpPr>
        <p:spPr>
          <a:xfrm>
            <a:off x="368149" y="417845"/>
            <a:ext cx="12268502" cy="3871130"/>
          </a:xfrm>
          <a:prstGeom prst="rect">
            <a:avLst/>
          </a:prstGeom>
        </p:spPr>
        <p:txBody>
          <a:bodyPr/>
          <a:lstStyle>
            <a:lvl1pPr>
              <a:defRPr sz="14000" b="1"/>
            </a:lvl1pPr>
          </a:lstStyle>
          <a:p>
            <a:r>
              <a:rPr lang="zh-CN" altLang="en-US" dirty="0"/>
              <a:t>并查集</a:t>
            </a:r>
            <a:endParaRPr dirty="0"/>
          </a:p>
        </p:txBody>
      </p:sp>
      <p:sp>
        <p:nvSpPr>
          <p:cNvPr id="548" name="Kruskal’s Algorithm"/>
          <p:cNvSpPr/>
          <p:nvPr/>
        </p:nvSpPr>
        <p:spPr>
          <a:xfrm>
            <a:off x="1194861" y="4781143"/>
            <a:ext cx="10615085"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a:lvl1pPr>
          </a:lstStyle>
          <a:p>
            <a:r>
              <a:rPr lang="zh-CN" altLang="en-US" sz="6600" dirty="0"/>
              <a:t>克努斯卡尔</a:t>
            </a:r>
            <a:r>
              <a:rPr lang="en-US" altLang="zh-CN" sz="6600" dirty="0"/>
              <a:t>(Kruskal)</a:t>
            </a:r>
            <a:r>
              <a:rPr lang="zh-CN" altLang="en-US" sz="6600" dirty="0"/>
              <a:t>算法</a:t>
            </a:r>
            <a:endParaRPr sz="6600" dirty="0"/>
          </a:p>
        </p:txBody>
      </p:sp>
      <p:sp>
        <p:nvSpPr>
          <p:cNvPr id="549" name="William Fiset"/>
          <p:cNvSpPr/>
          <p:nvPr/>
        </p:nvSpPr>
        <p:spPr>
          <a:xfrm>
            <a:off x="2893242" y="6823902"/>
            <a:ext cx="721832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611868"/>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672699"/>
            <a:ext cx="11936388" cy="49500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500"/>
            </a:pPr>
            <a:r>
              <a:rPr lang="zh-CN" altLang="en-US" dirty="0"/>
              <a:t>给定一个图</a:t>
            </a:r>
            <a:r>
              <a:rPr lang="en-US" altLang="zh-CN" dirty="0"/>
              <a:t> G = (V,E)</a:t>
            </a:r>
            <a:r>
              <a:rPr lang="zh-CN" altLang="en-US" dirty="0"/>
              <a:t>，</a:t>
            </a:r>
            <a:r>
              <a:rPr lang="en-US" altLang="zh-CN" dirty="0"/>
              <a:t>V</a:t>
            </a:r>
            <a:r>
              <a:rPr lang="zh-CN" altLang="en-US" dirty="0"/>
              <a:t>表示顶点，</a:t>
            </a:r>
            <a:r>
              <a:rPr lang="en-US" altLang="zh-CN" dirty="0"/>
              <a:t>E</a:t>
            </a:r>
            <a:r>
              <a:rPr lang="zh-CN" altLang="en-US" dirty="0"/>
              <a:t>表示边，</a:t>
            </a:r>
            <a:r>
              <a:rPr lang="en-US" altLang="zh-CN" dirty="0"/>
              <a:t>E</a:t>
            </a:r>
            <a:r>
              <a:rPr lang="zh-CN" altLang="en-US" dirty="0"/>
              <a:t>上可以带有权重</a:t>
            </a:r>
            <a:r>
              <a:rPr lang="en-US" altLang="zh-CN" dirty="0"/>
              <a:t>weight</a:t>
            </a:r>
            <a:r>
              <a:rPr lang="zh-CN" altLang="en-US" dirty="0"/>
              <a:t>，我们需要在图中找出一棵</a:t>
            </a:r>
            <a:r>
              <a:rPr lang="zh-CN" altLang="en-US" b="1" dirty="0">
                <a:solidFill>
                  <a:srgbClr val="11DBE2"/>
                </a:solidFill>
              </a:rPr>
              <a:t>最小生成树 </a:t>
            </a:r>
            <a:r>
              <a:rPr lang="en-US" altLang="zh-CN" dirty="0"/>
              <a:t>(</a:t>
            </a:r>
            <a:r>
              <a:rPr lang="zh-CN" altLang="en-US" dirty="0"/>
              <a:t>可能并不唯一</a:t>
            </a:r>
            <a:r>
              <a:rPr lang="en-US" altLang="zh-CN" dirty="0"/>
              <a:t>)</a:t>
            </a:r>
            <a:r>
              <a:rPr lang="zh-CN" altLang="en-US" dirty="0"/>
              <a:t>。</a:t>
            </a:r>
            <a:endParaRPr lang="en-US" altLang="zh-CN" dirty="0"/>
          </a:p>
          <a:p>
            <a:pPr>
              <a:defRPr sz="4500"/>
            </a:pPr>
            <a:r>
              <a:rPr lang="zh-CN" altLang="en-US" dirty="0"/>
              <a:t>一棵最小生成树是图中所有边的一个子集，这些边可以将图中的所有顶点都连接起来，但是不能形成环，并且这些边上的权重总和是最小的。</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5"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6"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57"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8"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59"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0"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1"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2"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63"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03"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4"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5"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6"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7"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8"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10"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11"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31" name="Minimum spanning tree with weight 14"/>
          <p:cNvSpPr/>
          <p:nvPr/>
        </p:nvSpPr>
        <p:spPr>
          <a:xfrm>
            <a:off x="1584625" y="8475218"/>
            <a:ext cx="9381161"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rPr lang="zh-CN" altLang="en-US" dirty="0"/>
              <a:t>最小生成树</a:t>
            </a:r>
            <a:r>
              <a:rPr dirty="0"/>
              <a:t>weight</a:t>
            </a:r>
            <a:r>
              <a:rPr lang="en-US" altLang="zh-CN" dirty="0"/>
              <a:t>=</a:t>
            </a:r>
            <a:r>
              <a:rPr dirty="0"/>
              <a:t>14</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4" name="1) Sort edges by ascending edge weight."/>
          <p:cNvSpPr/>
          <p:nvPr/>
        </p:nvSpPr>
        <p:spPr>
          <a:xfrm>
            <a:off x="436701" y="2426968"/>
            <a:ext cx="12131396"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1) </a:t>
            </a:r>
            <a:r>
              <a:rPr lang="zh-CN" altLang="en-US" dirty="0"/>
              <a:t>根据边的权重，对边从小到大进行排序</a:t>
            </a:r>
            <a:endParaRPr dirty="0"/>
          </a:p>
        </p:txBody>
      </p:sp>
      <p:sp>
        <p:nvSpPr>
          <p:cNvPr id="635" name="2) Walk through the sorted edges and look at the two nodes the edge belongs to, if the nodes are already unified we don’t include this edge, otherwise we include it and unify the nodes."/>
          <p:cNvSpPr/>
          <p:nvPr/>
        </p:nvSpPr>
        <p:spPr>
          <a:xfrm>
            <a:off x="273420" y="3881255"/>
            <a:ext cx="12457958"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2) </a:t>
            </a:r>
            <a:r>
              <a:rPr lang="zh-CN" altLang="en-US" dirty="0"/>
              <a:t>对排序的边进行遍历，检查每一条边的两个顶点，如果这两个顶点已经合并过了</a:t>
            </a:r>
            <a:r>
              <a:rPr lang="en-US" altLang="zh-CN" dirty="0"/>
              <a:t>(</a:t>
            </a:r>
            <a:r>
              <a:rPr lang="zh-CN" altLang="en-US" dirty="0"/>
              <a:t>属于同一组</a:t>
            </a:r>
            <a:r>
              <a:rPr lang="en-US" altLang="zh-CN" dirty="0"/>
              <a:t>)</a:t>
            </a:r>
            <a:r>
              <a:rPr lang="zh-CN" altLang="en-US" dirty="0"/>
              <a:t>，那么我们就排除这条边</a:t>
            </a:r>
            <a:r>
              <a:rPr lang="en-US" altLang="zh-CN" dirty="0"/>
              <a:t>(</a:t>
            </a:r>
            <a:r>
              <a:rPr lang="zh-CN" altLang="en-US" dirty="0"/>
              <a:t>否则最小生成树中会形成环</a:t>
            </a:r>
            <a:r>
              <a:rPr lang="en-US" altLang="zh-CN" dirty="0"/>
              <a:t>)</a:t>
            </a:r>
            <a:r>
              <a:rPr lang="zh-CN" altLang="en-US" dirty="0"/>
              <a:t>，否则我们就将这条边添加到最小生成树中，并将两个对应顶点所在的组合并成一个组。</a:t>
            </a:r>
            <a:endParaRPr lang="en-US" dirty="0"/>
          </a:p>
        </p:txBody>
      </p:sp>
      <p:sp>
        <p:nvSpPr>
          <p:cNvPr id="636" name="3) The algorithm terminates when every edge has been processed or all the vertices have been unified."/>
          <p:cNvSpPr/>
          <p:nvPr/>
        </p:nvSpPr>
        <p:spPr>
          <a:xfrm>
            <a:off x="963440" y="6997535"/>
            <a:ext cx="11077920"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3) </a:t>
            </a:r>
            <a:r>
              <a:rPr lang="zh-CN" altLang="en-US" dirty="0"/>
              <a:t>当所有的边都被处理过，或者所有的顶点都已经被合并到一个大组，那么算法结束。</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9"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0"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41"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42"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43"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44"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45"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4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4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38"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39"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4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41"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42"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43"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44"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45"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46"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9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36"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37"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38"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39"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4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4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4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4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44"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1"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87"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88"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8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90"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9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9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9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hat is Union Find?"/>
          <p:cNvSpPr>
            <a:spLocks noGrp="1"/>
          </p:cNvSpPr>
          <p:nvPr>
            <p:ph type="title"/>
          </p:nvPr>
        </p:nvSpPr>
        <p:spPr>
          <a:xfrm>
            <a:off x="59140" y="42319"/>
            <a:ext cx="12886521" cy="2159001"/>
          </a:xfrm>
          <a:prstGeom prst="rect">
            <a:avLst/>
          </a:prstGeom>
        </p:spPr>
        <p:txBody>
          <a:bodyPr/>
          <a:lstStyle>
            <a:lvl1pPr>
              <a:defRPr sz="7500" b="1"/>
            </a:lvl1pPr>
          </a:lstStyle>
          <a:p>
            <a:r>
              <a:rPr lang="zh-CN" altLang="en-US" dirty="0"/>
              <a:t>什么是并查集？</a:t>
            </a:r>
            <a:endParaRPr dirty="0"/>
          </a:p>
        </p:txBody>
      </p:sp>
      <p:sp>
        <p:nvSpPr>
          <p:cNvPr id="131" name="Union Find is a data structure that keeps track of elements which are split into one or more disjoint sets. Its has two primary operations:…"/>
          <p:cNvSpPr/>
          <p:nvPr/>
        </p:nvSpPr>
        <p:spPr>
          <a:xfrm>
            <a:off x="629761" y="3452632"/>
            <a:ext cx="11745277" cy="28483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en-US" b="1" dirty="0" err="1">
                <a:solidFill>
                  <a:srgbClr val="11DBE2"/>
                </a:solidFill>
              </a:rPr>
              <a:t>并查集</a:t>
            </a:r>
            <a:r>
              <a:rPr lang="en-US" b="1" dirty="0">
                <a:solidFill>
                  <a:srgbClr val="11DBE2"/>
                </a:solidFill>
              </a:rPr>
              <a:t>(Union Find)</a:t>
            </a:r>
            <a:r>
              <a:rPr lang="en-US" dirty="0" err="1"/>
              <a:t>是一种数据结构</a:t>
            </a:r>
            <a:r>
              <a:rPr lang="zh-CN" altLang="en-US" dirty="0"/>
              <a:t>，它通过一个或者多个不相交的集合来跟踪元素。它主要支持两种操作</a:t>
            </a:r>
            <a:r>
              <a:rPr lang="zh-CN" altLang="en-US" b="1" i="1" dirty="0">
                <a:solidFill>
                  <a:srgbClr val="E9A432"/>
                </a:solidFill>
              </a:rPr>
              <a:t>查找</a:t>
            </a:r>
            <a:r>
              <a:rPr lang="en-US" altLang="zh-CN" b="1" i="1" dirty="0">
                <a:solidFill>
                  <a:srgbClr val="E9A432"/>
                </a:solidFill>
              </a:rPr>
              <a:t>find</a:t>
            </a:r>
            <a:r>
              <a:rPr lang="zh-CN" altLang="en-US" dirty="0"/>
              <a:t>和</a:t>
            </a:r>
            <a:r>
              <a:rPr lang="zh-CN" altLang="en-US" b="1" i="1" dirty="0">
                <a:solidFill>
                  <a:srgbClr val="E9A432"/>
                </a:solidFill>
              </a:rPr>
              <a:t>合并</a:t>
            </a:r>
            <a:r>
              <a:rPr lang="en-US" altLang="zh-CN" b="1" i="1" dirty="0">
                <a:solidFill>
                  <a:srgbClr val="E9A432"/>
                </a:solidFill>
              </a:rPr>
              <a:t>union</a:t>
            </a:r>
            <a:r>
              <a:rPr lang="zh-CN" altLang="en-US" b="1" i="1" dirty="0">
                <a:solidFill>
                  <a:srgbClr val="E9A432"/>
                </a:solidFill>
              </a:rPr>
              <a:t>。</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34"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35"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3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37"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3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4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84"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32"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33"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34"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35"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6"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37"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38"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3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3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3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3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3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3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8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81"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8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83"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84"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85"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2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30"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3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32"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33"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34"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7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8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8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83"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Union Find application: Kruskal’s Minimum Spanning Tree"/>
          <p:cNvSpPr>
            <a:spLocks noGrp="1"/>
          </p:cNvSpPr>
          <p:nvPr>
            <p:ph type="title"/>
          </p:nvPr>
        </p:nvSpPr>
        <p:spPr>
          <a:xfrm>
            <a:off x="133364" y="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3" name="Nodes C,J are already connected in yellow group. This creates a cycle"/>
          <p:cNvSpPr/>
          <p:nvPr/>
        </p:nvSpPr>
        <p:spPr>
          <a:xfrm>
            <a:off x="3376858" y="8618571"/>
            <a:ext cx="9702739"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altLang="zh-CN" dirty="0"/>
              <a:t>C</a:t>
            </a:r>
            <a:r>
              <a:rPr lang="zh-CN" altLang="en-US" dirty="0"/>
              <a:t>和</a:t>
            </a:r>
            <a:r>
              <a:rPr lang="en-US" altLang="zh-CN" dirty="0"/>
              <a:t>J</a:t>
            </a:r>
            <a:r>
              <a:rPr lang="zh-CN" altLang="en-US" dirty="0"/>
              <a:t>已经在桔色组中，再加入这条边会形成环。</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2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2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2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30"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7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7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64655"/>
            <a:ext cx="9702739"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dirty="0" err="1"/>
              <a:t>A和D已经连接在紫色组中</a:t>
            </a:r>
            <a:r>
              <a:rPr lang="zh-CN" altLang="en-US" dirty="0"/>
              <a:t>，再加入这条边会形成环，所以忽略这条边。</a:t>
            </a:r>
            <a:endParaRPr dirty="0"/>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Union and Find…"/>
          <p:cNvSpPr>
            <a:spLocks noGrp="1"/>
          </p:cNvSpPr>
          <p:nvPr>
            <p:ph type="ctrTitle"/>
          </p:nvPr>
        </p:nvSpPr>
        <p:spPr>
          <a:xfrm>
            <a:off x="368149" y="2348757"/>
            <a:ext cx="12268502" cy="4014890"/>
          </a:xfrm>
          <a:prstGeom prst="rect">
            <a:avLst/>
          </a:prstGeom>
        </p:spPr>
        <p:txBody>
          <a:bodyPr/>
          <a:lstStyle/>
          <a:p>
            <a:pPr defTabSz="455675">
              <a:defRPr sz="11231" b="1"/>
            </a:pPr>
            <a:r>
              <a:rPr lang="zh-CN" altLang="en-US" dirty="0"/>
              <a:t>合并和查找</a:t>
            </a:r>
            <a:br>
              <a:rPr lang="en-US" altLang="zh-CN" dirty="0"/>
            </a:br>
            <a:r>
              <a:rPr lang="zh-CN" altLang="en-US" dirty="0"/>
              <a:t>操作演示</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 name="Creating Union Find"/>
          <p:cNvSpPr>
            <a:spLocks noGrp="1"/>
          </p:cNvSpPr>
          <p:nvPr>
            <p:ph type="title"/>
          </p:nvPr>
        </p:nvSpPr>
        <p:spPr>
          <a:xfrm>
            <a:off x="952500" y="254000"/>
            <a:ext cx="11099800" cy="1364159"/>
          </a:xfrm>
          <a:prstGeom prst="rect">
            <a:avLst/>
          </a:prstGeom>
        </p:spPr>
        <p:txBody>
          <a:bodyPr/>
          <a:lstStyle>
            <a:lvl1pPr defTabSz="549148">
              <a:defRPr sz="7519" b="1"/>
            </a:lvl1pPr>
          </a:lstStyle>
          <a:p>
            <a:r>
              <a:rPr lang="zh-CN" altLang="en-US" dirty="0"/>
              <a:t>创建一个并查集</a:t>
            </a:r>
            <a:endParaRPr dirty="0"/>
          </a:p>
        </p:txBody>
      </p:sp>
      <p:sp>
        <p:nvSpPr>
          <p:cNvPr id="1902" name="To begin using Union Find, first construct a bijection (a mapping) between your objects and the integers in the range [0, n)."/>
          <p:cNvSpPr/>
          <p:nvPr/>
        </p:nvSpPr>
        <p:spPr>
          <a:xfrm>
            <a:off x="1062272" y="2809615"/>
            <a:ext cx="1088025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为了创建一个并查集，我们首先需要在元素和整数</a:t>
            </a:r>
            <a:r>
              <a:rPr lang="en-US" altLang="zh-CN" dirty="0"/>
              <a:t>[0, n)</a:t>
            </a:r>
            <a:r>
              <a:rPr lang="zh-CN" altLang="en-US" dirty="0"/>
              <a:t>之间，建议一个</a:t>
            </a:r>
            <a:r>
              <a:rPr lang="zh-CN" altLang="en-US" b="1" dirty="0">
                <a:solidFill>
                  <a:srgbClr val="11DBE2"/>
                </a:solidFill>
              </a:rPr>
              <a:t>映射</a:t>
            </a:r>
            <a:r>
              <a:rPr lang="zh-CN" altLang="en-US" dirty="0"/>
              <a:t>关系。</a:t>
            </a:r>
            <a:endParaRPr dirty="0"/>
          </a:p>
        </p:txBody>
      </p:sp>
      <p:sp>
        <p:nvSpPr>
          <p:cNvPr id="1903" name="NOTE: This step is not necessary in general, but it will allow us to construct an array-based union find."/>
          <p:cNvSpPr/>
          <p:nvPr/>
        </p:nvSpPr>
        <p:spPr>
          <a:xfrm>
            <a:off x="563080" y="5733398"/>
            <a:ext cx="11878638"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b="1" dirty="0"/>
              <a:t>注意</a:t>
            </a:r>
            <a:r>
              <a:rPr lang="zh-CN" altLang="en-US" dirty="0"/>
              <a:t>，本步骤并非必须，但是它可以帮我们构建一个基于数组的并查集。</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05" name="H" descr="H"/>
            <p:cNvPicPr>
              <a:picLocks/>
            </p:cNvPicPr>
            <p:nvPr/>
          </p:nvPicPr>
          <p:blipFill>
            <a:blip r:embed="rId3"/>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08" name="B" descr="B"/>
            <p:cNvPicPr>
              <a:picLocks/>
            </p:cNvPicPr>
            <p:nvPr/>
          </p:nvPicPr>
          <p:blipFill>
            <a:blip r:embed="rId3"/>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11" name="C" descr="C"/>
            <p:cNvPicPr>
              <a:picLocks/>
            </p:cNvPicPr>
            <p:nvPr/>
          </p:nvPicPr>
          <p:blipFill>
            <a:blip r:embed="rId3"/>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14" name="D" descr="D"/>
            <p:cNvPicPr>
              <a:picLocks/>
            </p:cNvPicPr>
            <p:nvPr/>
          </p:nvPicPr>
          <p:blipFill>
            <a:blip r:embed="rId3"/>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17" name="E" descr="E"/>
            <p:cNvPicPr>
              <a:picLocks/>
            </p:cNvPicPr>
            <p:nvPr/>
          </p:nvPicPr>
          <p:blipFill>
            <a:blip r:embed="rId3"/>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20" name="L" descr="L"/>
            <p:cNvPicPr>
              <a:picLocks/>
            </p:cNvPicPr>
            <p:nvPr/>
          </p:nvPicPr>
          <p:blipFill>
            <a:blip r:embed="rId3"/>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23" name="G" descr="G"/>
            <p:cNvPicPr>
              <a:picLocks/>
            </p:cNvPicPr>
            <p:nvPr/>
          </p:nvPicPr>
          <p:blipFill>
            <a:blip r:embed="rId3"/>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26" name="A" descr="A"/>
            <p:cNvPicPr>
              <a:picLocks/>
            </p:cNvPicPr>
            <p:nvPr/>
          </p:nvPicPr>
          <p:blipFill>
            <a:blip r:embed="rId3"/>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29" name="I" descr="I"/>
            <p:cNvPicPr>
              <a:picLocks/>
            </p:cNvPicPr>
            <p:nvPr/>
          </p:nvPicPr>
          <p:blipFill>
            <a:blip r:embed="rId3"/>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32" name="J" descr="J"/>
            <p:cNvPicPr>
              <a:picLocks/>
            </p:cNvPicPr>
            <p:nvPr/>
          </p:nvPicPr>
          <p:blipFill>
            <a:blip r:embed="rId3"/>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35" name="K" descr="K"/>
            <p:cNvPicPr>
              <a:picLocks/>
            </p:cNvPicPr>
            <p:nvPr/>
          </p:nvPicPr>
          <p:blipFill>
            <a:blip r:embed="rId3"/>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38" name="F" descr="F"/>
            <p:cNvPicPr>
              <a:picLocks/>
            </p:cNvPicPr>
            <p:nvPr/>
          </p:nvPicPr>
          <p:blipFill>
            <a:blip r:embed="rId3"/>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1349712"/>
            <a:ext cx="672058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随机将下面的元素映射到右边的整数。</a:t>
            </a:r>
            <a:endParaRPr dirty="0"/>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55" name="H" descr="H"/>
            <p:cNvPicPr>
              <a:picLocks/>
            </p:cNvPicPr>
            <p:nvPr/>
          </p:nvPicPr>
          <p:blipFill>
            <a:blip r:embed="rId3"/>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58" name="B" descr="B"/>
            <p:cNvPicPr>
              <a:picLocks/>
            </p:cNvPicPr>
            <p:nvPr/>
          </p:nvPicPr>
          <p:blipFill>
            <a:blip r:embed="rId3"/>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61" name="C" descr="C"/>
            <p:cNvPicPr>
              <a:picLocks/>
            </p:cNvPicPr>
            <p:nvPr/>
          </p:nvPicPr>
          <p:blipFill>
            <a:blip r:embed="rId3"/>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64" name="D" descr="D"/>
            <p:cNvPicPr>
              <a:picLocks/>
            </p:cNvPicPr>
            <p:nvPr/>
          </p:nvPicPr>
          <p:blipFill>
            <a:blip r:embed="rId3"/>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67" name="E" descr="E"/>
            <p:cNvPicPr>
              <a:picLocks/>
            </p:cNvPicPr>
            <p:nvPr/>
          </p:nvPicPr>
          <p:blipFill>
            <a:blip r:embed="rId3"/>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70" name="L" descr="L"/>
            <p:cNvPicPr>
              <a:picLocks/>
            </p:cNvPicPr>
            <p:nvPr/>
          </p:nvPicPr>
          <p:blipFill>
            <a:blip r:embed="rId3"/>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73" name="G" descr="G"/>
            <p:cNvPicPr>
              <a:picLocks/>
            </p:cNvPicPr>
            <p:nvPr/>
          </p:nvPicPr>
          <p:blipFill>
            <a:blip r:embed="rId3"/>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76" name="A" descr="A"/>
            <p:cNvPicPr>
              <a:picLocks/>
            </p:cNvPicPr>
            <p:nvPr/>
          </p:nvPicPr>
          <p:blipFill>
            <a:blip r:embed="rId3"/>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79" name="I" descr="I"/>
            <p:cNvPicPr>
              <a:picLocks/>
            </p:cNvPicPr>
            <p:nvPr/>
          </p:nvPicPr>
          <p:blipFill>
            <a:blip r:embed="rId3"/>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82" name="J" descr="J"/>
            <p:cNvPicPr>
              <a:picLocks/>
            </p:cNvPicPr>
            <p:nvPr/>
          </p:nvPicPr>
          <p:blipFill>
            <a:blip r:embed="rId3"/>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85" name="K" descr="K"/>
            <p:cNvPicPr>
              <a:picLocks/>
            </p:cNvPicPr>
            <p:nvPr/>
          </p:nvPicPr>
          <p:blipFill>
            <a:blip r:embed="rId3"/>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88" name="F" descr="F"/>
            <p:cNvPicPr>
              <a:picLocks/>
            </p:cNvPicPr>
            <p:nvPr/>
          </p:nvPicPr>
          <p:blipFill>
            <a:blip r:embed="rId3"/>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1" name="Store Union Find information in an array. Each index has an associated object (letter in this example) we can lookup through our mapping."/>
          <p:cNvSpPr/>
          <p:nvPr/>
        </p:nvSpPr>
        <p:spPr>
          <a:xfrm>
            <a:off x="1481593" y="3994507"/>
            <a:ext cx="10041608"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构建一个数组。将数组的索引和元素之间进行关联，我们可以通过前面的哈希表来建立这种关联。</a:t>
            </a:r>
            <a:endParaRPr dirty="0"/>
          </a:p>
        </p:txBody>
      </p:sp>
      <p:graphicFrame>
        <p:nvGraphicFramePr>
          <p:cNvPr id="202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8" name="Instructions:"/>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029" name="H" descr="H"/>
            <p:cNvPicPr>
              <a:picLocks/>
            </p:cNvPicPr>
            <p:nvPr/>
          </p:nvPicPr>
          <p:blipFill>
            <a:blip r:embed="rId3"/>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032" name="B" descr="B"/>
            <p:cNvPicPr>
              <a:picLocks/>
            </p:cNvPicPr>
            <p:nvPr/>
          </p:nvPicPr>
          <p:blipFill>
            <a:blip r:embed="rId3"/>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035" name="C" descr="C"/>
            <p:cNvPicPr>
              <a:picLocks/>
            </p:cNvPicPr>
            <p:nvPr/>
          </p:nvPicPr>
          <p:blipFill>
            <a:blip r:embed="rId3"/>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038" name="D" descr="D"/>
            <p:cNvPicPr>
              <a:picLocks/>
            </p:cNvPicPr>
            <p:nvPr/>
          </p:nvPicPr>
          <p:blipFill>
            <a:blip r:embed="rId3"/>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041" name="E" descr="E"/>
            <p:cNvPicPr>
              <a:picLocks/>
            </p:cNvPicPr>
            <p:nvPr/>
          </p:nvPicPr>
          <p:blipFill>
            <a:blip r:embed="rId3"/>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044" name="L" descr="L"/>
            <p:cNvPicPr>
              <a:picLocks/>
            </p:cNvPicPr>
            <p:nvPr/>
          </p:nvPicPr>
          <p:blipFill>
            <a:blip r:embed="rId3"/>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047" name="G" descr="G"/>
            <p:cNvPicPr>
              <a:picLocks/>
            </p:cNvPicPr>
            <p:nvPr/>
          </p:nvPicPr>
          <p:blipFill>
            <a:blip r:embed="rId3"/>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050" name="A" descr="A"/>
            <p:cNvPicPr>
              <a:picLocks/>
            </p:cNvPicPr>
            <p:nvPr/>
          </p:nvPicPr>
          <p:blipFill>
            <a:blip r:embed="rId3"/>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053" name="I" descr="I"/>
            <p:cNvPicPr>
              <a:picLocks/>
            </p:cNvPicPr>
            <p:nvPr/>
          </p:nvPicPr>
          <p:blipFill>
            <a:blip r:embed="rId3"/>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056" name="J" descr="J"/>
            <p:cNvPicPr>
              <a:picLocks/>
            </p:cNvPicPr>
            <p:nvPr/>
          </p:nvPicPr>
          <p:blipFill>
            <a:blip r:embed="rId3"/>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059" name="K" descr="K"/>
            <p:cNvPicPr>
              <a:picLocks/>
            </p:cNvPicPr>
            <p:nvPr/>
          </p:nvPicPr>
          <p:blipFill>
            <a:blip r:embed="rId3"/>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062"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556356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dirty="0" err="1"/>
              <a:t>这个样例并不使用路径压缩</a:t>
            </a:r>
            <a:r>
              <a:rPr dirty="0"/>
              <a: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134" name="H" descr="H"/>
            <p:cNvPicPr>
              <a:picLocks/>
            </p:cNvPicPr>
            <p:nvPr/>
          </p:nvPicPr>
          <p:blipFill>
            <a:blip r:embed="rId3"/>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137" name="B" descr="B"/>
            <p:cNvPicPr>
              <a:picLocks/>
            </p:cNvPicPr>
            <p:nvPr/>
          </p:nvPicPr>
          <p:blipFill>
            <a:blip r:embed="rId3"/>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140" name="C" descr="C"/>
            <p:cNvPicPr>
              <a:picLocks/>
            </p:cNvPicPr>
            <p:nvPr/>
          </p:nvPicPr>
          <p:blipFill>
            <a:blip r:embed="rId3"/>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143" name="D" descr="D"/>
            <p:cNvPicPr>
              <a:picLocks/>
            </p:cNvPicPr>
            <p:nvPr/>
          </p:nvPicPr>
          <p:blipFill>
            <a:blip r:embed="rId3"/>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146" name="E" descr="E"/>
            <p:cNvPicPr>
              <a:picLocks/>
            </p:cNvPicPr>
            <p:nvPr/>
          </p:nvPicPr>
          <p:blipFill>
            <a:blip r:embed="rId3"/>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149" name="L" descr="L"/>
            <p:cNvPicPr>
              <a:picLocks/>
            </p:cNvPicPr>
            <p:nvPr/>
          </p:nvPicPr>
          <p:blipFill>
            <a:blip r:embed="rId3"/>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152" name="G" descr="G"/>
            <p:cNvPicPr>
              <a:picLocks/>
            </p:cNvPicPr>
            <p:nvPr/>
          </p:nvPicPr>
          <p:blipFill>
            <a:blip r:embed="rId3"/>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155" name="A" descr="A"/>
            <p:cNvPicPr>
              <a:picLocks/>
            </p:cNvPicPr>
            <p:nvPr/>
          </p:nvPicPr>
          <p:blipFill>
            <a:blip r:embed="rId3"/>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158" name="I" descr="I"/>
            <p:cNvPicPr>
              <a:picLocks/>
            </p:cNvPicPr>
            <p:nvPr/>
          </p:nvPicPr>
          <p:blipFill>
            <a:blip r:embed="rId3"/>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161" name="J" descr="J"/>
            <p:cNvPicPr>
              <a:picLocks/>
            </p:cNvPicPr>
            <p:nvPr/>
          </p:nvPicPr>
          <p:blipFill>
            <a:blip r:embed="rId3"/>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164" name="K" descr="K"/>
            <p:cNvPicPr>
              <a:picLocks/>
            </p:cNvPicPr>
            <p:nvPr/>
          </p:nvPicPr>
          <p:blipFill>
            <a:blip r:embed="rId3"/>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167"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81" name="Instructions:">
            <a:extLst>
              <a:ext uri="{FF2B5EF4-FFF2-40B4-BE49-F238E27FC236}">
                <a16:creationId xmlns:a16="http://schemas.microsoft.com/office/drawing/2014/main" id="{79303BBC-AA24-FC4A-A6B5-D19BD72B5982}"/>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240" name="H" descr="H"/>
            <p:cNvPicPr>
              <a:picLocks/>
            </p:cNvPicPr>
            <p:nvPr/>
          </p:nvPicPr>
          <p:blipFill>
            <a:blip r:embed="rId3"/>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243" name="B" descr="B"/>
            <p:cNvPicPr>
              <a:picLocks/>
            </p:cNvPicPr>
            <p:nvPr/>
          </p:nvPicPr>
          <p:blipFill>
            <a:blip r:embed="rId3"/>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247" name="D" descr="D"/>
            <p:cNvPicPr>
              <a:picLocks/>
            </p:cNvPicPr>
            <p:nvPr/>
          </p:nvPicPr>
          <p:blipFill>
            <a:blip r:embed="rId3"/>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250" name="E" descr="E"/>
            <p:cNvPicPr>
              <a:picLocks/>
            </p:cNvPicPr>
            <p:nvPr/>
          </p:nvPicPr>
          <p:blipFill>
            <a:blip r:embed="rId3"/>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253" name="L" descr="L"/>
            <p:cNvPicPr>
              <a:picLocks/>
            </p:cNvPicPr>
            <p:nvPr/>
          </p:nvPicPr>
          <p:blipFill>
            <a:blip r:embed="rId3"/>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256" name="G" descr="G"/>
            <p:cNvPicPr>
              <a:picLocks/>
            </p:cNvPicPr>
            <p:nvPr/>
          </p:nvPicPr>
          <p:blipFill>
            <a:blip r:embed="rId3"/>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259" name="A" descr="A"/>
            <p:cNvPicPr>
              <a:picLocks/>
            </p:cNvPicPr>
            <p:nvPr/>
          </p:nvPicPr>
          <p:blipFill>
            <a:blip r:embed="rId3"/>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262" name="I" descr="I"/>
            <p:cNvPicPr>
              <a:picLocks/>
            </p:cNvPicPr>
            <p:nvPr/>
          </p:nvPicPr>
          <p:blipFill>
            <a:blip r:embed="rId3"/>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265" name="J" descr="J"/>
            <p:cNvPicPr>
              <a:picLocks/>
            </p:cNvPicPr>
            <p:nvPr/>
          </p:nvPicPr>
          <p:blipFill>
            <a:blip r:embed="rId3"/>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269"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4C654C58-BA00-6E4E-ADD4-3032C9CB114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83A786B2-F18D-3041-896B-61C05370D451}"/>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336" name="H" descr="H"/>
            <p:cNvPicPr>
              <a:picLocks/>
            </p:cNvPicPr>
            <p:nvPr/>
          </p:nvPicPr>
          <p:blipFill>
            <a:blip r:embed="rId3"/>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339" name="B" descr="B"/>
            <p:cNvPicPr>
              <a:picLocks/>
            </p:cNvPicPr>
            <p:nvPr/>
          </p:nvPicPr>
          <p:blipFill>
            <a:blip r:embed="rId3"/>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343" name="D" descr="D"/>
            <p:cNvPicPr>
              <a:picLocks/>
            </p:cNvPicPr>
            <p:nvPr/>
          </p:nvPicPr>
          <p:blipFill>
            <a:blip r:embed="rId3"/>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346" name="E" descr="E"/>
            <p:cNvPicPr>
              <a:picLocks/>
            </p:cNvPicPr>
            <p:nvPr/>
          </p:nvPicPr>
          <p:blipFill>
            <a:blip r:embed="rId3"/>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349" name="L" descr="L"/>
            <p:cNvPicPr>
              <a:picLocks/>
            </p:cNvPicPr>
            <p:nvPr/>
          </p:nvPicPr>
          <p:blipFill>
            <a:blip r:embed="rId3"/>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352" name="G" descr="G"/>
            <p:cNvPicPr>
              <a:picLocks/>
            </p:cNvPicPr>
            <p:nvPr/>
          </p:nvPicPr>
          <p:blipFill>
            <a:blip r:embed="rId3"/>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355" name="A" descr="A"/>
            <p:cNvPicPr>
              <a:picLocks/>
            </p:cNvPicPr>
            <p:nvPr/>
          </p:nvPicPr>
          <p:blipFill>
            <a:blip r:embed="rId3"/>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358" name="I" descr="I"/>
            <p:cNvPicPr>
              <a:picLocks/>
            </p:cNvPicPr>
            <p:nvPr/>
          </p:nvPicPr>
          <p:blipFill>
            <a:blip r:embed="rId3"/>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361" name="J" descr="J"/>
            <p:cNvPicPr>
              <a:picLocks/>
            </p:cNvPicPr>
            <p:nvPr/>
          </p:nvPicPr>
          <p:blipFill>
            <a:blip r:embed="rId3"/>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365"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A4E250A8-17F4-544C-A471-4ACAC1E0E2AD}"/>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5C255596-5AF8-AB46-8A09-AB30A3D84E4F}"/>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3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432" name="H" descr="H"/>
            <p:cNvPicPr>
              <a:picLocks/>
            </p:cNvPicPr>
            <p:nvPr/>
          </p:nvPicPr>
          <p:blipFill>
            <a:blip r:embed="rId3"/>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435" name="B" descr="B"/>
            <p:cNvPicPr>
              <a:picLocks/>
            </p:cNvPicPr>
            <p:nvPr/>
          </p:nvPicPr>
          <p:blipFill>
            <a:blip r:embed="rId3"/>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439" name="D" descr="D"/>
            <p:cNvPicPr>
              <a:picLocks/>
            </p:cNvPicPr>
            <p:nvPr/>
          </p:nvPicPr>
          <p:blipFill>
            <a:blip r:embed="rId3"/>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443" name="L" descr="L"/>
            <p:cNvPicPr>
              <a:picLocks/>
            </p:cNvPicPr>
            <p:nvPr/>
          </p:nvPicPr>
          <p:blipFill>
            <a:blip r:embed="rId3"/>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446" name="G" descr="G"/>
            <p:cNvPicPr>
              <a:picLocks/>
            </p:cNvPicPr>
            <p:nvPr/>
          </p:nvPicPr>
          <p:blipFill>
            <a:blip r:embed="rId3"/>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449" name="A" descr="A"/>
            <p:cNvPicPr>
              <a:picLocks/>
            </p:cNvPicPr>
            <p:nvPr/>
          </p:nvPicPr>
          <p:blipFill>
            <a:blip r:embed="rId3"/>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452" name="I" descr="I"/>
            <p:cNvPicPr>
              <a:picLocks/>
            </p:cNvPicPr>
            <p:nvPr/>
          </p:nvPicPr>
          <p:blipFill>
            <a:blip r:embed="rId3"/>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455" name="J" descr="J"/>
            <p:cNvPicPr>
              <a:picLocks/>
            </p:cNvPicPr>
            <p:nvPr/>
          </p:nvPicPr>
          <p:blipFill>
            <a:blip r:embed="rId3"/>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45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4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D196D07-FC50-6941-A8D6-D5FCAEDFC1E4}"/>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A3442C20-B0CD-6F4C-A1F4-DEDBA2EA92AB}"/>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520" name="H" descr="H"/>
            <p:cNvPicPr>
              <a:picLocks/>
            </p:cNvPicPr>
            <p:nvPr/>
          </p:nvPicPr>
          <p:blipFill>
            <a:blip r:embed="rId3"/>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523" name="B" descr="B"/>
            <p:cNvPicPr>
              <a:picLocks/>
            </p:cNvPicPr>
            <p:nvPr/>
          </p:nvPicPr>
          <p:blipFill>
            <a:blip r:embed="rId3"/>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527" name="D" descr="D"/>
            <p:cNvPicPr>
              <a:picLocks/>
            </p:cNvPicPr>
            <p:nvPr/>
          </p:nvPicPr>
          <p:blipFill>
            <a:blip r:embed="rId3"/>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531" name="L" descr="L"/>
            <p:cNvPicPr>
              <a:picLocks/>
            </p:cNvPicPr>
            <p:nvPr/>
          </p:nvPicPr>
          <p:blipFill>
            <a:blip r:embed="rId3"/>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534" name="G" descr="G"/>
            <p:cNvPicPr>
              <a:picLocks/>
            </p:cNvPicPr>
            <p:nvPr/>
          </p:nvPicPr>
          <p:blipFill>
            <a:blip r:embed="rId3"/>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537" name="A" descr="A"/>
            <p:cNvPicPr>
              <a:picLocks/>
            </p:cNvPicPr>
            <p:nvPr/>
          </p:nvPicPr>
          <p:blipFill>
            <a:blip r:embed="rId3"/>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540" name="I" descr="I"/>
            <p:cNvPicPr>
              <a:picLocks/>
            </p:cNvPicPr>
            <p:nvPr/>
          </p:nvPicPr>
          <p:blipFill>
            <a:blip r:embed="rId3"/>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543" name="J" descr="J"/>
            <p:cNvPicPr>
              <a:picLocks/>
            </p:cNvPicPr>
            <p:nvPr/>
          </p:nvPicPr>
          <p:blipFill>
            <a:blip r:embed="rId3"/>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54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54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6991E69-2BC8-AC4C-8ED5-12693A1E59B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BA387DD2-D5DE-AD45-B797-FC77CDACD72A}"/>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08" name="H" descr="H"/>
            <p:cNvPicPr>
              <a:picLocks/>
            </p:cNvPicPr>
            <p:nvPr/>
          </p:nvPicPr>
          <p:blipFill>
            <a:blip r:embed="rId3"/>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11" name="B" descr="B"/>
            <p:cNvPicPr>
              <a:picLocks/>
            </p:cNvPicPr>
            <p:nvPr/>
          </p:nvPicPr>
          <p:blipFill>
            <a:blip r:embed="rId3"/>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15" name="D" descr="D"/>
            <p:cNvPicPr>
              <a:picLocks/>
            </p:cNvPicPr>
            <p:nvPr/>
          </p:nvPicPr>
          <p:blipFill>
            <a:blip r:embed="rId3"/>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19" name="L" descr="L"/>
            <p:cNvPicPr>
              <a:picLocks/>
            </p:cNvPicPr>
            <p:nvPr/>
          </p:nvPicPr>
          <p:blipFill>
            <a:blip r:embed="rId3"/>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622" name="G" descr="G"/>
            <p:cNvPicPr>
              <a:picLocks/>
            </p:cNvPicPr>
            <p:nvPr/>
          </p:nvPicPr>
          <p:blipFill>
            <a:blip r:embed="rId3"/>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626" name="I" descr="I"/>
            <p:cNvPicPr>
              <a:picLocks/>
            </p:cNvPicPr>
            <p:nvPr/>
          </p:nvPicPr>
          <p:blipFill>
            <a:blip r:embed="rId3"/>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63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63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63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072E4E8C-096E-4E47-B5D1-5E06E8F5385F}"/>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88" name="H" descr="H"/>
            <p:cNvPicPr>
              <a:picLocks/>
            </p:cNvPicPr>
            <p:nvPr/>
          </p:nvPicPr>
          <p:blipFill>
            <a:blip r:embed="rId3"/>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91" name="B" descr="B"/>
            <p:cNvPicPr>
              <a:picLocks/>
            </p:cNvPicPr>
            <p:nvPr/>
          </p:nvPicPr>
          <p:blipFill>
            <a:blip r:embed="rId3"/>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95" name="D" descr="D"/>
            <p:cNvPicPr>
              <a:picLocks/>
            </p:cNvPicPr>
            <p:nvPr/>
          </p:nvPicPr>
          <p:blipFill>
            <a:blip r:embed="rId3"/>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99" name="L" descr="L"/>
            <p:cNvPicPr>
              <a:picLocks/>
            </p:cNvPicPr>
            <p:nvPr/>
          </p:nvPicPr>
          <p:blipFill>
            <a:blip r:embed="rId3"/>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02" name="G" descr="G"/>
            <p:cNvPicPr>
              <a:picLocks/>
            </p:cNvPicPr>
            <p:nvPr/>
          </p:nvPicPr>
          <p:blipFill>
            <a:blip r:embed="rId3"/>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06" name="I" descr="I"/>
            <p:cNvPicPr>
              <a:picLocks/>
            </p:cNvPicPr>
            <p:nvPr/>
          </p:nvPicPr>
          <p:blipFill>
            <a:blip r:embed="rId3"/>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1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1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71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DFBD92F4-437C-B44E-AFFC-6125687D5E5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767" name="H" descr="H"/>
            <p:cNvPicPr>
              <a:picLocks/>
            </p:cNvPicPr>
            <p:nvPr/>
          </p:nvPicPr>
          <p:blipFill>
            <a:blip r:embed="rId3"/>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771"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772" name="D" descr="D"/>
            <p:cNvPicPr>
              <a:picLocks/>
            </p:cNvPicPr>
            <p:nvPr/>
          </p:nvPicPr>
          <p:blipFill>
            <a:blip r:embed="rId3"/>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776" name="L" descr="L"/>
            <p:cNvPicPr>
              <a:picLocks/>
            </p:cNvPicPr>
            <p:nvPr/>
          </p:nvPicPr>
          <p:blipFill>
            <a:blip r:embed="rId3"/>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79" name="G" descr="G"/>
            <p:cNvPicPr>
              <a:picLocks/>
            </p:cNvPicPr>
            <p:nvPr/>
          </p:nvPicPr>
          <p:blipFill>
            <a:blip r:embed="rId3"/>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83" name="I" descr="I"/>
            <p:cNvPicPr>
              <a:picLocks/>
            </p:cNvPicPr>
            <p:nvPr/>
          </p:nvPicPr>
          <p:blipFill>
            <a:blip r:embed="rId3"/>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87"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88"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539A2527-2321-404B-85EB-E55B0CC5CF3B}"/>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841" name="H" descr="H"/>
            <p:cNvPicPr>
              <a:picLocks/>
            </p:cNvPicPr>
            <p:nvPr/>
          </p:nvPicPr>
          <p:blipFill>
            <a:blip r:embed="rId3"/>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45"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846" name="D" descr="D"/>
            <p:cNvPicPr>
              <a:picLocks/>
            </p:cNvPicPr>
            <p:nvPr/>
          </p:nvPicPr>
          <p:blipFill>
            <a:blip r:embed="rId3"/>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850" name="L" descr="L"/>
            <p:cNvPicPr>
              <a:picLocks/>
            </p:cNvPicPr>
            <p:nvPr/>
          </p:nvPicPr>
          <p:blipFill>
            <a:blip r:embed="rId3"/>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853" name="G" descr="G"/>
            <p:cNvPicPr>
              <a:picLocks/>
            </p:cNvPicPr>
            <p:nvPr/>
          </p:nvPicPr>
          <p:blipFill>
            <a:blip r:embed="rId3"/>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857" name="I" descr="I"/>
            <p:cNvPicPr>
              <a:picLocks/>
            </p:cNvPicPr>
            <p:nvPr/>
          </p:nvPicPr>
          <p:blipFill>
            <a:blip r:embed="rId3"/>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861"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862"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9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9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0D2B3BF5-0821-CC47-B184-848CFB009634}"/>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15" name="H" descr="H"/>
            <p:cNvPicPr>
              <a:picLocks/>
            </p:cNvPicPr>
            <p:nvPr/>
          </p:nvPicPr>
          <p:blipFill>
            <a:blip r:embed="rId3"/>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19"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20"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21"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22" name="L" descr="L"/>
            <p:cNvPicPr>
              <a:picLocks/>
            </p:cNvPicPr>
            <p:nvPr/>
          </p:nvPicPr>
          <p:blipFill>
            <a:blip r:embed="rId3"/>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25" name="G" descr="G"/>
            <p:cNvPicPr>
              <a:picLocks/>
            </p:cNvPicPr>
            <p:nvPr/>
          </p:nvPicPr>
          <p:blipFill>
            <a:blip r:embed="rId3"/>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29" name="I" descr="I"/>
            <p:cNvPicPr>
              <a:picLocks/>
            </p:cNvPicPr>
            <p:nvPr/>
          </p:nvPicPr>
          <p:blipFill>
            <a:blip r:embed="rId3"/>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933"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934"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96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96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ED20D90A-5DB9-B14B-8DA3-E914AE0F00B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82" name="H" descr="H"/>
            <p:cNvPicPr>
              <a:picLocks/>
            </p:cNvPicPr>
            <p:nvPr/>
          </p:nvPicPr>
          <p:blipFill>
            <a:blip r:embed="rId3"/>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8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8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8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89" name="L" descr="L"/>
            <p:cNvPicPr>
              <a:picLocks/>
            </p:cNvPicPr>
            <p:nvPr/>
          </p:nvPicPr>
          <p:blipFill>
            <a:blip r:embed="rId3"/>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92" name="G" descr="G"/>
            <p:cNvPicPr>
              <a:picLocks/>
            </p:cNvPicPr>
            <p:nvPr/>
          </p:nvPicPr>
          <p:blipFill>
            <a:blip r:embed="rId3"/>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96" name="I" descr="I"/>
            <p:cNvPicPr>
              <a:picLocks/>
            </p:cNvPicPr>
            <p:nvPr/>
          </p:nvPicPr>
          <p:blipFill>
            <a:blip r:embed="rId3"/>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2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47EFC9E3-1DB0-A344-A63B-57E6E160F71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050" name="H" descr="H"/>
            <p:cNvPicPr>
              <a:picLocks/>
            </p:cNvPicPr>
            <p:nvPr/>
          </p:nvPicPr>
          <p:blipFill>
            <a:blip r:embed="rId3"/>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05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05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05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057" name="L" descr="L"/>
            <p:cNvPicPr>
              <a:picLocks/>
            </p:cNvPicPr>
            <p:nvPr/>
          </p:nvPicPr>
          <p:blipFill>
            <a:blip r:embed="rId3"/>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060" name="G" descr="G"/>
            <p:cNvPicPr>
              <a:picLocks/>
            </p:cNvPicPr>
            <p:nvPr/>
          </p:nvPicPr>
          <p:blipFill>
            <a:blip r:embed="rId3"/>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06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6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6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9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E94AED8E-47E3-C14A-A49D-B6CBEA07AB2F}"/>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12" name="H" descr="H"/>
            <p:cNvPicPr>
              <a:picLocks/>
            </p:cNvPicPr>
            <p:nvPr/>
          </p:nvPicPr>
          <p:blipFill>
            <a:blip r:embed="rId3"/>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1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119" name="L" descr="L"/>
            <p:cNvPicPr>
              <a:picLocks/>
            </p:cNvPicPr>
            <p:nvPr/>
          </p:nvPicPr>
          <p:blipFill>
            <a:blip r:embed="rId3"/>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22" name="G" descr="G"/>
            <p:cNvPicPr>
              <a:picLocks/>
            </p:cNvPicPr>
            <p:nvPr/>
          </p:nvPicPr>
          <p:blipFill>
            <a:blip r:embed="rId3"/>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2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2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2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15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3B867A13-29E3-3F4D-9D6C-C6328EC312D5}"/>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74" name="H" descr="H"/>
            <p:cNvPicPr>
              <a:picLocks/>
            </p:cNvPicPr>
            <p:nvPr/>
          </p:nvPicPr>
          <p:blipFill>
            <a:blip r:embed="rId3"/>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7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7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8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18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82" name="G" descr="G"/>
            <p:cNvPicPr>
              <a:picLocks/>
            </p:cNvPicPr>
            <p:nvPr/>
          </p:nvPicPr>
          <p:blipFill>
            <a:blip r:embed="rId3"/>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8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8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8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1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428A81E-0501-704A-9B3B-056CA4C3A133}"/>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3"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30" name="H" descr="H"/>
            <p:cNvPicPr>
              <a:picLocks/>
            </p:cNvPicPr>
            <p:nvPr/>
          </p:nvPicPr>
          <p:blipFill>
            <a:blip r:embed="rId3"/>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3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3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3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3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38" name="G" descr="G"/>
            <p:cNvPicPr>
              <a:picLocks/>
            </p:cNvPicPr>
            <p:nvPr/>
          </p:nvPicPr>
          <p:blipFill>
            <a:blip r:embed="rId3"/>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4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24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24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6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CD2081E-9DF0-DA46-AF0B-7E8DEC1B80AD}"/>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86" name="H" descr="H"/>
            <p:cNvPicPr>
              <a:picLocks/>
            </p:cNvPicPr>
            <p:nvPr/>
          </p:nvPicPr>
          <p:blipFill>
            <a:blip r:embed="rId3"/>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90"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91"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9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93"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94" name="G" descr="G"/>
            <p:cNvPicPr>
              <a:picLocks/>
            </p:cNvPicPr>
            <p:nvPr/>
          </p:nvPicPr>
          <p:blipFill>
            <a:blip r:embed="rId3"/>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9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9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2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15A4766C-B90D-AA47-B715-68DE4798AAC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38" name="H" descr="H"/>
            <p:cNvPicPr>
              <a:picLocks/>
            </p:cNvPicPr>
            <p:nvPr/>
          </p:nvPicPr>
          <p:blipFill>
            <a:blip r:embed="rId3"/>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4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44"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45"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46" name="G" descr="G"/>
            <p:cNvPicPr>
              <a:picLocks/>
            </p:cNvPicPr>
            <p:nvPr/>
          </p:nvPicPr>
          <p:blipFill>
            <a:blip r:embed="rId3"/>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3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3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7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6D0644E0-DD4A-BE41-9B91-275F88C509CA}"/>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90" name="H" descr="H"/>
            <p:cNvPicPr>
              <a:picLocks/>
            </p:cNvPicPr>
            <p:nvPr/>
          </p:nvPicPr>
          <p:blipFill>
            <a:blip r:embed="rId3"/>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9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9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9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98" name="G" descr="G"/>
            <p:cNvPicPr>
              <a:picLocks/>
            </p:cNvPicPr>
            <p:nvPr/>
          </p:nvPicPr>
          <p:blipFill>
            <a:blip r:embed="rId3"/>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0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03"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0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0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576CFE45-0899-3C49-8C1D-197CD243C17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4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4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4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4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4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48"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7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47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097F77A2-C608-8D4B-96B5-E61F5C2BFC66}"/>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87"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8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8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9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9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92"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93"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9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95"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9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9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1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CA4B2652-5B2E-924F-ABE9-0BF54972E888}"/>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3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3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3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3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3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3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3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3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4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4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5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56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7" name="Instructions:">
            <a:extLst>
              <a:ext uri="{FF2B5EF4-FFF2-40B4-BE49-F238E27FC236}">
                <a16:creationId xmlns:a16="http://schemas.microsoft.com/office/drawing/2014/main" id="{5DD3D70F-18A6-2141-BDA9-A8B7EEC9F78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7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7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7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7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7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7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7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7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7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8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8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0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8" name="Instructions:">
            <a:extLst>
              <a:ext uri="{FF2B5EF4-FFF2-40B4-BE49-F238E27FC236}">
                <a16:creationId xmlns:a16="http://schemas.microsoft.com/office/drawing/2014/main" id="{A163B568-D73E-114C-BD63-104FE85BC1B8}"/>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1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1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1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1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1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1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1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1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1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2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2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6" name="Instructions:">
            <a:extLst>
              <a:ext uri="{FF2B5EF4-FFF2-40B4-BE49-F238E27FC236}">
                <a16:creationId xmlns:a16="http://schemas.microsoft.com/office/drawing/2014/main" id="{2B244517-D156-1C4F-88BA-140CE2D808E0}"/>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7" name="Summary"/>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总结</a:t>
            </a:r>
            <a:endParaRPr dirty="0"/>
          </a:p>
        </p:txBody>
      </p:sp>
      <p:sp>
        <p:nvSpPr>
          <p:cNvPr id="3648" name="Find Operation"/>
          <p:cNvSpPr/>
          <p:nvPr/>
        </p:nvSpPr>
        <p:spPr>
          <a:xfrm>
            <a:off x="2893008" y="1949699"/>
            <a:ext cx="7218784" cy="8720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rPr lang="en-US" dirty="0" err="1"/>
              <a:t>查找操作</a:t>
            </a:r>
            <a:endParaRPr dirty="0"/>
          </a:p>
        </p:txBody>
      </p:sp>
      <p:sp>
        <p:nvSpPr>
          <p:cNvPr id="3649" name="Union Operation"/>
          <p:cNvSpPr/>
          <p:nvPr/>
        </p:nvSpPr>
        <p:spPr>
          <a:xfrm>
            <a:off x="2893008" y="5015663"/>
            <a:ext cx="7218784" cy="8720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rPr lang="zh-CN" altLang="en-US" dirty="0"/>
              <a:t>合并操作</a:t>
            </a:r>
            <a:endParaRPr dirty="0"/>
          </a:p>
        </p:txBody>
      </p:sp>
      <p:sp>
        <p:nvSpPr>
          <p:cNvPr id="3650" name="To find which component a particular element belongs to find the root of that component by following the parent nodes until a self loop is reached (a node who's parent is itself)"/>
          <p:cNvSpPr/>
          <p:nvPr/>
        </p:nvSpPr>
        <p:spPr>
          <a:xfrm>
            <a:off x="843328" y="2973352"/>
            <a:ext cx="11318144"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a:t>
            </a:r>
            <a:r>
              <a:rPr lang="zh-CN" altLang="en-US" b="1" dirty="0">
                <a:solidFill>
                  <a:srgbClr val="E9A432"/>
                </a:solidFill>
              </a:rPr>
              <a:t>查找</a:t>
            </a:r>
            <a:r>
              <a:rPr lang="en-US" altLang="zh-CN" b="1" dirty="0">
                <a:solidFill>
                  <a:srgbClr val="E9A432"/>
                </a:solidFill>
              </a:rPr>
              <a:t>Find</a:t>
            </a:r>
            <a:r>
              <a:rPr lang="zh-CN" altLang="en-US" dirty="0"/>
              <a:t>某个元素隶属于哪个组，只要不断查找该元素的父节点，一直找到根节点为止</a:t>
            </a:r>
            <a:r>
              <a:rPr lang="en-US" altLang="zh-CN" dirty="0"/>
              <a:t>(</a:t>
            </a:r>
            <a:r>
              <a:rPr lang="zh-CN" altLang="en-US" dirty="0"/>
              <a:t>根节点的父节点指向自己</a:t>
            </a:r>
            <a:r>
              <a:rPr lang="en-US" altLang="zh-CN" dirty="0"/>
              <a:t>)</a:t>
            </a:r>
            <a:r>
              <a:rPr lang="zh-CN" altLang="en-US" dirty="0"/>
              <a:t>。</a:t>
            </a:r>
            <a:endParaRPr dirty="0"/>
          </a:p>
        </p:txBody>
      </p:sp>
      <p:sp>
        <p:nvSpPr>
          <p:cNvPr id="3651" name="To unify two elements find which are the root nodes of each component and if the root nodes are different make one of the root nodes be the parent of the other."/>
          <p:cNvSpPr/>
          <p:nvPr/>
        </p:nvSpPr>
        <p:spPr>
          <a:xfrm>
            <a:off x="843328" y="6165422"/>
            <a:ext cx="11318144"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为了将两个元素进行</a:t>
            </a:r>
            <a:r>
              <a:rPr lang="zh-CN" altLang="en-US" b="1" dirty="0">
                <a:solidFill>
                  <a:srgbClr val="E9A432"/>
                </a:solidFill>
              </a:rPr>
              <a:t>合并</a:t>
            </a:r>
            <a:r>
              <a:rPr lang="en-US" altLang="zh-CN" b="1" dirty="0">
                <a:solidFill>
                  <a:srgbClr val="E9A432"/>
                </a:solidFill>
              </a:rPr>
              <a:t>unify</a:t>
            </a:r>
            <a:r>
              <a:rPr lang="zh-CN" altLang="en-US" dirty="0"/>
              <a:t>，只要找到这两个元素的根节点，如果它们的根节点不相同，就将其中一个根节点指向另外一个根节点。通常将元素较少的组，合并入元素较多的组。</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4" name="In this data structure, we do not…"/>
          <p:cNvSpPr/>
          <p:nvPr/>
        </p:nvSpPr>
        <p:spPr>
          <a:xfrm>
            <a:off x="511570" y="2627699"/>
            <a:ext cx="11981657"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lang="zh-CN" altLang="en-US" dirty="0"/>
              <a:t>对于并查集数据结构，我们通常不做</a:t>
            </a:r>
            <a:r>
              <a:rPr lang="en-US" altLang="zh-CN" dirty="0"/>
              <a:t>”</a:t>
            </a:r>
            <a:r>
              <a:rPr lang="zh-CN" altLang="en-US" dirty="0"/>
              <a:t>分开</a:t>
            </a:r>
            <a:r>
              <a:rPr lang="en-US" altLang="zh-CN" dirty="0"/>
              <a:t>un-union”</a:t>
            </a:r>
            <a:r>
              <a:rPr lang="zh-CN" altLang="en-US" dirty="0"/>
              <a:t>元素这个操作。</a:t>
            </a:r>
            <a:endParaRPr dirty="0"/>
          </a:p>
        </p:txBody>
      </p:sp>
      <p:sp>
        <p:nvSpPr>
          <p:cNvPr id="3655" name="The number of components is equal to the number of roots remaining. Also, remark that the number of root nodes never increases."/>
          <p:cNvSpPr/>
          <p:nvPr/>
        </p:nvSpPr>
        <p:spPr>
          <a:xfrm>
            <a:off x="511569" y="4971941"/>
            <a:ext cx="11981657"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000"/>
            </a:lvl1pPr>
          </a:lstStyle>
          <a:p>
            <a:r>
              <a:rPr lang="zh-CN" altLang="en-US" dirty="0"/>
              <a:t>组的数量等于根节点的数量。并且，组的数量只会减少，不会增加。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8"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59"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60"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61"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62"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63"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64"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65"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66"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67"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68"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69"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5"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92"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93"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94"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95"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96"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97"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98"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99"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00"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01"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02"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Our current version of Union Find does not support the nice α(n) time complexity we want.…"/>
          <p:cNvSpPr/>
          <p:nvPr/>
        </p:nvSpPr>
        <p:spPr>
          <a:xfrm>
            <a:off x="687485" y="2113404"/>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endParaRPr dirty="0"/>
          </a:p>
          <a:p>
            <a:pPr>
              <a:defRPr sz="3200"/>
            </a:pPr>
            <a:endParaRPr dirty="0"/>
          </a:p>
          <a:p>
            <a:pPr>
              <a:defRPr sz="3200"/>
            </a:pPr>
            <a:r>
              <a:rPr lang="zh-CN" altLang="en-US" dirty="0"/>
              <a:t>如果要检查</a:t>
            </a:r>
            <a:r>
              <a:rPr lang="en-US" altLang="zh-CN" dirty="0"/>
              <a:t>H</a:t>
            </a:r>
            <a:r>
              <a:rPr lang="zh-CN" altLang="en-US" dirty="0"/>
              <a:t>和</a:t>
            </a:r>
            <a:r>
              <a:rPr lang="en-US" altLang="zh-CN" dirty="0"/>
              <a:t>B</a:t>
            </a:r>
            <a:r>
              <a:rPr lang="zh-CN" altLang="en-US" dirty="0"/>
              <a:t>是否属于同一组，这个检查需要</a:t>
            </a:r>
            <a:r>
              <a:rPr lang="en-US" altLang="zh-CN" dirty="0"/>
              <a:t>5</a:t>
            </a:r>
            <a:r>
              <a:rPr lang="zh-CN" altLang="en-US" dirty="0"/>
              <a:t>步，在最坏的情况下，开销可能更大。</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25"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26"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27"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28"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29"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31"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32"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33"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34"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35"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58"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59"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60"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62"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64"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65"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66"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67"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68"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4"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91"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93"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95"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97"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98"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99"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00"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01"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7"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2"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23"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25"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26"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27"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28"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29"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30"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31"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32"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33"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34"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56"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58"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59"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60"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61"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62"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63"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64"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66"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67"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3"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89"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92"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93"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94"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95"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96"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97"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99"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00"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6"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 name="Union Find…"/>
          <p:cNvSpPr>
            <a:spLocks noGrp="1"/>
          </p:cNvSpPr>
          <p:nvPr>
            <p:ph type="title"/>
          </p:nvPr>
        </p:nvSpPr>
        <p:spPr>
          <a:xfrm>
            <a:off x="-47976" y="2362776"/>
            <a:ext cx="13100752" cy="4114041"/>
          </a:xfrm>
          <a:prstGeom prst="rect">
            <a:avLst/>
          </a:prstGeom>
        </p:spPr>
        <p:txBody>
          <a:bodyPr/>
          <a:lstStyle/>
          <a:p>
            <a:pPr defTabSz="514095">
              <a:defRPr sz="10560" b="1"/>
            </a:pPr>
            <a:r>
              <a:t>Union Find</a:t>
            </a:r>
          </a:p>
          <a:p>
            <a:pPr defTabSz="514095">
              <a:defRPr sz="10560" b="1"/>
            </a:pPr>
            <a:r>
              <a:t>Path Compression</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644</TotalTime>
  <Words>14704</Words>
  <Application>Microsoft Macintosh PowerPoint</Application>
  <PresentationFormat>自定义</PresentationFormat>
  <Paragraphs>4750</Paragraphs>
  <Slides>149</Slides>
  <Notes>96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149</vt:i4>
      </vt:variant>
    </vt:vector>
  </HeadingPairs>
  <TitlesOfParts>
    <vt:vector size="154" baseType="lpstr">
      <vt:lpstr>Helvetica</vt:lpstr>
      <vt:lpstr>Helvetica Light</vt:lpstr>
      <vt:lpstr>Helvetica Neue</vt:lpstr>
      <vt:lpstr>Menlo</vt:lpstr>
      <vt:lpstr>Black</vt:lpstr>
      <vt:lpstr>合并查找 Union Find!</vt:lpstr>
      <vt:lpstr>大纲</vt:lpstr>
      <vt:lpstr>介绍和样例</vt:lpstr>
      <vt:lpstr>什么是并查集？</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并查集的使用场景</vt:lpstr>
      <vt:lpstr>复杂度</vt:lpstr>
      <vt:lpstr>并查集</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合并和查找 操作演示</vt:lpstr>
      <vt:lpstr>创建一个并查集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注意</vt:lpstr>
      <vt:lpstr>注意</vt:lpstr>
      <vt:lpstr>注意</vt:lpstr>
      <vt:lpstr>Remarks</vt:lpstr>
      <vt:lpstr>Remarks</vt:lpstr>
      <vt:lpstr>Remarks</vt:lpstr>
      <vt:lpstr>Remarks</vt:lpstr>
      <vt:lpstr>Remarks</vt:lpstr>
      <vt:lpstr>Remarks</vt:lpstr>
      <vt:lpstr>Union Find Path Compression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合并查找 Union Find!</dc:title>
  <cp:lastModifiedBy>杨 波</cp:lastModifiedBy>
  <cp:revision>366</cp:revision>
  <dcterms:modified xsi:type="dcterms:W3CDTF">2020-07-12T16:29:23Z</dcterms:modified>
</cp:coreProperties>
</file>