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68"/>
  </p:normalViewPr>
  <p:slideViewPr>
    <p:cSldViewPr snapToGrid="0" snapToObjects="1">
      <p:cViewPr varScale="1">
        <p:scale>
          <a:sx n="98" d="100"/>
          <a:sy n="98" d="100"/>
        </p:scale>
        <p:origin x="26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viewProps" Target="view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ableStyles" Target="tableStyle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heme" Target="theme/theme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noRot="1" noChangeAspect="1"/>
          </p:cNvSpPr>
          <p:nvPr>
            <p:ph type="sldImg"/>
          </p:nvPr>
        </p:nvSpPr>
        <p:spPr>
          <a:prstGeom prst="rect">
            <a:avLst/>
          </a:prstGeom>
        </p:spPr>
        <p:txBody>
          <a:bodyPr/>
          <a:lstStyle/>
          <a:p>
            <a:endParaRPr/>
          </a:p>
        </p:txBody>
      </p:sp>
      <p:sp>
        <p:nvSpPr>
          <p:cNvPr id="590" name="Shape 590"/>
          <p:cNvSpPr>
            <a:spLocks noGrp="1"/>
          </p:cNvSpPr>
          <p:nvPr>
            <p:ph type="body" sz="quarter" idx="1"/>
          </p:nvPr>
        </p:nvSpPr>
        <p:spPr>
          <a:prstGeom prst="rect">
            <a:avLst/>
          </a:prstGeom>
        </p:spPr>
        <p:txBody>
          <a:bodyPr/>
          <a:lstStyle/>
          <a:p>
            <a:r>
              <a:t>In some implementations of a binary search tree all values are unique so we exclude duplicates, however some implementations allow duplicates. Throughout the binary tree videos I will assume all values are unique, however we will get around to talking about how to support duplicated values don’t worry.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inary Trees and Binary Search Trees (BST)"/>
          <p:cNvSpPr>
            <a:spLocks noGrp="1"/>
          </p:cNvSpPr>
          <p:nvPr>
            <p:ph type="ctrTitle"/>
          </p:nvPr>
        </p:nvSpPr>
        <p:spPr>
          <a:xfrm>
            <a:off x="701966" y="1654583"/>
            <a:ext cx="11600868" cy="2120583"/>
          </a:xfrm>
          <a:prstGeom prst="rect">
            <a:avLst/>
          </a:prstGeom>
        </p:spPr>
        <p:txBody>
          <a:bodyPr/>
          <a:lstStyle>
            <a:lvl1pPr defTabSz="537463">
              <a:defRPr sz="9200" b="1"/>
            </a:lvl1pPr>
          </a:lstStyle>
          <a:p>
            <a:r>
              <a:rPr lang="en-US" dirty="0" err="1"/>
              <a:t>二叉搜索树</a:t>
            </a:r>
            <a:r>
              <a:rPr dirty="0"/>
              <a:t>(BST)</a:t>
            </a:r>
          </a:p>
        </p:txBody>
      </p:sp>
      <p:sp>
        <p:nvSpPr>
          <p:cNvPr id="120" name="William Fiset"/>
          <p:cNvSpPr>
            <a:spLocks noGrp="1"/>
          </p:cNvSpPr>
          <p:nvPr>
            <p:ph type="subTitle" sz="quarter" idx="1"/>
          </p:nvPr>
        </p:nvSpPr>
        <p:spPr>
          <a:xfrm>
            <a:off x="1270000" y="5570306"/>
            <a:ext cx="10464800" cy="1130301"/>
          </a:xfrm>
          <a:prstGeom prst="rect">
            <a:avLst/>
          </a:prstGeom>
        </p:spPr>
        <p:txBody>
          <a:bodyPr/>
          <a:lstStyle>
            <a:lvl1pPr>
              <a:defRPr sz="4500" b="1"/>
            </a:lvl1pPr>
          </a:lstStyle>
          <a:p>
            <a:r>
              <a:rPr lang="en-US" dirty="0"/>
              <a:t>By </a:t>
            </a:r>
            <a:r>
              <a:rPr lang="zh-CN" altLang="en-US" dirty="0"/>
              <a:t>波波微课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291" name="A leaf node is a node with no children. These have been highlighted in orange."/>
          <p:cNvSpPr/>
          <p:nvPr/>
        </p:nvSpPr>
        <p:spPr>
          <a:xfrm>
            <a:off x="851342" y="3835400"/>
            <a:ext cx="6061871"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A </a:t>
            </a:r>
            <a:r>
              <a:rPr b="1">
                <a:solidFill>
                  <a:schemeClr val="accent2">
                    <a:satOff val="-13916"/>
                    <a:lumOff val="13989"/>
                  </a:schemeClr>
                </a:solidFill>
              </a:rPr>
              <a:t>leaf node</a:t>
            </a:r>
            <a:r>
              <a:t> is a node with no children. These have been highlighted in orange. </a:t>
            </a:r>
          </a:p>
        </p:txBody>
      </p:sp>
      <p:sp>
        <p:nvSpPr>
          <p:cNvPr id="292"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8"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7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9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0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21" name="A subtree is a tree entirely contained within another. They are usually denoted using triangles."/>
          <p:cNvSpPr/>
          <p:nvPr/>
        </p:nvSpPr>
        <p:spPr>
          <a:xfrm>
            <a:off x="1346571" y="3835400"/>
            <a:ext cx="6857258"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A </a:t>
            </a:r>
            <a:r>
              <a:rPr b="1">
                <a:solidFill>
                  <a:schemeClr val="accent2">
                    <a:satOff val="-13916"/>
                    <a:lumOff val="13989"/>
                  </a:schemeClr>
                </a:solidFill>
              </a:rPr>
              <a:t>subtree</a:t>
            </a:r>
            <a:r>
              <a:t> is a tree entirely contained within another. They are usually denoted using triangles.</a:t>
            </a:r>
          </a:p>
        </p:txBody>
      </p:sp>
      <p:sp>
        <p:nvSpPr>
          <p:cNvPr id="322" name="Circle"/>
          <p:cNvSpPr/>
          <p:nvPr/>
        </p:nvSpPr>
        <p:spPr>
          <a:xfrm>
            <a:off x="9472631" y="37653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9" name="Note: Subtrees may consist of a single node!"/>
          <p:cNvSpPr/>
          <p:nvPr/>
        </p:nvSpPr>
        <p:spPr>
          <a:xfrm>
            <a:off x="389582" y="6978649"/>
            <a:ext cx="1222563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t>Note:</a:t>
            </a:r>
            <a:r>
              <a:t> Subtrees may consist of a single node!</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9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0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6"/>
          <p:cNvSpPr/>
          <p:nvPr/>
        </p:nvSpPr>
        <p:spPr>
          <a:xfrm>
            <a:off x="10749551" y="809009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7"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9"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1"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6"/>
          <p:cNvSpPr/>
          <p:nvPr/>
        </p:nvSpPr>
        <p:spPr>
          <a:xfrm>
            <a:off x="10749551" y="809009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This type of linear behaviour is very bad and is the reason why balanced binary search trees were invented."/>
          <p:cNvSpPr/>
          <p:nvPr/>
        </p:nvSpPr>
        <p:spPr>
          <a:xfrm>
            <a:off x="132896" y="6984813"/>
            <a:ext cx="894784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type of linear behaviour is </a:t>
            </a:r>
            <a:r>
              <a:rPr b="1">
                <a:solidFill>
                  <a:schemeClr val="accent5">
                    <a:hueOff val="101205"/>
                    <a:satOff val="-13598"/>
                    <a:lumOff val="23877"/>
                  </a:schemeClr>
                </a:solidFill>
              </a:rPr>
              <a:t>very bad</a:t>
            </a:r>
            <a:r>
              <a:t> and is the reason why </a:t>
            </a:r>
            <a:r>
              <a:rPr b="1">
                <a:solidFill>
                  <a:schemeClr val="accent2">
                    <a:satOff val="-13916"/>
                    <a:lumOff val="13989"/>
                  </a:schemeClr>
                </a:solidFill>
              </a:rPr>
              <a:t>balanced binary search trees</a:t>
            </a:r>
            <a:r>
              <a:t> were invented.</a:t>
            </a:r>
          </a:p>
        </p:txBody>
      </p:sp>
      <p:sp>
        <p:nvSpPr>
          <p:cNvPr id="17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Removing elements from a Binary Search Tree (BST)"/>
          <p:cNvSpPr>
            <a:spLocks noGrp="1"/>
          </p:cNvSpPr>
          <p:nvPr>
            <p:ph type="title"/>
          </p:nvPr>
        </p:nvSpPr>
        <p:spPr>
          <a:xfrm>
            <a:off x="555159" y="2550678"/>
            <a:ext cx="11894482" cy="4120656"/>
          </a:xfrm>
          <a:prstGeom prst="rect">
            <a:avLst/>
          </a:prstGeom>
        </p:spPr>
        <p:txBody>
          <a:bodyPr/>
          <a:lstStyle>
            <a:lvl1pPr defTabSz="479044">
              <a:defRPr sz="9020" b="1"/>
            </a:lvl1pPr>
          </a:lstStyle>
          <a:p>
            <a:r>
              <a:t>Removing elements from a Binary Search Tree (BST)</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Removing elements from a Binary Search Tree (BST) can be seen as a two step process.</a:t>
            </a:r>
          </a:p>
        </p:txBody>
      </p:sp>
      <p:sp>
        <p:nvSpPr>
          <p:cNvPr id="1771" name="Removing elements from a BST"/>
          <p:cNvSpPr>
            <a:spLocks noGrp="1"/>
          </p:cNvSpPr>
          <p:nvPr>
            <p:ph type="title"/>
          </p:nvPr>
        </p:nvSpPr>
        <p:spPr>
          <a:xfrm>
            <a:off x="348493" y="91933"/>
            <a:ext cx="12583071" cy="1221781"/>
          </a:xfrm>
          <a:prstGeom prst="rect">
            <a:avLst/>
          </a:prstGeom>
        </p:spPr>
        <p:txBody>
          <a:bodyPr/>
          <a:lstStyle>
            <a:lvl1pPr defTabSz="420624">
              <a:defRPr sz="5760" b="1"/>
            </a:lvl1pPr>
          </a:lstStyle>
          <a:p>
            <a:r>
              <a:t>Removing elements from a BST</a:t>
            </a:r>
          </a:p>
        </p:txBody>
      </p:sp>
      <p:sp>
        <p:nvSpPr>
          <p:cNvPr id="1772" name="1) Find the element we wish to remove (if it exists)"/>
          <p:cNvSpPr/>
          <p:nvPr/>
        </p:nvSpPr>
        <p:spPr>
          <a:xfrm>
            <a:off x="976920" y="3289275"/>
            <a:ext cx="10565408" cy="14280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1) </a:t>
            </a:r>
            <a:r>
              <a:rPr b="1">
                <a:solidFill>
                  <a:schemeClr val="accent4">
                    <a:hueOff val="102361"/>
                    <a:satOff val="14118"/>
                    <a:lumOff val="10675"/>
                  </a:schemeClr>
                </a:solidFill>
              </a:rPr>
              <a:t>Find</a:t>
            </a:r>
            <a:r>
              <a:t> the element we wish to remove (if it exists)</a:t>
            </a:r>
          </a:p>
        </p:txBody>
      </p:sp>
      <p:sp>
        <p:nvSpPr>
          <p:cNvPr id="1773" name="2) Replace the node we want to remove with its successor (if any) to maintain the BST invariant."/>
          <p:cNvSpPr/>
          <p:nvPr/>
        </p:nvSpPr>
        <p:spPr>
          <a:xfrm>
            <a:off x="663662" y="4660900"/>
            <a:ext cx="11191924"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2) </a:t>
            </a:r>
            <a:r>
              <a:rPr b="1">
                <a:solidFill>
                  <a:schemeClr val="accent4">
                    <a:hueOff val="102361"/>
                    <a:satOff val="14118"/>
                    <a:lumOff val="10675"/>
                  </a:schemeClr>
                </a:solidFill>
              </a:rPr>
              <a:t>Replace</a:t>
            </a:r>
            <a:r>
              <a:t> the node we want to remove with its successor (if any) to maintain the BST invariant. </a:t>
            </a:r>
          </a:p>
        </p:txBody>
      </p:sp>
      <p:sp>
        <p:nvSpPr>
          <p:cNvPr id="1774" name="Recall the BST invariant: left subtree has smaller elements and right subtree has larger elements."/>
          <p:cNvSpPr/>
          <p:nvPr/>
        </p:nvSpPr>
        <p:spPr>
          <a:xfrm>
            <a:off x="1069640" y="7059562"/>
            <a:ext cx="11522174" cy="18613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777" name="When searching our BST for a node with a particular value one of four things will happen:"/>
          <p:cNvSpPr/>
          <p:nvPr/>
        </p:nvSpPr>
        <p:spPr>
          <a:xfrm>
            <a:off x="1145517" y="1473199"/>
            <a:ext cx="1071376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When searching our BST for a node with a particular value one of four things will happen:</a:t>
            </a:r>
          </a:p>
        </p:txBody>
      </p:sp>
      <p:sp>
        <p:nvSpPr>
          <p:cNvPr id="1778" name="We hit a null node at which point we know the value does not exist within our BST…"/>
          <p:cNvSpPr/>
          <p:nvPr/>
        </p:nvSpPr>
        <p:spPr>
          <a:xfrm>
            <a:off x="348492" y="3378200"/>
            <a:ext cx="12583073" cy="5308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625642" indent="-625642" algn="l">
              <a:buSzPct val="100000"/>
              <a:buAutoNum type="arabicParenR"/>
            </a:pPr>
            <a:r>
              <a:t>We hit a </a:t>
            </a:r>
            <a:r>
              <a:rPr b="1">
                <a:solidFill>
                  <a:schemeClr val="accent2">
                    <a:satOff val="-13916"/>
                    <a:lumOff val="13989"/>
                  </a:schemeClr>
                </a:solidFill>
              </a:rPr>
              <a:t>null node</a:t>
            </a:r>
            <a:r>
              <a:t> at which point we know the value does not exist within our BST</a:t>
            </a:r>
          </a:p>
          <a:p>
            <a:pPr algn="l"/>
            <a:endParaRPr/>
          </a:p>
          <a:p>
            <a:pPr algn="l"/>
            <a:r>
              <a:t>2) Comparator value </a:t>
            </a:r>
            <a:r>
              <a:rPr b="1">
                <a:solidFill>
                  <a:schemeClr val="accent2">
                    <a:satOff val="-13916"/>
                    <a:lumOff val="13989"/>
                  </a:schemeClr>
                </a:solidFill>
              </a:rPr>
              <a:t>equal to 0</a:t>
            </a:r>
            <a:r>
              <a:t> (found it!)</a:t>
            </a:r>
          </a:p>
          <a:p>
            <a:pPr algn="l"/>
            <a:endParaRPr/>
          </a:p>
          <a:p>
            <a:pPr algn="l"/>
            <a:r>
              <a:t>3) Comparator value </a:t>
            </a:r>
            <a:r>
              <a:rPr b="1">
                <a:solidFill>
                  <a:schemeClr val="accent2">
                    <a:satOff val="-13916"/>
                    <a:lumOff val="13989"/>
                  </a:schemeClr>
                </a:solidFill>
              </a:rPr>
              <a:t>less than 0</a:t>
            </a:r>
            <a:r>
              <a:t> (the value, if it exists, is in the left subtree)</a:t>
            </a:r>
          </a:p>
          <a:p>
            <a:pPr algn="l"/>
            <a:endParaRPr/>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781"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82"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83"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84"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85"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86"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87"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88"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6"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7"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98"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1"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4"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05"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06"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9"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81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1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1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1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2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2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2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3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4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4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32"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85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5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5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5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5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5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5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6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7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7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88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8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9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9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9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9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9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0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1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1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92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2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2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2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3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3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4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4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4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96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6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6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6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6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8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8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9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0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3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3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3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3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3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4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5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0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7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7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7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7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7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8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9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9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1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0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0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1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4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1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9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208"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41"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2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2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2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3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2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2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3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39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9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9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9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9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9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9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0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0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1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1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42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2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3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3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3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3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3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3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3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4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4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4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5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5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5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5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46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6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46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6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6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6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6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6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7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7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8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8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8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50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0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0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0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0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0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0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1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2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2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53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3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3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4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4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4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4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5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5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6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6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50"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7"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57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7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7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7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7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8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8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9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9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60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0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1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1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1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1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2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3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3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64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4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4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4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5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6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6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8" name="At this point we discover that 17 does not exist!"/>
          <p:cNvSpPr/>
          <p:nvPr/>
        </p:nvSpPr>
        <p:spPr>
          <a:xfrm>
            <a:off x="2323281" y="8099503"/>
            <a:ext cx="8530165"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At this point we discover that 17 does not exist!</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681" name="Four Cases"/>
          <p:cNvSpPr/>
          <p:nvPr/>
        </p:nvSpPr>
        <p:spPr>
          <a:xfrm>
            <a:off x="4885821" y="1423618"/>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Four Cases</a:t>
            </a:r>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8" name="Node to remove is a…"/>
          <p:cNvSpPr/>
          <p:nvPr/>
        </p:nvSpPr>
        <p:spPr>
          <a:xfrm>
            <a:off x="948263" y="3844559"/>
            <a:ext cx="4701928" cy="990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t>Node to remove is a</a:t>
            </a:r>
          </a:p>
          <a:p>
            <a:pPr>
              <a:defRPr sz="3000"/>
            </a:pPr>
            <a:r>
              <a:t>leaf node</a:t>
            </a:r>
          </a:p>
        </p:txBody>
      </p:sp>
      <p:sp>
        <p:nvSpPr>
          <p:cNvPr id="2699" name="Node to remove has a right subtree but no left subtree"/>
          <p:cNvSpPr/>
          <p:nvPr/>
        </p:nvSpPr>
        <p:spPr>
          <a:xfrm>
            <a:off x="6354334" y="3786777"/>
            <a:ext cx="6509186"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right subtree but no left subtree </a:t>
            </a:r>
          </a:p>
        </p:txBody>
      </p:sp>
      <p:sp>
        <p:nvSpPr>
          <p:cNvPr id="2700" name="Node to remove has a left subtree but no right subtree"/>
          <p:cNvSpPr/>
          <p:nvPr/>
        </p:nvSpPr>
        <p:spPr>
          <a:xfrm>
            <a:off x="845031" y="7544011"/>
            <a:ext cx="5083867"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left subtree but no right subtree </a:t>
            </a:r>
          </a:p>
        </p:txBody>
      </p:sp>
      <p:sp>
        <p:nvSpPr>
          <p:cNvPr id="2701" name="Node to remove has a both a left subtree and a right subtree"/>
          <p:cNvSpPr/>
          <p:nvPr/>
        </p:nvSpPr>
        <p:spPr>
          <a:xfrm>
            <a:off x="7029250" y="7555689"/>
            <a:ext cx="539223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both a left subtree and a right subtree </a:t>
            </a:r>
          </a:p>
        </p:txBody>
      </p:sp>
      <p:sp>
        <p:nvSpPr>
          <p:cNvPr id="2702"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8"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12"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1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14"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5"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0"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4"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6"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3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3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3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63"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64"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5"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6"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9"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1"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3"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5"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6"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8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9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91"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2"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7"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9"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1"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0"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15"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1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1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6"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8"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41"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42"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3"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4"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1"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3"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7"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69"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6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6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6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7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0"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2"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9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9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0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91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17" name="Cases II &amp; III: either the left/right child node is a subtree"/>
          <p:cNvSpPr/>
          <p:nvPr/>
        </p:nvSpPr>
        <p:spPr>
          <a:xfrm>
            <a:off x="232928" y="1944054"/>
            <a:ext cx="6443970"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b="1"/>
            </a:pPr>
            <a:r>
              <a:t>Cases II &amp; III:</a:t>
            </a:r>
            <a:r>
              <a:rPr b="0"/>
              <a:t> either the left/right child node is a subtree</a:t>
            </a:r>
          </a:p>
        </p:txBody>
      </p:sp>
      <p:sp>
        <p:nvSpPr>
          <p:cNvPr id="2918"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9"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0"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1"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4"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5"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The successor of the node we are trying to remove in these cases will be the root node of the left/right subtree."/>
          <p:cNvSpPr/>
          <p:nvPr/>
        </p:nvSpPr>
        <p:spPr>
          <a:xfrm>
            <a:off x="1159341" y="4816717"/>
            <a:ext cx="10686118" cy="1549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root node of the left/right subtree</a:t>
            </a:r>
            <a:r>
              <a:t>.</a:t>
            </a:r>
          </a:p>
        </p:txBody>
      </p:sp>
      <p:sp>
        <p:nvSpPr>
          <p:cNvPr id="2928"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0"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1" name="It may be the case that you are removing the root node of the BST in which case its immediate child becomes the new root as you would expect."/>
          <p:cNvSpPr/>
          <p:nvPr/>
        </p:nvSpPr>
        <p:spPr>
          <a:xfrm>
            <a:off x="328413" y="6860277"/>
            <a:ext cx="12347973" cy="154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It may be the case that you are removing the root node of the BST in which case its immediate child becomes the new root as you would expect.</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34"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3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50"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7"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66"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7"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8"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82"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83"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9"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3"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9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7"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1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1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26"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2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2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2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88"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Circle"/>
          <p:cNvSpPr/>
          <p:nvPr/>
        </p:nvSpPr>
        <p:spPr>
          <a:xfrm>
            <a:off x="9232962" y="631483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 name="Circle"/>
          <p:cNvSpPr/>
          <p:nvPr/>
        </p:nvSpPr>
        <p:spPr>
          <a:xfrm>
            <a:off x="9791762" y="7754733"/>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Circle"/>
          <p:cNvSpPr/>
          <p:nvPr/>
        </p:nvSpPr>
        <p:spPr>
          <a:xfrm>
            <a:off x="8674162" y="7754733"/>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9"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40"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4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4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4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6"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54"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05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56"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5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0"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4"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68"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06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70"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7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82"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08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84"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96"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09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10"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11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22"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12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24"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34"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
        <p:nvSpPr>
          <p:cNvPr id="313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46"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4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9"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1"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3" name="3"/>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5"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Now let’s remove 4!</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b="1"/>
              <a:t>Q:</a:t>
            </a:r>
            <a:r>
              <a:t> In which subtree will the successor of the node we are trying to remove be?</a:t>
            </a:r>
          </a:p>
        </p:txBody>
      </p:sp>
      <p:sp>
        <p:nvSpPr>
          <p:cNvPr id="316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What is a Binary Tree (BT)?"/>
          <p:cNvSpPr>
            <a:spLocks noGrp="1"/>
          </p:cNvSpPr>
          <p:nvPr>
            <p:ph type="title"/>
          </p:nvPr>
        </p:nvSpPr>
        <p:spPr>
          <a:prstGeom prst="rect">
            <a:avLst/>
          </a:prstGeom>
        </p:spPr>
        <p:txBody>
          <a:bodyPr/>
          <a:lstStyle>
            <a:lvl1pPr defTabSz="508254">
              <a:defRPr sz="6960" b="1"/>
            </a:lvl1pPr>
          </a:lstStyle>
          <a:p>
            <a:r>
              <a:t>What is a Binary Tree (BT)?</a:t>
            </a:r>
          </a:p>
        </p:txBody>
      </p:sp>
      <p:sp>
        <p:nvSpPr>
          <p:cNvPr id="414"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400"/>
            </a:pPr>
            <a:r>
              <a:t>A </a:t>
            </a:r>
            <a:r>
              <a:rPr b="1">
                <a:solidFill>
                  <a:schemeClr val="accent2">
                    <a:satOff val="-13916"/>
                    <a:lumOff val="13989"/>
                  </a:schemeClr>
                </a:solidFill>
              </a:rPr>
              <a:t>binary tree</a:t>
            </a:r>
            <a:r>
              <a:t> is a tree for which every node has at most two child nodes.</a:t>
            </a:r>
          </a:p>
        </p:txBody>
      </p:sp>
      <p:sp>
        <p:nvSpPr>
          <p:cNvPr id="415"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7"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1"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2"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b="1"/>
              <a:t>Q:</a:t>
            </a:r>
            <a:r>
              <a:t> In which subtree will the successor of the node we are trying to remove be?</a:t>
            </a:r>
          </a:p>
        </p:txBody>
      </p:sp>
      <p:sp>
        <p:nvSpPr>
          <p:cNvPr id="317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A: The answer is both! The successor can either be the largest value in the left subtree OR the smallest value in the right subtree."/>
          <p:cNvSpPr/>
          <p:nvPr/>
        </p:nvSpPr>
        <p:spPr>
          <a:xfrm>
            <a:off x="957075" y="6297607"/>
            <a:ext cx="1136590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3176"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79" name="A justification for why there could be more than one successor is:"/>
          <p:cNvSpPr/>
          <p:nvPr/>
        </p:nvSpPr>
        <p:spPr>
          <a:xfrm>
            <a:off x="1414809" y="1674284"/>
            <a:ext cx="1017518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A justification for why there could be more than one successor is:</a:t>
            </a:r>
          </a:p>
        </p:txBody>
      </p:sp>
      <p:sp>
        <p:nvSpPr>
          <p:cNvPr id="3180" name="The largest value in the left subtree satisfies the BST invariant since it:…"/>
          <p:cNvSpPr/>
          <p:nvPr/>
        </p:nvSpPr>
        <p:spPr>
          <a:xfrm>
            <a:off x="332407" y="3177854"/>
            <a:ext cx="12461529" cy="467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sz="3500"/>
            </a:pPr>
            <a:r>
              <a:t>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satisfies the BST invariant since it:</a:t>
            </a:r>
          </a:p>
          <a:p>
            <a:pPr>
              <a:defRPr sz="3500"/>
            </a:pPr>
            <a:endParaRPr/>
          </a:p>
          <a:p>
            <a:pPr marL="521368" indent="-521368">
              <a:buSzPct val="100000"/>
              <a:buAutoNum type="arabicParenR"/>
              <a:defRPr sz="3500"/>
            </a:pPr>
            <a:r>
              <a:t>Is larger than everything in left subtree. This follows immediately from the definition of being the largest.</a:t>
            </a:r>
          </a:p>
          <a:p>
            <a:pPr>
              <a:defRPr sz="3500"/>
            </a:pPr>
            <a:endParaRPr/>
          </a:p>
          <a:p>
            <a:pPr marL="521368" indent="-521368">
              <a:buSzPct val="100000"/>
              <a:buAutoNum type="arabicParenR" startAt="2"/>
              <a:defRPr sz="3500"/>
            </a:pPr>
            <a:r>
              <a:t>Is smaller than everything in right subtree because it was found in the left subtree</a:t>
            </a:r>
          </a:p>
        </p:txBody>
      </p:sp>
      <p:sp>
        <p:nvSpPr>
          <p:cNvPr id="3181" name="but also…"/>
          <p:cNvSpPr/>
          <p:nvPr/>
        </p:nvSpPr>
        <p:spPr>
          <a:xfrm>
            <a:off x="5206590" y="8516825"/>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but also…</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84" name="The smallest value in the right subtree satisfies the BST invariant since it:…"/>
          <p:cNvSpPr/>
          <p:nvPr/>
        </p:nvSpPr>
        <p:spPr>
          <a:xfrm>
            <a:off x="471611" y="2352306"/>
            <a:ext cx="12061578" cy="467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sz="3500"/>
            </a:pPr>
            <a:r>
              <a:t>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 satisfies the BST invariant since it:</a:t>
            </a:r>
          </a:p>
          <a:p>
            <a:pPr>
              <a:defRPr sz="3500"/>
            </a:pPr>
            <a:endParaRPr/>
          </a:p>
          <a:p>
            <a:pPr marL="521368" indent="-521368">
              <a:buSzPct val="100000"/>
              <a:buAutoNum type="arabicParenR"/>
              <a:defRPr sz="3500"/>
            </a:pPr>
            <a:r>
              <a:t>Is smaller than everything in right subtree. This follows immediately from the definition of being the smallest.</a:t>
            </a:r>
          </a:p>
          <a:p>
            <a:pPr>
              <a:defRPr sz="3500"/>
            </a:pPr>
            <a:endParaRPr/>
          </a:p>
          <a:p>
            <a:pPr marL="521368" indent="-521368">
              <a:buSzPct val="100000"/>
              <a:buAutoNum type="arabicParenR" startAt="2"/>
              <a:defRPr sz="3500"/>
            </a:pPr>
            <a:r>
              <a:t>Is larger than everything in left subtree because it was found in the right subtree</a:t>
            </a:r>
          </a:p>
        </p:txBody>
      </p:sp>
      <p:sp>
        <p:nvSpPr>
          <p:cNvPr id="3185" name="So there are two possible successors, yea!"/>
          <p:cNvSpPr/>
          <p:nvPr/>
        </p:nvSpPr>
        <p:spPr>
          <a:xfrm>
            <a:off x="825407" y="7810500"/>
            <a:ext cx="11353987"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500"/>
            </a:lvl1pPr>
          </a:lstStyle>
          <a:p>
            <a:r>
              <a:t>So there are two possible successors, yea!</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 name="Let’s remove 7"/>
          <p:cNvSpPr/>
          <p:nvPr/>
        </p:nvSpPr>
        <p:spPr>
          <a:xfrm>
            <a:off x="4797317" y="1175994"/>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Let’s remove 7</a:t>
            </a:r>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19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91"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2"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8"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2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2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55" name="Let’s remove 7"/>
          <p:cNvSpPr/>
          <p:nvPr/>
        </p:nvSpPr>
        <p:spPr>
          <a:xfrm>
            <a:off x="4797317" y="1175994"/>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Let’s remove 7</a:t>
            </a: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5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9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5"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2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3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9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0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0"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What is a Binary Tree (BT)?"/>
          <p:cNvSpPr>
            <a:spLocks noGrp="1"/>
          </p:cNvSpPr>
          <p:nvPr>
            <p:ph type="title"/>
          </p:nvPr>
        </p:nvSpPr>
        <p:spPr>
          <a:prstGeom prst="rect">
            <a:avLst/>
          </a:prstGeom>
        </p:spPr>
        <p:txBody>
          <a:bodyPr/>
          <a:lstStyle>
            <a:lvl1pPr defTabSz="508254">
              <a:defRPr sz="6960" b="1"/>
            </a:lvl1pPr>
          </a:lstStyle>
          <a:p>
            <a:r>
              <a:t>What is a Binary Tree (BT)?</a:t>
            </a:r>
          </a:p>
        </p:txBody>
      </p:sp>
      <p:sp>
        <p:nvSpPr>
          <p:cNvPr id="433"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5"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9"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4"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400"/>
            </a:pPr>
            <a:r>
              <a:t>A </a:t>
            </a:r>
            <a:r>
              <a:rPr b="1">
                <a:solidFill>
                  <a:schemeClr val="accent2">
                    <a:satOff val="-13916"/>
                    <a:lumOff val="13989"/>
                  </a:schemeClr>
                </a:solidFill>
              </a:rPr>
              <a:t>binary tree</a:t>
            </a:r>
            <a:r>
              <a:t> is a tree for which every node has at most two child nodes.</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3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5"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0"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5"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1"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5"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8"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7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01"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4"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05"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6"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5"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9"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3"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5"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34"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3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9"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2"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4"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6"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67"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1"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 this example let’s remove 14. First begin by finding where 14 is located.</a:t>
            </a:r>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74"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6"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0"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83"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84"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85"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7"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3"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8"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 this example let’s remove 14. First begin by finding where 14 is located.</a:t>
            </a: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0"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0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9"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10"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11"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12"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4"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0"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5"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 this example let’s remove 14. First begin by finding where 14 is located.</a:t>
            </a: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2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6"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7"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38"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3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3"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s this a BT?"/>
          <p:cNvSpPr>
            <a:spLocks noGrp="1"/>
          </p:cNvSpPr>
          <p:nvPr>
            <p:ph type="title"/>
          </p:nvPr>
        </p:nvSpPr>
        <p:spPr>
          <a:prstGeom prst="rect">
            <a:avLst/>
          </a:prstGeom>
        </p:spPr>
        <p:txBody>
          <a:bodyPr/>
          <a:lstStyle>
            <a:lvl1pPr>
              <a:defRPr b="1"/>
            </a:lvl1pPr>
          </a:lstStyle>
          <a:p>
            <a:r>
              <a:t>Is this a BT?</a:t>
            </a:r>
          </a:p>
        </p:txBody>
      </p:sp>
      <p:sp>
        <p:nvSpPr>
          <p:cNvPr id="474"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5"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2"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 this example let’s remove 14. First begin by finding where 14 is located.</a:t>
            </a: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5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6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6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9" name="Now find either the smallest value in right subtree or largest in left subtree. Let’s do the latter."/>
          <p:cNvSpPr/>
          <p:nvPr/>
        </p:nvSpPr>
        <p:spPr>
          <a:xfrm>
            <a:off x="941091" y="328619"/>
            <a:ext cx="1152944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Now find either the smallest value in right subtree or largest in left subtree. Let’s do the latter.</a:t>
            </a:r>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8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9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9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0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1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1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1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9"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3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7"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4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4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4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6"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6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7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7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7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89"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3"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7"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98"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99"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00"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2"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4"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6"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8"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1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25"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26"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27"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9"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1"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3"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5"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7"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2"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53"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54"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6"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8"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0"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2"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4"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0"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6"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8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8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9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0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0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3" name="Discussion &amp; examples…"/>
          <p:cNvSpPr>
            <a:spLocks noGrp="1"/>
          </p:cNvSpPr>
          <p:nvPr>
            <p:ph type="body" idx="1"/>
          </p:nvPr>
        </p:nvSpPr>
        <p:spPr>
          <a:xfrm>
            <a:off x="1632857" y="2250531"/>
            <a:ext cx="11696946" cy="6446338"/>
          </a:xfrm>
          <a:prstGeom prst="rect">
            <a:avLst/>
          </a:prstGeom>
        </p:spPr>
        <p:txBody>
          <a:bodyPr/>
          <a:lstStyle/>
          <a:p>
            <a:pPr>
              <a:spcBef>
                <a:spcPts val="4000"/>
              </a:spcBef>
              <a:defRPr sz="4300"/>
            </a:pPr>
            <a:r>
              <a:rPr lang="zh-CN" altLang="en-US" dirty="0"/>
              <a:t>介绍和样例</a:t>
            </a:r>
            <a:endParaRPr dirty="0">
              <a:solidFill>
                <a:schemeClr val="accent4"/>
              </a:solidFill>
            </a:endParaRPr>
          </a:p>
          <a:p>
            <a:pPr lvl="1">
              <a:spcBef>
                <a:spcPts val="4000"/>
              </a:spcBef>
              <a:defRPr sz="4300"/>
            </a:pPr>
            <a:r>
              <a:rPr lang="zh-CN" altLang="en-US" sz="3200" dirty="0"/>
              <a:t>什么是二叉树</a:t>
            </a:r>
            <a:r>
              <a:rPr lang="en-US" altLang="zh-CN" sz="3200" dirty="0"/>
              <a:t>(BT)</a:t>
            </a:r>
            <a:r>
              <a:rPr lang="zh-CN" altLang="en-US" sz="3200" dirty="0"/>
              <a:t>？</a:t>
            </a:r>
            <a:endParaRPr sz="3200" dirty="0"/>
          </a:p>
          <a:p>
            <a:pPr lvl="1">
              <a:spcBef>
                <a:spcPts val="4000"/>
              </a:spcBef>
              <a:defRPr sz="4300"/>
            </a:pPr>
            <a:r>
              <a:rPr lang="zh-CN" altLang="en-US" sz="3200" dirty="0"/>
              <a:t>什么是二叉搜索树</a:t>
            </a:r>
            <a:r>
              <a:rPr sz="3200" dirty="0"/>
              <a:t>(BST)</a:t>
            </a:r>
            <a:r>
              <a:rPr lang="zh-CN" altLang="en-US" sz="3200" dirty="0"/>
              <a:t>？</a:t>
            </a:r>
            <a:endParaRPr sz="3200" dirty="0"/>
          </a:p>
          <a:p>
            <a:pPr lvl="1">
              <a:spcBef>
                <a:spcPts val="4000"/>
              </a:spcBef>
              <a:defRPr sz="4300"/>
            </a:pPr>
            <a:r>
              <a:rPr lang="en-US" altLang="zh-CN" sz="3200" dirty="0"/>
              <a:t>BT</a:t>
            </a:r>
            <a:r>
              <a:rPr lang="zh-CN" altLang="en-US" sz="3200" dirty="0"/>
              <a:t>和</a:t>
            </a:r>
            <a:r>
              <a:rPr lang="en-US" altLang="zh-CN" sz="3200" dirty="0"/>
              <a:t>BST</a:t>
            </a:r>
            <a:r>
              <a:rPr lang="zh-CN" altLang="en-US" sz="3200" dirty="0"/>
              <a:t>的使用场景</a:t>
            </a:r>
            <a:endParaRPr sz="3200" dirty="0"/>
          </a:p>
          <a:p>
            <a:pPr>
              <a:spcBef>
                <a:spcPts val="4000"/>
              </a:spcBef>
              <a:defRPr sz="4300"/>
            </a:pPr>
            <a:r>
              <a:rPr lang="en-US" dirty="0" err="1"/>
              <a:t>复杂度分析</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Is this a BT?"/>
          <p:cNvSpPr>
            <a:spLocks noGrp="1"/>
          </p:cNvSpPr>
          <p:nvPr>
            <p:ph type="title"/>
          </p:nvPr>
        </p:nvSpPr>
        <p:spPr>
          <a:prstGeom prst="rect">
            <a:avLst/>
          </a:prstGeom>
        </p:spPr>
        <p:txBody>
          <a:bodyPr/>
          <a:lstStyle>
            <a:lvl1pPr>
              <a:defRPr b="1"/>
            </a:lvl1pPr>
          </a:lstStyle>
          <a:p>
            <a:r>
              <a:t>Is this a BT?</a:t>
            </a:r>
          </a:p>
        </p:txBody>
      </p:sp>
      <p:sp>
        <p:nvSpPr>
          <p:cNvPr id="495" name="Yes!"/>
          <p:cNvSpPr/>
          <p:nvPr/>
        </p:nvSpPr>
        <p:spPr>
          <a:xfrm>
            <a:off x="5689591" y="798829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Yes!</a:t>
            </a:r>
          </a:p>
        </p:txBody>
      </p:sp>
      <p:sp>
        <p:nvSpPr>
          <p:cNvPr id="496"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7"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8"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0"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2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9"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3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3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4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12"/>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5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5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8"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06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7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07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9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6"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097"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0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0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0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2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8"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129"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3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3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3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5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16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4"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6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6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19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8"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0"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1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22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8"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22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3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3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5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6"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257"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0"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26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6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6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7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8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8"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289"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2"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29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94"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9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32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Is this a BT?"/>
          <p:cNvSpPr>
            <a:spLocks noGrp="1"/>
          </p:cNvSpPr>
          <p:nvPr>
            <p:ph type="title"/>
          </p:nvPr>
        </p:nvSpPr>
        <p:spPr>
          <a:prstGeom prst="rect">
            <a:avLst/>
          </a:prstGeom>
        </p:spPr>
        <p:txBody>
          <a:bodyPr/>
          <a:lstStyle>
            <a:lvl1pPr>
              <a:defRPr b="1"/>
            </a:lvl1pPr>
          </a:lstStyle>
          <a:p>
            <a:r>
              <a:t>Is this a BT?</a:t>
            </a:r>
          </a:p>
        </p:txBody>
      </p:sp>
      <p:sp>
        <p:nvSpPr>
          <p:cNvPr id="517"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8" name="7"/>
          <p:cNvSpPr/>
          <p:nvPr/>
        </p:nvSpPr>
        <p:spPr>
          <a:xfrm>
            <a:off x="5040121" y="4315265"/>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 name="0"/>
          <p:cNvSpPr/>
          <p:nvPr/>
        </p:nvSpPr>
        <p:spPr>
          <a:xfrm>
            <a:off x="4214621" y="565829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0"/>
          <p:cNvSpPr/>
          <p:nvPr/>
        </p:nvSpPr>
        <p:spPr>
          <a:xfrm>
            <a:off x="5040121" y="563289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0"/>
          <p:cNvSpPr/>
          <p:nvPr/>
        </p:nvSpPr>
        <p:spPr>
          <a:xfrm>
            <a:off x="5862419" y="565829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4"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32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2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2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4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35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35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5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6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7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38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38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9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0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0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41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41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1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2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3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44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44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5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6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47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47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8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9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50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0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1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2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53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3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3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4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56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6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7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59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6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6"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18</a:t>
            </a:r>
          </a:p>
        </p:txBody>
      </p:sp>
      <p:sp>
        <p:nvSpPr>
          <p:cNvPr id="462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-2</a:t>
            </a: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Is this a BT?"/>
          <p:cNvSpPr>
            <a:spLocks noGrp="1"/>
          </p:cNvSpPr>
          <p:nvPr>
            <p:ph type="title"/>
          </p:nvPr>
        </p:nvSpPr>
        <p:spPr>
          <a:prstGeom prst="rect">
            <a:avLst/>
          </a:prstGeom>
        </p:spPr>
        <p:txBody>
          <a:bodyPr/>
          <a:lstStyle>
            <a:lvl1pPr>
              <a:defRPr b="1"/>
            </a:lvl1pPr>
          </a:lstStyle>
          <a:p>
            <a:r>
              <a:t>Is this a BT?</a:t>
            </a:r>
          </a:p>
        </p:txBody>
      </p:sp>
      <p:sp>
        <p:nvSpPr>
          <p:cNvPr id="532"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3"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 name="No, there is a node with three children!"/>
          <p:cNvSpPr/>
          <p:nvPr/>
        </p:nvSpPr>
        <p:spPr>
          <a:xfrm>
            <a:off x="734954" y="7988299"/>
            <a:ext cx="111246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 there is a node with three children!</a:t>
            </a:r>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4" name="Tree Traversals"/>
          <p:cNvSpPr>
            <a:spLocks noGrp="1"/>
          </p:cNvSpPr>
          <p:nvPr>
            <p:ph type="title"/>
          </p:nvPr>
        </p:nvSpPr>
        <p:spPr>
          <a:xfrm>
            <a:off x="-1" y="3154002"/>
            <a:ext cx="13004801" cy="1709765"/>
          </a:xfrm>
          <a:prstGeom prst="rect">
            <a:avLst/>
          </a:prstGeom>
        </p:spPr>
        <p:txBody>
          <a:bodyPr/>
          <a:lstStyle>
            <a:lvl1pPr defTabSz="438150">
              <a:defRPr sz="10800" b="1"/>
            </a:lvl1pPr>
          </a:lstStyle>
          <a:p>
            <a:r>
              <a:t>Tree Traversals </a:t>
            </a:r>
          </a:p>
        </p:txBody>
      </p:sp>
      <p:sp>
        <p:nvSpPr>
          <p:cNvPr id="4625" name="(Preorder, Inorder, Postorder &amp; Level order)"/>
          <p:cNvSpPr/>
          <p:nvPr/>
        </p:nvSpPr>
        <p:spPr>
          <a:xfrm>
            <a:off x="389582" y="5052638"/>
            <a:ext cx="1222563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(Preorder, Inorder, Postorder &amp; Level order)</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7" name="Preorder, Inorder &amp; PostOrder"/>
          <p:cNvSpPr>
            <a:spLocks noGrp="1"/>
          </p:cNvSpPr>
          <p:nvPr>
            <p:ph type="title"/>
          </p:nvPr>
        </p:nvSpPr>
        <p:spPr>
          <a:xfrm>
            <a:off x="348493" y="91933"/>
            <a:ext cx="12583071" cy="1221781"/>
          </a:xfrm>
          <a:prstGeom prst="rect">
            <a:avLst/>
          </a:prstGeom>
        </p:spPr>
        <p:txBody>
          <a:bodyPr/>
          <a:lstStyle>
            <a:lvl1pPr defTabSz="408940">
              <a:defRPr sz="5600" b="1"/>
            </a:lvl1pPr>
          </a:lstStyle>
          <a:p>
            <a:r>
              <a:t>Preorder, Inorder &amp; PostOrder</a:t>
            </a:r>
          </a:p>
        </p:txBody>
      </p:sp>
      <p:sp>
        <p:nvSpPr>
          <p:cNvPr id="4628" name="These three types of traversals are naturally defined recursively:"/>
          <p:cNvSpPr/>
          <p:nvPr/>
        </p:nvSpPr>
        <p:spPr>
          <a:xfrm>
            <a:off x="1364530" y="1073887"/>
            <a:ext cx="10576397" cy="1092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These three types of traversals are naturally defined recursively:</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452716" y="2816593"/>
            <a:ext cx="6169968" cy="109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t>preorder prints </a:t>
            </a:r>
            <a:r>
              <a:rPr u="sng"/>
              <a:t>before</a:t>
            </a:r>
            <a:r>
              <a:t> </a:t>
            </a:r>
          </a:p>
          <a:p>
            <a:pPr>
              <a:defRPr sz="3300"/>
            </a:pPr>
            <a:r>
              <a:t>the recursive calls</a:t>
            </a:r>
          </a:p>
        </p:txBody>
      </p:sp>
      <p:sp>
        <p:nvSpPr>
          <p:cNvPr id="4633" name="inorder prints between…"/>
          <p:cNvSpPr/>
          <p:nvPr/>
        </p:nvSpPr>
        <p:spPr>
          <a:xfrm>
            <a:off x="6452716" y="5245836"/>
            <a:ext cx="6169968" cy="109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t>inorder prints </a:t>
            </a:r>
            <a:r>
              <a:rPr u="sng"/>
              <a:t>between</a:t>
            </a:r>
            <a:r>
              <a:t> </a:t>
            </a:r>
          </a:p>
          <a:p>
            <a:pPr>
              <a:defRPr sz="3300"/>
            </a:pPr>
            <a:r>
              <a:t>the recursive calls</a:t>
            </a:r>
          </a:p>
        </p:txBody>
      </p:sp>
      <p:sp>
        <p:nvSpPr>
          <p:cNvPr id="4634" name="postorder prints after…"/>
          <p:cNvSpPr/>
          <p:nvPr/>
        </p:nvSpPr>
        <p:spPr>
          <a:xfrm>
            <a:off x="6452716" y="7675080"/>
            <a:ext cx="6169968" cy="109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t>postorder prints </a:t>
            </a:r>
            <a:r>
              <a:rPr u="sng"/>
              <a:t>after</a:t>
            </a:r>
            <a:r>
              <a:t> </a:t>
            </a:r>
          </a:p>
          <a:p>
            <a:pPr>
              <a:defRPr sz="3300"/>
            </a:pPr>
            <a:r>
              <a:t>the recursive calls</a:t>
            </a:r>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8"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63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4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4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4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5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5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 </a:t>
            </a:r>
          </a:p>
        </p:txBody>
      </p:sp>
      <p:sp>
        <p:nvSpPr>
          <p:cNvPr id="4663" name="Print the value of the current node then traverse the left subtree followed by the right subtre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Print the value of the current node then traverse the left subtree followed by the right subtree.</a:t>
            </a: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7"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66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7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7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7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8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8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89"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469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6"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69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0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0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0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1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1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18" name="Order: A"/>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a:t>
            </a:r>
          </a:p>
        </p:txBody>
      </p:sp>
      <p:sp>
        <p:nvSpPr>
          <p:cNvPr id="471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5"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72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2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3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2"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36"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3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4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47" name="Order: A,B"/>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a:t>
            </a:r>
          </a:p>
        </p:txBody>
      </p:sp>
      <p:sp>
        <p:nvSpPr>
          <p:cNvPr id="474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75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5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5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6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6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7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76" name="Order: A,B,D"/>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a:t>
            </a:r>
          </a:p>
        </p:txBody>
      </p:sp>
      <p:sp>
        <p:nvSpPr>
          <p:cNvPr id="477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3"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78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8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9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9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0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a:p>
            <a:r>
              <a:t>node H</a:t>
            </a:r>
          </a:p>
        </p:txBody>
      </p:sp>
      <p:sp>
        <p:nvSpPr>
          <p:cNvPr id="4807" name="Order: A,B,D,H"/>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81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1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23"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82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3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p:txBody>
      </p:sp>
      <p:sp>
        <p:nvSpPr>
          <p:cNvPr id="4836" name="Order: A,B,D,H"/>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1"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84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4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4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5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5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5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a:p>
            <a:r>
              <a:t>node I</a:t>
            </a:r>
          </a:p>
        </p:txBody>
      </p:sp>
      <p:sp>
        <p:nvSpPr>
          <p:cNvPr id="4865"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s this a BT?"/>
          <p:cNvSpPr>
            <a:spLocks noGrp="1"/>
          </p:cNvSpPr>
          <p:nvPr>
            <p:ph type="title"/>
          </p:nvPr>
        </p:nvSpPr>
        <p:spPr>
          <a:prstGeom prst="rect">
            <a:avLst/>
          </a:prstGeom>
        </p:spPr>
        <p:txBody>
          <a:bodyPr/>
          <a:lstStyle>
            <a:lvl1pPr>
              <a:defRPr b="1"/>
            </a:lvl1pPr>
          </a:lstStyle>
          <a:p>
            <a:r>
              <a:t>Is this a BT?</a:t>
            </a:r>
          </a:p>
        </p:txBody>
      </p:sp>
      <p:sp>
        <p:nvSpPr>
          <p:cNvPr id="548"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9"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0"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87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7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7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8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8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8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p:txBody>
      </p:sp>
      <p:sp>
        <p:nvSpPr>
          <p:cNvPr id="4894"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0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903"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0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1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1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1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p:txBody>
      </p:sp>
      <p:sp>
        <p:nvSpPr>
          <p:cNvPr id="4923"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8"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2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3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3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3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4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4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E</a:t>
            </a:r>
          </a:p>
        </p:txBody>
      </p:sp>
      <p:sp>
        <p:nvSpPr>
          <p:cNvPr id="4952"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5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6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6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6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7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7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p:txBody>
      </p:sp>
      <p:sp>
        <p:nvSpPr>
          <p:cNvPr id="4981"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6"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8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9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9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9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0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0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p:txBody>
      </p:sp>
      <p:sp>
        <p:nvSpPr>
          <p:cNvPr id="5010"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5"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01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1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2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2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2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3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p:txBody>
      </p:sp>
      <p:sp>
        <p:nvSpPr>
          <p:cNvPr id="5039" name="Order: A,B,D,H,I,E,C"/>
          <p:cNvSpPr/>
          <p:nvPr/>
        </p:nvSpPr>
        <p:spPr>
          <a:xfrm>
            <a:off x="2057400" y="7194549"/>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4"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04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4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5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5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6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p:txBody>
      </p:sp>
      <p:sp>
        <p:nvSpPr>
          <p:cNvPr id="5068" name="Order: A,B,D,H,I,E,C,F"/>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3"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07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7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7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8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8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9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a:p>
            <a:r>
              <a:t>node J</a:t>
            </a:r>
          </a:p>
        </p:txBody>
      </p:sp>
      <p:sp>
        <p:nvSpPr>
          <p:cNvPr id="5097" name="Order: A,B,D,H,I,E,C,F,J"/>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0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0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9"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1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1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12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p:txBody>
      </p:sp>
      <p:sp>
        <p:nvSpPr>
          <p:cNvPr id="5126" name="Order: A,B,D,H,I,E,C,F,J"/>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1"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3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3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3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4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4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4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a:p>
            <a:r>
              <a:t>node K</a:t>
            </a:r>
          </a:p>
        </p:txBody>
      </p:sp>
      <p:sp>
        <p:nvSpPr>
          <p:cNvPr id="5155"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s this a BT?"/>
          <p:cNvSpPr>
            <a:spLocks noGrp="1"/>
          </p:cNvSpPr>
          <p:nvPr>
            <p:ph type="title"/>
          </p:nvPr>
        </p:nvSpPr>
        <p:spPr>
          <a:prstGeom prst="rect">
            <a:avLst/>
          </a:prstGeom>
        </p:spPr>
        <p:txBody>
          <a:bodyPr/>
          <a:lstStyle>
            <a:lvl1pPr>
              <a:defRPr b="1"/>
            </a:lvl1pPr>
          </a:lstStyle>
          <a:p>
            <a:r>
              <a:t>Is this a BT?</a:t>
            </a:r>
          </a:p>
        </p:txBody>
      </p:sp>
      <p:sp>
        <p:nvSpPr>
          <p:cNvPr id="557"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8"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Yes! A degenerate one,…"/>
          <p:cNvSpPr/>
          <p:nvPr/>
        </p:nvSpPr>
        <p:spPr>
          <a:xfrm>
            <a:off x="2948137" y="8020363"/>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Yes! A degenerate one, </a:t>
            </a:r>
          </a:p>
          <a:p>
            <a:r>
              <a:t>but a BT nonetheless</a:t>
            </a:r>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0"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6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6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7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7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7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p:txBody>
      </p:sp>
      <p:sp>
        <p:nvSpPr>
          <p:cNvPr id="5184"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9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9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9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20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0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0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p:txBody>
      </p:sp>
      <p:sp>
        <p:nvSpPr>
          <p:cNvPr id="5213"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21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2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2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3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G</a:t>
            </a:r>
          </a:p>
        </p:txBody>
      </p:sp>
      <p:sp>
        <p:nvSpPr>
          <p:cNvPr id="5242" name="Order: A,B,D,H,I,E,C,F,J,K,G"/>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24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5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5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6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6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6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G</a:t>
            </a:r>
          </a:p>
          <a:p>
            <a:r>
              <a:t>node L</a:t>
            </a:r>
          </a:p>
        </p:txBody>
      </p:sp>
      <p:sp>
        <p:nvSpPr>
          <p:cNvPr id="5271"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6"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27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8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8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8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9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9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9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G</a:t>
            </a:r>
          </a:p>
        </p:txBody>
      </p:sp>
      <p:sp>
        <p:nvSpPr>
          <p:cNvPr id="5300"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5"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30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1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1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2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2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p:txBody>
      </p:sp>
      <p:sp>
        <p:nvSpPr>
          <p:cNvPr id="5329"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4"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33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3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4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5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5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p:txBody>
      </p:sp>
      <p:sp>
        <p:nvSpPr>
          <p:cNvPr id="5358"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3"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36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6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6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7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7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8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8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386"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39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0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0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0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1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414" name="Traverse the left subtree, then print the value of the node and continue traversing the right subtre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Traverse the left subtree, then print the value of the node and continue traversing the right subtree.</a:t>
            </a:r>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42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2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3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3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3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4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5" name="In this example our tree is…"/>
          <p:cNvSpPr/>
          <p:nvPr/>
        </p:nvSpPr>
        <p:spPr>
          <a:xfrm>
            <a:off x="3367155" y="7551990"/>
            <a:ext cx="809677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this example our tree is </a:t>
            </a:r>
          </a:p>
          <a:p>
            <a:r>
              <a:t>a Binary Search Tree.</a:t>
            </a:r>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What is a Binary Search Tree (BST)?"/>
          <p:cNvSpPr>
            <a:spLocks noGrp="1"/>
          </p:cNvSpPr>
          <p:nvPr>
            <p:ph type="title"/>
          </p:nvPr>
        </p:nvSpPr>
        <p:spPr>
          <a:prstGeom prst="rect">
            <a:avLst/>
          </a:prstGeom>
        </p:spPr>
        <p:txBody>
          <a:bodyPr/>
          <a:lstStyle/>
          <a:p>
            <a:pPr defTabSz="508254">
              <a:defRPr sz="6960" b="1"/>
            </a:pPr>
            <a:r>
              <a:t>What is a Binary </a:t>
            </a:r>
            <a:r>
              <a:rPr>
                <a:solidFill>
                  <a:schemeClr val="accent4">
                    <a:hueOff val="102361"/>
                    <a:satOff val="14118"/>
                    <a:lumOff val="10675"/>
                  </a:schemeClr>
                </a:solidFill>
              </a:rPr>
              <a:t>Search</a:t>
            </a:r>
            <a:r>
              <a:t> Tree (BST)?</a:t>
            </a:r>
          </a:p>
        </p:txBody>
      </p:sp>
      <p:sp>
        <p:nvSpPr>
          <p:cNvPr id="567" name="A binary search tree is a binary tree that satisfies the BST invariant: left subtree has smaller elements and right subtree has larger elements."/>
          <p:cNvSpPr/>
          <p:nvPr/>
        </p:nvSpPr>
        <p:spPr>
          <a:xfrm>
            <a:off x="812198" y="2723439"/>
            <a:ext cx="10901751" cy="2806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02412">
              <a:defRPr sz="3784"/>
            </a:pPr>
            <a:r>
              <a:t>A </a:t>
            </a:r>
            <a:r>
              <a:rPr b="1">
                <a:solidFill>
                  <a:schemeClr val="accent2">
                    <a:satOff val="-13916"/>
                    <a:lumOff val="13989"/>
                  </a:schemeClr>
                </a:solidFill>
              </a:rPr>
              <a:t>binary search tree </a:t>
            </a:r>
            <a:r>
              <a:t>is a binary tree that satisfies the </a:t>
            </a:r>
            <a:r>
              <a:rPr b="1">
                <a:solidFill>
                  <a:schemeClr val="accent2">
                    <a:satOff val="-13916"/>
                    <a:lumOff val="13989"/>
                  </a:schemeClr>
                </a:solidFill>
              </a:rPr>
              <a:t>BST invariant</a:t>
            </a:r>
            <a:r>
              <a:t>: left subtree has smaller elements and right subtree has larger elements.</a:t>
            </a:r>
          </a:p>
        </p:txBody>
      </p:sp>
      <p:sp>
        <p:nvSpPr>
          <p:cNvPr id="568" name="2"/>
          <p:cNvSpPr/>
          <p:nvPr/>
        </p:nvSpPr>
        <p:spPr>
          <a:xfrm>
            <a:off x="5061317" y="711855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9" name="1"/>
          <p:cNvSpPr/>
          <p:nvPr/>
        </p:nvSpPr>
        <p:spPr>
          <a:xfrm>
            <a:off x="4211328" y="832024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0" name="3"/>
          <p:cNvSpPr/>
          <p:nvPr/>
        </p:nvSpPr>
        <p:spPr>
          <a:xfrm>
            <a:off x="5855925" y="832024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1" name="Line"/>
          <p:cNvSpPr/>
          <p:nvPr/>
        </p:nvSpPr>
        <p:spPr>
          <a:xfrm flipV="1">
            <a:off x="4846164" y="7868875"/>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flipH="1" flipV="1">
            <a:off x="5723087" y="7870826"/>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8"/>
          <p:cNvSpPr/>
          <p:nvPr/>
        </p:nvSpPr>
        <p:spPr>
          <a:xfrm>
            <a:off x="8771065" y="587636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 name="6"/>
          <p:cNvSpPr/>
          <p:nvPr/>
        </p:nvSpPr>
        <p:spPr>
          <a:xfrm>
            <a:off x="7921076" y="707804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5" name="9"/>
          <p:cNvSpPr/>
          <p:nvPr/>
        </p:nvSpPr>
        <p:spPr>
          <a:xfrm>
            <a:off x="9565673" y="707804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76" name="Line"/>
          <p:cNvSpPr/>
          <p:nvPr/>
        </p:nvSpPr>
        <p:spPr>
          <a:xfrm flipV="1">
            <a:off x="8555912" y="662668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H="1" flipV="1">
            <a:off x="9432834" y="662863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2"/>
          <p:cNvSpPr/>
          <p:nvPr/>
        </p:nvSpPr>
        <p:spPr>
          <a:xfrm>
            <a:off x="7320053" y="830994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79" name="7"/>
          <p:cNvSpPr/>
          <p:nvPr/>
        </p:nvSpPr>
        <p:spPr>
          <a:xfrm>
            <a:off x="8427017" y="830994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80" name="Line"/>
          <p:cNvSpPr/>
          <p:nvPr/>
        </p:nvSpPr>
        <p:spPr>
          <a:xfrm flipV="1">
            <a:off x="7845964" y="7876854"/>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 name="Line"/>
          <p:cNvSpPr/>
          <p:nvPr/>
        </p:nvSpPr>
        <p:spPr>
          <a:xfrm flipH="1" flipV="1">
            <a:off x="8515603" y="7870711"/>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11"/>
          <p:cNvSpPr/>
          <p:nvPr/>
        </p:nvSpPr>
        <p:spPr>
          <a:xfrm>
            <a:off x="9565673" y="836074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 name="Line"/>
          <p:cNvSpPr/>
          <p:nvPr/>
        </p:nvSpPr>
        <p:spPr>
          <a:xfrm flipV="1">
            <a:off x="9972821" y="7902149"/>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 name="8"/>
          <p:cNvSpPr/>
          <p:nvPr/>
        </p:nvSpPr>
        <p:spPr>
          <a:xfrm>
            <a:off x="2624831" y="584057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5" name="9"/>
          <p:cNvSpPr/>
          <p:nvPr/>
        </p:nvSpPr>
        <p:spPr>
          <a:xfrm>
            <a:off x="2624831" y="7118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6" name="11"/>
          <p:cNvSpPr/>
          <p:nvPr/>
        </p:nvSpPr>
        <p:spPr>
          <a:xfrm>
            <a:off x="2624831" y="84012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7" name="Line"/>
          <p:cNvSpPr/>
          <p:nvPr/>
        </p:nvSpPr>
        <p:spPr>
          <a:xfrm flipV="1">
            <a:off x="3031979" y="79426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flipV="1">
            <a:off x="3031978" y="6662317"/>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4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7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474"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0"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4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0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503"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1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3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532"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8"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6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561"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7"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8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590" name="Order: 1,3"/>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6"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0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1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619" name="Order: 1,3,5"/>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5"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6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2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3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3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3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4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4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5649" name="Order: 1,3,5"/>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4"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6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7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5678" name="Order: 1,3,5,6"/>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3"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6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8</a:t>
            </a:r>
          </a:p>
        </p:txBody>
      </p:sp>
      <p:sp>
        <p:nvSpPr>
          <p:cNvPr id="5707" name="Order: 1,3,5,6,8"/>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2"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7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5736" name="Order: 1,3,5,6,8"/>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593"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4"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7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5765"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0"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7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5794"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0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5823"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8"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12</a:t>
            </a:r>
          </a:p>
        </p:txBody>
      </p:sp>
      <p:sp>
        <p:nvSpPr>
          <p:cNvPr id="5852" name="Order: 1,3,5,6,8,11,12"/>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7"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5881" name="Order: 1,3,5,6,8,11,12,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6"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14</a:t>
            </a:r>
          </a:p>
        </p:txBody>
      </p:sp>
      <p:sp>
        <p:nvSpPr>
          <p:cNvPr id="5910" name="Order: 1,3,5,6,8,11,12,13,14"/>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5"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9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5939" name="Order: 1,3,5,6,8,11,12,13,14"/>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4"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9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5968" name="Order: 1,3,5,6,8,11,12,13,14,15"/>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3"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9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5997" name="Order: 1,3,5,6,8,11,12,13,14,15,17"/>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2"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0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0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1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1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2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a:p>
            <a:r>
              <a:t>node 19</a:t>
            </a:r>
          </a:p>
        </p:txBody>
      </p:sp>
      <p:sp>
        <p:nvSpPr>
          <p:cNvPr id="6026"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114324" y="6445249"/>
            <a:ext cx="12776151"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It depends on whether you want to allow duplicate values in your tree. BST operations allow for duplicate values, but most of the time we are only interested in having unique elements inside our tree. </a:t>
            </a:r>
          </a:p>
        </p:txBody>
      </p:sp>
      <p:sp>
        <p:nvSpPr>
          <p:cNvPr id="601"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2"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4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6055"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0"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6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6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7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7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7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084"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9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113"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8"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1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2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2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2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3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3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141"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6"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14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5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5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5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6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6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169"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1,3,5,6,8,11,12,13,14,15,17,19</a:t>
            </a:r>
          </a:p>
        </p:txBody>
      </p:sp>
      <p:sp>
        <p:nvSpPr>
          <p:cNvPr id="6170" name="Notice that with a BST the values printed by the inorder traversal are in increasing order!"/>
          <p:cNvSpPr/>
          <p:nvPr/>
        </p:nvSpPr>
        <p:spPr>
          <a:xfrm>
            <a:off x="114324" y="8070665"/>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Notice that with a BST the values printed by the inorder traversal are in increasing order!</a:t>
            </a:r>
          </a:p>
        </p:txBody>
      </p:sp>
      <p:sp>
        <p:nvSpPr>
          <p:cNvPr id="6171" name="Line"/>
          <p:cNvSpPr/>
          <p:nvPr/>
        </p:nvSpPr>
        <p:spPr>
          <a:xfrm>
            <a:off x="3952864" y="7878523"/>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2" name="Line"/>
          <p:cNvSpPr/>
          <p:nvPr/>
        </p:nvSpPr>
        <p:spPr>
          <a:xfrm flipH="1">
            <a:off x="124701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3" name="Line"/>
          <p:cNvSpPr/>
          <p:nvPr/>
        </p:nvSpPr>
        <p:spPr>
          <a:xfrm flipH="1">
            <a:off x="39738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8"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17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8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8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8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9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9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0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201" name="Traverse the left subtree followed by the right subtree then print the value of the nod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Traverse the left subtree followed by the right subtree then print the value of the node</a:t>
            </a:r>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6"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0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1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1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1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2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2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2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229"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5"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3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3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4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4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4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5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5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258"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4"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6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6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6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7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8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8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287"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3"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9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9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0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0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1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1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316"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2"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32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2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2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3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3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4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4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345"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1"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3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5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7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374" name="Order: 1,5"/>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0"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3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8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0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403" name="Order: 1,5,3"/>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9"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3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432" name="Order: 1,5,3"/>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8"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5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6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461" name="Order: 1,5,3,8"/>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7"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8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490"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6"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1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519"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5"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5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4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548"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4"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5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7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577"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3"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5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606" name="Order: 1,5,3,8,6,12"/>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21"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22"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26"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 name="Yes!"/>
          <p:cNvSpPr/>
          <p:nvPr/>
        </p:nvSpPr>
        <p:spPr>
          <a:xfrm>
            <a:off x="5894734" y="7246003"/>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Yes!</a:t>
            </a:r>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2"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6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1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635" name="Order: 1,5,3,8,6,12"/>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1"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6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664" name="Order: 1,5,3,8,6,12,14"/>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0"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6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7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693"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9"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722"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8"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4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751"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7"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6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780" name="Order: 1,5,3,8,6,12,14,13,19"/>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a:p>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6"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809" name="Order: 1,5,3,8,6,12,14,13,19,17"/>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5"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8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838" name="Order: 1,5,3,8,6,12,14,13,19,17,15"/>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4"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8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867" name="Order: 1,5,3,8,6,12,14,13,19,17,15,11"/>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3"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8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 Stack:</a:t>
            </a:r>
          </a:p>
        </p:txBody>
      </p:sp>
      <p:sp>
        <p:nvSpPr>
          <p:cNvPr id="6896" name="Order: 1,5,3,8,6,12,14,13,19,17,15,11"/>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How to insert nodes into a BST…"/>
          <p:cNvSpPr>
            <a:spLocks noGrp="1"/>
          </p:cNvSpPr>
          <p:nvPr>
            <p:ph type="body" idx="1"/>
          </p:nvPr>
        </p:nvSpPr>
        <p:spPr>
          <a:xfrm>
            <a:off x="1264173" y="1949862"/>
            <a:ext cx="11295257" cy="7221805"/>
          </a:xfrm>
          <a:prstGeom prst="rect">
            <a:avLst/>
          </a:prstGeom>
        </p:spPr>
        <p:txBody>
          <a:bodyPr>
            <a:normAutofit/>
          </a:bodyPr>
          <a:lstStyle/>
          <a:p>
            <a:pPr>
              <a:spcBef>
                <a:spcPts val="4000"/>
              </a:spcBef>
              <a:defRPr sz="4300"/>
            </a:pPr>
            <a:r>
              <a:rPr lang="en" dirty="0" err="1"/>
              <a:t>如何向二叉树中插入节点</a:t>
            </a:r>
            <a:endParaRPr lang="en" dirty="0"/>
          </a:p>
          <a:p>
            <a:pPr>
              <a:spcBef>
                <a:spcPts val="4000"/>
              </a:spcBef>
              <a:defRPr sz="4300"/>
            </a:pPr>
            <a:r>
              <a:rPr lang="en" dirty="0" err="1"/>
              <a:t>如何从二叉树中移除节点</a:t>
            </a:r>
            <a:endParaRPr lang="en" dirty="0"/>
          </a:p>
          <a:p>
            <a:pPr>
              <a:spcBef>
                <a:spcPts val="4000"/>
              </a:spcBef>
              <a:defRPr sz="4800"/>
            </a:pPr>
            <a:r>
              <a:rPr lang="zh-CN" altLang="en-US" dirty="0"/>
              <a:t>二叉树的遍历</a:t>
            </a:r>
            <a:endParaRPr dirty="0"/>
          </a:p>
          <a:p>
            <a:pPr lvl="1">
              <a:spcBef>
                <a:spcPts val="4000"/>
              </a:spcBef>
              <a:defRPr sz="4800"/>
            </a:pPr>
            <a:r>
              <a:rPr lang="zh-CN" altLang="en-US" sz="3200" dirty="0"/>
              <a:t>先序、中序、后续和按层次遍历</a:t>
            </a:r>
            <a:endParaRPr lang="en" sz="3200" dirty="0"/>
          </a:p>
          <a:p>
            <a:pPr>
              <a:spcBef>
                <a:spcPts val="4000"/>
              </a:spcBef>
              <a:defRPr sz="4300"/>
            </a:pPr>
            <a:r>
              <a:rPr lang="en" dirty="0" err="1"/>
              <a:t>实现二叉树</a:t>
            </a:r>
            <a:endParaRPr lang="e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35"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36"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40"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2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a level order traversal we want to print the nodes as they appear one layer at a time.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2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3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3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3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4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4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49"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a level order traversal we want to print the nodes as they appear one layer at a time.</a:t>
            </a:r>
          </a:p>
        </p:txBody>
      </p:sp>
      <p:sp>
        <p:nvSpPr>
          <p:cNvPr id="6950" name="Order: 11"/>
          <p:cNvSpPr/>
          <p:nvPr/>
        </p:nvSpPr>
        <p:spPr>
          <a:xfrm>
            <a:off x="2022730" y="7819722"/>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a:t>
            </a:r>
          </a:p>
        </p:txBody>
      </p:sp>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4"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5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7"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58"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4"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65"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7"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68"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1"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72"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5"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7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a level order traversal we want to print the nodes as they appear one layer at a time.</a:t>
            </a:r>
          </a:p>
        </p:txBody>
      </p:sp>
      <p:sp>
        <p:nvSpPr>
          <p:cNvPr id="6977" name="Order: 11,6,15"/>
          <p:cNvSpPr/>
          <p:nvPr/>
        </p:nvSpPr>
        <p:spPr>
          <a:xfrm>
            <a:off x="2022730" y="7819722"/>
            <a:ext cx="396790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8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8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8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9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9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9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0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a level order traversal we want to print the nodes as they appear one layer at a time.</a:t>
            </a:r>
          </a:p>
        </p:txBody>
      </p:sp>
      <p:sp>
        <p:nvSpPr>
          <p:cNvPr id="7004" name="Order: 11,6,15,3,8,13,17"/>
          <p:cNvSpPr/>
          <p:nvPr/>
        </p:nvSpPr>
        <p:spPr>
          <a:xfrm>
            <a:off x="2022730" y="7809738"/>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8"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0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1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1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1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1"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22"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5"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26"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9"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30"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a level order traversal we want to print the nodes as they appear one layer at a time.</a:t>
            </a:r>
          </a:p>
        </p:txBody>
      </p:sp>
      <p:sp>
        <p:nvSpPr>
          <p:cNvPr id="7031" name="Order: 11,6,15,3,8,13,17,1,5,12,14,19"/>
          <p:cNvSpPr/>
          <p:nvPr/>
        </p:nvSpPr>
        <p:spPr>
          <a:xfrm>
            <a:off x="2022730" y="7809738"/>
            <a:ext cx="1029883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3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3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4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4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5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57" name="To obtain this ordering we want to do a Breadth First Search (BFS) from the root node down to the leaf nodes."/>
          <p:cNvSpPr/>
          <p:nvPr/>
        </p:nvSpPr>
        <p:spPr>
          <a:xfrm>
            <a:off x="1526915" y="6386145"/>
            <a:ext cx="1029971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obtain this ordering we want to do a </a:t>
            </a:r>
            <a:r>
              <a:rPr b="1">
                <a:solidFill>
                  <a:schemeClr val="accent2">
                    <a:satOff val="-13916"/>
                    <a:lumOff val="13989"/>
                  </a:schemeClr>
                </a:solidFill>
              </a:rPr>
              <a:t>Breadth First Search</a:t>
            </a:r>
            <a:r>
              <a:t> (BFS) from the root node down to the leaf nodes.</a:t>
            </a: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6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6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7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7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7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084" name="To do a BFS we will need to maintain a Queue of the nodes left to explore."/>
          <p:cNvSpPr/>
          <p:nvPr/>
        </p:nvSpPr>
        <p:spPr>
          <a:xfrm>
            <a:off x="1249866" y="5801186"/>
            <a:ext cx="10594585"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do a BFS we will need to maintain a </a:t>
            </a:r>
            <a:r>
              <a:rPr b="1">
                <a:solidFill>
                  <a:schemeClr val="accent4">
                    <a:hueOff val="102361"/>
                    <a:satOff val="14118"/>
                    <a:lumOff val="10675"/>
                  </a:schemeClr>
                </a:solidFill>
              </a:rPr>
              <a:t>Queue</a:t>
            </a:r>
            <a:r>
              <a:t> of the nodes left to explore.</a:t>
            </a:r>
          </a:p>
        </p:txBody>
      </p:sp>
      <p:sp>
        <p:nvSpPr>
          <p:cNvPr id="7085" name="Begin with the root inside of the queue and finish when the queue is empty."/>
          <p:cNvSpPr/>
          <p:nvPr/>
        </p:nvSpPr>
        <p:spPr>
          <a:xfrm>
            <a:off x="176647" y="7630377"/>
            <a:ext cx="1248005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Begin with the root inside of the queue and finish when the queue is empty.</a:t>
            </a: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9"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9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9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9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0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0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0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7113" name="At each iteration we add the left child and then the right child of the current node to our Queue."/>
          <p:cNvSpPr/>
          <p:nvPr/>
        </p:nvSpPr>
        <p:spPr>
          <a:xfrm>
            <a:off x="1448688" y="6512061"/>
            <a:ext cx="1038268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At each iteration we add the left child and then the right child of the current node to our Queue.</a:t>
            </a: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11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2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2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2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3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40" name="Order: 11"/>
          <p:cNvSpPr/>
          <p:nvPr/>
        </p:nvSpPr>
        <p:spPr>
          <a:xfrm>
            <a:off x="2057400" y="7194549"/>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6</a:t>
            </a:r>
          </a:p>
          <a:p>
            <a:r>
              <a:t>node 15</a:t>
            </a: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14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4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5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5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6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68" name="Order: 11,6"/>
          <p:cNvSpPr/>
          <p:nvPr/>
        </p:nvSpPr>
        <p:spPr>
          <a:xfrm>
            <a:off x="2057400" y="719454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15</a:t>
            </a:r>
          </a:p>
          <a:p>
            <a:r>
              <a:t>node 3</a:t>
            </a:r>
          </a:p>
          <a:p>
            <a:r>
              <a:t>node 8</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48"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9"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53"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Yes! We are not limited to only using numbers. Any data that can be ordered can be placed inside a BST."/>
          <p:cNvSpPr/>
          <p:nvPr/>
        </p:nvSpPr>
        <p:spPr>
          <a:xfrm>
            <a:off x="1030783" y="7030103"/>
            <a:ext cx="1094323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Yes! We are not limited to only using numbers. Any data that can be ordered can be placed inside a BST.</a:t>
            </a:r>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3"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17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7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7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8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8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9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96" name="Order: 11,6,15"/>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3</a:t>
            </a:r>
          </a:p>
          <a:p>
            <a:r>
              <a:t>node 8</a:t>
            </a:r>
          </a:p>
          <a:p>
            <a:r>
              <a:t>node 13</a:t>
            </a:r>
          </a:p>
          <a:p>
            <a:r>
              <a:t>node 17</a:t>
            </a: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8</a:t>
            </a:r>
          </a:p>
          <a:p>
            <a:r>
              <a:t>node 13</a:t>
            </a:r>
          </a:p>
          <a:p>
            <a:r>
              <a:t>node 17</a:t>
            </a:r>
          </a:p>
          <a:p>
            <a:r>
              <a:t>node 1</a:t>
            </a:r>
          </a:p>
          <a:p>
            <a:r>
              <a:t>node 5</a:t>
            </a:r>
          </a:p>
        </p:txBody>
      </p:sp>
      <p:sp>
        <p:nvSpPr>
          <p:cNvPr id="7225" name="Order: 11,6,15,3"/>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a:t>
            </a: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9"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3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3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3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4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4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13</a:t>
            </a:r>
          </a:p>
          <a:p>
            <a:r>
              <a:t>node 17</a:t>
            </a:r>
          </a:p>
          <a:p>
            <a:r>
              <a:t>node 1</a:t>
            </a:r>
          </a:p>
          <a:p>
            <a:r>
              <a:t>node 5</a:t>
            </a:r>
          </a:p>
        </p:txBody>
      </p:sp>
      <p:sp>
        <p:nvSpPr>
          <p:cNvPr id="7253" name="Order: 11,6,15,3,8"/>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a:t>
            </a: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5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6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6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7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7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17</a:t>
            </a:r>
          </a:p>
          <a:p>
            <a:r>
              <a:t>node 1</a:t>
            </a:r>
          </a:p>
          <a:p>
            <a:r>
              <a:t>node 5</a:t>
            </a:r>
          </a:p>
          <a:p>
            <a:r>
              <a:t>node 12</a:t>
            </a:r>
          </a:p>
          <a:p>
            <a:r>
              <a:t>node 14</a:t>
            </a:r>
          </a:p>
        </p:txBody>
      </p:sp>
      <p:sp>
        <p:nvSpPr>
          <p:cNvPr id="7281" name="Order: 11,6,15,3,8,13"/>
          <p:cNvSpPr/>
          <p:nvPr/>
        </p:nvSpPr>
        <p:spPr>
          <a:xfrm>
            <a:off x="2057400" y="7194549"/>
            <a:ext cx="589471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8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8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9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9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9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0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a:t>
            </a:r>
          </a:p>
          <a:p>
            <a:r>
              <a:t>node 5</a:t>
            </a:r>
          </a:p>
          <a:p>
            <a:r>
              <a:t>node 12</a:t>
            </a:r>
          </a:p>
          <a:p>
            <a:r>
              <a:t>node 14</a:t>
            </a:r>
          </a:p>
          <a:p>
            <a:r>
              <a:t>node 19</a:t>
            </a:r>
          </a:p>
        </p:txBody>
      </p:sp>
      <p:sp>
        <p:nvSpPr>
          <p:cNvPr id="7309" name="Order: 11,6,15,3,8,13,17"/>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3"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1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6"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17"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18"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0"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3"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24"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6"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2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0"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31"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4"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5</a:t>
            </a:r>
          </a:p>
          <a:p>
            <a:r>
              <a:t>node 12</a:t>
            </a:r>
          </a:p>
          <a:p>
            <a:r>
              <a:t>node 14</a:t>
            </a:r>
          </a:p>
          <a:p>
            <a:r>
              <a:t>node 19</a:t>
            </a:r>
          </a:p>
        </p:txBody>
      </p:sp>
      <p:sp>
        <p:nvSpPr>
          <p:cNvPr id="7337" name="Order: 11,6,15,3,8,13,17,1"/>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4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4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4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5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5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12</a:t>
            </a:r>
          </a:p>
          <a:p>
            <a:r>
              <a:t>node 14</a:t>
            </a:r>
          </a:p>
          <a:p>
            <a:r>
              <a:t>node 19</a:t>
            </a:r>
          </a:p>
        </p:txBody>
      </p:sp>
      <p:sp>
        <p:nvSpPr>
          <p:cNvPr id="7365" name="Order: 11,6,15,3,8,13,17,1,5"/>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11,6,15,3,8,13,17,1,5</a:t>
            </a: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9"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7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7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8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8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8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14</a:t>
            </a:r>
          </a:p>
          <a:p>
            <a:r>
              <a:t>node 19</a:t>
            </a:r>
          </a:p>
        </p:txBody>
      </p:sp>
      <p:sp>
        <p:nvSpPr>
          <p:cNvPr id="7393" name="Order: 11,6,15,3,8,13,17,1,5,12"/>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11,6,15,3,8,13,17,1,5,12</a:t>
            </a: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9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0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0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0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1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1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19</a:t>
            </a:r>
          </a:p>
        </p:txBody>
      </p:sp>
      <p:sp>
        <p:nvSpPr>
          <p:cNvPr id="7421" name="Order: 11,6,15,3,8,13,17,1,5,12,14"/>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11,6,15,3,8,13,17,1,5,12,14</a:t>
            </a: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42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2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3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3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3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4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448" name="Order: 11,6,15,3,8,13,17,1,5,12,14,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2"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45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5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5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6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7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475" name="Order: 11,6,15,3,8,13,17,1,5,12,14,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79" name="No! Since 9 is larger than 8 then it should be in the right subtree of 8."/>
          <p:cNvSpPr/>
          <p:nvPr/>
        </p:nvSpPr>
        <p:spPr>
          <a:xfrm>
            <a:off x="2120296" y="6979087"/>
            <a:ext cx="849327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 Since 9 is larger than 8 then it should be in the right subtree of 8.</a:t>
            </a:r>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Is this a valid BST?"/>
          <p:cNvSpPr>
            <a:spLocks noGrp="1"/>
          </p:cNvSpPr>
          <p:nvPr>
            <p:ph type="title"/>
          </p:nvPr>
        </p:nvSpPr>
        <p:spPr>
          <a:prstGeom prst="rect">
            <a:avLst/>
          </a:prstGeom>
        </p:spPr>
        <p:txBody>
          <a:bodyPr/>
          <a:lstStyle>
            <a:lvl1pPr defTabSz="519937">
              <a:defRPr sz="7119" b="1"/>
            </a:lvl1pPr>
          </a:lstStyle>
          <a:p>
            <a:r>
              <a:t>Is this a valid BST?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256878"/>
            <a:ext cx="991044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 This structure is not a tree because it contains a cycle, and all BSTs must be trees.</a:t>
            </a:r>
          </a:p>
        </p:txBody>
      </p:sp>
      <p:sp>
        <p:nvSpPr>
          <p:cNvPr id="711"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6"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10"/>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20"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 name="Is this a valid BST?"/>
          <p:cNvSpPr>
            <a:spLocks noGrp="1"/>
          </p:cNvSpPr>
          <p:nvPr>
            <p:ph type="title"/>
          </p:nvPr>
        </p:nvSpPr>
        <p:spPr>
          <a:prstGeom prst="rect">
            <a:avLst/>
          </a:prstGeom>
        </p:spPr>
        <p:txBody>
          <a:bodyPr/>
          <a:lstStyle>
            <a:lvl1pPr defTabSz="519937">
              <a:defRPr sz="7119" b="1"/>
            </a:lvl1pPr>
          </a:lstStyle>
          <a:p>
            <a:r>
              <a:t>Is this a valid BST?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726"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9"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3"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754" name="Yes! This structure satisfies…"/>
          <p:cNvSpPr/>
          <p:nvPr/>
        </p:nvSpPr>
        <p:spPr>
          <a:xfrm>
            <a:off x="1428208" y="7823183"/>
            <a:ext cx="991044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Yes! This structure satisfies</a:t>
            </a:r>
          </a:p>
          <a:p>
            <a:r>
              <a:t>the BST invariant.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hen and where are…"/>
          <p:cNvSpPr>
            <a:spLocks noGrp="1"/>
          </p:cNvSpPr>
          <p:nvPr>
            <p:ph type="title"/>
          </p:nvPr>
        </p:nvSpPr>
        <p:spPr>
          <a:xfrm>
            <a:off x="952500" y="254000"/>
            <a:ext cx="11099800" cy="1652786"/>
          </a:xfrm>
          <a:prstGeom prst="rect">
            <a:avLst/>
          </a:prstGeom>
        </p:spPr>
        <p:txBody>
          <a:bodyPr/>
          <a:lstStyle/>
          <a:p>
            <a:pPr defTabSz="385572">
              <a:defRPr sz="5280" b="1"/>
            </a:pPr>
            <a:r>
              <a:t>When and where are </a:t>
            </a:r>
          </a:p>
          <a:p>
            <a:pPr defTabSz="385572">
              <a:defRPr sz="5280" b="1"/>
            </a:pPr>
            <a:r>
              <a:t>Binary Trees used?</a:t>
            </a:r>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08810" indent="-308810" algn="l" defTabSz="514095">
              <a:buSzPct val="75000"/>
              <a:buChar char="•"/>
              <a:defRPr sz="3168"/>
            </a:pPr>
            <a:r>
              <a:t>Binary Search Trees (BSTs)</a:t>
            </a:r>
          </a:p>
          <a:p>
            <a:pPr algn="l" defTabSz="514095">
              <a:defRPr sz="3168"/>
            </a:pPr>
            <a:endParaRPr/>
          </a:p>
          <a:p>
            <a:pPr marL="699970" lvl="1" indent="-308810" algn="l" defTabSz="514095">
              <a:buSzPct val="75000"/>
              <a:buChar char="•"/>
              <a:defRPr sz="3168"/>
            </a:pPr>
            <a:r>
              <a:t>Implementation of some map and set ADTs</a:t>
            </a:r>
          </a:p>
          <a:p>
            <a:pPr marL="699970" lvl="1" indent="-308810" algn="l" defTabSz="514095">
              <a:buSzPct val="75000"/>
              <a:buChar char="•"/>
              <a:defRPr sz="3168"/>
            </a:pPr>
            <a:r>
              <a:t>Red Black Trees</a:t>
            </a:r>
          </a:p>
          <a:p>
            <a:pPr marL="699970" lvl="1" indent="-308810" algn="l" defTabSz="514095">
              <a:buSzPct val="75000"/>
              <a:buChar char="•"/>
              <a:defRPr sz="3168"/>
            </a:pPr>
            <a:r>
              <a:t>AVL Trees</a:t>
            </a:r>
          </a:p>
          <a:p>
            <a:pPr marL="699970" lvl="1" indent="-308810" algn="l" defTabSz="514095">
              <a:buSzPct val="75000"/>
              <a:buChar char="•"/>
              <a:defRPr sz="3168"/>
            </a:pPr>
            <a:r>
              <a:t>Splay Trees</a:t>
            </a:r>
          </a:p>
          <a:p>
            <a:pPr marL="699970" lvl="1" indent="-308810" algn="l" defTabSz="514095">
              <a:buSzPct val="75000"/>
              <a:buChar char="•"/>
              <a:defRPr sz="3168"/>
            </a:pPr>
            <a:r>
              <a:t>etc…</a:t>
            </a:r>
          </a:p>
          <a:p>
            <a:pPr marL="308810" indent="-308810" algn="l" defTabSz="514095">
              <a:buSzPct val="75000"/>
              <a:buChar char="•"/>
              <a:defRPr sz="3168"/>
            </a:pPr>
            <a:endParaRPr/>
          </a:p>
          <a:p>
            <a:pPr marL="308810" indent="-308810" algn="l" defTabSz="514095">
              <a:buSzPct val="75000"/>
              <a:buChar char="•"/>
              <a:defRPr sz="3168"/>
            </a:pPr>
            <a:r>
              <a:t>Used in the implementation of binary heaps</a:t>
            </a:r>
          </a:p>
          <a:p>
            <a:pPr marL="308810" indent="-308810" algn="l" defTabSz="514095">
              <a:buSzPct val="75000"/>
              <a:buChar char="•"/>
              <a:defRPr sz="3168"/>
            </a:pPr>
            <a:endParaRPr/>
          </a:p>
          <a:p>
            <a:pPr marL="308810" indent="-308810" algn="l" defTabSz="514095">
              <a:buSzPct val="75000"/>
              <a:buChar char="•"/>
              <a:defRPr sz="3168"/>
            </a:pPr>
            <a:r>
              <a:t>Syntax trees (used by compiler and calculators)</a:t>
            </a:r>
          </a:p>
          <a:p>
            <a:pPr marL="308810" indent="-308810" algn="l" defTabSz="514095">
              <a:buSzPct val="75000"/>
              <a:buChar char="•"/>
              <a:defRPr sz="3168"/>
            </a:pPr>
            <a:endParaRPr/>
          </a:p>
          <a:p>
            <a:pPr marL="308810" indent="-308810" algn="l" defTabSz="514095">
              <a:buSzPct val="75000"/>
              <a:buChar char="•"/>
              <a:defRPr sz="3168"/>
            </a:pPr>
            <a:r>
              <a:t>Treap - a probabilistic DS (uses a randomized BST)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omplexity of BSTs"/>
          <p:cNvSpPr>
            <a:spLocks noGrp="1"/>
          </p:cNvSpPr>
          <p:nvPr>
            <p:ph type="title"/>
          </p:nvPr>
        </p:nvSpPr>
        <p:spPr>
          <a:prstGeom prst="rect">
            <a:avLst/>
          </a:prstGeom>
        </p:spPr>
        <p:txBody>
          <a:bodyPr/>
          <a:lstStyle>
            <a:lvl1pPr defTabSz="514095">
              <a:defRPr sz="7919" b="1"/>
            </a:lvl1pPr>
          </a:lstStyle>
          <a:p>
            <a:r>
              <a:t>Complexity of BSTs</a:t>
            </a:r>
          </a:p>
        </p:txBody>
      </p:sp>
      <p:graphicFrame>
        <p:nvGraphicFramePr>
          <p:cNvPr id="760" name="Table"/>
          <p:cNvGraphicFramePr/>
          <p:nvPr/>
        </p:nvGraphicFramePr>
        <p:xfrm>
          <a:off x="1371600" y="25751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180202"/>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Inserting elements into a Binary Search Tree (BST)"/>
          <p:cNvSpPr>
            <a:spLocks noGrp="1"/>
          </p:cNvSpPr>
          <p:nvPr>
            <p:ph type="title"/>
          </p:nvPr>
        </p:nvSpPr>
        <p:spPr>
          <a:xfrm>
            <a:off x="555159" y="2626878"/>
            <a:ext cx="11894482" cy="4120656"/>
          </a:xfrm>
          <a:prstGeom prst="rect">
            <a:avLst/>
          </a:prstGeom>
        </p:spPr>
        <p:txBody>
          <a:bodyPr/>
          <a:lstStyle>
            <a:lvl1pPr defTabSz="449833">
              <a:defRPr sz="8470" b="1"/>
            </a:lvl1pPr>
          </a:lstStyle>
          <a:p>
            <a:r>
              <a:t>Inserting elements into a Binary Search Tree (BST)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938635" y="2104330"/>
            <a:ext cx="912753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8358">
              <a:defRPr sz="3564"/>
            </a:pPr>
            <a:r>
              <a:t>Binary Search Tree (BST) elements must be </a:t>
            </a:r>
            <a:r>
              <a:rPr b="1">
                <a:solidFill>
                  <a:schemeClr val="accent2">
                    <a:satOff val="-13916"/>
                    <a:lumOff val="13989"/>
                  </a:schemeClr>
                </a:solidFill>
              </a:rPr>
              <a:t>comparable</a:t>
            </a:r>
            <a:r>
              <a:t> so that we can order them inside the tree.</a:t>
            </a:r>
          </a:p>
        </p:txBody>
      </p:sp>
      <p:sp>
        <p:nvSpPr>
          <p:cNvPr id="765" name="When inserting an element we want to compare its value to the value stored in the current node we’re considering to decide on one of the following:"/>
          <p:cNvSpPr/>
          <p:nvPr/>
        </p:nvSpPr>
        <p:spPr>
          <a:xfrm>
            <a:off x="1267321" y="4343400"/>
            <a:ext cx="1047015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66674">
              <a:defRPr sz="3492"/>
            </a:lvl1pPr>
          </a:lstStyle>
          <a:p>
            <a:r>
              <a:t>When inserting an element we want to compare its value to the value stored in the current node we’re considering to decide on one of the following:</a:t>
            </a:r>
          </a:p>
        </p:txBody>
      </p:sp>
      <p:sp>
        <p:nvSpPr>
          <p:cNvPr id="766" name="Recurse down left subtree        (&lt; case)…"/>
          <p:cNvSpPr/>
          <p:nvPr/>
        </p:nvSpPr>
        <p:spPr>
          <a:xfrm>
            <a:off x="527211" y="6857999"/>
            <a:ext cx="12225636"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228600" indent="-228600" algn="l">
              <a:buSzPct val="100000"/>
              <a:buChar char="•"/>
            </a:pPr>
            <a:r>
              <a:t> Recurse down left subtree        (&lt; case)</a:t>
            </a:r>
          </a:p>
          <a:p>
            <a:pPr marL="228600" indent="-228600" algn="l">
              <a:buSzPct val="100000"/>
              <a:buChar char="•"/>
            </a:pPr>
            <a:r>
              <a:t> Recurse down right subtree       (&gt; case)</a:t>
            </a:r>
          </a:p>
          <a:p>
            <a:pPr marL="228600" indent="-228600" algn="l">
              <a:buSzPct val="100000"/>
              <a:buChar char="•"/>
            </a:pPr>
            <a:r>
              <a:t> Handle finding a duplicate value (= case)</a:t>
            </a:r>
          </a:p>
          <a:p>
            <a:pPr marL="228600" indent="-228600" algn="l">
              <a:buSzPct val="100000"/>
              <a:buChar char="•"/>
            </a:pPr>
            <a:r>
              <a:t> Create a new node     (found a null leaf)</a:t>
            </a:r>
          </a:p>
        </p:txBody>
      </p:sp>
      <p:sp>
        <p:nvSpPr>
          <p:cNvPr id="76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7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79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0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2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131" name="A tree is an undirected graph which satisfies any of the following definitions:"/>
          <p:cNvSpPr/>
          <p:nvPr/>
        </p:nvSpPr>
        <p:spPr>
          <a:xfrm>
            <a:off x="200635" y="2324608"/>
            <a:ext cx="7302745" cy="158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A </a:t>
            </a:r>
            <a:r>
              <a:rPr b="1">
                <a:solidFill>
                  <a:schemeClr val="accent2">
                    <a:satOff val="-13916"/>
                    <a:lumOff val="13989"/>
                  </a:schemeClr>
                </a:solidFill>
              </a:rPr>
              <a:t>tree</a:t>
            </a:r>
            <a:r>
              <a:t> is an </a:t>
            </a:r>
            <a:r>
              <a:rPr b="1">
                <a:solidFill>
                  <a:schemeClr val="accent2">
                    <a:satOff val="-13916"/>
                    <a:lumOff val="13989"/>
                  </a:schemeClr>
                </a:solidFill>
              </a:rPr>
              <a:t>undirected</a:t>
            </a:r>
            <a:r>
              <a:rPr b="1"/>
              <a:t> </a:t>
            </a:r>
            <a:r>
              <a:rPr b="1">
                <a:solidFill>
                  <a:schemeClr val="accent2">
                    <a:satOff val="-13916"/>
                    <a:lumOff val="13989"/>
                  </a:schemeClr>
                </a:solidFill>
              </a:rPr>
              <a:t>graph</a:t>
            </a:r>
            <a:r>
              <a:t> which satisfies any of the following definitions:</a:t>
            </a:r>
          </a:p>
        </p:txBody>
      </p:sp>
      <p:sp>
        <p:nvSpPr>
          <p:cNvPr id="132" name="An acyclic connected graph"/>
          <p:cNvSpPr/>
          <p:nvPr/>
        </p:nvSpPr>
        <p:spPr>
          <a:xfrm>
            <a:off x="481573" y="4378849"/>
            <a:ext cx="6920998" cy="558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2618" indent="-362618" algn="l">
              <a:buSzPct val="75000"/>
              <a:buChar char="•"/>
              <a:defRPr sz="3100"/>
            </a:pPr>
            <a:r>
              <a:t>An acyclic connected graph </a:t>
            </a:r>
          </a:p>
        </p:txBody>
      </p:sp>
      <p:sp>
        <p:nvSpPr>
          <p:cNvPr id="133" name="A connected graph with N nodes and N-1 edges."/>
          <p:cNvSpPr/>
          <p:nvPr/>
        </p:nvSpPr>
        <p:spPr>
          <a:xfrm>
            <a:off x="508946" y="5368242"/>
            <a:ext cx="5885118" cy="101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62618" indent="-362618" algn="l">
              <a:buSzPct val="75000"/>
              <a:buChar char="•"/>
              <a:defRPr sz="3100"/>
            </a:lvl1pPr>
          </a:lstStyle>
          <a:p>
            <a:r>
              <a:t>A connected graph with N nodes and N-1 edges.</a:t>
            </a:r>
          </a:p>
        </p:txBody>
      </p:sp>
      <p:sp>
        <p:nvSpPr>
          <p:cNvPr id="134" name="An graph in which any two vertices are connected by exactly one path."/>
          <p:cNvSpPr/>
          <p:nvPr/>
        </p:nvSpPr>
        <p:spPr>
          <a:xfrm>
            <a:off x="532187" y="6814548"/>
            <a:ext cx="7302745" cy="147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2618" indent="-362618" algn="l">
              <a:buSzPct val="75000"/>
              <a:buChar char="•"/>
              <a:defRPr sz="3100"/>
            </a:pPr>
            <a:r>
              <a:t>An graph in which any two vertices are connected by </a:t>
            </a:r>
            <a:r>
              <a:rPr i="1"/>
              <a:t>exactly</a:t>
            </a:r>
            <a:r>
              <a:t> one path.</a:t>
            </a:r>
          </a:p>
        </p:txBody>
      </p:sp>
      <p:sp>
        <p:nvSpPr>
          <p:cNvPr id="135"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4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5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6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6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7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8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8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9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0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1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0"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2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4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164" name="Root node"/>
          <p:cNvSpPr/>
          <p:nvPr/>
        </p:nvSpPr>
        <p:spPr>
          <a:xfrm>
            <a:off x="2439138" y="2890262"/>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Root node</a:t>
            </a:r>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If we have a rooted tree then we will want to have a reference to the root node of our tree."/>
          <p:cNvSpPr/>
          <p:nvPr/>
        </p:nvSpPr>
        <p:spPr>
          <a:xfrm>
            <a:off x="419973" y="3835400"/>
            <a:ext cx="7012031"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If we have a </a:t>
            </a:r>
            <a:r>
              <a:rPr b="1">
                <a:solidFill>
                  <a:schemeClr val="accent2">
                    <a:satOff val="-13916"/>
                    <a:lumOff val="13989"/>
                  </a:schemeClr>
                </a:solidFill>
              </a:rPr>
              <a:t>rooted tree</a:t>
            </a:r>
            <a:r>
              <a:t> then we will want to have a reference to the root node of our tree.</a:t>
            </a:r>
          </a:p>
        </p:txBody>
      </p:sp>
      <p:sp>
        <p:nvSpPr>
          <p:cNvPr id="16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 name="It does not always matter which node is selected to be the root node because any node can root the tree!"/>
          <p:cNvSpPr/>
          <p:nvPr/>
        </p:nvSpPr>
        <p:spPr>
          <a:xfrm>
            <a:off x="432226" y="6128263"/>
            <a:ext cx="6845994" cy="2578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It does not always matter which node is selected to be the root node because any node can root the tree!</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5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6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69"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6"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8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98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0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1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3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3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271413"/>
            <a:ext cx="9276048"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We have encountered a value that is already in the tree. If your tree supports duplicate values then add another node, otherwise do nothing.</a:t>
            </a:r>
          </a:p>
        </p:txBody>
      </p:sp>
      <p:sp>
        <p:nvSpPr>
          <p:cNvPr id="10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4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6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8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9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09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19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24"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5" name="Q: What is the parent of the root node?"/>
          <p:cNvSpPr/>
          <p:nvPr/>
        </p:nvSpPr>
        <p:spPr>
          <a:xfrm>
            <a:off x="726133" y="5824404"/>
            <a:ext cx="6447894" cy="1092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a:t>Q:</a:t>
            </a:r>
            <a:r>
              <a:t> What is the parent of the root node?</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11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13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4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15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3"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16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18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0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2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22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24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26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6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28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228"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9"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3"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1"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55"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 name="Q: What is the parent of the root node?"/>
          <p:cNvSpPr/>
          <p:nvPr/>
        </p:nvSpPr>
        <p:spPr>
          <a:xfrm>
            <a:off x="726133" y="5824404"/>
            <a:ext cx="6447894" cy="1092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a:t>Q:</a:t>
            </a:r>
            <a:r>
              <a:t> What is the parent of the root node?</a:t>
            </a:r>
          </a:p>
        </p:txBody>
      </p:sp>
      <p:sp>
        <p:nvSpPr>
          <p:cNvPr id="257" name="A: It has no parent, although it may be useful to assign the parent of the root node to be itself (e.g. filesystem tree)."/>
          <p:cNvSpPr/>
          <p:nvPr/>
        </p:nvSpPr>
        <p:spPr>
          <a:xfrm>
            <a:off x="344315" y="7767798"/>
            <a:ext cx="12316170" cy="158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a:t>A: </a:t>
            </a:r>
            <a:r>
              <a:t>It has no parent, although it may be useful to assign the parent of the root node to be itself (e.g. filesystem tree).</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0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3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9"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2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32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4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34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1"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3"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370"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9"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1"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39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6"/>
          <p:cNvSpPr/>
          <p:nvPr/>
        </p:nvSpPr>
        <p:spPr>
          <a:xfrm>
            <a:off x="6943068"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18"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2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22"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24"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
        <p:nvSpPr>
          <p:cNvPr id="143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4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4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42"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4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4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46"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4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48"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592918"/>
            <a:ext cx="9541048" cy="158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On average the insertion time will be </a:t>
            </a:r>
            <a:r>
              <a:rPr b="1">
                <a:solidFill>
                  <a:schemeClr val="accent4">
                    <a:hueOff val="102361"/>
                    <a:satOff val="14118"/>
                    <a:lumOff val="10675"/>
                  </a:schemeClr>
                </a:solidFill>
              </a:rPr>
              <a:t>logarithmic</a:t>
            </a:r>
            <a:r>
              <a:t>, but in the worst case this could degrade to </a:t>
            </a:r>
            <a:r>
              <a:rPr b="1">
                <a:solidFill>
                  <a:schemeClr val="accent5">
                    <a:hueOff val="101205"/>
                    <a:satOff val="-13598"/>
                    <a:lumOff val="23877"/>
                  </a:schemeClr>
                </a:solidFill>
              </a:rPr>
              <a:t>linear</a:t>
            </a:r>
            <a:r>
              <a:t> time.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260"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1"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2"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6"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88" name="0 has two children (3 and 2) and a parent (4)"/>
          <p:cNvSpPr/>
          <p:nvPr/>
        </p:nvSpPr>
        <p:spPr>
          <a:xfrm>
            <a:off x="1193107" y="5650747"/>
            <a:ext cx="586153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0 has two children (3 and 2) and a parent (4)</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1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2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3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14162</Words>
  <Application>Microsoft Macintosh PowerPoint</Application>
  <PresentationFormat>自定义</PresentationFormat>
  <Paragraphs>5241</Paragraphs>
  <Slides>320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320</vt:i4>
      </vt:variant>
    </vt:vector>
  </HeadingPairs>
  <TitlesOfParts>
    <vt:vector size="325" baseType="lpstr">
      <vt:lpstr>Helvetica</vt:lpstr>
      <vt:lpstr>Helvetica Light</vt:lpstr>
      <vt:lpstr>Helvetica Neue</vt:lpstr>
      <vt:lpstr>Menlo</vt:lpstr>
      <vt:lpstr>Black</vt:lpstr>
      <vt:lpstr>二叉搜索树(BST)</vt:lpstr>
      <vt:lpstr>大纲</vt:lpstr>
      <vt:lpstr>大纲</vt:lpstr>
      <vt:lpstr>介绍和样例</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What is a Binary Tree (BT)?</vt:lpstr>
      <vt:lpstr>What is a Binary Tree (BT)?</vt:lpstr>
      <vt:lpstr>Is this a BT?</vt:lpstr>
      <vt:lpstr>Is this a BT?</vt:lpstr>
      <vt:lpstr>Is this a BT?</vt:lpstr>
      <vt:lpstr>Is this a BT?</vt:lpstr>
      <vt:lpstr>Is this a BT?</vt:lpstr>
      <vt:lpstr>Is this a BT?</vt:lpstr>
      <vt:lpstr>What is a Binary Search Tree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When and where are  Binary Trees used?</vt:lpstr>
      <vt:lpstr>Complexity of BSTs</vt:lpstr>
      <vt:lpstr>Inserting elements into a Binary Search Tree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Removing elements from a Binary Search Tree (BST)</vt:lpstr>
      <vt:lpstr>Removing elements from a BST</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Tree Traversals </vt:lpstr>
      <vt:lpstr>Preorder, Inorder &amp; PostOrder</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二叉搜索树(BST)</dc:title>
  <cp:lastModifiedBy>杨 波</cp:lastModifiedBy>
  <cp:revision>7</cp:revision>
  <dcterms:modified xsi:type="dcterms:W3CDTF">2020-07-15T04:42:16Z</dcterms:modified>
</cp:coreProperties>
</file>