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E9A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63"/>
    <p:restoredTop sz="77692"/>
  </p:normalViewPr>
  <p:slideViewPr>
    <p:cSldViewPr snapToGrid="0" snapToObjects="1">
      <p:cViewPr varScale="1">
        <p:scale>
          <a:sx n="80" d="100"/>
          <a:sy n="80" d="100"/>
        </p:scale>
        <p:origin x="39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zh-CN" altLang="en-US" dirty="0"/>
              <a:t>大家好！欢迎回到波波微课！</a:t>
            </a:r>
            <a:endParaRPr lang="en-US" altLang="zh-CN" dirty="0"/>
          </a:p>
          <a:p>
            <a:endParaRPr lang="en-US" dirty="0"/>
          </a:p>
          <a:p>
            <a:r>
              <a:rPr lang="zh-CN" altLang="en-US" dirty="0"/>
              <a:t>本次课我们要来学习一种叫并查集的数据结构，英文叫</a:t>
            </a:r>
            <a:r>
              <a:rPr lang="en-US" altLang="zh-CN" dirty="0"/>
              <a:t>Union Find</a:t>
            </a:r>
            <a:r>
              <a:rPr lang="zh-CN" altLang="en-US" dirty="0"/>
              <a:t>或者</a:t>
            </a:r>
            <a:r>
              <a:rPr lang="en-US" altLang="zh-CN" dirty="0"/>
              <a:t>Disjoint Set</a:t>
            </a:r>
            <a:r>
              <a:rPr lang="zh-CN" altLang="en-US" dirty="0"/>
              <a:t>，它是我最喜欢的一种数据结构。</a:t>
            </a:r>
            <a:endParaRPr lang="en-US" altLang="zh-CN" dirty="0"/>
          </a:p>
          <a:p>
            <a:endParaRPr lang="en-US" dirty="0"/>
          </a:p>
          <a:p>
            <a:r>
              <a:rPr lang="zh-CN" altLang="en-US" dirty="0"/>
              <a:t>那么并查集相关的内容一共有五次课，本次是第一次课。</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a:t>
            </a:r>
            <a:r>
              <a:rPr kumimoji="1" lang="en-US" altLang="zh-CN" dirty="0"/>
              <a:t>UNION</a:t>
            </a:r>
            <a:r>
              <a:rPr kumimoji="1" lang="zh-CN" altLang="en-US" dirty="0"/>
              <a:t>合并成一个黄色的组。</a:t>
            </a:r>
          </a:p>
        </p:txBody>
      </p:sp>
    </p:spTree>
    <p:extLst>
      <p:ext uri="{BB962C8B-B14F-4D97-AF65-F5344CB8AC3E}">
        <p14:creationId xmlns:p14="http://schemas.microsoft.com/office/powerpoint/2010/main" val="38800491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A</a:t>
            </a:r>
            <a:r>
              <a:rPr kumimoji="1" lang="zh-CN" altLang="en-US" dirty="0"/>
              <a:t>找到</a:t>
            </a:r>
            <a:r>
              <a:rPr kumimoji="1" lang="en-US" altLang="zh-CN" dirty="0"/>
              <a:t>F</a:t>
            </a:r>
            <a:r>
              <a:rPr kumimoji="1" lang="zh-CN" altLang="en-US" dirty="0"/>
              <a:t>，</a:t>
            </a:r>
            <a:r>
              <a:rPr kumimoji="1" lang="en-US" altLang="zh-CN" dirty="0"/>
              <a:t>F</a:t>
            </a:r>
            <a:r>
              <a:rPr kumimoji="1" lang="zh-CN" altLang="en-US" dirty="0"/>
              <a:t>指向自己就是根节点。也就是说，我们找到了</a:t>
            </a:r>
            <a:r>
              <a:rPr kumimoji="1" lang="en-US" altLang="zh-CN" dirty="0"/>
              <a:t>E</a:t>
            </a:r>
            <a:r>
              <a:rPr kumimoji="1" lang="zh-CN" altLang="en-US" dirty="0"/>
              <a:t>的根节点是</a:t>
            </a:r>
            <a:r>
              <a:rPr kumimoji="1" lang="en-US" altLang="zh-CN" dirty="0"/>
              <a:t>F</a:t>
            </a:r>
            <a:r>
              <a:rPr kumimoji="1" lang="zh-CN" altLang="en-US" dirty="0"/>
              <a:t>。</a:t>
            </a:r>
          </a:p>
        </p:txBody>
      </p:sp>
    </p:spTree>
    <p:extLst>
      <p:ext uri="{BB962C8B-B14F-4D97-AF65-F5344CB8AC3E}">
        <p14:creationId xmlns:p14="http://schemas.microsoft.com/office/powerpoint/2010/main" val="35332523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既然我们已经找到</a:t>
            </a:r>
            <a:r>
              <a:rPr kumimoji="1" lang="en-US" altLang="zh-CN" dirty="0"/>
              <a:t>E</a:t>
            </a:r>
            <a:r>
              <a:rPr kumimoji="1" lang="zh-CN" altLang="en-US" dirty="0"/>
              <a:t>的根节点是</a:t>
            </a:r>
            <a:r>
              <a:rPr kumimoji="1" lang="en-US" altLang="zh-CN" dirty="0"/>
              <a:t>F</a:t>
            </a:r>
            <a:r>
              <a:rPr kumimoji="1" lang="zh-CN" altLang="en-US" dirty="0"/>
              <a:t>，并且也可以知道中间要经过哪些节点，现在我们就可以来执行路径压缩算法，我们先将</a:t>
            </a:r>
            <a:r>
              <a:rPr kumimoji="1" lang="en-US" altLang="zh-CN" dirty="0"/>
              <a:t>E</a:t>
            </a:r>
            <a:r>
              <a:rPr kumimoji="1" lang="zh-CN" altLang="en-US" dirty="0"/>
              <a:t>直接指向</a:t>
            </a:r>
            <a:r>
              <a:rPr kumimoji="1" lang="en-US" altLang="zh-CN" dirty="0"/>
              <a:t>F</a:t>
            </a:r>
            <a:r>
              <a:rPr kumimoji="1" lang="zh-CN" altLang="en-US" dirty="0"/>
              <a:t>。</a:t>
            </a:r>
          </a:p>
        </p:txBody>
      </p:sp>
    </p:spTree>
    <p:extLst>
      <p:ext uri="{BB962C8B-B14F-4D97-AF65-F5344CB8AC3E}">
        <p14:creationId xmlns:p14="http://schemas.microsoft.com/office/powerpoint/2010/main" val="27481491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再将中间的</a:t>
            </a:r>
            <a:r>
              <a:rPr kumimoji="1" lang="en-US" altLang="zh-CN" dirty="0"/>
              <a:t>D</a:t>
            </a:r>
            <a:r>
              <a:rPr kumimoji="1" lang="zh-CN" altLang="en-US" dirty="0"/>
              <a:t>直接指向</a:t>
            </a:r>
            <a:r>
              <a:rPr kumimoji="1" lang="en-US" altLang="zh-CN" dirty="0"/>
              <a:t>F.</a:t>
            </a:r>
            <a:endParaRPr kumimoji="1" lang="zh-CN" altLang="en-US" dirty="0"/>
          </a:p>
        </p:txBody>
      </p:sp>
    </p:spTree>
    <p:extLst>
      <p:ext uri="{BB962C8B-B14F-4D97-AF65-F5344CB8AC3E}">
        <p14:creationId xmlns:p14="http://schemas.microsoft.com/office/powerpoint/2010/main" val="17191777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C</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9271880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A</a:t>
            </a:r>
            <a:r>
              <a:rPr kumimoji="1" lang="zh-CN" altLang="en-US" dirty="0"/>
              <a:t>指向</a:t>
            </a:r>
            <a:r>
              <a:rPr kumimoji="1" lang="en-US" altLang="zh-CN" dirty="0"/>
              <a:t>F</a:t>
            </a:r>
            <a:r>
              <a:rPr kumimoji="1" lang="zh-CN" altLang="en-US" dirty="0"/>
              <a:t>。</a:t>
            </a:r>
          </a:p>
        </p:txBody>
      </p:sp>
    </p:spTree>
    <p:extLst>
      <p:ext uri="{BB962C8B-B14F-4D97-AF65-F5344CB8AC3E}">
        <p14:creationId xmlns:p14="http://schemas.microsoft.com/office/powerpoint/2010/main" val="27448918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现在左边的这个组的路径都被压缩了，从</a:t>
            </a:r>
            <a:r>
              <a:rPr kumimoji="1" lang="en-US" altLang="zh-CN" dirty="0"/>
              <a:t>A/B/C/D/E</a:t>
            </a:r>
            <a:r>
              <a:rPr kumimoji="1" lang="zh-CN" altLang="en-US" dirty="0"/>
              <a:t>中任何一个节点，到根节点</a:t>
            </a:r>
            <a:r>
              <a:rPr kumimoji="1" lang="en-US" altLang="zh-CN" dirty="0"/>
              <a:t>F</a:t>
            </a:r>
            <a:r>
              <a:rPr kumimoji="1" lang="zh-CN" altLang="en-US" dirty="0"/>
              <a:t>，都只需要一步。</a:t>
            </a:r>
          </a:p>
        </p:txBody>
      </p:sp>
    </p:spTree>
    <p:extLst>
      <p:ext uri="{BB962C8B-B14F-4D97-AF65-F5344CB8AC3E}">
        <p14:creationId xmlns:p14="http://schemas.microsoft.com/office/powerpoint/2010/main" val="40605102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现在我们对</a:t>
            </a:r>
            <a:r>
              <a:rPr kumimoji="1" lang="en-US" altLang="zh-CN" dirty="0"/>
              <a:t>L</a:t>
            </a:r>
            <a:r>
              <a:rPr kumimoji="1" lang="zh-CN" altLang="en-US" dirty="0"/>
              <a:t>做类似操作。先要找到</a:t>
            </a:r>
            <a:r>
              <a:rPr kumimoji="1" lang="en-US" altLang="zh-CN" dirty="0"/>
              <a:t>L</a:t>
            </a:r>
            <a:r>
              <a:rPr kumimoji="1" lang="zh-CN" altLang="en-US" dirty="0"/>
              <a:t>的根节点。从</a:t>
            </a:r>
            <a:r>
              <a:rPr kumimoji="1" lang="en-US" altLang="zh-CN" dirty="0"/>
              <a:t>L</a:t>
            </a:r>
            <a:r>
              <a:rPr kumimoji="1" lang="zh-CN" altLang="en-US" dirty="0"/>
              <a:t>找到它的父节点</a:t>
            </a:r>
            <a:r>
              <a:rPr kumimoji="1" lang="en-US" altLang="zh-CN" dirty="0"/>
              <a:t>K</a:t>
            </a:r>
            <a:r>
              <a:rPr kumimoji="1" lang="zh-CN" altLang="en-US" dirty="0"/>
              <a:t>。</a:t>
            </a:r>
          </a:p>
        </p:txBody>
      </p:sp>
    </p:spTree>
    <p:extLst>
      <p:ext uri="{BB962C8B-B14F-4D97-AF65-F5344CB8AC3E}">
        <p14:creationId xmlns:p14="http://schemas.microsoft.com/office/powerpoint/2010/main" val="27771873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K</a:t>
            </a:r>
            <a:r>
              <a:rPr kumimoji="1" lang="zh-CN" altLang="en-US" dirty="0"/>
              <a:t>找到</a:t>
            </a:r>
            <a:r>
              <a:rPr kumimoji="1" lang="en-US" altLang="zh-CN" dirty="0"/>
              <a:t>J</a:t>
            </a:r>
            <a:endParaRPr kumimoji="1" lang="zh-CN" altLang="en-US" dirty="0"/>
          </a:p>
        </p:txBody>
      </p:sp>
    </p:spTree>
    <p:extLst>
      <p:ext uri="{BB962C8B-B14F-4D97-AF65-F5344CB8AC3E}">
        <p14:creationId xmlns:p14="http://schemas.microsoft.com/office/powerpoint/2010/main" val="6817660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J</a:t>
            </a:r>
            <a:r>
              <a:rPr kumimoji="1" lang="zh-CN" altLang="en-US" dirty="0"/>
              <a:t>找到</a:t>
            </a:r>
            <a:r>
              <a:rPr kumimoji="1" lang="en-US" altLang="zh-CN" dirty="0"/>
              <a:t>I</a:t>
            </a:r>
            <a:endParaRPr kumimoji="1" lang="zh-CN" altLang="en-US" dirty="0"/>
          </a:p>
        </p:txBody>
      </p:sp>
    </p:spTree>
    <p:extLst>
      <p:ext uri="{BB962C8B-B14F-4D97-AF65-F5344CB8AC3E}">
        <p14:creationId xmlns:p14="http://schemas.microsoft.com/office/powerpoint/2010/main" val="36654439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找到</a:t>
            </a:r>
            <a:r>
              <a:rPr kumimoji="1" lang="en-US" altLang="zh-CN" dirty="0"/>
              <a:t>H</a:t>
            </a:r>
            <a:endParaRPr kumimoji="1" lang="zh-CN" altLang="en-US" dirty="0"/>
          </a:p>
        </p:txBody>
      </p:sp>
    </p:spTree>
    <p:extLst>
      <p:ext uri="{BB962C8B-B14F-4D97-AF65-F5344CB8AC3E}">
        <p14:creationId xmlns:p14="http://schemas.microsoft.com/office/powerpoint/2010/main" val="319917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a:t>
            </a:r>
            <a:r>
              <a:rPr kumimoji="1" lang="en-US" altLang="zh-CN" dirty="0"/>
              <a:t>10/13/14</a:t>
            </a:r>
            <a:r>
              <a:rPr kumimoji="1" lang="zh-CN" altLang="en-US" dirty="0"/>
              <a:t>三个磁铁快开始相互吸引。</a:t>
            </a:r>
          </a:p>
        </p:txBody>
      </p:sp>
    </p:spTree>
    <p:extLst>
      <p:ext uri="{BB962C8B-B14F-4D97-AF65-F5344CB8AC3E}">
        <p14:creationId xmlns:p14="http://schemas.microsoft.com/office/powerpoint/2010/main" val="10206380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找到</a:t>
            </a:r>
            <a:r>
              <a:rPr kumimoji="1" lang="en-US" altLang="zh-CN" dirty="0"/>
              <a:t>G</a:t>
            </a:r>
            <a:r>
              <a:rPr kumimoji="1" lang="zh-CN" altLang="en-US" dirty="0"/>
              <a:t>。</a:t>
            </a:r>
            <a:r>
              <a:rPr kumimoji="1" lang="en-US" altLang="zh-CN" dirty="0"/>
              <a:t>G</a:t>
            </a:r>
            <a:r>
              <a:rPr kumimoji="1" lang="zh-CN" altLang="en-US" dirty="0"/>
              <a:t>指向自己，它是根节点。也就是说，和</a:t>
            </a:r>
            <a:r>
              <a:rPr kumimoji="1" lang="en-US" altLang="zh-CN" dirty="0"/>
              <a:t>L</a:t>
            </a:r>
            <a:r>
              <a:rPr kumimoji="1" lang="zh-CN" altLang="en-US" dirty="0"/>
              <a:t>对应的根节点是</a:t>
            </a:r>
            <a:r>
              <a:rPr kumimoji="1" lang="en-US" altLang="zh-CN" dirty="0"/>
              <a:t>G</a:t>
            </a:r>
            <a:r>
              <a:rPr kumimoji="1" lang="zh-CN" altLang="en-US" dirty="0"/>
              <a:t>。</a:t>
            </a:r>
          </a:p>
        </p:txBody>
      </p:sp>
    </p:spTree>
    <p:extLst>
      <p:ext uri="{BB962C8B-B14F-4D97-AF65-F5344CB8AC3E}">
        <p14:creationId xmlns:p14="http://schemas.microsoft.com/office/powerpoint/2010/main" val="23370039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我们开始做路径压缩，将</a:t>
            </a:r>
            <a:r>
              <a:rPr kumimoji="1" lang="en-US" altLang="zh-CN" dirty="0"/>
              <a:t>L</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12770485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K</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30282415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41265978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指向</a:t>
            </a:r>
            <a:r>
              <a:rPr kumimoji="1" lang="en-US" altLang="zh-CN" dirty="0"/>
              <a:t>G</a:t>
            </a:r>
            <a:endParaRPr kumimoji="1" lang="zh-CN" altLang="en-US" dirty="0"/>
          </a:p>
        </p:txBody>
      </p:sp>
    </p:spTree>
    <p:extLst>
      <p:ext uri="{BB962C8B-B14F-4D97-AF65-F5344CB8AC3E}">
        <p14:creationId xmlns:p14="http://schemas.microsoft.com/office/powerpoint/2010/main" val="21432406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现在，既然我们已经找到</a:t>
            </a:r>
            <a:r>
              <a:rPr kumimoji="1" lang="en-US" altLang="zh-CN" dirty="0"/>
              <a:t>E</a:t>
            </a:r>
            <a:r>
              <a:rPr kumimoji="1" lang="zh-CN" altLang="en-US" dirty="0"/>
              <a:t>和</a:t>
            </a:r>
            <a:r>
              <a:rPr kumimoji="1" lang="en-US" altLang="zh-CN" dirty="0"/>
              <a:t>L</a:t>
            </a:r>
            <a:r>
              <a:rPr kumimoji="1" lang="zh-CN" altLang="en-US" dirty="0"/>
              <a:t>的父亲节点，它们不是同一个节点，所以我们可以将它们合并。</a:t>
            </a:r>
          </a:p>
        </p:txBody>
      </p:sp>
    </p:spTree>
    <p:extLst>
      <p:ext uri="{BB962C8B-B14F-4D97-AF65-F5344CB8AC3E}">
        <p14:creationId xmlns:p14="http://schemas.microsoft.com/office/powerpoint/2010/main" val="53031578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F</a:t>
            </a:r>
            <a:r>
              <a:rPr kumimoji="1" lang="zh-CN" altLang="en-US" dirty="0"/>
              <a:t>指向</a:t>
            </a:r>
            <a:r>
              <a:rPr kumimoji="1" lang="en-US" altLang="zh-CN" dirty="0"/>
              <a:t>G</a:t>
            </a:r>
            <a:r>
              <a:rPr kumimoji="1" lang="zh-CN" altLang="en-US" dirty="0"/>
              <a:t>。</a:t>
            </a:r>
          </a:p>
        </p:txBody>
      </p:sp>
    </p:spTree>
    <p:extLst>
      <p:ext uri="{BB962C8B-B14F-4D97-AF65-F5344CB8AC3E}">
        <p14:creationId xmlns:p14="http://schemas.microsoft.com/office/powerpoint/2010/main" val="39031353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这样，两个组就合并成了一个更大组。因为我们前面做了路径压缩，所以后续对这个组的查询会更高效。</a:t>
            </a:r>
          </a:p>
        </p:txBody>
      </p:sp>
    </p:spTree>
    <p:extLst>
      <p:ext uri="{BB962C8B-B14F-4D97-AF65-F5344CB8AC3E}">
        <p14:creationId xmlns:p14="http://schemas.microsoft.com/office/powerpoint/2010/main" val="312890015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现在我们再来看一个例子。</a:t>
            </a:r>
            <a:endParaRPr kumimoji="1" lang="en-US" altLang="zh-CN" dirty="0"/>
          </a:p>
          <a:p>
            <a:endParaRPr kumimoji="1" lang="en-US" altLang="zh-CN" dirty="0"/>
          </a:p>
          <a:p>
            <a:r>
              <a:rPr kumimoji="1" lang="zh-CN" altLang="en-US" dirty="0"/>
              <a:t>这一次，我会先用普通的合并查找方法来演示。然后再用路径压缩优化的方式来演示。从两者的对比中，你可以理解它们之间的差异。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91951473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先用普通的合并查找方法。</a:t>
            </a:r>
            <a:endParaRPr kumimoji="1" lang="en-US" altLang="zh-CN" dirty="0"/>
          </a:p>
          <a:p>
            <a:endParaRPr kumimoji="1" lang="en-US" altLang="zh-CN" dirty="0"/>
          </a:p>
          <a:p>
            <a:r>
              <a:rPr kumimoji="1" lang="zh-CN" altLang="en-US" dirty="0"/>
              <a:t>先将</a:t>
            </a:r>
            <a:r>
              <a:rPr kumimoji="1" lang="en-US" altLang="zh-CN" dirty="0"/>
              <a:t>A</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512255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它们合并组成一个紫色的组。</a:t>
            </a:r>
          </a:p>
        </p:txBody>
      </p:sp>
    </p:spTree>
    <p:extLst>
      <p:ext uri="{BB962C8B-B14F-4D97-AF65-F5344CB8AC3E}">
        <p14:creationId xmlns:p14="http://schemas.microsoft.com/office/powerpoint/2010/main" val="13750755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236026148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2415297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38208788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a:t>
            </a:r>
          </a:p>
        </p:txBody>
      </p:sp>
    </p:spTree>
    <p:extLst>
      <p:ext uri="{BB962C8B-B14F-4D97-AF65-F5344CB8AC3E}">
        <p14:creationId xmlns:p14="http://schemas.microsoft.com/office/powerpoint/2010/main" val="3855610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J</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732482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25099097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C</a:t>
            </a:r>
            <a:r>
              <a:rPr kumimoji="1" lang="zh-CN" altLang="en-US" dirty="0"/>
              <a:t>合并</a:t>
            </a:r>
          </a:p>
        </p:txBody>
      </p:sp>
    </p:spTree>
    <p:extLst>
      <p:ext uri="{BB962C8B-B14F-4D97-AF65-F5344CB8AC3E}">
        <p14:creationId xmlns:p14="http://schemas.microsoft.com/office/powerpoint/2010/main" val="11191069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a:t>
            </a:r>
            <a:r>
              <a:rPr kumimoji="1" lang="zh-CN" altLang="en-US" dirty="0"/>
              <a:t>和</a:t>
            </a:r>
            <a:r>
              <a:rPr kumimoji="1" lang="en-US" altLang="zh-CN" dirty="0"/>
              <a:t>E</a:t>
            </a:r>
            <a:r>
              <a:rPr kumimoji="1" lang="zh-CN" altLang="en-US" dirty="0"/>
              <a:t>合并。现在所有节点都在一个组中，合并结束。</a:t>
            </a:r>
            <a:endParaRPr kumimoji="1" lang="en-US" altLang="zh-CN" dirty="0"/>
          </a:p>
          <a:p>
            <a:endParaRPr kumimoji="1" lang="en-US" altLang="zh-CN" dirty="0"/>
          </a:p>
          <a:p>
            <a:r>
              <a:rPr kumimoji="1" lang="zh-CN" altLang="en-US" dirty="0"/>
              <a:t>注意，如果现在要查找</a:t>
            </a:r>
            <a:r>
              <a:rPr kumimoji="1" lang="en-US" altLang="zh-CN" dirty="0"/>
              <a:t>A</a:t>
            </a:r>
            <a:r>
              <a:rPr kumimoji="1" lang="zh-CN" altLang="en-US" dirty="0"/>
              <a:t>或者</a:t>
            </a:r>
            <a:r>
              <a:rPr kumimoji="1" lang="en-US" altLang="zh-CN" dirty="0"/>
              <a:t>J</a:t>
            </a:r>
            <a:r>
              <a:rPr kumimoji="1" lang="zh-CN" altLang="en-US" dirty="0"/>
              <a:t>隶属于哪个组，我们要查找的路径是比较长的，比如，从</a:t>
            </a:r>
            <a:r>
              <a:rPr kumimoji="1" lang="en-US" altLang="zh-CN" dirty="0"/>
              <a:t>A-&gt;B-&gt;C-D-&gt;E</a:t>
            </a:r>
            <a:r>
              <a:rPr kumimoji="1" lang="zh-CN" altLang="en-US" dirty="0"/>
              <a:t>，要找一长串。</a:t>
            </a:r>
          </a:p>
        </p:txBody>
      </p:sp>
    </p:spTree>
    <p:extLst>
      <p:ext uri="{BB962C8B-B14F-4D97-AF65-F5344CB8AC3E}">
        <p14:creationId xmlns:p14="http://schemas.microsoft.com/office/powerpoint/2010/main" val="397553532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如果使用路径压缩的话，请继续看演示。</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7029117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a:t>
            </a:r>
            <a:r>
              <a:rPr kumimoji="1" lang="en-US" altLang="zh-CN" dirty="0"/>
              <a:t>A</a:t>
            </a:r>
            <a:r>
              <a:rPr kumimoji="1" lang="zh-CN" altLang="en-US" dirty="0"/>
              <a:t>和</a:t>
            </a:r>
            <a:r>
              <a:rPr kumimoji="1" lang="en-US" altLang="zh-CN" dirty="0"/>
              <a:t>B</a:t>
            </a:r>
            <a:r>
              <a:rPr kumimoji="1" lang="zh-CN" altLang="en-US" dirty="0"/>
              <a:t>合并。</a:t>
            </a:r>
          </a:p>
        </p:txBody>
      </p:sp>
    </p:spTree>
    <p:extLst>
      <p:ext uri="{BB962C8B-B14F-4D97-AF65-F5344CB8AC3E}">
        <p14:creationId xmlns:p14="http://schemas.microsoft.com/office/powerpoint/2010/main" val="245363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a:t>
            </a:r>
            <a:r>
              <a:rPr kumimoji="1" lang="en-US" altLang="zh-CN" dirty="0"/>
              <a:t>11/12</a:t>
            </a:r>
            <a:r>
              <a:rPr kumimoji="1" lang="zh-CN" altLang="en-US" dirty="0"/>
              <a:t>磁铁块开始相互吸引。</a:t>
            </a:r>
          </a:p>
        </p:txBody>
      </p:sp>
    </p:spTree>
    <p:extLst>
      <p:ext uri="{BB962C8B-B14F-4D97-AF65-F5344CB8AC3E}">
        <p14:creationId xmlns:p14="http://schemas.microsoft.com/office/powerpoint/2010/main" val="4231220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t>
            </a:r>
            <a:r>
              <a:rPr kumimoji="1" lang="zh-CN" altLang="en-US" dirty="0"/>
              <a:t>和</a:t>
            </a:r>
            <a:r>
              <a:rPr kumimoji="1" lang="en-US" altLang="zh-CN" dirty="0"/>
              <a:t>D</a:t>
            </a:r>
            <a:r>
              <a:rPr kumimoji="1" lang="zh-CN" altLang="en-US" dirty="0"/>
              <a:t>合并</a:t>
            </a:r>
          </a:p>
        </p:txBody>
      </p:sp>
    </p:spTree>
    <p:extLst>
      <p:ext uri="{BB962C8B-B14F-4D97-AF65-F5344CB8AC3E}">
        <p14:creationId xmlns:p14="http://schemas.microsoft.com/office/powerpoint/2010/main" val="77270382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和</a:t>
            </a:r>
            <a:r>
              <a:rPr kumimoji="1" lang="en-US" altLang="zh-CN" dirty="0"/>
              <a:t>F</a:t>
            </a:r>
            <a:r>
              <a:rPr kumimoji="1" lang="zh-CN" altLang="en-US" dirty="0"/>
              <a:t>合并</a:t>
            </a:r>
          </a:p>
        </p:txBody>
      </p:sp>
    </p:spTree>
    <p:extLst>
      <p:ext uri="{BB962C8B-B14F-4D97-AF65-F5344CB8AC3E}">
        <p14:creationId xmlns:p14="http://schemas.microsoft.com/office/powerpoint/2010/main" val="3962360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合并</a:t>
            </a:r>
          </a:p>
        </p:txBody>
      </p:sp>
    </p:spTree>
    <p:extLst>
      <p:ext uri="{BB962C8B-B14F-4D97-AF65-F5344CB8AC3E}">
        <p14:creationId xmlns:p14="http://schemas.microsoft.com/office/powerpoint/2010/main" val="162584534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和</a:t>
            </a:r>
            <a:r>
              <a:rPr kumimoji="1" lang="en-US" altLang="zh-CN" dirty="0"/>
              <a:t>J</a:t>
            </a:r>
            <a:r>
              <a:rPr kumimoji="1" lang="zh-CN" altLang="en-US" dirty="0"/>
              <a:t>合并。这些单节点合并和前面没有区别。</a:t>
            </a:r>
          </a:p>
        </p:txBody>
      </p:sp>
    </p:spTree>
    <p:extLst>
      <p:ext uri="{BB962C8B-B14F-4D97-AF65-F5344CB8AC3E}">
        <p14:creationId xmlns:p14="http://schemas.microsoft.com/office/powerpoint/2010/main" val="219295536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现在是</a:t>
            </a:r>
            <a:r>
              <a:rPr kumimoji="1" lang="en-US" altLang="zh-CN" dirty="0"/>
              <a:t>J</a:t>
            </a:r>
            <a:r>
              <a:rPr kumimoji="1" lang="zh-CN" altLang="en-US" dirty="0"/>
              <a:t>和</a:t>
            </a:r>
            <a:r>
              <a:rPr kumimoji="1" lang="en-US" altLang="zh-CN" dirty="0"/>
              <a:t>G</a:t>
            </a:r>
            <a:r>
              <a:rPr kumimoji="1" lang="zh-CN" altLang="en-US" dirty="0"/>
              <a:t>合并。先将</a:t>
            </a:r>
            <a:r>
              <a:rPr kumimoji="1" lang="en-US" altLang="zh-CN" dirty="0"/>
              <a:t>J</a:t>
            </a:r>
            <a:r>
              <a:rPr kumimoji="1" lang="zh-CN" altLang="en-US" dirty="0"/>
              <a:t>的根</a:t>
            </a:r>
            <a:r>
              <a:rPr kumimoji="1" lang="en-US" altLang="zh-CN" dirty="0"/>
              <a:t>I</a:t>
            </a:r>
            <a:r>
              <a:rPr kumimoji="1" lang="zh-CN" altLang="en-US" dirty="0"/>
              <a:t>，和</a:t>
            </a:r>
            <a:r>
              <a:rPr kumimoji="1" lang="en-US" altLang="zh-CN" dirty="0"/>
              <a:t>G</a:t>
            </a:r>
            <a:r>
              <a:rPr kumimoji="1" lang="zh-CN" altLang="en-US" dirty="0"/>
              <a:t>的根</a:t>
            </a:r>
            <a:r>
              <a:rPr kumimoji="1" lang="en-US" altLang="zh-CN" dirty="0"/>
              <a:t>H</a:t>
            </a:r>
            <a:r>
              <a:rPr kumimoji="1" lang="zh-CN" altLang="en-US" dirty="0"/>
              <a:t>进行合并。组成一个绿色组。</a:t>
            </a:r>
          </a:p>
        </p:txBody>
      </p:sp>
    </p:spTree>
    <p:extLst>
      <p:ext uri="{BB962C8B-B14F-4D97-AF65-F5344CB8AC3E}">
        <p14:creationId xmlns:p14="http://schemas.microsoft.com/office/powerpoint/2010/main" val="36141554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然后进行路径压缩，将</a:t>
            </a:r>
            <a:r>
              <a:rPr kumimoji="1" lang="en-US" altLang="zh-CN" dirty="0"/>
              <a:t>J</a:t>
            </a:r>
            <a:r>
              <a:rPr kumimoji="1" lang="zh-CN" altLang="en-US" dirty="0"/>
              <a:t>直接指向根节点</a:t>
            </a:r>
            <a:r>
              <a:rPr kumimoji="1" lang="en-US" altLang="zh-CN" dirty="0"/>
              <a:t>H</a:t>
            </a:r>
            <a:r>
              <a:rPr kumimoji="1" lang="zh-CN" altLang="en-US" dirty="0"/>
              <a:t>。</a:t>
            </a:r>
          </a:p>
        </p:txBody>
      </p:sp>
    </p:spTree>
    <p:extLst>
      <p:ext uri="{BB962C8B-B14F-4D97-AF65-F5344CB8AC3E}">
        <p14:creationId xmlns:p14="http://schemas.microsoft.com/office/powerpoint/2010/main" val="21011394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下面是要将</a:t>
            </a:r>
            <a:r>
              <a:rPr kumimoji="1" lang="en-US" altLang="zh-CN" dirty="0"/>
              <a:t>H</a:t>
            </a:r>
            <a:r>
              <a:rPr kumimoji="1" lang="zh-CN" altLang="en-US" dirty="0"/>
              <a:t>和</a:t>
            </a:r>
            <a:r>
              <a:rPr kumimoji="1" lang="en-US" altLang="zh-CN" dirty="0"/>
              <a:t>F</a:t>
            </a:r>
            <a:r>
              <a:rPr kumimoji="1" lang="zh-CN" altLang="en-US" dirty="0"/>
              <a:t>进行合并，可以直接将</a:t>
            </a:r>
            <a:r>
              <a:rPr kumimoji="1" lang="en-US" altLang="zh-CN" dirty="0"/>
              <a:t>H</a:t>
            </a:r>
            <a:r>
              <a:rPr kumimoji="1" lang="zh-CN" altLang="en-US" dirty="0"/>
              <a:t>指向</a:t>
            </a:r>
            <a:r>
              <a:rPr kumimoji="1" lang="en-US" altLang="zh-CN" dirty="0"/>
              <a:t>F</a:t>
            </a:r>
            <a:r>
              <a:rPr kumimoji="1" lang="zh-CN" altLang="en-US" dirty="0"/>
              <a:t>的根节点，也就是</a:t>
            </a:r>
            <a:r>
              <a:rPr kumimoji="1" lang="en-US" altLang="zh-CN" dirty="0"/>
              <a:t>E</a:t>
            </a:r>
            <a:r>
              <a:rPr kumimoji="1" lang="zh-CN" altLang="en-US" dirty="0"/>
              <a:t>。这里为了演示方便，我们将大组合并入小组，实际这样做也是可以的。</a:t>
            </a:r>
          </a:p>
        </p:txBody>
      </p:sp>
    </p:spTree>
    <p:extLst>
      <p:ext uri="{BB962C8B-B14F-4D97-AF65-F5344CB8AC3E}">
        <p14:creationId xmlns:p14="http://schemas.microsoft.com/office/powerpoint/2010/main" val="396130595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A</a:t>
            </a:r>
            <a:r>
              <a:rPr kumimoji="1" lang="zh-CN" altLang="en-US" dirty="0"/>
              <a:t>和</a:t>
            </a:r>
            <a:r>
              <a:rPr kumimoji="1" lang="en-US" altLang="zh-CN" dirty="0"/>
              <a:t>C</a:t>
            </a:r>
            <a:r>
              <a:rPr kumimoji="1" lang="zh-CN" altLang="en-US" dirty="0"/>
              <a:t>合并，先将</a:t>
            </a:r>
            <a:r>
              <a:rPr kumimoji="1" lang="en-US" altLang="zh-CN" dirty="0"/>
              <a:t>A</a:t>
            </a:r>
            <a:r>
              <a:rPr kumimoji="1" lang="zh-CN" altLang="en-US" dirty="0"/>
              <a:t>的根</a:t>
            </a:r>
            <a:r>
              <a:rPr kumimoji="1" lang="en-US" altLang="zh-CN" dirty="0"/>
              <a:t>B</a:t>
            </a:r>
            <a:r>
              <a:rPr kumimoji="1" lang="zh-CN" altLang="en-US" dirty="0"/>
              <a:t>，指向</a:t>
            </a:r>
            <a:r>
              <a:rPr kumimoji="1" lang="en-US" altLang="zh-CN" dirty="0"/>
              <a:t>C</a:t>
            </a:r>
            <a:r>
              <a:rPr kumimoji="1" lang="zh-CN" altLang="en-US" dirty="0"/>
              <a:t>的根</a:t>
            </a:r>
            <a:r>
              <a:rPr kumimoji="1" lang="en-US" altLang="zh-CN" dirty="0"/>
              <a:t>D</a:t>
            </a:r>
            <a:r>
              <a:rPr kumimoji="1" lang="zh-CN" altLang="en-US" dirty="0"/>
              <a:t>。</a:t>
            </a:r>
          </a:p>
        </p:txBody>
      </p:sp>
    </p:spTree>
    <p:extLst>
      <p:ext uri="{BB962C8B-B14F-4D97-AF65-F5344CB8AC3E}">
        <p14:creationId xmlns:p14="http://schemas.microsoft.com/office/powerpoint/2010/main" val="26189531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再进行路径压缩，将</a:t>
            </a:r>
            <a:r>
              <a:rPr kumimoji="1" lang="en-US" altLang="zh-CN" dirty="0"/>
              <a:t>A</a:t>
            </a:r>
            <a:r>
              <a:rPr kumimoji="1" lang="zh-CN" altLang="en-US" dirty="0"/>
              <a:t>直接指向</a:t>
            </a:r>
            <a:r>
              <a:rPr kumimoji="1" lang="en-US" altLang="zh-CN" dirty="0"/>
              <a:t>D</a:t>
            </a:r>
            <a:r>
              <a:rPr kumimoji="1" lang="zh-CN" altLang="en-US" dirty="0"/>
              <a:t>。</a:t>
            </a:r>
          </a:p>
        </p:txBody>
      </p:sp>
    </p:spTree>
    <p:extLst>
      <p:ext uri="{BB962C8B-B14F-4D97-AF65-F5344CB8AC3E}">
        <p14:creationId xmlns:p14="http://schemas.microsoft.com/office/powerpoint/2010/main" val="307282248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下面将</a:t>
            </a:r>
            <a:r>
              <a:rPr kumimoji="1" lang="en-US" altLang="zh-CN" dirty="0"/>
              <a:t>D</a:t>
            </a:r>
            <a:r>
              <a:rPr kumimoji="1" lang="zh-CN" altLang="en-US" dirty="0"/>
              <a:t>和</a:t>
            </a:r>
            <a:r>
              <a:rPr kumimoji="1" lang="en-US" altLang="zh-CN" dirty="0"/>
              <a:t>E</a:t>
            </a:r>
            <a:r>
              <a:rPr kumimoji="1" lang="zh-CN" altLang="en-US" dirty="0"/>
              <a:t>两个根合并。</a:t>
            </a:r>
          </a:p>
        </p:txBody>
      </p:sp>
    </p:spTree>
    <p:extLst>
      <p:ext uri="{BB962C8B-B14F-4D97-AF65-F5344CB8AC3E}">
        <p14:creationId xmlns:p14="http://schemas.microsoft.com/office/powerpoint/2010/main" val="217190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11</a:t>
            </a:r>
            <a:r>
              <a:rPr kumimoji="1" lang="zh-CN" altLang="en-US" dirty="0"/>
              <a:t>和</a:t>
            </a:r>
            <a:r>
              <a:rPr kumimoji="1" lang="en-US" altLang="zh-CN" dirty="0"/>
              <a:t>12</a:t>
            </a:r>
            <a:r>
              <a:rPr kumimoji="1" lang="zh-CN" altLang="en-US" dirty="0"/>
              <a:t>合并组成一个红色组。</a:t>
            </a:r>
          </a:p>
        </p:txBody>
      </p:sp>
    </p:spTree>
    <p:extLst>
      <p:ext uri="{BB962C8B-B14F-4D97-AF65-F5344CB8AC3E}">
        <p14:creationId xmlns:p14="http://schemas.microsoft.com/office/powerpoint/2010/main" val="213996667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G</a:t>
            </a:r>
            <a:r>
              <a:rPr kumimoji="1" lang="zh-CN" altLang="en-US" dirty="0"/>
              <a:t>和</a:t>
            </a:r>
            <a:r>
              <a:rPr kumimoji="1" lang="en-US" altLang="zh-CN" dirty="0"/>
              <a:t>B</a:t>
            </a:r>
            <a:r>
              <a:rPr kumimoji="1" lang="zh-CN" altLang="en-US" dirty="0"/>
              <a:t>进行合并。</a:t>
            </a:r>
            <a:r>
              <a:rPr kumimoji="1" lang="en-US" altLang="zh-CN" dirty="0"/>
              <a:t>G</a:t>
            </a:r>
            <a:r>
              <a:rPr kumimoji="1" lang="zh-CN" altLang="en-US" dirty="0"/>
              <a:t>和</a:t>
            </a:r>
            <a:r>
              <a:rPr kumimoji="1" lang="en-US" altLang="zh-CN" dirty="0"/>
              <a:t>B</a:t>
            </a:r>
            <a:r>
              <a:rPr kumimoji="1" lang="zh-CN" altLang="en-US" dirty="0"/>
              <a:t>已经在同一组，它们的根都是</a:t>
            </a:r>
            <a:r>
              <a:rPr kumimoji="1" lang="en-US" altLang="zh-CN" dirty="0"/>
              <a:t>E</a:t>
            </a:r>
            <a:r>
              <a:rPr kumimoji="1" lang="zh-CN" altLang="en-US" dirty="0"/>
              <a:t>，所以这边不需要合并，但是还是可以做路径压缩。</a:t>
            </a:r>
            <a:endParaRPr kumimoji="1" lang="en-US" altLang="zh-CN" dirty="0"/>
          </a:p>
          <a:p>
            <a:endParaRPr kumimoji="1" lang="en-US" altLang="zh-CN" dirty="0"/>
          </a:p>
          <a:p>
            <a:r>
              <a:rPr kumimoji="1" lang="zh-CN" altLang="en-US" dirty="0"/>
              <a:t>将</a:t>
            </a:r>
            <a:r>
              <a:rPr kumimoji="1" lang="en-US" altLang="zh-CN" dirty="0"/>
              <a:t>G</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66704058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a:t>
            </a:r>
            <a:r>
              <a:rPr kumimoji="1" lang="en-US" altLang="zh-CN" dirty="0"/>
              <a:t>B</a:t>
            </a:r>
            <a:r>
              <a:rPr kumimoji="1" lang="zh-CN" altLang="en-US" dirty="0"/>
              <a:t>也直接指向根节点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5304208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最后一个将</a:t>
            </a:r>
            <a:r>
              <a:rPr kumimoji="1" lang="en-US" altLang="zh-CN" dirty="0"/>
              <a:t>I</a:t>
            </a:r>
            <a:r>
              <a:rPr kumimoji="1" lang="zh-CN" altLang="en-US" dirty="0"/>
              <a:t>和</a:t>
            </a:r>
            <a:r>
              <a:rPr kumimoji="1" lang="en-US" altLang="zh-CN" dirty="0"/>
              <a:t>J</a:t>
            </a:r>
            <a:r>
              <a:rPr kumimoji="1" lang="zh-CN" altLang="en-US" dirty="0"/>
              <a:t>合并，同样的，将</a:t>
            </a:r>
            <a:r>
              <a:rPr kumimoji="1" lang="en-US" altLang="zh-CN" dirty="0"/>
              <a:t>J</a:t>
            </a:r>
            <a:r>
              <a:rPr kumimoji="1" lang="zh-CN" altLang="en-US" dirty="0"/>
              <a:t>直接指向根节点</a:t>
            </a:r>
            <a:r>
              <a:rPr kumimoji="1" lang="en-US" altLang="zh-CN" dirty="0"/>
              <a:t>E</a:t>
            </a:r>
            <a:r>
              <a:rPr kumimoji="1" lang="zh-CN" altLang="en-US" dirty="0"/>
              <a:t>。</a:t>
            </a:r>
          </a:p>
        </p:txBody>
      </p:sp>
    </p:spTree>
    <p:extLst>
      <p:ext uri="{BB962C8B-B14F-4D97-AF65-F5344CB8AC3E}">
        <p14:creationId xmlns:p14="http://schemas.microsoft.com/office/powerpoint/2010/main" val="415704500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6" name="Shape 6106"/>
          <p:cNvSpPr>
            <a:spLocks noGrp="1" noRot="1" noChangeAspect="1"/>
          </p:cNvSpPr>
          <p:nvPr>
            <p:ph type="sldImg"/>
          </p:nvPr>
        </p:nvSpPr>
        <p:spPr>
          <a:prstGeom prst="rect">
            <a:avLst/>
          </a:prstGeom>
        </p:spPr>
        <p:txBody>
          <a:bodyPr/>
          <a:lstStyle/>
          <a:p>
            <a:endParaRPr/>
          </a:p>
        </p:txBody>
      </p:sp>
      <p:sp>
        <p:nvSpPr>
          <p:cNvPr id="6107" name="Shape 6107"/>
          <p:cNvSpPr>
            <a:spLocks noGrp="1"/>
          </p:cNvSpPr>
          <p:nvPr>
            <p:ph type="body" sz="quarter" idx="1"/>
          </p:nvPr>
        </p:nvSpPr>
        <p:spPr>
          <a:prstGeom prst="rect">
            <a:avLst/>
          </a:prstGeom>
        </p:spPr>
        <p:txBody>
          <a:bodyPr/>
          <a:lstStyle/>
          <a:p>
            <a:r>
              <a:rPr lang="en-US" dirty="0" err="1"/>
              <a:t>再将I直接指向根节点E</a:t>
            </a:r>
            <a:r>
              <a:rPr lang="zh-CN" altLang="en-US" dirty="0"/>
              <a:t>。</a:t>
            </a:r>
            <a:endParaRPr lang="en-US" dirty="0"/>
          </a:p>
          <a:p>
            <a:endParaRPr lang="en-US" altLang="zh-CN" dirty="0"/>
          </a:p>
          <a:p>
            <a:r>
              <a:rPr lang="zh-CN" altLang="en-US" dirty="0"/>
              <a:t>随着不断的合并，我们的并查集结构会最终稳定，大部分节点都和根靠得很近，后续查找合并的效率也会越来越高。</a:t>
            </a:r>
            <a:endParaRPr lang="en-US" altLang="zh-CN" dirty="0"/>
          </a:p>
          <a:p>
            <a:endParaRPr lang="en-US" altLang="zh-CN" dirty="0"/>
          </a:p>
          <a:p>
            <a:r>
              <a:rPr lang="zh-CN" altLang="en-US" dirty="0"/>
              <a:t>所以，采用路径压缩算法以后，并查集主要操作的复杂度，总体平摊下来是线性的。</a:t>
            </a:r>
            <a:endParaRPr lang="en-US" altLang="zh-CN" dirty="0"/>
          </a:p>
          <a:p>
            <a:endParaRPr lang="en-US" dirty="0"/>
          </a:p>
          <a:p>
            <a:r>
              <a:rPr lang="zh-CN" altLang="en-US" dirty="0"/>
              <a:t>好的，关于并查集的路径合并算法，我就给大家演示到这边，下节课我会以现场编程方式，演示如何实现并查集。</a:t>
            </a:r>
            <a:endParaRPr lang="en-US" altLang="zh-CN" dirty="0"/>
          </a:p>
          <a:p>
            <a:endParaRPr lang="en-US"/>
          </a:p>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现在，磁铁块</a:t>
            </a:r>
            <a:r>
              <a:rPr kumimoji="1" lang="en-US" altLang="zh-CN" dirty="0"/>
              <a:t>9</a:t>
            </a:r>
            <a:r>
              <a:rPr kumimoji="1" lang="zh-CN" altLang="en-US" dirty="0"/>
              <a:t>和蓝色组开始相互吸引。</a:t>
            </a:r>
          </a:p>
        </p:txBody>
      </p:sp>
    </p:spTree>
    <p:extLst>
      <p:ext uri="{BB962C8B-B14F-4D97-AF65-F5344CB8AC3E}">
        <p14:creationId xmlns:p14="http://schemas.microsoft.com/office/powerpoint/2010/main" val="3312530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a:t>
            </a:r>
            <a:r>
              <a:rPr kumimoji="1" lang="en-US" altLang="zh-CN" dirty="0"/>
              <a:t>9</a:t>
            </a:r>
            <a:r>
              <a:rPr kumimoji="1" lang="zh-CN" altLang="en-US" dirty="0"/>
              <a:t>就加入了蓝色组，成为蓝色组的一员。</a:t>
            </a:r>
          </a:p>
        </p:txBody>
      </p:sp>
    </p:spTree>
    <p:extLst>
      <p:ext uri="{BB962C8B-B14F-4D97-AF65-F5344CB8AC3E}">
        <p14:creationId xmlns:p14="http://schemas.microsoft.com/office/powerpoint/2010/main" val="2708716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蓝色组和黄色组也可以相互吸引。</a:t>
            </a:r>
          </a:p>
        </p:txBody>
      </p:sp>
    </p:spTree>
    <p:extLst>
      <p:ext uri="{BB962C8B-B14F-4D97-AF65-F5344CB8AC3E}">
        <p14:creationId xmlns:p14="http://schemas.microsoft.com/office/powerpoint/2010/main" val="3078318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它们合并组成一个更大的蓝色组。现在如果要查找</a:t>
            </a:r>
            <a:r>
              <a:rPr kumimoji="1" lang="en-US" altLang="zh-CN" dirty="0"/>
              <a:t>2/3</a:t>
            </a:r>
            <a:r>
              <a:rPr kumimoji="1" lang="zh-CN" altLang="en-US" dirty="0"/>
              <a:t>或者</a:t>
            </a:r>
            <a:r>
              <a:rPr kumimoji="1" lang="en-US" altLang="zh-CN" dirty="0"/>
              <a:t>6</a:t>
            </a:r>
            <a:r>
              <a:rPr kumimoji="1" lang="zh-CN" altLang="en-US" dirty="0"/>
              <a:t>的话，我们说它们都在蓝色组中。</a:t>
            </a:r>
          </a:p>
        </p:txBody>
      </p:sp>
    </p:spTree>
    <p:extLst>
      <p:ext uri="{BB962C8B-B14F-4D97-AF65-F5344CB8AC3E}">
        <p14:creationId xmlns:p14="http://schemas.microsoft.com/office/powerpoint/2010/main" val="210007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接下来，不同的组，还有剩下的磁体块，会进一步</a:t>
            </a:r>
            <a:r>
              <a:rPr kumimoji="1" lang="en-US" altLang="zh-CN" dirty="0"/>
              <a:t>UNION</a:t>
            </a:r>
            <a:r>
              <a:rPr kumimoji="1" lang="zh-CN" altLang="en-US" dirty="0"/>
              <a:t>合并，请继续看演示。。。</a:t>
            </a:r>
          </a:p>
        </p:txBody>
      </p:sp>
    </p:spTree>
    <p:extLst>
      <p:ext uri="{BB962C8B-B14F-4D97-AF65-F5344CB8AC3E}">
        <p14:creationId xmlns:p14="http://schemas.microsoft.com/office/powerpoint/2010/main" val="373279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先来看一下本课的大纲。</a:t>
            </a:r>
            <a:endParaRPr kumimoji="1" lang="en-US" altLang="zh-CN" dirty="0"/>
          </a:p>
          <a:p>
            <a:endParaRPr kumimoji="1" lang="en-US" altLang="zh-CN" dirty="0"/>
          </a:p>
          <a:p>
            <a:r>
              <a:rPr kumimoji="1" lang="zh-CN" altLang="en-US" dirty="0"/>
              <a:t>首先我会通过一个形象的磁铁的例子，来介绍什么是并查集。</a:t>
            </a:r>
            <a:endParaRPr kumimoji="1" lang="en-US" altLang="zh-CN" dirty="0"/>
          </a:p>
          <a:p>
            <a:endParaRPr kumimoji="1" lang="en-US" altLang="zh-CN" dirty="0"/>
          </a:p>
          <a:p>
            <a:r>
              <a:rPr kumimoji="1" lang="zh-CN" altLang="en-US" dirty="0"/>
              <a:t>然后我会介绍并查集的常见使用场景，再分析它的主要操作的复杂度。</a:t>
            </a:r>
            <a:endParaRPr kumimoji="1" lang="en-US" altLang="zh-CN" dirty="0"/>
          </a:p>
          <a:p>
            <a:endParaRPr kumimoji="1" lang="en-US" altLang="zh-CN" dirty="0"/>
          </a:p>
          <a:p>
            <a:r>
              <a:rPr kumimoji="1" lang="zh-CN" altLang="en-US" dirty="0"/>
              <a:t>之后，我会演示使用并查集的一个经典的例子，也就是克努斯卡尔最小生成树算法，这是一个非常优雅的算法。</a:t>
            </a:r>
            <a:endParaRPr kumimoji="1" lang="en-US" altLang="zh-CN" dirty="0"/>
          </a:p>
          <a:p>
            <a:endParaRPr kumimoji="1" lang="en-US" altLang="zh-CN" dirty="0"/>
          </a:p>
          <a:p>
            <a:r>
              <a:rPr kumimoji="1" lang="zh-CN" altLang="en-US" dirty="0"/>
              <a:t>之后，我会演示并查集的一些实现细节，主要是它的查找和合并操作。最后，我还会展示如何通过路径压缩</a:t>
            </a:r>
            <a:r>
              <a:rPr kumimoji="1" lang="en-US" altLang="zh-CN" dirty="0"/>
              <a:t>(Path compression)</a:t>
            </a:r>
            <a:r>
              <a:rPr kumimoji="1" lang="zh-CN" altLang="en-US" dirty="0"/>
              <a:t>来优化并查集的操作复杂度。</a:t>
            </a:r>
            <a:endParaRPr kumimoji="1" lang="en-US" altLang="zh-CN" dirty="0"/>
          </a:p>
          <a:p>
            <a:endParaRPr kumimoji="1" lang="en-US" altLang="zh-CN" dirty="0"/>
          </a:p>
          <a:p>
            <a:r>
              <a:rPr kumimoji="1" lang="zh-CN" altLang="en-US" dirty="0"/>
              <a:t>当然，在本系列的最后一课，我也会以现场编程的方式，讲解如何实现并查集。</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886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好的，现在合并结束，所有磁体块都合并入一个大的蓝色组。</a:t>
            </a:r>
            <a:endParaRPr kumimoji="1" lang="en-US" altLang="zh-CN" dirty="0"/>
          </a:p>
          <a:p>
            <a:endParaRPr kumimoji="1" lang="en-US" altLang="zh-CN" dirty="0"/>
          </a:p>
          <a:p>
            <a:r>
              <a:rPr kumimoji="1" lang="zh-CN" altLang="en-US" dirty="0"/>
              <a:t>并查集就是这样一种数据结构，它可以将不同的元素快速高效地合并成组，也可以快速查找某个元素在哪一个组当中。</a:t>
            </a:r>
          </a:p>
        </p:txBody>
      </p:sp>
    </p:spTree>
    <p:extLst>
      <p:ext uri="{BB962C8B-B14F-4D97-AF65-F5344CB8AC3E}">
        <p14:creationId xmlns:p14="http://schemas.microsoft.com/office/powerpoint/2010/main" val="2042206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rPr lang="en-US" dirty="0" err="1"/>
              <a:t>并查集的使用场景很广泛</a:t>
            </a:r>
            <a:r>
              <a:rPr lang="zh-CN" altLang="en-US" dirty="0"/>
              <a:t>，其中一个是用在克努斯卡尔最小生成树算法，这个算法我下节课还会再演示。</a:t>
            </a:r>
            <a:endParaRPr lang="en-US" altLang="zh-CN" dirty="0"/>
          </a:p>
          <a:p>
            <a:endParaRPr lang="en-US" dirty="0"/>
          </a:p>
          <a:p>
            <a:r>
              <a:rPr lang="zh-CN" altLang="en-US" dirty="0"/>
              <a:t>第二个是网格渗透模型</a:t>
            </a:r>
            <a:r>
              <a:rPr lang="en-US" altLang="zh-CN" dirty="0"/>
              <a:t>(Grid percolation)</a:t>
            </a:r>
            <a:r>
              <a:rPr lang="zh-CN" altLang="en-US" dirty="0"/>
              <a:t>，在一个网格中，有一堆圆点，我们要检查是否存在路径，可以从底部的点到达顶部的点，或者反过来也一样。通过并查集的路径合并，我们可以实现高效地查找。</a:t>
            </a:r>
            <a:endParaRPr lang="en-US" altLang="zh-CN" dirty="0"/>
          </a:p>
          <a:p>
            <a:endParaRPr lang="en-US" altLang="zh-CN" dirty="0"/>
          </a:p>
          <a:p>
            <a:r>
              <a:rPr lang="en-US" dirty="0" err="1"/>
              <a:t>第三个是网络连接问题</a:t>
            </a:r>
            <a:r>
              <a:rPr lang="zh-CN" altLang="en-US" dirty="0"/>
              <a:t>，通过并查集，我们可以检查图中的两个点，是否可以通过一系列的边，连接起来。</a:t>
            </a:r>
            <a:endParaRPr lang="en-US" dirty="0"/>
          </a:p>
          <a:p>
            <a:endParaRPr lang="en-US" dirty="0"/>
          </a:p>
          <a:p>
            <a:r>
              <a:rPr lang="en-US" dirty="0" err="1"/>
              <a:t>另外还有一些高级的应用场景</a:t>
            </a:r>
            <a:r>
              <a:rPr lang="zh-CN" altLang="en-US" dirty="0"/>
              <a:t>，例如，查找树当中的最近公共祖先，还有图像处理等等。</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好，本课的最后我们来看一下并查集的时间复杂度。总体上，并查集是一种比较高效的数据结构。</a:t>
            </a:r>
            <a:endParaRPr kumimoji="1" lang="en-US" altLang="zh-CN" dirty="0"/>
          </a:p>
          <a:p>
            <a:endParaRPr kumimoji="1" lang="en-US" altLang="zh-CN" dirty="0"/>
          </a:p>
          <a:p>
            <a:r>
              <a:rPr kumimoji="1" lang="zh-CN" altLang="en-US" dirty="0"/>
              <a:t>构建一个并查集的复杂度是线性级的，这个还不错。</a:t>
            </a:r>
            <a:endParaRPr kumimoji="1" lang="en-US" altLang="zh-CN" dirty="0"/>
          </a:p>
          <a:p>
            <a:endParaRPr kumimoji="1" lang="en-US" altLang="zh-CN" dirty="0"/>
          </a:p>
          <a:p>
            <a:r>
              <a:rPr kumimoji="1" lang="zh-CN" altLang="en-US" dirty="0"/>
              <a:t>合并</a:t>
            </a:r>
            <a:r>
              <a:rPr kumimoji="1" lang="en-US" altLang="zh-CN" dirty="0"/>
              <a:t>Union</a:t>
            </a:r>
            <a:r>
              <a:rPr kumimoji="1" lang="zh-CN" altLang="en-US" dirty="0"/>
              <a:t>，查找</a:t>
            </a:r>
            <a:r>
              <a:rPr kumimoji="1" lang="en-US" altLang="zh-CN" dirty="0"/>
              <a:t>Find</a:t>
            </a:r>
            <a:r>
              <a:rPr kumimoji="1" lang="zh-CN" altLang="en-US" dirty="0"/>
              <a:t>，还有获取某个组的大小，检查两个组是否连在一起，这些操作都是平摊的</a:t>
            </a:r>
            <a:r>
              <a:rPr kumimoji="1" lang="en-US" altLang="zh-CN" dirty="0"/>
              <a:t>Amortized</a:t>
            </a:r>
            <a:r>
              <a:rPr kumimoji="1" lang="zh-CN" altLang="en-US" dirty="0"/>
              <a:t>常量时间。平摊的意思是说，这些操作并不总是常量时间，但是平摊下来是常量时间的。</a:t>
            </a:r>
            <a:endParaRPr kumimoji="1" lang="en-US" altLang="zh-CN" dirty="0"/>
          </a:p>
          <a:p>
            <a:endParaRPr kumimoji="1" lang="en-US" altLang="zh-CN" dirty="0"/>
          </a:p>
          <a:p>
            <a:r>
              <a:rPr kumimoji="1" lang="zh-CN" altLang="en-US" dirty="0"/>
              <a:t>最后一个是检查组的数量，这个是常量级的，非常快。</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21290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你好，欢迎回到波波微课！</a:t>
            </a:r>
            <a:endParaRPr kumimoji="1" lang="en-US" altLang="zh-CN" dirty="0"/>
          </a:p>
          <a:p>
            <a:endParaRPr kumimoji="1" lang="en-US" altLang="zh-CN" dirty="0"/>
          </a:p>
          <a:p>
            <a:r>
              <a:rPr kumimoji="1" lang="zh-CN" altLang="en-US" dirty="0"/>
              <a:t>今天我们来演示并查集的一个应用，也就是克努斯卡尔最小生成树算法。</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59479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那么，什么是克努斯卡尔卡尔最小生成树算法呢？</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这是克努斯卡尔卡尔最小生成树的定义。</a:t>
            </a:r>
          </a:p>
        </p:txBody>
      </p:sp>
    </p:spTree>
    <p:extLst>
      <p:ext uri="{BB962C8B-B14F-4D97-AF65-F5344CB8AC3E}">
        <p14:creationId xmlns:p14="http://schemas.microsoft.com/office/powerpoint/2010/main" val="56905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这边有一个图，上面有一些顶点和边，边上还带有权重数字。</a:t>
            </a:r>
          </a:p>
        </p:txBody>
      </p:sp>
    </p:spTree>
    <p:extLst>
      <p:ext uri="{BB962C8B-B14F-4D97-AF65-F5344CB8AC3E}">
        <p14:creationId xmlns:p14="http://schemas.microsoft.com/office/powerpoint/2010/main" val="1112812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那么，这边我展示了可能的一棵最小生成树。如果把这棵树的边的权重都加起来，可以得到总的权重</a:t>
            </a:r>
            <a:r>
              <a:rPr kumimoji="1" lang="en-US" altLang="zh-CN" dirty="0"/>
              <a:t>weight=14</a:t>
            </a:r>
            <a:r>
              <a:rPr kumimoji="1" lang="zh-CN" altLang="en-US" dirty="0"/>
              <a:t>。注意，最小生成树可能并不唯一，也就是说，有可能存在其它的最小生成树，它的总权重也是</a:t>
            </a:r>
            <a:r>
              <a:rPr kumimoji="1" lang="en-US" altLang="zh-CN" dirty="0"/>
              <a:t>14</a:t>
            </a:r>
            <a:r>
              <a:rPr kumimoji="1" lang="zh-CN" altLang="en-US" dirty="0"/>
              <a:t>。</a:t>
            </a:r>
          </a:p>
        </p:txBody>
      </p:sp>
    </p:spTree>
    <p:extLst>
      <p:ext uri="{BB962C8B-B14F-4D97-AF65-F5344CB8AC3E}">
        <p14:creationId xmlns:p14="http://schemas.microsoft.com/office/powerpoint/2010/main" val="227522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上面的算法中的合并和查找，我们就可以基于并查集来实现。</a:t>
            </a:r>
          </a:p>
        </p:txBody>
      </p:sp>
    </p:spTree>
    <p:extLst>
      <p:ext uri="{BB962C8B-B14F-4D97-AF65-F5344CB8AC3E}">
        <p14:creationId xmlns:p14="http://schemas.microsoft.com/office/powerpoint/2010/main" val="971710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下面来演示克努斯卡尔算法的运行。</a:t>
            </a:r>
          </a:p>
        </p:txBody>
      </p:sp>
    </p:spTree>
    <p:extLst>
      <p:ext uri="{BB962C8B-B14F-4D97-AF65-F5344CB8AC3E}">
        <p14:creationId xmlns:p14="http://schemas.microsoft.com/office/powerpoint/2010/main" val="317512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Shape 734"/>
          <p:cNvSpPr>
            <a:spLocks noGrp="1" noRot="1" noChangeAspect="1"/>
          </p:cNvSpPr>
          <p:nvPr>
            <p:ph type="sldImg"/>
          </p:nvPr>
        </p:nvSpPr>
        <p:spPr>
          <a:prstGeom prst="rect">
            <a:avLst/>
          </a:prstGeom>
        </p:spPr>
        <p:txBody>
          <a:bodyPr/>
          <a:lstStyle/>
          <a:p>
            <a:endParaRPr/>
          </a:p>
        </p:txBody>
      </p:sp>
      <p:sp>
        <p:nvSpPr>
          <p:cNvPr id="735" name="Shape 735"/>
          <p:cNvSpPr>
            <a:spLocks noGrp="1"/>
          </p:cNvSpPr>
          <p:nvPr>
            <p:ph type="body" sz="quarter" idx="1"/>
          </p:nvPr>
        </p:nvSpPr>
        <p:spPr>
          <a:prstGeom prst="rect">
            <a:avLst/>
          </a:prstGeom>
        </p:spPr>
        <p:txBody>
          <a:bodyPr/>
          <a:lstStyle/>
          <a:p>
            <a:r>
              <a:rPr lang="zh-CN" altLang="en-US" dirty="0"/>
              <a:t>首先，我们要将所有的边，根据边上的权重进行排序，排序结果如左边所示。然后我们根据权重从小到大，依次处理每一条边。</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好，下面先介绍什么是并查集，并给出演示样例。</a:t>
            </a:r>
          </a:p>
        </p:txBody>
      </p:sp>
    </p:spTree>
    <p:extLst>
      <p:ext uri="{BB962C8B-B14F-4D97-AF65-F5344CB8AC3E}">
        <p14:creationId xmlns:p14="http://schemas.microsoft.com/office/powerpoint/2010/main" val="1140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首先处理的是最小的边，也就是</a:t>
            </a:r>
            <a:r>
              <a:rPr kumimoji="1" lang="en-US" altLang="zh-CN" dirty="0"/>
              <a:t>I to J</a:t>
            </a:r>
            <a:r>
              <a:rPr kumimoji="1" lang="zh-CN" altLang="en-US" dirty="0"/>
              <a:t>，我将它们之间的边高亮显示出来。</a:t>
            </a:r>
          </a:p>
        </p:txBody>
      </p:sp>
    </p:spTree>
    <p:extLst>
      <p:ext uri="{BB962C8B-B14F-4D97-AF65-F5344CB8AC3E}">
        <p14:creationId xmlns:p14="http://schemas.microsoft.com/office/powerpoint/2010/main" val="2685341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当前</a:t>
            </a:r>
            <a:r>
              <a:rPr kumimoji="1" lang="en-US" altLang="zh-CN" dirty="0"/>
              <a:t>I</a:t>
            </a:r>
            <a:r>
              <a:rPr kumimoji="1" lang="zh-CN" altLang="en-US" dirty="0"/>
              <a:t>和</a:t>
            </a:r>
            <a:r>
              <a:rPr kumimoji="1" lang="en-US" altLang="zh-CN" dirty="0"/>
              <a:t>J</a:t>
            </a:r>
            <a:r>
              <a:rPr kumimoji="1" lang="zh-CN" altLang="en-US" dirty="0"/>
              <a:t>都不属于任何组，所以我将它们合并起来，合并成黄色组。</a:t>
            </a:r>
          </a:p>
        </p:txBody>
      </p:sp>
    </p:spTree>
    <p:extLst>
      <p:ext uri="{BB962C8B-B14F-4D97-AF65-F5344CB8AC3E}">
        <p14:creationId xmlns:p14="http://schemas.microsoft.com/office/powerpoint/2010/main" val="2860496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A to E</a:t>
            </a:r>
            <a:r>
              <a:rPr kumimoji="1" lang="zh-CN" altLang="en-US" dirty="0"/>
              <a:t>。</a:t>
            </a:r>
          </a:p>
        </p:txBody>
      </p:sp>
    </p:spTree>
    <p:extLst>
      <p:ext uri="{BB962C8B-B14F-4D97-AF65-F5344CB8AC3E}">
        <p14:creationId xmlns:p14="http://schemas.microsoft.com/office/powerpoint/2010/main" val="3150599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E</a:t>
            </a:r>
            <a:r>
              <a:rPr kumimoji="1" lang="zh-CN" altLang="en-US" dirty="0"/>
              <a:t>都还不属于任何组，所以我将它们合并起来，组成紫色组。</a:t>
            </a:r>
          </a:p>
        </p:txBody>
      </p:sp>
    </p:spTree>
    <p:extLst>
      <p:ext uri="{BB962C8B-B14F-4D97-AF65-F5344CB8AC3E}">
        <p14:creationId xmlns:p14="http://schemas.microsoft.com/office/powerpoint/2010/main" val="35205146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C to I</a:t>
            </a:r>
            <a:r>
              <a:rPr kumimoji="1" lang="zh-CN" altLang="en-US" dirty="0"/>
              <a:t>。</a:t>
            </a:r>
          </a:p>
        </p:txBody>
      </p:sp>
    </p:spTree>
    <p:extLst>
      <p:ext uri="{BB962C8B-B14F-4D97-AF65-F5344CB8AC3E}">
        <p14:creationId xmlns:p14="http://schemas.microsoft.com/office/powerpoint/2010/main" val="221419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a:t>
            </a:r>
            <a:r>
              <a:rPr kumimoji="1" lang="zh-CN" altLang="en-US" dirty="0"/>
              <a:t>已经属于黄色组，但是</a:t>
            </a:r>
            <a:r>
              <a:rPr kumimoji="1" lang="en-US" altLang="zh-CN" dirty="0"/>
              <a:t>C</a:t>
            </a:r>
            <a:r>
              <a:rPr kumimoji="1" lang="zh-CN" altLang="en-US" dirty="0"/>
              <a:t>还不属于任何组，所以可以将</a:t>
            </a:r>
            <a:r>
              <a:rPr kumimoji="1" lang="en-US" altLang="zh-CN" dirty="0"/>
              <a:t>C</a:t>
            </a:r>
            <a:r>
              <a:rPr kumimoji="1" lang="zh-CN" altLang="en-US" dirty="0"/>
              <a:t>也加入黄色组。</a:t>
            </a:r>
          </a:p>
        </p:txBody>
      </p:sp>
    </p:spTree>
    <p:extLst>
      <p:ext uri="{BB962C8B-B14F-4D97-AF65-F5344CB8AC3E}">
        <p14:creationId xmlns:p14="http://schemas.microsoft.com/office/powerpoint/2010/main" val="3658014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下一个要处理的是边</a:t>
            </a:r>
            <a:r>
              <a:rPr kumimoji="1" lang="en-US" altLang="zh-CN" dirty="0"/>
              <a:t>E to F</a:t>
            </a:r>
            <a:r>
              <a:rPr kumimoji="1" lang="zh-CN" altLang="en-US" dirty="0"/>
              <a:t>。</a:t>
            </a:r>
          </a:p>
        </p:txBody>
      </p:sp>
    </p:spTree>
    <p:extLst>
      <p:ext uri="{BB962C8B-B14F-4D97-AF65-F5344CB8AC3E}">
        <p14:creationId xmlns:p14="http://schemas.microsoft.com/office/powerpoint/2010/main" val="616228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a:t>
            </a:r>
            <a:r>
              <a:rPr kumimoji="1" lang="zh-CN" altLang="en-US" dirty="0"/>
              <a:t>已经属于紫色组，但是</a:t>
            </a:r>
            <a:r>
              <a:rPr kumimoji="1" lang="en-US" altLang="zh-CN" dirty="0"/>
              <a:t>F</a:t>
            </a:r>
            <a:r>
              <a:rPr kumimoji="1" lang="zh-CN" altLang="en-US" dirty="0"/>
              <a:t>还不属于任何组，所以将</a:t>
            </a:r>
            <a:r>
              <a:rPr kumimoji="1" lang="en-US" altLang="zh-CN" dirty="0"/>
              <a:t>F</a:t>
            </a:r>
            <a:r>
              <a:rPr kumimoji="1" lang="zh-CN" altLang="en-US" dirty="0"/>
              <a:t>也加入紫色组。</a:t>
            </a:r>
          </a:p>
        </p:txBody>
      </p:sp>
    </p:spTree>
    <p:extLst>
      <p:ext uri="{BB962C8B-B14F-4D97-AF65-F5344CB8AC3E}">
        <p14:creationId xmlns:p14="http://schemas.microsoft.com/office/powerpoint/2010/main" val="3159339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下一个要处理的是</a:t>
            </a:r>
            <a:r>
              <a:rPr kumimoji="1" lang="en-US" altLang="zh-CN" dirty="0"/>
              <a:t>G</a:t>
            </a:r>
            <a:r>
              <a:rPr kumimoji="1" lang="zh-CN" altLang="en-US" dirty="0"/>
              <a:t>和</a:t>
            </a:r>
            <a:r>
              <a:rPr kumimoji="1" lang="en-US" altLang="zh-CN" dirty="0"/>
              <a:t>H</a:t>
            </a:r>
            <a:r>
              <a:rPr kumimoji="1" lang="zh-CN" altLang="en-US" dirty="0"/>
              <a:t>。</a:t>
            </a:r>
          </a:p>
        </p:txBody>
      </p:sp>
    </p:spTree>
    <p:extLst>
      <p:ext uri="{BB962C8B-B14F-4D97-AF65-F5344CB8AC3E}">
        <p14:creationId xmlns:p14="http://schemas.microsoft.com/office/powerpoint/2010/main" val="1095803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a:t>
            </a:r>
            <a:r>
              <a:rPr kumimoji="1" lang="zh-CN" altLang="en-US" dirty="0"/>
              <a:t>和</a:t>
            </a:r>
            <a:r>
              <a:rPr kumimoji="1" lang="en-US" altLang="zh-CN" dirty="0"/>
              <a:t>H</a:t>
            </a:r>
            <a:r>
              <a:rPr kumimoji="1" lang="zh-CN" altLang="en-US" dirty="0"/>
              <a:t>都还不属于任何组，所以我们可以将它们合并加入到一个红色组。</a:t>
            </a:r>
          </a:p>
        </p:txBody>
      </p:sp>
    </p:spTree>
    <p:extLst>
      <p:ext uri="{BB962C8B-B14F-4D97-AF65-F5344CB8AC3E}">
        <p14:creationId xmlns:p14="http://schemas.microsoft.com/office/powerpoint/2010/main" val="40699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那么什么是并查集呢？</a:t>
            </a:r>
            <a:endParaRPr kumimoji="1" lang="en-US" altLang="zh-CN" dirty="0"/>
          </a:p>
          <a:p>
            <a:endParaRPr kumimoji="1" lang="en-US" altLang="zh-CN" dirty="0"/>
          </a:p>
          <a:p>
            <a:r>
              <a:rPr kumimoji="1" lang="zh-CN" altLang="en-US" dirty="0"/>
              <a:t>并查集是一种用于跟踪元素的数据结构，它通过一个或者多个不相交的集合</a:t>
            </a:r>
            <a:r>
              <a:rPr kumimoji="1" lang="en-US" altLang="zh-CN" dirty="0"/>
              <a:t>(</a:t>
            </a:r>
            <a:r>
              <a:rPr kumimoji="1" lang="zh-CN" altLang="en-US" dirty="0"/>
              <a:t>或者说分组</a:t>
            </a:r>
            <a:r>
              <a:rPr kumimoji="1" lang="en-US" altLang="zh-CN" dirty="0"/>
              <a:t>)</a:t>
            </a:r>
            <a:r>
              <a:rPr kumimoji="1" lang="zh-CN" altLang="en-US" dirty="0"/>
              <a:t>来跟踪元素。</a:t>
            </a:r>
            <a:endParaRPr kumimoji="1" lang="en-US" altLang="zh-CN" dirty="0"/>
          </a:p>
          <a:p>
            <a:endParaRPr kumimoji="1" lang="en-US" altLang="zh-CN" dirty="0"/>
          </a:p>
          <a:p>
            <a:r>
              <a:rPr kumimoji="1" lang="zh-CN" altLang="en-US" dirty="0"/>
              <a:t>并查集主要支持两种操作，分别是查找</a:t>
            </a:r>
            <a:r>
              <a:rPr kumimoji="1" lang="en-US" altLang="zh-CN" dirty="0"/>
              <a:t>FIND</a:t>
            </a:r>
            <a:r>
              <a:rPr kumimoji="1" lang="zh-CN" altLang="en-US" dirty="0"/>
              <a:t>和合并</a:t>
            </a:r>
            <a:r>
              <a:rPr kumimoji="1" lang="en-US" altLang="zh-CN" dirty="0"/>
              <a:t>UNION</a:t>
            </a:r>
            <a:r>
              <a:rPr kumimoji="1" lang="zh-CN" altLang="en-US" dirty="0"/>
              <a:t>。</a:t>
            </a:r>
            <a:endParaRPr kumimoji="1" lang="en-US" altLang="zh-CN" dirty="0"/>
          </a:p>
          <a:p>
            <a:endParaRPr kumimoji="1" lang="en-US" altLang="zh-CN" dirty="0"/>
          </a:p>
          <a:p>
            <a:r>
              <a:rPr kumimoji="1" lang="zh-CN" altLang="en-US" dirty="0"/>
              <a:t>对于查找</a:t>
            </a:r>
            <a:r>
              <a:rPr kumimoji="1" lang="en-US" altLang="zh-CN" dirty="0"/>
              <a:t>FIND</a:t>
            </a:r>
            <a:r>
              <a:rPr kumimoji="1" lang="zh-CN" altLang="en-US" dirty="0"/>
              <a:t>操作，给定一个元素，它可以找出这个元素属于哪一个组。</a:t>
            </a:r>
            <a:endParaRPr kumimoji="1" lang="en-US" altLang="zh-CN" dirty="0"/>
          </a:p>
          <a:p>
            <a:r>
              <a:rPr kumimoji="1" lang="zh-CN" altLang="en-US" dirty="0"/>
              <a:t>而对于合并</a:t>
            </a:r>
            <a:r>
              <a:rPr kumimoji="1" lang="en-US" altLang="zh-CN" dirty="0"/>
              <a:t>UNION</a:t>
            </a:r>
            <a:r>
              <a:rPr kumimoji="1" lang="zh-CN" altLang="en-US" dirty="0"/>
              <a:t>操作，它可以将两个组合并成一个。</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442578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B to D</a:t>
            </a:r>
            <a:r>
              <a:rPr kumimoji="1" lang="zh-CN" altLang="en-US" dirty="0"/>
              <a:t>。</a:t>
            </a:r>
          </a:p>
        </p:txBody>
      </p:sp>
    </p:spTree>
    <p:extLst>
      <p:ext uri="{BB962C8B-B14F-4D97-AF65-F5344CB8AC3E}">
        <p14:creationId xmlns:p14="http://schemas.microsoft.com/office/powerpoint/2010/main" val="2110650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它们也都还不属于任何组，所以将他们合并到绿色组。</a:t>
            </a:r>
          </a:p>
        </p:txBody>
      </p:sp>
    </p:spTree>
    <p:extLst>
      <p:ext uri="{BB962C8B-B14F-4D97-AF65-F5344CB8AC3E}">
        <p14:creationId xmlns:p14="http://schemas.microsoft.com/office/powerpoint/2010/main" val="1222735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a:t>
            </a:r>
            <a:r>
              <a:rPr kumimoji="1" lang="en-US" altLang="zh-CN" dirty="0"/>
              <a:t>C to J</a:t>
            </a:r>
            <a:r>
              <a:rPr kumimoji="1" lang="zh-CN" altLang="en-US" dirty="0"/>
              <a:t>是比较有意思的。</a:t>
            </a:r>
          </a:p>
        </p:txBody>
      </p:sp>
    </p:spTree>
    <p:extLst>
      <p:ext uri="{BB962C8B-B14F-4D97-AF65-F5344CB8AC3E}">
        <p14:creationId xmlns:p14="http://schemas.microsoft.com/office/powerpoint/2010/main" val="999145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两个顶点</a:t>
            </a:r>
            <a:r>
              <a:rPr kumimoji="1" lang="en-US" altLang="zh-CN" dirty="0"/>
              <a:t>C</a:t>
            </a:r>
            <a:r>
              <a:rPr kumimoji="1" lang="zh-CN" altLang="en-US" dirty="0"/>
              <a:t>和</a:t>
            </a:r>
            <a:r>
              <a:rPr kumimoji="1" lang="en-US" altLang="zh-CN" dirty="0"/>
              <a:t>J</a:t>
            </a:r>
            <a:r>
              <a:rPr kumimoji="1" lang="zh-CN" altLang="en-US" dirty="0"/>
              <a:t>本身就已经隶属于黄色组，所以我们要忽略</a:t>
            </a:r>
            <a:r>
              <a:rPr kumimoji="1" lang="en-US" altLang="zh-CN" dirty="0"/>
              <a:t>C to J</a:t>
            </a:r>
            <a:r>
              <a:rPr kumimoji="1" lang="zh-CN" altLang="en-US" dirty="0"/>
              <a:t>这条边，否则在生成树中会产生环。</a:t>
            </a:r>
            <a:endParaRPr kumimoji="1" lang="en-US" altLang="zh-CN" dirty="0"/>
          </a:p>
          <a:p>
            <a:endParaRPr kumimoji="1" lang="en-US" altLang="zh-CN" dirty="0"/>
          </a:p>
          <a:p>
            <a:r>
              <a:rPr kumimoji="1" lang="zh-CN" altLang="en-US" dirty="0"/>
              <a:t>如何检查</a:t>
            </a:r>
            <a:r>
              <a:rPr kumimoji="1" lang="en-US" altLang="zh-CN" dirty="0"/>
              <a:t>C</a:t>
            </a:r>
            <a:r>
              <a:rPr kumimoji="1" lang="zh-CN" altLang="en-US" dirty="0"/>
              <a:t>和</a:t>
            </a:r>
            <a:r>
              <a:rPr kumimoji="1" lang="en-US" altLang="zh-CN" dirty="0"/>
              <a:t>J</a:t>
            </a:r>
            <a:r>
              <a:rPr kumimoji="1" lang="zh-CN" altLang="en-US" dirty="0"/>
              <a:t>已经属于同一组？显然，我们可以使用并查集的</a:t>
            </a:r>
            <a:r>
              <a:rPr kumimoji="1" lang="en-US" altLang="zh-CN" dirty="0"/>
              <a:t>Find</a:t>
            </a:r>
            <a:r>
              <a:rPr kumimoji="1" lang="zh-CN" altLang="en-US" dirty="0"/>
              <a:t>操作，这就是并查集在克努斯卡尔算法中的应用。</a:t>
            </a:r>
          </a:p>
          <a:p>
            <a:endParaRPr kumimoji="1" lang="zh-CN" altLang="en-US" dirty="0"/>
          </a:p>
        </p:txBody>
      </p:sp>
    </p:spTree>
    <p:extLst>
      <p:ext uri="{BB962C8B-B14F-4D97-AF65-F5344CB8AC3E}">
        <p14:creationId xmlns:p14="http://schemas.microsoft.com/office/powerpoint/2010/main" val="354587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下一条边是</a:t>
            </a:r>
            <a:r>
              <a:rPr kumimoji="1" lang="en-US" altLang="zh-CN" dirty="0"/>
              <a:t>D to E</a:t>
            </a:r>
            <a:r>
              <a:rPr kumimoji="1" lang="zh-CN" altLang="en-US" dirty="0"/>
              <a:t>。</a:t>
            </a:r>
            <a:r>
              <a:rPr kumimoji="1" lang="en-US" altLang="zh-CN" dirty="0"/>
              <a:t>D</a:t>
            </a:r>
            <a:r>
              <a:rPr kumimoji="1" lang="zh-CN" altLang="en-US" dirty="0"/>
              <a:t>已经隶属于绿色组，</a:t>
            </a:r>
            <a:r>
              <a:rPr kumimoji="1" lang="en-US" altLang="zh-CN" dirty="0"/>
              <a:t>E</a:t>
            </a:r>
            <a:r>
              <a:rPr kumimoji="1" lang="zh-CN" altLang="en-US" dirty="0"/>
              <a:t>已经隶属于紫色组。所以我们需要将它们合并，因为它们还不属于同一组。</a:t>
            </a:r>
            <a:endParaRPr kumimoji="1" lang="en-US" altLang="zh-CN" dirty="0"/>
          </a:p>
          <a:p>
            <a:endParaRPr kumimoji="1" lang="en-US" altLang="zh-CN" dirty="0"/>
          </a:p>
          <a:p>
            <a:r>
              <a:rPr kumimoji="1" lang="zh-CN" altLang="en-US" dirty="0"/>
              <a:t>我们可以将绿色组合并入紫色组，也可以将紫色组合并入绿色组。两种合并方式都可以，任选一种即可。</a:t>
            </a:r>
          </a:p>
        </p:txBody>
      </p:sp>
    </p:spTree>
    <p:extLst>
      <p:ext uri="{BB962C8B-B14F-4D97-AF65-F5344CB8AC3E}">
        <p14:creationId xmlns:p14="http://schemas.microsoft.com/office/powerpoint/2010/main" val="87480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这边我们将绿色组合并入紫色组。这里的合并操作，就可以用并查集的</a:t>
            </a:r>
            <a:r>
              <a:rPr kumimoji="1" lang="en-US" altLang="zh-CN" dirty="0"/>
              <a:t>UNION</a:t>
            </a:r>
            <a:r>
              <a:rPr kumimoji="1" lang="zh-CN" altLang="en-US" dirty="0"/>
              <a:t>合并操作，它的合并操作非常高效。</a:t>
            </a:r>
          </a:p>
        </p:txBody>
      </p:sp>
    </p:spTree>
    <p:extLst>
      <p:ext uri="{BB962C8B-B14F-4D97-AF65-F5344CB8AC3E}">
        <p14:creationId xmlns:p14="http://schemas.microsoft.com/office/powerpoint/2010/main" val="3183456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a:t>
            </a:r>
            <a:r>
              <a:rPr kumimoji="1" lang="en-US" altLang="zh-CN" dirty="0"/>
              <a:t>D to H</a:t>
            </a:r>
            <a:r>
              <a:rPr kumimoji="1" lang="zh-CN" altLang="en-US" dirty="0"/>
              <a:t>。</a:t>
            </a:r>
            <a:r>
              <a:rPr kumimoji="1" lang="en-US" altLang="zh-CN" dirty="0"/>
              <a:t>D</a:t>
            </a:r>
            <a:r>
              <a:rPr kumimoji="1" lang="zh-CN" altLang="en-US" dirty="0"/>
              <a:t>隶属于紫色组，</a:t>
            </a:r>
            <a:r>
              <a:rPr kumimoji="1" lang="en-US" altLang="zh-CN" dirty="0"/>
              <a:t>H</a:t>
            </a:r>
            <a:r>
              <a:rPr kumimoji="1" lang="zh-CN" altLang="en-US" dirty="0"/>
              <a:t>隶属于红色组。</a:t>
            </a:r>
          </a:p>
        </p:txBody>
      </p:sp>
    </p:spTree>
    <p:extLst>
      <p:ext uri="{BB962C8B-B14F-4D97-AF65-F5344CB8AC3E}">
        <p14:creationId xmlns:p14="http://schemas.microsoft.com/office/powerpoint/2010/main" val="665707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我们将红色组合并入紫色组。</a:t>
            </a:r>
          </a:p>
        </p:txBody>
      </p:sp>
    </p:spTree>
    <p:extLst>
      <p:ext uri="{BB962C8B-B14F-4D97-AF65-F5344CB8AC3E}">
        <p14:creationId xmlns:p14="http://schemas.microsoft.com/office/powerpoint/2010/main" val="3796154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下一个要处理边</a:t>
            </a:r>
            <a:r>
              <a:rPr kumimoji="1" lang="en-US" altLang="zh-CN" dirty="0"/>
              <a:t>A to D</a:t>
            </a:r>
            <a:r>
              <a:rPr kumimoji="1" lang="zh-CN" altLang="en-US" dirty="0"/>
              <a:t>。</a:t>
            </a:r>
          </a:p>
        </p:txBody>
      </p:sp>
    </p:spTree>
    <p:extLst>
      <p:ext uri="{BB962C8B-B14F-4D97-AF65-F5344CB8AC3E}">
        <p14:creationId xmlns:p14="http://schemas.microsoft.com/office/powerpoint/2010/main" val="14514013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但是</a:t>
            </a:r>
            <a:r>
              <a:rPr kumimoji="1" lang="en-US" altLang="zh-CN" dirty="0"/>
              <a:t>A to D</a:t>
            </a:r>
            <a:r>
              <a:rPr kumimoji="1" lang="zh-CN" altLang="en-US" dirty="0"/>
              <a:t>已经在同一个紫色组中，再添加这条边的话，会在最小生成树中形成环。</a:t>
            </a:r>
          </a:p>
        </p:txBody>
      </p:sp>
    </p:spTree>
    <p:extLst>
      <p:ext uri="{BB962C8B-B14F-4D97-AF65-F5344CB8AC3E}">
        <p14:creationId xmlns:p14="http://schemas.microsoft.com/office/powerpoint/2010/main" val="133177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lang="en-US" dirty="0" err="1"/>
              <a:t>为了进一步解释并查集</a:t>
            </a:r>
            <a:r>
              <a:rPr lang="zh-CN" altLang="en-US" dirty="0"/>
              <a:t>，我以磁铁块做一个形象的演示。</a:t>
            </a:r>
            <a:endParaRPr lang="en-US" dirty="0"/>
          </a:p>
          <a:p>
            <a:endParaRPr lang="en-US" dirty="0"/>
          </a:p>
          <a:p>
            <a:r>
              <a:rPr lang="en-US" dirty="0" err="1"/>
              <a:t>假设我们有一堆磁铁</a:t>
            </a:r>
            <a:r>
              <a:rPr lang="zh-CN" altLang="en-US" dirty="0"/>
              <a:t>，也就是上面显示的一些灰色矩型块。再假设这些磁铁具有相互的吸引力，它们可以相互吸引组成磁铁组。如果我们需要跟踪每一个磁铁块属于哪一个磁铁组，那么就可以使用并查集。</a:t>
            </a:r>
            <a:endParaRPr lang="en-US" altLang="zh-CN" dirty="0"/>
          </a:p>
          <a:p>
            <a:endParaRPr lang="en-US"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所以，我们忽略这条边。</a:t>
            </a:r>
          </a:p>
        </p:txBody>
      </p:sp>
    </p:spTree>
    <p:extLst>
      <p:ext uri="{BB962C8B-B14F-4D97-AF65-F5344CB8AC3E}">
        <p14:creationId xmlns:p14="http://schemas.microsoft.com/office/powerpoint/2010/main" val="279115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下一个是边</a:t>
            </a:r>
            <a:r>
              <a:rPr kumimoji="1" lang="en-US" altLang="zh-CN" dirty="0"/>
              <a:t>B to C</a:t>
            </a:r>
            <a:r>
              <a:rPr kumimoji="1" lang="zh-CN" altLang="en-US" dirty="0"/>
              <a:t>。</a:t>
            </a:r>
            <a:r>
              <a:rPr kumimoji="1" lang="en-US" altLang="zh-CN" dirty="0"/>
              <a:t>B</a:t>
            </a:r>
            <a:r>
              <a:rPr kumimoji="1" lang="zh-CN" altLang="en-US" dirty="0"/>
              <a:t>隶属于紫色组，</a:t>
            </a:r>
            <a:r>
              <a:rPr kumimoji="1" lang="en-US" altLang="zh-CN" dirty="0"/>
              <a:t>C</a:t>
            </a:r>
            <a:r>
              <a:rPr kumimoji="1" lang="zh-CN" altLang="en-US" dirty="0"/>
              <a:t>隶属于黄色组。</a:t>
            </a:r>
          </a:p>
        </p:txBody>
      </p:sp>
    </p:spTree>
    <p:extLst>
      <p:ext uri="{BB962C8B-B14F-4D97-AF65-F5344CB8AC3E}">
        <p14:creationId xmlns:p14="http://schemas.microsoft.com/office/powerpoint/2010/main" val="18643800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所以，我们将黄色组合并入紫色组。</a:t>
            </a:r>
          </a:p>
        </p:txBody>
      </p:sp>
    </p:spTree>
    <p:extLst>
      <p:ext uri="{BB962C8B-B14F-4D97-AF65-F5344CB8AC3E}">
        <p14:creationId xmlns:p14="http://schemas.microsoft.com/office/powerpoint/2010/main" val="8541369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到这个时候，所有的顶点都已经被合并入紫色组。我们的最小生成树就已经出来了，算法运行就可以结束了。</a:t>
            </a:r>
            <a:endParaRPr kumimoji="1" lang="en-US" altLang="zh-CN" dirty="0"/>
          </a:p>
          <a:p>
            <a:endParaRPr kumimoji="1" lang="en-US" altLang="zh-CN" dirty="0"/>
          </a:p>
          <a:p>
            <a:r>
              <a:rPr kumimoji="1" lang="zh-CN" altLang="en-US" dirty="0"/>
              <a:t>所以，克努斯卡尔算法底层可以基于并查集来实现，通过并查集的</a:t>
            </a:r>
            <a:r>
              <a:rPr kumimoji="1" lang="en-US" altLang="zh-CN" dirty="0"/>
              <a:t>UNION</a:t>
            </a:r>
            <a:r>
              <a:rPr kumimoji="1" lang="zh-CN" altLang="en-US" dirty="0"/>
              <a:t>合并操作，可以实现将两个组合并成一个组，通过并查集的</a:t>
            </a:r>
            <a:r>
              <a:rPr kumimoji="1" lang="en-US" altLang="zh-CN" dirty="0"/>
              <a:t>Find</a:t>
            </a:r>
            <a:r>
              <a:rPr kumimoji="1" lang="zh-CN" altLang="en-US" dirty="0"/>
              <a:t>查找操作，可以找到节点隶属于哪一组，这样我们可以防止循环的产生。总之，并查集数据结构，可以帮助我们实现高效的合并和查找。</a:t>
            </a:r>
          </a:p>
        </p:txBody>
      </p:sp>
    </p:spTree>
    <p:extLst>
      <p:ext uri="{BB962C8B-B14F-4D97-AF65-F5344CB8AC3E}">
        <p14:creationId xmlns:p14="http://schemas.microsoft.com/office/powerpoint/2010/main" val="390942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本次课是关于并查集的第三次课，我会详细演示合并和查找操作是如何工作的。</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895201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为了创建一个并查集，我们首先需要在元素和整数范围</a:t>
            </a:r>
            <a:r>
              <a:rPr kumimoji="1" lang="en-US" altLang="zh-CN" dirty="0"/>
              <a:t>[0, n)</a:t>
            </a:r>
            <a:r>
              <a:rPr kumimoji="1" lang="zh-CN" altLang="en-US" dirty="0"/>
              <a:t>之间建立一个映射关系，注意这里的</a:t>
            </a:r>
            <a:r>
              <a:rPr kumimoji="1" lang="en-US" altLang="zh-CN" dirty="0"/>
              <a:t>0</a:t>
            </a:r>
            <a:r>
              <a:rPr kumimoji="1" lang="zh-CN" altLang="en-US" dirty="0"/>
              <a:t>是包含的，但</a:t>
            </a:r>
            <a:r>
              <a:rPr kumimoji="1" lang="en-US" altLang="zh-CN" dirty="0"/>
              <a:t>n</a:t>
            </a:r>
            <a:r>
              <a:rPr kumimoji="1" lang="zh-CN" altLang="en-US" dirty="0"/>
              <a:t>是不包含的，另外，我们这里假定元素个数是</a:t>
            </a:r>
            <a:r>
              <a:rPr kumimoji="1" lang="en-US" altLang="zh-CN" dirty="0"/>
              <a:t>n</a:t>
            </a:r>
            <a:r>
              <a:rPr kumimoji="1" lang="zh-CN" altLang="en-US" dirty="0"/>
              <a:t>个。</a:t>
            </a:r>
            <a:endParaRPr kumimoji="1" lang="en-US" altLang="zh-CN" dirty="0"/>
          </a:p>
          <a:p>
            <a:endParaRPr kumimoji="1" lang="en-US" altLang="zh-CN" dirty="0"/>
          </a:p>
          <a:p>
            <a:r>
              <a:rPr kumimoji="1" lang="zh-CN" altLang="en-US" dirty="0"/>
              <a:t>注意，这个步骤并非必须，但它可以帮我们构建一个基于数组的并查集。基于数组的并查集非常高效，也容易使用。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510955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假定我们有上图这些元素，然后我们要将它们映射到右边的整数。</a:t>
            </a:r>
            <a:endParaRPr kumimoji="1" lang="en-US" altLang="zh-CN" dirty="0"/>
          </a:p>
          <a:p>
            <a:endParaRPr kumimoji="1" lang="en-US" altLang="zh-CN" dirty="0"/>
          </a:p>
          <a:p>
            <a:r>
              <a:rPr kumimoji="1" lang="zh-CN" altLang="en-US" dirty="0"/>
              <a:t>我们可以做任意的映射，只要保证一个元素映射到一个整数就可以了。</a:t>
            </a:r>
          </a:p>
        </p:txBody>
      </p:sp>
    </p:spTree>
    <p:extLst>
      <p:ext uri="{BB962C8B-B14F-4D97-AF65-F5344CB8AC3E}">
        <p14:creationId xmlns:p14="http://schemas.microsoft.com/office/powerpoint/2010/main" val="11876823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Shape 2015"/>
          <p:cNvSpPr>
            <a:spLocks noGrp="1" noRot="1" noChangeAspect="1"/>
          </p:cNvSpPr>
          <p:nvPr>
            <p:ph type="sldImg"/>
          </p:nvPr>
        </p:nvSpPr>
        <p:spPr>
          <a:prstGeom prst="rect">
            <a:avLst/>
          </a:prstGeom>
        </p:spPr>
        <p:txBody>
          <a:bodyPr/>
          <a:lstStyle/>
          <a:p>
            <a:endParaRPr/>
          </a:p>
        </p:txBody>
      </p:sp>
      <p:sp>
        <p:nvSpPr>
          <p:cNvPr id="2016" name="Shape 2016"/>
          <p:cNvSpPr>
            <a:spLocks noGrp="1"/>
          </p:cNvSpPr>
          <p:nvPr>
            <p:ph type="body" sz="quarter" idx="1"/>
          </p:nvPr>
        </p:nvSpPr>
        <p:spPr>
          <a:prstGeom prst="rect">
            <a:avLst/>
          </a:prstGeom>
        </p:spPr>
        <p:txBody>
          <a:bodyPr/>
          <a:lstStyle/>
          <a:p>
            <a:r>
              <a:rPr lang="zh-CN" altLang="en-US" dirty="0"/>
              <a:t>上图是我做的一个随机映射。</a:t>
            </a:r>
            <a:endParaRPr lang="en-US" altLang="zh-CN" dirty="0"/>
          </a:p>
          <a:p>
            <a:endParaRPr lang="en-US" altLang="zh-CN" dirty="0"/>
          </a:p>
          <a:p>
            <a:r>
              <a:rPr lang="zh-CN" altLang="en-US" dirty="0"/>
              <a:t>我们可以将这个映射关系存入哈希表，这样我们就可以查询元素和整数之间的映射关系。</a:t>
            </a: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3" name="Shape 2023"/>
          <p:cNvSpPr>
            <a:spLocks noGrp="1" noRot="1" noChangeAspect="1"/>
          </p:cNvSpPr>
          <p:nvPr>
            <p:ph type="sldImg"/>
          </p:nvPr>
        </p:nvSpPr>
        <p:spPr>
          <a:prstGeom prst="rect">
            <a:avLst/>
          </a:prstGeom>
        </p:spPr>
        <p:txBody>
          <a:bodyPr/>
          <a:lstStyle/>
          <a:p>
            <a:endParaRPr/>
          </a:p>
        </p:txBody>
      </p:sp>
      <p:sp>
        <p:nvSpPr>
          <p:cNvPr id="2024" name="Shape 2024"/>
          <p:cNvSpPr>
            <a:spLocks noGrp="1"/>
          </p:cNvSpPr>
          <p:nvPr>
            <p:ph type="body" sz="quarter" idx="1"/>
          </p:nvPr>
        </p:nvSpPr>
        <p:spPr>
          <a:prstGeom prst="rect">
            <a:avLst/>
          </a:prstGeom>
        </p:spPr>
        <p:txBody>
          <a:bodyPr/>
          <a:lstStyle/>
          <a:p>
            <a:r>
              <a:rPr lang="zh-CN" altLang="en-US" dirty="0"/>
              <a:t>下一步我们还需要构建一个数组。</a:t>
            </a:r>
            <a:endParaRPr lang="en-US" altLang="zh-CN" dirty="0"/>
          </a:p>
          <a:p>
            <a:endParaRPr lang="en-US" dirty="0"/>
          </a:p>
          <a:p>
            <a:r>
              <a:rPr lang="zh-CN" altLang="en-US" dirty="0"/>
              <a:t>数组的每一个索引都和一个元素进行关联，我们这里的元素是字母。我们可以通过前面的哈希表来建立这种关联。</a:t>
            </a:r>
            <a:endParaRPr lang="en-US" altLang="zh-CN" dirty="0"/>
          </a:p>
          <a:p>
            <a:endParaRPr lang="en-US" dirty="0"/>
          </a:p>
          <a:p>
            <a:r>
              <a:rPr lang="zh-CN" altLang="en-US" dirty="0"/>
              <a:t>比方说，在前面的映射中，</a:t>
            </a:r>
            <a:r>
              <a:rPr lang="en-US" altLang="zh-CN" dirty="0"/>
              <a:t>A</a:t>
            </a:r>
            <a:r>
              <a:rPr lang="zh-CN" altLang="en-US" dirty="0"/>
              <a:t>映射到</a:t>
            </a:r>
            <a:r>
              <a:rPr lang="en-US" altLang="zh-CN" dirty="0"/>
              <a:t>5</a:t>
            </a:r>
            <a:r>
              <a:rPr lang="zh-CN" altLang="en-US" dirty="0"/>
              <a:t>，所以第五个索引位置就对应</a:t>
            </a:r>
            <a:r>
              <a:rPr lang="en-US" altLang="zh-CN" dirty="0"/>
              <a:t>A</a:t>
            </a:r>
            <a:r>
              <a:rPr lang="zh-CN" altLang="en-US" dirty="0"/>
              <a:t>元素。</a:t>
            </a:r>
            <a:endParaRPr lang="en-US" altLang="zh-CN" dirty="0"/>
          </a:p>
          <a:p>
            <a:endParaRPr lang="en-US" dirty="0"/>
          </a:p>
          <a:p>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 name="Shape 2128"/>
          <p:cNvSpPr>
            <a:spLocks noGrp="1" noRot="1" noChangeAspect="1"/>
          </p:cNvSpPr>
          <p:nvPr>
            <p:ph type="sldImg"/>
          </p:nvPr>
        </p:nvSpPr>
        <p:spPr>
          <a:prstGeom prst="rect">
            <a:avLst/>
          </a:prstGeom>
        </p:spPr>
        <p:txBody>
          <a:bodyPr/>
          <a:lstStyle/>
          <a:p>
            <a:endParaRPr/>
          </a:p>
        </p:txBody>
      </p:sp>
      <p:sp>
        <p:nvSpPr>
          <p:cNvPr id="2129" name="Shape 2129"/>
          <p:cNvSpPr>
            <a:spLocks noGrp="1"/>
          </p:cNvSpPr>
          <p:nvPr>
            <p:ph type="body" sz="quarter" idx="1"/>
          </p:nvPr>
        </p:nvSpPr>
        <p:spPr>
          <a:prstGeom prst="rect">
            <a:avLst/>
          </a:prstGeom>
        </p:spPr>
        <p:txBody>
          <a:bodyPr/>
          <a:lstStyle/>
          <a:p>
            <a:r>
              <a:rPr lang="en-US" dirty="0" err="1"/>
              <a:t>下面我准备来演示合并和查找是如何工作的</a:t>
            </a:r>
            <a:r>
              <a:rPr lang="zh-CN" altLang="en-US" dirty="0"/>
              <a:t>。</a:t>
            </a:r>
            <a:endParaRPr lang="en-US" altLang="zh-CN" dirty="0"/>
          </a:p>
          <a:p>
            <a:endParaRPr lang="en-US" dirty="0"/>
          </a:p>
          <a:p>
            <a:r>
              <a:rPr lang="zh-CN" altLang="en-US" dirty="0"/>
              <a:t>这边图的上边就是我们基于数组的映射关系。中间是元素节点的可视化的表示。左边是我即将执行的合并指令。</a:t>
            </a:r>
            <a:endParaRPr lang="en-US" altLang="zh-CN" dirty="0"/>
          </a:p>
          <a:p>
            <a:endParaRPr lang="en-US" dirty="0"/>
          </a:p>
          <a:p>
            <a:r>
              <a:rPr lang="zh-CN" altLang="en-US" dirty="0"/>
              <a:t>数组中的元素值表示这个索引位置对应的父节点的索引，刚开始这些元素值都等于它的索引，表示每个节点都是根节点，都指向自己。</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altLang="zh-CN" dirty="0" err="1"/>
              <a:t>首先</a:t>
            </a:r>
            <a:r>
              <a:rPr lang="zh-CN" altLang="en-US" dirty="0"/>
              <a:t>，我们要给磁铁块贴上标签，这样才可以标识它们。</a:t>
            </a:r>
            <a:endParaRPr lang="en-US" altLang="zh-CN" dirty="0"/>
          </a:p>
          <a:p>
            <a:endParaRPr lang="en-US" dirty="0"/>
          </a:p>
          <a:p>
            <a:r>
              <a:rPr lang="en-US" dirty="0" err="1"/>
              <a:t>现在我们可以开始将磁铁块组合成组</a:t>
            </a:r>
            <a:r>
              <a:rPr lang="zh-CN" altLang="en-US" dirty="0"/>
              <a:t>，上图中</a:t>
            </a:r>
            <a:r>
              <a:rPr lang="en-US" altLang="zh-CN" dirty="0"/>
              <a:t>6</a:t>
            </a:r>
            <a:r>
              <a:rPr lang="zh-CN" altLang="en-US" dirty="0"/>
              <a:t>和</a:t>
            </a:r>
            <a:r>
              <a:rPr lang="en-US" altLang="zh-CN" dirty="0"/>
              <a:t>8</a:t>
            </a:r>
            <a:r>
              <a:rPr lang="zh-CN" altLang="en-US" dirty="0"/>
              <a:t>靠得最近，我们将它们组成一个组。</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4" name="Shape 2234"/>
          <p:cNvSpPr>
            <a:spLocks noGrp="1" noRot="1" noChangeAspect="1"/>
          </p:cNvSpPr>
          <p:nvPr>
            <p:ph type="sldImg"/>
          </p:nvPr>
        </p:nvSpPr>
        <p:spPr>
          <a:prstGeom prst="rect">
            <a:avLst/>
          </a:prstGeom>
        </p:spPr>
        <p:txBody>
          <a:bodyPr/>
          <a:lstStyle/>
          <a:p>
            <a:endParaRPr/>
          </a:p>
        </p:txBody>
      </p:sp>
      <p:sp>
        <p:nvSpPr>
          <p:cNvPr id="2235" name="Shape 2235"/>
          <p:cNvSpPr>
            <a:spLocks noGrp="1"/>
          </p:cNvSpPr>
          <p:nvPr>
            <p:ph type="body" sz="quarter" idx="1"/>
          </p:nvPr>
        </p:nvSpPr>
        <p:spPr>
          <a:prstGeom prst="rect">
            <a:avLst/>
          </a:prstGeom>
        </p:spPr>
        <p:txBody>
          <a:bodyPr/>
          <a:lstStyle/>
          <a:p>
            <a:r>
              <a:rPr lang="zh-CN" altLang="en-US" dirty="0"/>
              <a:t>下面我们要将</a:t>
            </a:r>
            <a:r>
              <a:rPr lang="en-US" altLang="zh-CN" dirty="0"/>
              <a:t>C</a:t>
            </a:r>
            <a:r>
              <a:rPr lang="zh-CN" altLang="en-US" dirty="0"/>
              <a:t>和</a:t>
            </a:r>
            <a:r>
              <a:rPr lang="en-US" altLang="zh-CN" dirty="0"/>
              <a:t>K</a:t>
            </a:r>
            <a:r>
              <a:rPr lang="zh-CN" altLang="en-US" dirty="0"/>
              <a:t>两个元素进行合并。通过查看数组，我们可以看到，当前</a:t>
            </a:r>
            <a:r>
              <a:rPr lang="en-US" altLang="zh-CN" dirty="0"/>
              <a:t>C</a:t>
            </a:r>
            <a:r>
              <a:rPr lang="zh-CN" altLang="en-US" dirty="0"/>
              <a:t>在索引位置</a:t>
            </a:r>
            <a:r>
              <a:rPr lang="en-US" altLang="zh-CN" dirty="0"/>
              <a:t>4</a:t>
            </a:r>
            <a:r>
              <a:rPr lang="zh-CN" altLang="en-US" dirty="0"/>
              <a:t>，</a:t>
            </a:r>
            <a:r>
              <a:rPr lang="en-US" altLang="zh-CN" dirty="0"/>
              <a:t>K</a:t>
            </a:r>
            <a:r>
              <a:rPr lang="zh-CN" altLang="en-US" dirty="0"/>
              <a:t>在索引位置</a:t>
            </a:r>
            <a:r>
              <a:rPr lang="en-US" altLang="zh-CN" dirty="0"/>
              <a:t>9</a:t>
            </a:r>
            <a:r>
              <a:rPr lang="zh-CN" altLang="en-US" dirty="0"/>
              <a:t>。</a:t>
            </a:r>
            <a:endParaRPr lang="en-US" altLang="zh-CN" dirty="0"/>
          </a:p>
          <a:p>
            <a:endParaRPr lang="en-US" dirty="0"/>
          </a:p>
          <a:p>
            <a:r>
              <a:rPr lang="zh-CN" altLang="en-US" dirty="0"/>
              <a:t>如果要将两个组进行合并，我们通常将小的组合并到大的组，但是当前</a:t>
            </a:r>
            <a:r>
              <a:rPr lang="en-US" altLang="zh-CN" dirty="0"/>
              <a:t>C</a:t>
            </a:r>
            <a:r>
              <a:rPr lang="zh-CN" altLang="en-US" dirty="0"/>
              <a:t>和</a:t>
            </a:r>
            <a:r>
              <a:rPr lang="en-US" altLang="zh-CN" dirty="0"/>
              <a:t>K</a:t>
            </a:r>
            <a:r>
              <a:rPr lang="zh-CN" altLang="en-US" dirty="0"/>
              <a:t>都是各自独立节点，所以可以任意选一个作为父节点进行合并。</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我这边选择将</a:t>
            </a:r>
            <a:r>
              <a:rPr kumimoji="1" lang="en-US" altLang="zh-CN" dirty="0"/>
              <a:t>K</a:t>
            </a:r>
            <a:r>
              <a:rPr kumimoji="1" lang="zh-CN" altLang="en-US" dirty="0"/>
              <a:t>合并入</a:t>
            </a:r>
            <a:r>
              <a:rPr kumimoji="1" lang="en-US" altLang="zh-CN" dirty="0"/>
              <a:t>C</a:t>
            </a:r>
            <a:r>
              <a:rPr kumimoji="1" lang="zh-CN" altLang="en-US" dirty="0"/>
              <a:t>成为一个黄色组。我把索引</a:t>
            </a:r>
            <a:r>
              <a:rPr kumimoji="1" lang="en-US" altLang="zh-CN" dirty="0"/>
              <a:t>9</a:t>
            </a:r>
            <a:r>
              <a:rPr kumimoji="1" lang="zh-CN" altLang="en-US" dirty="0"/>
              <a:t>位置的值修改为</a:t>
            </a:r>
            <a:r>
              <a:rPr kumimoji="1" lang="en-US" altLang="zh-CN" dirty="0"/>
              <a:t>4</a:t>
            </a:r>
            <a:r>
              <a:rPr kumimoji="1" lang="zh-CN" altLang="en-US" dirty="0"/>
              <a:t>，也就是索引</a:t>
            </a:r>
            <a:r>
              <a:rPr kumimoji="1" lang="en-US" altLang="zh-CN" dirty="0"/>
              <a:t>9</a:t>
            </a:r>
            <a:r>
              <a:rPr kumimoji="1" lang="zh-CN" altLang="en-US" dirty="0"/>
              <a:t>位置的父节点索引是</a:t>
            </a:r>
            <a:r>
              <a:rPr kumimoji="1" lang="en-US" altLang="zh-CN" dirty="0"/>
              <a:t>4</a:t>
            </a:r>
            <a:r>
              <a:rPr kumimoji="1" lang="zh-CN" altLang="en-US" dirty="0"/>
              <a:t>。</a:t>
            </a:r>
            <a:endParaRPr kumimoji="1" lang="en-US" altLang="zh-CN" dirty="0"/>
          </a:p>
          <a:p>
            <a:endParaRPr kumimoji="1" lang="en-US" altLang="zh-CN" dirty="0"/>
          </a:p>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中间的图示展示了</a:t>
            </a:r>
            <a:r>
              <a:rPr kumimoji="1" lang="en-US" altLang="zh-CN" dirty="0"/>
              <a:t>K</a:t>
            </a:r>
            <a:r>
              <a:rPr kumimoji="1" lang="zh-CN" altLang="en-US" dirty="0"/>
              <a:t>节点指向</a:t>
            </a:r>
            <a:r>
              <a:rPr kumimoji="1" lang="en-US" altLang="zh-CN" dirty="0"/>
              <a:t>C</a:t>
            </a:r>
            <a:r>
              <a:rPr kumimoji="1" lang="zh-CN" altLang="en-US" dirty="0"/>
              <a:t>节点，</a:t>
            </a:r>
            <a:r>
              <a:rPr kumimoji="1" lang="en-US" altLang="zh-CN" dirty="0"/>
              <a:t>C</a:t>
            </a:r>
            <a:r>
              <a:rPr kumimoji="1" lang="zh-CN" altLang="en-US" dirty="0"/>
              <a:t>节点是父节点。</a:t>
            </a:r>
            <a:endParaRPr kumimoji="1" lang="en-US" altLang="zh-CN" dirty="0"/>
          </a:p>
          <a:p>
            <a:endParaRPr kumimoji="1" lang="zh-CN" altLang="en-US" dirty="0"/>
          </a:p>
        </p:txBody>
      </p:sp>
    </p:spTree>
    <p:extLst>
      <p:ext uri="{BB962C8B-B14F-4D97-AF65-F5344CB8AC3E}">
        <p14:creationId xmlns:p14="http://schemas.microsoft.com/office/powerpoint/2010/main" val="25887988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下面要将</a:t>
            </a:r>
            <a:r>
              <a:rPr kumimoji="1" lang="en-US" altLang="zh-CN" dirty="0"/>
              <a:t>F</a:t>
            </a:r>
            <a:r>
              <a:rPr kumimoji="1" lang="zh-CN" altLang="en-US" dirty="0"/>
              <a:t>和</a:t>
            </a:r>
            <a:r>
              <a:rPr kumimoji="1" lang="en-US" altLang="zh-CN" dirty="0"/>
              <a:t>E</a:t>
            </a:r>
            <a:r>
              <a:rPr kumimoji="1" lang="zh-CN" altLang="en-US" dirty="0"/>
              <a:t>合并。</a:t>
            </a:r>
          </a:p>
        </p:txBody>
      </p:sp>
    </p:spTree>
    <p:extLst>
      <p:ext uri="{BB962C8B-B14F-4D97-AF65-F5344CB8AC3E}">
        <p14:creationId xmlns:p14="http://schemas.microsoft.com/office/powerpoint/2010/main" val="21707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这个是类似的，</a:t>
            </a:r>
            <a:r>
              <a:rPr kumimoji="1" lang="en-US" altLang="zh-CN" dirty="0"/>
              <a:t>E</a:t>
            </a:r>
            <a:r>
              <a:rPr kumimoji="1" lang="zh-CN" altLang="en-US" dirty="0"/>
              <a:t>和</a:t>
            </a:r>
            <a:r>
              <a:rPr kumimoji="1" lang="en-US" altLang="zh-CN" dirty="0"/>
              <a:t>F</a:t>
            </a:r>
            <a:r>
              <a:rPr kumimoji="1" lang="zh-CN" altLang="en-US" dirty="0"/>
              <a:t>都是独立节点，我这边将</a:t>
            </a:r>
            <a:r>
              <a:rPr kumimoji="1" lang="en-US" altLang="zh-CN" dirty="0"/>
              <a:t>F</a:t>
            </a:r>
            <a:r>
              <a:rPr kumimoji="1" lang="zh-CN" altLang="en-US" dirty="0"/>
              <a:t>合并入</a:t>
            </a:r>
            <a:r>
              <a:rPr kumimoji="1" lang="en-US" altLang="zh-CN" dirty="0"/>
              <a:t>E</a:t>
            </a:r>
            <a:r>
              <a:rPr kumimoji="1" lang="zh-CN" altLang="en-US" dirty="0"/>
              <a:t>组成一个红色组。索引</a:t>
            </a:r>
            <a:r>
              <a:rPr kumimoji="1" lang="en-US" altLang="zh-CN" dirty="0"/>
              <a:t>1</a:t>
            </a:r>
            <a:r>
              <a:rPr kumimoji="1" lang="zh-CN" altLang="en-US" dirty="0"/>
              <a:t>的值修改为</a:t>
            </a:r>
            <a:r>
              <a:rPr kumimoji="1" lang="en-US" altLang="zh-CN" dirty="0"/>
              <a:t>0</a:t>
            </a:r>
            <a:r>
              <a:rPr kumimoji="1" lang="zh-CN" altLang="en-US" dirty="0"/>
              <a:t>，让</a:t>
            </a:r>
            <a:r>
              <a:rPr kumimoji="1" lang="en-US" altLang="zh-CN" dirty="0"/>
              <a:t>F</a:t>
            </a:r>
            <a:r>
              <a:rPr kumimoji="1" lang="zh-CN" altLang="en-US" dirty="0"/>
              <a:t>指向父节点</a:t>
            </a:r>
            <a:r>
              <a:rPr kumimoji="1" lang="en-US" altLang="zh-CN" dirty="0"/>
              <a:t>E</a:t>
            </a:r>
            <a:r>
              <a:rPr kumimoji="1" lang="zh-CN" altLang="en-US" dirty="0"/>
              <a:t>，因为</a:t>
            </a:r>
            <a:r>
              <a:rPr kumimoji="1" lang="en-US" altLang="zh-CN" dirty="0"/>
              <a:t>E</a:t>
            </a:r>
            <a:r>
              <a:rPr kumimoji="1" lang="zh-CN" altLang="en-US" dirty="0"/>
              <a:t>的索引位置是</a:t>
            </a:r>
            <a:r>
              <a:rPr kumimoji="1" lang="en-US" altLang="zh-CN" dirty="0"/>
              <a:t>0</a:t>
            </a:r>
            <a:r>
              <a:rPr kumimoji="1" lang="zh-CN" altLang="en-US" dirty="0"/>
              <a: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796857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J</a:t>
            </a:r>
            <a:r>
              <a:rPr kumimoji="1" lang="zh-CN" altLang="en-US" dirty="0"/>
              <a:t>进行合并。</a:t>
            </a:r>
          </a:p>
        </p:txBody>
      </p:sp>
    </p:spTree>
    <p:extLst>
      <p:ext uri="{BB962C8B-B14F-4D97-AF65-F5344CB8AC3E}">
        <p14:creationId xmlns:p14="http://schemas.microsoft.com/office/powerpoint/2010/main" val="21907987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采用类似的思路，将</a:t>
            </a:r>
            <a:r>
              <a:rPr kumimoji="1" lang="en-US" altLang="zh-CN" dirty="0"/>
              <a:t>A</a:t>
            </a:r>
            <a:r>
              <a:rPr kumimoji="1" lang="zh-CN" altLang="en-US" dirty="0"/>
              <a:t>合并入</a:t>
            </a:r>
            <a:r>
              <a:rPr kumimoji="1" lang="en-US" altLang="zh-CN" dirty="0"/>
              <a:t>J</a:t>
            </a:r>
            <a:r>
              <a:rPr kumimoji="1" lang="zh-CN" altLang="en-US" dirty="0"/>
              <a:t>，组成一个绿色组。</a:t>
            </a:r>
          </a:p>
        </p:txBody>
      </p:sp>
    </p:spTree>
    <p:extLst>
      <p:ext uri="{BB962C8B-B14F-4D97-AF65-F5344CB8AC3E}">
        <p14:creationId xmlns:p14="http://schemas.microsoft.com/office/powerpoint/2010/main" val="17295976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A</a:t>
            </a:r>
            <a:r>
              <a:rPr kumimoji="1" lang="zh-CN" altLang="en-US" dirty="0"/>
              <a:t>和</a:t>
            </a:r>
            <a:r>
              <a:rPr kumimoji="1" lang="en-US" altLang="zh-CN" dirty="0"/>
              <a:t>B</a:t>
            </a:r>
            <a:r>
              <a:rPr kumimoji="1" lang="zh-CN" altLang="en-US" dirty="0"/>
              <a:t>进行合并，这个稍微有一点点复杂。</a:t>
            </a:r>
            <a:endParaRPr kumimoji="1" lang="en-US" altLang="zh-CN" dirty="0"/>
          </a:p>
          <a:p>
            <a:endParaRPr kumimoji="1" lang="en-US" altLang="zh-CN" dirty="0"/>
          </a:p>
          <a:p>
            <a:r>
              <a:rPr kumimoji="1" lang="zh-CN" altLang="en-US" dirty="0"/>
              <a:t>我们看到</a:t>
            </a:r>
            <a:r>
              <a:rPr kumimoji="1" lang="en-US" altLang="zh-CN" dirty="0"/>
              <a:t>A</a:t>
            </a:r>
            <a:r>
              <a:rPr kumimoji="1" lang="zh-CN" altLang="en-US" dirty="0"/>
              <a:t>在索引位置</a:t>
            </a:r>
            <a:r>
              <a:rPr kumimoji="1" lang="en-US" altLang="zh-CN" dirty="0"/>
              <a:t>5</a:t>
            </a:r>
            <a:r>
              <a:rPr kumimoji="1" lang="zh-CN" altLang="en-US" dirty="0"/>
              <a:t>，对应的数组值是</a:t>
            </a:r>
            <a:r>
              <a:rPr kumimoji="1" lang="en-US" altLang="zh-CN" dirty="0"/>
              <a:t>6</a:t>
            </a:r>
            <a:r>
              <a:rPr kumimoji="1" lang="zh-CN" altLang="en-US" dirty="0"/>
              <a:t>，而索引</a:t>
            </a:r>
            <a:r>
              <a:rPr kumimoji="1" lang="en-US" altLang="zh-CN" dirty="0"/>
              <a:t>6</a:t>
            </a:r>
            <a:r>
              <a:rPr kumimoji="1" lang="zh-CN" altLang="en-US" dirty="0"/>
              <a:t>对应的是</a:t>
            </a:r>
            <a:r>
              <a:rPr kumimoji="1" lang="en-US" altLang="zh-CN" dirty="0"/>
              <a:t>J</a:t>
            </a:r>
            <a:r>
              <a:rPr kumimoji="1" lang="zh-CN" altLang="en-US" dirty="0"/>
              <a:t>，</a:t>
            </a:r>
            <a:r>
              <a:rPr kumimoji="1" lang="en-US" altLang="zh-CN" dirty="0"/>
              <a:t>J</a:t>
            </a:r>
            <a:r>
              <a:rPr kumimoji="1" lang="zh-CN" altLang="en-US" dirty="0"/>
              <a:t>指向自己，所以它是绿色组的根节点。</a:t>
            </a:r>
            <a:endParaRPr kumimoji="1" lang="en-US" altLang="zh-CN" dirty="0"/>
          </a:p>
          <a:p>
            <a:endParaRPr kumimoji="1" lang="en-US" altLang="zh-CN" dirty="0"/>
          </a:p>
          <a:p>
            <a:r>
              <a:rPr kumimoji="1" lang="en-US" altLang="zh-CN" dirty="0"/>
              <a:t>B</a:t>
            </a:r>
            <a:r>
              <a:rPr kumimoji="1" lang="zh-CN" altLang="en-US" dirty="0"/>
              <a:t>目前还是一个独立节点。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711893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如果要将</a:t>
            </a:r>
            <a:r>
              <a:rPr kumimoji="1" lang="en-US" altLang="zh-CN" dirty="0"/>
              <a:t>A</a:t>
            </a:r>
            <a:r>
              <a:rPr kumimoji="1" lang="zh-CN" altLang="en-US" dirty="0"/>
              <a:t>和</a:t>
            </a:r>
            <a:r>
              <a:rPr kumimoji="1" lang="en-US" altLang="zh-CN" dirty="0"/>
              <a:t>B</a:t>
            </a:r>
            <a:r>
              <a:rPr kumimoji="1" lang="zh-CN" altLang="en-US" dirty="0"/>
              <a:t>进行合并，一般做法是将小的组合并入大的组，所以这边将</a:t>
            </a:r>
            <a:r>
              <a:rPr kumimoji="1" lang="en-US" altLang="zh-CN" dirty="0"/>
              <a:t>B</a:t>
            </a:r>
            <a:r>
              <a:rPr kumimoji="1" lang="zh-CN" altLang="en-US" dirty="0"/>
              <a:t>并入绿色组，将</a:t>
            </a:r>
            <a:r>
              <a:rPr kumimoji="1" lang="en-US" altLang="zh-CN" dirty="0"/>
              <a:t>B</a:t>
            </a:r>
            <a:r>
              <a:rPr kumimoji="1" lang="zh-CN" altLang="en-US" dirty="0"/>
              <a:t>对应的数组值修改为</a:t>
            </a:r>
            <a:r>
              <a:rPr kumimoji="1" lang="en-US" altLang="zh-CN" dirty="0"/>
              <a:t>6</a:t>
            </a:r>
            <a:r>
              <a:rPr kumimoji="1" lang="zh-CN" altLang="en-US" dirty="0"/>
              <a:t>，也就是让</a:t>
            </a:r>
            <a:r>
              <a:rPr kumimoji="1" lang="en-US" altLang="zh-CN" dirty="0"/>
              <a:t>B</a:t>
            </a:r>
            <a:r>
              <a:rPr kumimoji="1" lang="zh-CN" altLang="en-US" dirty="0"/>
              <a:t>指向绿色组的根节点</a:t>
            </a:r>
            <a:r>
              <a:rPr kumimoji="1" lang="en-US" altLang="zh-CN" dirty="0"/>
              <a:t>J</a:t>
            </a:r>
            <a:r>
              <a:rPr kumimoji="1" lang="zh-CN" altLang="en-US" dirty="0"/>
              <a:t>。</a:t>
            </a:r>
          </a:p>
        </p:txBody>
      </p:sp>
    </p:spTree>
    <p:extLst>
      <p:ext uri="{BB962C8B-B14F-4D97-AF65-F5344CB8AC3E}">
        <p14:creationId xmlns:p14="http://schemas.microsoft.com/office/powerpoint/2010/main" val="226534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C</a:t>
            </a:r>
            <a:r>
              <a:rPr kumimoji="1" lang="zh-CN" altLang="en-US" dirty="0"/>
              <a:t>和</a:t>
            </a:r>
            <a:r>
              <a:rPr kumimoji="1" lang="en-US" altLang="zh-CN" dirty="0"/>
              <a:t>D</a:t>
            </a:r>
            <a:r>
              <a:rPr kumimoji="1" lang="zh-CN" altLang="en-US" dirty="0"/>
              <a:t>进行合并。</a:t>
            </a:r>
            <a:endParaRPr kumimoji="1" lang="en-US" altLang="zh-CN" dirty="0"/>
          </a:p>
          <a:p>
            <a:endParaRPr kumimoji="1" lang="en-US" altLang="zh-CN" dirty="0"/>
          </a:p>
          <a:p>
            <a:r>
              <a:rPr kumimoji="1" lang="en-US" altLang="zh-CN" dirty="0"/>
              <a:t>C</a:t>
            </a:r>
            <a:r>
              <a:rPr kumimoji="1" lang="zh-CN" altLang="en-US" dirty="0"/>
              <a:t>是黄色组的根，</a:t>
            </a:r>
            <a:r>
              <a:rPr kumimoji="1" lang="en-US" altLang="zh-CN" dirty="0"/>
              <a:t>D</a:t>
            </a:r>
            <a:r>
              <a:rPr kumimoji="1" lang="zh-CN" altLang="en-US" dirty="0"/>
              <a:t>是一个独立节点。</a:t>
            </a:r>
          </a:p>
        </p:txBody>
      </p:sp>
    </p:spTree>
    <p:extLst>
      <p:ext uri="{BB962C8B-B14F-4D97-AF65-F5344CB8AC3E}">
        <p14:creationId xmlns:p14="http://schemas.microsoft.com/office/powerpoint/2010/main" val="1405261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D</a:t>
            </a:r>
            <a:r>
              <a:rPr kumimoji="1" lang="zh-CN" altLang="en-US" dirty="0"/>
              <a:t>合并入黄色组，将</a:t>
            </a:r>
            <a:r>
              <a:rPr kumimoji="1" lang="en-US" altLang="zh-CN" dirty="0"/>
              <a:t>D</a:t>
            </a:r>
            <a:r>
              <a:rPr kumimoji="1" lang="zh-CN" altLang="en-US" dirty="0"/>
              <a:t>指向黄色组的根节点。</a:t>
            </a:r>
          </a:p>
        </p:txBody>
      </p:sp>
    </p:spTree>
    <p:extLst>
      <p:ext uri="{BB962C8B-B14F-4D97-AF65-F5344CB8AC3E}">
        <p14:creationId xmlns:p14="http://schemas.microsoft.com/office/powerpoint/2010/main" val="384599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开始相互吸引</a:t>
            </a:r>
          </a:p>
        </p:txBody>
      </p:sp>
    </p:spTree>
    <p:extLst>
      <p:ext uri="{BB962C8B-B14F-4D97-AF65-F5344CB8AC3E}">
        <p14:creationId xmlns:p14="http://schemas.microsoft.com/office/powerpoint/2010/main" val="1274686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D</a:t>
            </a:r>
            <a:r>
              <a:rPr kumimoji="1" lang="zh-CN" altLang="en-US" dirty="0"/>
              <a:t>和</a:t>
            </a:r>
            <a:r>
              <a:rPr kumimoji="1" lang="en-US" altLang="zh-CN" dirty="0"/>
              <a:t>I</a:t>
            </a:r>
            <a:r>
              <a:rPr kumimoji="1" lang="zh-CN" altLang="en-US" dirty="0"/>
              <a:t>合并。</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9243250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同样的做法，将</a:t>
            </a:r>
            <a:r>
              <a:rPr kumimoji="1" lang="en-US" altLang="zh-CN" dirty="0"/>
              <a:t>I</a:t>
            </a:r>
            <a:r>
              <a:rPr kumimoji="1" lang="zh-CN" altLang="en-US" dirty="0"/>
              <a:t>并入黄色组，</a:t>
            </a:r>
            <a:r>
              <a:rPr kumimoji="1" lang="en-US" altLang="zh-CN" dirty="0"/>
              <a:t>I</a:t>
            </a:r>
            <a:r>
              <a:rPr kumimoji="1" lang="zh-CN" altLang="en-US" dirty="0"/>
              <a:t>指向黄色组的根</a:t>
            </a:r>
            <a:r>
              <a:rPr kumimoji="1" lang="en-US" altLang="zh-CN" dirty="0"/>
              <a:t>C</a:t>
            </a:r>
            <a:r>
              <a:rPr kumimoji="1" lang="zh-CN" altLang="en-US" dirty="0"/>
              <a:t>。</a:t>
            </a:r>
          </a:p>
        </p:txBody>
      </p:sp>
    </p:spTree>
    <p:extLst>
      <p:ext uri="{BB962C8B-B14F-4D97-AF65-F5344CB8AC3E}">
        <p14:creationId xmlns:p14="http://schemas.microsoft.com/office/powerpoint/2010/main" val="346414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下一个要将</a:t>
            </a:r>
            <a:r>
              <a:rPr kumimoji="1" lang="en-US" altLang="zh-CN" dirty="0"/>
              <a:t>L</a:t>
            </a:r>
            <a:r>
              <a:rPr kumimoji="1" lang="zh-CN" altLang="en-US" dirty="0"/>
              <a:t>和</a:t>
            </a:r>
            <a:r>
              <a:rPr kumimoji="1" lang="en-US" altLang="zh-CN" dirty="0"/>
              <a:t>F</a:t>
            </a:r>
            <a:r>
              <a:rPr kumimoji="1" lang="zh-CN" altLang="en-US" dirty="0"/>
              <a:t>进行合并。</a:t>
            </a:r>
            <a:r>
              <a:rPr kumimoji="1" lang="en-US" altLang="zh-CN" dirty="0"/>
              <a:t>F</a:t>
            </a:r>
            <a:r>
              <a:rPr kumimoji="1" lang="zh-CN" altLang="en-US" dirty="0"/>
              <a:t>在红色组中，它的根节点是</a:t>
            </a:r>
            <a:r>
              <a:rPr kumimoji="1" lang="en-US" altLang="zh-CN" dirty="0"/>
              <a:t>E</a:t>
            </a:r>
            <a:r>
              <a:rPr kumimoji="1" lang="zh-CN" altLang="en-US" dirty="0"/>
              <a:t>。</a:t>
            </a:r>
          </a:p>
        </p:txBody>
      </p:sp>
    </p:spTree>
    <p:extLst>
      <p:ext uri="{BB962C8B-B14F-4D97-AF65-F5344CB8AC3E}">
        <p14:creationId xmlns:p14="http://schemas.microsoft.com/office/powerpoint/2010/main" val="41969298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a:t>
            </a:r>
            <a:r>
              <a:rPr kumimoji="1" lang="en-US" altLang="zh-CN" dirty="0"/>
              <a:t>L</a:t>
            </a:r>
            <a:r>
              <a:rPr kumimoji="1" lang="zh-CN" altLang="en-US" dirty="0"/>
              <a:t>加入红色组，指向根节点</a:t>
            </a:r>
            <a:r>
              <a:rPr kumimoji="1" lang="en-US" altLang="zh-CN" dirty="0"/>
              <a:t>E</a:t>
            </a:r>
            <a:r>
              <a:rPr kumimoji="1" lang="zh-CN" altLang="en-US" dirty="0"/>
              <a:t>。</a:t>
            </a:r>
          </a:p>
        </p:txBody>
      </p:sp>
    </p:spTree>
    <p:extLst>
      <p:ext uri="{BB962C8B-B14F-4D97-AF65-F5344CB8AC3E}">
        <p14:creationId xmlns:p14="http://schemas.microsoft.com/office/powerpoint/2010/main" val="6928778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下一个指令要将</a:t>
            </a:r>
            <a:r>
              <a:rPr kumimoji="1" lang="en-US" altLang="zh-CN" dirty="0"/>
              <a:t>C</a:t>
            </a:r>
            <a:r>
              <a:rPr kumimoji="1" lang="zh-CN" altLang="en-US" dirty="0"/>
              <a:t>和</a:t>
            </a:r>
            <a:r>
              <a:rPr kumimoji="1" lang="en-US" altLang="zh-CN" dirty="0"/>
              <a:t>A</a:t>
            </a:r>
            <a:r>
              <a:rPr kumimoji="1" lang="zh-CN" altLang="en-US" dirty="0"/>
              <a:t>进行合并。这个也稍微有点复杂。</a:t>
            </a:r>
            <a:endParaRPr kumimoji="1" lang="en-US" altLang="zh-CN" dirty="0"/>
          </a:p>
          <a:p>
            <a:endParaRPr kumimoji="1" lang="en-US" altLang="zh-CN" dirty="0"/>
          </a:p>
          <a:p>
            <a:r>
              <a:rPr kumimoji="1" lang="zh-CN" altLang="en-US" dirty="0"/>
              <a:t>我们看到</a:t>
            </a:r>
            <a:r>
              <a:rPr kumimoji="1" lang="en-US" altLang="zh-CN" dirty="0"/>
              <a:t>C</a:t>
            </a:r>
            <a:r>
              <a:rPr kumimoji="1" lang="zh-CN" altLang="en-US" dirty="0"/>
              <a:t>是黄色组的根节点，</a:t>
            </a:r>
            <a:r>
              <a:rPr kumimoji="1" lang="en-US" altLang="zh-CN" dirty="0"/>
              <a:t>A</a:t>
            </a:r>
            <a:r>
              <a:rPr kumimoji="1" lang="zh-CN" altLang="en-US" dirty="0"/>
              <a:t>在绿色组，它的根节点是</a:t>
            </a:r>
            <a:r>
              <a:rPr kumimoji="1" lang="en-US" altLang="zh-CN" dirty="0"/>
              <a:t>J</a:t>
            </a:r>
            <a:r>
              <a:rPr kumimoji="1" lang="zh-CN" altLang="en-US" dirty="0"/>
              <a:t>。</a:t>
            </a:r>
            <a:endParaRPr kumimoji="1" lang="en-US" altLang="zh-CN" dirty="0"/>
          </a:p>
        </p:txBody>
      </p:sp>
    </p:spTree>
    <p:extLst>
      <p:ext uri="{BB962C8B-B14F-4D97-AF65-F5344CB8AC3E}">
        <p14:creationId xmlns:p14="http://schemas.microsoft.com/office/powerpoint/2010/main" val="10896064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黄色组的节点有四个，绿色组的节点有三个，绿色组的节点数量少，所以我们将绿色组合并入黄色组。将绿色组的根节点</a:t>
            </a:r>
            <a:r>
              <a:rPr kumimoji="1" lang="en-US" altLang="zh-CN" dirty="0"/>
              <a:t>J</a:t>
            </a:r>
            <a:r>
              <a:rPr kumimoji="1" lang="zh-CN" altLang="en-US" dirty="0"/>
              <a:t>，指向黄色组的根节点</a:t>
            </a:r>
            <a:r>
              <a:rPr kumimoji="1" lang="en-US" altLang="zh-CN" dirty="0"/>
              <a:t>C</a:t>
            </a:r>
            <a:r>
              <a:rPr kumimoji="1" lang="zh-CN" altLang="en-US" dirty="0"/>
              <a:t>。</a:t>
            </a:r>
          </a:p>
          <a:p>
            <a:endParaRPr kumimoji="1" lang="zh-CN" altLang="en-US" dirty="0"/>
          </a:p>
        </p:txBody>
      </p:sp>
    </p:spTree>
    <p:extLst>
      <p:ext uri="{BB962C8B-B14F-4D97-AF65-F5344CB8AC3E}">
        <p14:creationId xmlns:p14="http://schemas.microsoft.com/office/powerpoint/2010/main" val="28784856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下一个指令是要合并</a:t>
            </a:r>
            <a:r>
              <a:rPr kumimoji="1" lang="en-US" altLang="zh-CN" dirty="0"/>
              <a:t>A</a:t>
            </a:r>
            <a:r>
              <a:rPr kumimoji="1" lang="zh-CN" altLang="en-US" dirty="0"/>
              <a:t>和</a:t>
            </a:r>
            <a:r>
              <a:rPr kumimoji="1" lang="en-US" altLang="zh-CN" dirty="0"/>
              <a:t>B</a:t>
            </a:r>
            <a:r>
              <a:rPr kumimoji="1" lang="zh-CN" altLang="en-US" dirty="0"/>
              <a:t>。</a:t>
            </a:r>
            <a:endParaRPr kumimoji="1" lang="en-US" altLang="zh-CN" dirty="0"/>
          </a:p>
          <a:p>
            <a:endParaRPr kumimoji="1" lang="en-US" altLang="zh-CN" dirty="0"/>
          </a:p>
          <a:p>
            <a:r>
              <a:rPr kumimoji="1" lang="zh-CN" altLang="en-US" dirty="0"/>
              <a:t>我们发现</a:t>
            </a:r>
            <a:r>
              <a:rPr kumimoji="1" lang="en-US" altLang="zh-CN" dirty="0"/>
              <a:t>A</a:t>
            </a:r>
            <a:r>
              <a:rPr kumimoji="1" lang="zh-CN" altLang="en-US" dirty="0"/>
              <a:t>和</a:t>
            </a:r>
            <a:r>
              <a:rPr kumimoji="1" lang="en-US" altLang="zh-CN" dirty="0"/>
              <a:t>B</a:t>
            </a:r>
            <a:r>
              <a:rPr kumimoji="1" lang="zh-CN" altLang="en-US" dirty="0"/>
              <a:t>都已经在黄色组中，所以它们已经被合并过了，不需要再合并。</a:t>
            </a:r>
          </a:p>
        </p:txBody>
      </p:sp>
    </p:spTree>
    <p:extLst>
      <p:ext uri="{BB962C8B-B14F-4D97-AF65-F5344CB8AC3E}">
        <p14:creationId xmlns:p14="http://schemas.microsoft.com/office/powerpoint/2010/main" val="23376838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下一个指令是要将</a:t>
            </a:r>
            <a:r>
              <a:rPr kumimoji="1" lang="en-US" altLang="zh-CN" dirty="0"/>
              <a:t>H</a:t>
            </a:r>
            <a:r>
              <a:rPr kumimoji="1" lang="zh-CN" altLang="en-US" dirty="0"/>
              <a:t>和</a:t>
            </a:r>
            <a:r>
              <a:rPr kumimoji="1" lang="en-US" altLang="zh-CN" dirty="0"/>
              <a:t>G</a:t>
            </a:r>
            <a:r>
              <a:rPr kumimoji="1" lang="zh-CN" altLang="en-US" dirty="0"/>
              <a:t>合并。</a:t>
            </a:r>
          </a:p>
        </p:txBody>
      </p:sp>
    </p:spTree>
    <p:extLst>
      <p:ext uri="{BB962C8B-B14F-4D97-AF65-F5344CB8AC3E}">
        <p14:creationId xmlns:p14="http://schemas.microsoft.com/office/powerpoint/2010/main" val="10282344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a:t>
            </a:r>
            <a:r>
              <a:rPr kumimoji="1" lang="zh-CN" altLang="en-US" dirty="0"/>
              <a:t>和</a:t>
            </a:r>
            <a:r>
              <a:rPr kumimoji="1" lang="en-US" altLang="zh-CN" dirty="0"/>
              <a:t>G</a:t>
            </a:r>
            <a:r>
              <a:rPr kumimoji="1" lang="zh-CN" altLang="en-US" dirty="0"/>
              <a:t>当前都还是独立节点，所以将它们合并成一个蓝色组。</a:t>
            </a:r>
          </a:p>
        </p:txBody>
      </p:sp>
    </p:spTree>
    <p:extLst>
      <p:ext uri="{BB962C8B-B14F-4D97-AF65-F5344CB8AC3E}">
        <p14:creationId xmlns:p14="http://schemas.microsoft.com/office/powerpoint/2010/main" val="20759207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下一个指令要求将</a:t>
            </a:r>
            <a:r>
              <a:rPr kumimoji="1" lang="en-US" altLang="zh-CN" dirty="0"/>
              <a:t>H</a:t>
            </a:r>
            <a:r>
              <a:rPr kumimoji="1" lang="zh-CN" altLang="en-US" dirty="0"/>
              <a:t>和</a:t>
            </a:r>
            <a:r>
              <a:rPr kumimoji="1" lang="en-US" altLang="zh-CN" dirty="0"/>
              <a:t>F</a:t>
            </a:r>
            <a:r>
              <a:rPr kumimoji="1" lang="zh-CN" altLang="en-US" dirty="0"/>
              <a:t>进行合并。</a:t>
            </a:r>
            <a:endParaRPr kumimoji="1" lang="en-US" altLang="zh-CN" dirty="0"/>
          </a:p>
          <a:p>
            <a:endParaRPr kumimoji="1" lang="en-US" altLang="zh-CN" dirty="0"/>
          </a:p>
          <a:p>
            <a:r>
              <a:rPr kumimoji="1" lang="zh-CN" altLang="en-US" dirty="0"/>
              <a:t>我们发先</a:t>
            </a:r>
            <a:r>
              <a:rPr kumimoji="1" lang="en-US" altLang="zh-CN" dirty="0"/>
              <a:t>H</a:t>
            </a:r>
            <a:r>
              <a:rPr kumimoji="1" lang="zh-CN" altLang="en-US" dirty="0"/>
              <a:t>在蓝色组中，</a:t>
            </a:r>
            <a:r>
              <a:rPr kumimoji="1" lang="en-US" altLang="zh-CN" dirty="0"/>
              <a:t>F</a:t>
            </a:r>
            <a:r>
              <a:rPr kumimoji="1" lang="zh-CN" altLang="en-US" dirty="0"/>
              <a:t>在红色组中，并且蓝色组的节点数少于红色组。</a:t>
            </a:r>
          </a:p>
        </p:txBody>
      </p:sp>
    </p:spTree>
    <p:extLst>
      <p:ext uri="{BB962C8B-B14F-4D97-AF65-F5344CB8AC3E}">
        <p14:creationId xmlns:p14="http://schemas.microsoft.com/office/powerpoint/2010/main" val="1675607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6</a:t>
            </a:r>
            <a:r>
              <a:rPr kumimoji="1" lang="zh-CN" altLang="en-US" dirty="0"/>
              <a:t>和</a:t>
            </a:r>
            <a:r>
              <a:rPr kumimoji="1" lang="en-US" altLang="zh-CN" dirty="0"/>
              <a:t>8</a:t>
            </a:r>
            <a:r>
              <a:rPr kumimoji="1" lang="zh-CN" altLang="en-US" dirty="0"/>
              <a:t>组成一组，用并查集的话说，我们将</a:t>
            </a:r>
            <a:r>
              <a:rPr kumimoji="1" lang="en-US" altLang="zh-CN" dirty="0"/>
              <a:t>6</a:t>
            </a:r>
            <a:r>
              <a:rPr kumimoji="1" lang="zh-CN" altLang="en-US" dirty="0"/>
              <a:t>和</a:t>
            </a:r>
            <a:r>
              <a:rPr kumimoji="1" lang="en-US" altLang="zh-CN" dirty="0"/>
              <a:t>8</a:t>
            </a:r>
            <a:r>
              <a:rPr kumimoji="1" lang="zh-CN" altLang="en-US" dirty="0"/>
              <a:t> </a:t>
            </a:r>
            <a:r>
              <a:rPr kumimoji="1" lang="en-US" altLang="zh-CN" dirty="0"/>
              <a:t>UNION</a:t>
            </a:r>
            <a:r>
              <a:rPr kumimoji="1" lang="zh-CN" altLang="en-US" dirty="0"/>
              <a:t>合并成了一组，我们用蓝色标注它们。现在如果在并查集中</a:t>
            </a:r>
            <a:r>
              <a:rPr kumimoji="1" lang="en-US" altLang="zh-CN" dirty="0"/>
              <a:t>FIND</a:t>
            </a:r>
            <a:r>
              <a:rPr kumimoji="1" lang="zh-CN" altLang="en-US" dirty="0"/>
              <a:t>查找</a:t>
            </a:r>
            <a:r>
              <a:rPr kumimoji="1" lang="en-US" altLang="zh-CN" dirty="0"/>
              <a:t>6</a:t>
            </a:r>
            <a:r>
              <a:rPr kumimoji="1" lang="zh-CN" altLang="en-US" dirty="0"/>
              <a:t>或者</a:t>
            </a:r>
            <a:r>
              <a:rPr kumimoji="1" lang="en-US" altLang="zh-CN" dirty="0"/>
              <a:t>8</a:t>
            </a:r>
            <a:r>
              <a:rPr kumimoji="1" lang="zh-CN" altLang="en-US" dirty="0"/>
              <a:t>的话，我们可以说它们都在蓝色组当中。</a:t>
            </a:r>
          </a:p>
        </p:txBody>
      </p:sp>
    </p:spTree>
    <p:extLst>
      <p:ext uri="{BB962C8B-B14F-4D97-AF65-F5344CB8AC3E}">
        <p14:creationId xmlns:p14="http://schemas.microsoft.com/office/powerpoint/2010/main" val="41412429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所以将蓝色组合并入红色组，将蓝色组的根节点</a:t>
            </a:r>
            <a:r>
              <a:rPr kumimoji="1" lang="en-US" altLang="zh-CN" dirty="0"/>
              <a:t>G</a:t>
            </a:r>
            <a:r>
              <a:rPr kumimoji="1" lang="zh-CN" altLang="en-US" dirty="0"/>
              <a:t>，指向红色组的根节点</a:t>
            </a:r>
            <a:r>
              <a:rPr kumimoji="1" lang="en-US" altLang="zh-CN" dirty="0"/>
              <a:t>E</a:t>
            </a:r>
            <a:r>
              <a:rPr kumimoji="1" lang="zh-CN" altLang="en-US" dirty="0"/>
              <a:t>。</a:t>
            </a:r>
          </a:p>
        </p:txBody>
      </p:sp>
    </p:spTree>
    <p:extLst>
      <p:ext uri="{BB962C8B-B14F-4D97-AF65-F5344CB8AC3E}">
        <p14:creationId xmlns:p14="http://schemas.microsoft.com/office/powerpoint/2010/main" val="2809005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最后一个指令，要将</a:t>
            </a:r>
            <a:r>
              <a:rPr kumimoji="1" lang="en-US" altLang="zh-CN" dirty="0"/>
              <a:t>H</a:t>
            </a:r>
            <a:r>
              <a:rPr kumimoji="1" lang="zh-CN" altLang="en-US" dirty="0"/>
              <a:t>和</a:t>
            </a:r>
            <a:r>
              <a:rPr kumimoji="1" lang="en-US" altLang="zh-CN" dirty="0"/>
              <a:t>B</a:t>
            </a:r>
            <a:r>
              <a:rPr kumimoji="1" lang="zh-CN" altLang="en-US" dirty="0"/>
              <a:t>进行合并。</a:t>
            </a:r>
          </a:p>
        </p:txBody>
      </p:sp>
    </p:spTree>
    <p:extLst>
      <p:ext uri="{BB962C8B-B14F-4D97-AF65-F5344CB8AC3E}">
        <p14:creationId xmlns:p14="http://schemas.microsoft.com/office/powerpoint/2010/main" val="3225271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a:t>
            </a:r>
            <a:r>
              <a:rPr kumimoji="1" lang="en-US" altLang="zh-CN" dirty="0"/>
              <a:t>H</a:t>
            </a:r>
            <a:r>
              <a:rPr kumimoji="1" lang="zh-CN" altLang="en-US" dirty="0"/>
              <a:t>在红色组中，</a:t>
            </a:r>
            <a:r>
              <a:rPr kumimoji="1" lang="en-US" altLang="zh-CN" dirty="0"/>
              <a:t>B</a:t>
            </a:r>
            <a:r>
              <a:rPr kumimoji="1" lang="zh-CN" altLang="en-US" dirty="0"/>
              <a:t>在黄色组中，并且红色组的节点数少于黄色组，所以我们将红色组并入黄色组。将红色组的根节点</a:t>
            </a:r>
            <a:r>
              <a:rPr kumimoji="1" lang="en-US" altLang="zh-CN" dirty="0"/>
              <a:t>E</a:t>
            </a:r>
            <a:r>
              <a:rPr kumimoji="1" lang="zh-CN" altLang="en-US" dirty="0"/>
              <a:t>指向黄色组的根节点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注意，在本课演示的合并操作中，我并没有使用一种称为路径压缩的技术。下节课我会来演示路径压缩技术，它可以优化并查集的性能。</a:t>
            </a:r>
            <a:endParaRPr kumimoji="1" lang="en-US" altLang="zh-CN" dirty="0"/>
          </a:p>
          <a:p>
            <a:endParaRPr kumimoji="1" lang="zh-CN" altLang="en-US" dirty="0"/>
          </a:p>
        </p:txBody>
      </p:sp>
    </p:spTree>
    <p:extLst>
      <p:ext uri="{BB962C8B-B14F-4D97-AF65-F5344CB8AC3E}">
        <p14:creationId xmlns:p14="http://schemas.microsoft.com/office/powerpoint/2010/main" val="32895450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endParaRPr kumimoji="1" lang="zh-CN" altLang="en-US" dirty="0"/>
          </a:p>
        </p:txBody>
      </p:sp>
    </p:spTree>
    <p:extLst>
      <p:ext uri="{BB962C8B-B14F-4D97-AF65-F5344CB8AC3E}">
        <p14:creationId xmlns:p14="http://schemas.microsoft.com/office/powerpoint/2010/main" val="2360018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注意，对于并查集这种数据结构，我们一般不做</a:t>
            </a:r>
            <a:r>
              <a:rPr kumimoji="1" lang="en-US" altLang="zh-CN" dirty="0"/>
              <a:t>un-union</a:t>
            </a:r>
            <a:r>
              <a:rPr kumimoji="1" lang="zh-CN" altLang="en-US" dirty="0"/>
              <a:t>这个操作。这个操作如果要执行的话，它的效率是非常低的，因为需要修正它的所有子节点，但是并查集并不跟踪子节点。当然，跟踪子节点也可以做到，但是目前我还没有看到过</a:t>
            </a:r>
            <a:r>
              <a:rPr kumimoji="1" lang="en-US" altLang="zh-CN" dirty="0"/>
              <a:t>un-union</a:t>
            </a:r>
            <a:r>
              <a:rPr kumimoji="1" lang="zh-CN" altLang="en-US" dirty="0"/>
              <a:t>的使用场景。</a:t>
            </a:r>
            <a:endParaRPr kumimoji="1" lang="en-US" altLang="zh-CN" dirty="0"/>
          </a:p>
          <a:p>
            <a:endParaRPr kumimoji="1" lang="en-US" altLang="zh-CN" dirty="0"/>
          </a:p>
          <a:p>
            <a:r>
              <a:rPr kumimoji="1" lang="zh-CN" altLang="en-US" dirty="0"/>
              <a:t>另外，并查集中组的数量，等于根节点的数量。并且，随着我们不断地合并，组的数量只会越变越少，不会增加。</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41368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再说一下并查集的时间复杂度，前面我讲过，并查集的主要操作是平摊线性复杂度的。但是我们刚刚演示的查找合并操作，它还不是平摊线性复杂度，因为我们还没有利用路径压缩，路径压缩可以大大提升并查集的性能。关于路径压缩，我下节课会专门来讲。</a:t>
            </a:r>
            <a:endParaRPr kumimoji="1" lang="en-US" altLang="zh-CN" dirty="0"/>
          </a:p>
          <a:p>
            <a:endParaRPr kumimoji="1" lang="en-US" altLang="zh-CN" dirty="0"/>
          </a:p>
          <a:p>
            <a:r>
              <a:rPr kumimoji="1" lang="zh-CN" altLang="en-US" dirty="0"/>
              <a:t>举个例子，对于上图这个情况，如果我们要检查</a:t>
            </a:r>
            <a:r>
              <a:rPr kumimoji="1" lang="en-US" altLang="zh-CN" dirty="0"/>
              <a:t>H</a:t>
            </a:r>
            <a:r>
              <a:rPr kumimoji="1" lang="zh-CN" altLang="en-US" dirty="0"/>
              <a:t>和</a:t>
            </a:r>
            <a:r>
              <a:rPr kumimoji="1" lang="en-US" altLang="zh-CN" dirty="0"/>
              <a:t>B</a:t>
            </a:r>
            <a:r>
              <a:rPr kumimoji="1" lang="zh-CN" altLang="en-US" dirty="0"/>
              <a:t>是否属于同一组，那么这个检查要经过</a:t>
            </a:r>
            <a:r>
              <a:rPr kumimoji="1" lang="en-US" altLang="zh-CN" dirty="0"/>
              <a:t>5</a:t>
            </a:r>
            <a:r>
              <a:rPr kumimoji="1" lang="zh-CN" altLang="en-US" dirty="0"/>
              <a:t>步，在最坏的情况下，开销可能更大。</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823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我来演示一下这个查找。首先，从</a:t>
            </a:r>
            <a:r>
              <a:rPr kumimoji="1" lang="en-US" altLang="zh-CN" dirty="0"/>
              <a:t>H</a:t>
            </a:r>
            <a:r>
              <a:rPr kumimoji="1" lang="zh-CN" altLang="en-US" dirty="0"/>
              <a:t>出发。</a:t>
            </a:r>
          </a:p>
        </p:txBody>
      </p:sp>
    </p:spTree>
    <p:extLst>
      <p:ext uri="{BB962C8B-B14F-4D97-AF65-F5344CB8AC3E}">
        <p14:creationId xmlns:p14="http://schemas.microsoft.com/office/powerpoint/2010/main" val="7964961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G</a:t>
            </a:r>
            <a:r>
              <a:rPr kumimoji="1" lang="zh-CN" altLang="en-US" dirty="0"/>
              <a:t>。</a:t>
            </a:r>
          </a:p>
        </p:txBody>
      </p:sp>
    </p:spTree>
    <p:extLst>
      <p:ext uri="{BB962C8B-B14F-4D97-AF65-F5344CB8AC3E}">
        <p14:creationId xmlns:p14="http://schemas.microsoft.com/office/powerpoint/2010/main" val="10109773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a:t>
            </a:r>
            <a:r>
              <a:rPr kumimoji="1" lang="en-US" altLang="zh-CN" dirty="0"/>
              <a:t>G</a:t>
            </a:r>
            <a:r>
              <a:rPr kumimoji="1" lang="zh-CN" altLang="en-US" dirty="0"/>
              <a:t>的父节点</a:t>
            </a:r>
            <a:r>
              <a:rPr kumimoji="1" lang="en-US" altLang="zh-CN" dirty="0"/>
              <a:t>E</a:t>
            </a:r>
            <a:r>
              <a:rPr kumimoji="1" lang="zh-CN" altLang="en-US" dirty="0"/>
              <a:t>。</a:t>
            </a:r>
          </a:p>
        </p:txBody>
      </p:sp>
    </p:spTree>
    <p:extLst>
      <p:ext uri="{BB962C8B-B14F-4D97-AF65-F5344CB8AC3E}">
        <p14:creationId xmlns:p14="http://schemas.microsoft.com/office/powerpoint/2010/main" val="42226691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p>
        </p:txBody>
      </p:sp>
    </p:spTree>
    <p:extLst>
      <p:ext uri="{BB962C8B-B14F-4D97-AF65-F5344CB8AC3E}">
        <p14:creationId xmlns:p14="http://schemas.microsoft.com/office/powerpoint/2010/main" val="345334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rPr lang="zh-CN" altLang="en-US" dirty="0"/>
              <a:t>现在，磁铁块</a:t>
            </a:r>
            <a:r>
              <a:rPr lang="en-US" altLang="zh-CN" dirty="0"/>
              <a:t>2/3/4</a:t>
            </a:r>
            <a:r>
              <a:rPr lang="zh-CN" altLang="en-US" dirty="0"/>
              <a:t>开始相互吸引。</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然后从</a:t>
            </a:r>
            <a:r>
              <a:rPr kumimoji="1" lang="en-US" altLang="zh-CN" dirty="0"/>
              <a:t>B</a:t>
            </a:r>
            <a:r>
              <a:rPr kumimoji="1" lang="zh-CN" altLang="en-US" dirty="0"/>
              <a:t>出发。</a:t>
            </a:r>
          </a:p>
        </p:txBody>
      </p:sp>
    </p:spTree>
    <p:extLst>
      <p:ext uri="{BB962C8B-B14F-4D97-AF65-F5344CB8AC3E}">
        <p14:creationId xmlns:p14="http://schemas.microsoft.com/office/powerpoint/2010/main" val="2760549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找到它的父节点</a:t>
            </a:r>
            <a:r>
              <a:rPr kumimoji="1" lang="en-US" altLang="zh-CN" dirty="0"/>
              <a:t>J</a:t>
            </a:r>
            <a:endParaRPr kumimoji="1" lang="zh-CN" altLang="en-US" dirty="0"/>
          </a:p>
        </p:txBody>
      </p:sp>
    </p:spTree>
    <p:extLst>
      <p:ext uri="{BB962C8B-B14F-4D97-AF65-F5344CB8AC3E}">
        <p14:creationId xmlns:p14="http://schemas.microsoft.com/office/powerpoint/2010/main" val="29040835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再找到根节点</a:t>
            </a:r>
            <a:r>
              <a:rPr kumimoji="1" lang="en-US" altLang="zh-CN" dirty="0"/>
              <a:t>C</a:t>
            </a:r>
            <a:r>
              <a:rPr kumimoji="1" lang="zh-CN" altLang="en-US" dirty="0"/>
              <a:t>。</a:t>
            </a:r>
            <a:endParaRPr kumimoji="1" lang="en-US" altLang="zh-CN" dirty="0"/>
          </a:p>
          <a:p>
            <a:endParaRPr kumimoji="1" lang="en-US" altLang="zh-CN" dirty="0"/>
          </a:p>
          <a:p>
            <a:r>
              <a:rPr kumimoji="1" lang="zh-CN" altLang="en-US" dirty="0"/>
              <a:t>这些查找一共经过了</a:t>
            </a:r>
            <a:r>
              <a:rPr kumimoji="1" lang="en-US" altLang="zh-CN" dirty="0"/>
              <a:t>5</a:t>
            </a:r>
            <a:r>
              <a:rPr kumimoji="1" lang="zh-CN" altLang="en-US" dirty="0"/>
              <a:t>步。</a:t>
            </a:r>
            <a:endParaRPr kumimoji="1" lang="en-US" altLang="zh-CN" dirty="0"/>
          </a:p>
          <a:p>
            <a:endParaRPr kumimoji="1" lang="en-US" altLang="zh-CN" dirty="0"/>
          </a:p>
          <a:p>
            <a:r>
              <a:rPr kumimoji="1" lang="zh-CN" altLang="en-US" dirty="0"/>
              <a:t>我们看到如果不采用路径压缩，那么并查集数据结构的性能并不理想。</a:t>
            </a:r>
            <a:endParaRPr kumimoji="1" lang="en-US" altLang="zh-CN" dirty="0"/>
          </a:p>
          <a:p>
            <a:endParaRPr kumimoji="1" lang="en-US" altLang="zh-CN" dirty="0"/>
          </a:p>
          <a:p>
            <a:r>
              <a:rPr kumimoji="1" lang="zh-CN" altLang="en-US" dirty="0"/>
              <a:t>所以，下节课我会来讲解如何实现路径压缩，我们下节课再见！</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3190278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 name="Shape 3922"/>
          <p:cNvSpPr>
            <a:spLocks noGrp="1" noRot="1" noChangeAspect="1"/>
          </p:cNvSpPr>
          <p:nvPr>
            <p:ph type="sldImg"/>
          </p:nvPr>
        </p:nvSpPr>
        <p:spPr>
          <a:prstGeom prst="rect">
            <a:avLst/>
          </a:prstGeom>
        </p:spPr>
        <p:txBody>
          <a:bodyPr/>
          <a:lstStyle/>
          <a:p>
            <a:endParaRPr/>
          </a:p>
        </p:txBody>
      </p:sp>
      <p:sp>
        <p:nvSpPr>
          <p:cNvPr id="3923" name="Shape 3923"/>
          <p:cNvSpPr>
            <a:spLocks noGrp="1"/>
          </p:cNvSpPr>
          <p:nvPr>
            <p:ph type="body" sz="quarter" idx="1"/>
          </p:nvPr>
        </p:nvSpPr>
        <p:spPr>
          <a:prstGeom prst="rect">
            <a:avLst/>
          </a:prstGeom>
        </p:spPr>
        <p:txBody>
          <a:bodyPr/>
          <a:lstStyle/>
          <a:p>
            <a:r>
              <a:rPr lang="en-US" dirty="0" err="1"/>
              <a:t>大家好</a:t>
            </a:r>
            <a:r>
              <a:rPr lang="zh-CN" altLang="en-US" dirty="0"/>
              <a:t>，欢迎回到波波微课！</a:t>
            </a:r>
            <a:endParaRPr lang="en-US" altLang="zh-CN" dirty="0"/>
          </a:p>
          <a:p>
            <a:endParaRPr lang="en-US" dirty="0"/>
          </a:p>
          <a:p>
            <a:r>
              <a:rPr lang="zh-CN" altLang="en-US" dirty="0"/>
              <a:t>今天我们来学习并查集的路径压缩算法，路径压缩可以大大提升并查集的效率。</a:t>
            </a:r>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1" name="Shape 3961"/>
          <p:cNvSpPr>
            <a:spLocks noGrp="1" noRot="1" noChangeAspect="1"/>
          </p:cNvSpPr>
          <p:nvPr>
            <p:ph type="sldImg"/>
          </p:nvPr>
        </p:nvSpPr>
        <p:spPr>
          <a:prstGeom prst="rect">
            <a:avLst/>
          </a:prstGeom>
        </p:spPr>
        <p:txBody>
          <a:bodyPr/>
          <a:lstStyle/>
          <a:p>
            <a:endParaRPr/>
          </a:p>
        </p:txBody>
      </p:sp>
      <p:sp>
        <p:nvSpPr>
          <p:cNvPr id="3962" name="Shape 3962"/>
          <p:cNvSpPr>
            <a:spLocks noGrp="1"/>
          </p:cNvSpPr>
          <p:nvPr>
            <p:ph type="body" sz="quarter" idx="1"/>
          </p:nvPr>
        </p:nvSpPr>
        <p:spPr>
          <a:prstGeom prst="rect">
            <a:avLst/>
          </a:prstGeom>
        </p:spPr>
        <p:txBody>
          <a:bodyPr/>
          <a:lstStyle/>
          <a:p>
            <a:r>
              <a:rPr lang="zh-CN" altLang="en-US" dirty="0"/>
              <a:t>这里有一个假想的并查集的例子，这是经过一系列操作以后形成的一个形状。之所以说这个例子是假想的，因为如果采用路径压缩的话，不太可能会产生这样的形状，所以，这个只是为了方便演示而人为设计的一个例子。</a:t>
            </a:r>
            <a:endParaRPr lang="en-US" altLang="zh-CN" dirty="0"/>
          </a:p>
          <a:p>
            <a:endParaRPr lang="en-US" altLang="zh-CN" dirty="0"/>
          </a:p>
          <a:p>
            <a:r>
              <a:rPr lang="zh-CN" altLang="en-US" dirty="0"/>
              <a:t>下面我们要将</a:t>
            </a:r>
            <a:r>
              <a:rPr lang="en-US" altLang="zh-CN" dirty="0"/>
              <a:t>E</a:t>
            </a:r>
            <a:r>
              <a:rPr lang="zh-CN" altLang="en-US" dirty="0"/>
              <a:t>和</a:t>
            </a:r>
            <a:r>
              <a:rPr lang="en-US" altLang="zh-CN" dirty="0"/>
              <a:t>L</a:t>
            </a:r>
            <a:r>
              <a:rPr lang="zh-CN" altLang="en-US" dirty="0"/>
              <a:t>进行合并，如果采用路径压缩的话，合并的方式应该是这样的。</a:t>
            </a:r>
            <a:endParaRPr lang="en-US" altLang="zh-CN" dirty="0"/>
          </a:p>
          <a:p>
            <a:endParaRPr lang="en-US" dirty="0"/>
          </a:p>
          <a:p>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1" name="Shape 4001"/>
          <p:cNvSpPr>
            <a:spLocks noGrp="1" noRot="1" noChangeAspect="1"/>
          </p:cNvSpPr>
          <p:nvPr>
            <p:ph type="sldImg"/>
          </p:nvPr>
        </p:nvSpPr>
        <p:spPr>
          <a:prstGeom prst="rect">
            <a:avLst/>
          </a:prstGeom>
        </p:spPr>
        <p:txBody>
          <a:bodyPr/>
          <a:lstStyle/>
          <a:p>
            <a:endParaRPr/>
          </a:p>
        </p:txBody>
      </p:sp>
      <p:sp>
        <p:nvSpPr>
          <p:cNvPr id="4002" name="Shape 4002"/>
          <p:cNvSpPr>
            <a:spLocks noGrp="1"/>
          </p:cNvSpPr>
          <p:nvPr>
            <p:ph type="body" sz="quarter" idx="1"/>
          </p:nvPr>
        </p:nvSpPr>
        <p:spPr>
          <a:prstGeom prst="rect">
            <a:avLst/>
          </a:prstGeom>
        </p:spPr>
        <p:txBody>
          <a:bodyPr/>
          <a:lstStyle/>
          <a:p>
            <a:r>
              <a:rPr lang="zh-CN" altLang="en-US" dirty="0"/>
              <a:t>我们首先从</a:t>
            </a:r>
            <a:r>
              <a:rPr lang="en-US" altLang="zh-CN" dirty="0"/>
              <a:t>E</a:t>
            </a:r>
            <a:r>
              <a:rPr lang="zh-CN" altLang="en-US" dirty="0"/>
              <a:t>节点开始，先要找到它的根节点。我这边用紫色标示一个节点，表示有指针指向该节点。</a:t>
            </a:r>
            <a:endParaRPr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我们从</a:t>
            </a:r>
            <a:r>
              <a:rPr kumimoji="1" lang="en-US" altLang="zh-CN" dirty="0"/>
              <a:t>E</a:t>
            </a:r>
            <a:r>
              <a:rPr kumimoji="1" lang="zh-CN" altLang="en-US" dirty="0"/>
              <a:t>找到它的父节点</a:t>
            </a:r>
            <a:r>
              <a:rPr kumimoji="1" lang="en-US" altLang="zh-CN" dirty="0"/>
              <a:t>D</a:t>
            </a:r>
            <a:r>
              <a:rPr kumimoji="1" lang="zh-CN" altLang="en-US" dirty="0"/>
              <a:t>。</a:t>
            </a:r>
          </a:p>
        </p:txBody>
      </p:sp>
    </p:spTree>
    <p:extLst>
      <p:ext uri="{BB962C8B-B14F-4D97-AF65-F5344CB8AC3E}">
        <p14:creationId xmlns:p14="http://schemas.microsoft.com/office/powerpoint/2010/main" val="42469972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D</a:t>
            </a:r>
            <a:r>
              <a:rPr kumimoji="1" lang="zh-CN" altLang="en-US" dirty="0"/>
              <a:t>找到</a:t>
            </a:r>
            <a:r>
              <a:rPr kumimoji="1" lang="en-US" altLang="zh-CN" dirty="0"/>
              <a:t>C</a:t>
            </a:r>
            <a:endParaRPr kumimoji="1" lang="zh-CN" altLang="en-US" dirty="0"/>
          </a:p>
        </p:txBody>
      </p:sp>
    </p:spTree>
    <p:extLst>
      <p:ext uri="{BB962C8B-B14F-4D97-AF65-F5344CB8AC3E}">
        <p14:creationId xmlns:p14="http://schemas.microsoft.com/office/powerpoint/2010/main" val="3241229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C</a:t>
            </a:r>
            <a:r>
              <a:rPr kumimoji="1" lang="zh-CN" altLang="en-US" dirty="0"/>
              <a:t>找到</a:t>
            </a:r>
            <a:r>
              <a:rPr kumimoji="1" lang="en-US" altLang="zh-CN" dirty="0"/>
              <a:t>B</a:t>
            </a:r>
            <a:endParaRPr kumimoji="1" lang="zh-CN" altLang="en-US" dirty="0"/>
          </a:p>
        </p:txBody>
      </p:sp>
    </p:spTree>
    <p:extLst>
      <p:ext uri="{BB962C8B-B14F-4D97-AF65-F5344CB8AC3E}">
        <p14:creationId xmlns:p14="http://schemas.microsoft.com/office/powerpoint/2010/main" val="41536775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a:t>
            </a:r>
            <a:r>
              <a:rPr kumimoji="1" lang="en-US" altLang="zh-CN" dirty="0"/>
              <a:t>B</a:t>
            </a:r>
            <a:r>
              <a:rPr kumimoji="1" lang="zh-CN" altLang="en-US" dirty="0"/>
              <a:t>找到</a:t>
            </a:r>
            <a:r>
              <a:rPr kumimoji="1" lang="en-US" altLang="zh-CN" dirty="0"/>
              <a:t>A</a:t>
            </a:r>
            <a:endParaRPr kumimoji="1" lang="zh-CN" altLang="en-US" dirty="0"/>
          </a:p>
        </p:txBody>
      </p:sp>
    </p:spTree>
    <p:extLst>
      <p:ext uri="{BB962C8B-B14F-4D97-AF65-F5344CB8AC3E}">
        <p14:creationId xmlns:p14="http://schemas.microsoft.com/office/powerpoint/2010/main" val="20825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0.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1.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Union Find!"/>
          <p:cNvSpPr>
            <a:spLocks noGrp="1"/>
          </p:cNvSpPr>
          <p:nvPr>
            <p:ph type="ctrTitle"/>
          </p:nvPr>
        </p:nvSpPr>
        <p:spPr>
          <a:xfrm>
            <a:off x="368149" y="417845"/>
            <a:ext cx="12268502" cy="3871130"/>
          </a:xfrm>
          <a:prstGeom prst="rect">
            <a:avLst/>
          </a:prstGeom>
        </p:spPr>
        <p:txBody>
          <a:bodyPr>
            <a:normAutofit fontScale="90000"/>
          </a:bodyPr>
          <a:lstStyle>
            <a:lvl1pPr>
              <a:defRPr sz="14000" b="1"/>
            </a:lvl1pPr>
          </a:lstStyle>
          <a:p>
            <a:r>
              <a:rPr lang="zh-CN" altLang="en-US" dirty="0"/>
              <a:t>并查集</a:t>
            </a:r>
            <a:br>
              <a:rPr lang="en-US" altLang="zh-CN" dirty="0"/>
            </a:br>
            <a:r>
              <a:rPr dirty="0"/>
              <a:t>Union Find!</a:t>
            </a:r>
          </a:p>
        </p:txBody>
      </p:sp>
      <p:sp>
        <p:nvSpPr>
          <p:cNvPr id="120" name="William Fiset"/>
          <p:cNvSpPr>
            <a:spLocks noGrp="1"/>
          </p:cNvSpPr>
          <p:nvPr>
            <p:ph type="subTitle" sz="quarter" idx="1"/>
          </p:nvPr>
        </p:nvSpPr>
        <p:spPr>
          <a:xfrm>
            <a:off x="1270000" y="6351039"/>
            <a:ext cx="10464800" cy="1130301"/>
          </a:xfrm>
          <a:prstGeom prst="rect">
            <a:avLst/>
          </a:prstGeom>
        </p:spPr>
        <p:txBody>
          <a:bodyPr/>
          <a:lstStyle>
            <a:lvl1pPr>
              <a:defRPr sz="4500" b="1"/>
            </a:lvl1pPr>
          </a:lstStyle>
          <a:p>
            <a:r>
              <a:rPr lang="en-US" altLang="zh-CN" dirty="0"/>
              <a:t>By</a:t>
            </a:r>
            <a:r>
              <a:rPr lang="zh-CN" altLang="en-US" dirty="0"/>
              <a:t> 波波微课 </a:t>
            </a:r>
            <a:r>
              <a:rPr lang="en-US" altLang="zh-CN" dirty="0"/>
              <a:t>&amp; </a:t>
            </a:r>
            <a:r>
              <a:rPr dirty="0"/>
              <a:t>William </a:t>
            </a:r>
            <a:r>
              <a:rPr dirty="0" err="1"/>
              <a:t>Fiset</a:t>
            </a:r>
            <a:endParaRPr dirty="0"/>
          </a:p>
        </p:txBody>
      </p:sp>
      <p:sp>
        <p:nvSpPr>
          <p:cNvPr id="121" name="(Disjoint Set)"/>
          <p:cNvSpPr/>
          <p:nvPr/>
        </p:nvSpPr>
        <p:spPr>
          <a:xfrm>
            <a:off x="1861710" y="4318027"/>
            <a:ext cx="9281387" cy="14106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8500" b="1"/>
            </a:lvl1pPr>
          </a:lstStyle>
          <a:p>
            <a:r>
              <a:rPr dirty="0"/>
              <a:t>(Disjoint Set)</a:t>
            </a:r>
          </a:p>
        </p:txBody>
      </p:sp>
    </p:spTree>
  </p:cSld>
  <p:clrMapOvr>
    <a:masterClrMapping/>
  </p:clrMapOvr>
  <p:transition spd="med" advTm="130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3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32"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6"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9"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1"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43"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4"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5"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en-US" dirty="0" err="1"/>
              <a:t>假想的并查集路径压缩例子</a:t>
            </a:r>
            <a:endParaRPr dirty="0"/>
          </a:p>
        </p:txBody>
      </p:sp>
      <p:sp>
        <p:nvSpPr>
          <p:cNvPr id="3926"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27"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28"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29"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30"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31"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32"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33"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34"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35"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36"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37"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8"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39"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45" name="Group"/>
          <p:cNvGrpSpPr/>
          <p:nvPr/>
        </p:nvGrpSpPr>
        <p:grpSpPr>
          <a:xfrm rot="20313602">
            <a:off x="7393050" y="4501001"/>
            <a:ext cx="460854" cy="543848"/>
            <a:chOff x="0" y="0"/>
            <a:chExt cx="460852" cy="543847"/>
          </a:xfrm>
        </p:grpSpPr>
        <p:sp>
          <p:nvSpPr>
            <p:cNvPr id="39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4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4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7"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8"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49"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1"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55" name="Group"/>
          <p:cNvGrpSpPr/>
          <p:nvPr/>
        </p:nvGrpSpPr>
        <p:grpSpPr>
          <a:xfrm rot="682870">
            <a:off x="5936239" y="4603660"/>
            <a:ext cx="460854" cy="543848"/>
            <a:chOff x="0" y="0"/>
            <a:chExt cx="460852" cy="543847"/>
          </a:xfrm>
        </p:grpSpPr>
        <p:sp>
          <p:nvSpPr>
            <p:cNvPr id="39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56" name="Operation: Take the union of E and L"/>
          <p:cNvSpPr/>
          <p:nvPr/>
        </p:nvSpPr>
        <p:spPr>
          <a:xfrm>
            <a:off x="1491128" y="8663320"/>
            <a:ext cx="10631417" cy="68736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800"/>
            </a:pPr>
            <a:r>
              <a:rPr lang="zh-CN" altLang="en-US" dirty="0"/>
              <a:t>操作</a:t>
            </a:r>
            <a:r>
              <a:rPr dirty="0"/>
              <a:t>: </a:t>
            </a:r>
            <a:r>
              <a:rPr lang="zh-CN" altLang="en-US" dirty="0"/>
              <a:t>将</a:t>
            </a:r>
            <a:r>
              <a:rPr lang="en-US" altLang="zh-CN" b="1" dirty="0"/>
              <a:t>E</a:t>
            </a:r>
            <a:r>
              <a:rPr lang="zh-CN" altLang="en-US" dirty="0"/>
              <a:t>和</a:t>
            </a:r>
            <a:r>
              <a:rPr lang="en-US" altLang="zh-CN" b="1" dirty="0"/>
              <a:t>L</a:t>
            </a:r>
            <a:r>
              <a:rPr lang="zh-CN" altLang="en-US" dirty="0"/>
              <a:t>进行合并</a:t>
            </a:r>
            <a:endParaRPr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396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9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9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96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97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97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97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97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97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7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97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84" name="Group"/>
          <p:cNvGrpSpPr/>
          <p:nvPr/>
        </p:nvGrpSpPr>
        <p:grpSpPr>
          <a:xfrm rot="20313602">
            <a:off x="7393050" y="4501001"/>
            <a:ext cx="460854" cy="543848"/>
            <a:chOff x="0" y="0"/>
            <a:chExt cx="460852" cy="543847"/>
          </a:xfrm>
        </p:grpSpPr>
        <p:sp>
          <p:nvSpPr>
            <p:cNvPr id="399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399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8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8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3994" name="Group"/>
          <p:cNvGrpSpPr/>
          <p:nvPr/>
        </p:nvGrpSpPr>
        <p:grpSpPr>
          <a:xfrm rot="682870">
            <a:off x="5936239" y="4603660"/>
            <a:ext cx="460854" cy="543848"/>
            <a:chOff x="0" y="0"/>
            <a:chExt cx="460852" cy="543847"/>
          </a:xfrm>
        </p:grpSpPr>
        <p:sp>
          <p:nvSpPr>
            <p:cNvPr id="399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0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399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6" name="Indicates that there is a pointer to this node"/>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05"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0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0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0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09"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1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1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1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1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1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1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1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24" name="Group"/>
          <p:cNvGrpSpPr/>
          <p:nvPr/>
        </p:nvGrpSpPr>
        <p:grpSpPr>
          <a:xfrm rot="20313602">
            <a:off x="7393050" y="4501001"/>
            <a:ext cx="460854" cy="543848"/>
            <a:chOff x="0" y="0"/>
            <a:chExt cx="460852" cy="543847"/>
          </a:xfrm>
        </p:grpSpPr>
        <p:sp>
          <p:nvSpPr>
            <p:cNvPr id="403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3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2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8"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34" name="Group"/>
          <p:cNvGrpSpPr/>
          <p:nvPr/>
        </p:nvGrpSpPr>
        <p:grpSpPr>
          <a:xfrm rot="682870">
            <a:off x="5936239" y="4603660"/>
            <a:ext cx="460854" cy="543848"/>
            <a:chOff x="0" y="0"/>
            <a:chExt cx="460852" cy="543847"/>
          </a:xfrm>
        </p:grpSpPr>
        <p:sp>
          <p:nvSpPr>
            <p:cNvPr id="403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4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967274B1-BDE5-4145-ADCC-696AE40B2A5A}"/>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43"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4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4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4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47"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4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4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5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5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5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5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5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7"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062" name="Group"/>
          <p:cNvGrpSpPr/>
          <p:nvPr/>
        </p:nvGrpSpPr>
        <p:grpSpPr>
          <a:xfrm rot="20313602">
            <a:off x="7393050" y="4501001"/>
            <a:ext cx="460854" cy="543848"/>
            <a:chOff x="0" y="0"/>
            <a:chExt cx="460852" cy="543847"/>
          </a:xfrm>
        </p:grpSpPr>
        <p:sp>
          <p:nvSpPr>
            <p:cNvPr id="407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4"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5"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072" name="Group"/>
          <p:cNvGrpSpPr/>
          <p:nvPr/>
        </p:nvGrpSpPr>
        <p:grpSpPr>
          <a:xfrm rot="682870">
            <a:off x="5936239" y="4603660"/>
            <a:ext cx="460854" cy="543848"/>
            <a:chOff x="0" y="0"/>
            <a:chExt cx="460852" cy="543847"/>
          </a:xfrm>
        </p:grpSpPr>
        <p:sp>
          <p:nvSpPr>
            <p:cNvPr id="407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07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0FFD08A8-9D75-0349-AC35-383963ED152E}"/>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081"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08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08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08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085"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08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08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08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08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09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09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09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5"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00" name="Group"/>
          <p:cNvGrpSpPr/>
          <p:nvPr/>
        </p:nvGrpSpPr>
        <p:grpSpPr>
          <a:xfrm rot="20313602">
            <a:off x="7393050" y="4501001"/>
            <a:ext cx="460854" cy="543848"/>
            <a:chOff x="0" y="0"/>
            <a:chExt cx="460852" cy="543847"/>
          </a:xfrm>
        </p:grpSpPr>
        <p:sp>
          <p:nvSpPr>
            <p:cNvPr id="411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09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0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2"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10" name="Group"/>
          <p:cNvGrpSpPr/>
          <p:nvPr/>
        </p:nvGrpSpPr>
        <p:grpSpPr>
          <a:xfrm rot="682870">
            <a:off x="5936239" y="4603660"/>
            <a:ext cx="460854" cy="543848"/>
            <a:chOff x="0" y="0"/>
            <a:chExt cx="460852" cy="543847"/>
          </a:xfrm>
        </p:grpSpPr>
        <p:sp>
          <p:nvSpPr>
            <p:cNvPr id="411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1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249DCEFB-1B69-F345-B57F-30534826A1F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19"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2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2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2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23"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2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2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2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2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2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2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3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3"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38" name="Group"/>
          <p:cNvGrpSpPr/>
          <p:nvPr/>
        </p:nvGrpSpPr>
        <p:grpSpPr>
          <a:xfrm rot="20313602">
            <a:off x="7393050" y="4501001"/>
            <a:ext cx="460854" cy="543848"/>
            <a:chOff x="0" y="0"/>
            <a:chExt cx="460852" cy="543847"/>
          </a:xfrm>
        </p:grpSpPr>
        <p:sp>
          <p:nvSpPr>
            <p:cNvPr id="415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3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39"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1"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2"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44"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48" name="Group"/>
          <p:cNvGrpSpPr/>
          <p:nvPr/>
        </p:nvGrpSpPr>
        <p:grpSpPr>
          <a:xfrm rot="682870">
            <a:off x="5936239" y="4603660"/>
            <a:ext cx="460854" cy="543848"/>
            <a:chOff x="0" y="0"/>
            <a:chExt cx="460852" cy="543847"/>
          </a:xfrm>
        </p:grpSpPr>
        <p:sp>
          <p:nvSpPr>
            <p:cNvPr id="415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5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D0818F57-FBE3-6C4A-8C5B-1EFCEE2C5F2D}"/>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5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5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5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6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61" name="E"/>
          <p:cNvSpPr/>
          <p:nvPr/>
        </p:nvSpPr>
        <p:spPr>
          <a:xfrm>
            <a:off x="4290184" y="7697359"/>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16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16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16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16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16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16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16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3643424" y="7207567"/>
            <a:ext cx="679782" cy="6065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2"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176" name="Group"/>
          <p:cNvGrpSpPr/>
          <p:nvPr/>
        </p:nvGrpSpPr>
        <p:grpSpPr>
          <a:xfrm rot="20313602">
            <a:off x="7393050" y="4501001"/>
            <a:ext cx="460854" cy="543848"/>
            <a:chOff x="0" y="0"/>
            <a:chExt cx="460852" cy="543847"/>
          </a:xfrm>
        </p:grpSpPr>
        <p:sp>
          <p:nvSpPr>
            <p:cNvPr id="418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7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7"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8"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9"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186" name="Group"/>
          <p:cNvGrpSpPr/>
          <p:nvPr/>
        </p:nvGrpSpPr>
        <p:grpSpPr>
          <a:xfrm rot="682870">
            <a:off x="5936239" y="4603660"/>
            <a:ext cx="460854" cy="543848"/>
            <a:chOff x="0" y="0"/>
            <a:chExt cx="460852" cy="543847"/>
          </a:xfrm>
        </p:grpSpPr>
        <p:sp>
          <p:nvSpPr>
            <p:cNvPr id="419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19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1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 name="Indicates that there is a pointer to this node">
            <a:extLst>
              <a:ext uri="{FF2B5EF4-FFF2-40B4-BE49-F238E27FC236}">
                <a16:creationId xmlns:a16="http://schemas.microsoft.com/office/drawing/2014/main" id="{BA7A649A-A333-F143-81BC-9C8907DDCEB5}"/>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19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19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19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198" name="D"/>
          <p:cNvSpPr/>
          <p:nvPr/>
        </p:nvSpPr>
        <p:spPr>
          <a:xfrm>
            <a:off x="3010024" y="64934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19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0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0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0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0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04"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0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0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13" name="Group"/>
          <p:cNvGrpSpPr/>
          <p:nvPr/>
        </p:nvGrpSpPr>
        <p:grpSpPr>
          <a:xfrm rot="20313602">
            <a:off x="7393050" y="4501001"/>
            <a:ext cx="460854" cy="543848"/>
            <a:chOff x="0" y="0"/>
            <a:chExt cx="460852" cy="543847"/>
          </a:xfrm>
        </p:grpSpPr>
        <p:sp>
          <p:nvSpPr>
            <p:cNvPr id="422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2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3093091" y="5861368"/>
            <a:ext cx="115624" cy="5855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6"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7"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1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23" name="Group"/>
          <p:cNvGrpSpPr/>
          <p:nvPr/>
        </p:nvGrpSpPr>
        <p:grpSpPr>
          <a:xfrm rot="682870">
            <a:off x="5936239" y="4603660"/>
            <a:ext cx="460854" cy="543848"/>
            <a:chOff x="0" y="0"/>
            <a:chExt cx="460852" cy="543847"/>
          </a:xfrm>
        </p:grpSpPr>
        <p:sp>
          <p:nvSpPr>
            <p:cNvPr id="422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3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2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2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CBBCBDE-D4F0-5046-B08E-F72606D0E4F1}"/>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3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3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35" name="C"/>
          <p:cNvSpPr/>
          <p:nvPr/>
        </p:nvSpPr>
        <p:spPr>
          <a:xfrm>
            <a:off x="2639310"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3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3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3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3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4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41"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4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4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4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51" name="Group"/>
          <p:cNvGrpSpPr/>
          <p:nvPr/>
        </p:nvGrpSpPr>
        <p:grpSpPr>
          <a:xfrm rot="20313602">
            <a:off x="7393050" y="4501001"/>
            <a:ext cx="460854" cy="543848"/>
            <a:chOff x="0" y="0"/>
            <a:chExt cx="460852" cy="543847"/>
          </a:xfrm>
        </p:grpSpPr>
        <p:sp>
          <p:nvSpPr>
            <p:cNvPr id="426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5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3" name="Line"/>
          <p:cNvSpPr/>
          <p:nvPr/>
        </p:nvSpPr>
        <p:spPr>
          <a:xfrm flipV="1">
            <a:off x="3031975" y="4428440"/>
            <a:ext cx="33603" cy="51382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4"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60" name="Group"/>
          <p:cNvGrpSpPr/>
          <p:nvPr/>
        </p:nvGrpSpPr>
        <p:grpSpPr>
          <a:xfrm rot="682870">
            <a:off x="5936239" y="4603660"/>
            <a:ext cx="460854" cy="543848"/>
            <a:chOff x="0" y="0"/>
            <a:chExt cx="460852" cy="543847"/>
          </a:xfrm>
        </p:grpSpPr>
        <p:sp>
          <p:nvSpPr>
            <p:cNvPr id="426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26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5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6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6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32CDDFC-5FCF-7840-9B19-218D4E09921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27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272" name="B"/>
          <p:cNvSpPr/>
          <p:nvPr/>
        </p:nvSpPr>
        <p:spPr>
          <a:xfrm>
            <a:off x="2766185" y="3632415"/>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27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27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27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27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27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278"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27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28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28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28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8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289" name="Group"/>
          <p:cNvGrpSpPr/>
          <p:nvPr/>
        </p:nvGrpSpPr>
        <p:grpSpPr>
          <a:xfrm rot="20313602">
            <a:off x="7393050" y="4501001"/>
            <a:ext cx="460854" cy="543848"/>
            <a:chOff x="0" y="0"/>
            <a:chExt cx="460852" cy="543847"/>
          </a:xfrm>
        </p:grpSpPr>
        <p:sp>
          <p:nvSpPr>
            <p:cNvPr id="430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8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3359860" y="2917934"/>
            <a:ext cx="543124" cy="69658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93"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297" name="Group"/>
          <p:cNvGrpSpPr/>
          <p:nvPr/>
        </p:nvGrpSpPr>
        <p:grpSpPr>
          <a:xfrm rot="682870">
            <a:off x="5936239" y="4603660"/>
            <a:ext cx="460854" cy="543848"/>
            <a:chOff x="0" y="0"/>
            <a:chExt cx="460852" cy="543847"/>
          </a:xfrm>
        </p:grpSpPr>
        <p:sp>
          <p:nvSpPr>
            <p:cNvPr id="430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0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29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298"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0"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1"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02"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DE1D2C0-E651-3C42-BFBF-08F8C1790B3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4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9"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0"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5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 name="Line"/>
          <p:cNvSpPr/>
          <p:nvPr/>
        </p:nvSpPr>
        <p:spPr>
          <a:xfrm flipV="1">
            <a:off x="11365718"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11106779" y="7398081"/>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H="1">
            <a:off x="9973062" y="8328405"/>
            <a:ext cx="65154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a:off x="10030696" y="8706357"/>
            <a:ext cx="593906"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0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1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1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1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1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1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15"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1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1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1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1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2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27" name="Group"/>
          <p:cNvGrpSpPr/>
          <p:nvPr/>
        </p:nvGrpSpPr>
        <p:grpSpPr>
          <a:xfrm rot="20313602">
            <a:off x="7393050" y="4501001"/>
            <a:ext cx="460854" cy="543848"/>
            <a:chOff x="0" y="0"/>
            <a:chExt cx="460852" cy="543847"/>
          </a:xfrm>
        </p:grpSpPr>
        <p:sp>
          <p:nvSpPr>
            <p:cNvPr id="434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2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2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2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0" name="A"/>
          <p:cNvSpPr/>
          <p:nvPr/>
        </p:nvSpPr>
        <p:spPr>
          <a:xfrm>
            <a:off x="3825145" y="2260441"/>
            <a:ext cx="741429"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34" name="Group"/>
          <p:cNvGrpSpPr/>
          <p:nvPr/>
        </p:nvGrpSpPr>
        <p:grpSpPr>
          <a:xfrm rot="682870">
            <a:off x="5936239" y="4603660"/>
            <a:ext cx="460854" cy="543848"/>
            <a:chOff x="0" y="0"/>
            <a:chExt cx="460852" cy="543847"/>
          </a:xfrm>
        </p:grpSpPr>
        <p:sp>
          <p:nvSpPr>
            <p:cNvPr id="434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4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3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3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3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4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2DC95BCD-73F9-BE4B-ACD0-8BE0560F4EBB}"/>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4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4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4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5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5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52"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5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5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5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5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5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5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5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365" name="Group"/>
          <p:cNvGrpSpPr/>
          <p:nvPr/>
        </p:nvGrpSpPr>
        <p:grpSpPr>
          <a:xfrm rot="20313602">
            <a:off x="7393050" y="4501001"/>
            <a:ext cx="460854" cy="543848"/>
            <a:chOff x="0" y="0"/>
            <a:chExt cx="460852" cy="543847"/>
          </a:xfrm>
        </p:grpSpPr>
        <p:sp>
          <p:nvSpPr>
            <p:cNvPr id="437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6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6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6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372" name="Group"/>
          <p:cNvGrpSpPr/>
          <p:nvPr/>
        </p:nvGrpSpPr>
        <p:grpSpPr>
          <a:xfrm rot="682870">
            <a:off x="5936239" y="4603660"/>
            <a:ext cx="460854" cy="543848"/>
            <a:chOff x="0" y="0"/>
            <a:chExt cx="460852" cy="543847"/>
          </a:xfrm>
        </p:grpSpPr>
        <p:sp>
          <p:nvSpPr>
            <p:cNvPr id="438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38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37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37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C0F6DE8D-4A2F-DD4B-8735-A0AE040DE574}"/>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38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38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38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38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38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390"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39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39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39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39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395"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396"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8"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9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03" name="Group"/>
          <p:cNvGrpSpPr/>
          <p:nvPr/>
        </p:nvGrpSpPr>
        <p:grpSpPr>
          <a:xfrm rot="20313602">
            <a:off x="7393050" y="4501001"/>
            <a:ext cx="460854" cy="543848"/>
            <a:chOff x="0" y="0"/>
            <a:chExt cx="460852" cy="543847"/>
          </a:xfrm>
        </p:grpSpPr>
        <p:sp>
          <p:nvSpPr>
            <p:cNvPr id="441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1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0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5"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10" name="Group"/>
          <p:cNvGrpSpPr/>
          <p:nvPr/>
        </p:nvGrpSpPr>
        <p:grpSpPr>
          <a:xfrm rot="682870">
            <a:off x="5936239" y="4603660"/>
            <a:ext cx="460854" cy="543848"/>
            <a:chOff x="0" y="0"/>
            <a:chExt cx="460852" cy="543847"/>
          </a:xfrm>
        </p:grpSpPr>
        <p:sp>
          <p:nvSpPr>
            <p:cNvPr id="441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2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297DA3B-748E-FD44-B405-90F356D31537}"/>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2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2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2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2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2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28"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2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3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3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3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33"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34"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6"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37"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41" name="Group"/>
          <p:cNvGrpSpPr/>
          <p:nvPr/>
        </p:nvGrpSpPr>
        <p:grpSpPr>
          <a:xfrm rot="20313602">
            <a:off x="7393050" y="4501001"/>
            <a:ext cx="460854" cy="543848"/>
            <a:chOff x="0" y="0"/>
            <a:chExt cx="460852" cy="543847"/>
          </a:xfrm>
        </p:grpSpPr>
        <p:sp>
          <p:nvSpPr>
            <p:cNvPr id="445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0"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2"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3"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48" name="Group"/>
          <p:cNvGrpSpPr/>
          <p:nvPr/>
        </p:nvGrpSpPr>
        <p:grpSpPr>
          <a:xfrm rot="682870">
            <a:off x="5936239" y="4603660"/>
            <a:ext cx="460854" cy="543848"/>
            <a:chOff x="0" y="0"/>
            <a:chExt cx="460852" cy="543847"/>
          </a:xfrm>
        </p:grpSpPr>
        <p:sp>
          <p:nvSpPr>
            <p:cNvPr id="445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5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A9824DCC-AA6C-DC42-9F4D-19BD22699AE8}"/>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6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46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46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46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46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466"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46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46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46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47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471"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472"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3"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4"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479" name="Group"/>
          <p:cNvGrpSpPr/>
          <p:nvPr/>
        </p:nvGrpSpPr>
        <p:grpSpPr>
          <a:xfrm rot="20313602">
            <a:off x="7393050" y="4501001"/>
            <a:ext cx="460854" cy="543848"/>
            <a:chOff x="0" y="0"/>
            <a:chExt cx="460852" cy="543847"/>
          </a:xfrm>
        </p:grpSpPr>
        <p:sp>
          <p:nvSpPr>
            <p:cNvPr id="449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7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486" name="Group"/>
          <p:cNvGrpSpPr/>
          <p:nvPr/>
        </p:nvGrpSpPr>
        <p:grpSpPr>
          <a:xfrm rot="682870">
            <a:off x="5936239" y="4603660"/>
            <a:ext cx="460854" cy="543848"/>
            <a:chOff x="0" y="0"/>
            <a:chExt cx="460852" cy="543847"/>
          </a:xfrm>
        </p:grpSpPr>
        <p:sp>
          <p:nvSpPr>
            <p:cNvPr id="449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49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48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48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7EF3C93E-96E2-684B-8B40-00AEC3285764}"/>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49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0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0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0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0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04" name="G"/>
          <p:cNvSpPr/>
          <p:nvPr/>
        </p:nvSpPr>
        <p:spPr>
          <a:xfrm>
            <a:off x="7430562" y="4978900"/>
            <a:ext cx="741430"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0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0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0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0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09"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10"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1"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2"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17" name="Group"/>
          <p:cNvGrpSpPr/>
          <p:nvPr/>
        </p:nvGrpSpPr>
        <p:grpSpPr>
          <a:xfrm rot="20313602">
            <a:off x="7393050" y="4501001"/>
            <a:ext cx="460854" cy="543848"/>
            <a:chOff x="0" y="0"/>
            <a:chExt cx="460852" cy="543847"/>
          </a:xfrm>
        </p:grpSpPr>
        <p:sp>
          <p:nvSpPr>
            <p:cNvPr id="453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1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1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19"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0"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24" name="Group"/>
          <p:cNvGrpSpPr/>
          <p:nvPr/>
        </p:nvGrpSpPr>
        <p:grpSpPr>
          <a:xfrm rot="682870">
            <a:off x="5936239" y="4603660"/>
            <a:ext cx="460854" cy="543848"/>
            <a:chOff x="0" y="0"/>
            <a:chExt cx="460852" cy="543847"/>
          </a:xfrm>
        </p:grpSpPr>
        <p:sp>
          <p:nvSpPr>
            <p:cNvPr id="453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3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2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25"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7"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29"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30"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14D98566-72B4-8A47-8DA0-39D4A08E1522}"/>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3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3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3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4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4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4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4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4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4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4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47" name="L"/>
          <p:cNvSpPr/>
          <p:nvPr/>
        </p:nvSpPr>
        <p:spPr>
          <a:xfrm>
            <a:off x="8371209" y="765606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48" name="Line"/>
          <p:cNvSpPr/>
          <p:nvPr/>
        </p:nvSpPr>
        <p:spPr>
          <a:xfrm flipV="1">
            <a:off x="9184768" y="7169294"/>
            <a:ext cx="983161" cy="6657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49"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55" name="Group"/>
          <p:cNvGrpSpPr/>
          <p:nvPr/>
        </p:nvGrpSpPr>
        <p:grpSpPr>
          <a:xfrm rot="20313602">
            <a:off x="7393050" y="4501001"/>
            <a:ext cx="460854" cy="543848"/>
            <a:chOff x="0" y="0"/>
            <a:chExt cx="460852" cy="543847"/>
          </a:xfrm>
        </p:grpSpPr>
        <p:sp>
          <p:nvSpPr>
            <p:cNvPr id="456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54"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56"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7"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8"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62" name="Group"/>
          <p:cNvGrpSpPr/>
          <p:nvPr/>
        </p:nvGrpSpPr>
        <p:grpSpPr>
          <a:xfrm rot="682870">
            <a:off x="5936239" y="4603660"/>
            <a:ext cx="460854" cy="543848"/>
            <a:chOff x="0" y="0"/>
            <a:chExt cx="460852" cy="543847"/>
          </a:xfrm>
        </p:grpSpPr>
        <p:sp>
          <p:nvSpPr>
            <p:cNvPr id="457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57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6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6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6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2E00924-3C6C-BD4D-AE7B-71EF7D2194B5}"/>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57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57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57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57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57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58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581"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582"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583"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584" name="K"/>
          <p:cNvSpPr/>
          <p:nvPr/>
        </p:nvSpPr>
        <p:spPr>
          <a:xfrm>
            <a:off x="10098409" y="64521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585"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586"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7" name="Line"/>
          <p:cNvSpPr/>
          <p:nvPr/>
        </p:nvSpPr>
        <p:spPr>
          <a:xfrm flipV="1">
            <a:off x="10694714" y="5790434"/>
            <a:ext cx="286015" cy="62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592" name="Group"/>
          <p:cNvGrpSpPr/>
          <p:nvPr/>
        </p:nvGrpSpPr>
        <p:grpSpPr>
          <a:xfrm rot="20313602">
            <a:off x="7393050" y="4501001"/>
            <a:ext cx="460854" cy="543848"/>
            <a:chOff x="0" y="0"/>
            <a:chExt cx="460852" cy="543847"/>
          </a:xfrm>
        </p:grpSpPr>
        <p:sp>
          <p:nvSpPr>
            <p:cNvPr id="460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0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9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4"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9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599" name="Group"/>
          <p:cNvGrpSpPr/>
          <p:nvPr/>
        </p:nvGrpSpPr>
        <p:grpSpPr>
          <a:xfrm rot="682870">
            <a:off x="5936239" y="4603660"/>
            <a:ext cx="460854" cy="543848"/>
            <a:chOff x="0" y="0"/>
            <a:chExt cx="460852" cy="543847"/>
          </a:xfrm>
        </p:grpSpPr>
        <p:sp>
          <p:nvSpPr>
            <p:cNvPr id="460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1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59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00"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2"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4"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5"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06"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BBF8515C-36D5-9342-B2D0-C9A7D6B49BA1}"/>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13"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14"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15"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16"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17"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18"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19"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20"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21" name="J"/>
          <p:cNvSpPr/>
          <p:nvPr/>
        </p:nvSpPr>
        <p:spPr>
          <a:xfrm>
            <a:off x="10689545" y="4978900"/>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22"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23"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24"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25"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29" name="Group"/>
          <p:cNvGrpSpPr/>
          <p:nvPr/>
        </p:nvGrpSpPr>
        <p:grpSpPr>
          <a:xfrm rot="20313602">
            <a:off x="7393050" y="4501001"/>
            <a:ext cx="460854" cy="543848"/>
            <a:chOff x="0" y="0"/>
            <a:chExt cx="460852" cy="543847"/>
          </a:xfrm>
        </p:grpSpPr>
        <p:sp>
          <p:nvSpPr>
            <p:cNvPr id="464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28"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0"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1" name="Line"/>
          <p:cNvSpPr/>
          <p:nvPr/>
        </p:nvSpPr>
        <p:spPr>
          <a:xfrm flipH="1" flipV="1">
            <a:off x="10921461" y="4105568"/>
            <a:ext cx="107885" cy="7925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36" name="Group"/>
          <p:cNvGrpSpPr/>
          <p:nvPr/>
        </p:nvGrpSpPr>
        <p:grpSpPr>
          <a:xfrm rot="682870">
            <a:off x="5936239" y="4603660"/>
            <a:ext cx="460854" cy="543848"/>
            <a:chOff x="0" y="0"/>
            <a:chExt cx="460852" cy="543847"/>
          </a:xfrm>
        </p:grpSpPr>
        <p:sp>
          <p:nvSpPr>
            <p:cNvPr id="4647"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48"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35"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37"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9"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0"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1"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2"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3"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44"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89A5C97C-1054-9E4D-B71F-2987074D8CB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0"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51"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52"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53"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54"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55"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56"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57"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8" name="I"/>
          <p:cNvSpPr/>
          <p:nvPr/>
        </p:nvSpPr>
        <p:spPr>
          <a:xfrm>
            <a:off x="10420142" y="3326693"/>
            <a:ext cx="741429"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59"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60"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61"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662" name="Line"/>
          <p:cNvSpPr/>
          <p:nvPr/>
        </p:nvSpPr>
        <p:spPr>
          <a:xfrm flipH="1" flipV="1">
            <a:off x="9920812" y="2809841"/>
            <a:ext cx="531086" cy="5833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3"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667" name="Group"/>
          <p:cNvGrpSpPr/>
          <p:nvPr/>
        </p:nvGrpSpPr>
        <p:grpSpPr>
          <a:xfrm rot="20313602">
            <a:off x="7393050" y="4501001"/>
            <a:ext cx="460854" cy="543848"/>
            <a:chOff x="0" y="0"/>
            <a:chExt cx="460852" cy="543847"/>
          </a:xfrm>
        </p:grpSpPr>
        <p:sp>
          <p:nvSpPr>
            <p:cNvPr id="468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66"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68"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69"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673" name="Group"/>
          <p:cNvGrpSpPr/>
          <p:nvPr/>
        </p:nvGrpSpPr>
        <p:grpSpPr>
          <a:xfrm rot="682870">
            <a:off x="5936239" y="4603660"/>
            <a:ext cx="460854" cy="543848"/>
            <a:chOff x="0" y="0"/>
            <a:chExt cx="460852" cy="543847"/>
          </a:xfrm>
        </p:grpSpPr>
        <p:sp>
          <p:nvSpPr>
            <p:cNvPr id="468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68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67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674"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DFB3AD8A-CF2C-184D-999A-F8F198BCFD5E}"/>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68"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3"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4"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5"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81"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8"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689"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690"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91"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2"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93"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694"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695" name="H"/>
          <p:cNvSpPr/>
          <p:nvPr/>
        </p:nvSpPr>
        <p:spPr>
          <a:xfrm>
            <a:off x="9221261" y="2159500"/>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96"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697"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698"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699"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00"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04" name="Group"/>
          <p:cNvGrpSpPr/>
          <p:nvPr/>
        </p:nvGrpSpPr>
        <p:grpSpPr>
          <a:xfrm rot="20313602">
            <a:off x="7393050" y="4501001"/>
            <a:ext cx="460854" cy="543848"/>
            <a:chOff x="0" y="0"/>
            <a:chExt cx="460852" cy="543847"/>
          </a:xfrm>
        </p:grpSpPr>
        <p:sp>
          <p:nvSpPr>
            <p:cNvPr id="472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3"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05"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6"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10" name="Group"/>
          <p:cNvGrpSpPr/>
          <p:nvPr/>
        </p:nvGrpSpPr>
        <p:grpSpPr>
          <a:xfrm rot="682870">
            <a:off x="5936239" y="4603660"/>
            <a:ext cx="460854" cy="543848"/>
            <a:chOff x="0" y="0"/>
            <a:chExt cx="460852" cy="543847"/>
          </a:xfrm>
        </p:grpSpPr>
        <p:sp>
          <p:nvSpPr>
            <p:cNvPr id="4723"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24"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0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11"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3"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4"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7"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8"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9"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0"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ECB59151-AD90-3D46-843C-7F5A330DC5CA}"/>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6"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27"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28"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29"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30"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1"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32"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33" name="H"/>
          <p:cNvSpPr/>
          <p:nvPr/>
        </p:nvSpPr>
        <p:spPr>
          <a:xfrm>
            <a:off x="9221261" y="2159500"/>
            <a:ext cx="741430" cy="741429"/>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34" name="I"/>
          <p:cNvSpPr/>
          <p:nvPr/>
        </p:nvSpPr>
        <p:spPr>
          <a:xfrm>
            <a:off x="10420142" y="3326693"/>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35" name="J"/>
          <p:cNvSpPr/>
          <p:nvPr/>
        </p:nvSpPr>
        <p:spPr>
          <a:xfrm>
            <a:off x="10689545" y="49789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36" name="K"/>
          <p:cNvSpPr/>
          <p:nvPr/>
        </p:nvSpPr>
        <p:spPr>
          <a:xfrm>
            <a:off x="10098409" y="645210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37" name="L"/>
          <p:cNvSpPr/>
          <p:nvPr/>
        </p:nvSpPr>
        <p:spPr>
          <a:xfrm>
            <a:off x="8371209" y="7656060"/>
            <a:ext cx="741429" cy="74143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38"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42" name="Group"/>
          <p:cNvGrpSpPr/>
          <p:nvPr/>
        </p:nvGrpSpPr>
        <p:grpSpPr>
          <a:xfrm rot="20313602">
            <a:off x="7393050" y="4501001"/>
            <a:ext cx="460854" cy="543848"/>
            <a:chOff x="0" y="0"/>
            <a:chExt cx="460852" cy="543847"/>
          </a:xfrm>
        </p:grpSpPr>
        <p:sp>
          <p:nvSpPr>
            <p:cNvPr id="4759"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0"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1"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3"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44"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4748" name="Group"/>
          <p:cNvGrpSpPr/>
          <p:nvPr/>
        </p:nvGrpSpPr>
        <p:grpSpPr>
          <a:xfrm rot="682870">
            <a:off x="5936239" y="4603660"/>
            <a:ext cx="460854" cy="543848"/>
            <a:chOff x="0" y="0"/>
            <a:chExt cx="460852" cy="543847"/>
          </a:xfrm>
        </p:grpSpPr>
        <p:sp>
          <p:nvSpPr>
            <p:cNvPr id="4761"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62"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47"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49"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1"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2"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4"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5"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6"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7"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8"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 name="Indicates that there is a pointer to this node">
            <a:extLst>
              <a:ext uri="{FF2B5EF4-FFF2-40B4-BE49-F238E27FC236}">
                <a16:creationId xmlns:a16="http://schemas.microsoft.com/office/drawing/2014/main" id="{4535C6A6-94A1-8D47-810E-B004B1862676}"/>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4"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65" name="F"/>
          <p:cNvSpPr/>
          <p:nvPr/>
        </p:nvSpPr>
        <p:spPr>
          <a:xfrm>
            <a:off x="5594678" y="5062908"/>
            <a:ext cx="741430" cy="741429"/>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66"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7"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68"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9"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770" name="G"/>
          <p:cNvSpPr/>
          <p:nvPr/>
        </p:nvSpPr>
        <p:spPr>
          <a:xfrm>
            <a:off x="7430562" y="4978900"/>
            <a:ext cx="741430" cy="74143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771"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72"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773"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774"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775"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776"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780" name="Group"/>
          <p:cNvGrpSpPr/>
          <p:nvPr/>
        </p:nvGrpSpPr>
        <p:grpSpPr>
          <a:xfrm rot="20313602">
            <a:off x="7393050" y="4501001"/>
            <a:ext cx="460854" cy="543848"/>
            <a:chOff x="0" y="0"/>
            <a:chExt cx="460852" cy="543847"/>
          </a:xfrm>
        </p:grpSpPr>
        <p:sp>
          <p:nvSpPr>
            <p:cNvPr id="4794"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795"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779"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781"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2"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3" name="Circle"/>
          <p:cNvSpPr/>
          <p:nvPr/>
        </p:nvSpPr>
        <p:spPr>
          <a:xfrm>
            <a:off x="2220084" y="8784308"/>
            <a:ext cx="741430" cy="741430"/>
          </a:xfrm>
          <a:prstGeom prst="ellipse">
            <a:avLst/>
          </a:prstGeom>
          <a:solidFill>
            <a:schemeClr val="accent6"/>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5"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89"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0"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93"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 name="Indicates that there is a pointer to this node">
            <a:extLst>
              <a:ext uri="{FF2B5EF4-FFF2-40B4-BE49-F238E27FC236}">
                <a16:creationId xmlns:a16="http://schemas.microsoft.com/office/drawing/2014/main" id="{EDA0D53D-F4E3-0C43-A1C4-E23F3C6B08DF}"/>
              </a:ext>
            </a:extLst>
          </p:cNvPr>
          <p:cNvSpPr/>
          <p:nvPr/>
        </p:nvSpPr>
        <p:spPr>
          <a:xfrm>
            <a:off x="3136899" y="8919709"/>
            <a:ext cx="410368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600"/>
            </a:lvl1pPr>
          </a:lstStyle>
          <a:p>
            <a:r>
              <a:rPr lang="zh-CN" altLang="en-US" dirty="0"/>
              <a:t>表明有一个指针指向改节点</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7" name="Hypothetical Union Find path compression example"/>
          <p:cNvSpPr/>
          <p:nvPr/>
        </p:nvSpPr>
        <p:spPr>
          <a:xfrm>
            <a:off x="1160747" y="548033"/>
            <a:ext cx="10326978" cy="8258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700" b="1"/>
            </a:lvl1pPr>
          </a:lstStyle>
          <a:p>
            <a:r>
              <a:rPr lang="zh-CN" altLang="en-US" dirty="0"/>
              <a:t>假想的并查集路径压缩例子</a:t>
            </a:r>
          </a:p>
        </p:txBody>
      </p:sp>
      <p:sp>
        <p:nvSpPr>
          <p:cNvPr id="4798" name="F"/>
          <p:cNvSpPr/>
          <p:nvPr/>
        </p:nvSpPr>
        <p:spPr>
          <a:xfrm>
            <a:off x="5594678"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4799" name="B"/>
          <p:cNvSpPr/>
          <p:nvPr/>
        </p:nvSpPr>
        <p:spPr>
          <a:xfrm>
            <a:off x="2766185" y="3632415"/>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00" name="C"/>
          <p:cNvSpPr/>
          <p:nvPr/>
        </p:nvSpPr>
        <p:spPr>
          <a:xfrm>
            <a:off x="2639310" y="5062908"/>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01" name="D"/>
          <p:cNvSpPr/>
          <p:nvPr/>
        </p:nvSpPr>
        <p:spPr>
          <a:xfrm>
            <a:off x="3010024" y="64934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02" name="E"/>
          <p:cNvSpPr/>
          <p:nvPr/>
        </p:nvSpPr>
        <p:spPr>
          <a:xfrm>
            <a:off x="4290184" y="7697359"/>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803" name="G"/>
          <p:cNvSpPr/>
          <p:nvPr/>
        </p:nvSpPr>
        <p:spPr>
          <a:xfrm>
            <a:off x="7430562" y="4978900"/>
            <a:ext cx="741430"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4804" name="H"/>
          <p:cNvSpPr/>
          <p:nvPr/>
        </p:nvSpPr>
        <p:spPr>
          <a:xfrm>
            <a:off x="9221261" y="2159500"/>
            <a:ext cx="741430"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05" name="I"/>
          <p:cNvSpPr/>
          <p:nvPr/>
        </p:nvSpPr>
        <p:spPr>
          <a:xfrm>
            <a:off x="10420142" y="3326693"/>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06" name="J"/>
          <p:cNvSpPr/>
          <p:nvPr/>
        </p:nvSpPr>
        <p:spPr>
          <a:xfrm>
            <a:off x="10689545" y="49789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4807" name="K"/>
          <p:cNvSpPr/>
          <p:nvPr/>
        </p:nvSpPr>
        <p:spPr>
          <a:xfrm>
            <a:off x="10098409" y="645210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4808" name="L"/>
          <p:cNvSpPr/>
          <p:nvPr/>
        </p:nvSpPr>
        <p:spPr>
          <a:xfrm>
            <a:off x="8371209" y="7656060"/>
            <a:ext cx="741429" cy="74143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4809" name="Line"/>
          <p:cNvSpPr/>
          <p:nvPr/>
        </p:nvSpPr>
        <p:spPr>
          <a:xfrm flipH="1">
            <a:off x="8074120" y="2907651"/>
            <a:ext cx="1288476" cy="211579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13" name="Group"/>
          <p:cNvGrpSpPr/>
          <p:nvPr/>
        </p:nvGrpSpPr>
        <p:grpSpPr>
          <a:xfrm rot="20313602">
            <a:off x="7393050" y="4501001"/>
            <a:ext cx="460854" cy="543848"/>
            <a:chOff x="0" y="0"/>
            <a:chExt cx="460852" cy="543847"/>
          </a:xfrm>
        </p:grpSpPr>
        <p:sp>
          <p:nvSpPr>
            <p:cNvPr id="4825" name="Connection Line"/>
            <p:cNvSpPr/>
            <p:nvPr/>
          </p:nvSpPr>
          <p:spPr>
            <a:xfrm>
              <a:off x="0" y="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noFill/>
            <a:ln w="50800" cap="flat">
              <a:solidFill>
                <a:srgbClr val="FFFFFF"/>
              </a:solidFill>
              <a:prstDash val="solid"/>
              <a:miter lim="400000"/>
            </a:ln>
            <a:effectLst/>
          </p:spPr>
          <p:txBody>
            <a:bodyPr/>
            <a:lstStyle/>
            <a:p>
              <a:endParaRPr/>
            </a:p>
          </p:txBody>
        </p:sp>
        <p:sp>
          <p:nvSpPr>
            <p:cNvPr id="4826" name="Connection Line"/>
            <p:cNvSpPr/>
            <p:nvPr/>
          </p:nvSpPr>
          <p:spPr>
            <a:xfrm>
              <a:off x="217827" y="0"/>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noFill/>
            <a:ln w="50800" cap="flat">
              <a:solidFill>
                <a:srgbClr val="FFFFFF"/>
              </a:solidFill>
              <a:prstDash val="solid"/>
              <a:miter lim="400000"/>
            </a:ln>
            <a:effectLst/>
          </p:spPr>
          <p:txBody>
            <a:bodyPr/>
            <a:lstStyle/>
            <a:p>
              <a:endParaRPr/>
            </a:p>
          </p:txBody>
        </p:sp>
        <p:sp>
          <p:nvSpPr>
            <p:cNvPr id="4812" name="Line"/>
            <p:cNvSpPr/>
            <p:nvPr/>
          </p:nvSpPr>
          <p:spPr>
            <a:xfrm flipH="1">
              <a:off x="361138" y="213828"/>
              <a:ext cx="99715" cy="330020"/>
            </a:xfrm>
            <a:prstGeom prst="line">
              <a:avLst/>
            </a:prstGeom>
            <a:noFill/>
            <a:ln w="381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14" name="Line"/>
          <p:cNvSpPr/>
          <p:nvPr/>
        </p:nvSpPr>
        <p:spPr>
          <a:xfrm>
            <a:off x="4445752" y="2956895"/>
            <a:ext cx="1327508" cy="21060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5" name="A"/>
          <p:cNvSpPr/>
          <p:nvPr/>
        </p:nvSpPr>
        <p:spPr>
          <a:xfrm>
            <a:off x="3825145" y="2260441"/>
            <a:ext cx="741429" cy="74142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6" name="Line"/>
          <p:cNvSpPr/>
          <p:nvPr/>
        </p:nvSpPr>
        <p:spPr>
          <a:xfrm flipV="1">
            <a:off x="4905328" y="5853303"/>
            <a:ext cx="894637" cy="18043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7" name="Line"/>
          <p:cNvSpPr/>
          <p:nvPr/>
        </p:nvSpPr>
        <p:spPr>
          <a:xfrm flipV="1">
            <a:off x="3798508" y="5667992"/>
            <a:ext cx="1820030" cy="10122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8" name="Line"/>
          <p:cNvSpPr/>
          <p:nvPr/>
        </p:nvSpPr>
        <p:spPr>
          <a:xfrm>
            <a:off x="3563530" y="5433622"/>
            <a:ext cx="19599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19" name="Line"/>
          <p:cNvSpPr/>
          <p:nvPr/>
        </p:nvSpPr>
        <p:spPr>
          <a:xfrm>
            <a:off x="3574911" y="4237362"/>
            <a:ext cx="2010133" cy="1007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0" name="Line"/>
          <p:cNvSpPr/>
          <p:nvPr/>
        </p:nvSpPr>
        <p:spPr>
          <a:xfrm flipH="1" flipV="1">
            <a:off x="7913336" y="5837404"/>
            <a:ext cx="613820" cy="174742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228930" y="5652097"/>
            <a:ext cx="1793068" cy="9722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2" name="Line"/>
          <p:cNvSpPr/>
          <p:nvPr/>
        </p:nvSpPr>
        <p:spPr>
          <a:xfrm flipH="1">
            <a:off x="8285868" y="5337395"/>
            <a:ext cx="2272957" cy="8514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3" name="Line"/>
          <p:cNvSpPr/>
          <p:nvPr/>
        </p:nvSpPr>
        <p:spPr>
          <a:xfrm flipH="1">
            <a:off x="8209669" y="3937088"/>
            <a:ext cx="2211441" cy="12399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6588559" y="5433622"/>
            <a:ext cx="58955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0" name="G"/>
          <p:cNvGrpSpPr/>
          <p:nvPr/>
        </p:nvGrpSpPr>
        <p:grpSpPr>
          <a:xfrm>
            <a:off x="7935673" y="1935736"/>
            <a:ext cx="691357" cy="691357"/>
            <a:chOff x="0" y="0"/>
            <a:chExt cx="691356" cy="691356"/>
          </a:xfrm>
        </p:grpSpPr>
        <p:sp>
          <p:nvSpPr>
            <p:cNvPr id="482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828" name="G" descr="G"/>
            <p:cNvPicPr>
              <a:picLocks/>
            </p:cNvPicPr>
            <p:nvPr/>
          </p:nvPicPr>
          <p:blipFill>
            <a:blip r:embed="rId3"/>
            <a:stretch>
              <a:fillRect/>
            </a:stretch>
          </p:blipFill>
          <p:spPr>
            <a:xfrm>
              <a:off x="-1" y="-1"/>
              <a:ext cx="691358" cy="691358"/>
            </a:xfrm>
            <a:prstGeom prst="rect">
              <a:avLst/>
            </a:prstGeom>
            <a:effectLst/>
          </p:spPr>
        </p:pic>
      </p:grpSp>
      <p:grpSp>
        <p:nvGrpSpPr>
          <p:cNvPr id="4833" name="D"/>
          <p:cNvGrpSpPr/>
          <p:nvPr/>
        </p:nvGrpSpPr>
        <p:grpSpPr>
          <a:xfrm>
            <a:off x="4436602" y="1946189"/>
            <a:ext cx="691357" cy="691357"/>
            <a:chOff x="0" y="0"/>
            <a:chExt cx="691356" cy="691356"/>
          </a:xfrm>
        </p:grpSpPr>
        <p:sp>
          <p:nvSpPr>
            <p:cNvPr id="4832"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831" name="D" descr="D"/>
            <p:cNvPicPr>
              <a:picLocks/>
            </p:cNvPicPr>
            <p:nvPr/>
          </p:nvPicPr>
          <p:blipFill>
            <a:blip r:embed="rId3"/>
            <a:stretch>
              <a:fillRect/>
            </a:stretch>
          </p:blipFill>
          <p:spPr>
            <a:xfrm>
              <a:off x="-1" y="-1"/>
              <a:ext cx="691358" cy="691358"/>
            </a:xfrm>
            <a:prstGeom prst="rect">
              <a:avLst/>
            </a:prstGeom>
            <a:effectLst/>
          </p:spPr>
        </p:pic>
      </p:grpSp>
      <p:grpSp>
        <p:nvGrpSpPr>
          <p:cNvPr id="4836" name="C"/>
          <p:cNvGrpSpPr/>
          <p:nvPr/>
        </p:nvGrpSpPr>
        <p:grpSpPr>
          <a:xfrm>
            <a:off x="3278761" y="1900811"/>
            <a:ext cx="691358" cy="691357"/>
            <a:chOff x="0" y="0"/>
            <a:chExt cx="691356" cy="691356"/>
          </a:xfrm>
        </p:grpSpPr>
        <p:sp>
          <p:nvSpPr>
            <p:cNvPr id="4835"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834" name="C" descr="C"/>
            <p:cNvPicPr>
              <a:picLocks/>
            </p:cNvPicPr>
            <p:nvPr/>
          </p:nvPicPr>
          <p:blipFill>
            <a:blip r:embed="rId3"/>
            <a:stretch>
              <a:fillRect/>
            </a:stretch>
          </p:blipFill>
          <p:spPr>
            <a:xfrm>
              <a:off x="-1" y="-1"/>
              <a:ext cx="691358" cy="691358"/>
            </a:xfrm>
            <a:prstGeom prst="rect">
              <a:avLst/>
            </a:prstGeom>
            <a:effectLst/>
          </p:spPr>
        </p:pic>
      </p:grpSp>
      <p:grpSp>
        <p:nvGrpSpPr>
          <p:cNvPr id="4839" name="E"/>
          <p:cNvGrpSpPr/>
          <p:nvPr/>
        </p:nvGrpSpPr>
        <p:grpSpPr>
          <a:xfrm>
            <a:off x="5593872" y="1948329"/>
            <a:ext cx="691357" cy="691357"/>
            <a:chOff x="0" y="0"/>
            <a:chExt cx="691356" cy="691356"/>
          </a:xfrm>
        </p:grpSpPr>
        <p:sp>
          <p:nvSpPr>
            <p:cNvPr id="483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837" name="E" descr="E"/>
            <p:cNvPicPr>
              <a:picLocks/>
            </p:cNvPicPr>
            <p:nvPr/>
          </p:nvPicPr>
          <p:blipFill>
            <a:blip r:embed="rId3"/>
            <a:stretch>
              <a:fillRect/>
            </a:stretch>
          </p:blipFill>
          <p:spPr>
            <a:xfrm>
              <a:off x="-1" y="-1"/>
              <a:ext cx="691358" cy="691358"/>
            </a:xfrm>
            <a:prstGeom prst="rect">
              <a:avLst/>
            </a:prstGeom>
            <a:effectLst/>
          </p:spPr>
        </p:pic>
      </p:grpSp>
      <p:grpSp>
        <p:nvGrpSpPr>
          <p:cNvPr id="4842" name="B"/>
          <p:cNvGrpSpPr/>
          <p:nvPr/>
        </p:nvGrpSpPr>
        <p:grpSpPr>
          <a:xfrm>
            <a:off x="2121491" y="1900811"/>
            <a:ext cx="691357" cy="691357"/>
            <a:chOff x="0" y="0"/>
            <a:chExt cx="691356" cy="691356"/>
          </a:xfrm>
        </p:grpSpPr>
        <p:sp>
          <p:nvSpPr>
            <p:cNvPr id="4841"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4840" name="B" descr="B"/>
            <p:cNvPicPr>
              <a:picLocks/>
            </p:cNvPicPr>
            <p:nvPr/>
          </p:nvPicPr>
          <p:blipFill>
            <a:blip r:embed="rId3"/>
            <a:stretch>
              <a:fillRect/>
            </a:stretch>
          </p:blipFill>
          <p:spPr>
            <a:xfrm>
              <a:off x="-1" y="-1"/>
              <a:ext cx="691358" cy="691358"/>
            </a:xfrm>
            <a:prstGeom prst="rect">
              <a:avLst/>
            </a:prstGeom>
            <a:effectLst/>
          </p:spPr>
        </p:pic>
      </p:grpSp>
      <p:grpSp>
        <p:nvGrpSpPr>
          <p:cNvPr id="4845" name="H"/>
          <p:cNvGrpSpPr/>
          <p:nvPr/>
        </p:nvGrpSpPr>
        <p:grpSpPr>
          <a:xfrm>
            <a:off x="9032854" y="1949521"/>
            <a:ext cx="691357" cy="691358"/>
            <a:chOff x="0" y="0"/>
            <a:chExt cx="691356" cy="691356"/>
          </a:xfrm>
        </p:grpSpPr>
        <p:sp>
          <p:nvSpPr>
            <p:cNvPr id="4844"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843" name="H" descr="H"/>
            <p:cNvPicPr>
              <a:picLocks/>
            </p:cNvPicPr>
            <p:nvPr/>
          </p:nvPicPr>
          <p:blipFill>
            <a:blip r:embed="rId3"/>
            <a:stretch>
              <a:fillRect/>
            </a:stretch>
          </p:blipFill>
          <p:spPr>
            <a:xfrm>
              <a:off x="-1" y="-1"/>
              <a:ext cx="691358" cy="691358"/>
            </a:xfrm>
            <a:prstGeom prst="rect">
              <a:avLst/>
            </a:prstGeom>
            <a:effectLst/>
          </p:spPr>
        </p:pic>
      </p:grpSp>
      <p:grpSp>
        <p:nvGrpSpPr>
          <p:cNvPr id="4848" name="F"/>
          <p:cNvGrpSpPr/>
          <p:nvPr/>
        </p:nvGrpSpPr>
        <p:grpSpPr>
          <a:xfrm>
            <a:off x="6801406" y="1924878"/>
            <a:ext cx="691357" cy="691357"/>
            <a:chOff x="0" y="0"/>
            <a:chExt cx="691356" cy="691356"/>
          </a:xfrm>
        </p:grpSpPr>
        <p:sp>
          <p:nvSpPr>
            <p:cNvPr id="4847"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846" name="F" descr="F"/>
            <p:cNvPicPr>
              <a:picLocks/>
            </p:cNvPicPr>
            <p:nvPr/>
          </p:nvPicPr>
          <p:blipFill>
            <a:blip r:embed="rId3"/>
            <a:stretch>
              <a:fillRect/>
            </a:stretch>
          </p:blipFill>
          <p:spPr>
            <a:xfrm>
              <a:off x="-1" y="-1"/>
              <a:ext cx="691358" cy="691358"/>
            </a:xfrm>
            <a:prstGeom prst="rect">
              <a:avLst/>
            </a:prstGeom>
            <a:effectLst/>
          </p:spPr>
        </p:pic>
      </p:grpSp>
      <p:grpSp>
        <p:nvGrpSpPr>
          <p:cNvPr id="4851" name="A"/>
          <p:cNvGrpSpPr/>
          <p:nvPr/>
        </p:nvGrpSpPr>
        <p:grpSpPr>
          <a:xfrm>
            <a:off x="963651" y="1908521"/>
            <a:ext cx="691357" cy="691357"/>
            <a:chOff x="0" y="0"/>
            <a:chExt cx="691356" cy="691356"/>
          </a:xfrm>
        </p:grpSpPr>
        <p:sp>
          <p:nvSpPr>
            <p:cNvPr id="485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4849" name="A" descr="A"/>
            <p:cNvPicPr>
              <a:picLocks/>
            </p:cNvPicPr>
            <p:nvPr/>
          </p:nvPicPr>
          <p:blipFill>
            <a:blip r:embed="rId3"/>
            <a:stretch>
              <a:fillRect/>
            </a:stretch>
          </p:blipFill>
          <p:spPr>
            <a:xfrm>
              <a:off x="-1" y="-1"/>
              <a:ext cx="691358" cy="691358"/>
            </a:xfrm>
            <a:prstGeom prst="rect">
              <a:avLst/>
            </a:prstGeom>
            <a:effectLst/>
          </p:spPr>
        </p:pic>
      </p:grpSp>
      <p:sp>
        <p:nvSpPr>
          <p:cNvPr id="489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4"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5"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57"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6"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7"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0"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8"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899"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3"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6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4"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5"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2"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06"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7"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75"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78" name="I"/>
          <p:cNvGrpSpPr/>
          <p:nvPr/>
        </p:nvGrpSpPr>
        <p:grpSpPr>
          <a:xfrm>
            <a:off x="10173172" y="1936821"/>
            <a:ext cx="691357" cy="691357"/>
            <a:chOff x="0" y="0"/>
            <a:chExt cx="691356" cy="691356"/>
          </a:xfrm>
        </p:grpSpPr>
        <p:sp>
          <p:nvSpPr>
            <p:cNvPr id="487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876" name="I" descr="I"/>
            <p:cNvPicPr>
              <a:picLocks/>
            </p:cNvPicPr>
            <p:nvPr/>
          </p:nvPicPr>
          <p:blipFill>
            <a:blip r:embed="rId3"/>
            <a:stretch>
              <a:fillRect/>
            </a:stretch>
          </p:blipFill>
          <p:spPr>
            <a:xfrm>
              <a:off x="-1" y="-1"/>
              <a:ext cx="691358" cy="691358"/>
            </a:xfrm>
            <a:prstGeom prst="rect">
              <a:avLst/>
            </a:prstGeom>
            <a:effectLst/>
          </p:spPr>
        </p:pic>
      </p:grpSp>
      <p:sp>
        <p:nvSpPr>
          <p:cNvPr id="4908"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09"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1"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884" name="J"/>
          <p:cNvGrpSpPr/>
          <p:nvPr/>
        </p:nvGrpSpPr>
        <p:grpSpPr>
          <a:xfrm>
            <a:off x="11349792" y="1949521"/>
            <a:ext cx="691357" cy="691357"/>
            <a:chOff x="0" y="0"/>
            <a:chExt cx="691356" cy="691356"/>
          </a:xfrm>
        </p:grpSpPr>
        <p:sp>
          <p:nvSpPr>
            <p:cNvPr id="488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882" name="J" descr="J"/>
            <p:cNvPicPr>
              <a:picLocks/>
            </p:cNvPicPr>
            <p:nvPr/>
          </p:nvPicPr>
          <p:blipFill>
            <a:blip r:embed="rId3"/>
            <a:stretch>
              <a:fillRect/>
            </a:stretch>
          </p:blipFill>
          <p:spPr>
            <a:xfrm>
              <a:off x="-1" y="-1"/>
              <a:ext cx="691358" cy="691358"/>
            </a:xfrm>
            <a:prstGeom prst="rect">
              <a:avLst/>
            </a:prstGeom>
            <a:effectLst/>
          </p:spPr>
        </p:pic>
      </p:grpSp>
      <p:sp>
        <p:nvSpPr>
          <p:cNvPr id="4910"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11"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887"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88"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88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89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91" name="Using regular union find method"/>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 name="G"/>
          <p:cNvGrpSpPr/>
          <p:nvPr/>
        </p:nvGrpSpPr>
        <p:grpSpPr>
          <a:xfrm>
            <a:off x="7935673" y="1935736"/>
            <a:ext cx="691357" cy="691357"/>
            <a:chOff x="0" y="0"/>
            <a:chExt cx="691356" cy="691356"/>
          </a:xfrm>
        </p:grpSpPr>
        <p:sp>
          <p:nvSpPr>
            <p:cNvPr id="491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13" name="G" descr="G"/>
            <p:cNvPicPr>
              <a:picLocks/>
            </p:cNvPicPr>
            <p:nvPr/>
          </p:nvPicPr>
          <p:blipFill>
            <a:blip r:embed="rId3"/>
            <a:stretch>
              <a:fillRect/>
            </a:stretch>
          </p:blipFill>
          <p:spPr>
            <a:xfrm>
              <a:off x="-1" y="-1"/>
              <a:ext cx="691358" cy="691358"/>
            </a:xfrm>
            <a:prstGeom prst="rect">
              <a:avLst/>
            </a:prstGeom>
            <a:effectLst/>
          </p:spPr>
        </p:pic>
      </p:grpSp>
      <p:grpSp>
        <p:nvGrpSpPr>
          <p:cNvPr id="4918" name="E"/>
          <p:cNvGrpSpPr/>
          <p:nvPr/>
        </p:nvGrpSpPr>
        <p:grpSpPr>
          <a:xfrm>
            <a:off x="5593872" y="1948329"/>
            <a:ext cx="691357" cy="691357"/>
            <a:chOff x="0" y="0"/>
            <a:chExt cx="691356" cy="691356"/>
          </a:xfrm>
        </p:grpSpPr>
        <p:sp>
          <p:nvSpPr>
            <p:cNvPr id="491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16" name="E" descr="E"/>
            <p:cNvPicPr>
              <a:picLocks/>
            </p:cNvPicPr>
            <p:nvPr/>
          </p:nvPicPr>
          <p:blipFill>
            <a:blip r:embed="rId3"/>
            <a:stretch>
              <a:fillRect/>
            </a:stretch>
          </p:blipFill>
          <p:spPr>
            <a:xfrm>
              <a:off x="-1" y="-1"/>
              <a:ext cx="691358" cy="691358"/>
            </a:xfrm>
            <a:prstGeom prst="rect">
              <a:avLst/>
            </a:prstGeom>
            <a:effectLst/>
          </p:spPr>
        </p:pic>
      </p:grpSp>
      <p:sp>
        <p:nvSpPr>
          <p:cNvPr id="491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4922" name="H"/>
          <p:cNvGrpSpPr/>
          <p:nvPr/>
        </p:nvGrpSpPr>
        <p:grpSpPr>
          <a:xfrm>
            <a:off x="9032854" y="1949521"/>
            <a:ext cx="691357" cy="691358"/>
            <a:chOff x="0" y="0"/>
            <a:chExt cx="691356" cy="691356"/>
          </a:xfrm>
        </p:grpSpPr>
        <p:sp>
          <p:nvSpPr>
            <p:cNvPr id="492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20" name="H" descr="H"/>
            <p:cNvPicPr>
              <a:picLocks/>
            </p:cNvPicPr>
            <p:nvPr/>
          </p:nvPicPr>
          <p:blipFill>
            <a:blip r:embed="rId3"/>
            <a:stretch>
              <a:fillRect/>
            </a:stretch>
          </p:blipFill>
          <p:spPr>
            <a:xfrm>
              <a:off x="-1" y="-1"/>
              <a:ext cx="691358" cy="691358"/>
            </a:xfrm>
            <a:prstGeom prst="rect">
              <a:avLst/>
            </a:prstGeom>
            <a:effectLst/>
          </p:spPr>
        </p:pic>
      </p:grpSp>
      <p:grpSp>
        <p:nvGrpSpPr>
          <p:cNvPr id="4925" name="F"/>
          <p:cNvGrpSpPr/>
          <p:nvPr/>
        </p:nvGrpSpPr>
        <p:grpSpPr>
          <a:xfrm>
            <a:off x="6801406" y="1924878"/>
            <a:ext cx="691357" cy="691357"/>
            <a:chOff x="0" y="0"/>
            <a:chExt cx="691356" cy="691356"/>
          </a:xfrm>
        </p:grpSpPr>
        <p:sp>
          <p:nvSpPr>
            <p:cNvPr id="4924"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4923" name="F" descr="F"/>
            <p:cNvPicPr>
              <a:picLocks/>
            </p:cNvPicPr>
            <p:nvPr/>
          </p:nvPicPr>
          <p:blipFill>
            <a:blip r:embed="rId3"/>
            <a:stretch>
              <a:fillRect/>
            </a:stretch>
          </p:blipFill>
          <p:spPr>
            <a:xfrm>
              <a:off x="-1" y="-1"/>
              <a:ext cx="691358" cy="691358"/>
            </a:xfrm>
            <a:prstGeom prst="rect">
              <a:avLst/>
            </a:prstGeom>
            <a:effectLst/>
          </p:spPr>
        </p:pic>
      </p:grpSp>
      <p:sp>
        <p:nvSpPr>
          <p:cNvPr id="4926"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71"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2"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2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3"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4"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7"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78"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3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79"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0"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44" name="I"/>
          <p:cNvGrpSpPr/>
          <p:nvPr/>
        </p:nvGrpSpPr>
        <p:grpSpPr>
          <a:xfrm>
            <a:off x="10173172" y="1936821"/>
            <a:ext cx="691357" cy="691357"/>
            <a:chOff x="0" y="0"/>
            <a:chExt cx="691356" cy="691356"/>
          </a:xfrm>
        </p:grpSpPr>
        <p:sp>
          <p:nvSpPr>
            <p:cNvPr id="494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4942" name="I" descr="I"/>
            <p:cNvPicPr>
              <a:picLocks/>
            </p:cNvPicPr>
            <p:nvPr/>
          </p:nvPicPr>
          <p:blipFill>
            <a:blip r:embed="rId3"/>
            <a:stretch>
              <a:fillRect/>
            </a:stretch>
          </p:blipFill>
          <p:spPr>
            <a:xfrm>
              <a:off x="-1" y="-1"/>
              <a:ext cx="691358" cy="691358"/>
            </a:xfrm>
            <a:prstGeom prst="rect">
              <a:avLst/>
            </a:prstGeom>
            <a:effectLst/>
          </p:spPr>
        </p:pic>
      </p:grpSp>
      <p:sp>
        <p:nvSpPr>
          <p:cNvPr id="4981"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2"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4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0" name="J"/>
          <p:cNvGrpSpPr/>
          <p:nvPr/>
        </p:nvGrpSpPr>
        <p:grpSpPr>
          <a:xfrm>
            <a:off x="11349792" y="1949521"/>
            <a:ext cx="691357" cy="691357"/>
            <a:chOff x="0" y="0"/>
            <a:chExt cx="691356" cy="691356"/>
          </a:xfrm>
        </p:grpSpPr>
        <p:sp>
          <p:nvSpPr>
            <p:cNvPr id="4949"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4948" name="J" descr="J"/>
            <p:cNvPicPr>
              <a:picLocks/>
            </p:cNvPicPr>
            <p:nvPr/>
          </p:nvPicPr>
          <p:blipFill>
            <a:blip r:embed="rId3"/>
            <a:stretch>
              <a:fillRect/>
            </a:stretch>
          </p:blipFill>
          <p:spPr>
            <a:xfrm>
              <a:off x="-1" y="-1"/>
              <a:ext cx="691358" cy="691358"/>
            </a:xfrm>
            <a:prstGeom prst="rect">
              <a:avLst/>
            </a:prstGeom>
            <a:effectLst/>
          </p:spPr>
        </p:pic>
      </p:grpSp>
      <p:sp>
        <p:nvSpPr>
          <p:cNvPr id="4983"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4"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5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4957" name="D"/>
          <p:cNvGrpSpPr/>
          <p:nvPr/>
        </p:nvGrpSpPr>
        <p:grpSpPr>
          <a:xfrm>
            <a:off x="4436602" y="1946189"/>
            <a:ext cx="691357" cy="691357"/>
            <a:chOff x="0" y="0"/>
            <a:chExt cx="691356" cy="691356"/>
          </a:xfrm>
        </p:grpSpPr>
        <p:sp>
          <p:nvSpPr>
            <p:cNvPr id="495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4955" name="D" descr="D"/>
            <p:cNvPicPr>
              <a:picLocks/>
            </p:cNvPicPr>
            <p:nvPr/>
          </p:nvPicPr>
          <p:blipFill>
            <a:blip r:embed="rId3"/>
            <a:stretch>
              <a:fillRect/>
            </a:stretch>
          </p:blipFill>
          <p:spPr>
            <a:xfrm>
              <a:off x="-1" y="-1"/>
              <a:ext cx="691358" cy="691358"/>
            </a:xfrm>
            <a:prstGeom prst="rect">
              <a:avLst/>
            </a:prstGeom>
            <a:effectLst/>
          </p:spPr>
        </p:pic>
      </p:grpSp>
      <p:grpSp>
        <p:nvGrpSpPr>
          <p:cNvPr id="4960" name="C"/>
          <p:cNvGrpSpPr/>
          <p:nvPr/>
        </p:nvGrpSpPr>
        <p:grpSpPr>
          <a:xfrm>
            <a:off x="3278761" y="1900811"/>
            <a:ext cx="691358" cy="691357"/>
            <a:chOff x="0" y="0"/>
            <a:chExt cx="691356" cy="691356"/>
          </a:xfrm>
        </p:grpSpPr>
        <p:sp>
          <p:nvSpPr>
            <p:cNvPr id="4959"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4958" name="C" descr="C"/>
            <p:cNvPicPr>
              <a:picLocks/>
            </p:cNvPicPr>
            <p:nvPr/>
          </p:nvPicPr>
          <p:blipFill>
            <a:blip r:embed="rId3"/>
            <a:stretch>
              <a:fillRect/>
            </a:stretch>
          </p:blipFill>
          <p:spPr>
            <a:xfrm>
              <a:off x="-1" y="-1"/>
              <a:ext cx="691358" cy="691358"/>
            </a:xfrm>
            <a:prstGeom prst="rect">
              <a:avLst/>
            </a:prstGeom>
            <a:effectLst/>
          </p:spPr>
        </p:pic>
      </p:grpSp>
      <p:sp>
        <p:nvSpPr>
          <p:cNvPr id="498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87"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4988"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4966"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8"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4969"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0523E576-B3D7-DC41-93C5-E7DBE5C0550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 name="Using regular union find method">
            <a:extLst>
              <a:ext uri="{FF2B5EF4-FFF2-40B4-BE49-F238E27FC236}">
                <a16:creationId xmlns:a16="http://schemas.microsoft.com/office/drawing/2014/main" id="{B5DCDDA2-95DD-A046-8FCB-97EF7B830F6D}"/>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2" name="G"/>
          <p:cNvGrpSpPr/>
          <p:nvPr/>
        </p:nvGrpSpPr>
        <p:grpSpPr>
          <a:xfrm>
            <a:off x="7935673" y="1935736"/>
            <a:ext cx="691357" cy="691357"/>
            <a:chOff x="0" y="0"/>
            <a:chExt cx="691356" cy="691356"/>
          </a:xfrm>
        </p:grpSpPr>
        <p:sp>
          <p:nvSpPr>
            <p:cNvPr id="4991"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4990" name="G" descr="G"/>
            <p:cNvPicPr>
              <a:picLocks/>
            </p:cNvPicPr>
            <p:nvPr/>
          </p:nvPicPr>
          <p:blipFill>
            <a:blip r:embed="rId3"/>
            <a:stretch>
              <a:fillRect/>
            </a:stretch>
          </p:blipFill>
          <p:spPr>
            <a:xfrm>
              <a:off x="-1" y="-1"/>
              <a:ext cx="691358" cy="691358"/>
            </a:xfrm>
            <a:prstGeom prst="rect">
              <a:avLst/>
            </a:prstGeom>
            <a:effectLst/>
          </p:spPr>
        </p:pic>
      </p:grpSp>
      <p:sp>
        <p:nvSpPr>
          <p:cNvPr id="499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4997" name="E"/>
          <p:cNvGrpSpPr/>
          <p:nvPr/>
        </p:nvGrpSpPr>
        <p:grpSpPr>
          <a:xfrm>
            <a:off x="5593872" y="1948329"/>
            <a:ext cx="691357" cy="691357"/>
            <a:chOff x="0" y="0"/>
            <a:chExt cx="691356" cy="691356"/>
          </a:xfrm>
        </p:grpSpPr>
        <p:sp>
          <p:nvSpPr>
            <p:cNvPr id="4996"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4995" name="E" descr="E"/>
            <p:cNvPicPr>
              <a:picLocks/>
            </p:cNvPicPr>
            <p:nvPr/>
          </p:nvPicPr>
          <p:blipFill>
            <a:blip r:embed="rId3"/>
            <a:stretch>
              <a:fillRect/>
            </a:stretch>
          </p:blipFill>
          <p:spPr>
            <a:xfrm>
              <a:off x="-1" y="-1"/>
              <a:ext cx="691358" cy="691358"/>
            </a:xfrm>
            <a:prstGeom prst="rect">
              <a:avLst/>
            </a:prstGeom>
            <a:effectLst/>
          </p:spPr>
        </p:pic>
      </p:grpSp>
      <p:sp>
        <p:nvSpPr>
          <p:cNvPr id="499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01" name="H"/>
          <p:cNvGrpSpPr/>
          <p:nvPr/>
        </p:nvGrpSpPr>
        <p:grpSpPr>
          <a:xfrm>
            <a:off x="9032854" y="1949521"/>
            <a:ext cx="691357" cy="691358"/>
            <a:chOff x="0" y="0"/>
            <a:chExt cx="691356" cy="691356"/>
          </a:xfrm>
        </p:grpSpPr>
        <p:sp>
          <p:nvSpPr>
            <p:cNvPr id="500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4999" name="H" descr="H"/>
            <p:cNvPicPr>
              <a:picLocks/>
            </p:cNvPicPr>
            <p:nvPr/>
          </p:nvPicPr>
          <p:blipFill>
            <a:blip r:embed="rId3"/>
            <a:stretch>
              <a:fillRect/>
            </a:stretch>
          </p:blipFill>
          <p:spPr>
            <a:xfrm>
              <a:off x="-1" y="-1"/>
              <a:ext cx="691358" cy="691358"/>
            </a:xfrm>
            <a:prstGeom prst="rect">
              <a:avLst/>
            </a:prstGeom>
            <a:effectLst/>
          </p:spPr>
        </p:pic>
      </p:grpSp>
      <p:grpSp>
        <p:nvGrpSpPr>
          <p:cNvPr id="5004" name="F"/>
          <p:cNvGrpSpPr/>
          <p:nvPr/>
        </p:nvGrpSpPr>
        <p:grpSpPr>
          <a:xfrm>
            <a:off x="6801406" y="1924878"/>
            <a:ext cx="691357" cy="691357"/>
            <a:chOff x="0" y="0"/>
            <a:chExt cx="691356" cy="691356"/>
          </a:xfrm>
        </p:grpSpPr>
        <p:sp>
          <p:nvSpPr>
            <p:cNvPr id="500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002" name="F" descr="F"/>
            <p:cNvPicPr>
              <a:picLocks/>
            </p:cNvPicPr>
            <p:nvPr/>
          </p:nvPicPr>
          <p:blipFill>
            <a:blip r:embed="rId3"/>
            <a:stretch>
              <a:fillRect/>
            </a:stretch>
          </p:blipFill>
          <p:spPr>
            <a:xfrm>
              <a:off x="-1" y="-1"/>
              <a:ext cx="691358" cy="691358"/>
            </a:xfrm>
            <a:prstGeom prst="rect">
              <a:avLst/>
            </a:prstGeom>
            <a:effectLst/>
          </p:spPr>
        </p:pic>
      </p:grpSp>
      <p:sp>
        <p:nvSpPr>
          <p:cNvPr id="500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4"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5"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4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4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1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0"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5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3"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26" name="I"/>
          <p:cNvGrpSpPr/>
          <p:nvPr/>
        </p:nvGrpSpPr>
        <p:grpSpPr>
          <a:xfrm>
            <a:off x="10173172" y="1936821"/>
            <a:ext cx="691357" cy="691357"/>
            <a:chOff x="0" y="0"/>
            <a:chExt cx="691356" cy="691356"/>
          </a:xfrm>
        </p:grpSpPr>
        <p:sp>
          <p:nvSpPr>
            <p:cNvPr id="5025"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24" name="I" descr="I"/>
            <p:cNvPicPr>
              <a:picLocks/>
            </p:cNvPicPr>
            <p:nvPr/>
          </p:nvPicPr>
          <p:blipFill>
            <a:blip r:embed="rId3"/>
            <a:stretch>
              <a:fillRect/>
            </a:stretch>
          </p:blipFill>
          <p:spPr>
            <a:xfrm>
              <a:off x="-1" y="-1"/>
              <a:ext cx="691358" cy="691358"/>
            </a:xfrm>
            <a:prstGeom prst="rect">
              <a:avLst/>
            </a:prstGeom>
            <a:effectLst/>
          </p:spPr>
        </p:pic>
      </p:grpSp>
      <p:sp>
        <p:nvSpPr>
          <p:cNvPr id="505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32" name="J"/>
          <p:cNvGrpSpPr/>
          <p:nvPr/>
        </p:nvGrpSpPr>
        <p:grpSpPr>
          <a:xfrm>
            <a:off x="11349792" y="1949521"/>
            <a:ext cx="691357" cy="691357"/>
            <a:chOff x="0" y="0"/>
            <a:chExt cx="691356" cy="691356"/>
          </a:xfrm>
        </p:grpSpPr>
        <p:sp>
          <p:nvSpPr>
            <p:cNvPr id="5031"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30" name="J" descr="J"/>
            <p:cNvPicPr>
              <a:picLocks/>
            </p:cNvPicPr>
            <p:nvPr/>
          </p:nvPicPr>
          <p:blipFill>
            <a:blip r:embed="rId3"/>
            <a:stretch>
              <a:fillRect/>
            </a:stretch>
          </p:blipFill>
          <p:spPr>
            <a:xfrm>
              <a:off x="-1" y="-1"/>
              <a:ext cx="691358" cy="691358"/>
            </a:xfrm>
            <a:prstGeom prst="rect">
              <a:avLst/>
            </a:prstGeom>
            <a:effectLst/>
          </p:spPr>
        </p:pic>
      </p:grpSp>
      <p:sp>
        <p:nvSpPr>
          <p:cNvPr id="505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05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35"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6"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3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04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FFDB8ECF-08B9-B14E-AEC7-001C8FDD249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5" name="Using regular union find method">
            <a:extLst>
              <a:ext uri="{FF2B5EF4-FFF2-40B4-BE49-F238E27FC236}">
                <a16:creationId xmlns:a16="http://schemas.microsoft.com/office/drawing/2014/main" id="{4770BBD6-1553-884D-8E1C-621D8B3E1739}"/>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61" name="G"/>
          <p:cNvGrpSpPr/>
          <p:nvPr/>
        </p:nvGrpSpPr>
        <p:grpSpPr>
          <a:xfrm>
            <a:off x="7935673" y="1935736"/>
            <a:ext cx="691357" cy="691357"/>
            <a:chOff x="0" y="0"/>
            <a:chExt cx="691356" cy="691356"/>
          </a:xfrm>
        </p:grpSpPr>
        <p:sp>
          <p:nvSpPr>
            <p:cNvPr id="506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059" name="G" descr="G"/>
            <p:cNvPicPr>
              <a:picLocks/>
            </p:cNvPicPr>
            <p:nvPr/>
          </p:nvPicPr>
          <p:blipFill>
            <a:blip r:embed="rId3"/>
            <a:stretch>
              <a:fillRect/>
            </a:stretch>
          </p:blipFill>
          <p:spPr>
            <a:xfrm>
              <a:off x="-1" y="-1"/>
              <a:ext cx="691358" cy="691358"/>
            </a:xfrm>
            <a:prstGeom prst="rect">
              <a:avLst/>
            </a:prstGeom>
            <a:effectLst/>
          </p:spPr>
        </p:pic>
      </p:grpSp>
      <p:sp>
        <p:nvSpPr>
          <p:cNvPr id="5062"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63"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64"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65"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068" name="H"/>
          <p:cNvGrpSpPr/>
          <p:nvPr/>
        </p:nvGrpSpPr>
        <p:grpSpPr>
          <a:xfrm>
            <a:off x="9032854" y="1949521"/>
            <a:ext cx="691357" cy="691358"/>
            <a:chOff x="0" y="0"/>
            <a:chExt cx="691356" cy="691356"/>
          </a:xfrm>
        </p:grpSpPr>
        <p:sp>
          <p:nvSpPr>
            <p:cNvPr id="506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066" name="H" descr="H"/>
            <p:cNvPicPr>
              <a:picLocks/>
            </p:cNvPicPr>
            <p:nvPr/>
          </p:nvPicPr>
          <p:blipFill>
            <a:blip r:embed="rId3"/>
            <a:stretch>
              <a:fillRect/>
            </a:stretch>
          </p:blipFill>
          <p:spPr>
            <a:xfrm>
              <a:off x="-1" y="-1"/>
              <a:ext cx="691358" cy="691358"/>
            </a:xfrm>
            <a:prstGeom prst="rect">
              <a:avLst/>
            </a:prstGeom>
            <a:effectLst/>
          </p:spPr>
        </p:pic>
      </p:grpSp>
      <p:sp>
        <p:nvSpPr>
          <p:cNvPr id="5069"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70" name="A"/>
          <p:cNvSpPr/>
          <p:nvPr/>
        </p:nvSpPr>
        <p:spPr>
          <a:xfrm>
            <a:off x="989051" y="193392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7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1"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2"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2"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85" name="I"/>
          <p:cNvGrpSpPr/>
          <p:nvPr/>
        </p:nvGrpSpPr>
        <p:grpSpPr>
          <a:xfrm>
            <a:off x="10173172" y="1936821"/>
            <a:ext cx="691357" cy="691357"/>
            <a:chOff x="0" y="0"/>
            <a:chExt cx="691356" cy="691356"/>
          </a:xfrm>
        </p:grpSpPr>
        <p:sp>
          <p:nvSpPr>
            <p:cNvPr id="508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083" name="I" descr="I"/>
            <p:cNvPicPr>
              <a:picLocks/>
            </p:cNvPicPr>
            <p:nvPr/>
          </p:nvPicPr>
          <p:blipFill>
            <a:blip r:embed="rId3"/>
            <a:stretch>
              <a:fillRect/>
            </a:stretch>
          </p:blipFill>
          <p:spPr>
            <a:xfrm>
              <a:off x="-1" y="-1"/>
              <a:ext cx="691358" cy="691358"/>
            </a:xfrm>
            <a:prstGeom prst="rect">
              <a:avLst/>
            </a:prstGeom>
            <a:effectLst/>
          </p:spPr>
        </p:pic>
      </p:grpSp>
      <p:sp>
        <p:nvSpPr>
          <p:cNvPr id="51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8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091" name="J"/>
          <p:cNvGrpSpPr/>
          <p:nvPr/>
        </p:nvGrpSpPr>
        <p:grpSpPr>
          <a:xfrm>
            <a:off x="11349792" y="1949521"/>
            <a:ext cx="691357" cy="691357"/>
            <a:chOff x="0" y="0"/>
            <a:chExt cx="691356" cy="691356"/>
          </a:xfrm>
        </p:grpSpPr>
        <p:sp>
          <p:nvSpPr>
            <p:cNvPr id="5090"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089" name="J" descr="J"/>
            <p:cNvPicPr>
              <a:picLocks/>
            </p:cNvPicPr>
            <p:nvPr/>
          </p:nvPicPr>
          <p:blipFill>
            <a:blip r:embed="rId3"/>
            <a:stretch>
              <a:fillRect/>
            </a:stretch>
          </p:blipFill>
          <p:spPr>
            <a:xfrm>
              <a:off x="-1" y="-1"/>
              <a:ext cx="691358" cy="691358"/>
            </a:xfrm>
            <a:prstGeom prst="rect">
              <a:avLst/>
            </a:prstGeom>
            <a:effectLst/>
          </p:spPr>
        </p:pic>
      </p:grpSp>
      <p:sp>
        <p:nvSpPr>
          <p:cNvPr id="5115"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6"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09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1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02"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03"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0068AF5F-BAEE-F440-9345-B091331EEC66}"/>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9" name="Using regular union find method">
            <a:extLst>
              <a:ext uri="{FF2B5EF4-FFF2-40B4-BE49-F238E27FC236}">
                <a16:creationId xmlns:a16="http://schemas.microsoft.com/office/drawing/2014/main" id="{8B305C84-C488-7246-8D93-98FDE83D3FCC}"/>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21"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22"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23"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2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25"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26"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27"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3"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36"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39" name="I"/>
          <p:cNvGrpSpPr/>
          <p:nvPr/>
        </p:nvGrpSpPr>
        <p:grpSpPr>
          <a:xfrm>
            <a:off x="10173172" y="1936821"/>
            <a:ext cx="691357" cy="691357"/>
            <a:chOff x="0" y="0"/>
            <a:chExt cx="691356" cy="691356"/>
          </a:xfrm>
        </p:grpSpPr>
        <p:sp>
          <p:nvSpPr>
            <p:cNvPr id="5138"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137" name="I" descr="I"/>
            <p:cNvPicPr>
              <a:picLocks/>
            </p:cNvPicPr>
            <p:nvPr/>
          </p:nvPicPr>
          <p:blipFill>
            <a:blip r:embed="rId6"/>
            <a:stretch>
              <a:fillRect/>
            </a:stretch>
          </p:blipFill>
          <p:spPr>
            <a:xfrm>
              <a:off x="-1" y="-1"/>
              <a:ext cx="691358" cy="691358"/>
            </a:xfrm>
            <a:prstGeom prst="rect">
              <a:avLst/>
            </a:prstGeom>
            <a:effectLst/>
          </p:spPr>
        </p:pic>
      </p:grpSp>
      <p:sp>
        <p:nvSpPr>
          <p:cNvPr id="5166"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7"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2"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145" name="J"/>
          <p:cNvGrpSpPr/>
          <p:nvPr/>
        </p:nvGrpSpPr>
        <p:grpSpPr>
          <a:xfrm>
            <a:off x="11349792" y="1949521"/>
            <a:ext cx="691357" cy="691357"/>
            <a:chOff x="0" y="0"/>
            <a:chExt cx="691356" cy="691356"/>
          </a:xfrm>
        </p:grpSpPr>
        <p:sp>
          <p:nvSpPr>
            <p:cNvPr id="5144"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143" name="J" descr="J"/>
            <p:cNvPicPr>
              <a:picLocks/>
            </p:cNvPicPr>
            <p:nvPr/>
          </p:nvPicPr>
          <p:blipFill>
            <a:blip r:embed="rId6"/>
            <a:stretch>
              <a:fillRect/>
            </a:stretch>
          </p:blipFill>
          <p:spPr>
            <a:xfrm>
              <a:off x="-1" y="-1"/>
              <a:ext cx="691358" cy="691358"/>
            </a:xfrm>
            <a:prstGeom prst="rect">
              <a:avLst/>
            </a:prstGeom>
            <a:effectLst/>
          </p:spPr>
        </p:pic>
      </p:grpSp>
      <p:sp>
        <p:nvSpPr>
          <p:cNvPr id="5168"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69"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48"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49"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0"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17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54"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5"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15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ECF4DC44-D724-C249-A7C8-9D42C6E268F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3" name="Using regular union find method">
            <a:extLst>
              <a:ext uri="{FF2B5EF4-FFF2-40B4-BE49-F238E27FC236}">
                <a16:creationId xmlns:a16="http://schemas.microsoft.com/office/drawing/2014/main" id="{DDDD6309-9687-1B49-9A4A-DA934E6982AF}"/>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3"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17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7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76"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77"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78"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9"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80"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0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0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3"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89"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0"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13"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4"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19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4"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9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15"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16"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0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0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B69BB488-3754-C44D-8904-8ACE1F7A4740}"/>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7" name="Using regular union find method">
            <a:extLst>
              <a:ext uri="{FF2B5EF4-FFF2-40B4-BE49-F238E27FC236}">
                <a16:creationId xmlns:a16="http://schemas.microsoft.com/office/drawing/2014/main" id="{AB9D5E6E-10F4-7446-BE74-926B6CFCDCCA}"/>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85"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7"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 name="3"/>
          <p:cNvSpPr/>
          <p:nvPr/>
        </p:nvSpPr>
        <p:spPr>
          <a:xfrm>
            <a:off x="9973062" y="3223718"/>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 name="4"/>
          <p:cNvSpPr/>
          <p:nvPr/>
        </p:nvSpPr>
        <p:spPr>
          <a:xfrm>
            <a:off x="10950454" y="4047659"/>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 name="2"/>
          <p:cNvSpPr/>
          <p:nvPr/>
        </p:nvSpPr>
        <p:spPr>
          <a:xfrm>
            <a:off x="9032190" y="3209769"/>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7"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298" name="8"/>
          <p:cNvSpPr/>
          <p:nvPr/>
        </p:nvSpPr>
        <p:spPr>
          <a:xfrm>
            <a:off x="6483130" y="5473869"/>
            <a:ext cx="980667" cy="985465"/>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 name="6"/>
          <p:cNvSpPr/>
          <p:nvPr/>
        </p:nvSpPr>
        <p:spPr>
          <a:xfrm>
            <a:off x="6483130" y="4488010"/>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 name="Line"/>
          <p:cNvSpPr/>
          <p:nvPr/>
        </p:nvSpPr>
        <p:spPr>
          <a:xfrm flipV="1">
            <a:off x="5262620" y="7835192"/>
            <a:ext cx="1" cy="43404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a:off x="5474287" y="7862174"/>
            <a:ext cx="1" cy="38008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8"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19"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0"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1"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3"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24"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25"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2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1"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4"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5"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34"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5"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6"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9"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5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5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42"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3"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4"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5"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4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630B92F5-DE2D-E743-9019-145AD74A99D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regular union find method">
            <a:extLst>
              <a:ext uri="{FF2B5EF4-FFF2-40B4-BE49-F238E27FC236}">
                <a16:creationId xmlns:a16="http://schemas.microsoft.com/office/drawing/2014/main" id="{11324940-45F8-DC46-A7B7-932C0E0A30A0}"/>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60"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61"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6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6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6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6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90"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1"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6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7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74"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7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7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29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28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2"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3"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9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285"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8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28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DDC48597-5778-0F40-90D2-6504DFAF13B8}"/>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regular union find method">
            <a:extLst>
              <a:ext uri="{FF2B5EF4-FFF2-40B4-BE49-F238E27FC236}">
                <a16:creationId xmlns:a16="http://schemas.microsoft.com/office/drawing/2014/main" id="{275D293F-6F85-2641-9687-8F7FD103D455}"/>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8"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9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0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1"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2"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03"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04"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05"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08"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0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0"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1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9"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30"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1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19"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31"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21"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2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1" name="Instructions:">
            <a:extLst>
              <a:ext uri="{FF2B5EF4-FFF2-40B4-BE49-F238E27FC236}">
                <a16:creationId xmlns:a16="http://schemas.microsoft.com/office/drawing/2014/main" id="{BA78F611-3913-9849-814F-C3F97B04656A}"/>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2" name="Using regular union find method">
            <a:extLst>
              <a:ext uri="{FF2B5EF4-FFF2-40B4-BE49-F238E27FC236}">
                <a16:creationId xmlns:a16="http://schemas.microsoft.com/office/drawing/2014/main" id="{127F3FF4-7398-D14C-A147-916410CEBCA3}"/>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3"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34"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35"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7"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3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3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0" name="A"/>
          <p:cNvSpPr/>
          <p:nvPr/>
        </p:nvSpPr>
        <p:spPr>
          <a:xfrm>
            <a:off x="989051" y="1933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4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2" name="J"/>
          <p:cNvSpPr/>
          <p:nvPr/>
        </p:nvSpPr>
        <p:spPr>
          <a:xfrm>
            <a:off x="11375192" y="1974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4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36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4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a:off x="9791646"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35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a:off x="2917245"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5" name="Line"/>
          <p:cNvSpPr/>
          <p:nvPr/>
        </p:nvSpPr>
        <p:spPr>
          <a:xfrm>
            <a:off x="5217216"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35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29" name="Instructions:">
            <a:extLst>
              <a:ext uri="{FF2B5EF4-FFF2-40B4-BE49-F238E27FC236}">
                <a16:creationId xmlns:a16="http://schemas.microsoft.com/office/drawing/2014/main" id="{129D1FC4-8308-084A-BAE2-9A80C97A1E91}"/>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0" name="Using regular union find method">
            <a:extLst>
              <a:ext uri="{FF2B5EF4-FFF2-40B4-BE49-F238E27FC236}">
                <a16:creationId xmlns:a16="http://schemas.microsoft.com/office/drawing/2014/main" id="{8DB82F66-6888-794D-915D-33F1B49C0955}"/>
              </a:ext>
            </a:extLst>
          </p:cNvPr>
          <p:cNvSpPr/>
          <p:nvPr/>
        </p:nvSpPr>
        <p:spPr>
          <a:xfrm>
            <a:off x="4191357" y="3864134"/>
            <a:ext cx="518090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使用普通的合并查找方法</a:t>
            </a:r>
            <a:endParaRPr dirty="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66" name="G"/>
          <p:cNvGrpSpPr/>
          <p:nvPr/>
        </p:nvGrpSpPr>
        <p:grpSpPr>
          <a:xfrm>
            <a:off x="7935673" y="1935736"/>
            <a:ext cx="691357" cy="691357"/>
            <a:chOff x="0" y="0"/>
            <a:chExt cx="691356" cy="691356"/>
          </a:xfrm>
        </p:grpSpPr>
        <p:sp>
          <p:nvSpPr>
            <p:cNvPr id="536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364" name="G" descr="G"/>
            <p:cNvPicPr>
              <a:picLocks/>
            </p:cNvPicPr>
            <p:nvPr/>
          </p:nvPicPr>
          <p:blipFill>
            <a:blip r:embed="rId3"/>
            <a:stretch>
              <a:fillRect/>
            </a:stretch>
          </p:blipFill>
          <p:spPr>
            <a:xfrm>
              <a:off x="-1" y="-1"/>
              <a:ext cx="691358" cy="691358"/>
            </a:xfrm>
            <a:prstGeom prst="rect">
              <a:avLst/>
            </a:prstGeom>
            <a:effectLst/>
          </p:spPr>
        </p:pic>
      </p:grpSp>
      <p:grpSp>
        <p:nvGrpSpPr>
          <p:cNvPr id="5369" name="D"/>
          <p:cNvGrpSpPr/>
          <p:nvPr/>
        </p:nvGrpSpPr>
        <p:grpSpPr>
          <a:xfrm>
            <a:off x="4436602" y="1946189"/>
            <a:ext cx="691357" cy="691357"/>
            <a:chOff x="0" y="0"/>
            <a:chExt cx="691356" cy="691356"/>
          </a:xfrm>
        </p:grpSpPr>
        <p:sp>
          <p:nvSpPr>
            <p:cNvPr id="536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367" name="D" descr="D"/>
            <p:cNvPicPr>
              <a:picLocks/>
            </p:cNvPicPr>
            <p:nvPr/>
          </p:nvPicPr>
          <p:blipFill>
            <a:blip r:embed="rId3"/>
            <a:stretch>
              <a:fillRect/>
            </a:stretch>
          </p:blipFill>
          <p:spPr>
            <a:xfrm>
              <a:off x="-1" y="-1"/>
              <a:ext cx="691358" cy="691358"/>
            </a:xfrm>
            <a:prstGeom prst="rect">
              <a:avLst/>
            </a:prstGeom>
            <a:effectLst/>
          </p:spPr>
        </p:pic>
      </p:grpSp>
      <p:grpSp>
        <p:nvGrpSpPr>
          <p:cNvPr id="5372" name="C"/>
          <p:cNvGrpSpPr/>
          <p:nvPr/>
        </p:nvGrpSpPr>
        <p:grpSpPr>
          <a:xfrm>
            <a:off x="3278761" y="1900811"/>
            <a:ext cx="691358" cy="691357"/>
            <a:chOff x="0" y="0"/>
            <a:chExt cx="691356" cy="691356"/>
          </a:xfrm>
        </p:grpSpPr>
        <p:sp>
          <p:nvSpPr>
            <p:cNvPr id="5371"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370" name="C" descr="C"/>
            <p:cNvPicPr>
              <a:picLocks/>
            </p:cNvPicPr>
            <p:nvPr/>
          </p:nvPicPr>
          <p:blipFill>
            <a:blip r:embed="rId3"/>
            <a:stretch>
              <a:fillRect/>
            </a:stretch>
          </p:blipFill>
          <p:spPr>
            <a:xfrm>
              <a:off x="-1" y="-1"/>
              <a:ext cx="691358" cy="691358"/>
            </a:xfrm>
            <a:prstGeom prst="rect">
              <a:avLst/>
            </a:prstGeom>
            <a:effectLst/>
          </p:spPr>
        </p:pic>
      </p:grpSp>
      <p:grpSp>
        <p:nvGrpSpPr>
          <p:cNvPr id="5375" name="E"/>
          <p:cNvGrpSpPr/>
          <p:nvPr/>
        </p:nvGrpSpPr>
        <p:grpSpPr>
          <a:xfrm>
            <a:off x="5593872" y="1948329"/>
            <a:ext cx="691357" cy="691357"/>
            <a:chOff x="0" y="0"/>
            <a:chExt cx="691356" cy="691356"/>
          </a:xfrm>
        </p:grpSpPr>
        <p:sp>
          <p:nvSpPr>
            <p:cNvPr id="5374"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373" name="E" descr="E"/>
            <p:cNvPicPr>
              <a:picLocks/>
            </p:cNvPicPr>
            <p:nvPr/>
          </p:nvPicPr>
          <p:blipFill>
            <a:blip r:embed="rId3"/>
            <a:stretch>
              <a:fillRect/>
            </a:stretch>
          </p:blipFill>
          <p:spPr>
            <a:xfrm>
              <a:off x="-1" y="-1"/>
              <a:ext cx="691358" cy="691358"/>
            </a:xfrm>
            <a:prstGeom prst="rect">
              <a:avLst/>
            </a:prstGeom>
            <a:effectLst/>
          </p:spPr>
        </p:pic>
      </p:grpSp>
      <p:grpSp>
        <p:nvGrpSpPr>
          <p:cNvPr id="5378" name="B"/>
          <p:cNvGrpSpPr/>
          <p:nvPr/>
        </p:nvGrpSpPr>
        <p:grpSpPr>
          <a:xfrm>
            <a:off x="2121491" y="1900811"/>
            <a:ext cx="691357" cy="691357"/>
            <a:chOff x="0" y="0"/>
            <a:chExt cx="691356" cy="691356"/>
          </a:xfrm>
        </p:grpSpPr>
        <p:sp>
          <p:nvSpPr>
            <p:cNvPr id="5377"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5376" name="B" descr="B"/>
            <p:cNvPicPr>
              <a:picLocks/>
            </p:cNvPicPr>
            <p:nvPr/>
          </p:nvPicPr>
          <p:blipFill>
            <a:blip r:embed="rId3"/>
            <a:stretch>
              <a:fillRect/>
            </a:stretch>
          </p:blipFill>
          <p:spPr>
            <a:xfrm>
              <a:off x="-1" y="-1"/>
              <a:ext cx="691358" cy="691358"/>
            </a:xfrm>
            <a:prstGeom prst="rect">
              <a:avLst/>
            </a:prstGeom>
            <a:effectLst/>
          </p:spPr>
        </p:pic>
      </p:grpSp>
      <p:grpSp>
        <p:nvGrpSpPr>
          <p:cNvPr id="5381" name="H"/>
          <p:cNvGrpSpPr/>
          <p:nvPr/>
        </p:nvGrpSpPr>
        <p:grpSpPr>
          <a:xfrm>
            <a:off x="9032854" y="1949521"/>
            <a:ext cx="691357" cy="691358"/>
            <a:chOff x="0" y="0"/>
            <a:chExt cx="691356" cy="691356"/>
          </a:xfrm>
        </p:grpSpPr>
        <p:sp>
          <p:nvSpPr>
            <p:cNvPr id="538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379" name="H" descr="H"/>
            <p:cNvPicPr>
              <a:picLocks/>
            </p:cNvPicPr>
            <p:nvPr/>
          </p:nvPicPr>
          <p:blipFill>
            <a:blip r:embed="rId3"/>
            <a:stretch>
              <a:fillRect/>
            </a:stretch>
          </p:blipFill>
          <p:spPr>
            <a:xfrm>
              <a:off x="-1" y="-1"/>
              <a:ext cx="691358" cy="691358"/>
            </a:xfrm>
            <a:prstGeom prst="rect">
              <a:avLst/>
            </a:prstGeom>
            <a:effectLst/>
          </p:spPr>
        </p:pic>
      </p:grpSp>
      <p:grpSp>
        <p:nvGrpSpPr>
          <p:cNvPr id="5384" name="F"/>
          <p:cNvGrpSpPr/>
          <p:nvPr/>
        </p:nvGrpSpPr>
        <p:grpSpPr>
          <a:xfrm>
            <a:off x="6801406" y="1924878"/>
            <a:ext cx="691357" cy="691357"/>
            <a:chOff x="0" y="0"/>
            <a:chExt cx="691356" cy="691356"/>
          </a:xfrm>
        </p:grpSpPr>
        <p:sp>
          <p:nvSpPr>
            <p:cNvPr id="538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382" name="F" descr="F"/>
            <p:cNvPicPr>
              <a:picLocks/>
            </p:cNvPicPr>
            <p:nvPr/>
          </p:nvPicPr>
          <p:blipFill>
            <a:blip r:embed="rId3"/>
            <a:stretch>
              <a:fillRect/>
            </a:stretch>
          </p:blipFill>
          <p:spPr>
            <a:xfrm>
              <a:off x="-1" y="-1"/>
              <a:ext cx="691358" cy="691358"/>
            </a:xfrm>
            <a:prstGeom prst="rect">
              <a:avLst/>
            </a:prstGeom>
            <a:effectLst/>
          </p:spPr>
        </p:pic>
      </p:grpSp>
      <p:grpSp>
        <p:nvGrpSpPr>
          <p:cNvPr id="5387" name="A"/>
          <p:cNvGrpSpPr/>
          <p:nvPr/>
        </p:nvGrpSpPr>
        <p:grpSpPr>
          <a:xfrm>
            <a:off x="963651" y="1908521"/>
            <a:ext cx="691357" cy="691357"/>
            <a:chOff x="0" y="0"/>
            <a:chExt cx="691356" cy="691356"/>
          </a:xfrm>
        </p:grpSpPr>
        <p:sp>
          <p:nvSpPr>
            <p:cNvPr id="538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5385" name="A" descr="A"/>
            <p:cNvPicPr>
              <a:picLocks/>
            </p:cNvPicPr>
            <p:nvPr/>
          </p:nvPicPr>
          <p:blipFill>
            <a:blip r:embed="rId3"/>
            <a:stretch>
              <a:fillRect/>
            </a:stretch>
          </p:blipFill>
          <p:spPr>
            <a:xfrm>
              <a:off x="-1" y="-1"/>
              <a:ext cx="691358" cy="691358"/>
            </a:xfrm>
            <a:prstGeom prst="rect">
              <a:avLst/>
            </a:prstGeom>
            <a:effectLst/>
          </p:spPr>
        </p:pic>
      </p:grpSp>
      <p:sp>
        <p:nvSpPr>
          <p:cNvPr id="542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2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0"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0"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1"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3"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2"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3"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6"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4" name="Connection Line"/>
          <p:cNvSpPr/>
          <p:nvPr/>
        </p:nvSpPr>
        <p:spPr>
          <a:xfrm>
            <a:off x="10841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5" name="Connection Line"/>
          <p:cNvSpPr/>
          <p:nvPr/>
        </p:nvSpPr>
        <p:spPr>
          <a:xfrm>
            <a:off x="1287331" y="134390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399" name="Line"/>
          <p:cNvSpPr/>
          <p:nvPr/>
        </p:nvSpPr>
        <p:spPr>
          <a:xfrm flipH="1">
            <a:off x="1430641" y="155773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6"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7"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8"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39"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0"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1"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08"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2"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3"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1"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14" name="I"/>
          <p:cNvGrpSpPr/>
          <p:nvPr/>
        </p:nvGrpSpPr>
        <p:grpSpPr>
          <a:xfrm>
            <a:off x="10173172" y="1936821"/>
            <a:ext cx="691357" cy="691357"/>
            <a:chOff x="0" y="0"/>
            <a:chExt cx="691356" cy="691356"/>
          </a:xfrm>
        </p:grpSpPr>
        <p:sp>
          <p:nvSpPr>
            <p:cNvPr id="541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12" name="I" descr="I"/>
            <p:cNvPicPr>
              <a:picLocks/>
            </p:cNvPicPr>
            <p:nvPr/>
          </p:nvPicPr>
          <p:blipFill>
            <a:blip r:embed="rId3"/>
            <a:stretch>
              <a:fillRect/>
            </a:stretch>
          </p:blipFill>
          <p:spPr>
            <a:xfrm>
              <a:off x="-1" y="-1"/>
              <a:ext cx="691358" cy="691358"/>
            </a:xfrm>
            <a:prstGeom prst="rect">
              <a:avLst/>
            </a:prstGeom>
            <a:effectLst/>
          </p:spPr>
        </p:pic>
      </p:grpSp>
      <p:sp>
        <p:nvSpPr>
          <p:cNvPr id="5444"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5"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17"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20" name="J"/>
          <p:cNvGrpSpPr/>
          <p:nvPr/>
        </p:nvGrpSpPr>
        <p:grpSpPr>
          <a:xfrm>
            <a:off x="11349792" y="1949521"/>
            <a:ext cx="691357" cy="691357"/>
            <a:chOff x="0" y="0"/>
            <a:chExt cx="691356" cy="691356"/>
          </a:xfrm>
        </p:grpSpPr>
        <p:sp>
          <p:nvSpPr>
            <p:cNvPr id="5419"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18" name="J" descr="J"/>
            <p:cNvPicPr>
              <a:picLocks/>
            </p:cNvPicPr>
            <p:nvPr/>
          </p:nvPicPr>
          <p:blipFill>
            <a:blip r:embed="rId3"/>
            <a:stretch>
              <a:fillRect/>
            </a:stretch>
          </p:blipFill>
          <p:spPr>
            <a:xfrm>
              <a:off x="-1" y="-1"/>
              <a:ext cx="691358" cy="691358"/>
            </a:xfrm>
            <a:prstGeom prst="rect">
              <a:avLst/>
            </a:prstGeom>
            <a:effectLst/>
          </p:spPr>
        </p:pic>
      </p:grpSp>
      <p:sp>
        <p:nvSpPr>
          <p:cNvPr id="5446"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447"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23"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4"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425"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426"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27" name="Using path compression"/>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51" name="G"/>
          <p:cNvGrpSpPr/>
          <p:nvPr/>
        </p:nvGrpSpPr>
        <p:grpSpPr>
          <a:xfrm>
            <a:off x="7935673" y="1935736"/>
            <a:ext cx="691357" cy="691357"/>
            <a:chOff x="0" y="0"/>
            <a:chExt cx="691356" cy="691356"/>
          </a:xfrm>
        </p:grpSpPr>
        <p:sp>
          <p:nvSpPr>
            <p:cNvPr id="545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449" name="G" descr="G"/>
            <p:cNvPicPr>
              <a:picLocks/>
            </p:cNvPicPr>
            <p:nvPr/>
          </p:nvPicPr>
          <p:blipFill>
            <a:blip r:embed="rId3"/>
            <a:stretch>
              <a:fillRect/>
            </a:stretch>
          </p:blipFill>
          <p:spPr>
            <a:xfrm>
              <a:off x="-1" y="-1"/>
              <a:ext cx="691358" cy="691358"/>
            </a:xfrm>
            <a:prstGeom prst="rect">
              <a:avLst/>
            </a:prstGeom>
            <a:effectLst/>
          </p:spPr>
        </p:pic>
      </p:grpSp>
      <p:grpSp>
        <p:nvGrpSpPr>
          <p:cNvPr id="5454" name="E"/>
          <p:cNvGrpSpPr/>
          <p:nvPr/>
        </p:nvGrpSpPr>
        <p:grpSpPr>
          <a:xfrm>
            <a:off x="5593872" y="1948329"/>
            <a:ext cx="691357" cy="691357"/>
            <a:chOff x="0" y="0"/>
            <a:chExt cx="691356" cy="691356"/>
          </a:xfrm>
        </p:grpSpPr>
        <p:sp>
          <p:nvSpPr>
            <p:cNvPr id="5453"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452" name="E" descr="E"/>
            <p:cNvPicPr>
              <a:picLocks/>
            </p:cNvPicPr>
            <p:nvPr/>
          </p:nvPicPr>
          <p:blipFill>
            <a:blip r:embed="rId3"/>
            <a:stretch>
              <a:fillRect/>
            </a:stretch>
          </p:blipFill>
          <p:spPr>
            <a:xfrm>
              <a:off x="-1" y="-1"/>
              <a:ext cx="691358" cy="691358"/>
            </a:xfrm>
            <a:prstGeom prst="rect">
              <a:avLst/>
            </a:prstGeom>
            <a:effectLst/>
          </p:spPr>
        </p:pic>
      </p:grpSp>
      <p:sp>
        <p:nvSpPr>
          <p:cNvPr id="5455"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458" name="H"/>
          <p:cNvGrpSpPr/>
          <p:nvPr/>
        </p:nvGrpSpPr>
        <p:grpSpPr>
          <a:xfrm>
            <a:off x="9032854" y="1949521"/>
            <a:ext cx="691357" cy="691358"/>
            <a:chOff x="0" y="0"/>
            <a:chExt cx="691356" cy="691356"/>
          </a:xfrm>
        </p:grpSpPr>
        <p:sp>
          <p:nvSpPr>
            <p:cNvPr id="545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456" name="H" descr="H"/>
            <p:cNvPicPr>
              <a:picLocks/>
            </p:cNvPicPr>
            <p:nvPr/>
          </p:nvPicPr>
          <p:blipFill>
            <a:blip r:embed="rId3"/>
            <a:stretch>
              <a:fillRect/>
            </a:stretch>
          </p:blipFill>
          <p:spPr>
            <a:xfrm>
              <a:off x="-1" y="-1"/>
              <a:ext cx="691358" cy="691358"/>
            </a:xfrm>
            <a:prstGeom prst="rect">
              <a:avLst/>
            </a:prstGeom>
            <a:effectLst/>
          </p:spPr>
        </p:pic>
      </p:grpSp>
      <p:grpSp>
        <p:nvGrpSpPr>
          <p:cNvPr id="5461" name="F"/>
          <p:cNvGrpSpPr/>
          <p:nvPr/>
        </p:nvGrpSpPr>
        <p:grpSpPr>
          <a:xfrm>
            <a:off x="6801406" y="1924878"/>
            <a:ext cx="691357" cy="691357"/>
            <a:chOff x="0" y="0"/>
            <a:chExt cx="691356" cy="691356"/>
          </a:xfrm>
        </p:grpSpPr>
        <p:sp>
          <p:nvSpPr>
            <p:cNvPr id="5460"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459" name="F" descr="F"/>
            <p:cNvPicPr>
              <a:picLocks/>
            </p:cNvPicPr>
            <p:nvPr/>
          </p:nvPicPr>
          <p:blipFill>
            <a:blip r:embed="rId3"/>
            <a:stretch>
              <a:fillRect/>
            </a:stretch>
          </p:blipFill>
          <p:spPr>
            <a:xfrm>
              <a:off x="-1" y="-1"/>
              <a:ext cx="691358" cy="691358"/>
            </a:xfrm>
            <a:prstGeom prst="rect">
              <a:avLst/>
            </a:prstGeom>
            <a:effectLst/>
          </p:spPr>
        </p:pic>
      </p:grpSp>
      <p:sp>
        <p:nvSpPr>
          <p:cNvPr id="546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07"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08"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5"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9"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0"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68"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1"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3"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4"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4"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15"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6"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77"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0" name="I"/>
          <p:cNvGrpSpPr/>
          <p:nvPr/>
        </p:nvGrpSpPr>
        <p:grpSpPr>
          <a:xfrm>
            <a:off x="10173172" y="1936821"/>
            <a:ext cx="691357" cy="691357"/>
            <a:chOff x="0" y="0"/>
            <a:chExt cx="691356" cy="691356"/>
          </a:xfrm>
        </p:grpSpPr>
        <p:sp>
          <p:nvSpPr>
            <p:cNvPr id="547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478" name="I" descr="I"/>
            <p:cNvPicPr>
              <a:picLocks/>
            </p:cNvPicPr>
            <p:nvPr/>
          </p:nvPicPr>
          <p:blipFill>
            <a:blip r:embed="rId3"/>
            <a:stretch>
              <a:fillRect/>
            </a:stretch>
          </p:blipFill>
          <p:spPr>
            <a:xfrm>
              <a:off x="-1" y="-1"/>
              <a:ext cx="691358" cy="691358"/>
            </a:xfrm>
            <a:prstGeom prst="rect">
              <a:avLst/>
            </a:prstGeom>
            <a:effectLst/>
          </p:spPr>
        </p:pic>
      </p:grpSp>
      <p:sp>
        <p:nvSpPr>
          <p:cNvPr id="5517"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18"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3"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86" name="J"/>
          <p:cNvGrpSpPr/>
          <p:nvPr/>
        </p:nvGrpSpPr>
        <p:grpSpPr>
          <a:xfrm>
            <a:off x="11349792" y="1949521"/>
            <a:ext cx="691357" cy="691357"/>
            <a:chOff x="0" y="0"/>
            <a:chExt cx="691356" cy="691356"/>
          </a:xfrm>
        </p:grpSpPr>
        <p:sp>
          <p:nvSpPr>
            <p:cNvPr id="5485"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484" name="J" descr="J"/>
            <p:cNvPicPr>
              <a:picLocks/>
            </p:cNvPicPr>
            <p:nvPr/>
          </p:nvPicPr>
          <p:blipFill>
            <a:blip r:embed="rId3"/>
            <a:stretch>
              <a:fillRect/>
            </a:stretch>
          </p:blipFill>
          <p:spPr>
            <a:xfrm>
              <a:off x="-1" y="-1"/>
              <a:ext cx="691358" cy="691358"/>
            </a:xfrm>
            <a:prstGeom prst="rect">
              <a:avLst/>
            </a:prstGeom>
            <a:effectLst/>
          </p:spPr>
        </p:pic>
      </p:grpSp>
      <p:sp>
        <p:nvSpPr>
          <p:cNvPr id="5519"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0"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89"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90"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493" name="D"/>
          <p:cNvGrpSpPr/>
          <p:nvPr/>
        </p:nvGrpSpPr>
        <p:grpSpPr>
          <a:xfrm>
            <a:off x="4436602" y="1946189"/>
            <a:ext cx="691357" cy="691357"/>
            <a:chOff x="0" y="0"/>
            <a:chExt cx="691356" cy="691356"/>
          </a:xfrm>
        </p:grpSpPr>
        <p:sp>
          <p:nvSpPr>
            <p:cNvPr id="5492"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5491" name="D" descr="D"/>
            <p:cNvPicPr>
              <a:picLocks/>
            </p:cNvPicPr>
            <p:nvPr/>
          </p:nvPicPr>
          <p:blipFill>
            <a:blip r:embed="rId3"/>
            <a:stretch>
              <a:fillRect/>
            </a:stretch>
          </p:blipFill>
          <p:spPr>
            <a:xfrm>
              <a:off x="-1" y="-1"/>
              <a:ext cx="691358" cy="691358"/>
            </a:xfrm>
            <a:prstGeom prst="rect">
              <a:avLst/>
            </a:prstGeom>
            <a:effectLst/>
          </p:spPr>
        </p:pic>
      </p:grpSp>
      <p:grpSp>
        <p:nvGrpSpPr>
          <p:cNvPr id="5496" name="C"/>
          <p:cNvGrpSpPr/>
          <p:nvPr/>
        </p:nvGrpSpPr>
        <p:grpSpPr>
          <a:xfrm>
            <a:off x="3278761" y="1900811"/>
            <a:ext cx="691358" cy="691357"/>
            <a:chOff x="0" y="0"/>
            <a:chExt cx="691356" cy="691356"/>
          </a:xfrm>
        </p:grpSpPr>
        <p:sp>
          <p:nvSpPr>
            <p:cNvPr id="5495"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5494" name="C" descr="C"/>
            <p:cNvPicPr>
              <a:picLocks/>
            </p:cNvPicPr>
            <p:nvPr/>
          </p:nvPicPr>
          <p:blipFill>
            <a:blip r:embed="rId3"/>
            <a:stretch>
              <a:fillRect/>
            </a:stretch>
          </p:blipFill>
          <p:spPr>
            <a:xfrm>
              <a:off x="-1" y="-1"/>
              <a:ext cx="691358" cy="691358"/>
            </a:xfrm>
            <a:prstGeom prst="rect">
              <a:avLst/>
            </a:prstGeom>
            <a:effectLst/>
          </p:spPr>
        </p:pic>
      </p:grpSp>
      <p:sp>
        <p:nvSpPr>
          <p:cNvPr id="552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49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23" name="Connection Line"/>
          <p:cNvSpPr/>
          <p:nvPr/>
        </p:nvSpPr>
        <p:spPr>
          <a:xfrm>
            <a:off x="33992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24" name="Connection Line"/>
          <p:cNvSpPr/>
          <p:nvPr/>
        </p:nvSpPr>
        <p:spPr>
          <a:xfrm>
            <a:off x="3602441" y="1336194"/>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02" name="Line"/>
          <p:cNvSpPr/>
          <p:nvPr/>
        </p:nvSpPr>
        <p:spPr>
          <a:xfrm flipH="1">
            <a:off x="3745752" y="155002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0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0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 name="Instructions:">
            <a:extLst>
              <a:ext uri="{FF2B5EF4-FFF2-40B4-BE49-F238E27FC236}">
                <a16:creationId xmlns:a16="http://schemas.microsoft.com/office/drawing/2014/main" id="{F7CFEF91-58D6-A14F-9248-9F00111E265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 name="Using path compression">
            <a:extLst>
              <a:ext uri="{FF2B5EF4-FFF2-40B4-BE49-F238E27FC236}">
                <a16:creationId xmlns:a16="http://schemas.microsoft.com/office/drawing/2014/main" id="{09776A68-1B5A-3141-A74F-8EF542904DC4}"/>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8" name="G"/>
          <p:cNvGrpSpPr/>
          <p:nvPr/>
        </p:nvGrpSpPr>
        <p:grpSpPr>
          <a:xfrm>
            <a:off x="7935673" y="1935736"/>
            <a:ext cx="691357" cy="691357"/>
            <a:chOff x="0" y="0"/>
            <a:chExt cx="691356" cy="691356"/>
          </a:xfrm>
        </p:grpSpPr>
        <p:sp>
          <p:nvSpPr>
            <p:cNvPr id="552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26" name="G" descr="G"/>
            <p:cNvPicPr>
              <a:picLocks/>
            </p:cNvPicPr>
            <p:nvPr/>
          </p:nvPicPr>
          <p:blipFill>
            <a:blip r:embed="rId3"/>
            <a:stretch>
              <a:fillRect/>
            </a:stretch>
          </p:blipFill>
          <p:spPr>
            <a:xfrm>
              <a:off x="-1" y="-1"/>
              <a:ext cx="691358" cy="691358"/>
            </a:xfrm>
            <a:prstGeom prst="rect">
              <a:avLst/>
            </a:prstGeom>
            <a:effectLst/>
          </p:spPr>
        </p:pic>
      </p:grpSp>
      <p:sp>
        <p:nvSpPr>
          <p:cNvPr id="5529"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30"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5533" name="E"/>
          <p:cNvGrpSpPr/>
          <p:nvPr/>
        </p:nvGrpSpPr>
        <p:grpSpPr>
          <a:xfrm>
            <a:off x="5593872" y="1948329"/>
            <a:ext cx="691357" cy="691357"/>
            <a:chOff x="0" y="0"/>
            <a:chExt cx="691356" cy="691356"/>
          </a:xfrm>
        </p:grpSpPr>
        <p:sp>
          <p:nvSpPr>
            <p:cNvPr id="5532"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5531" name="E" descr="E"/>
            <p:cNvPicPr>
              <a:picLocks/>
            </p:cNvPicPr>
            <p:nvPr/>
          </p:nvPicPr>
          <p:blipFill>
            <a:blip r:embed="rId3"/>
            <a:stretch>
              <a:fillRect/>
            </a:stretch>
          </p:blipFill>
          <p:spPr>
            <a:xfrm>
              <a:off x="-1" y="-1"/>
              <a:ext cx="691358" cy="691358"/>
            </a:xfrm>
            <a:prstGeom prst="rect">
              <a:avLst/>
            </a:prstGeom>
            <a:effectLst/>
          </p:spPr>
        </p:pic>
      </p:grpSp>
      <p:sp>
        <p:nvSpPr>
          <p:cNvPr id="5534"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537" name="H"/>
          <p:cNvGrpSpPr/>
          <p:nvPr/>
        </p:nvGrpSpPr>
        <p:grpSpPr>
          <a:xfrm>
            <a:off x="9032854" y="1949521"/>
            <a:ext cx="691357" cy="691358"/>
            <a:chOff x="0" y="0"/>
            <a:chExt cx="691356" cy="691356"/>
          </a:xfrm>
        </p:grpSpPr>
        <p:sp>
          <p:nvSpPr>
            <p:cNvPr id="553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535" name="H" descr="H"/>
            <p:cNvPicPr>
              <a:picLocks/>
            </p:cNvPicPr>
            <p:nvPr/>
          </p:nvPicPr>
          <p:blipFill>
            <a:blip r:embed="rId3"/>
            <a:stretch>
              <a:fillRect/>
            </a:stretch>
          </p:blipFill>
          <p:spPr>
            <a:xfrm>
              <a:off x="-1" y="-1"/>
              <a:ext cx="691358" cy="691358"/>
            </a:xfrm>
            <a:prstGeom prst="rect">
              <a:avLst/>
            </a:prstGeom>
            <a:effectLst/>
          </p:spPr>
        </p:pic>
      </p:grpSp>
      <p:grpSp>
        <p:nvGrpSpPr>
          <p:cNvPr id="5540" name="F"/>
          <p:cNvGrpSpPr/>
          <p:nvPr/>
        </p:nvGrpSpPr>
        <p:grpSpPr>
          <a:xfrm>
            <a:off x="6801406" y="1924878"/>
            <a:ext cx="691357" cy="691357"/>
            <a:chOff x="0" y="0"/>
            <a:chExt cx="691356" cy="691356"/>
          </a:xfrm>
        </p:grpSpPr>
        <p:sp>
          <p:nvSpPr>
            <p:cNvPr id="553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5538" name="F" descr="F"/>
            <p:cNvPicPr>
              <a:picLocks/>
            </p:cNvPicPr>
            <p:nvPr/>
          </p:nvPicPr>
          <p:blipFill>
            <a:blip r:embed="rId3"/>
            <a:stretch>
              <a:fillRect/>
            </a:stretch>
          </p:blipFill>
          <p:spPr>
            <a:xfrm>
              <a:off x="-1" y="-1"/>
              <a:ext cx="691358" cy="691358"/>
            </a:xfrm>
            <a:prstGeom prst="rect">
              <a:avLst/>
            </a:prstGeom>
            <a:effectLst/>
          </p:spPr>
        </p:pic>
      </p:grpSp>
      <p:sp>
        <p:nvSpPr>
          <p:cNvPr id="554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78"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79"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0"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1"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4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2"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3"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6" name="Connection Line"/>
          <p:cNvSpPr/>
          <p:nvPr/>
        </p:nvSpPr>
        <p:spPr>
          <a:xfrm>
            <a:off x="69218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7" name="Connection Line"/>
          <p:cNvSpPr/>
          <p:nvPr/>
        </p:nvSpPr>
        <p:spPr>
          <a:xfrm>
            <a:off x="7125086" y="1360262"/>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6" name="Line"/>
          <p:cNvSpPr/>
          <p:nvPr/>
        </p:nvSpPr>
        <p:spPr>
          <a:xfrm flipH="1">
            <a:off x="7270990" y="1566710"/>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8"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89"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59"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2" name="I"/>
          <p:cNvGrpSpPr/>
          <p:nvPr/>
        </p:nvGrpSpPr>
        <p:grpSpPr>
          <a:xfrm>
            <a:off x="10173172" y="1936821"/>
            <a:ext cx="691357" cy="691357"/>
            <a:chOff x="0" y="0"/>
            <a:chExt cx="691356" cy="691356"/>
          </a:xfrm>
        </p:grpSpPr>
        <p:sp>
          <p:nvSpPr>
            <p:cNvPr id="5561"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560" name="I" descr="I"/>
            <p:cNvPicPr>
              <a:picLocks/>
            </p:cNvPicPr>
            <p:nvPr/>
          </p:nvPicPr>
          <p:blipFill>
            <a:blip r:embed="rId3"/>
            <a:stretch>
              <a:fillRect/>
            </a:stretch>
          </p:blipFill>
          <p:spPr>
            <a:xfrm>
              <a:off x="-1" y="-1"/>
              <a:ext cx="691358" cy="691358"/>
            </a:xfrm>
            <a:prstGeom prst="rect">
              <a:avLst/>
            </a:prstGeom>
            <a:effectLst/>
          </p:spPr>
        </p:pic>
      </p:grpSp>
      <p:sp>
        <p:nvSpPr>
          <p:cNvPr id="5590"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1"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65"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568" name="J"/>
          <p:cNvGrpSpPr/>
          <p:nvPr/>
        </p:nvGrpSpPr>
        <p:grpSpPr>
          <a:xfrm>
            <a:off x="11349792" y="1949521"/>
            <a:ext cx="691357" cy="691357"/>
            <a:chOff x="0" y="0"/>
            <a:chExt cx="691356" cy="691356"/>
          </a:xfrm>
        </p:grpSpPr>
        <p:sp>
          <p:nvSpPr>
            <p:cNvPr id="5567"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566" name="J" descr="J"/>
            <p:cNvPicPr>
              <a:picLocks/>
            </p:cNvPicPr>
            <p:nvPr/>
          </p:nvPicPr>
          <p:blipFill>
            <a:blip r:embed="rId3"/>
            <a:stretch>
              <a:fillRect/>
            </a:stretch>
          </p:blipFill>
          <p:spPr>
            <a:xfrm>
              <a:off x="-1" y="-1"/>
              <a:ext cx="691358" cy="691358"/>
            </a:xfrm>
            <a:prstGeom prst="rect">
              <a:avLst/>
            </a:prstGeom>
            <a:effectLst/>
          </p:spPr>
        </p:pic>
      </p:grpSp>
      <p:sp>
        <p:nvSpPr>
          <p:cNvPr id="5592"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593"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571"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3" name="Line"/>
          <p:cNvSpPr/>
          <p:nvPr/>
        </p:nvSpPr>
        <p:spPr>
          <a:xfrm>
            <a:off x="4058462" y="2270556"/>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75"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576"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54" name="Instructions:">
            <a:extLst>
              <a:ext uri="{FF2B5EF4-FFF2-40B4-BE49-F238E27FC236}">
                <a16:creationId xmlns:a16="http://schemas.microsoft.com/office/drawing/2014/main" id="{9303E613-143F-914A-8CB7-CDA6EBD81B15}"/>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55" name="Using path compression">
            <a:extLst>
              <a:ext uri="{FF2B5EF4-FFF2-40B4-BE49-F238E27FC236}">
                <a16:creationId xmlns:a16="http://schemas.microsoft.com/office/drawing/2014/main" id="{E3164017-5F16-4A42-B0B3-F21DAECF2B84}"/>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97" name="G"/>
          <p:cNvGrpSpPr/>
          <p:nvPr/>
        </p:nvGrpSpPr>
        <p:grpSpPr>
          <a:xfrm>
            <a:off x="7935673" y="1935736"/>
            <a:ext cx="691357" cy="691357"/>
            <a:chOff x="0" y="0"/>
            <a:chExt cx="691356" cy="691356"/>
          </a:xfrm>
        </p:grpSpPr>
        <p:sp>
          <p:nvSpPr>
            <p:cNvPr id="5596"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5595" name="G" descr="G"/>
            <p:cNvPicPr>
              <a:picLocks/>
            </p:cNvPicPr>
            <p:nvPr/>
          </p:nvPicPr>
          <p:blipFill>
            <a:blip r:embed="rId3"/>
            <a:stretch>
              <a:fillRect/>
            </a:stretch>
          </p:blipFill>
          <p:spPr>
            <a:xfrm>
              <a:off x="-1" y="-1"/>
              <a:ext cx="691358" cy="691358"/>
            </a:xfrm>
            <a:prstGeom prst="rect">
              <a:avLst/>
            </a:prstGeom>
            <a:effectLst/>
          </p:spPr>
        </p:pic>
      </p:grpSp>
      <p:sp>
        <p:nvSpPr>
          <p:cNvPr id="5598"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99"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00" name="E"/>
          <p:cNvSpPr/>
          <p:nvPr/>
        </p:nvSpPr>
        <p:spPr>
          <a:xfrm>
            <a:off x="5619272" y="1973729"/>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01" name="B"/>
          <p:cNvSpPr/>
          <p:nvPr/>
        </p:nvSpPr>
        <p:spPr>
          <a:xfrm>
            <a:off x="2146891" y="192621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grpSp>
        <p:nvGrpSpPr>
          <p:cNvPr id="5604" name="H"/>
          <p:cNvGrpSpPr/>
          <p:nvPr/>
        </p:nvGrpSpPr>
        <p:grpSpPr>
          <a:xfrm>
            <a:off x="9032854" y="1949521"/>
            <a:ext cx="691357" cy="691358"/>
            <a:chOff x="0" y="0"/>
            <a:chExt cx="691356" cy="691356"/>
          </a:xfrm>
        </p:grpSpPr>
        <p:sp>
          <p:nvSpPr>
            <p:cNvPr id="560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5602" name="H" descr="H"/>
            <p:cNvPicPr>
              <a:picLocks/>
            </p:cNvPicPr>
            <p:nvPr/>
          </p:nvPicPr>
          <p:blipFill>
            <a:blip r:embed="rId3"/>
            <a:stretch>
              <a:fillRect/>
            </a:stretch>
          </p:blipFill>
          <p:spPr>
            <a:xfrm>
              <a:off x="-1" y="-1"/>
              <a:ext cx="691358" cy="691358"/>
            </a:xfrm>
            <a:prstGeom prst="rect">
              <a:avLst/>
            </a:prstGeom>
            <a:effectLst/>
          </p:spPr>
        </p:pic>
      </p:grpSp>
      <p:sp>
        <p:nvSpPr>
          <p:cNvPr id="5605" name="F"/>
          <p:cNvSpPr/>
          <p:nvPr/>
        </p:nvSpPr>
        <p:spPr>
          <a:xfrm>
            <a:off x="6826806" y="1950278"/>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06" name="A"/>
          <p:cNvSpPr/>
          <p:nvPr/>
        </p:nvSpPr>
        <p:spPr>
          <a:xfrm>
            <a:off x="989051" y="1933921"/>
            <a:ext cx="640557" cy="640557"/>
          </a:xfrm>
          <a:prstGeom prst="ellipse">
            <a:avLst/>
          </a:prstGeom>
          <a:blipFill>
            <a:blip r:embed="rId6"/>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41"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2"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0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3"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4"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5"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6"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7" name="Connection Line"/>
          <p:cNvSpPr/>
          <p:nvPr/>
        </p:nvSpPr>
        <p:spPr>
          <a:xfrm>
            <a:off x="80622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48" name="Connection Line"/>
          <p:cNvSpPr/>
          <p:nvPr/>
        </p:nvSpPr>
        <p:spPr>
          <a:xfrm>
            <a:off x="8265404" y="1371119"/>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18" name="Line"/>
          <p:cNvSpPr/>
          <p:nvPr/>
        </p:nvSpPr>
        <p:spPr>
          <a:xfrm flipH="1">
            <a:off x="8408714" y="1584949"/>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1" name="I"/>
          <p:cNvGrpSpPr/>
          <p:nvPr/>
        </p:nvGrpSpPr>
        <p:grpSpPr>
          <a:xfrm>
            <a:off x="10173172" y="1936821"/>
            <a:ext cx="691357" cy="691357"/>
            <a:chOff x="0" y="0"/>
            <a:chExt cx="691356" cy="691356"/>
          </a:xfrm>
        </p:grpSpPr>
        <p:sp>
          <p:nvSpPr>
            <p:cNvPr id="562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19" name="I" descr="I"/>
            <p:cNvPicPr>
              <a:picLocks/>
            </p:cNvPicPr>
            <p:nvPr/>
          </p:nvPicPr>
          <p:blipFill>
            <a:blip r:embed="rId3"/>
            <a:stretch>
              <a:fillRect/>
            </a:stretch>
          </p:blipFill>
          <p:spPr>
            <a:xfrm>
              <a:off x="-1" y="-1"/>
              <a:ext cx="691358" cy="691358"/>
            </a:xfrm>
            <a:prstGeom prst="rect">
              <a:avLst/>
            </a:prstGeom>
            <a:effectLst/>
          </p:spPr>
        </p:pic>
      </p:grpSp>
      <p:sp>
        <p:nvSpPr>
          <p:cNvPr id="56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24"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27" name="J"/>
          <p:cNvGrpSpPr/>
          <p:nvPr/>
        </p:nvGrpSpPr>
        <p:grpSpPr>
          <a:xfrm>
            <a:off x="11349792" y="1949521"/>
            <a:ext cx="691357" cy="691357"/>
            <a:chOff x="0" y="0"/>
            <a:chExt cx="691356" cy="691356"/>
          </a:xfrm>
        </p:grpSpPr>
        <p:sp>
          <p:nvSpPr>
            <p:cNvPr id="562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25" name="J" descr="J"/>
            <p:cNvPicPr>
              <a:picLocks/>
            </p:cNvPicPr>
            <p:nvPr/>
          </p:nvPicPr>
          <p:blipFill>
            <a:blip r:embed="rId3"/>
            <a:stretch>
              <a:fillRect/>
            </a:stretch>
          </p:blipFill>
          <p:spPr>
            <a:xfrm>
              <a:off x="-1" y="-1"/>
              <a:ext cx="691358" cy="691358"/>
            </a:xfrm>
            <a:prstGeom prst="rect">
              <a:avLst/>
            </a:prstGeom>
            <a:effectLst/>
          </p:spPr>
        </p:pic>
      </p:grpSp>
      <p:sp>
        <p:nvSpPr>
          <p:cNvPr id="5651"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2"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0"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5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8"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39"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8" name="Instructions:">
            <a:extLst>
              <a:ext uri="{FF2B5EF4-FFF2-40B4-BE49-F238E27FC236}">
                <a16:creationId xmlns:a16="http://schemas.microsoft.com/office/drawing/2014/main" id="{2B67F1AF-2CB6-6A42-BB74-C2B90A31DE4D}"/>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9" name="Using path compression">
            <a:extLst>
              <a:ext uri="{FF2B5EF4-FFF2-40B4-BE49-F238E27FC236}">
                <a16:creationId xmlns:a16="http://schemas.microsoft.com/office/drawing/2014/main" id="{C8D4D3D4-B7CC-934C-A8D5-F5620CB26B01}"/>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6"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5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65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59"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66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61"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62"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66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69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69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6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2"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75" name="I"/>
          <p:cNvGrpSpPr/>
          <p:nvPr/>
        </p:nvGrpSpPr>
        <p:grpSpPr>
          <a:xfrm>
            <a:off x="10173172" y="1936821"/>
            <a:ext cx="691357" cy="691357"/>
            <a:chOff x="0" y="0"/>
            <a:chExt cx="691356" cy="691356"/>
          </a:xfrm>
        </p:grpSpPr>
        <p:sp>
          <p:nvSpPr>
            <p:cNvPr id="567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5673" name="I" descr="I"/>
            <p:cNvPicPr>
              <a:picLocks/>
            </p:cNvPicPr>
            <p:nvPr/>
          </p:nvPicPr>
          <p:blipFill>
            <a:blip r:embed="rId6"/>
            <a:stretch>
              <a:fillRect/>
            </a:stretch>
          </p:blipFill>
          <p:spPr>
            <a:xfrm>
              <a:off x="-1" y="-1"/>
              <a:ext cx="691358" cy="691358"/>
            </a:xfrm>
            <a:prstGeom prst="rect">
              <a:avLst/>
            </a:prstGeom>
            <a:effectLst/>
          </p:spPr>
        </p:pic>
      </p:grpSp>
      <p:sp>
        <p:nvSpPr>
          <p:cNvPr id="5702"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3"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78"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5681" name="J"/>
          <p:cNvGrpSpPr/>
          <p:nvPr/>
        </p:nvGrpSpPr>
        <p:grpSpPr>
          <a:xfrm>
            <a:off x="11349792" y="1949521"/>
            <a:ext cx="691357" cy="691357"/>
            <a:chOff x="0" y="0"/>
            <a:chExt cx="691356" cy="691356"/>
          </a:xfrm>
        </p:grpSpPr>
        <p:sp>
          <p:nvSpPr>
            <p:cNvPr id="5680"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5679" name="J" descr="J"/>
            <p:cNvPicPr>
              <a:picLocks/>
            </p:cNvPicPr>
            <p:nvPr/>
          </p:nvPicPr>
          <p:blipFill>
            <a:blip r:embed="rId6"/>
            <a:stretch>
              <a:fillRect/>
            </a:stretch>
          </p:blipFill>
          <p:spPr>
            <a:xfrm>
              <a:off x="-1" y="-1"/>
              <a:ext cx="691358" cy="691358"/>
            </a:xfrm>
            <a:prstGeom prst="rect">
              <a:avLst/>
            </a:prstGeom>
            <a:effectLst/>
          </p:spPr>
        </p:pic>
      </p:grpSp>
      <p:sp>
        <p:nvSpPr>
          <p:cNvPr id="5704" name="Connection Line"/>
          <p:cNvSpPr/>
          <p:nvPr/>
        </p:nvSpPr>
        <p:spPr>
          <a:xfrm>
            <a:off x="114788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5" name="Connection Line"/>
          <p:cNvSpPr/>
          <p:nvPr/>
        </p:nvSpPr>
        <p:spPr>
          <a:xfrm>
            <a:off x="11682041" y="1394272"/>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84" name="Line"/>
          <p:cNvSpPr/>
          <p:nvPr/>
        </p:nvSpPr>
        <p:spPr>
          <a:xfrm flipH="1">
            <a:off x="11825352" y="1608102"/>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5"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6"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7"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06"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07"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690"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1"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3"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694"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42" name="Instructions:">
            <a:extLst>
              <a:ext uri="{FF2B5EF4-FFF2-40B4-BE49-F238E27FC236}">
                <a16:creationId xmlns:a16="http://schemas.microsoft.com/office/drawing/2014/main" id="{BD1EC84D-34E7-6A48-BD60-4B95D5B9A3E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43" name="Using path compression">
            <a:extLst>
              <a:ext uri="{FF2B5EF4-FFF2-40B4-BE49-F238E27FC236}">
                <a16:creationId xmlns:a16="http://schemas.microsoft.com/office/drawing/2014/main" id="{0D446A12-E918-D84B-8C87-D1F558F3120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9"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1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1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12"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13"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14"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15"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16"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43"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4"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19"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5"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6"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2"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7"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48"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5"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26" name="I"/>
          <p:cNvSpPr/>
          <p:nvPr/>
        </p:nvSpPr>
        <p:spPr>
          <a:xfrm>
            <a:off x="10198572" y="19622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49" name="Connection Line"/>
          <p:cNvSpPr/>
          <p:nvPr/>
        </p:nvSpPr>
        <p:spPr>
          <a:xfrm>
            <a:off x="103022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0" name="Connection Line"/>
          <p:cNvSpPr/>
          <p:nvPr/>
        </p:nvSpPr>
        <p:spPr>
          <a:xfrm>
            <a:off x="10505420" y="1381572"/>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29" name="Line"/>
          <p:cNvSpPr/>
          <p:nvPr/>
        </p:nvSpPr>
        <p:spPr>
          <a:xfrm flipH="1">
            <a:off x="10648731" y="1595401"/>
            <a:ext cx="99715"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0" name="J"/>
          <p:cNvSpPr/>
          <p:nvPr/>
        </p:nvSpPr>
        <p:spPr>
          <a:xfrm>
            <a:off x="11375192" y="1974921"/>
            <a:ext cx="640557" cy="640557"/>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31"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3"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5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5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36"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7"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38"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4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4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6" name="Instructions:">
            <a:extLst>
              <a:ext uri="{FF2B5EF4-FFF2-40B4-BE49-F238E27FC236}">
                <a16:creationId xmlns:a16="http://schemas.microsoft.com/office/drawing/2014/main" id="{070BC315-8480-C24E-8B3F-EFE28F17806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7" name="Using path compression">
            <a:extLst>
              <a:ext uri="{FF2B5EF4-FFF2-40B4-BE49-F238E27FC236}">
                <a16:creationId xmlns:a16="http://schemas.microsoft.com/office/drawing/2014/main" id="{ED3E2B24-C425-6B47-8C31-D7254A536A7C}"/>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04"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5"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7"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1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3"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17"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5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5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57"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58"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759"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760"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761"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786"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7"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4"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8"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89"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67"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0"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1"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0"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1"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772" name="J"/>
          <p:cNvSpPr/>
          <p:nvPr/>
        </p:nvSpPr>
        <p:spPr>
          <a:xfrm>
            <a:off x="11375192" y="1974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773"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9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79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77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0" name="Line"/>
          <p:cNvSpPr/>
          <p:nvPr/>
        </p:nvSpPr>
        <p:spPr>
          <a:xfrm flipH="1">
            <a:off x="1095011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1"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3"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784"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792B021F-11CC-5946-A8B7-5DD45F967712}"/>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CA612928-6930-B549-9FFE-35A5595864C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 name="G"/>
          <p:cNvSpPr/>
          <p:nvPr/>
        </p:nvSpPr>
        <p:spPr>
          <a:xfrm>
            <a:off x="7961073" y="1961136"/>
            <a:ext cx="640558"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79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79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798" name="E"/>
          <p:cNvSpPr/>
          <p:nvPr/>
        </p:nvSpPr>
        <p:spPr>
          <a:xfrm>
            <a:off x="5619272" y="197372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799"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00" name="H"/>
          <p:cNvSpPr/>
          <p:nvPr/>
        </p:nvSpPr>
        <p:spPr>
          <a:xfrm>
            <a:off x="9058254" y="19749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01" name="F"/>
          <p:cNvSpPr/>
          <p:nvPr/>
        </p:nvSpPr>
        <p:spPr>
          <a:xfrm>
            <a:off x="6826806" y="1950278"/>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02"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2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2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08"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1" name="Connection Line"/>
          <p:cNvSpPr/>
          <p:nvPr/>
        </p:nvSpPr>
        <p:spPr>
          <a:xfrm>
            <a:off x="91442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2" name="Connection Line"/>
          <p:cNvSpPr/>
          <p:nvPr/>
        </p:nvSpPr>
        <p:spPr>
          <a:xfrm>
            <a:off x="9347457" y="1384905"/>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1" name="Line"/>
          <p:cNvSpPr/>
          <p:nvPr/>
        </p:nvSpPr>
        <p:spPr>
          <a:xfrm flipH="1">
            <a:off x="9490767" y="15987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2" name="I"/>
          <p:cNvSpPr/>
          <p:nvPr/>
        </p:nvSpPr>
        <p:spPr>
          <a:xfrm>
            <a:off x="10198572" y="19622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13" name="J"/>
          <p:cNvSpPr/>
          <p:nvPr/>
        </p:nvSpPr>
        <p:spPr>
          <a:xfrm>
            <a:off x="9058254" y="2990921"/>
            <a:ext cx="640557" cy="640557"/>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4"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1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3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1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2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4" name="Instructions:">
            <a:extLst>
              <a:ext uri="{FF2B5EF4-FFF2-40B4-BE49-F238E27FC236}">
                <a16:creationId xmlns:a16="http://schemas.microsoft.com/office/drawing/2014/main" id="{4CBEC917-B042-3A4F-8B6B-E3C76044D8C2}"/>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5" name="Using path compression">
            <a:extLst>
              <a:ext uri="{FF2B5EF4-FFF2-40B4-BE49-F238E27FC236}">
                <a16:creationId xmlns:a16="http://schemas.microsoft.com/office/drawing/2014/main" id="{9A1A9A40-4BFF-A346-B0A6-C8B761ACA255}"/>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37"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38"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3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40" name="B"/>
          <p:cNvSpPr/>
          <p:nvPr/>
        </p:nvSpPr>
        <p:spPr>
          <a:xfrm>
            <a:off x="2146891" y="192621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41"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42"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43" name="A"/>
          <p:cNvSpPr/>
          <p:nvPr/>
        </p:nvSpPr>
        <p:spPr>
          <a:xfrm>
            <a:off x="989051" y="1933921"/>
            <a:ext cx="640557" cy="640557"/>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867"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68"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6"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9" name="Connection Line"/>
          <p:cNvSpPr/>
          <p:nvPr/>
        </p:nvSpPr>
        <p:spPr>
          <a:xfrm>
            <a:off x="22419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0" name="Connection Line"/>
          <p:cNvSpPr/>
          <p:nvPr/>
        </p:nvSpPr>
        <p:spPr>
          <a:xfrm>
            <a:off x="2445170" y="1336194"/>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49" name="Line"/>
          <p:cNvSpPr/>
          <p:nvPr/>
        </p:nvSpPr>
        <p:spPr>
          <a:xfrm flipH="1">
            <a:off x="2588481" y="155002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0"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51"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52"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1"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872"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5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8"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9"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73"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6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86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3" name="Instructions:">
            <a:extLst>
              <a:ext uri="{FF2B5EF4-FFF2-40B4-BE49-F238E27FC236}">
                <a16:creationId xmlns:a16="http://schemas.microsoft.com/office/drawing/2014/main" id="{772EEEEE-9FAB-D845-9247-43D211B5628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CFB0709E-DDA4-1544-B75B-76E38FF2CA5D}"/>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5"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876"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877"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87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879"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8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8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882" name="A"/>
          <p:cNvSpPr/>
          <p:nvPr/>
        </p:nvSpPr>
        <p:spPr>
          <a:xfrm>
            <a:off x="989051" y="1933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05"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6"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85"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6"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887"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88" name="Line"/>
          <p:cNvSpPr/>
          <p:nvPr/>
        </p:nvSpPr>
        <p:spPr>
          <a:xfrm>
            <a:off x="1731204" y="2270556"/>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8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0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89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9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89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1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0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02"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03"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7D1C70B5-4E30-7E4B-9F8A-7841F6ECD9E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79961C68-8DE7-6947-A054-419EC48B6F72}"/>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2"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13" name="D"/>
          <p:cNvSpPr/>
          <p:nvPr/>
        </p:nvSpPr>
        <p:spPr>
          <a:xfrm>
            <a:off x="4462002" y="1971589"/>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14" name="C"/>
          <p:cNvSpPr/>
          <p:nvPr/>
        </p:nvSpPr>
        <p:spPr>
          <a:xfrm>
            <a:off x="3304161" y="1926211"/>
            <a:ext cx="640558"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15"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16" name="B"/>
          <p:cNvSpPr/>
          <p:nvPr/>
        </p:nvSpPr>
        <p:spPr>
          <a:xfrm>
            <a:off x="2146891" y="192621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17"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18"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19" name="A"/>
          <p:cNvSpPr/>
          <p:nvPr/>
        </p:nvSpPr>
        <p:spPr>
          <a:xfrm>
            <a:off x="4462002" y="2990921"/>
            <a:ext cx="640557" cy="640557"/>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42" name="Connection Line"/>
          <p:cNvSpPr/>
          <p:nvPr/>
        </p:nvSpPr>
        <p:spPr>
          <a:xfrm>
            <a:off x="45601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3" name="Connection Line"/>
          <p:cNvSpPr/>
          <p:nvPr/>
        </p:nvSpPr>
        <p:spPr>
          <a:xfrm>
            <a:off x="4763306" y="1413206"/>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2" name="Line"/>
          <p:cNvSpPr/>
          <p:nvPr/>
        </p:nvSpPr>
        <p:spPr>
          <a:xfrm flipH="1">
            <a:off x="4906617" y="1627035"/>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3"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24"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2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2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4"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45"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2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0"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6"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7"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36"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7"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3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4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2" name="Instructions:">
            <a:extLst>
              <a:ext uri="{FF2B5EF4-FFF2-40B4-BE49-F238E27FC236}">
                <a16:creationId xmlns:a16="http://schemas.microsoft.com/office/drawing/2014/main" id="{ECB78699-8C2A-754E-A599-9789D3135897}"/>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3" name="Using path compression">
            <a:extLst>
              <a:ext uri="{FF2B5EF4-FFF2-40B4-BE49-F238E27FC236}">
                <a16:creationId xmlns:a16="http://schemas.microsoft.com/office/drawing/2014/main" id="{AFB104F2-9470-1946-9F9A-EBBC731A71F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 name="G"/>
          <p:cNvSpPr/>
          <p:nvPr/>
        </p:nvSpPr>
        <p:spPr>
          <a:xfrm>
            <a:off x="7961073" y="1961136"/>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950"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51"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52"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53"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54"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55"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56"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57"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58"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59"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7"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5978"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63"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a:off x="8647765"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5"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6"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9"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68"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80"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5970"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1"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74"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5975"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30" name="Instructions:">
            <a:extLst>
              <a:ext uri="{FF2B5EF4-FFF2-40B4-BE49-F238E27FC236}">
                <a16:creationId xmlns:a16="http://schemas.microsoft.com/office/drawing/2014/main" id="{1751EAAE-0A7E-5244-B579-2075D3372561}"/>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7C38CD5C-F6A0-3748-B1BB-89031265F1D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2"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983"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984"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985" name="B"/>
          <p:cNvSpPr/>
          <p:nvPr/>
        </p:nvSpPr>
        <p:spPr>
          <a:xfrm>
            <a:off x="2146891" y="192621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986"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987"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988"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989"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990"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991"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2"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0"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11"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5995"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6"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97"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2"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5999"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3" name="Connection Line"/>
          <p:cNvSpPr/>
          <p:nvPr/>
        </p:nvSpPr>
        <p:spPr>
          <a:xfrm>
            <a:off x="2773478" y="1689528"/>
            <a:ext cx="1713559" cy="32220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719" y="-5304"/>
                  <a:pt x="14919" y="-5400"/>
                  <a:pt x="21600" y="15913"/>
                </a:cubicBezTo>
              </a:path>
            </a:pathLst>
          </a:custGeom>
          <a:ln w="50800">
            <a:solidFill>
              <a:srgbClr val="FFFFFF"/>
            </a:solidFill>
            <a:miter lim="400000"/>
          </a:ln>
        </p:spPr>
        <p:txBody>
          <a:bodyPr/>
          <a:lstStyle/>
          <a:p>
            <a:endParaRPr/>
          </a:p>
        </p:txBody>
      </p:sp>
      <p:sp>
        <p:nvSpPr>
          <p:cNvPr id="6001" name="Line"/>
          <p:cNvSpPr/>
          <p:nvPr/>
        </p:nvSpPr>
        <p:spPr>
          <a:xfrm>
            <a:off x="4282568" y="1862257"/>
            <a:ext cx="272981" cy="16761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2"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3"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4"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05"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7"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08"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rPr dirty="0"/>
              <a:t>Union(J,G)</a:t>
            </a:r>
          </a:p>
          <a:p>
            <a:pPr algn="l">
              <a:defRPr sz="3400"/>
            </a:pPr>
            <a:r>
              <a:rPr dirty="0"/>
              <a:t>Union(H,F)</a:t>
            </a:r>
          </a:p>
          <a:p>
            <a:pPr algn="l">
              <a:defRPr sz="3400"/>
            </a:pPr>
            <a:r>
              <a:rPr dirty="0"/>
              <a:t>Union(A,C)</a:t>
            </a:r>
          </a:p>
          <a:p>
            <a:pPr algn="l">
              <a:defRPr sz="3400"/>
            </a:pPr>
            <a:r>
              <a:rPr dirty="0"/>
              <a:t>Union(D,E)</a:t>
            </a:r>
          </a:p>
          <a:p>
            <a:pPr algn="l">
              <a:defRPr sz="3400"/>
            </a:pPr>
            <a:r>
              <a:rPr dirty="0"/>
              <a:t>Union(G,B)</a:t>
            </a:r>
          </a:p>
          <a:p>
            <a:pPr algn="l">
              <a:defRPr sz="3400"/>
            </a:pPr>
            <a:r>
              <a:rPr dirty="0"/>
              <a:t>Union(I,J)</a:t>
            </a:r>
          </a:p>
        </p:txBody>
      </p:sp>
      <p:sp>
        <p:nvSpPr>
          <p:cNvPr id="30" name="Instructions:">
            <a:extLst>
              <a:ext uri="{FF2B5EF4-FFF2-40B4-BE49-F238E27FC236}">
                <a16:creationId xmlns:a16="http://schemas.microsoft.com/office/drawing/2014/main" id="{A705571C-DCEE-914A-B55C-F218C167567E}"/>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1" name="Using path compression">
            <a:extLst>
              <a:ext uri="{FF2B5EF4-FFF2-40B4-BE49-F238E27FC236}">
                <a16:creationId xmlns:a16="http://schemas.microsoft.com/office/drawing/2014/main" id="{66780F7E-B597-B640-9BCD-9214744CEA43}"/>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5"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16"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17"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18"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19"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20"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21"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22" name="J"/>
          <p:cNvSpPr/>
          <p:nvPr/>
        </p:nvSpPr>
        <p:spPr>
          <a:xfrm>
            <a:off x="9058254"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23"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4"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2"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43"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27"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8" name="Line"/>
          <p:cNvSpPr/>
          <p:nvPr/>
        </p:nvSpPr>
        <p:spPr>
          <a:xfrm flipV="1">
            <a:off x="9378532"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3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32"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44"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34"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5"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6"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7"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38"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9"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40"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 name="Instructions:">
            <a:extLst>
              <a:ext uri="{FF2B5EF4-FFF2-40B4-BE49-F238E27FC236}">
                <a16:creationId xmlns:a16="http://schemas.microsoft.com/office/drawing/2014/main" id="{29FFD8D6-FCAB-EC40-9782-C3B37CC9D9CD}"/>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0" name="Using path compression">
            <a:extLst>
              <a:ext uri="{FF2B5EF4-FFF2-40B4-BE49-F238E27FC236}">
                <a16:creationId xmlns:a16="http://schemas.microsoft.com/office/drawing/2014/main" id="{53A4DF9F-A70B-634E-9EA0-50178B9A4113}"/>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6"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47"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48"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49"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50"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51"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52" name="I"/>
          <p:cNvSpPr/>
          <p:nvPr/>
        </p:nvSpPr>
        <p:spPr>
          <a:xfrm>
            <a:off x="10198572" y="19622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53"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54"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5"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07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58"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0" name="Line"/>
          <p:cNvSpPr/>
          <p:nvPr/>
        </p:nvSpPr>
        <p:spPr>
          <a:xfrm flipH="1">
            <a:off x="9800407" y="2281414"/>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7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62"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3"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4"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5"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66"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67"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9"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070"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071"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 name="Instructions:">
            <a:extLst>
              <a:ext uri="{FF2B5EF4-FFF2-40B4-BE49-F238E27FC236}">
                <a16:creationId xmlns:a16="http://schemas.microsoft.com/office/drawing/2014/main" id="{572D5459-9E13-F247-AB9A-ECE51482C739}"/>
              </a:ext>
            </a:extLst>
          </p:cNvPr>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34" name="Using path compression">
            <a:extLst>
              <a:ext uri="{FF2B5EF4-FFF2-40B4-BE49-F238E27FC236}">
                <a16:creationId xmlns:a16="http://schemas.microsoft.com/office/drawing/2014/main" id="{26D5E0CB-51CD-E947-A713-661BC2E622E9}"/>
              </a:ext>
            </a:extLst>
          </p:cNvPr>
          <p:cNvSpPr/>
          <p:nvPr/>
        </p:nvSpPr>
        <p:spPr>
          <a:xfrm>
            <a:off x="5066113" y="3867587"/>
            <a:ext cx="287258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使用</a:t>
            </a:r>
            <a:r>
              <a:rPr lang="zh-CN" altLang="en-US" b="1" dirty="0">
                <a:solidFill>
                  <a:srgbClr val="11DBE2"/>
                </a:solidFill>
              </a:rPr>
              <a:t>路径压缩</a:t>
            </a:r>
            <a:endParaRPr b="1" dirty="0">
              <a:solidFill>
                <a:srgbClr val="11DBE2"/>
              </a:solidFill>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7" name="D"/>
          <p:cNvSpPr/>
          <p:nvPr/>
        </p:nvSpPr>
        <p:spPr>
          <a:xfrm>
            <a:off x="4462002" y="197158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78" name="C"/>
          <p:cNvSpPr/>
          <p:nvPr/>
        </p:nvSpPr>
        <p:spPr>
          <a:xfrm>
            <a:off x="3304161" y="192621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079" name="E"/>
          <p:cNvSpPr/>
          <p:nvPr/>
        </p:nvSpPr>
        <p:spPr>
          <a:xfrm>
            <a:off x="5619272" y="1973729"/>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80" name="H"/>
          <p:cNvSpPr/>
          <p:nvPr/>
        </p:nvSpPr>
        <p:spPr>
          <a:xfrm>
            <a:off x="9058254" y="1974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081" name="F"/>
          <p:cNvSpPr/>
          <p:nvPr/>
        </p:nvSpPr>
        <p:spPr>
          <a:xfrm>
            <a:off x="6826806" y="1950278"/>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82" name="A"/>
          <p:cNvSpPr/>
          <p:nvPr/>
        </p:nvSpPr>
        <p:spPr>
          <a:xfrm>
            <a:off x="4462002" y="29909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83" name="I"/>
          <p:cNvSpPr/>
          <p:nvPr/>
        </p:nvSpPr>
        <p:spPr>
          <a:xfrm>
            <a:off x="6540972" y="2622621"/>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084" name="J"/>
          <p:cNvSpPr/>
          <p:nvPr/>
        </p:nvSpPr>
        <p:spPr>
          <a:xfrm>
            <a:off x="5912942" y="2990921"/>
            <a:ext cx="640558"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085" name="Line"/>
          <p:cNvSpPr/>
          <p:nvPr/>
        </p:nvSpPr>
        <p:spPr>
          <a:xfrm>
            <a:off x="4046315" y="2281414"/>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86" name="Line"/>
          <p:cNvSpPr/>
          <p:nvPr/>
        </p:nvSpPr>
        <p:spPr>
          <a:xfrm flipH="1">
            <a:off x="6386272" y="2294007"/>
            <a:ext cx="314091"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3" name="Connection Line"/>
          <p:cNvSpPr/>
          <p:nvPr/>
        </p:nvSpPr>
        <p:spPr>
          <a:xfrm>
            <a:off x="56931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6104" name="Connection Line"/>
          <p:cNvSpPr/>
          <p:nvPr/>
        </p:nvSpPr>
        <p:spPr>
          <a:xfrm>
            <a:off x="5896375" y="1383713"/>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6089" name="Line"/>
          <p:cNvSpPr/>
          <p:nvPr/>
        </p:nvSpPr>
        <p:spPr>
          <a:xfrm flipH="1">
            <a:off x="6039686" y="1597542"/>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0" name="Line"/>
          <p:cNvSpPr/>
          <p:nvPr/>
        </p:nvSpPr>
        <p:spPr>
          <a:xfrm flipH="1" flipV="1">
            <a:off x="6075191" y="2647092"/>
            <a:ext cx="80011" cy="312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1" name="Line"/>
          <p:cNvSpPr/>
          <p:nvPr/>
        </p:nvSpPr>
        <p:spPr>
          <a:xfrm flipH="1" flipV="1">
            <a:off x="6255162" y="2510490"/>
            <a:ext cx="303335" cy="14684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05" name="Connection Line"/>
          <p:cNvSpPr/>
          <p:nvPr/>
        </p:nvSpPr>
        <p:spPr>
          <a:xfrm>
            <a:off x="6263547" y="1448678"/>
            <a:ext cx="2886043" cy="543337"/>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cubicBezTo>
                  <a:pt x="7183" y="-5310"/>
                  <a:pt x="14383" y="-5400"/>
                  <a:pt x="21600" y="15931"/>
                </a:cubicBezTo>
              </a:path>
            </a:pathLst>
          </a:custGeom>
          <a:ln w="63500">
            <a:solidFill>
              <a:srgbClr val="FFFFFF"/>
            </a:solidFill>
            <a:miter lim="400000"/>
          </a:ln>
        </p:spPr>
        <p:txBody>
          <a:bodyPr/>
          <a:lstStyle/>
          <a:p>
            <a:endParaRPr/>
          </a:p>
        </p:txBody>
      </p:sp>
      <p:sp>
        <p:nvSpPr>
          <p:cNvPr id="6093" name="Line"/>
          <p:cNvSpPr/>
          <p:nvPr/>
        </p:nvSpPr>
        <p:spPr>
          <a:xfrm flipH="1">
            <a:off x="6187306" y="1866490"/>
            <a:ext cx="245811" cy="19045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4" name="Line"/>
          <p:cNvSpPr/>
          <p:nvPr/>
        </p:nvSpPr>
        <p:spPr>
          <a:xfrm flipV="1">
            <a:off x="4782280" y="2661647"/>
            <a:ext cx="1" cy="28310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5" name="Line"/>
          <p:cNvSpPr/>
          <p:nvPr/>
        </p:nvSpPr>
        <p:spPr>
          <a:xfrm>
            <a:off x="5204155" y="2294007"/>
            <a:ext cx="31409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6" name="G"/>
          <p:cNvSpPr/>
          <p:nvPr/>
        </p:nvSpPr>
        <p:spPr>
          <a:xfrm>
            <a:off x="5243352" y="2992010"/>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97" name="B"/>
          <p:cNvSpPr/>
          <p:nvPr/>
        </p:nvSpPr>
        <p:spPr>
          <a:xfrm>
            <a:off x="4462002" y="1044587"/>
            <a:ext cx="640557" cy="640557"/>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8" name="Line"/>
          <p:cNvSpPr/>
          <p:nvPr/>
        </p:nvSpPr>
        <p:spPr>
          <a:xfrm>
            <a:off x="5106684" y="1654541"/>
            <a:ext cx="524866" cy="41846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99" name="Instructions:"/>
          <p:cNvSpPr/>
          <p:nvPr/>
        </p:nvSpPr>
        <p:spPr>
          <a:xfrm>
            <a:off x="5695108" y="4743140"/>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u="sng" dirty="0"/>
              <a:t>指令：</a:t>
            </a:r>
            <a:endParaRPr dirty="0"/>
          </a:p>
        </p:txBody>
      </p:sp>
      <p:sp>
        <p:nvSpPr>
          <p:cNvPr id="6100" name="Union(A,B)…"/>
          <p:cNvSpPr/>
          <p:nvPr/>
        </p:nvSpPr>
        <p:spPr>
          <a:xfrm>
            <a:off x="3331636" y="5747311"/>
            <a:ext cx="3489004" cy="2641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Union(A,B)</a:t>
            </a:r>
          </a:p>
          <a:p>
            <a:pPr algn="l">
              <a:defRPr sz="3400"/>
            </a:pPr>
            <a:r>
              <a:t>Union(C,D)</a:t>
            </a:r>
          </a:p>
          <a:p>
            <a:pPr algn="l">
              <a:defRPr sz="3400"/>
            </a:pPr>
            <a:r>
              <a:t>Union(E,F)</a:t>
            </a:r>
          </a:p>
          <a:p>
            <a:pPr algn="l">
              <a:defRPr sz="3400"/>
            </a:pPr>
            <a:r>
              <a:t>Union(G,H)</a:t>
            </a:r>
          </a:p>
          <a:p>
            <a:pPr algn="l">
              <a:defRPr sz="3400"/>
            </a:pPr>
            <a:r>
              <a:t>Union(I,J)</a:t>
            </a:r>
          </a:p>
        </p:txBody>
      </p:sp>
      <p:sp>
        <p:nvSpPr>
          <p:cNvPr id="6101" name="Union(J,G)…"/>
          <p:cNvSpPr/>
          <p:nvPr/>
        </p:nvSpPr>
        <p:spPr>
          <a:xfrm>
            <a:off x="6996882" y="5493311"/>
            <a:ext cx="3965651" cy="314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3400"/>
            </a:pPr>
            <a:r>
              <a:t>Union(J,G)</a:t>
            </a:r>
          </a:p>
          <a:p>
            <a:pPr algn="l">
              <a:defRPr sz="3400"/>
            </a:pPr>
            <a:r>
              <a:t>Union(H,F)</a:t>
            </a:r>
          </a:p>
          <a:p>
            <a:pPr algn="l">
              <a:defRPr sz="3400"/>
            </a:pPr>
            <a:r>
              <a:t>Union(A,C)</a:t>
            </a:r>
          </a:p>
          <a:p>
            <a:pPr algn="l">
              <a:defRPr sz="3400"/>
            </a:pPr>
            <a:r>
              <a:t>Union(D,E)</a:t>
            </a:r>
          </a:p>
          <a:p>
            <a:pPr algn="l">
              <a:defRPr sz="3400"/>
            </a:pPr>
            <a:r>
              <a:t>Union(G,B)</a:t>
            </a:r>
          </a:p>
          <a:p>
            <a:pPr algn="l">
              <a:defRPr sz="3400"/>
            </a:pPr>
            <a:r>
              <a:t>Union(I,J)</a:t>
            </a:r>
          </a:p>
        </p:txBody>
      </p:sp>
      <p:sp>
        <p:nvSpPr>
          <p:cNvPr id="6102" name="Line"/>
          <p:cNvSpPr/>
          <p:nvPr/>
        </p:nvSpPr>
        <p:spPr>
          <a:xfrm flipV="1">
            <a:off x="5709402" y="2610847"/>
            <a:ext cx="108229" cy="3245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21"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0" name="3"/>
          <p:cNvSpPr/>
          <p:nvPr/>
        </p:nvSpPr>
        <p:spPr>
          <a:xfrm>
            <a:off x="9973062" y="32237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 name="4"/>
          <p:cNvSpPr/>
          <p:nvPr/>
        </p:nvSpPr>
        <p:spPr>
          <a:xfrm>
            <a:off x="10950454" y="40476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2" name="2"/>
          <p:cNvSpPr/>
          <p:nvPr/>
        </p:nvSpPr>
        <p:spPr>
          <a:xfrm>
            <a:off x="9032190" y="32097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34" name="8"/>
          <p:cNvSpPr/>
          <p:nvPr/>
        </p:nvSpPr>
        <p:spPr>
          <a:xfrm>
            <a:off x="6483130" y="5473869"/>
            <a:ext cx="980667" cy="985465"/>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 name="6"/>
          <p:cNvSpPr/>
          <p:nvPr/>
        </p:nvSpPr>
        <p:spPr>
          <a:xfrm>
            <a:off x="6483130" y="4488010"/>
            <a:ext cx="980667" cy="985465"/>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 name="Line"/>
          <p:cNvSpPr/>
          <p:nvPr/>
        </p:nvSpPr>
        <p:spPr>
          <a:xfrm flipH="1" flipV="1">
            <a:off x="7602070" y="6175788"/>
            <a:ext cx="398373" cy="8742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 name="Line"/>
          <p:cNvSpPr/>
          <p:nvPr/>
        </p:nvSpPr>
        <p:spPr>
          <a:xfrm>
            <a:off x="7603402" y="6381138"/>
            <a:ext cx="389905" cy="7087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40"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1"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7"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1"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53"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57"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9"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0"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1"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 name="9"/>
          <p:cNvSpPr/>
          <p:nvPr/>
        </p:nvSpPr>
        <p:spPr>
          <a:xfrm>
            <a:off x="7679019" y="59542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4"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 name="3"/>
          <p:cNvSpPr/>
          <p:nvPr/>
        </p:nvSpPr>
        <p:spPr>
          <a:xfrm>
            <a:off x="9973062" y="3223718"/>
            <a:ext cx="980667" cy="1780428"/>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 name="4"/>
          <p:cNvSpPr/>
          <p:nvPr/>
        </p:nvSpPr>
        <p:spPr>
          <a:xfrm>
            <a:off x="10950454" y="4047659"/>
            <a:ext cx="980667" cy="985464"/>
          </a:xfrm>
          <a:prstGeom prst="roundRect">
            <a:avLst>
              <a:gd name="adj" fmla="val 18438"/>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2"/>
          <p:cNvSpPr/>
          <p:nvPr/>
        </p:nvSpPr>
        <p:spPr>
          <a:xfrm>
            <a:off x="9032190" y="3209769"/>
            <a:ext cx="980667" cy="985464"/>
          </a:xfrm>
          <a:prstGeom prst="roundRect">
            <a:avLst>
              <a:gd name="adj" fmla="val 19426"/>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9"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4">
                    <a:hueOff val="102361"/>
                    <a:satOff val="14118"/>
                    <a:lumOff val="10675"/>
                  </a:schemeClr>
                </a:solidFill>
              </a:defRPr>
            </a:pPr>
            <a:r>
              <a:t>Magnet 2</a:t>
            </a:r>
          </a:p>
          <a:p>
            <a:pPr algn="l">
              <a:defRPr>
                <a:solidFill>
                  <a:schemeClr val="accent4">
                    <a:hueOff val="102361"/>
                    <a:satOff val="14118"/>
                    <a:lumOff val="10675"/>
                  </a:schemeClr>
                </a:solidFill>
              </a:defRPr>
            </a:pPr>
            <a:r>
              <a:t>Magnet 3</a:t>
            </a:r>
          </a:p>
          <a:p>
            <a:pPr algn="l">
              <a:defRPr>
                <a:solidFill>
                  <a:schemeClr val="accent4">
                    <a:hueOff val="102361"/>
                    <a:satOff val="14118"/>
                    <a:lumOff val="10675"/>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70" name="8"/>
          <p:cNvSpPr/>
          <p:nvPr/>
        </p:nvSpPr>
        <p:spPr>
          <a:xfrm>
            <a:off x="6703263" y="55077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 name="6"/>
          <p:cNvSpPr/>
          <p:nvPr/>
        </p:nvSpPr>
        <p:spPr>
          <a:xfrm>
            <a:off x="6703263" y="45218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 name="Line"/>
          <p:cNvSpPr/>
          <p:nvPr/>
        </p:nvSpPr>
        <p:spPr>
          <a:xfrm flipV="1">
            <a:off x="8397955" y="4437279"/>
            <a:ext cx="870062" cy="87006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 name="Line"/>
          <p:cNvSpPr/>
          <p:nvPr/>
        </p:nvSpPr>
        <p:spPr>
          <a:xfrm flipH="1">
            <a:off x="8650987" y="4580465"/>
            <a:ext cx="877269" cy="87726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76"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7"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8"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9"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1"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2"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3"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4"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5"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389"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0"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393" name="12"/>
          <p:cNvSpPr/>
          <p:nvPr/>
        </p:nvSpPr>
        <p:spPr>
          <a:xfrm>
            <a:off x="4631752" y="8147304"/>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4" name="13"/>
          <p:cNvSpPr/>
          <p:nvPr/>
        </p:nvSpPr>
        <p:spPr>
          <a:xfrm>
            <a:off x="9773898" y="7794413"/>
            <a:ext cx="767251" cy="1393219"/>
          </a:xfrm>
          <a:prstGeom prst="roundRect">
            <a:avLst>
              <a:gd name="adj" fmla="val 24829"/>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 name="14"/>
          <p:cNvSpPr/>
          <p:nvPr/>
        </p:nvSpPr>
        <p:spPr>
          <a:xfrm>
            <a:off x="10539115" y="7796388"/>
            <a:ext cx="980667" cy="985465"/>
          </a:xfrm>
          <a:prstGeom prst="roundRect">
            <a:avLst>
              <a:gd name="adj" fmla="val 18438"/>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6" name="10"/>
          <p:cNvSpPr/>
          <p:nvPr/>
        </p:nvSpPr>
        <p:spPr>
          <a:xfrm>
            <a:off x="10910774" y="7139177"/>
            <a:ext cx="600150" cy="648617"/>
          </a:xfrm>
          <a:prstGeom prst="roundRect">
            <a:avLst>
              <a:gd name="adj" fmla="val 26414"/>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7"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 name="11"/>
          <p:cNvSpPr/>
          <p:nvPr/>
        </p:nvSpPr>
        <p:spPr>
          <a:xfrm>
            <a:off x="5075722" y="7499010"/>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9" name="9"/>
          <p:cNvSpPr/>
          <p:nvPr/>
        </p:nvSpPr>
        <p:spPr>
          <a:xfrm>
            <a:off x="8402919" y="5497011"/>
            <a:ext cx="1364602" cy="779443"/>
          </a:xfrm>
          <a:prstGeom prst="roundRect">
            <a:avLst>
              <a:gd name="adj" fmla="val 24441"/>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1"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 name="3"/>
          <p:cNvSpPr/>
          <p:nvPr/>
        </p:nvSpPr>
        <p:spPr>
          <a:xfrm>
            <a:off x="9338062" y="3706318"/>
            <a:ext cx="980667" cy="1780428"/>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3" name="4"/>
          <p:cNvSpPr/>
          <p:nvPr/>
        </p:nvSpPr>
        <p:spPr>
          <a:xfrm>
            <a:off x="10315454" y="4530259"/>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4" name="2"/>
          <p:cNvSpPr/>
          <p:nvPr/>
        </p:nvSpPr>
        <p:spPr>
          <a:xfrm>
            <a:off x="8397190" y="3692369"/>
            <a:ext cx="980667" cy="985464"/>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6">
                    <a:hueOff val="-241736"/>
                    <a:satOff val="29413"/>
                    <a:lumOff val="20727"/>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6">
                    <a:hueOff val="-241736"/>
                    <a:satOff val="29413"/>
                    <a:lumOff val="20727"/>
                  </a:schemeClr>
                </a:solidFill>
              </a:defRPr>
            </a:pPr>
            <a:r>
              <a:t>Magnet 13</a:t>
            </a:r>
          </a:p>
          <a:p>
            <a:pPr algn="l">
              <a:defRPr>
                <a:solidFill>
                  <a:schemeClr val="accent6">
                    <a:hueOff val="-241736"/>
                    <a:satOff val="29413"/>
                    <a:lumOff val="20727"/>
                  </a:schemeClr>
                </a:solidFill>
              </a:defRPr>
            </a:pPr>
            <a:r>
              <a:t>Magnet 14</a:t>
            </a:r>
          </a:p>
        </p:txBody>
      </p:sp>
      <p:sp>
        <p:nvSpPr>
          <p:cNvPr id="406" name="8"/>
          <p:cNvSpPr/>
          <p:nvPr/>
        </p:nvSpPr>
        <p:spPr>
          <a:xfrm>
            <a:off x="7427163" y="5050536"/>
            <a:ext cx="980667" cy="985464"/>
          </a:xfrm>
          <a:prstGeom prst="roundRect">
            <a:avLst>
              <a:gd name="adj" fmla="val 18438"/>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7" name="6"/>
          <p:cNvSpPr/>
          <p:nvPr/>
        </p:nvSpPr>
        <p:spPr>
          <a:xfrm>
            <a:off x="7427163" y="4064677"/>
            <a:ext cx="980667" cy="985465"/>
          </a:xfrm>
          <a:prstGeom prst="roundRect">
            <a:avLst>
              <a:gd name="adj" fmla="val 19426"/>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8" name="Line"/>
          <p:cNvSpPr/>
          <p:nvPr/>
        </p:nvSpPr>
        <p:spPr>
          <a:xfrm>
            <a:off x="10059479" y="6334964"/>
            <a:ext cx="589310" cy="91350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9" name="Line"/>
          <p:cNvSpPr/>
          <p:nvPr/>
        </p:nvSpPr>
        <p:spPr>
          <a:xfrm flipH="1" flipV="1">
            <a:off x="9664418" y="6463636"/>
            <a:ext cx="575753" cy="978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Discussion &amp; Examples…"/>
          <p:cNvSpPr>
            <a:spLocks noGrp="1"/>
          </p:cNvSpPr>
          <p:nvPr>
            <p:ph type="body" idx="1"/>
          </p:nvPr>
        </p:nvSpPr>
        <p:spPr>
          <a:xfrm>
            <a:off x="1582326" y="2009778"/>
            <a:ext cx="10779609" cy="7461244"/>
          </a:xfrm>
          <a:prstGeom prst="rect">
            <a:avLst/>
          </a:prstGeom>
        </p:spPr>
        <p:txBody>
          <a:bodyPr>
            <a:normAutofit fontScale="92500" lnSpcReduction="10000"/>
          </a:bodyPr>
          <a:lstStyle/>
          <a:p>
            <a:pPr marL="280034" indent="-280034" defTabSz="368045">
              <a:spcBef>
                <a:spcPts val="2500"/>
              </a:spcBef>
              <a:defRPr sz="2961" b="1"/>
            </a:pPr>
            <a:r>
              <a:rPr lang="zh-CN" altLang="en-US" sz="3500" dirty="0"/>
              <a:t>介绍和样例</a:t>
            </a:r>
            <a:endParaRPr sz="3500" dirty="0">
              <a:solidFill>
                <a:schemeClr val="accent4"/>
              </a:solidFill>
            </a:endParaRPr>
          </a:p>
          <a:p>
            <a:pPr marL="1004569" lvl="2" indent="-280034" defTabSz="368045">
              <a:spcBef>
                <a:spcPts val="2500"/>
              </a:spcBef>
              <a:defRPr sz="2961"/>
            </a:pPr>
            <a:r>
              <a:rPr lang="zh-CN" altLang="en-US" dirty="0"/>
              <a:t>什么是并查集</a:t>
            </a:r>
            <a:endParaRPr dirty="0"/>
          </a:p>
          <a:p>
            <a:pPr marL="1004569" lvl="2" indent="-280034" defTabSz="368045">
              <a:spcBef>
                <a:spcPts val="2500"/>
              </a:spcBef>
              <a:defRPr sz="2961"/>
            </a:pPr>
            <a:r>
              <a:rPr lang="zh-CN" altLang="en-US" dirty="0"/>
              <a:t>磁铁的例子</a:t>
            </a:r>
            <a:endParaRPr dirty="0"/>
          </a:p>
          <a:p>
            <a:pPr marL="1004569" lvl="2" indent="-280034" defTabSz="368045">
              <a:spcBef>
                <a:spcPts val="2500"/>
              </a:spcBef>
              <a:defRPr sz="2961"/>
            </a:pPr>
            <a:r>
              <a:rPr lang="zh-CN" altLang="en-US" dirty="0"/>
              <a:t>并查集的使用场景？</a:t>
            </a:r>
            <a:endParaRPr dirty="0"/>
          </a:p>
          <a:p>
            <a:pPr marL="1004569" lvl="2" indent="-280034" defTabSz="368045">
              <a:spcBef>
                <a:spcPts val="2500"/>
              </a:spcBef>
              <a:defRPr sz="2961"/>
            </a:pPr>
            <a:r>
              <a:rPr lang="zh-CN" altLang="en-US" dirty="0"/>
              <a:t>克努斯卡尔最小生成树算法</a:t>
            </a:r>
            <a:r>
              <a:rPr lang="en-US" altLang="zh-CN" dirty="0"/>
              <a:t>(</a:t>
            </a:r>
            <a:r>
              <a:rPr dirty="0"/>
              <a:t>Kruskal’s minimum spanning tree algorithm</a:t>
            </a:r>
            <a:r>
              <a:rPr lang="en-US" dirty="0"/>
              <a:t>)</a:t>
            </a:r>
            <a:endParaRPr dirty="0"/>
          </a:p>
          <a:p>
            <a:pPr marL="1004569" lvl="2" indent="-280034" defTabSz="368045">
              <a:spcBef>
                <a:spcPts val="2500"/>
              </a:spcBef>
              <a:defRPr sz="2961"/>
            </a:pPr>
            <a:r>
              <a:rPr lang="en-US" dirty="0" err="1"/>
              <a:t>复杂度分析</a:t>
            </a:r>
            <a:endParaRPr dirty="0"/>
          </a:p>
          <a:p>
            <a:pPr marL="280034" indent="-280034" defTabSz="368045">
              <a:spcBef>
                <a:spcPts val="2500"/>
              </a:spcBef>
              <a:defRPr sz="2961" b="1"/>
            </a:pPr>
            <a:r>
              <a:rPr lang="zh-CN" altLang="en-US" sz="3500" dirty="0"/>
              <a:t>实现细节</a:t>
            </a:r>
            <a:endParaRPr sz="3500" dirty="0"/>
          </a:p>
          <a:p>
            <a:pPr marL="1004569" lvl="2" indent="-280034" defTabSz="368045">
              <a:spcBef>
                <a:spcPts val="2500"/>
              </a:spcBef>
              <a:defRPr sz="2961"/>
            </a:pPr>
            <a:r>
              <a:rPr lang="zh-CN" altLang="en-US" dirty="0"/>
              <a:t>查找</a:t>
            </a:r>
            <a:r>
              <a:rPr lang="en-US" altLang="zh-CN" dirty="0"/>
              <a:t>(Find)</a:t>
            </a:r>
            <a:r>
              <a:rPr lang="zh-CN" altLang="en-US" dirty="0"/>
              <a:t>和合并</a:t>
            </a:r>
            <a:r>
              <a:rPr lang="en-US" altLang="zh-CN" dirty="0"/>
              <a:t>(Union)</a:t>
            </a:r>
            <a:r>
              <a:rPr lang="zh-CN" altLang="en-US" dirty="0"/>
              <a:t>操作</a:t>
            </a:r>
            <a:endParaRPr dirty="0"/>
          </a:p>
          <a:p>
            <a:pPr marL="1004569" lvl="2" indent="-280034" defTabSz="368045">
              <a:spcBef>
                <a:spcPts val="2500"/>
              </a:spcBef>
              <a:defRPr sz="2961"/>
            </a:pPr>
            <a:r>
              <a:rPr lang="en" dirty="0" err="1"/>
              <a:t>路径压缩</a:t>
            </a:r>
            <a:r>
              <a:rPr lang="en" dirty="0"/>
              <a:t>(Path compression)</a:t>
            </a:r>
            <a:endParaRPr dirty="0"/>
          </a:p>
          <a:p>
            <a:pPr marL="280034" indent="-280034" defTabSz="368045">
              <a:spcBef>
                <a:spcPts val="2500"/>
              </a:spcBef>
              <a:defRPr sz="2961" b="1"/>
            </a:pPr>
            <a:r>
              <a:rPr lang="en" sz="3500" dirty="0" err="1"/>
              <a:t>代码实现</a:t>
            </a:r>
            <a:endParaRPr sz="35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12"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13"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15"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8"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1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1"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2"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5"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29" name="12"/>
          <p:cNvSpPr/>
          <p:nvPr/>
        </p:nvSpPr>
        <p:spPr>
          <a:xfrm>
            <a:off x="4631752" y="8147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30"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1"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32"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4" name="11"/>
          <p:cNvSpPr/>
          <p:nvPr/>
        </p:nvSpPr>
        <p:spPr>
          <a:xfrm>
            <a:off x="5075722" y="7499010"/>
            <a:ext cx="600150"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3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0"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44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4" name="Line"/>
          <p:cNvSpPr/>
          <p:nvPr/>
        </p:nvSpPr>
        <p:spPr>
          <a:xfrm flipH="1" flipV="1">
            <a:off x="4008432" y="7820332"/>
            <a:ext cx="593202" cy="37116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a:off x="4182533" y="7585038"/>
            <a:ext cx="590653" cy="342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V="1">
            <a:off x="3433233" y="5321384"/>
            <a:ext cx="1" cy="5891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a:off x="3712633" y="5350439"/>
            <a:ext cx="1" cy="53103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50"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51"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2"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53"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54"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5"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6"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57"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1"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63"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67" name="12"/>
          <p:cNvSpPr/>
          <p:nvPr/>
        </p:nvSpPr>
        <p:spPr>
          <a:xfrm>
            <a:off x="4011993" y="77409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68"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9"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70"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71" name="7"/>
          <p:cNvSpPr/>
          <p:nvPr/>
        </p:nvSpPr>
        <p:spPr>
          <a:xfrm>
            <a:off x="3695875" y="5965387"/>
            <a:ext cx="767251"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 name="11"/>
          <p:cNvSpPr/>
          <p:nvPr/>
        </p:nvSpPr>
        <p:spPr>
          <a:xfrm>
            <a:off x="4455962" y="70926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3"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74" name="5"/>
          <p:cNvSpPr/>
          <p:nvPr/>
        </p:nvSpPr>
        <p:spPr>
          <a:xfrm>
            <a:off x="3397200" y="5188119"/>
            <a:ext cx="1364601"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6"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8"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9"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0"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1" name="Line"/>
          <p:cNvSpPr/>
          <p:nvPr/>
        </p:nvSpPr>
        <p:spPr>
          <a:xfrm flipV="1">
            <a:off x="4517940" y="4007916"/>
            <a:ext cx="476418" cy="9800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H="1">
            <a:off x="4782496" y="4123415"/>
            <a:ext cx="476795" cy="98004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486"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87"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8"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489"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90"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2"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93"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5"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8"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99"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03" name="12"/>
          <p:cNvSpPr/>
          <p:nvPr/>
        </p:nvSpPr>
        <p:spPr>
          <a:xfrm>
            <a:off x="4435326" y="7385304"/>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04" name="13"/>
          <p:cNvSpPr/>
          <p:nvPr/>
        </p:nvSpPr>
        <p:spPr>
          <a:xfrm>
            <a:off x="9100798" y="7026063"/>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5" name="14"/>
          <p:cNvSpPr/>
          <p:nvPr/>
        </p:nvSpPr>
        <p:spPr>
          <a:xfrm>
            <a:off x="9866015" y="702803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06" name="10"/>
          <p:cNvSpPr/>
          <p:nvPr/>
        </p:nvSpPr>
        <p:spPr>
          <a:xfrm>
            <a:off x="10237674" y="6370827"/>
            <a:ext cx="600150" cy="648617"/>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07" name="7"/>
          <p:cNvSpPr/>
          <p:nvPr/>
        </p:nvSpPr>
        <p:spPr>
          <a:xfrm>
            <a:off x="4119209" y="5609787"/>
            <a:ext cx="767250" cy="1780428"/>
          </a:xfrm>
          <a:prstGeom prst="roundRect">
            <a:avLst>
              <a:gd name="adj" fmla="val 23567"/>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 name="11"/>
          <p:cNvSpPr/>
          <p:nvPr/>
        </p:nvSpPr>
        <p:spPr>
          <a:xfrm>
            <a:off x="4879295" y="6737010"/>
            <a:ext cx="600151" cy="648617"/>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9" name="9"/>
          <p:cNvSpPr/>
          <p:nvPr/>
        </p:nvSpPr>
        <p:spPr>
          <a:xfrm>
            <a:off x="8872819" y="625300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10" name="5"/>
          <p:cNvSpPr/>
          <p:nvPr/>
        </p:nvSpPr>
        <p:spPr>
          <a:xfrm>
            <a:off x="3820533" y="4832519"/>
            <a:ext cx="1364602" cy="779442"/>
          </a:xfrm>
          <a:prstGeom prst="roundRect">
            <a:avLst>
              <a:gd name="adj" fmla="val 24441"/>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1" name="1"/>
          <p:cNvSpPr/>
          <p:nvPr/>
        </p:nvSpPr>
        <p:spPr>
          <a:xfrm>
            <a:off x="4763579" y="4300586"/>
            <a:ext cx="491349" cy="531030"/>
          </a:xfrm>
          <a:prstGeom prst="roundRect">
            <a:avLst>
              <a:gd name="adj" fmla="val 26414"/>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2" name="3"/>
          <p:cNvSpPr/>
          <p:nvPr/>
        </p:nvSpPr>
        <p:spPr>
          <a:xfrm>
            <a:off x="9807962" y="4462307"/>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 name="4"/>
          <p:cNvSpPr/>
          <p:nvPr/>
        </p:nvSpPr>
        <p:spPr>
          <a:xfrm>
            <a:off x="10785354" y="5286247"/>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 name="2"/>
          <p:cNvSpPr/>
          <p:nvPr/>
        </p:nvSpPr>
        <p:spPr>
          <a:xfrm>
            <a:off x="8867090" y="4448357"/>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5">
                    <a:hueOff val="101205"/>
                    <a:satOff val="-13598"/>
                    <a:lumOff val="23877"/>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5">
                    <a:hueOff val="101205"/>
                    <a:satOff val="-13598"/>
                    <a:lumOff val="23877"/>
                  </a:schemeClr>
                </a:solidFill>
              </a:defRPr>
            </a:pPr>
            <a:r>
              <a:t>Magnet 5</a:t>
            </a:r>
          </a:p>
          <a:p>
            <a:pPr algn="l">
              <a:defRPr>
                <a:solidFill>
                  <a:schemeClr val="accent1">
                    <a:hueOff val="-136794"/>
                    <a:satOff val="-2150"/>
                    <a:lumOff val="15693"/>
                  </a:schemeClr>
                </a:solidFill>
              </a:defRPr>
            </a:pPr>
            <a:r>
              <a:t>Magnet 6</a:t>
            </a:r>
          </a:p>
          <a:p>
            <a:pPr algn="l">
              <a:defRPr>
                <a:solidFill>
                  <a:schemeClr val="accent5">
                    <a:hueOff val="101205"/>
                    <a:satOff val="-13598"/>
                    <a:lumOff val="23877"/>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5">
                    <a:hueOff val="101205"/>
                    <a:satOff val="-13598"/>
                    <a:lumOff val="23877"/>
                  </a:schemeClr>
                </a:solidFill>
              </a:defRPr>
            </a:pPr>
            <a:r>
              <a:t>Magnet 11</a:t>
            </a:r>
          </a:p>
          <a:p>
            <a:pPr algn="l">
              <a:defRPr>
                <a:solidFill>
                  <a:schemeClr val="accent5">
                    <a:hueOff val="101205"/>
                    <a:satOff val="-13598"/>
                    <a:lumOff val="23877"/>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16" name="8"/>
          <p:cNvSpPr/>
          <p:nvPr/>
        </p:nvSpPr>
        <p:spPr>
          <a:xfrm>
            <a:off x="7897063" y="5806525"/>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7" name="6"/>
          <p:cNvSpPr/>
          <p:nvPr/>
        </p:nvSpPr>
        <p:spPr>
          <a:xfrm>
            <a:off x="7897063" y="4820666"/>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8" name="Line"/>
          <p:cNvSpPr/>
          <p:nvPr/>
        </p:nvSpPr>
        <p:spPr>
          <a:xfrm>
            <a:off x="6214011" y="5681133"/>
            <a:ext cx="134739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H="1">
            <a:off x="6179595" y="6129866"/>
            <a:ext cx="1416230"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522" name="12"/>
          <p:cNvSpPr/>
          <p:nvPr/>
        </p:nvSpPr>
        <p:spPr>
          <a:xfrm>
            <a:off x="6430809" y="7451894"/>
            <a:ext cx="1364602" cy="779443"/>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23" name="13"/>
          <p:cNvSpPr/>
          <p:nvPr/>
        </p:nvSpPr>
        <p:spPr>
          <a:xfrm>
            <a:off x="8389598" y="7042996"/>
            <a:ext cx="767251" cy="1393219"/>
          </a:xfrm>
          <a:prstGeom prst="roundRect">
            <a:avLst>
              <a:gd name="adj" fmla="val 24829"/>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4" name="14"/>
          <p:cNvSpPr/>
          <p:nvPr/>
        </p:nvSpPr>
        <p:spPr>
          <a:xfrm>
            <a:off x="9154815" y="7044971"/>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25" name="10"/>
          <p:cNvSpPr/>
          <p:nvPr/>
        </p:nvSpPr>
        <p:spPr>
          <a:xfrm>
            <a:off x="9526474" y="6387760"/>
            <a:ext cx="600150" cy="648618"/>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526" name="7"/>
          <p:cNvSpPr/>
          <p:nvPr/>
        </p:nvSpPr>
        <p:spPr>
          <a:xfrm>
            <a:off x="6114692" y="5676378"/>
            <a:ext cx="767250" cy="1780428"/>
          </a:xfrm>
          <a:prstGeom prst="roundRect">
            <a:avLst>
              <a:gd name="adj" fmla="val 23567"/>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 name="11"/>
          <p:cNvSpPr/>
          <p:nvPr/>
        </p:nvSpPr>
        <p:spPr>
          <a:xfrm>
            <a:off x="6874779" y="6803600"/>
            <a:ext cx="600151" cy="648618"/>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8" name="9"/>
          <p:cNvSpPr/>
          <p:nvPr/>
        </p:nvSpPr>
        <p:spPr>
          <a:xfrm>
            <a:off x="8161619" y="6269933"/>
            <a:ext cx="1364602" cy="779443"/>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29" name="5"/>
          <p:cNvSpPr/>
          <p:nvPr/>
        </p:nvSpPr>
        <p:spPr>
          <a:xfrm>
            <a:off x="5816016" y="4899110"/>
            <a:ext cx="1364602" cy="779442"/>
          </a:xfrm>
          <a:prstGeom prst="roundRect">
            <a:avLst>
              <a:gd name="adj" fmla="val 24441"/>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0" name="1"/>
          <p:cNvSpPr/>
          <p:nvPr/>
        </p:nvSpPr>
        <p:spPr>
          <a:xfrm>
            <a:off x="6759062" y="4367177"/>
            <a:ext cx="491350" cy="531030"/>
          </a:xfrm>
          <a:prstGeom prst="roundRect">
            <a:avLst>
              <a:gd name="adj" fmla="val 26414"/>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 name="3"/>
          <p:cNvSpPr/>
          <p:nvPr/>
        </p:nvSpPr>
        <p:spPr>
          <a:xfrm>
            <a:off x="9096762" y="4479240"/>
            <a:ext cx="980667" cy="1780428"/>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 name="4"/>
          <p:cNvSpPr/>
          <p:nvPr/>
        </p:nvSpPr>
        <p:spPr>
          <a:xfrm>
            <a:off x="10074154" y="5303181"/>
            <a:ext cx="980667" cy="985464"/>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3" name="2"/>
          <p:cNvSpPr/>
          <p:nvPr/>
        </p:nvSpPr>
        <p:spPr>
          <a:xfrm>
            <a:off x="8155890" y="4465291"/>
            <a:ext cx="980667" cy="985464"/>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chemeClr val="accent1">
                    <a:hueOff val="-136794"/>
                    <a:satOff val="-2150"/>
                    <a:lumOff val="15693"/>
                  </a:schemeClr>
                </a:solidFill>
              </a:defRPr>
            </a:pPr>
            <a:r>
              <a:t>Magnet 1</a:t>
            </a:r>
          </a:p>
          <a:p>
            <a:pPr algn="l">
              <a:defRPr>
                <a:solidFill>
                  <a:schemeClr val="accent1">
                    <a:hueOff val="-136794"/>
                    <a:satOff val="-2150"/>
                    <a:lumOff val="15693"/>
                  </a:schemeClr>
                </a:solidFill>
              </a:defRPr>
            </a:pPr>
            <a:r>
              <a:t>Magnet 2</a:t>
            </a:r>
          </a:p>
          <a:p>
            <a:pPr algn="l">
              <a:defRPr>
                <a:solidFill>
                  <a:schemeClr val="accent1">
                    <a:hueOff val="-136794"/>
                    <a:satOff val="-2150"/>
                    <a:lumOff val="15693"/>
                  </a:schemeClr>
                </a:solidFill>
              </a:defRPr>
            </a:pPr>
            <a:r>
              <a:t>Magnet 3</a:t>
            </a:r>
          </a:p>
          <a:p>
            <a:pPr algn="l">
              <a:defRPr>
                <a:solidFill>
                  <a:schemeClr val="accent1">
                    <a:hueOff val="-136794"/>
                    <a:satOff val="-2150"/>
                    <a:lumOff val="15693"/>
                  </a:schemeClr>
                </a:solidFill>
              </a:defRPr>
            </a:pPr>
            <a:r>
              <a:t>Magnet 4</a:t>
            </a:r>
          </a:p>
          <a:p>
            <a:pPr algn="l">
              <a:defRPr>
                <a:solidFill>
                  <a:schemeClr val="accent1">
                    <a:hueOff val="-136794"/>
                    <a:satOff val="-2150"/>
                    <a:lumOff val="15693"/>
                  </a:schemeClr>
                </a:solidFill>
              </a:defRPr>
            </a:pPr>
            <a:r>
              <a:t>Magnet 5</a:t>
            </a:r>
          </a:p>
          <a:p>
            <a:pPr algn="l">
              <a:defRPr>
                <a:solidFill>
                  <a:schemeClr val="accent1">
                    <a:hueOff val="-136794"/>
                    <a:satOff val="-2150"/>
                    <a:lumOff val="15693"/>
                  </a:schemeClr>
                </a:solidFill>
              </a:defRPr>
            </a:pPr>
            <a:r>
              <a:t>Magnet 6</a:t>
            </a:r>
          </a:p>
          <a:p>
            <a:pPr algn="l">
              <a:defRPr>
                <a:solidFill>
                  <a:schemeClr val="accent1">
                    <a:hueOff val="-136794"/>
                    <a:satOff val="-2150"/>
                    <a:lumOff val="15693"/>
                  </a:schemeClr>
                </a:solidFill>
              </a:defRPr>
            </a:pPr>
            <a:r>
              <a:t>Magnet 7</a:t>
            </a:r>
          </a:p>
          <a:p>
            <a:pPr algn="l">
              <a:defRPr>
                <a:solidFill>
                  <a:schemeClr val="accent1">
                    <a:hueOff val="-136794"/>
                    <a:satOff val="-2150"/>
                    <a:lumOff val="15693"/>
                  </a:schemeClr>
                </a:solidFill>
              </a:defRPr>
            </a:pPr>
            <a:r>
              <a:t>Magnet 8</a:t>
            </a:r>
          </a:p>
          <a:p>
            <a:pPr algn="l">
              <a:defRPr>
                <a:solidFill>
                  <a:schemeClr val="accent1">
                    <a:hueOff val="-136794"/>
                    <a:satOff val="-2150"/>
                    <a:lumOff val="15693"/>
                  </a:schemeClr>
                </a:solidFill>
              </a:defRPr>
            </a:pPr>
            <a:r>
              <a:t>Magnet 9</a:t>
            </a:r>
          </a:p>
          <a:p>
            <a:pPr algn="l">
              <a:defRPr>
                <a:solidFill>
                  <a:schemeClr val="accent1">
                    <a:hueOff val="-136794"/>
                    <a:satOff val="-2150"/>
                    <a:lumOff val="15693"/>
                  </a:schemeClr>
                </a:solidFill>
              </a:defRPr>
            </a:pPr>
            <a:r>
              <a:t>Magnet 10</a:t>
            </a:r>
          </a:p>
          <a:p>
            <a:pPr algn="l">
              <a:defRPr>
                <a:solidFill>
                  <a:schemeClr val="accent1">
                    <a:hueOff val="-136794"/>
                    <a:satOff val="-2150"/>
                    <a:lumOff val="15693"/>
                  </a:schemeClr>
                </a:solidFill>
              </a:defRPr>
            </a:pPr>
            <a:r>
              <a:t>Magnet 11</a:t>
            </a:r>
          </a:p>
          <a:p>
            <a:pPr algn="l">
              <a:defRPr>
                <a:solidFill>
                  <a:schemeClr val="accent1">
                    <a:hueOff val="-136794"/>
                    <a:satOff val="-2150"/>
                    <a:lumOff val="15693"/>
                  </a:schemeClr>
                </a:solidFill>
              </a:defRPr>
            </a:pPr>
            <a:r>
              <a:t>Magnet 12</a:t>
            </a:r>
          </a:p>
          <a:p>
            <a:pPr algn="l">
              <a:defRPr>
                <a:solidFill>
                  <a:schemeClr val="accent1">
                    <a:hueOff val="-136794"/>
                    <a:satOff val="-2150"/>
                    <a:lumOff val="15693"/>
                  </a:schemeClr>
                </a:solidFill>
              </a:defRPr>
            </a:pPr>
            <a:r>
              <a:t>Magnet 13</a:t>
            </a:r>
          </a:p>
          <a:p>
            <a:pPr algn="l">
              <a:defRPr>
                <a:solidFill>
                  <a:schemeClr val="accent1">
                    <a:hueOff val="-136794"/>
                    <a:satOff val="-2150"/>
                    <a:lumOff val="15693"/>
                  </a:schemeClr>
                </a:solidFill>
              </a:defRPr>
            </a:pPr>
            <a:r>
              <a:t>Magnet 14</a:t>
            </a:r>
          </a:p>
        </p:txBody>
      </p:sp>
      <p:sp>
        <p:nvSpPr>
          <p:cNvPr id="535" name="8"/>
          <p:cNvSpPr/>
          <p:nvPr/>
        </p:nvSpPr>
        <p:spPr>
          <a:xfrm>
            <a:off x="7185863" y="5823458"/>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6" name="6"/>
          <p:cNvSpPr/>
          <p:nvPr/>
        </p:nvSpPr>
        <p:spPr>
          <a:xfrm>
            <a:off x="7185863" y="4837599"/>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When and where is a Union Find used?"/>
          <p:cNvSpPr>
            <a:spLocks noGrp="1"/>
          </p:cNvSpPr>
          <p:nvPr>
            <p:ph type="title"/>
          </p:nvPr>
        </p:nvSpPr>
        <p:spPr>
          <a:prstGeom prst="rect">
            <a:avLst/>
          </a:prstGeom>
        </p:spPr>
        <p:txBody>
          <a:bodyPr>
            <a:normAutofit/>
          </a:bodyPr>
          <a:lstStyle/>
          <a:p>
            <a:pPr defTabSz="508254">
              <a:defRPr sz="6960" b="1"/>
            </a:pPr>
            <a:r>
              <a:rPr lang="en-US" dirty="0" err="1"/>
              <a:t>并查集的使用场景</a:t>
            </a:r>
            <a:endParaRPr dirty="0"/>
          </a:p>
        </p:txBody>
      </p:sp>
      <p:sp>
        <p:nvSpPr>
          <p:cNvPr id="539" name="Kruskal's minimum spanning…"/>
          <p:cNvSpPr/>
          <p:nvPr/>
        </p:nvSpPr>
        <p:spPr>
          <a:xfrm>
            <a:off x="952500" y="2791710"/>
            <a:ext cx="11099800" cy="63207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000"/>
            </a:pPr>
            <a:r>
              <a:rPr lang="zh-CN" altLang="en-US" dirty="0"/>
              <a:t>克努斯卡尔</a:t>
            </a:r>
            <a:r>
              <a:rPr lang="en-US" altLang="zh-CN" dirty="0"/>
              <a:t>(</a:t>
            </a:r>
            <a:r>
              <a:rPr dirty="0"/>
              <a:t>Kruskal</a:t>
            </a:r>
            <a:r>
              <a:rPr lang="en-US" dirty="0"/>
              <a:t>)</a:t>
            </a:r>
            <a:r>
              <a:rPr lang="en-US" dirty="0" err="1"/>
              <a:t>最小生成树算法</a:t>
            </a:r>
            <a:endParaRPr dirty="0"/>
          </a:p>
          <a:p>
            <a:pPr>
              <a:defRPr sz="4000"/>
            </a:pPr>
            <a:endParaRPr dirty="0"/>
          </a:p>
          <a:p>
            <a:pPr>
              <a:defRPr sz="4000"/>
            </a:pPr>
            <a:r>
              <a:rPr lang="zh-CN" altLang="en-US" dirty="0"/>
              <a:t>网格渗透</a:t>
            </a:r>
            <a:r>
              <a:rPr dirty="0"/>
              <a:t>Grid percolation</a:t>
            </a:r>
          </a:p>
          <a:p>
            <a:pPr>
              <a:defRPr sz="4000"/>
            </a:pPr>
            <a:endParaRPr dirty="0"/>
          </a:p>
          <a:p>
            <a:pPr>
              <a:defRPr sz="4000"/>
            </a:pPr>
            <a:r>
              <a:rPr lang="zh-CN" altLang="en-US" dirty="0"/>
              <a:t>网络连接问题</a:t>
            </a:r>
            <a:endParaRPr lang="en-US" altLang="zh-CN" dirty="0"/>
          </a:p>
          <a:p>
            <a:pPr>
              <a:defRPr sz="4000"/>
            </a:pPr>
            <a:endParaRPr dirty="0"/>
          </a:p>
          <a:p>
            <a:pPr>
              <a:defRPr sz="4000"/>
            </a:pPr>
            <a:r>
              <a:rPr lang="en-US" dirty="0" err="1"/>
              <a:t>树中的最近公共祖先</a:t>
            </a:r>
            <a:endParaRPr dirty="0"/>
          </a:p>
          <a:p>
            <a:pPr>
              <a:defRPr sz="4000"/>
            </a:pPr>
            <a:endParaRPr dirty="0"/>
          </a:p>
          <a:p>
            <a:pPr>
              <a:defRPr sz="4000"/>
            </a:pPr>
            <a:r>
              <a:rPr lang="zh-CN" altLang="en-US" dirty="0"/>
              <a:t>图像处理</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Complexity"/>
          <p:cNvSpPr>
            <a:spLocks noGrp="1"/>
          </p:cNvSpPr>
          <p:nvPr>
            <p:ph type="title"/>
          </p:nvPr>
        </p:nvSpPr>
        <p:spPr>
          <a:xfrm>
            <a:off x="952500" y="-39097"/>
            <a:ext cx="11099800" cy="1736466"/>
          </a:xfrm>
          <a:prstGeom prst="rect">
            <a:avLst/>
          </a:prstGeom>
        </p:spPr>
        <p:txBody>
          <a:bodyPr/>
          <a:lstStyle>
            <a:lvl1pPr>
              <a:defRPr sz="9000" b="1"/>
            </a:lvl1pPr>
          </a:lstStyle>
          <a:p>
            <a:r>
              <a:rPr lang="zh-CN" altLang="en-US" dirty="0"/>
              <a:t>复杂度</a:t>
            </a:r>
            <a:endParaRPr dirty="0"/>
          </a:p>
        </p:txBody>
      </p:sp>
      <p:graphicFrame>
        <p:nvGraphicFramePr>
          <p:cNvPr id="544" name="Table"/>
          <p:cNvGraphicFramePr/>
          <p:nvPr>
            <p:extLst>
              <p:ext uri="{D42A27DB-BD31-4B8C-83A1-F6EECF244321}">
                <p14:modId xmlns:p14="http://schemas.microsoft.com/office/powerpoint/2010/main" val="3273458306"/>
              </p:ext>
            </p:extLst>
          </p:nvPr>
        </p:nvGraphicFramePr>
        <p:xfrm>
          <a:off x="789968" y="1901559"/>
          <a:ext cx="11424862" cy="6642900"/>
        </p:xfrm>
        <a:graphic>
          <a:graphicData uri="http://schemas.openxmlformats.org/drawingml/2006/table">
            <a:tbl>
              <a:tblPr>
                <a:tableStyleId>{4C3C2611-4C71-4FC5-86AE-919BDF0F9419}</a:tableStyleId>
              </a:tblPr>
              <a:tblGrid>
                <a:gridCol w="5712431">
                  <a:extLst>
                    <a:ext uri="{9D8B030D-6E8A-4147-A177-3AD203B41FA5}">
                      <a16:colId xmlns:a16="http://schemas.microsoft.com/office/drawing/2014/main" val="20000"/>
                    </a:ext>
                  </a:extLst>
                </a:gridCol>
                <a:gridCol w="5712431">
                  <a:extLst>
                    <a:ext uri="{9D8B030D-6E8A-4147-A177-3AD203B41FA5}">
                      <a16:colId xmlns:a16="http://schemas.microsoft.com/office/drawing/2014/main" val="20001"/>
                    </a:ext>
                  </a:extLst>
                </a:gridCol>
              </a:tblGrid>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构建</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200">
                          <a:solidFill>
                            <a:schemeClr val="accent5">
                              <a:hueOff val="101205"/>
                              <a:satOff val="-13598"/>
                              <a:lumOff val="23877"/>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合并</a:t>
                      </a:r>
                      <a:r>
                        <a:rPr sz="3600" b="1" dirty="0">
                          <a:solidFill>
                            <a:srgbClr val="FFFFFF"/>
                          </a:solidFill>
                          <a:latin typeface="+mj-lt"/>
                          <a:ea typeface="+mj-ea"/>
                          <a:cs typeface="+mj-cs"/>
                          <a:sym typeface="Menlo"/>
                        </a:rPr>
                        <a:t>Union</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查找</a:t>
                      </a:r>
                      <a:r>
                        <a:rPr sz="3600" b="1" dirty="0">
                          <a:solidFill>
                            <a:srgbClr val="FFFFFF"/>
                          </a:solidFill>
                          <a:latin typeface="+mj-lt"/>
                          <a:ea typeface="+mj-ea"/>
                          <a:cs typeface="+mj-cs"/>
                          <a:sym typeface="Menlo"/>
                        </a:rPr>
                        <a:t>Find</a:t>
                      </a: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获取某个组的大小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检查组是否连接</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tcPr>
                </a:tc>
                <a:tc>
                  <a:txBody>
                    <a:bodyPr/>
                    <a:lstStyle/>
                    <a:p>
                      <a:pPr>
                        <a:defRPr>
                          <a:solidFill>
                            <a:srgbClr val="000000"/>
                          </a:solidFill>
                        </a:defRPr>
                      </a:pPr>
                      <a:r>
                        <a:rPr sz="4200">
                          <a:solidFill>
                            <a:schemeClr val="accent4">
                              <a:hueOff val="102361"/>
                              <a:satOff val="14118"/>
                              <a:lumOff val="10675"/>
                            </a:schemeClr>
                          </a:solidFill>
                          <a:latin typeface="+mj-lt"/>
                          <a:ea typeface="+mj-ea"/>
                          <a:cs typeface="+mj-cs"/>
                          <a:sym typeface="Menlo"/>
                        </a:rPr>
                        <a:t>α(n)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07150">
                <a:tc>
                  <a:txBody>
                    <a:bodyPr/>
                    <a:lstStyle/>
                    <a:p>
                      <a:pPr defTabSz="914400">
                        <a:defRPr>
                          <a:solidFill>
                            <a:srgbClr val="000000"/>
                          </a:solidFill>
                        </a:defRPr>
                      </a:pPr>
                      <a:r>
                        <a:rPr lang="zh-CN" altLang="en-US" sz="3600" b="1" dirty="0">
                          <a:solidFill>
                            <a:srgbClr val="FFFFFF"/>
                          </a:solidFill>
                          <a:latin typeface="+mj-lt"/>
                          <a:ea typeface="+mj-ea"/>
                          <a:cs typeface="+mj-cs"/>
                          <a:sym typeface="Menlo"/>
                        </a:rPr>
                        <a:t>检查组的数量</a:t>
                      </a:r>
                      <a:endParaRPr sz="3600" b="1" dirty="0">
                        <a:solidFill>
                          <a:srgbClr val="FFFFFF"/>
                        </a:solidFill>
                        <a:latin typeface="+mj-lt"/>
                        <a:ea typeface="+mj-ea"/>
                        <a:cs typeface="+mj-cs"/>
                        <a:sym typeface="Menlo"/>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a:defRPr>
                          <a:solidFill>
                            <a:srgbClr val="000000"/>
                          </a:solidFill>
                        </a:defRPr>
                      </a:pPr>
                      <a:r>
                        <a:rPr sz="4200" dirty="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5" name="α(n) - Amortized constant time"/>
          <p:cNvSpPr/>
          <p:nvPr/>
        </p:nvSpPr>
        <p:spPr>
          <a:xfrm>
            <a:off x="2138355" y="8736141"/>
            <a:ext cx="9053761" cy="74892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i="1"/>
            </a:lvl1pPr>
          </a:lstStyle>
          <a:p>
            <a:r>
              <a:rPr dirty="0"/>
              <a:t>α(n) </a:t>
            </a:r>
            <a:r>
              <a:rPr lang="en-US" altLang="zh-CN" dirty="0"/>
              <a:t>–</a:t>
            </a:r>
            <a:r>
              <a:rPr dirty="0"/>
              <a:t> </a:t>
            </a:r>
            <a:r>
              <a:rPr lang="zh-CN" altLang="en-US" dirty="0"/>
              <a:t>平摊的</a:t>
            </a:r>
            <a:r>
              <a:rPr dirty="0"/>
              <a:t>Amortized</a:t>
            </a:r>
            <a:r>
              <a:rPr lang="zh-CN" altLang="en-US" dirty="0"/>
              <a:t>常量时间</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Union Find"/>
          <p:cNvSpPr>
            <a:spLocks noGrp="1"/>
          </p:cNvSpPr>
          <p:nvPr>
            <p:ph type="ctrTitle"/>
          </p:nvPr>
        </p:nvSpPr>
        <p:spPr>
          <a:xfrm>
            <a:off x="368149" y="417845"/>
            <a:ext cx="12268502" cy="3871130"/>
          </a:xfrm>
          <a:prstGeom prst="rect">
            <a:avLst/>
          </a:prstGeom>
        </p:spPr>
        <p:txBody>
          <a:bodyPr/>
          <a:lstStyle>
            <a:lvl1pPr>
              <a:defRPr sz="14000" b="1"/>
            </a:lvl1pPr>
          </a:lstStyle>
          <a:p>
            <a:r>
              <a:rPr lang="zh-CN" altLang="en-US" dirty="0"/>
              <a:t>并查集</a:t>
            </a:r>
            <a:endParaRPr dirty="0"/>
          </a:p>
        </p:txBody>
      </p:sp>
      <p:sp>
        <p:nvSpPr>
          <p:cNvPr id="548" name="Kruskal’s Algorithm"/>
          <p:cNvSpPr/>
          <p:nvPr/>
        </p:nvSpPr>
        <p:spPr>
          <a:xfrm>
            <a:off x="1194861" y="4781143"/>
            <a:ext cx="10615085"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8500"/>
            </a:lvl1pPr>
          </a:lstStyle>
          <a:p>
            <a:r>
              <a:rPr lang="zh-CN" altLang="en-US" sz="6600" dirty="0"/>
              <a:t>克努斯卡尔</a:t>
            </a:r>
            <a:r>
              <a:rPr lang="en-US" altLang="zh-CN" sz="6600" dirty="0"/>
              <a:t>(Kruskal)</a:t>
            </a:r>
            <a:r>
              <a:rPr lang="zh-CN" altLang="en-US" sz="6600" dirty="0"/>
              <a:t>算法</a:t>
            </a:r>
            <a:endParaRPr sz="6600" dirty="0"/>
          </a:p>
        </p:txBody>
      </p:sp>
      <p:sp>
        <p:nvSpPr>
          <p:cNvPr id="549" name="William Fiset"/>
          <p:cNvSpPr/>
          <p:nvPr/>
        </p:nvSpPr>
        <p:spPr>
          <a:xfrm>
            <a:off x="2893242" y="6823902"/>
            <a:ext cx="721832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dirty="0"/>
              <a:t>By </a:t>
            </a:r>
            <a:r>
              <a:rPr lang="en-US" dirty="0" err="1"/>
              <a:t>波波微课</a:t>
            </a:r>
            <a:r>
              <a:rPr lang="zh-CN" altLang="en-US" dirty="0"/>
              <a:t>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611868"/>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2" name="Given a graph G = (V,E) we want to find a Minimum Spanning Tree in the graph (it may not be unique). A minimum spanning tree is a subset of the edges which connect all vertices in the graph with the minimal total edge cost."/>
          <p:cNvSpPr/>
          <p:nvPr/>
        </p:nvSpPr>
        <p:spPr>
          <a:xfrm>
            <a:off x="534206" y="2672699"/>
            <a:ext cx="11936388" cy="49500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500"/>
            </a:pPr>
            <a:r>
              <a:rPr lang="zh-CN" altLang="en-US" dirty="0"/>
              <a:t>给定一个图</a:t>
            </a:r>
            <a:r>
              <a:rPr lang="en-US" altLang="zh-CN" dirty="0"/>
              <a:t> G = (V,E)</a:t>
            </a:r>
            <a:r>
              <a:rPr lang="zh-CN" altLang="en-US" dirty="0"/>
              <a:t>，</a:t>
            </a:r>
            <a:r>
              <a:rPr lang="en-US" altLang="zh-CN" dirty="0"/>
              <a:t>V</a:t>
            </a:r>
            <a:r>
              <a:rPr lang="zh-CN" altLang="en-US" dirty="0"/>
              <a:t>表示顶点，</a:t>
            </a:r>
            <a:r>
              <a:rPr lang="en-US" altLang="zh-CN" dirty="0"/>
              <a:t>E</a:t>
            </a:r>
            <a:r>
              <a:rPr lang="zh-CN" altLang="en-US" dirty="0"/>
              <a:t>表示边，</a:t>
            </a:r>
            <a:r>
              <a:rPr lang="en-US" altLang="zh-CN" dirty="0"/>
              <a:t>E</a:t>
            </a:r>
            <a:r>
              <a:rPr lang="zh-CN" altLang="en-US" dirty="0"/>
              <a:t>上可以带有权重</a:t>
            </a:r>
            <a:r>
              <a:rPr lang="en-US" altLang="zh-CN" dirty="0"/>
              <a:t>weight</a:t>
            </a:r>
            <a:r>
              <a:rPr lang="zh-CN" altLang="en-US" dirty="0"/>
              <a:t>，我们需要在图中找出一棵</a:t>
            </a:r>
            <a:r>
              <a:rPr lang="zh-CN" altLang="en-US" b="1" dirty="0">
                <a:solidFill>
                  <a:srgbClr val="11DBE2"/>
                </a:solidFill>
              </a:rPr>
              <a:t>最小生成树 </a:t>
            </a:r>
            <a:r>
              <a:rPr lang="en-US" altLang="zh-CN" dirty="0"/>
              <a:t>(</a:t>
            </a:r>
            <a:r>
              <a:rPr lang="zh-CN" altLang="en-US" dirty="0"/>
              <a:t>可能并不唯一</a:t>
            </a:r>
            <a:r>
              <a:rPr lang="en-US" altLang="zh-CN" dirty="0"/>
              <a:t>)</a:t>
            </a:r>
            <a:r>
              <a:rPr lang="zh-CN" altLang="en-US" dirty="0"/>
              <a:t>。</a:t>
            </a:r>
            <a:endParaRPr lang="en-US" altLang="zh-CN" dirty="0"/>
          </a:p>
          <a:p>
            <a:pPr>
              <a:defRPr sz="4500"/>
            </a:pPr>
            <a:r>
              <a:rPr lang="zh-CN" altLang="en-US" dirty="0"/>
              <a:t>一棵最小生成树是图中所有边的一个子集，这些边可以将图中的所有顶点都连接起来，但是不能形成环，并且这些边上的权重总和是最小的。</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555"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56"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57"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58"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59"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60"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61"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62"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63"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64" name="Line"/>
          <p:cNvSpPr/>
          <p:nvPr/>
        </p:nvSpPr>
        <p:spPr>
          <a:xfrm flipV="1">
            <a:off x="5981258" y="6374600"/>
            <a:ext cx="782882"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2919433" y="2505333"/>
            <a:ext cx="1296239" cy="190279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V="1">
            <a:off x="3031682" y="4596600"/>
            <a:ext cx="2191524"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V="1">
            <a:off x="3095024" y="4363568"/>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flipV="1">
            <a:off x="6108257" y="7294556"/>
            <a:ext cx="2392343"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 name="Line"/>
          <p:cNvSpPr/>
          <p:nvPr/>
        </p:nvSpPr>
        <p:spPr>
          <a:xfrm flipV="1">
            <a:off x="8978458" y="4551239"/>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 name="Line"/>
          <p:cNvSpPr/>
          <p:nvPr/>
        </p:nvSpPr>
        <p:spPr>
          <a:xfrm>
            <a:off x="4885465" y="2228711"/>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 name="Line"/>
          <p:cNvSpPr/>
          <p:nvPr/>
        </p:nvSpPr>
        <p:spPr>
          <a:xfrm flipV="1">
            <a:off x="5872030" y="2780957"/>
            <a:ext cx="1613596" cy="130538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a:off x="5795830" y="4602812"/>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Line"/>
          <p:cNvSpPr/>
          <p:nvPr/>
        </p:nvSpPr>
        <p:spPr>
          <a:xfrm>
            <a:off x="8124164" y="2748611"/>
            <a:ext cx="968342" cy="111336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a:off x="2713964" y="5195478"/>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Line"/>
          <p:cNvSpPr/>
          <p:nvPr/>
        </p:nvSpPr>
        <p:spPr>
          <a:xfrm flipH="1" flipV="1">
            <a:off x="5527778" y="4711352"/>
            <a:ext cx="131300" cy="239990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 name="Line"/>
          <p:cNvSpPr/>
          <p:nvPr/>
        </p:nvSpPr>
        <p:spPr>
          <a:xfrm flipV="1">
            <a:off x="7378257" y="4433881"/>
            <a:ext cx="1681738" cy="14289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V="1">
            <a:off x="3247363" y="7550932"/>
            <a:ext cx="1963044"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a:off x="4669763" y="2511545"/>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Line"/>
          <p:cNvSpPr/>
          <p:nvPr/>
        </p:nvSpPr>
        <p:spPr>
          <a:xfrm>
            <a:off x="7387563" y="6346945"/>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81" name="Line"/>
          <p:cNvSpPr/>
          <p:nvPr/>
        </p:nvSpPr>
        <p:spPr>
          <a:xfrm flipV="1">
            <a:off x="9275630" y="6293367"/>
            <a:ext cx="1429776" cy="87484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9682072" y="4443428"/>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5"/>
          <p:cNvSpPr/>
          <p:nvPr/>
        </p:nvSpPr>
        <p:spPr>
          <a:xfrm>
            <a:off x="5927266" y="17887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84" name="2"/>
          <p:cNvSpPr/>
          <p:nvPr/>
        </p:nvSpPr>
        <p:spPr>
          <a:xfrm>
            <a:off x="6735833" y="32636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5" name="9"/>
          <p:cNvSpPr/>
          <p:nvPr/>
        </p:nvSpPr>
        <p:spPr>
          <a:xfrm>
            <a:off x="4940369"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586" name="1"/>
          <p:cNvSpPr/>
          <p:nvPr/>
        </p:nvSpPr>
        <p:spPr>
          <a:xfrm>
            <a:off x="3124712" y="299954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7" name="2"/>
          <p:cNvSpPr/>
          <p:nvPr/>
        </p:nvSpPr>
        <p:spPr>
          <a:xfrm>
            <a:off x="3902509" y="399551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88" name="1"/>
          <p:cNvSpPr/>
          <p:nvPr/>
        </p:nvSpPr>
        <p:spPr>
          <a:xfrm>
            <a:off x="2288297" y="593750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89" name="5"/>
          <p:cNvSpPr/>
          <p:nvPr/>
        </p:nvSpPr>
        <p:spPr>
          <a:xfrm>
            <a:off x="3774197"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590" name="7"/>
          <p:cNvSpPr/>
          <p:nvPr/>
        </p:nvSpPr>
        <p:spPr>
          <a:xfrm>
            <a:off x="4250866" y="7017003"/>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591" name="4"/>
          <p:cNvSpPr/>
          <p:nvPr/>
        </p:nvSpPr>
        <p:spPr>
          <a:xfrm>
            <a:off x="7167333" y="734770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2" name="6"/>
          <p:cNvSpPr/>
          <p:nvPr/>
        </p:nvSpPr>
        <p:spPr>
          <a:xfrm>
            <a:off x="7828610" y="611157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593" name="1"/>
          <p:cNvSpPr/>
          <p:nvPr/>
        </p:nvSpPr>
        <p:spPr>
          <a:xfrm>
            <a:off x="9174106"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594" name="0"/>
          <p:cNvSpPr/>
          <p:nvPr/>
        </p:nvSpPr>
        <p:spPr>
          <a:xfrm>
            <a:off x="10067542"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595" name="8"/>
          <p:cNvSpPr/>
          <p:nvPr/>
        </p:nvSpPr>
        <p:spPr>
          <a:xfrm>
            <a:off x="10334242" y="462464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596" name="4"/>
          <p:cNvSpPr/>
          <p:nvPr/>
        </p:nvSpPr>
        <p:spPr>
          <a:xfrm>
            <a:off x="8024347" y="454324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7" name="4"/>
          <p:cNvSpPr/>
          <p:nvPr/>
        </p:nvSpPr>
        <p:spPr>
          <a:xfrm>
            <a:off x="8591614"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598" name="2"/>
          <p:cNvSpPr/>
          <p:nvPr/>
        </p:nvSpPr>
        <p:spPr>
          <a:xfrm>
            <a:off x="6278633" y="47622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599" name="11"/>
          <p:cNvSpPr/>
          <p:nvPr/>
        </p:nvSpPr>
        <p:spPr>
          <a:xfrm>
            <a:off x="4920825" y="5638560"/>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600" name="1"/>
          <p:cNvSpPr/>
          <p:nvPr/>
        </p:nvSpPr>
        <p:spPr>
          <a:xfrm>
            <a:off x="6389685"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03" name="A"/>
          <p:cNvSpPr/>
          <p:nvPr/>
        </p:nvSpPr>
        <p:spPr>
          <a:xfrm>
            <a:off x="4064000" y="17835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04" name="E"/>
          <p:cNvSpPr/>
          <p:nvPr/>
        </p:nvSpPr>
        <p:spPr>
          <a:xfrm>
            <a:off x="2319866" y="4391327"/>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05" name="D"/>
          <p:cNvSpPr/>
          <p:nvPr/>
        </p:nvSpPr>
        <p:spPr>
          <a:xfrm>
            <a:off x="5130800" y="3917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06" name="F"/>
          <p:cNvSpPr/>
          <p:nvPr/>
        </p:nvSpPr>
        <p:spPr>
          <a:xfrm>
            <a:off x="24722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07" name="G"/>
          <p:cNvSpPr/>
          <p:nvPr/>
        </p:nvSpPr>
        <p:spPr>
          <a:xfrm>
            <a:off x="5317066" y="715146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08" name="B"/>
          <p:cNvSpPr/>
          <p:nvPr/>
        </p:nvSpPr>
        <p:spPr>
          <a:xfrm>
            <a:off x="7416800" y="2139194"/>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09" name="H"/>
          <p:cNvSpPr/>
          <p:nvPr/>
        </p:nvSpPr>
        <p:spPr>
          <a:xfrm>
            <a:off x="6654800" y="5691941"/>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10" name="I"/>
          <p:cNvSpPr/>
          <p:nvPr/>
        </p:nvSpPr>
        <p:spPr>
          <a:xfrm>
            <a:off x="8509000" y="681800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11" name="C"/>
          <p:cNvSpPr/>
          <p:nvPr/>
        </p:nvSpPr>
        <p:spPr>
          <a:xfrm>
            <a:off x="9025466" y="3772615"/>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12" name="Line"/>
          <p:cNvSpPr/>
          <p:nvPr/>
        </p:nvSpPr>
        <p:spPr>
          <a:xfrm flipV="1">
            <a:off x="5981258" y="6374600"/>
            <a:ext cx="782882" cy="868342"/>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 name="Line"/>
          <p:cNvSpPr/>
          <p:nvPr/>
        </p:nvSpPr>
        <p:spPr>
          <a:xfrm flipV="1">
            <a:off x="2919433" y="2505333"/>
            <a:ext cx="1296239" cy="1902797"/>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 name="Line"/>
          <p:cNvSpPr/>
          <p:nvPr/>
        </p:nvSpPr>
        <p:spPr>
          <a:xfrm flipV="1">
            <a:off x="3095024" y="4363568"/>
            <a:ext cx="2004529" cy="42979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Line"/>
          <p:cNvSpPr/>
          <p:nvPr/>
        </p:nvSpPr>
        <p:spPr>
          <a:xfrm flipV="1">
            <a:off x="8978458" y="4551239"/>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 name="Line"/>
          <p:cNvSpPr/>
          <p:nvPr/>
        </p:nvSpPr>
        <p:spPr>
          <a:xfrm flipV="1">
            <a:off x="5872030" y="2780957"/>
            <a:ext cx="1613596" cy="130538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Line"/>
          <p:cNvSpPr/>
          <p:nvPr/>
        </p:nvSpPr>
        <p:spPr>
          <a:xfrm>
            <a:off x="5795830" y="4602812"/>
            <a:ext cx="958752" cy="1182424"/>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a:off x="8124164" y="2748611"/>
            <a:ext cx="968342" cy="111336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Line"/>
          <p:cNvSpPr/>
          <p:nvPr/>
        </p:nvSpPr>
        <p:spPr>
          <a:xfrm>
            <a:off x="2713964" y="5195478"/>
            <a:ext cx="85560" cy="1945483"/>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 name="J"/>
          <p:cNvSpPr/>
          <p:nvPr/>
        </p:nvSpPr>
        <p:spPr>
          <a:xfrm>
            <a:off x="10682302" y="5691941"/>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21" name="Line"/>
          <p:cNvSpPr/>
          <p:nvPr/>
        </p:nvSpPr>
        <p:spPr>
          <a:xfrm flipV="1">
            <a:off x="9275630" y="6293367"/>
            <a:ext cx="1429776" cy="87484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 name="2"/>
          <p:cNvSpPr/>
          <p:nvPr/>
        </p:nvSpPr>
        <p:spPr>
          <a:xfrm>
            <a:off x="6735833" y="32636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23" name="1"/>
          <p:cNvSpPr/>
          <p:nvPr/>
        </p:nvSpPr>
        <p:spPr>
          <a:xfrm>
            <a:off x="3124712" y="299954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4" name="2"/>
          <p:cNvSpPr/>
          <p:nvPr/>
        </p:nvSpPr>
        <p:spPr>
          <a:xfrm>
            <a:off x="3902509" y="399551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25" name="1"/>
          <p:cNvSpPr/>
          <p:nvPr/>
        </p:nvSpPr>
        <p:spPr>
          <a:xfrm>
            <a:off x="2288297" y="593750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6" name="1"/>
          <p:cNvSpPr/>
          <p:nvPr/>
        </p:nvSpPr>
        <p:spPr>
          <a:xfrm>
            <a:off x="9174106" y="543797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27" name="0"/>
          <p:cNvSpPr/>
          <p:nvPr/>
        </p:nvSpPr>
        <p:spPr>
          <a:xfrm>
            <a:off x="10067542"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28" name="4"/>
          <p:cNvSpPr/>
          <p:nvPr/>
        </p:nvSpPr>
        <p:spPr>
          <a:xfrm>
            <a:off x="8591614" y="2896051"/>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29" name="2"/>
          <p:cNvSpPr/>
          <p:nvPr/>
        </p:nvSpPr>
        <p:spPr>
          <a:xfrm>
            <a:off x="6278633" y="47622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30" name="1"/>
          <p:cNvSpPr/>
          <p:nvPr/>
        </p:nvSpPr>
        <p:spPr>
          <a:xfrm>
            <a:off x="6389685" y="659366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31" name="Minimum spanning tree with weight 14"/>
          <p:cNvSpPr/>
          <p:nvPr/>
        </p:nvSpPr>
        <p:spPr>
          <a:xfrm>
            <a:off x="1584625" y="8475218"/>
            <a:ext cx="9381161" cy="5950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200"/>
            </a:lvl1pPr>
          </a:lstStyle>
          <a:p>
            <a:r>
              <a:rPr lang="zh-CN" altLang="en-US" dirty="0"/>
              <a:t>最小生成树</a:t>
            </a:r>
            <a:r>
              <a:rPr dirty="0"/>
              <a:t>weight</a:t>
            </a:r>
            <a:r>
              <a:rPr lang="en-US" altLang="zh-CN" dirty="0"/>
              <a:t>=</a:t>
            </a:r>
            <a:r>
              <a:rPr dirty="0"/>
              <a:t>14</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4" name="1) Sort edges by ascending edge weight."/>
          <p:cNvSpPr/>
          <p:nvPr/>
        </p:nvSpPr>
        <p:spPr>
          <a:xfrm>
            <a:off x="436701" y="2426968"/>
            <a:ext cx="12131396"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1) </a:t>
            </a:r>
            <a:r>
              <a:rPr lang="zh-CN" altLang="en-US" dirty="0"/>
              <a:t>根据边的权重，对边从小到大进行排序</a:t>
            </a:r>
            <a:endParaRPr dirty="0"/>
          </a:p>
        </p:txBody>
      </p:sp>
      <p:sp>
        <p:nvSpPr>
          <p:cNvPr id="635" name="2) Walk through the sorted edges and look at the two nodes the edge belongs to, if the nodes are already unified we don’t include this edge, otherwise we include it and unify the nodes."/>
          <p:cNvSpPr/>
          <p:nvPr/>
        </p:nvSpPr>
        <p:spPr>
          <a:xfrm>
            <a:off x="273420" y="3881255"/>
            <a:ext cx="12457958"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2) </a:t>
            </a:r>
            <a:r>
              <a:rPr lang="zh-CN" altLang="en-US" dirty="0"/>
              <a:t>对排序的边进行遍历，检查每一条边的两个顶点，如果这两个顶点已经合并过了</a:t>
            </a:r>
            <a:r>
              <a:rPr lang="en-US" altLang="zh-CN" dirty="0"/>
              <a:t>(</a:t>
            </a:r>
            <a:r>
              <a:rPr lang="zh-CN" altLang="en-US" dirty="0"/>
              <a:t>属于同一组</a:t>
            </a:r>
            <a:r>
              <a:rPr lang="en-US" altLang="zh-CN" dirty="0"/>
              <a:t>)</a:t>
            </a:r>
            <a:r>
              <a:rPr lang="zh-CN" altLang="en-US" dirty="0"/>
              <a:t>，那么我们就排除这条边</a:t>
            </a:r>
            <a:r>
              <a:rPr lang="en-US" altLang="zh-CN" dirty="0"/>
              <a:t>(</a:t>
            </a:r>
            <a:r>
              <a:rPr lang="zh-CN" altLang="en-US" dirty="0"/>
              <a:t>否则最小生成树中会形成环</a:t>
            </a:r>
            <a:r>
              <a:rPr lang="en-US" altLang="zh-CN" dirty="0"/>
              <a:t>)</a:t>
            </a:r>
            <a:r>
              <a:rPr lang="zh-CN" altLang="en-US" dirty="0"/>
              <a:t>，否则我们就将这条边添加到最小生成树中，并将两个对应顶点所在的组合并成一个组。</a:t>
            </a:r>
            <a:endParaRPr lang="en-US" dirty="0"/>
          </a:p>
        </p:txBody>
      </p:sp>
      <p:sp>
        <p:nvSpPr>
          <p:cNvPr id="636" name="3) The algorithm terminates when every edge has been processed or all the vertices have been unified."/>
          <p:cNvSpPr/>
          <p:nvPr/>
        </p:nvSpPr>
        <p:spPr>
          <a:xfrm>
            <a:off x="963440" y="6997535"/>
            <a:ext cx="110779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3) </a:t>
            </a:r>
            <a:r>
              <a:rPr lang="zh-CN" altLang="en-US" dirty="0"/>
              <a:t>当所有的边都被处理过，或者所有的顶点都已经被合并到一个大组，那么算法结束。</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39"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0"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41"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42"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43"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44"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45"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4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4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8"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665"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6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6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7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7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67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7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67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7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7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7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8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68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8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8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6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6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6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6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6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694"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6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13" name="Line"/>
          <p:cNvSpPr/>
          <p:nvPr/>
        </p:nvSpPr>
        <p:spPr>
          <a:xfrm flipV="1">
            <a:off x="10825030" y="6634906"/>
            <a:ext cx="1429776" cy="87484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1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1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1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1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2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2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2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2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2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2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2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2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2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2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3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3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73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33"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38"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39"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4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41"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42"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43"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44"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45"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46"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47"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8"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0"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2"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4"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5"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7"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76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6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6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6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6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7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7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7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7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7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7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7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7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8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78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8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78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8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787"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788"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78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790"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79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79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79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79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795"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796"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V="1">
            <a:off x="4468833" y="2846873"/>
            <a:ext cx="1296239" cy="1902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3"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4"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5"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6"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2"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1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1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1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1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1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2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2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2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2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2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2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2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2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83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3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832"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33"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36" name="A"/>
          <p:cNvSpPr/>
          <p:nvPr/>
        </p:nvSpPr>
        <p:spPr>
          <a:xfrm>
            <a:off x="5613400" y="21251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37" name="E"/>
          <p:cNvSpPr/>
          <p:nvPr/>
        </p:nvSpPr>
        <p:spPr>
          <a:xfrm>
            <a:off x="3869266" y="4732866"/>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38"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39"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40"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4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42"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43"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44"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45"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0"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1"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862"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4"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65"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6"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7"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68"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69"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70"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71"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2"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73"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74"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75"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6"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77"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78"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879"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8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8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8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88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88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887"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888"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88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890"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89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89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893"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894"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9" name="Line"/>
          <p:cNvSpPr/>
          <p:nvPr/>
        </p:nvSpPr>
        <p:spPr>
          <a:xfrm flipV="1">
            <a:off x="10527858" y="4892778"/>
            <a:ext cx="347973" cy="225143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1"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4"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1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1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1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1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1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2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2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2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2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2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2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92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2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3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3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What is Union Find?"/>
          <p:cNvSpPr>
            <a:spLocks noGrp="1"/>
          </p:cNvSpPr>
          <p:nvPr>
            <p:ph type="title"/>
          </p:nvPr>
        </p:nvSpPr>
        <p:spPr>
          <a:xfrm>
            <a:off x="59140" y="42319"/>
            <a:ext cx="12886521" cy="2159001"/>
          </a:xfrm>
          <a:prstGeom prst="rect">
            <a:avLst/>
          </a:prstGeom>
        </p:spPr>
        <p:txBody>
          <a:bodyPr/>
          <a:lstStyle>
            <a:lvl1pPr>
              <a:defRPr sz="7500" b="1"/>
            </a:lvl1pPr>
          </a:lstStyle>
          <a:p>
            <a:r>
              <a:rPr lang="zh-CN" altLang="en-US" dirty="0"/>
              <a:t>什么是并查集？</a:t>
            </a:r>
            <a:endParaRPr dirty="0"/>
          </a:p>
        </p:txBody>
      </p:sp>
      <p:sp>
        <p:nvSpPr>
          <p:cNvPr id="131" name="Union Find is a data structure that keeps track of elements which are split into one or more disjoint sets. Its has two primary operations:…"/>
          <p:cNvSpPr/>
          <p:nvPr/>
        </p:nvSpPr>
        <p:spPr>
          <a:xfrm>
            <a:off x="629761" y="3452632"/>
            <a:ext cx="11745277" cy="28483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000"/>
            </a:pPr>
            <a:r>
              <a:rPr lang="en-US" b="1" dirty="0" err="1">
                <a:solidFill>
                  <a:srgbClr val="11DBE2"/>
                </a:solidFill>
              </a:rPr>
              <a:t>并查集</a:t>
            </a:r>
            <a:r>
              <a:rPr lang="en-US" b="1" dirty="0">
                <a:solidFill>
                  <a:srgbClr val="11DBE2"/>
                </a:solidFill>
              </a:rPr>
              <a:t>(Union Find)</a:t>
            </a:r>
            <a:r>
              <a:rPr lang="en-US" dirty="0" err="1"/>
              <a:t>是一种数据结构</a:t>
            </a:r>
            <a:r>
              <a:rPr lang="zh-CN" altLang="en-US" dirty="0"/>
              <a:t>，它通过一个或者多个不相交的集合来跟踪元素。它主要支持两种操作</a:t>
            </a:r>
            <a:r>
              <a:rPr lang="zh-CN" altLang="en-US" b="1" i="1" dirty="0">
                <a:solidFill>
                  <a:srgbClr val="E9A432"/>
                </a:solidFill>
              </a:rPr>
              <a:t>查找</a:t>
            </a:r>
            <a:r>
              <a:rPr lang="en-US" altLang="zh-CN" b="1" i="1" dirty="0">
                <a:solidFill>
                  <a:srgbClr val="E9A432"/>
                </a:solidFill>
              </a:rPr>
              <a:t>find</a:t>
            </a:r>
            <a:r>
              <a:rPr lang="zh-CN" altLang="en-US" dirty="0"/>
              <a:t>和</a:t>
            </a:r>
            <a:r>
              <a:rPr lang="zh-CN" altLang="en-US" b="1" i="1" dirty="0">
                <a:solidFill>
                  <a:srgbClr val="E9A432"/>
                </a:solidFill>
              </a:rPr>
              <a:t>合并</a:t>
            </a:r>
            <a:r>
              <a:rPr lang="en-US" altLang="zh-CN" b="1" i="1" dirty="0">
                <a:solidFill>
                  <a:srgbClr val="E9A432"/>
                </a:solidFill>
              </a:rPr>
              <a:t>union</a:t>
            </a:r>
            <a:r>
              <a:rPr lang="zh-CN" altLang="en-US" b="1" i="1" dirty="0">
                <a:solidFill>
                  <a:srgbClr val="E9A432"/>
                </a:solidFill>
              </a:rPr>
              <a:t>。</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34"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35"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3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37"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3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40"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41"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95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6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6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6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6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6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6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6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6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97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97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9"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80"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9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984"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9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9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9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9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9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7"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9" name="Line"/>
          <p:cNvSpPr/>
          <p:nvPr/>
        </p:nvSpPr>
        <p:spPr>
          <a:xfrm>
            <a:off x="4263364" y="5537017"/>
            <a:ext cx="85560" cy="194548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0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09"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10"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1"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12"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3"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14"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15"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16"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17"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18"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19"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2"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023"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2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8"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9"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32"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33" name="F"/>
          <p:cNvSpPr/>
          <p:nvPr/>
        </p:nvSpPr>
        <p:spPr>
          <a:xfrm>
            <a:off x="40216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34"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35"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6"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37"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38"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39"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1"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5"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6"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05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5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6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6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6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6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6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6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6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6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7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07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7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7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7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08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8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083"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08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085"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086"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87"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088"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089"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090" name="Line"/>
          <p:cNvSpPr/>
          <p:nvPr/>
        </p:nvSpPr>
        <p:spPr>
          <a:xfrm flipV="1">
            <a:off x="7530658" y="6716139"/>
            <a:ext cx="782881" cy="868342"/>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7"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8"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0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1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1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1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2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2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12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2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2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3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31"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3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33"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34"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35"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3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0"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15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5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5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5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5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5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5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6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6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6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16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7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17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17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4"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75"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76"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17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180"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181"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182"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183"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184"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185"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186"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7"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9"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2" name="Line"/>
          <p:cNvSpPr/>
          <p:nvPr/>
        </p:nvSpPr>
        <p:spPr>
          <a:xfrm flipV="1">
            <a:off x="7421430" y="3122497"/>
            <a:ext cx="1613596" cy="130538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01"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0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0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0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0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08"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09"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10"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1"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12"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3"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4"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5"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6"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17"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218"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19"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20"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21"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2"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3"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24"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25"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28"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29" name="D"/>
          <p:cNvSpPr/>
          <p:nvPr/>
        </p:nvSpPr>
        <p:spPr>
          <a:xfrm>
            <a:off x="6680200" y="4258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30" name="G"/>
          <p:cNvSpPr/>
          <p:nvPr/>
        </p:nvSpPr>
        <p:spPr>
          <a:xfrm>
            <a:off x="6866466" y="7493000"/>
            <a:ext cx="763291"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31" name="B"/>
          <p:cNvSpPr/>
          <p:nvPr/>
        </p:nvSpPr>
        <p:spPr>
          <a:xfrm>
            <a:off x="8966200" y="2480733"/>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32" name="H"/>
          <p:cNvSpPr/>
          <p:nvPr/>
        </p:nvSpPr>
        <p:spPr>
          <a:xfrm>
            <a:off x="8204200" y="6033480"/>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33" name="I"/>
          <p:cNvSpPr/>
          <p:nvPr/>
        </p:nvSpPr>
        <p:spPr>
          <a:xfrm>
            <a:off x="10058400" y="7159547"/>
            <a:ext cx="763290"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34" name="C"/>
          <p:cNvSpPr/>
          <p:nvPr/>
        </p:nvSpPr>
        <p:spPr>
          <a:xfrm>
            <a:off x="10574866" y="4114155"/>
            <a:ext cx="763290" cy="763290"/>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35"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6"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8"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0"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1"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2"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3"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5"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7"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8"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J"/>
          <p:cNvSpPr/>
          <p:nvPr/>
        </p:nvSpPr>
        <p:spPr>
          <a:xfrm>
            <a:off x="12231702" y="6033480"/>
            <a:ext cx="763291" cy="763291"/>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50"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3"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54"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55"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56"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57"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58"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59"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0"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61"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62"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63"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4"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5"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66"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267"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268"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269"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270"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73"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274"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277"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278"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279"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280"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281"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282"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283"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284"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5"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7"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8"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0"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2"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4"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6"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299"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0"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2"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3"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4"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05"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06"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07"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08"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09"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10"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11"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12"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13"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14"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15"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316"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17"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18"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19"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0"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22"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23"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51"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52"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53"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54"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55"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56"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57"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58"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59"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60"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61"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62"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63"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64"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365"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3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3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3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7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37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Union Find application: Kruskal’s Minimum Spanning Tree"/>
          <p:cNvSpPr>
            <a:spLocks noGrp="1"/>
          </p:cNvSpPr>
          <p:nvPr>
            <p:ph type="title"/>
          </p:nvPr>
        </p:nvSpPr>
        <p:spPr>
          <a:xfrm>
            <a:off x="133364" y="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3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376"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3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378"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3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3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3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3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4644424" y="4705107"/>
            <a:ext cx="2004529" cy="42979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3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a:off x="11231472" y="4784967"/>
            <a:ext cx="1075366" cy="1352949"/>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0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0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0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0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0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0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0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0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1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1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1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1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41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2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2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422" name="Line"/>
          <p:cNvSpPr/>
          <p:nvPr/>
        </p:nvSpPr>
        <p:spPr>
          <a:xfrm flipV="1">
            <a:off x="11381877" y="5690718"/>
            <a:ext cx="238645" cy="264509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3" name="Nodes C,J are already connected in yellow group. This creates a cycle"/>
          <p:cNvSpPr/>
          <p:nvPr/>
        </p:nvSpPr>
        <p:spPr>
          <a:xfrm>
            <a:off x="3376858" y="8618571"/>
            <a:ext cx="9702739"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en-US" altLang="zh-CN" dirty="0"/>
              <a:t>C</a:t>
            </a:r>
            <a:r>
              <a:rPr lang="zh-CN" altLang="en-US" dirty="0"/>
              <a:t>和</a:t>
            </a:r>
            <a:r>
              <a:rPr lang="en-US" altLang="zh-CN" dirty="0"/>
              <a:t>J</a:t>
            </a:r>
            <a:r>
              <a:rPr lang="zh-CN" altLang="en-US" dirty="0"/>
              <a:t>已经在黄色组中，再加入这条边会形成环。</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p:cNvSpPr/>
          <p:nvPr/>
        </p:nvSpPr>
        <p:spPr>
          <a:xfrm>
            <a:off x="4631752" y="8316637"/>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 name="Rounded Rectangle"/>
          <p:cNvSpPr/>
          <p:nvPr/>
        </p:nvSpPr>
        <p:spPr>
          <a:xfrm>
            <a:off x="6483130" y="5533136"/>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 name="Rounded Rectangle"/>
          <p:cNvSpPr/>
          <p:nvPr/>
        </p:nvSpPr>
        <p:spPr>
          <a:xfrm>
            <a:off x="9138898" y="7769013"/>
            <a:ext cx="767251" cy="1393219"/>
          </a:xfrm>
          <a:prstGeom prst="roundRect">
            <a:avLst>
              <a:gd name="adj" fmla="val 24829"/>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 name="Rounded Rectangle"/>
          <p:cNvSpPr/>
          <p:nvPr/>
        </p:nvSpPr>
        <p:spPr>
          <a:xfrm>
            <a:off x="6483130" y="4386410"/>
            <a:ext cx="980667" cy="985465"/>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 name="Rounded Rectangle"/>
          <p:cNvSpPr/>
          <p:nvPr/>
        </p:nvSpPr>
        <p:spPr>
          <a:xfrm>
            <a:off x="9973062" y="3223718"/>
            <a:ext cx="980667" cy="1780428"/>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 name="Rounded Rectangle"/>
          <p:cNvSpPr/>
          <p:nvPr/>
        </p:nvSpPr>
        <p:spPr>
          <a:xfrm>
            <a:off x="10691515" y="8088488"/>
            <a:ext cx="980667" cy="985465"/>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 name="Rounded Rectangle"/>
          <p:cNvSpPr/>
          <p:nvPr/>
        </p:nvSpPr>
        <p:spPr>
          <a:xfrm>
            <a:off x="11541004" y="4015909"/>
            <a:ext cx="980667" cy="985464"/>
          </a:xfrm>
          <a:prstGeom prst="roundRect">
            <a:avLst>
              <a:gd name="adj" fmla="val 18438"/>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 name="Rounded Rectangle"/>
          <p:cNvSpPr/>
          <p:nvPr/>
        </p:nvSpPr>
        <p:spPr>
          <a:xfrm>
            <a:off x="3167555" y="5965387"/>
            <a:ext cx="767251" cy="1780428"/>
          </a:xfrm>
          <a:prstGeom prst="roundRect">
            <a:avLst>
              <a:gd name="adj" fmla="val 23567"/>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 name="Rounded Rectangle"/>
          <p:cNvSpPr/>
          <p:nvPr/>
        </p:nvSpPr>
        <p:spPr>
          <a:xfrm>
            <a:off x="8038852" y="6199745"/>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 name="Rounded Rectangle"/>
          <p:cNvSpPr/>
          <p:nvPr/>
        </p:nvSpPr>
        <p:spPr>
          <a:xfrm>
            <a:off x="2868880" y="4487079"/>
            <a:ext cx="1364602" cy="779442"/>
          </a:xfrm>
          <a:prstGeom prst="roundRect">
            <a:avLst>
              <a:gd name="adj" fmla="val 24441"/>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 name="Rounded Rectangle"/>
          <p:cNvSpPr/>
          <p:nvPr/>
        </p:nvSpPr>
        <p:spPr>
          <a:xfrm>
            <a:off x="5068379" y="3436986"/>
            <a:ext cx="491349" cy="531030"/>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 name="Rounded Rectangle"/>
          <p:cNvSpPr/>
          <p:nvPr/>
        </p:nvSpPr>
        <p:spPr>
          <a:xfrm>
            <a:off x="8230820" y="3209769"/>
            <a:ext cx="980666" cy="985464"/>
          </a:xfrm>
          <a:prstGeom prst="roundRect">
            <a:avLst>
              <a:gd name="adj" fmla="val 19426"/>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5" name="Rounded Rectangle"/>
          <p:cNvSpPr/>
          <p:nvPr/>
        </p:nvSpPr>
        <p:spPr>
          <a:xfrm>
            <a:off x="10936174" y="6590086"/>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 name="Rounded Rectangle"/>
          <p:cNvSpPr/>
          <p:nvPr/>
        </p:nvSpPr>
        <p:spPr>
          <a:xfrm>
            <a:off x="5068379" y="7139177"/>
            <a:ext cx="600150" cy="648617"/>
          </a:xfrm>
          <a:prstGeom prst="roundRect">
            <a:avLst>
              <a:gd name="adj" fmla="val 26414"/>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26"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27" name="D"/>
          <p:cNvSpPr/>
          <p:nvPr/>
        </p:nvSpPr>
        <p:spPr>
          <a:xfrm>
            <a:off x="6680200" y="4258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28"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29" name="B"/>
          <p:cNvSpPr/>
          <p:nvPr/>
        </p:nvSpPr>
        <p:spPr>
          <a:xfrm>
            <a:off x="8966200" y="2480733"/>
            <a:ext cx="763290" cy="763291"/>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30"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31"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32"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33"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5"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7"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8"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9" name="Line"/>
          <p:cNvSpPr/>
          <p:nvPr/>
        </p:nvSpPr>
        <p:spPr>
          <a:xfrm flipV="1">
            <a:off x="7421430" y="3122497"/>
            <a:ext cx="1613596" cy="1305388"/>
          </a:xfrm>
          <a:prstGeom prst="line">
            <a:avLst/>
          </a:prstGeom>
          <a:ln w="63500">
            <a:solidFill>
              <a:schemeClr val="accent3"/>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0"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1"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2"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3"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4"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6"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48"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51"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52"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53"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54"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55"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56"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57"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58"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59"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60"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61"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62"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63"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64"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465"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466"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467"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468"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71"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472"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3">
                    <a:hueOff val="-499813"/>
                    <a:satOff val="-5228"/>
                    <a:lumOff val="24899"/>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475"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476"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477"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478"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479"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480"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481"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482"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3"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4"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5"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6"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7"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8"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9" name="Line"/>
          <p:cNvSpPr/>
          <p:nvPr/>
        </p:nvSpPr>
        <p:spPr>
          <a:xfrm>
            <a:off x="7345230" y="4944351"/>
            <a:ext cx="958752" cy="11824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1"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2"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4"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5"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6"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497"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9"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00"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01"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2"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03"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4"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05"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06"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07"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0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0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10"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11"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12"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13"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514"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15"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16"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17"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20"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21"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24"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25"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26" name="G"/>
          <p:cNvSpPr/>
          <p:nvPr/>
        </p:nvSpPr>
        <p:spPr>
          <a:xfrm>
            <a:off x="6866466" y="7493000"/>
            <a:ext cx="763291"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27"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28" name="H"/>
          <p:cNvSpPr/>
          <p:nvPr/>
        </p:nvSpPr>
        <p:spPr>
          <a:xfrm>
            <a:off x="8204200" y="6033480"/>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29" name="I"/>
          <p:cNvSpPr/>
          <p:nvPr/>
        </p:nvSpPr>
        <p:spPr>
          <a:xfrm>
            <a:off x="10058400" y="7159547"/>
            <a:ext cx="763290"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30" name="C"/>
          <p:cNvSpPr/>
          <p:nvPr/>
        </p:nvSpPr>
        <p:spPr>
          <a:xfrm>
            <a:off x="10574866" y="4114155"/>
            <a:ext cx="763290" cy="763290"/>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31" name="Line"/>
          <p:cNvSpPr/>
          <p:nvPr/>
        </p:nvSpPr>
        <p:spPr>
          <a:xfrm flipV="1">
            <a:off x="7530658" y="6716139"/>
            <a:ext cx="782881" cy="868342"/>
          </a:xfrm>
          <a:prstGeom prst="line">
            <a:avLst/>
          </a:prstGeom>
          <a:ln w="635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8"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9"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0"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3"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5" name="J"/>
          <p:cNvSpPr/>
          <p:nvPr/>
        </p:nvSpPr>
        <p:spPr>
          <a:xfrm>
            <a:off x="12231702" y="6033480"/>
            <a:ext cx="763291" cy="76329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46"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7"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8"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49"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50"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1"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52"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3"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54"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55"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56"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57"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58"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59"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62"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563"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564"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565"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566"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7"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8"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69"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70"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5">
                    <a:hueOff val="101205"/>
                    <a:satOff val="-13598"/>
                    <a:lumOff val="2387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573"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574"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575"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576"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577"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578"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579"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580"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595"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98"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599"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0"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01"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2"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03"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04"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05"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606"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07"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08"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09"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10"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11"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61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1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1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1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7"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18"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19"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4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4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4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5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5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5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5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65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5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5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5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6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66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6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6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6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6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6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6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6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6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6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6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6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6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Line"/>
          <p:cNvSpPr/>
          <p:nvPr/>
        </p:nvSpPr>
        <p:spPr>
          <a:xfrm>
            <a:off x="6219163" y="2853084"/>
            <a:ext cx="635299" cy="139131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6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9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69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69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0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0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70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70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0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0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0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0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71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1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1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
        <p:nvSpPr>
          <p:cNvPr id="1718" name="Nodes A,D are already connected in purple group. This creates a cycle"/>
          <p:cNvSpPr/>
          <p:nvPr/>
        </p:nvSpPr>
        <p:spPr>
          <a:xfrm>
            <a:off x="3376858" y="8364655"/>
            <a:ext cx="9702739"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rPr lang="en-US" dirty="0" err="1"/>
              <a:t>A和D已经连接在紫色组中</a:t>
            </a:r>
            <a:r>
              <a:rPr lang="zh-CN" altLang="en-US" dirty="0"/>
              <a:t>，再加入这条边会形成环，所以忽略这条边。</a:t>
            </a:r>
            <a:endParaRPr dirty="0"/>
          </a:p>
        </p:txBody>
      </p:sp>
      <p:sp>
        <p:nvSpPr>
          <p:cNvPr id="1719" name="Line"/>
          <p:cNvSpPr/>
          <p:nvPr/>
        </p:nvSpPr>
        <p:spPr>
          <a:xfrm flipV="1">
            <a:off x="6323120" y="3662998"/>
            <a:ext cx="65889" cy="4646982"/>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22"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23"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24"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25"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26"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27"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28"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29"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3"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5"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6"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7" name="Line"/>
          <p:cNvSpPr/>
          <p:nvPr/>
        </p:nvSpPr>
        <p:spPr>
          <a:xfrm>
            <a:off x="9673564" y="3090151"/>
            <a:ext cx="968342" cy="1113368"/>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8"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9"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0"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1"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3"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44"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5"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47"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48"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49"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50"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51"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52"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753"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4"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755"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56"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57"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8"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59"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60"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761"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62"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763"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764"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67"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68"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771"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772"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773"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774"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775"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776" name="I"/>
          <p:cNvSpPr/>
          <p:nvPr/>
        </p:nvSpPr>
        <p:spPr>
          <a:xfrm>
            <a:off x="10058400" y="7159547"/>
            <a:ext cx="763290"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777" name="C"/>
          <p:cNvSpPr/>
          <p:nvPr/>
        </p:nvSpPr>
        <p:spPr>
          <a:xfrm>
            <a:off x="10574866" y="4114155"/>
            <a:ext cx="763290" cy="76329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778"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V="1">
            <a:off x="10527858" y="4892778"/>
            <a:ext cx="347973" cy="2251436"/>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J"/>
          <p:cNvSpPr/>
          <p:nvPr/>
        </p:nvSpPr>
        <p:spPr>
          <a:xfrm>
            <a:off x="12231702" y="6033480"/>
            <a:ext cx="763291" cy="76329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793" name="Line"/>
          <p:cNvSpPr/>
          <p:nvPr/>
        </p:nvSpPr>
        <p:spPr>
          <a:xfrm flipV="1">
            <a:off x="10825030" y="6634906"/>
            <a:ext cx="1429776" cy="874845"/>
          </a:xfrm>
          <a:prstGeom prst="line">
            <a:avLst/>
          </a:prstGeom>
          <a:ln w="635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96"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7"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798"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9"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00"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01"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802"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3"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804"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05"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06"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7"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08"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09"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810"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11"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12"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13"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4"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5"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16"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1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4">
                    <a:hueOff val="102361"/>
                    <a:satOff val="14118"/>
                    <a:lumOff val="10675"/>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4">
                    <a:hueOff val="102361"/>
                    <a:satOff val="14118"/>
                    <a:lumOff val="10675"/>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20"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21"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22"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23"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24"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25"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26"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27"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4581083" y="4938139"/>
            <a:ext cx="2191523" cy="267478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7657658" y="7636095"/>
            <a:ext cx="2392342" cy="26165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a:off x="6434865" y="2570250"/>
            <a:ext cx="2473160" cy="249305"/>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H="1" flipV="1">
            <a:off x="7077178" y="5052892"/>
            <a:ext cx="131300" cy="239990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V="1">
            <a:off x="8927657" y="4775420"/>
            <a:ext cx="1681738" cy="142899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4796764" y="7892471"/>
            <a:ext cx="1963043" cy="57547"/>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a:off x="6219163" y="2853084"/>
            <a:ext cx="635299" cy="1391313"/>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a:off x="8936963" y="6688484"/>
            <a:ext cx="1154940" cy="610924"/>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42"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a:off x="11231472" y="4784967"/>
            <a:ext cx="1075366" cy="1352949"/>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5"/>
          <p:cNvSpPr/>
          <p:nvPr/>
        </p:nvSpPr>
        <p:spPr>
          <a:xfrm>
            <a:off x="7476666" y="213028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45"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46"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47"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48"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49" name="5"/>
          <p:cNvSpPr/>
          <p:nvPr/>
        </p:nvSpPr>
        <p:spPr>
          <a:xfrm>
            <a:off x="5323597"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850" name="7"/>
          <p:cNvSpPr/>
          <p:nvPr/>
        </p:nvSpPr>
        <p:spPr>
          <a:xfrm>
            <a:off x="5800266" y="735854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851" name="4"/>
          <p:cNvSpPr/>
          <p:nvPr/>
        </p:nvSpPr>
        <p:spPr>
          <a:xfrm>
            <a:off x="8716733" y="768924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2" name="6"/>
          <p:cNvSpPr/>
          <p:nvPr/>
        </p:nvSpPr>
        <p:spPr>
          <a:xfrm>
            <a:off x="9378010" y="64531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853"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54"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55" name="4"/>
          <p:cNvSpPr/>
          <p:nvPr/>
        </p:nvSpPr>
        <p:spPr>
          <a:xfrm>
            <a:off x="9573747" y="488478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6"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57"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58" name="11"/>
          <p:cNvSpPr/>
          <p:nvPr/>
        </p:nvSpPr>
        <p:spPr>
          <a:xfrm>
            <a:off x="6470225" y="5980099"/>
            <a:ext cx="66481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11</a:t>
            </a:r>
          </a:p>
        </p:txBody>
      </p:sp>
      <p:sp>
        <p:nvSpPr>
          <p:cNvPr id="1859"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60"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61"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62"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4"/>
          <p:cNvSpPr/>
          <p:nvPr/>
        </p:nvSpPr>
        <p:spPr>
          <a:xfrm>
            <a:off x="6541194" y="315188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65" name="2"/>
          <p:cNvSpPr/>
          <p:nvPr/>
        </p:nvSpPr>
        <p:spPr>
          <a:xfrm>
            <a:off x="11883642" y="496617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66"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 name="Union Find application: Kruskal’s Minimum Spanning Tree"/>
          <p:cNvSpPr>
            <a:spLocks noGrp="1"/>
          </p:cNvSpPr>
          <p:nvPr>
            <p:ph type="title"/>
          </p:nvPr>
        </p:nvSpPr>
        <p:spPr>
          <a:xfrm>
            <a:off x="133364" y="-13010"/>
            <a:ext cx="12738071" cy="1914086"/>
          </a:xfrm>
          <a:prstGeom prst="rect">
            <a:avLst/>
          </a:prstGeom>
        </p:spPr>
        <p:txBody>
          <a:bodyPr>
            <a:normAutofit/>
          </a:bodyPr>
          <a:lstStyle>
            <a:lvl1pPr defTabSz="426466">
              <a:defRPr sz="5329" b="1"/>
            </a:lvl1pPr>
          </a:lstStyle>
          <a:p>
            <a:r>
              <a:rPr lang="zh-CN" altLang="en-US" dirty="0"/>
              <a:t>并查集应用：克努斯卡尔最小生成树</a:t>
            </a:r>
            <a:endParaRPr dirty="0"/>
          </a:p>
        </p:txBody>
      </p:sp>
      <p:sp>
        <p:nvSpPr>
          <p:cNvPr id="1869" name="A"/>
          <p:cNvSpPr/>
          <p:nvPr/>
        </p:nvSpPr>
        <p:spPr>
          <a:xfrm>
            <a:off x="5613400" y="21251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870" name="D"/>
          <p:cNvSpPr/>
          <p:nvPr/>
        </p:nvSpPr>
        <p:spPr>
          <a:xfrm>
            <a:off x="6680200" y="4258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1871" name="G"/>
          <p:cNvSpPr/>
          <p:nvPr/>
        </p:nvSpPr>
        <p:spPr>
          <a:xfrm>
            <a:off x="68664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1872" name="B"/>
          <p:cNvSpPr/>
          <p:nvPr/>
        </p:nvSpPr>
        <p:spPr>
          <a:xfrm>
            <a:off x="8966200" y="2480733"/>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873" name="H"/>
          <p:cNvSpPr/>
          <p:nvPr/>
        </p:nvSpPr>
        <p:spPr>
          <a:xfrm>
            <a:off x="8204200" y="6033480"/>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1874" name="I"/>
          <p:cNvSpPr/>
          <p:nvPr/>
        </p:nvSpPr>
        <p:spPr>
          <a:xfrm>
            <a:off x="10058400" y="7159547"/>
            <a:ext cx="763290"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1875" name="C"/>
          <p:cNvSpPr/>
          <p:nvPr/>
        </p:nvSpPr>
        <p:spPr>
          <a:xfrm>
            <a:off x="10574866" y="4114155"/>
            <a:ext cx="763290"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1876" name="Line"/>
          <p:cNvSpPr/>
          <p:nvPr/>
        </p:nvSpPr>
        <p:spPr>
          <a:xfrm flipV="1">
            <a:off x="7530658" y="6716139"/>
            <a:ext cx="782881" cy="868342"/>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7" name="Line"/>
          <p:cNvSpPr/>
          <p:nvPr/>
        </p:nvSpPr>
        <p:spPr>
          <a:xfrm flipV="1">
            <a:off x="4644424" y="4705107"/>
            <a:ext cx="2004529" cy="42979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8" name="Line"/>
          <p:cNvSpPr/>
          <p:nvPr/>
        </p:nvSpPr>
        <p:spPr>
          <a:xfrm flipV="1">
            <a:off x="10527858" y="4892778"/>
            <a:ext cx="347973" cy="225143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7421430" y="3122497"/>
            <a:ext cx="1613596" cy="130538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Line"/>
          <p:cNvSpPr/>
          <p:nvPr/>
        </p:nvSpPr>
        <p:spPr>
          <a:xfrm>
            <a:off x="7345230" y="4944351"/>
            <a:ext cx="958752" cy="1182424"/>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1" name="Line"/>
          <p:cNvSpPr/>
          <p:nvPr/>
        </p:nvSpPr>
        <p:spPr>
          <a:xfrm>
            <a:off x="9673564" y="3090151"/>
            <a:ext cx="968342" cy="1113368"/>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J"/>
          <p:cNvSpPr/>
          <p:nvPr/>
        </p:nvSpPr>
        <p:spPr>
          <a:xfrm>
            <a:off x="12231702" y="6033480"/>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1883" name="Line"/>
          <p:cNvSpPr/>
          <p:nvPr/>
        </p:nvSpPr>
        <p:spPr>
          <a:xfrm flipV="1">
            <a:off x="10825030" y="6634906"/>
            <a:ext cx="1429776" cy="874845"/>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4" name="2"/>
          <p:cNvSpPr/>
          <p:nvPr/>
        </p:nvSpPr>
        <p:spPr>
          <a:xfrm>
            <a:off x="8285233" y="36051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85" name="1"/>
          <p:cNvSpPr/>
          <p:nvPr/>
        </p:nvSpPr>
        <p:spPr>
          <a:xfrm>
            <a:off x="4674112" y="334108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6" name="2"/>
          <p:cNvSpPr/>
          <p:nvPr/>
        </p:nvSpPr>
        <p:spPr>
          <a:xfrm>
            <a:off x="5451909" y="433704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87" name="1"/>
          <p:cNvSpPr/>
          <p:nvPr/>
        </p:nvSpPr>
        <p:spPr>
          <a:xfrm>
            <a:off x="3837697" y="627904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8" name="1"/>
          <p:cNvSpPr/>
          <p:nvPr/>
        </p:nvSpPr>
        <p:spPr>
          <a:xfrm>
            <a:off x="10723506" y="577950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89" name="0"/>
          <p:cNvSpPr/>
          <p:nvPr/>
        </p:nvSpPr>
        <p:spPr>
          <a:xfrm>
            <a:off x="11616942" y="693520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890" name="4"/>
          <p:cNvSpPr/>
          <p:nvPr/>
        </p:nvSpPr>
        <p:spPr>
          <a:xfrm>
            <a:off x="10141014" y="323759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891" name="2"/>
          <p:cNvSpPr/>
          <p:nvPr/>
        </p:nvSpPr>
        <p:spPr>
          <a:xfrm>
            <a:off x="7828033" y="5103795"/>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892" name="1"/>
          <p:cNvSpPr/>
          <p:nvPr/>
        </p:nvSpPr>
        <p:spPr>
          <a:xfrm>
            <a:off x="7939085" y="6935208"/>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893" name="E"/>
          <p:cNvSpPr/>
          <p:nvPr/>
        </p:nvSpPr>
        <p:spPr>
          <a:xfrm>
            <a:off x="3869266" y="4732866"/>
            <a:ext cx="763291" cy="763291"/>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1894" name="F"/>
          <p:cNvSpPr/>
          <p:nvPr/>
        </p:nvSpPr>
        <p:spPr>
          <a:xfrm>
            <a:off x="4021666" y="7493000"/>
            <a:ext cx="763291" cy="763290"/>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1895" name="Line"/>
          <p:cNvSpPr/>
          <p:nvPr/>
        </p:nvSpPr>
        <p:spPr>
          <a:xfrm flipV="1">
            <a:off x="4468833" y="2846873"/>
            <a:ext cx="1296239" cy="1902796"/>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a:off x="4263364" y="5537017"/>
            <a:ext cx="85560" cy="1945483"/>
          </a:xfrm>
          <a:prstGeom prst="line">
            <a:avLst/>
          </a:prstGeom>
          <a:ln w="63500">
            <a:solidFill>
              <a:schemeClr val="accent6"/>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I to J = 0…"/>
          <p:cNvSpPr/>
          <p:nvPr/>
        </p:nvSpPr>
        <p:spPr>
          <a:xfrm>
            <a:off x="733305" y="1689100"/>
            <a:ext cx="2775125" cy="7874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2900">
                <a:solidFill>
                  <a:schemeClr val="accent6">
                    <a:hueOff val="-241736"/>
                    <a:satOff val="29413"/>
                    <a:lumOff val="20727"/>
                  </a:schemeClr>
                </a:solidFill>
              </a:defRPr>
            </a:pPr>
            <a:r>
              <a:t>I to J = 0 </a:t>
            </a:r>
          </a:p>
          <a:p>
            <a:pPr algn="l">
              <a:defRPr sz="2900">
                <a:solidFill>
                  <a:schemeClr val="accent6">
                    <a:hueOff val="-241736"/>
                    <a:satOff val="29413"/>
                    <a:lumOff val="20727"/>
                  </a:schemeClr>
                </a:solidFill>
              </a:defRPr>
            </a:pPr>
            <a:r>
              <a:t>A to E = 1 </a:t>
            </a:r>
          </a:p>
          <a:p>
            <a:pPr algn="l">
              <a:defRPr sz="2900">
                <a:solidFill>
                  <a:schemeClr val="accent6">
                    <a:hueOff val="-241736"/>
                    <a:satOff val="29413"/>
                    <a:lumOff val="20727"/>
                  </a:schemeClr>
                </a:solidFill>
              </a:defRPr>
            </a:pPr>
            <a:r>
              <a:t>C to I = 1 </a:t>
            </a:r>
          </a:p>
          <a:p>
            <a:pPr algn="l">
              <a:defRPr sz="2900">
                <a:solidFill>
                  <a:schemeClr val="accent6">
                    <a:hueOff val="-241736"/>
                    <a:satOff val="29413"/>
                    <a:lumOff val="20727"/>
                  </a:schemeClr>
                </a:solidFill>
              </a:defRPr>
            </a:pPr>
            <a:r>
              <a:t>E to F = 1 </a:t>
            </a:r>
          </a:p>
          <a:p>
            <a:pPr algn="l">
              <a:defRPr sz="2900">
                <a:solidFill>
                  <a:schemeClr val="accent6">
                    <a:hueOff val="-241736"/>
                    <a:satOff val="29413"/>
                    <a:lumOff val="20727"/>
                  </a:schemeClr>
                </a:solidFill>
              </a:defRPr>
            </a:pPr>
            <a:r>
              <a:t>G to H = 1 </a:t>
            </a:r>
          </a:p>
          <a:p>
            <a:pPr algn="l">
              <a:defRPr sz="2900">
                <a:solidFill>
                  <a:schemeClr val="accent6">
                    <a:hueOff val="-241736"/>
                    <a:satOff val="29413"/>
                    <a:lumOff val="20727"/>
                  </a:schemeClr>
                </a:solidFill>
              </a:defRPr>
            </a:pPr>
            <a:r>
              <a:t>B to D = 2 </a:t>
            </a:r>
          </a:p>
          <a:p>
            <a:pPr algn="l">
              <a:defRPr sz="2900"/>
            </a:pPr>
            <a:r>
              <a:t>C to J = 2</a:t>
            </a:r>
          </a:p>
          <a:p>
            <a:pPr algn="l">
              <a:defRPr sz="2900">
                <a:solidFill>
                  <a:schemeClr val="accent6">
                    <a:hueOff val="-241736"/>
                    <a:satOff val="29413"/>
                    <a:lumOff val="20727"/>
                  </a:schemeClr>
                </a:solidFill>
              </a:defRPr>
            </a:pPr>
            <a:r>
              <a:t>D to E = 2</a:t>
            </a:r>
          </a:p>
          <a:p>
            <a:pPr algn="l">
              <a:defRPr sz="2900">
                <a:solidFill>
                  <a:schemeClr val="accent6">
                    <a:hueOff val="-241736"/>
                    <a:satOff val="29413"/>
                    <a:lumOff val="20727"/>
                  </a:schemeClr>
                </a:solidFill>
              </a:defRPr>
            </a:pPr>
            <a:r>
              <a:t>D to H = 2 </a:t>
            </a:r>
          </a:p>
          <a:p>
            <a:pPr algn="l">
              <a:defRPr sz="2900"/>
            </a:pPr>
            <a:r>
              <a:t>A to D = 4</a:t>
            </a:r>
          </a:p>
          <a:p>
            <a:pPr algn="l">
              <a:defRPr sz="2900">
                <a:solidFill>
                  <a:schemeClr val="accent6">
                    <a:hueOff val="-241736"/>
                    <a:satOff val="29413"/>
                    <a:lumOff val="20727"/>
                  </a:schemeClr>
                </a:solidFill>
              </a:defRPr>
            </a:pPr>
            <a:r>
              <a:t>B to C = 4 </a:t>
            </a:r>
          </a:p>
          <a:p>
            <a:pPr algn="l">
              <a:defRPr sz="2900"/>
            </a:pPr>
            <a:r>
              <a:t>C to H = 4 </a:t>
            </a:r>
          </a:p>
          <a:p>
            <a:pPr algn="l">
              <a:defRPr sz="2900"/>
            </a:pPr>
            <a:r>
              <a:t>G to I = 4 </a:t>
            </a:r>
          </a:p>
          <a:p>
            <a:pPr algn="l">
              <a:defRPr sz="2900"/>
            </a:pPr>
            <a:r>
              <a:t>A to B = 5 </a:t>
            </a:r>
          </a:p>
          <a:p>
            <a:pPr algn="l">
              <a:defRPr sz="2900"/>
            </a:pPr>
            <a:r>
              <a:t>D to F = 5 </a:t>
            </a:r>
          </a:p>
          <a:p>
            <a:pPr algn="l">
              <a:defRPr sz="2900"/>
            </a:pPr>
            <a:r>
              <a:t>H to I = 6 </a:t>
            </a:r>
          </a:p>
          <a:p>
            <a:pPr algn="l">
              <a:defRPr sz="2900"/>
            </a:pPr>
            <a:r>
              <a:t>F to G = 7 </a:t>
            </a:r>
          </a:p>
          <a:p>
            <a:pPr algn="l">
              <a:defRPr sz="2900"/>
            </a:pPr>
            <a:r>
              <a:t>D to G = 11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52"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53"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54"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6"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58"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9"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60"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1"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6"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Union and Find…"/>
          <p:cNvSpPr>
            <a:spLocks noGrp="1"/>
          </p:cNvSpPr>
          <p:nvPr>
            <p:ph type="ctrTitle"/>
          </p:nvPr>
        </p:nvSpPr>
        <p:spPr>
          <a:xfrm>
            <a:off x="368149" y="2348757"/>
            <a:ext cx="12268502" cy="4014890"/>
          </a:xfrm>
          <a:prstGeom prst="rect">
            <a:avLst/>
          </a:prstGeom>
        </p:spPr>
        <p:txBody>
          <a:bodyPr/>
          <a:lstStyle/>
          <a:p>
            <a:pPr defTabSz="455675">
              <a:defRPr sz="11231" b="1"/>
            </a:pPr>
            <a:r>
              <a:rPr lang="zh-CN" altLang="en-US" dirty="0"/>
              <a:t>合并和查找</a:t>
            </a:r>
            <a:br>
              <a:rPr lang="en-US" altLang="zh-CN" dirty="0"/>
            </a:br>
            <a:r>
              <a:rPr lang="zh-CN" altLang="en-US" dirty="0"/>
              <a:t>操作演示</a:t>
            </a:r>
            <a:endParaRPr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 name="Creating Union Find"/>
          <p:cNvSpPr>
            <a:spLocks noGrp="1"/>
          </p:cNvSpPr>
          <p:nvPr>
            <p:ph type="title"/>
          </p:nvPr>
        </p:nvSpPr>
        <p:spPr>
          <a:xfrm>
            <a:off x="952500" y="254000"/>
            <a:ext cx="11099800" cy="1364159"/>
          </a:xfrm>
          <a:prstGeom prst="rect">
            <a:avLst/>
          </a:prstGeom>
        </p:spPr>
        <p:txBody>
          <a:bodyPr/>
          <a:lstStyle>
            <a:lvl1pPr defTabSz="549148">
              <a:defRPr sz="7519" b="1"/>
            </a:lvl1pPr>
          </a:lstStyle>
          <a:p>
            <a:r>
              <a:rPr lang="zh-CN" altLang="en-US" dirty="0"/>
              <a:t>创建一个并查集</a:t>
            </a:r>
            <a:endParaRPr dirty="0"/>
          </a:p>
        </p:txBody>
      </p:sp>
      <p:sp>
        <p:nvSpPr>
          <p:cNvPr id="1902" name="To begin using Union Find, first construct a bijection (a mapping) between your objects and the integers in the range [0, n)."/>
          <p:cNvSpPr/>
          <p:nvPr/>
        </p:nvSpPr>
        <p:spPr>
          <a:xfrm>
            <a:off x="1062272" y="2809615"/>
            <a:ext cx="1088025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为了创建一个并查集，我们首先需要在元素和整数</a:t>
            </a:r>
            <a:r>
              <a:rPr lang="en-US" altLang="zh-CN" dirty="0"/>
              <a:t>[0, n)</a:t>
            </a:r>
            <a:r>
              <a:rPr lang="zh-CN" altLang="en-US" dirty="0"/>
              <a:t>之间，建立一个</a:t>
            </a:r>
            <a:r>
              <a:rPr lang="zh-CN" altLang="en-US" b="1" dirty="0">
                <a:solidFill>
                  <a:srgbClr val="11DBE2"/>
                </a:solidFill>
              </a:rPr>
              <a:t>映射</a:t>
            </a:r>
            <a:r>
              <a:rPr lang="zh-CN" altLang="en-US" dirty="0"/>
              <a:t>关系。</a:t>
            </a:r>
            <a:endParaRPr dirty="0"/>
          </a:p>
        </p:txBody>
      </p:sp>
      <p:sp>
        <p:nvSpPr>
          <p:cNvPr id="1903" name="NOTE: This step is not necessary in general, but it will allow us to construct an array-based union find."/>
          <p:cNvSpPr/>
          <p:nvPr/>
        </p:nvSpPr>
        <p:spPr>
          <a:xfrm>
            <a:off x="563080" y="5733398"/>
            <a:ext cx="1187863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t>注意</a:t>
            </a:r>
            <a:r>
              <a:rPr lang="zh-CN" altLang="en-US" dirty="0"/>
              <a:t>，本步骤并非必须，但是它可以帮我们构建一个基于数组的并查集。</a:t>
            </a:r>
            <a:endParaRPr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7" name="H"/>
          <p:cNvGrpSpPr/>
          <p:nvPr/>
        </p:nvGrpSpPr>
        <p:grpSpPr>
          <a:xfrm>
            <a:off x="2626121" y="7953771"/>
            <a:ext cx="691358" cy="691358"/>
            <a:chOff x="0" y="0"/>
            <a:chExt cx="691356" cy="691356"/>
          </a:xfrm>
        </p:grpSpPr>
        <p:sp>
          <p:nvSpPr>
            <p:cNvPr id="190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05" name="H" descr="H"/>
            <p:cNvPicPr>
              <a:picLocks/>
            </p:cNvPicPr>
            <p:nvPr/>
          </p:nvPicPr>
          <p:blipFill>
            <a:blip r:embed="rId3"/>
            <a:stretch>
              <a:fillRect/>
            </a:stretch>
          </p:blipFill>
          <p:spPr>
            <a:xfrm>
              <a:off x="-1" y="-1"/>
              <a:ext cx="691358" cy="691358"/>
            </a:xfrm>
            <a:prstGeom prst="rect">
              <a:avLst/>
            </a:prstGeom>
            <a:effectLst/>
          </p:spPr>
        </p:pic>
      </p:grpSp>
      <p:grpSp>
        <p:nvGrpSpPr>
          <p:cNvPr id="1910" name="B"/>
          <p:cNvGrpSpPr/>
          <p:nvPr/>
        </p:nvGrpSpPr>
        <p:grpSpPr>
          <a:xfrm>
            <a:off x="7934721" y="6604793"/>
            <a:ext cx="691358" cy="691357"/>
            <a:chOff x="0" y="0"/>
            <a:chExt cx="691356" cy="691356"/>
          </a:xfrm>
        </p:grpSpPr>
        <p:sp>
          <p:nvSpPr>
            <p:cNvPr id="1909"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08" name="B" descr="B"/>
            <p:cNvPicPr>
              <a:picLocks/>
            </p:cNvPicPr>
            <p:nvPr/>
          </p:nvPicPr>
          <p:blipFill>
            <a:blip r:embed="rId3"/>
            <a:stretch>
              <a:fillRect/>
            </a:stretch>
          </p:blipFill>
          <p:spPr>
            <a:xfrm>
              <a:off x="-1" y="-1"/>
              <a:ext cx="691358" cy="691358"/>
            </a:xfrm>
            <a:prstGeom prst="rect">
              <a:avLst/>
            </a:prstGeom>
            <a:effectLst/>
          </p:spPr>
        </p:pic>
      </p:grpSp>
      <p:grpSp>
        <p:nvGrpSpPr>
          <p:cNvPr id="1913" name="C"/>
          <p:cNvGrpSpPr/>
          <p:nvPr/>
        </p:nvGrpSpPr>
        <p:grpSpPr>
          <a:xfrm>
            <a:off x="4068365" y="4975621"/>
            <a:ext cx="691357" cy="691358"/>
            <a:chOff x="0" y="0"/>
            <a:chExt cx="691356" cy="691356"/>
          </a:xfrm>
        </p:grpSpPr>
        <p:sp>
          <p:nvSpPr>
            <p:cNvPr id="1912"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11" name="C" descr="C"/>
            <p:cNvPicPr>
              <a:picLocks/>
            </p:cNvPicPr>
            <p:nvPr/>
          </p:nvPicPr>
          <p:blipFill>
            <a:blip r:embed="rId3"/>
            <a:stretch>
              <a:fillRect/>
            </a:stretch>
          </p:blipFill>
          <p:spPr>
            <a:xfrm>
              <a:off x="-1" y="-1"/>
              <a:ext cx="691358" cy="691358"/>
            </a:xfrm>
            <a:prstGeom prst="rect">
              <a:avLst/>
            </a:prstGeom>
            <a:effectLst/>
          </p:spPr>
        </p:pic>
      </p:grpSp>
      <p:grpSp>
        <p:nvGrpSpPr>
          <p:cNvPr id="1916" name="D"/>
          <p:cNvGrpSpPr/>
          <p:nvPr/>
        </p:nvGrpSpPr>
        <p:grpSpPr>
          <a:xfrm>
            <a:off x="2880121" y="3496071"/>
            <a:ext cx="691358" cy="691358"/>
            <a:chOff x="0" y="0"/>
            <a:chExt cx="691356" cy="691356"/>
          </a:xfrm>
        </p:grpSpPr>
        <p:sp>
          <p:nvSpPr>
            <p:cNvPr id="1915"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14" name="D" descr="D"/>
            <p:cNvPicPr>
              <a:picLocks/>
            </p:cNvPicPr>
            <p:nvPr/>
          </p:nvPicPr>
          <p:blipFill>
            <a:blip r:embed="rId3"/>
            <a:stretch>
              <a:fillRect/>
            </a:stretch>
          </p:blipFill>
          <p:spPr>
            <a:xfrm>
              <a:off x="-1" y="-1"/>
              <a:ext cx="691358" cy="691358"/>
            </a:xfrm>
            <a:prstGeom prst="rect">
              <a:avLst/>
            </a:prstGeom>
            <a:effectLst/>
          </p:spPr>
        </p:pic>
      </p:grpSp>
      <p:grpSp>
        <p:nvGrpSpPr>
          <p:cNvPr id="1919" name="E"/>
          <p:cNvGrpSpPr/>
          <p:nvPr/>
        </p:nvGrpSpPr>
        <p:grpSpPr>
          <a:xfrm>
            <a:off x="1381521" y="6604793"/>
            <a:ext cx="691358" cy="691357"/>
            <a:chOff x="0" y="0"/>
            <a:chExt cx="691356" cy="691356"/>
          </a:xfrm>
        </p:grpSpPr>
        <p:sp>
          <p:nvSpPr>
            <p:cNvPr id="191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17" name="E" descr="E"/>
            <p:cNvPicPr>
              <a:picLocks/>
            </p:cNvPicPr>
            <p:nvPr/>
          </p:nvPicPr>
          <p:blipFill>
            <a:blip r:embed="rId3"/>
            <a:stretch>
              <a:fillRect/>
            </a:stretch>
          </p:blipFill>
          <p:spPr>
            <a:xfrm>
              <a:off x="-1" y="-1"/>
              <a:ext cx="691358" cy="691358"/>
            </a:xfrm>
            <a:prstGeom prst="rect">
              <a:avLst/>
            </a:prstGeom>
            <a:effectLst/>
          </p:spPr>
        </p:pic>
      </p:grpSp>
      <p:grpSp>
        <p:nvGrpSpPr>
          <p:cNvPr id="1922" name="L"/>
          <p:cNvGrpSpPr/>
          <p:nvPr/>
        </p:nvGrpSpPr>
        <p:grpSpPr>
          <a:xfrm>
            <a:off x="3413521" y="6325393"/>
            <a:ext cx="691358" cy="691357"/>
            <a:chOff x="0" y="0"/>
            <a:chExt cx="691356" cy="691356"/>
          </a:xfrm>
        </p:grpSpPr>
        <p:sp>
          <p:nvSpPr>
            <p:cNvPr id="192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20" name="L" descr="L"/>
            <p:cNvPicPr>
              <a:picLocks/>
            </p:cNvPicPr>
            <p:nvPr/>
          </p:nvPicPr>
          <p:blipFill>
            <a:blip r:embed="rId3"/>
            <a:stretch>
              <a:fillRect/>
            </a:stretch>
          </p:blipFill>
          <p:spPr>
            <a:xfrm>
              <a:off x="-1" y="-1"/>
              <a:ext cx="691358" cy="691358"/>
            </a:xfrm>
            <a:prstGeom prst="rect">
              <a:avLst/>
            </a:prstGeom>
            <a:effectLst/>
          </p:spPr>
        </p:pic>
      </p:grpSp>
      <p:grpSp>
        <p:nvGrpSpPr>
          <p:cNvPr id="1925" name="G"/>
          <p:cNvGrpSpPr/>
          <p:nvPr/>
        </p:nvGrpSpPr>
        <p:grpSpPr>
          <a:xfrm>
            <a:off x="4670821" y="7953771"/>
            <a:ext cx="691358" cy="691358"/>
            <a:chOff x="0" y="0"/>
            <a:chExt cx="691356" cy="691356"/>
          </a:xfrm>
        </p:grpSpPr>
        <p:sp>
          <p:nvSpPr>
            <p:cNvPr id="192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23" name="G" descr="G"/>
            <p:cNvPicPr>
              <a:picLocks/>
            </p:cNvPicPr>
            <p:nvPr/>
          </p:nvPicPr>
          <p:blipFill>
            <a:blip r:embed="rId3"/>
            <a:stretch>
              <a:fillRect/>
            </a:stretch>
          </p:blipFill>
          <p:spPr>
            <a:xfrm>
              <a:off x="-1" y="-1"/>
              <a:ext cx="691358" cy="691358"/>
            </a:xfrm>
            <a:prstGeom prst="rect">
              <a:avLst/>
            </a:prstGeom>
            <a:effectLst/>
          </p:spPr>
        </p:pic>
      </p:grpSp>
      <p:grpSp>
        <p:nvGrpSpPr>
          <p:cNvPr id="1928" name="A"/>
          <p:cNvGrpSpPr/>
          <p:nvPr/>
        </p:nvGrpSpPr>
        <p:grpSpPr>
          <a:xfrm>
            <a:off x="5823743" y="5360193"/>
            <a:ext cx="691357" cy="691357"/>
            <a:chOff x="0" y="0"/>
            <a:chExt cx="691356" cy="691356"/>
          </a:xfrm>
        </p:grpSpPr>
        <p:sp>
          <p:nvSpPr>
            <p:cNvPr id="1927"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26" name="A" descr="A"/>
            <p:cNvPicPr>
              <a:picLocks/>
            </p:cNvPicPr>
            <p:nvPr/>
          </p:nvPicPr>
          <p:blipFill>
            <a:blip r:embed="rId3"/>
            <a:stretch>
              <a:fillRect/>
            </a:stretch>
          </p:blipFill>
          <p:spPr>
            <a:xfrm>
              <a:off x="-1" y="-1"/>
              <a:ext cx="691358" cy="691358"/>
            </a:xfrm>
            <a:prstGeom prst="rect">
              <a:avLst/>
            </a:prstGeom>
            <a:effectLst/>
          </p:spPr>
        </p:pic>
      </p:grpSp>
      <p:grpSp>
        <p:nvGrpSpPr>
          <p:cNvPr id="1931" name="I"/>
          <p:cNvGrpSpPr/>
          <p:nvPr/>
        </p:nvGrpSpPr>
        <p:grpSpPr>
          <a:xfrm>
            <a:off x="5509021" y="3610371"/>
            <a:ext cx="691358" cy="691358"/>
            <a:chOff x="0" y="0"/>
            <a:chExt cx="691356" cy="691356"/>
          </a:xfrm>
        </p:grpSpPr>
        <p:sp>
          <p:nvSpPr>
            <p:cNvPr id="193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29" name="I" descr="I"/>
            <p:cNvPicPr>
              <a:picLocks/>
            </p:cNvPicPr>
            <p:nvPr/>
          </p:nvPicPr>
          <p:blipFill>
            <a:blip r:embed="rId3"/>
            <a:stretch>
              <a:fillRect/>
            </a:stretch>
          </p:blipFill>
          <p:spPr>
            <a:xfrm>
              <a:off x="-1" y="-1"/>
              <a:ext cx="691358" cy="691358"/>
            </a:xfrm>
            <a:prstGeom prst="rect">
              <a:avLst/>
            </a:prstGeom>
            <a:effectLst/>
          </p:spPr>
        </p:pic>
      </p:grpSp>
      <p:grpSp>
        <p:nvGrpSpPr>
          <p:cNvPr id="1934" name="J"/>
          <p:cNvGrpSpPr/>
          <p:nvPr/>
        </p:nvGrpSpPr>
        <p:grpSpPr>
          <a:xfrm>
            <a:off x="7579121" y="4969271"/>
            <a:ext cx="691358" cy="691358"/>
            <a:chOff x="0" y="0"/>
            <a:chExt cx="691356" cy="691356"/>
          </a:xfrm>
        </p:grpSpPr>
        <p:sp>
          <p:nvSpPr>
            <p:cNvPr id="193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32" name="J" descr="J"/>
            <p:cNvPicPr>
              <a:picLocks/>
            </p:cNvPicPr>
            <p:nvPr/>
          </p:nvPicPr>
          <p:blipFill>
            <a:blip r:embed="rId3"/>
            <a:stretch>
              <a:fillRect/>
            </a:stretch>
          </p:blipFill>
          <p:spPr>
            <a:xfrm>
              <a:off x="-1" y="-1"/>
              <a:ext cx="691358" cy="691358"/>
            </a:xfrm>
            <a:prstGeom prst="rect">
              <a:avLst/>
            </a:prstGeom>
            <a:effectLst/>
          </p:spPr>
        </p:pic>
      </p:grpSp>
      <p:grpSp>
        <p:nvGrpSpPr>
          <p:cNvPr id="1937" name="K"/>
          <p:cNvGrpSpPr/>
          <p:nvPr/>
        </p:nvGrpSpPr>
        <p:grpSpPr>
          <a:xfrm>
            <a:off x="6486921" y="7331471"/>
            <a:ext cx="691358" cy="691358"/>
            <a:chOff x="0" y="0"/>
            <a:chExt cx="691356" cy="691356"/>
          </a:xfrm>
        </p:grpSpPr>
        <p:sp>
          <p:nvSpPr>
            <p:cNvPr id="1936"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35" name="K" descr="K"/>
            <p:cNvPicPr>
              <a:picLocks/>
            </p:cNvPicPr>
            <p:nvPr/>
          </p:nvPicPr>
          <p:blipFill>
            <a:blip r:embed="rId3"/>
            <a:stretch>
              <a:fillRect/>
            </a:stretch>
          </p:blipFill>
          <p:spPr>
            <a:xfrm>
              <a:off x="-1" y="-1"/>
              <a:ext cx="691358" cy="691358"/>
            </a:xfrm>
            <a:prstGeom prst="rect">
              <a:avLst/>
            </a:prstGeom>
            <a:effectLst/>
          </p:spPr>
        </p:pic>
      </p:grpSp>
      <p:grpSp>
        <p:nvGrpSpPr>
          <p:cNvPr id="1940" name="F"/>
          <p:cNvGrpSpPr/>
          <p:nvPr/>
        </p:nvGrpSpPr>
        <p:grpSpPr>
          <a:xfrm>
            <a:off x="1584721" y="4975621"/>
            <a:ext cx="691358" cy="691358"/>
            <a:chOff x="0" y="0"/>
            <a:chExt cx="691356" cy="691356"/>
          </a:xfrm>
        </p:grpSpPr>
        <p:sp>
          <p:nvSpPr>
            <p:cNvPr id="193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38" name="F" descr="F"/>
            <p:cNvPicPr>
              <a:picLocks/>
            </p:cNvPicPr>
            <p:nvPr/>
          </p:nvPicPr>
          <p:blipFill>
            <a:blip r:embed="rId3"/>
            <a:stretch>
              <a:fillRect/>
            </a:stretch>
          </p:blipFill>
          <p:spPr>
            <a:xfrm>
              <a:off x="-1" y="-1"/>
              <a:ext cx="691358" cy="691358"/>
            </a:xfrm>
            <a:prstGeom prst="rect">
              <a:avLst/>
            </a:prstGeom>
            <a:effectLst/>
          </p:spPr>
        </p:pic>
      </p:grpSp>
      <p:sp>
        <p:nvSpPr>
          <p:cNvPr id="1941" name="Randomly assign a mapping between the objects and the integers on the right."/>
          <p:cNvSpPr/>
          <p:nvPr/>
        </p:nvSpPr>
        <p:spPr>
          <a:xfrm>
            <a:off x="1419026" y="1349712"/>
            <a:ext cx="672058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随机将下面的元素映射到右边的整数。</a:t>
            </a:r>
            <a:endParaRPr dirty="0"/>
          </a:p>
        </p:txBody>
      </p:sp>
      <p:sp>
        <p:nvSpPr>
          <p:cNvPr id="1942" name="0"/>
          <p:cNvSpPr/>
          <p:nvPr/>
        </p:nvSpPr>
        <p:spPr>
          <a:xfrm>
            <a:off x="9513230" y="4687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0</a:t>
            </a:r>
          </a:p>
        </p:txBody>
      </p:sp>
      <p:sp>
        <p:nvSpPr>
          <p:cNvPr id="1943" name="1"/>
          <p:cNvSpPr/>
          <p:nvPr/>
        </p:nvSpPr>
        <p:spPr>
          <a:xfrm>
            <a:off x="9513230" y="1171574"/>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a:t>
            </a:r>
          </a:p>
        </p:txBody>
      </p:sp>
      <p:sp>
        <p:nvSpPr>
          <p:cNvPr id="1944" name="2"/>
          <p:cNvSpPr/>
          <p:nvPr/>
        </p:nvSpPr>
        <p:spPr>
          <a:xfrm>
            <a:off x="9513230" y="1913731"/>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2</a:t>
            </a:r>
          </a:p>
        </p:txBody>
      </p:sp>
      <p:sp>
        <p:nvSpPr>
          <p:cNvPr id="1945" name="3"/>
          <p:cNvSpPr/>
          <p:nvPr/>
        </p:nvSpPr>
        <p:spPr>
          <a:xfrm>
            <a:off x="9513230" y="2566987"/>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3</a:t>
            </a:r>
          </a:p>
        </p:txBody>
      </p:sp>
      <p:sp>
        <p:nvSpPr>
          <p:cNvPr id="1946" name="4"/>
          <p:cNvSpPr/>
          <p:nvPr/>
        </p:nvSpPr>
        <p:spPr>
          <a:xfrm>
            <a:off x="9513230" y="3315493"/>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4</a:t>
            </a:r>
          </a:p>
        </p:txBody>
      </p:sp>
      <p:sp>
        <p:nvSpPr>
          <p:cNvPr id="1947" name="5"/>
          <p:cNvSpPr/>
          <p:nvPr/>
        </p:nvSpPr>
        <p:spPr>
          <a:xfrm>
            <a:off x="9513230" y="4064000"/>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5</a:t>
            </a:r>
          </a:p>
        </p:txBody>
      </p:sp>
      <p:sp>
        <p:nvSpPr>
          <p:cNvPr id="1948" name="6"/>
          <p:cNvSpPr/>
          <p:nvPr/>
        </p:nvSpPr>
        <p:spPr>
          <a:xfrm>
            <a:off x="9513230" y="47359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6</a:t>
            </a:r>
          </a:p>
        </p:txBody>
      </p:sp>
      <p:sp>
        <p:nvSpPr>
          <p:cNvPr id="1949" name="7"/>
          <p:cNvSpPr/>
          <p:nvPr/>
        </p:nvSpPr>
        <p:spPr>
          <a:xfrm>
            <a:off x="9513230" y="550683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7</a:t>
            </a:r>
          </a:p>
        </p:txBody>
      </p:sp>
      <p:sp>
        <p:nvSpPr>
          <p:cNvPr id="1950" name="8"/>
          <p:cNvSpPr/>
          <p:nvPr/>
        </p:nvSpPr>
        <p:spPr>
          <a:xfrm>
            <a:off x="9513230" y="6277768"/>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8</a:t>
            </a:r>
          </a:p>
        </p:txBody>
      </p:sp>
      <p:sp>
        <p:nvSpPr>
          <p:cNvPr id="1951" name="9"/>
          <p:cNvSpPr/>
          <p:nvPr/>
        </p:nvSpPr>
        <p:spPr>
          <a:xfrm>
            <a:off x="9513230" y="7032625"/>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9</a:t>
            </a:r>
          </a:p>
        </p:txBody>
      </p:sp>
      <p:sp>
        <p:nvSpPr>
          <p:cNvPr id="1952" name="10"/>
          <p:cNvSpPr/>
          <p:nvPr/>
        </p:nvSpPr>
        <p:spPr>
          <a:xfrm>
            <a:off x="9352663" y="7811690"/>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10</a:t>
            </a:r>
          </a:p>
        </p:txBody>
      </p:sp>
      <p:sp>
        <p:nvSpPr>
          <p:cNvPr id="1953" name="11"/>
          <p:cNvSpPr/>
          <p:nvPr/>
        </p:nvSpPr>
        <p:spPr>
          <a:xfrm>
            <a:off x="9352663" y="8584009"/>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7" name="H"/>
          <p:cNvGrpSpPr/>
          <p:nvPr/>
        </p:nvGrpSpPr>
        <p:grpSpPr>
          <a:xfrm>
            <a:off x="3149568" y="8609409"/>
            <a:ext cx="691358" cy="691357"/>
            <a:chOff x="0" y="0"/>
            <a:chExt cx="691356" cy="691356"/>
          </a:xfrm>
        </p:grpSpPr>
        <p:sp>
          <p:nvSpPr>
            <p:cNvPr id="195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1955" name="H" descr="H"/>
            <p:cNvPicPr>
              <a:picLocks/>
            </p:cNvPicPr>
            <p:nvPr/>
          </p:nvPicPr>
          <p:blipFill>
            <a:blip r:embed="rId3"/>
            <a:stretch>
              <a:fillRect/>
            </a:stretch>
          </p:blipFill>
          <p:spPr>
            <a:xfrm>
              <a:off x="-1" y="-1"/>
              <a:ext cx="691358" cy="691358"/>
            </a:xfrm>
            <a:prstGeom prst="rect">
              <a:avLst/>
            </a:prstGeom>
            <a:effectLst/>
          </p:spPr>
        </p:pic>
      </p:grpSp>
      <p:grpSp>
        <p:nvGrpSpPr>
          <p:cNvPr id="1960" name="B"/>
          <p:cNvGrpSpPr/>
          <p:nvPr/>
        </p:nvGrpSpPr>
        <p:grpSpPr>
          <a:xfrm>
            <a:off x="3149568" y="7867253"/>
            <a:ext cx="691358" cy="691357"/>
            <a:chOff x="0" y="0"/>
            <a:chExt cx="691356" cy="691356"/>
          </a:xfrm>
        </p:grpSpPr>
        <p:sp>
          <p:nvSpPr>
            <p:cNvPr id="1959"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1958" name="B" descr="B"/>
            <p:cNvPicPr>
              <a:picLocks/>
            </p:cNvPicPr>
            <p:nvPr/>
          </p:nvPicPr>
          <p:blipFill>
            <a:blip r:embed="rId3"/>
            <a:stretch>
              <a:fillRect/>
            </a:stretch>
          </p:blipFill>
          <p:spPr>
            <a:xfrm>
              <a:off x="-1" y="-1"/>
              <a:ext cx="691358" cy="691358"/>
            </a:xfrm>
            <a:prstGeom prst="rect">
              <a:avLst/>
            </a:prstGeom>
            <a:effectLst/>
          </p:spPr>
        </p:pic>
      </p:grpSp>
      <p:grpSp>
        <p:nvGrpSpPr>
          <p:cNvPr id="1963" name="C"/>
          <p:cNvGrpSpPr/>
          <p:nvPr/>
        </p:nvGrpSpPr>
        <p:grpSpPr>
          <a:xfrm>
            <a:off x="3149568" y="3414315"/>
            <a:ext cx="691358" cy="691357"/>
            <a:chOff x="0" y="0"/>
            <a:chExt cx="691356" cy="691356"/>
          </a:xfrm>
        </p:grpSpPr>
        <p:sp>
          <p:nvSpPr>
            <p:cNvPr id="1962"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1961" name="C" descr="C"/>
            <p:cNvPicPr>
              <a:picLocks/>
            </p:cNvPicPr>
            <p:nvPr/>
          </p:nvPicPr>
          <p:blipFill>
            <a:blip r:embed="rId3"/>
            <a:stretch>
              <a:fillRect/>
            </a:stretch>
          </p:blipFill>
          <p:spPr>
            <a:xfrm>
              <a:off x="-1" y="-1"/>
              <a:ext cx="691358" cy="691358"/>
            </a:xfrm>
            <a:prstGeom prst="rect">
              <a:avLst/>
            </a:prstGeom>
            <a:effectLst/>
          </p:spPr>
        </p:pic>
      </p:grpSp>
      <p:grpSp>
        <p:nvGrpSpPr>
          <p:cNvPr id="1966" name="D"/>
          <p:cNvGrpSpPr/>
          <p:nvPr/>
        </p:nvGrpSpPr>
        <p:grpSpPr>
          <a:xfrm>
            <a:off x="3149568" y="2672159"/>
            <a:ext cx="691358" cy="691357"/>
            <a:chOff x="0" y="0"/>
            <a:chExt cx="691356" cy="691356"/>
          </a:xfrm>
        </p:grpSpPr>
        <p:sp>
          <p:nvSpPr>
            <p:cNvPr id="1965"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1964" name="D" descr="D"/>
            <p:cNvPicPr>
              <a:picLocks/>
            </p:cNvPicPr>
            <p:nvPr/>
          </p:nvPicPr>
          <p:blipFill>
            <a:blip r:embed="rId3"/>
            <a:stretch>
              <a:fillRect/>
            </a:stretch>
          </p:blipFill>
          <p:spPr>
            <a:xfrm>
              <a:off x="-1" y="-1"/>
              <a:ext cx="691358" cy="691358"/>
            </a:xfrm>
            <a:prstGeom prst="rect">
              <a:avLst/>
            </a:prstGeom>
            <a:effectLst/>
          </p:spPr>
        </p:pic>
      </p:grpSp>
      <p:grpSp>
        <p:nvGrpSpPr>
          <p:cNvPr id="1969" name="E"/>
          <p:cNvGrpSpPr/>
          <p:nvPr/>
        </p:nvGrpSpPr>
        <p:grpSpPr>
          <a:xfrm>
            <a:off x="3149568" y="445690"/>
            <a:ext cx="691358" cy="691357"/>
            <a:chOff x="0" y="0"/>
            <a:chExt cx="691356" cy="691356"/>
          </a:xfrm>
        </p:grpSpPr>
        <p:sp>
          <p:nvSpPr>
            <p:cNvPr id="1968"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1967" name="E" descr="E"/>
            <p:cNvPicPr>
              <a:picLocks/>
            </p:cNvPicPr>
            <p:nvPr/>
          </p:nvPicPr>
          <p:blipFill>
            <a:blip r:embed="rId3"/>
            <a:stretch>
              <a:fillRect/>
            </a:stretch>
          </p:blipFill>
          <p:spPr>
            <a:xfrm>
              <a:off x="-1" y="-1"/>
              <a:ext cx="691358" cy="691358"/>
            </a:xfrm>
            <a:prstGeom prst="rect">
              <a:avLst/>
            </a:prstGeom>
            <a:effectLst/>
          </p:spPr>
        </p:pic>
      </p:grpSp>
      <p:grpSp>
        <p:nvGrpSpPr>
          <p:cNvPr id="1972" name="L"/>
          <p:cNvGrpSpPr/>
          <p:nvPr/>
        </p:nvGrpSpPr>
        <p:grpSpPr>
          <a:xfrm>
            <a:off x="3149568" y="5640784"/>
            <a:ext cx="691358" cy="691357"/>
            <a:chOff x="0" y="0"/>
            <a:chExt cx="691356" cy="691356"/>
          </a:xfrm>
        </p:grpSpPr>
        <p:sp>
          <p:nvSpPr>
            <p:cNvPr id="197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1970" name="L" descr="L"/>
            <p:cNvPicPr>
              <a:picLocks/>
            </p:cNvPicPr>
            <p:nvPr/>
          </p:nvPicPr>
          <p:blipFill>
            <a:blip r:embed="rId3"/>
            <a:stretch>
              <a:fillRect/>
            </a:stretch>
          </p:blipFill>
          <p:spPr>
            <a:xfrm>
              <a:off x="-1" y="-1"/>
              <a:ext cx="691358" cy="691358"/>
            </a:xfrm>
            <a:prstGeom prst="rect">
              <a:avLst/>
            </a:prstGeom>
            <a:effectLst/>
          </p:spPr>
        </p:pic>
      </p:grpSp>
      <p:grpSp>
        <p:nvGrpSpPr>
          <p:cNvPr id="1975" name="G"/>
          <p:cNvGrpSpPr/>
          <p:nvPr/>
        </p:nvGrpSpPr>
        <p:grpSpPr>
          <a:xfrm>
            <a:off x="3149568" y="6382940"/>
            <a:ext cx="691358" cy="691357"/>
            <a:chOff x="0" y="0"/>
            <a:chExt cx="691356" cy="691356"/>
          </a:xfrm>
        </p:grpSpPr>
        <p:sp>
          <p:nvSpPr>
            <p:cNvPr id="197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1973" name="G" descr="G"/>
            <p:cNvPicPr>
              <a:picLocks/>
            </p:cNvPicPr>
            <p:nvPr/>
          </p:nvPicPr>
          <p:blipFill>
            <a:blip r:embed="rId3"/>
            <a:stretch>
              <a:fillRect/>
            </a:stretch>
          </p:blipFill>
          <p:spPr>
            <a:xfrm>
              <a:off x="-1" y="-1"/>
              <a:ext cx="691358" cy="691358"/>
            </a:xfrm>
            <a:prstGeom prst="rect">
              <a:avLst/>
            </a:prstGeom>
            <a:effectLst/>
          </p:spPr>
        </p:pic>
      </p:grpSp>
      <p:grpSp>
        <p:nvGrpSpPr>
          <p:cNvPr id="1978" name="A"/>
          <p:cNvGrpSpPr/>
          <p:nvPr/>
        </p:nvGrpSpPr>
        <p:grpSpPr>
          <a:xfrm>
            <a:off x="3149568" y="4156471"/>
            <a:ext cx="691358" cy="691358"/>
            <a:chOff x="0" y="0"/>
            <a:chExt cx="691356" cy="691356"/>
          </a:xfrm>
        </p:grpSpPr>
        <p:sp>
          <p:nvSpPr>
            <p:cNvPr id="1977"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1976" name="A" descr="A"/>
            <p:cNvPicPr>
              <a:picLocks/>
            </p:cNvPicPr>
            <p:nvPr/>
          </p:nvPicPr>
          <p:blipFill>
            <a:blip r:embed="rId3"/>
            <a:stretch>
              <a:fillRect/>
            </a:stretch>
          </p:blipFill>
          <p:spPr>
            <a:xfrm>
              <a:off x="-1" y="-1"/>
              <a:ext cx="691358" cy="691358"/>
            </a:xfrm>
            <a:prstGeom prst="rect">
              <a:avLst/>
            </a:prstGeom>
            <a:effectLst/>
          </p:spPr>
        </p:pic>
      </p:grpSp>
      <p:grpSp>
        <p:nvGrpSpPr>
          <p:cNvPr id="1981" name="I"/>
          <p:cNvGrpSpPr/>
          <p:nvPr/>
        </p:nvGrpSpPr>
        <p:grpSpPr>
          <a:xfrm>
            <a:off x="3149568" y="1930003"/>
            <a:ext cx="691358" cy="691357"/>
            <a:chOff x="0" y="0"/>
            <a:chExt cx="691356" cy="691356"/>
          </a:xfrm>
        </p:grpSpPr>
        <p:sp>
          <p:nvSpPr>
            <p:cNvPr id="198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1979" name="I" descr="I"/>
            <p:cNvPicPr>
              <a:picLocks/>
            </p:cNvPicPr>
            <p:nvPr/>
          </p:nvPicPr>
          <p:blipFill>
            <a:blip r:embed="rId3"/>
            <a:stretch>
              <a:fillRect/>
            </a:stretch>
          </p:blipFill>
          <p:spPr>
            <a:xfrm>
              <a:off x="-1" y="-1"/>
              <a:ext cx="691358" cy="691358"/>
            </a:xfrm>
            <a:prstGeom prst="rect">
              <a:avLst/>
            </a:prstGeom>
            <a:effectLst/>
          </p:spPr>
        </p:pic>
      </p:grpSp>
      <p:grpSp>
        <p:nvGrpSpPr>
          <p:cNvPr id="1984" name="J"/>
          <p:cNvGrpSpPr/>
          <p:nvPr/>
        </p:nvGrpSpPr>
        <p:grpSpPr>
          <a:xfrm>
            <a:off x="3149568" y="4898628"/>
            <a:ext cx="691358" cy="691357"/>
            <a:chOff x="0" y="0"/>
            <a:chExt cx="691356" cy="691356"/>
          </a:xfrm>
        </p:grpSpPr>
        <p:sp>
          <p:nvSpPr>
            <p:cNvPr id="1983"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1982" name="J" descr="J"/>
            <p:cNvPicPr>
              <a:picLocks/>
            </p:cNvPicPr>
            <p:nvPr/>
          </p:nvPicPr>
          <p:blipFill>
            <a:blip r:embed="rId3"/>
            <a:stretch>
              <a:fillRect/>
            </a:stretch>
          </p:blipFill>
          <p:spPr>
            <a:xfrm>
              <a:off x="-1" y="-1"/>
              <a:ext cx="691358" cy="691358"/>
            </a:xfrm>
            <a:prstGeom prst="rect">
              <a:avLst/>
            </a:prstGeom>
            <a:effectLst/>
          </p:spPr>
        </p:pic>
      </p:grpSp>
      <p:grpSp>
        <p:nvGrpSpPr>
          <p:cNvPr id="1987" name="K"/>
          <p:cNvGrpSpPr/>
          <p:nvPr/>
        </p:nvGrpSpPr>
        <p:grpSpPr>
          <a:xfrm>
            <a:off x="3149568" y="7125096"/>
            <a:ext cx="691358" cy="691358"/>
            <a:chOff x="0" y="0"/>
            <a:chExt cx="691356" cy="691356"/>
          </a:xfrm>
        </p:grpSpPr>
        <p:sp>
          <p:nvSpPr>
            <p:cNvPr id="1986"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1985" name="K" descr="K"/>
            <p:cNvPicPr>
              <a:picLocks/>
            </p:cNvPicPr>
            <p:nvPr/>
          </p:nvPicPr>
          <p:blipFill>
            <a:blip r:embed="rId3"/>
            <a:stretch>
              <a:fillRect/>
            </a:stretch>
          </p:blipFill>
          <p:spPr>
            <a:xfrm>
              <a:off x="-1" y="-1"/>
              <a:ext cx="691358" cy="691358"/>
            </a:xfrm>
            <a:prstGeom prst="rect">
              <a:avLst/>
            </a:prstGeom>
            <a:effectLst/>
          </p:spPr>
        </p:pic>
      </p:grpSp>
      <p:grpSp>
        <p:nvGrpSpPr>
          <p:cNvPr id="1990" name="F"/>
          <p:cNvGrpSpPr/>
          <p:nvPr/>
        </p:nvGrpSpPr>
        <p:grpSpPr>
          <a:xfrm>
            <a:off x="3149568" y="1187846"/>
            <a:ext cx="691358" cy="691358"/>
            <a:chOff x="0" y="0"/>
            <a:chExt cx="691356" cy="691356"/>
          </a:xfrm>
        </p:grpSpPr>
        <p:sp>
          <p:nvSpPr>
            <p:cNvPr id="1989"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1988" name="F" descr="F"/>
            <p:cNvPicPr>
              <a:picLocks/>
            </p:cNvPicPr>
            <p:nvPr/>
          </p:nvPicPr>
          <p:blipFill>
            <a:blip r:embed="rId3"/>
            <a:stretch>
              <a:fillRect/>
            </a:stretch>
          </p:blipFill>
          <p:spPr>
            <a:xfrm>
              <a:off x="-1" y="-1"/>
              <a:ext cx="691358" cy="691358"/>
            </a:xfrm>
            <a:prstGeom prst="rect">
              <a:avLst/>
            </a:prstGeom>
            <a:effectLst/>
          </p:spPr>
        </p:pic>
      </p:grpSp>
      <p:sp>
        <p:nvSpPr>
          <p:cNvPr id="1991" name="Line"/>
          <p:cNvSpPr/>
          <p:nvPr/>
        </p:nvSpPr>
        <p:spPr>
          <a:xfrm>
            <a:off x="4164576" y="8110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2" name="Line"/>
          <p:cNvSpPr/>
          <p:nvPr/>
        </p:nvSpPr>
        <p:spPr>
          <a:xfrm>
            <a:off x="4177276" y="153352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3" name="Line"/>
          <p:cNvSpPr/>
          <p:nvPr/>
        </p:nvSpPr>
        <p:spPr>
          <a:xfrm>
            <a:off x="4189976" y="225603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4" name="Line"/>
          <p:cNvSpPr/>
          <p:nvPr/>
        </p:nvSpPr>
        <p:spPr>
          <a:xfrm>
            <a:off x="4177276" y="30025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5" name="Line"/>
          <p:cNvSpPr/>
          <p:nvPr/>
        </p:nvSpPr>
        <p:spPr>
          <a:xfrm>
            <a:off x="4189976" y="3701057"/>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6" name="Line"/>
          <p:cNvSpPr/>
          <p:nvPr/>
        </p:nvSpPr>
        <p:spPr>
          <a:xfrm>
            <a:off x="4177276" y="448250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7" name="Line"/>
          <p:cNvSpPr/>
          <p:nvPr/>
        </p:nvSpPr>
        <p:spPr>
          <a:xfrm>
            <a:off x="4164576" y="514171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8" name="Line"/>
          <p:cNvSpPr/>
          <p:nvPr/>
        </p:nvSpPr>
        <p:spPr>
          <a:xfrm>
            <a:off x="4177276" y="5864225"/>
            <a:ext cx="4999604"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99" name="Line"/>
          <p:cNvSpPr/>
          <p:nvPr/>
        </p:nvSpPr>
        <p:spPr>
          <a:xfrm>
            <a:off x="4189976" y="6716276"/>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0" name="Line"/>
          <p:cNvSpPr/>
          <p:nvPr/>
        </p:nvSpPr>
        <p:spPr>
          <a:xfrm>
            <a:off x="4177276" y="7431484"/>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1" name="Line"/>
          <p:cNvSpPr/>
          <p:nvPr/>
        </p:nvSpPr>
        <p:spPr>
          <a:xfrm>
            <a:off x="4189976" y="8153995"/>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2" name="Line"/>
          <p:cNvSpPr/>
          <p:nvPr/>
        </p:nvSpPr>
        <p:spPr>
          <a:xfrm>
            <a:off x="4177276" y="8935442"/>
            <a:ext cx="499960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3" name="0"/>
          <p:cNvSpPr/>
          <p:nvPr/>
        </p:nvSpPr>
        <p:spPr>
          <a:xfrm>
            <a:off x="9513230" y="4687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0</a:t>
            </a:r>
          </a:p>
        </p:txBody>
      </p:sp>
      <p:sp>
        <p:nvSpPr>
          <p:cNvPr id="2004" name="1"/>
          <p:cNvSpPr/>
          <p:nvPr/>
        </p:nvSpPr>
        <p:spPr>
          <a:xfrm>
            <a:off x="9513230" y="1171574"/>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a:t>
            </a:r>
          </a:p>
        </p:txBody>
      </p:sp>
      <p:sp>
        <p:nvSpPr>
          <p:cNvPr id="2005" name="2"/>
          <p:cNvSpPr/>
          <p:nvPr/>
        </p:nvSpPr>
        <p:spPr>
          <a:xfrm>
            <a:off x="9513230" y="1913731"/>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2</a:t>
            </a:r>
          </a:p>
        </p:txBody>
      </p:sp>
      <p:sp>
        <p:nvSpPr>
          <p:cNvPr id="2006" name="3"/>
          <p:cNvSpPr/>
          <p:nvPr/>
        </p:nvSpPr>
        <p:spPr>
          <a:xfrm>
            <a:off x="9513230" y="2566987"/>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3</a:t>
            </a:r>
          </a:p>
        </p:txBody>
      </p:sp>
      <p:sp>
        <p:nvSpPr>
          <p:cNvPr id="2007" name="4"/>
          <p:cNvSpPr/>
          <p:nvPr/>
        </p:nvSpPr>
        <p:spPr>
          <a:xfrm>
            <a:off x="9513230" y="3315493"/>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4</a:t>
            </a:r>
          </a:p>
        </p:txBody>
      </p:sp>
      <p:sp>
        <p:nvSpPr>
          <p:cNvPr id="2008" name="5"/>
          <p:cNvSpPr/>
          <p:nvPr/>
        </p:nvSpPr>
        <p:spPr>
          <a:xfrm>
            <a:off x="9513230" y="4064000"/>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5</a:t>
            </a:r>
          </a:p>
        </p:txBody>
      </p:sp>
      <p:sp>
        <p:nvSpPr>
          <p:cNvPr id="2009" name="6"/>
          <p:cNvSpPr/>
          <p:nvPr/>
        </p:nvSpPr>
        <p:spPr>
          <a:xfrm>
            <a:off x="9513230" y="473590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6</a:t>
            </a:r>
          </a:p>
        </p:txBody>
      </p:sp>
      <p:sp>
        <p:nvSpPr>
          <p:cNvPr id="2010" name="7"/>
          <p:cNvSpPr/>
          <p:nvPr/>
        </p:nvSpPr>
        <p:spPr>
          <a:xfrm>
            <a:off x="9513230" y="5506839"/>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7</a:t>
            </a:r>
          </a:p>
        </p:txBody>
      </p:sp>
      <p:sp>
        <p:nvSpPr>
          <p:cNvPr id="2011" name="8"/>
          <p:cNvSpPr/>
          <p:nvPr/>
        </p:nvSpPr>
        <p:spPr>
          <a:xfrm>
            <a:off x="9513230" y="6277768"/>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8</a:t>
            </a:r>
          </a:p>
        </p:txBody>
      </p:sp>
      <p:sp>
        <p:nvSpPr>
          <p:cNvPr id="2012" name="9"/>
          <p:cNvSpPr/>
          <p:nvPr/>
        </p:nvSpPr>
        <p:spPr>
          <a:xfrm>
            <a:off x="9513230" y="7032625"/>
            <a:ext cx="4354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9</a:t>
            </a:r>
          </a:p>
        </p:txBody>
      </p:sp>
      <p:sp>
        <p:nvSpPr>
          <p:cNvPr id="2013" name="10"/>
          <p:cNvSpPr/>
          <p:nvPr/>
        </p:nvSpPr>
        <p:spPr>
          <a:xfrm>
            <a:off x="9352663" y="7811690"/>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10</a:t>
            </a:r>
          </a:p>
        </p:txBody>
      </p:sp>
      <p:sp>
        <p:nvSpPr>
          <p:cNvPr id="2014" name="11"/>
          <p:cNvSpPr/>
          <p:nvPr/>
        </p:nvSpPr>
        <p:spPr>
          <a:xfrm>
            <a:off x="9352663" y="8584009"/>
            <a:ext cx="756568"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200"/>
            </a:lvl1pPr>
          </a:lstStyle>
          <a:p>
            <a:r>
              <a:t>11</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8"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0" name="Line"/>
          <p:cNvSpPr/>
          <p:nvPr/>
        </p:nvSpPr>
        <p:spPr>
          <a:xfrm flipV="1">
            <a:off x="6502400" y="2273300"/>
            <a:ext cx="0" cy="1270000"/>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1" name="Store Union Find information in an array. Each index has an associated object (letter in this example) we can lookup through our mapping."/>
          <p:cNvSpPr/>
          <p:nvPr/>
        </p:nvSpPr>
        <p:spPr>
          <a:xfrm>
            <a:off x="1481593" y="3994507"/>
            <a:ext cx="10041608"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构建一个数组。将数组的索引和元素之间进行关联，我们可以通过前面的哈希表来建立这种关联。</a:t>
            </a:r>
            <a:endParaRPr dirty="0"/>
          </a:p>
        </p:txBody>
      </p:sp>
      <p:graphicFrame>
        <p:nvGraphicFramePr>
          <p:cNvPr id="202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28" name="Instructions:"/>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grpSp>
        <p:nvGrpSpPr>
          <p:cNvPr id="2031" name="H"/>
          <p:cNvGrpSpPr/>
          <p:nvPr/>
        </p:nvGrpSpPr>
        <p:grpSpPr>
          <a:xfrm>
            <a:off x="11948658" y="4124721"/>
            <a:ext cx="691357" cy="691358"/>
            <a:chOff x="0" y="0"/>
            <a:chExt cx="691356" cy="691356"/>
          </a:xfrm>
        </p:grpSpPr>
        <p:sp>
          <p:nvSpPr>
            <p:cNvPr id="2030"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029" name="H" descr="H"/>
            <p:cNvPicPr>
              <a:picLocks/>
            </p:cNvPicPr>
            <p:nvPr/>
          </p:nvPicPr>
          <p:blipFill>
            <a:blip r:embed="rId3"/>
            <a:stretch>
              <a:fillRect/>
            </a:stretch>
          </p:blipFill>
          <p:spPr>
            <a:xfrm>
              <a:off x="-1" y="-1"/>
              <a:ext cx="691358" cy="691358"/>
            </a:xfrm>
            <a:prstGeom prst="rect">
              <a:avLst/>
            </a:prstGeom>
            <a:effectLst/>
          </p:spPr>
        </p:pic>
      </p:grpSp>
      <p:grpSp>
        <p:nvGrpSpPr>
          <p:cNvPr id="2034" name="B"/>
          <p:cNvGrpSpPr/>
          <p:nvPr/>
        </p:nvGrpSpPr>
        <p:grpSpPr>
          <a:xfrm>
            <a:off x="11131699" y="4124721"/>
            <a:ext cx="691357" cy="691358"/>
            <a:chOff x="0" y="0"/>
            <a:chExt cx="691356" cy="691356"/>
          </a:xfrm>
        </p:grpSpPr>
        <p:sp>
          <p:nvSpPr>
            <p:cNvPr id="2033"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032" name="B" descr="B"/>
            <p:cNvPicPr>
              <a:picLocks/>
            </p:cNvPicPr>
            <p:nvPr/>
          </p:nvPicPr>
          <p:blipFill>
            <a:blip r:embed="rId3"/>
            <a:stretch>
              <a:fillRect/>
            </a:stretch>
          </p:blipFill>
          <p:spPr>
            <a:xfrm>
              <a:off x="-1" y="-1"/>
              <a:ext cx="691358" cy="691358"/>
            </a:xfrm>
            <a:prstGeom prst="rect">
              <a:avLst/>
            </a:prstGeom>
            <a:effectLst/>
          </p:spPr>
        </p:pic>
      </p:grpSp>
      <p:grpSp>
        <p:nvGrpSpPr>
          <p:cNvPr id="2037" name="C"/>
          <p:cNvGrpSpPr/>
          <p:nvPr/>
        </p:nvGrpSpPr>
        <p:grpSpPr>
          <a:xfrm>
            <a:off x="6229946" y="4124721"/>
            <a:ext cx="691357" cy="691358"/>
            <a:chOff x="0" y="0"/>
            <a:chExt cx="691356" cy="691356"/>
          </a:xfrm>
        </p:grpSpPr>
        <p:sp>
          <p:nvSpPr>
            <p:cNvPr id="2036"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035" name="C" descr="C"/>
            <p:cNvPicPr>
              <a:picLocks/>
            </p:cNvPicPr>
            <p:nvPr/>
          </p:nvPicPr>
          <p:blipFill>
            <a:blip r:embed="rId3"/>
            <a:stretch>
              <a:fillRect/>
            </a:stretch>
          </p:blipFill>
          <p:spPr>
            <a:xfrm>
              <a:off x="-1" y="-1"/>
              <a:ext cx="691358" cy="691358"/>
            </a:xfrm>
            <a:prstGeom prst="rect">
              <a:avLst/>
            </a:prstGeom>
            <a:effectLst/>
          </p:spPr>
        </p:pic>
      </p:grpSp>
      <p:grpSp>
        <p:nvGrpSpPr>
          <p:cNvPr id="2040" name="D"/>
          <p:cNvGrpSpPr/>
          <p:nvPr/>
        </p:nvGrpSpPr>
        <p:grpSpPr>
          <a:xfrm>
            <a:off x="5412987" y="4124721"/>
            <a:ext cx="691357" cy="691358"/>
            <a:chOff x="0" y="0"/>
            <a:chExt cx="691356" cy="691356"/>
          </a:xfrm>
        </p:grpSpPr>
        <p:sp>
          <p:nvSpPr>
            <p:cNvPr id="2039"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038" name="D" descr="D"/>
            <p:cNvPicPr>
              <a:picLocks/>
            </p:cNvPicPr>
            <p:nvPr/>
          </p:nvPicPr>
          <p:blipFill>
            <a:blip r:embed="rId3"/>
            <a:stretch>
              <a:fillRect/>
            </a:stretch>
          </p:blipFill>
          <p:spPr>
            <a:xfrm>
              <a:off x="-1" y="-1"/>
              <a:ext cx="691358" cy="691358"/>
            </a:xfrm>
            <a:prstGeom prst="rect">
              <a:avLst/>
            </a:prstGeom>
            <a:effectLst/>
          </p:spPr>
        </p:pic>
      </p:grpSp>
      <p:grpSp>
        <p:nvGrpSpPr>
          <p:cNvPr id="2043" name="E"/>
          <p:cNvGrpSpPr/>
          <p:nvPr/>
        </p:nvGrpSpPr>
        <p:grpSpPr>
          <a:xfrm>
            <a:off x="2962110" y="4124721"/>
            <a:ext cx="691357" cy="691358"/>
            <a:chOff x="0" y="0"/>
            <a:chExt cx="691356" cy="691356"/>
          </a:xfrm>
        </p:grpSpPr>
        <p:sp>
          <p:nvSpPr>
            <p:cNvPr id="2042"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041" name="E" descr="E"/>
            <p:cNvPicPr>
              <a:picLocks/>
            </p:cNvPicPr>
            <p:nvPr/>
          </p:nvPicPr>
          <p:blipFill>
            <a:blip r:embed="rId3"/>
            <a:stretch>
              <a:fillRect/>
            </a:stretch>
          </p:blipFill>
          <p:spPr>
            <a:xfrm>
              <a:off x="-1" y="-1"/>
              <a:ext cx="691358" cy="691358"/>
            </a:xfrm>
            <a:prstGeom prst="rect">
              <a:avLst/>
            </a:prstGeom>
            <a:effectLst/>
          </p:spPr>
        </p:pic>
      </p:grpSp>
      <p:grpSp>
        <p:nvGrpSpPr>
          <p:cNvPr id="2046" name="L"/>
          <p:cNvGrpSpPr/>
          <p:nvPr/>
        </p:nvGrpSpPr>
        <p:grpSpPr>
          <a:xfrm>
            <a:off x="8680822" y="4124721"/>
            <a:ext cx="691358" cy="691358"/>
            <a:chOff x="0" y="0"/>
            <a:chExt cx="691356" cy="691356"/>
          </a:xfrm>
        </p:grpSpPr>
        <p:sp>
          <p:nvSpPr>
            <p:cNvPr id="2045"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044" name="L" descr="L"/>
            <p:cNvPicPr>
              <a:picLocks/>
            </p:cNvPicPr>
            <p:nvPr/>
          </p:nvPicPr>
          <p:blipFill>
            <a:blip r:embed="rId3"/>
            <a:stretch>
              <a:fillRect/>
            </a:stretch>
          </p:blipFill>
          <p:spPr>
            <a:xfrm>
              <a:off x="-1" y="-1"/>
              <a:ext cx="691358" cy="691358"/>
            </a:xfrm>
            <a:prstGeom prst="rect">
              <a:avLst/>
            </a:prstGeom>
            <a:effectLst/>
          </p:spPr>
        </p:pic>
      </p:grpSp>
      <p:grpSp>
        <p:nvGrpSpPr>
          <p:cNvPr id="2049" name="G"/>
          <p:cNvGrpSpPr/>
          <p:nvPr/>
        </p:nvGrpSpPr>
        <p:grpSpPr>
          <a:xfrm>
            <a:off x="9497781" y="4124721"/>
            <a:ext cx="691357" cy="691358"/>
            <a:chOff x="0" y="0"/>
            <a:chExt cx="691356" cy="691356"/>
          </a:xfrm>
        </p:grpSpPr>
        <p:sp>
          <p:nvSpPr>
            <p:cNvPr id="2048"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047" name="G" descr="G"/>
            <p:cNvPicPr>
              <a:picLocks/>
            </p:cNvPicPr>
            <p:nvPr/>
          </p:nvPicPr>
          <p:blipFill>
            <a:blip r:embed="rId3"/>
            <a:stretch>
              <a:fillRect/>
            </a:stretch>
          </p:blipFill>
          <p:spPr>
            <a:xfrm>
              <a:off x="-1" y="-1"/>
              <a:ext cx="691358" cy="691358"/>
            </a:xfrm>
            <a:prstGeom prst="rect">
              <a:avLst/>
            </a:prstGeom>
            <a:effectLst/>
          </p:spPr>
        </p:pic>
      </p:grpSp>
      <p:grpSp>
        <p:nvGrpSpPr>
          <p:cNvPr id="2052" name="A"/>
          <p:cNvGrpSpPr/>
          <p:nvPr/>
        </p:nvGrpSpPr>
        <p:grpSpPr>
          <a:xfrm>
            <a:off x="7046904" y="4124721"/>
            <a:ext cx="691357" cy="691358"/>
            <a:chOff x="0" y="0"/>
            <a:chExt cx="691356" cy="691356"/>
          </a:xfrm>
        </p:grpSpPr>
        <p:sp>
          <p:nvSpPr>
            <p:cNvPr id="2051"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050" name="A" descr="A"/>
            <p:cNvPicPr>
              <a:picLocks/>
            </p:cNvPicPr>
            <p:nvPr/>
          </p:nvPicPr>
          <p:blipFill>
            <a:blip r:embed="rId3"/>
            <a:stretch>
              <a:fillRect/>
            </a:stretch>
          </p:blipFill>
          <p:spPr>
            <a:xfrm>
              <a:off x="-1" y="-1"/>
              <a:ext cx="691358" cy="691358"/>
            </a:xfrm>
            <a:prstGeom prst="rect">
              <a:avLst/>
            </a:prstGeom>
            <a:effectLst/>
          </p:spPr>
        </p:pic>
      </p:grpSp>
      <p:grpSp>
        <p:nvGrpSpPr>
          <p:cNvPr id="2055" name="I"/>
          <p:cNvGrpSpPr/>
          <p:nvPr/>
        </p:nvGrpSpPr>
        <p:grpSpPr>
          <a:xfrm>
            <a:off x="4596028" y="4124721"/>
            <a:ext cx="691357" cy="691358"/>
            <a:chOff x="0" y="0"/>
            <a:chExt cx="691356" cy="691356"/>
          </a:xfrm>
        </p:grpSpPr>
        <p:sp>
          <p:nvSpPr>
            <p:cNvPr id="205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053" name="I" descr="I"/>
            <p:cNvPicPr>
              <a:picLocks/>
            </p:cNvPicPr>
            <p:nvPr/>
          </p:nvPicPr>
          <p:blipFill>
            <a:blip r:embed="rId3"/>
            <a:stretch>
              <a:fillRect/>
            </a:stretch>
          </p:blipFill>
          <p:spPr>
            <a:xfrm>
              <a:off x="-1" y="-1"/>
              <a:ext cx="691358" cy="691358"/>
            </a:xfrm>
            <a:prstGeom prst="rect">
              <a:avLst/>
            </a:prstGeom>
            <a:effectLst/>
          </p:spPr>
        </p:pic>
      </p:grpSp>
      <p:grpSp>
        <p:nvGrpSpPr>
          <p:cNvPr id="2058" name="J"/>
          <p:cNvGrpSpPr/>
          <p:nvPr/>
        </p:nvGrpSpPr>
        <p:grpSpPr>
          <a:xfrm>
            <a:off x="7863864" y="4124721"/>
            <a:ext cx="691357" cy="691358"/>
            <a:chOff x="0" y="0"/>
            <a:chExt cx="691356" cy="691356"/>
          </a:xfrm>
        </p:grpSpPr>
        <p:sp>
          <p:nvSpPr>
            <p:cNvPr id="2057"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056" name="J" descr="J"/>
            <p:cNvPicPr>
              <a:picLocks/>
            </p:cNvPicPr>
            <p:nvPr/>
          </p:nvPicPr>
          <p:blipFill>
            <a:blip r:embed="rId3"/>
            <a:stretch>
              <a:fillRect/>
            </a:stretch>
          </p:blipFill>
          <p:spPr>
            <a:xfrm>
              <a:off x="-1" y="-1"/>
              <a:ext cx="691358" cy="691358"/>
            </a:xfrm>
            <a:prstGeom prst="rect">
              <a:avLst/>
            </a:prstGeom>
            <a:effectLst/>
          </p:spPr>
        </p:pic>
      </p:grpSp>
      <p:grpSp>
        <p:nvGrpSpPr>
          <p:cNvPr id="2061" name="K"/>
          <p:cNvGrpSpPr/>
          <p:nvPr/>
        </p:nvGrpSpPr>
        <p:grpSpPr>
          <a:xfrm>
            <a:off x="10314740" y="4124721"/>
            <a:ext cx="691357" cy="691358"/>
            <a:chOff x="0" y="0"/>
            <a:chExt cx="691356" cy="691356"/>
          </a:xfrm>
        </p:grpSpPr>
        <p:sp>
          <p:nvSpPr>
            <p:cNvPr id="2060"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059" name="K" descr="K"/>
            <p:cNvPicPr>
              <a:picLocks/>
            </p:cNvPicPr>
            <p:nvPr/>
          </p:nvPicPr>
          <p:blipFill>
            <a:blip r:embed="rId3"/>
            <a:stretch>
              <a:fillRect/>
            </a:stretch>
          </p:blipFill>
          <p:spPr>
            <a:xfrm>
              <a:off x="-1" y="-1"/>
              <a:ext cx="691358" cy="691358"/>
            </a:xfrm>
            <a:prstGeom prst="rect">
              <a:avLst/>
            </a:prstGeom>
            <a:effectLst/>
          </p:spPr>
        </p:pic>
      </p:grpSp>
      <p:grpSp>
        <p:nvGrpSpPr>
          <p:cNvPr id="2064" name="F"/>
          <p:cNvGrpSpPr/>
          <p:nvPr/>
        </p:nvGrpSpPr>
        <p:grpSpPr>
          <a:xfrm>
            <a:off x="3779069" y="4124721"/>
            <a:ext cx="691357" cy="691358"/>
            <a:chOff x="0" y="0"/>
            <a:chExt cx="691356" cy="691356"/>
          </a:xfrm>
        </p:grpSpPr>
        <p:sp>
          <p:nvSpPr>
            <p:cNvPr id="2063"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062"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065"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6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1"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0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4"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0"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1"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77"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3"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6"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1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89"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3"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5"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09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1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0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103" name="(This example does not use path compression)"/>
          <p:cNvSpPr/>
          <p:nvPr/>
        </p:nvSpPr>
        <p:spPr>
          <a:xfrm>
            <a:off x="556356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dirty="0" err="1"/>
              <a:t>这个样例并不使用路径压缩</a:t>
            </a:r>
            <a:r>
              <a:rPr dirty="0"/>
              <a: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136" name="H"/>
          <p:cNvGrpSpPr/>
          <p:nvPr/>
        </p:nvGrpSpPr>
        <p:grpSpPr>
          <a:xfrm>
            <a:off x="11948658" y="4124721"/>
            <a:ext cx="691357" cy="691358"/>
            <a:chOff x="0" y="0"/>
            <a:chExt cx="691356" cy="691356"/>
          </a:xfrm>
        </p:grpSpPr>
        <p:sp>
          <p:nvSpPr>
            <p:cNvPr id="2135"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134" name="H" descr="H"/>
            <p:cNvPicPr>
              <a:picLocks/>
            </p:cNvPicPr>
            <p:nvPr/>
          </p:nvPicPr>
          <p:blipFill>
            <a:blip r:embed="rId3"/>
            <a:stretch>
              <a:fillRect/>
            </a:stretch>
          </p:blipFill>
          <p:spPr>
            <a:xfrm>
              <a:off x="-1" y="-1"/>
              <a:ext cx="691358" cy="691358"/>
            </a:xfrm>
            <a:prstGeom prst="rect">
              <a:avLst/>
            </a:prstGeom>
            <a:effectLst/>
          </p:spPr>
        </p:pic>
      </p:grpSp>
      <p:grpSp>
        <p:nvGrpSpPr>
          <p:cNvPr id="2139" name="B"/>
          <p:cNvGrpSpPr/>
          <p:nvPr/>
        </p:nvGrpSpPr>
        <p:grpSpPr>
          <a:xfrm>
            <a:off x="11131699" y="4124721"/>
            <a:ext cx="691357" cy="691358"/>
            <a:chOff x="0" y="0"/>
            <a:chExt cx="691356" cy="691356"/>
          </a:xfrm>
        </p:grpSpPr>
        <p:sp>
          <p:nvSpPr>
            <p:cNvPr id="2138"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137" name="B" descr="B"/>
            <p:cNvPicPr>
              <a:picLocks/>
            </p:cNvPicPr>
            <p:nvPr/>
          </p:nvPicPr>
          <p:blipFill>
            <a:blip r:embed="rId3"/>
            <a:stretch>
              <a:fillRect/>
            </a:stretch>
          </p:blipFill>
          <p:spPr>
            <a:xfrm>
              <a:off x="-1" y="-1"/>
              <a:ext cx="691358" cy="691358"/>
            </a:xfrm>
            <a:prstGeom prst="rect">
              <a:avLst/>
            </a:prstGeom>
            <a:effectLst/>
          </p:spPr>
        </p:pic>
      </p:grpSp>
      <p:grpSp>
        <p:nvGrpSpPr>
          <p:cNvPr id="2142" name="C"/>
          <p:cNvGrpSpPr/>
          <p:nvPr/>
        </p:nvGrpSpPr>
        <p:grpSpPr>
          <a:xfrm>
            <a:off x="6229946" y="4124721"/>
            <a:ext cx="691357" cy="691358"/>
            <a:chOff x="0" y="0"/>
            <a:chExt cx="691356" cy="691356"/>
          </a:xfrm>
        </p:grpSpPr>
        <p:sp>
          <p:nvSpPr>
            <p:cNvPr id="2141" name="C"/>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C</a:t>
              </a:r>
            </a:p>
          </p:txBody>
        </p:sp>
        <p:pic>
          <p:nvPicPr>
            <p:cNvPr id="2140" name="C" descr="C"/>
            <p:cNvPicPr>
              <a:picLocks/>
            </p:cNvPicPr>
            <p:nvPr/>
          </p:nvPicPr>
          <p:blipFill>
            <a:blip r:embed="rId3"/>
            <a:stretch>
              <a:fillRect/>
            </a:stretch>
          </p:blipFill>
          <p:spPr>
            <a:xfrm>
              <a:off x="-1" y="-1"/>
              <a:ext cx="691358" cy="691358"/>
            </a:xfrm>
            <a:prstGeom prst="rect">
              <a:avLst/>
            </a:prstGeom>
            <a:effectLst/>
          </p:spPr>
        </p:pic>
      </p:grpSp>
      <p:grpSp>
        <p:nvGrpSpPr>
          <p:cNvPr id="2145" name="D"/>
          <p:cNvGrpSpPr/>
          <p:nvPr/>
        </p:nvGrpSpPr>
        <p:grpSpPr>
          <a:xfrm>
            <a:off x="5412987" y="4124721"/>
            <a:ext cx="691357" cy="691358"/>
            <a:chOff x="0" y="0"/>
            <a:chExt cx="691356" cy="691356"/>
          </a:xfrm>
        </p:grpSpPr>
        <p:sp>
          <p:nvSpPr>
            <p:cNvPr id="2144"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143" name="D" descr="D"/>
            <p:cNvPicPr>
              <a:picLocks/>
            </p:cNvPicPr>
            <p:nvPr/>
          </p:nvPicPr>
          <p:blipFill>
            <a:blip r:embed="rId3"/>
            <a:stretch>
              <a:fillRect/>
            </a:stretch>
          </p:blipFill>
          <p:spPr>
            <a:xfrm>
              <a:off x="-1" y="-1"/>
              <a:ext cx="691358" cy="691358"/>
            </a:xfrm>
            <a:prstGeom prst="rect">
              <a:avLst/>
            </a:prstGeom>
            <a:effectLst/>
          </p:spPr>
        </p:pic>
      </p:grpSp>
      <p:grpSp>
        <p:nvGrpSpPr>
          <p:cNvPr id="2148" name="E"/>
          <p:cNvGrpSpPr/>
          <p:nvPr/>
        </p:nvGrpSpPr>
        <p:grpSpPr>
          <a:xfrm>
            <a:off x="2962110" y="4124721"/>
            <a:ext cx="691357" cy="691358"/>
            <a:chOff x="0" y="0"/>
            <a:chExt cx="691356" cy="691356"/>
          </a:xfrm>
        </p:grpSpPr>
        <p:sp>
          <p:nvSpPr>
            <p:cNvPr id="214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146" name="E" descr="E"/>
            <p:cNvPicPr>
              <a:picLocks/>
            </p:cNvPicPr>
            <p:nvPr/>
          </p:nvPicPr>
          <p:blipFill>
            <a:blip r:embed="rId3"/>
            <a:stretch>
              <a:fillRect/>
            </a:stretch>
          </p:blipFill>
          <p:spPr>
            <a:xfrm>
              <a:off x="-1" y="-1"/>
              <a:ext cx="691358" cy="691358"/>
            </a:xfrm>
            <a:prstGeom prst="rect">
              <a:avLst/>
            </a:prstGeom>
            <a:effectLst/>
          </p:spPr>
        </p:pic>
      </p:grpSp>
      <p:grpSp>
        <p:nvGrpSpPr>
          <p:cNvPr id="2151" name="L"/>
          <p:cNvGrpSpPr/>
          <p:nvPr/>
        </p:nvGrpSpPr>
        <p:grpSpPr>
          <a:xfrm>
            <a:off x="8680822" y="4124721"/>
            <a:ext cx="691358" cy="691358"/>
            <a:chOff x="0" y="0"/>
            <a:chExt cx="691356" cy="691356"/>
          </a:xfrm>
        </p:grpSpPr>
        <p:sp>
          <p:nvSpPr>
            <p:cNvPr id="215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149" name="L" descr="L"/>
            <p:cNvPicPr>
              <a:picLocks/>
            </p:cNvPicPr>
            <p:nvPr/>
          </p:nvPicPr>
          <p:blipFill>
            <a:blip r:embed="rId3"/>
            <a:stretch>
              <a:fillRect/>
            </a:stretch>
          </p:blipFill>
          <p:spPr>
            <a:xfrm>
              <a:off x="-1" y="-1"/>
              <a:ext cx="691358" cy="691358"/>
            </a:xfrm>
            <a:prstGeom prst="rect">
              <a:avLst/>
            </a:prstGeom>
            <a:effectLst/>
          </p:spPr>
        </p:pic>
      </p:grpSp>
      <p:grpSp>
        <p:nvGrpSpPr>
          <p:cNvPr id="2154" name="G"/>
          <p:cNvGrpSpPr/>
          <p:nvPr/>
        </p:nvGrpSpPr>
        <p:grpSpPr>
          <a:xfrm>
            <a:off x="9497781" y="4124721"/>
            <a:ext cx="691357" cy="691358"/>
            <a:chOff x="0" y="0"/>
            <a:chExt cx="691356" cy="691356"/>
          </a:xfrm>
        </p:grpSpPr>
        <p:sp>
          <p:nvSpPr>
            <p:cNvPr id="215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152" name="G" descr="G"/>
            <p:cNvPicPr>
              <a:picLocks/>
            </p:cNvPicPr>
            <p:nvPr/>
          </p:nvPicPr>
          <p:blipFill>
            <a:blip r:embed="rId3"/>
            <a:stretch>
              <a:fillRect/>
            </a:stretch>
          </p:blipFill>
          <p:spPr>
            <a:xfrm>
              <a:off x="-1" y="-1"/>
              <a:ext cx="691358" cy="691358"/>
            </a:xfrm>
            <a:prstGeom prst="rect">
              <a:avLst/>
            </a:prstGeom>
            <a:effectLst/>
          </p:spPr>
        </p:pic>
      </p:grpSp>
      <p:grpSp>
        <p:nvGrpSpPr>
          <p:cNvPr id="2157" name="A"/>
          <p:cNvGrpSpPr/>
          <p:nvPr/>
        </p:nvGrpSpPr>
        <p:grpSpPr>
          <a:xfrm>
            <a:off x="7046904" y="4124721"/>
            <a:ext cx="691357" cy="691358"/>
            <a:chOff x="0" y="0"/>
            <a:chExt cx="691356" cy="691356"/>
          </a:xfrm>
        </p:grpSpPr>
        <p:sp>
          <p:nvSpPr>
            <p:cNvPr id="215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155" name="A" descr="A"/>
            <p:cNvPicPr>
              <a:picLocks/>
            </p:cNvPicPr>
            <p:nvPr/>
          </p:nvPicPr>
          <p:blipFill>
            <a:blip r:embed="rId3"/>
            <a:stretch>
              <a:fillRect/>
            </a:stretch>
          </p:blipFill>
          <p:spPr>
            <a:xfrm>
              <a:off x="-1" y="-1"/>
              <a:ext cx="691358" cy="691358"/>
            </a:xfrm>
            <a:prstGeom prst="rect">
              <a:avLst/>
            </a:prstGeom>
            <a:effectLst/>
          </p:spPr>
        </p:pic>
      </p:grpSp>
      <p:grpSp>
        <p:nvGrpSpPr>
          <p:cNvPr id="2160" name="I"/>
          <p:cNvGrpSpPr/>
          <p:nvPr/>
        </p:nvGrpSpPr>
        <p:grpSpPr>
          <a:xfrm>
            <a:off x="4596028" y="4124721"/>
            <a:ext cx="691357" cy="691358"/>
            <a:chOff x="0" y="0"/>
            <a:chExt cx="691356" cy="691356"/>
          </a:xfrm>
        </p:grpSpPr>
        <p:sp>
          <p:nvSpPr>
            <p:cNvPr id="215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158" name="I" descr="I"/>
            <p:cNvPicPr>
              <a:picLocks/>
            </p:cNvPicPr>
            <p:nvPr/>
          </p:nvPicPr>
          <p:blipFill>
            <a:blip r:embed="rId3"/>
            <a:stretch>
              <a:fillRect/>
            </a:stretch>
          </p:blipFill>
          <p:spPr>
            <a:xfrm>
              <a:off x="-1" y="-1"/>
              <a:ext cx="691358" cy="691358"/>
            </a:xfrm>
            <a:prstGeom prst="rect">
              <a:avLst/>
            </a:prstGeom>
            <a:effectLst/>
          </p:spPr>
        </p:pic>
      </p:grpSp>
      <p:grpSp>
        <p:nvGrpSpPr>
          <p:cNvPr id="2163" name="J"/>
          <p:cNvGrpSpPr/>
          <p:nvPr/>
        </p:nvGrpSpPr>
        <p:grpSpPr>
          <a:xfrm>
            <a:off x="7863864" y="4124721"/>
            <a:ext cx="691357" cy="691358"/>
            <a:chOff x="0" y="0"/>
            <a:chExt cx="691356" cy="691356"/>
          </a:xfrm>
        </p:grpSpPr>
        <p:sp>
          <p:nvSpPr>
            <p:cNvPr id="2162"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161" name="J" descr="J"/>
            <p:cNvPicPr>
              <a:picLocks/>
            </p:cNvPicPr>
            <p:nvPr/>
          </p:nvPicPr>
          <p:blipFill>
            <a:blip r:embed="rId3"/>
            <a:stretch>
              <a:fillRect/>
            </a:stretch>
          </p:blipFill>
          <p:spPr>
            <a:xfrm>
              <a:off x="-1" y="-1"/>
              <a:ext cx="691358" cy="691358"/>
            </a:xfrm>
            <a:prstGeom prst="rect">
              <a:avLst/>
            </a:prstGeom>
            <a:effectLst/>
          </p:spPr>
        </p:pic>
      </p:grpSp>
      <p:grpSp>
        <p:nvGrpSpPr>
          <p:cNvPr id="2166" name="K"/>
          <p:cNvGrpSpPr/>
          <p:nvPr/>
        </p:nvGrpSpPr>
        <p:grpSpPr>
          <a:xfrm>
            <a:off x="10314740" y="4124721"/>
            <a:ext cx="691357" cy="691358"/>
            <a:chOff x="0" y="0"/>
            <a:chExt cx="691356" cy="691356"/>
          </a:xfrm>
        </p:grpSpPr>
        <p:sp>
          <p:nvSpPr>
            <p:cNvPr id="2165" name="K"/>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K</a:t>
              </a:r>
            </a:p>
          </p:txBody>
        </p:sp>
        <p:pic>
          <p:nvPicPr>
            <p:cNvPr id="2164" name="K" descr="K"/>
            <p:cNvPicPr>
              <a:picLocks/>
            </p:cNvPicPr>
            <p:nvPr/>
          </p:nvPicPr>
          <p:blipFill>
            <a:blip r:embed="rId3"/>
            <a:stretch>
              <a:fillRect/>
            </a:stretch>
          </p:blipFill>
          <p:spPr>
            <a:xfrm>
              <a:off x="-1" y="-1"/>
              <a:ext cx="691358" cy="691358"/>
            </a:xfrm>
            <a:prstGeom prst="rect">
              <a:avLst/>
            </a:prstGeom>
            <a:effectLst/>
          </p:spPr>
        </p:pic>
      </p:grpSp>
      <p:grpSp>
        <p:nvGrpSpPr>
          <p:cNvPr id="2169" name="F"/>
          <p:cNvGrpSpPr/>
          <p:nvPr/>
        </p:nvGrpSpPr>
        <p:grpSpPr>
          <a:xfrm>
            <a:off x="3779069" y="4124721"/>
            <a:ext cx="691357" cy="691358"/>
            <a:chOff x="0" y="0"/>
            <a:chExt cx="691356" cy="691356"/>
          </a:xfrm>
        </p:grpSpPr>
        <p:sp>
          <p:nvSpPr>
            <p:cNvPr id="2168"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167"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1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71"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7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3"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89"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2"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5"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19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8" name="Connection Line"/>
          <p:cNvSpPr/>
          <p:nvPr/>
        </p:nvSpPr>
        <p:spPr>
          <a:xfrm>
            <a:off x="104352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29" name="Connection Line"/>
          <p:cNvSpPr/>
          <p:nvPr/>
        </p:nvSpPr>
        <p:spPr>
          <a:xfrm>
            <a:off x="10638420"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1" name="Line"/>
          <p:cNvSpPr/>
          <p:nvPr/>
        </p:nvSpPr>
        <p:spPr>
          <a:xfrm flipH="1">
            <a:off x="1078173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4"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23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0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20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81" name="Instructions:">
            <a:extLst>
              <a:ext uri="{FF2B5EF4-FFF2-40B4-BE49-F238E27FC236}">
                <a16:creationId xmlns:a16="http://schemas.microsoft.com/office/drawing/2014/main" id="{79303BBC-AA24-FC4A-A6B5-D19BD72B5982}"/>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242" name="H"/>
          <p:cNvGrpSpPr/>
          <p:nvPr/>
        </p:nvGrpSpPr>
        <p:grpSpPr>
          <a:xfrm>
            <a:off x="11948658" y="4124721"/>
            <a:ext cx="691357" cy="691358"/>
            <a:chOff x="0" y="0"/>
            <a:chExt cx="691356" cy="691356"/>
          </a:xfrm>
        </p:grpSpPr>
        <p:sp>
          <p:nvSpPr>
            <p:cNvPr id="224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240" name="H" descr="H"/>
            <p:cNvPicPr>
              <a:picLocks/>
            </p:cNvPicPr>
            <p:nvPr/>
          </p:nvPicPr>
          <p:blipFill>
            <a:blip r:embed="rId3"/>
            <a:stretch>
              <a:fillRect/>
            </a:stretch>
          </p:blipFill>
          <p:spPr>
            <a:xfrm>
              <a:off x="-1" y="-1"/>
              <a:ext cx="691358" cy="691358"/>
            </a:xfrm>
            <a:prstGeom prst="rect">
              <a:avLst/>
            </a:prstGeom>
            <a:effectLst/>
          </p:spPr>
        </p:pic>
      </p:grpSp>
      <p:grpSp>
        <p:nvGrpSpPr>
          <p:cNvPr id="2245" name="B"/>
          <p:cNvGrpSpPr/>
          <p:nvPr/>
        </p:nvGrpSpPr>
        <p:grpSpPr>
          <a:xfrm>
            <a:off x="11131699" y="4124721"/>
            <a:ext cx="691357" cy="691358"/>
            <a:chOff x="0" y="0"/>
            <a:chExt cx="691356" cy="691356"/>
          </a:xfrm>
        </p:grpSpPr>
        <p:sp>
          <p:nvSpPr>
            <p:cNvPr id="2244"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243" name="B" descr="B"/>
            <p:cNvPicPr>
              <a:picLocks/>
            </p:cNvPicPr>
            <p:nvPr/>
          </p:nvPicPr>
          <p:blipFill>
            <a:blip r:embed="rId3"/>
            <a:stretch>
              <a:fillRect/>
            </a:stretch>
          </p:blipFill>
          <p:spPr>
            <a:xfrm>
              <a:off x="-1" y="-1"/>
              <a:ext cx="691358" cy="691358"/>
            </a:xfrm>
            <a:prstGeom prst="rect">
              <a:avLst/>
            </a:prstGeom>
            <a:effectLst/>
          </p:spPr>
        </p:pic>
      </p:grpSp>
      <p:sp>
        <p:nvSpPr>
          <p:cNvPr id="224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249" name="D"/>
          <p:cNvGrpSpPr/>
          <p:nvPr/>
        </p:nvGrpSpPr>
        <p:grpSpPr>
          <a:xfrm>
            <a:off x="5412987" y="4124721"/>
            <a:ext cx="691357" cy="691358"/>
            <a:chOff x="0" y="0"/>
            <a:chExt cx="691356" cy="691356"/>
          </a:xfrm>
        </p:grpSpPr>
        <p:sp>
          <p:nvSpPr>
            <p:cNvPr id="224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247" name="D" descr="D"/>
            <p:cNvPicPr>
              <a:picLocks/>
            </p:cNvPicPr>
            <p:nvPr/>
          </p:nvPicPr>
          <p:blipFill>
            <a:blip r:embed="rId3"/>
            <a:stretch>
              <a:fillRect/>
            </a:stretch>
          </p:blipFill>
          <p:spPr>
            <a:xfrm>
              <a:off x="-1" y="-1"/>
              <a:ext cx="691358" cy="691358"/>
            </a:xfrm>
            <a:prstGeom prst="rect">
              <a:avLst/>
            </a:prstGeom>
            <a:effectLst/>
          </p:spPr>
        </p:pic>
      </p:grpSp>
      <p:grpSp>
        <p:nvGrpSpPr>
          <p:cNvPr id="2252" name="E"/>
          <p:cNvGrpSpPr/>
          <p:nvPr/>
        </p:nvGrpSpPr>
        <p:grpSpPr>
          <a:xfrm>
            <a:off x="2962110" y="4124721"/>
            <a:ext cx="691357" cy="691358"/>
            <a:chOff x="0" y="0"/>
            <a:chExt cx="691356" cy="691356"/>
          </a:xfrm>
        </p:grpSpPr>
        <p:sp>
          <p:nvSpPr>
            <p:cNvPr id="2251"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250" name="E" descr="E"/>
            <p:cNvPicPr>
              <a:picLocks/>
            </p:cNvPicPr>
            <p:nvPr/>
          </p:nvPicPr>
          <p:blipFill>
            <a:blip r:embed="rId3"/>
            <a:stretch>
              <a:fillRect/>
            </a:stretch>
          </p:blipFill>
          <p:spPr>
            <a:xfrm>
              <a:off x="-1" y="-1"/>
              <a:ext cx="691358" cy="691358"/>
            </a:xfrm>
            <a:prstGeom prst="rect">
              <a:avLst/>
            </a:prstGeom>
            <a:effectLst/>
          </p:spPr>
        </p:pic>
      </p:grpSp>
      <p:grpSp>
        <p:nvGrpSpPr>
          <p:cNvPr id="2255" name="L"/>
          <p:cNvGrpSpPr/>
          <p:nvPr/>
        </p:nvGrpSpPr>
        <p:grpSpPr>
          <a:xfrm>
            <a:off x="8680822" y="4124721"/>
            <a:ext cx="691358" cy="691358"/>
            <a:chOff x="0" y="0"/>
            <a:chExt cx="691356" cy="691356"/>
          </a:xfrm>
        </p:grpSpPr>
        <p:sp>
          <p:nvSpPr>
            <p:cNvPr id="2254"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253" name="L" descr="L"/>
            <p:cNvPicPr>
              <a:picLocks/>
            </p:cNvPicPr>
            <p:nvPr/>
          </p:nvPicPr>
          <p:blipFill>
            <a:blip r:embed="rId3"/>
            <a:stretch>
              <a:fillRect/>
            </a:stretch>
          </p:blipFill>
          <p:spPr>
            <a:xfrm>
              <a:off x="-1" y="-1"/>
              <a:ext cx="691358" cy="691358"/>
            </a:xfrm>
            <a:prstGeom prst="rect">
              <a:avLst/>
            </a:prstGeom>
            <a:effectLst/>
          </p:spPr>
        </p:pic>
      </p:grpSp>
      <p:grpSp>
        <p:nvGrpSpPr>
          <p:cNvPr id="2258" name="G"/>
          <p:cNvGrpSpPr/>
          <p:nvPr/>
        </p:nvGrpSpPr>
        <p:grpSpPr>
          <a:xfrm>
            <a:off x="9497781" y="4124721"/>
            <a:ext cx="691357" cy="691358"/>
            <a:chOff x="0" y="0"/>
            <a:chExt cx="691356" cy="691356"/>
          </a:xfrm>
        </p:grpSpPr>
        <p:sp>
          <p:nvSpPr>
            <p:cNvPr id="225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256" name="G" descr="G"/>
            <p:cNvPicPr>
              <a:picLocks/>
            </p:cNvPicPr>
            <p:nvPr/>
          </p:nvPicPr>
          <p:blipFill>
            <a:blip r:embed="rId3"/>
            <a:stretch>
              <a:fillRect/>
            </a:stretch>
          </p:blipFill>
          <p:spPr>
            <a:xfrm>
              <a:off x="-1" y="-1"/>
              <a:ext cx="691358" cy="691358"/>
            </a:xfrm>
            <a:prstGeom prst="rect">
              <a:avLst/>
            </a:prstGeom>
            <a:effectLst/>
          </p:spPr>
        </p:pic>
      </p:grpSp>
      <p:grpSp>
        <p:nvGrpSpPr>
          <p:cNvPr id="2261" name="A"/>
          <p:cNvGrpSpPr/>
          <p:nvPr/>
        </p:nvGrpSpPr>
        <p:grpSpPr>
          <a:xfrm>
            <a:off x="7046904" y="4124721"/>
            <a:ext cx="691357" cy="691358"/>
            <a:chOff x="0" y="0"/>
            <a:chExt cx="691356" cy="691356"/>
          </a:xfrm>
        </p:grpSpPr>
        <p:sp>
          <p:nvSpPr>
            <p:cNvPr id="226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259" name="A" descr="A"/>
            <p:cNvPicPr>
              <a:picLocks/>
            </p:cNvPicPr>
            <p:nvPr/>
          </p:nvPicPr>
          <p:blipFill>
            <a:blip r:embed="rId3"/>
            <a:stretch>
              <a:fillRect/>
            </a:stretch>
          </p:blipFill>
          <p:spPr>
            <a:xfrm>
              <a:off x="-1" y="-1"/>
              <a:ext cx="691358" cy="691358"/>
            </a:xfrm>
            <a:prstGeom prst="rect">
              <a:avLst/>
            </a:prstGeom>
            <a:effectLst/>
          </p:spPr>
        </p:pic>
      </p:grpSp>
      <p:grpSp>
        <p:nvGrpSpPr>
          <p:cNvPr id="2264" name="I"/>
          <p:cNvGrpSpPr/>
          <p:nvPr/>
        </p:nvGrpSpPr>
        <p:grpSpPr>
          <a:xfrm>
            <a:off x="4596028" y="4124721"/>
            <a:ext cx="691357" cy="691358"/>
            <a:chOff x="0" y="0"/>
            <a:chExt cx="691356" cy="691356"/>
          </a:xfrm>
        </p:grpSpPr>
        <p:sp>
          <p:nvSpPr>
            <p:cNvPr id="226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262" name="I" descr="I"/>
            <p:cNvPicPr>
              <a:picLocks/>
            </p:cNvPicPr>
            <p:nvPr/>
          </p:nvPicPr>
          <p:blipFill>
            <a:blip r:embed="rId3"/>
            <a:stretch>
              <a:fillRect/>
            </a:stretch>
          </p:blipFill>
          <p:spPr>
            <a:xfrm>
              <a:off x="-1" y="-1"/>
              <a:ext cx="691358" cy="691358"/>
            </a:xfrm>
            <a:prstGeom prst="rect">
              <a:avLst/>
            </a:prstGeom>
            <a:effectLst/>
          </p:spPr>
        </p:pic>
      </p:grpSp>
      <p:grpSp>
        <p:nvGrpSpPr>
          <p:cNvPr id="2267" name="J"/>
          <p:cNvGrpSpPr/>
          <p:nvPr/>
        </p:nvGrpSpPr>
        <p:grpSpPr>
          <a:xfrm>
            <a:off x="7863864" y="4124721"/>
            <a:ext cx="691357" cy="691358"/>
            <a:chOff x="0" y="0"/>
            <a:chExt cx="691356" cy="691356"/>
          </a:xfrm>
        </p:grpSpPr>
        <p:sp>
          <p:nvSpPr>
            <p:cNvPr id="226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265" name="J" descr="J"/>
            <p:cNvPicPr>
              <a:picLocks/>
            </p:cNvPicPr>
            <p:nvPr/>
          </p:nvPicPr>
          <p:blipFill>
            <a:blip r:embed="rId3"/>
            <a:stretch>
              <a:fillRect/>
            </a:stretch>
          </p:blipFill>
          <p:spPr>
            <a:xfrm>
              <a:off x="-1" y="-1"/>
              <a:ext cx="691358" cy="691358"/>
            </a:xfrm>
            <a:prstGeom prst="rect">
              <a:avLst/>
            </a:prstGeom>
            <a:effectLst/>
          </p:spPr>
        </p:pic>
      </p:grpSp>
      <p:sp>
        <p:nvSpPr>
          <p:cNvPr id="226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271" name="F"/>
          <p:cNvGrpSpPr/>
          <p:nvPr/>
        </p:nvGrpSpPr>
        <p:grpSpPr>
          <a:xfrm>
            <a:off x="3779069" y="4124721"/>
            <a:ext cx="691357" cy="691358"/>
            <a:chOff x="0" y="0"/>
            <a:chExt cx="691356" cy="691356"/>
          </a:xfrm>
        </p:grpSpPr>
        <p:sp>
          <p:nvSpPr>
            <p:cNvPr id="2270"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269"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27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73" name="Line"/>
          <p:cNvSpPr/>
          <p:nvPr/>
        </p:nvSpPr>
        <p:spPr>
          <a:xfrm flipH="1">
            <a:off x="2324781" y="30146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2"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3"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7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4"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5"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6"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7"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5"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1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0"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1"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1"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29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29"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3"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33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0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4C654C58-BA00-6E4E-ADD4-3032C9CB114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83A786B2-F18D-3041-896B-61C05370D451}"/>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338" name="H"/>
          <p:cNvGrpSpPr/>
          <p:nvPr/>
        </p:nvGrpSpPr>
        <p:grpSpPr>
          <a:xfrm>
            <a:off x="11948658" y="4124721"/>
            <a:ext cx="691357" cy="691358"/>
            <a:chOff x="0" y="0"/>
            <a:chExt cx="691356" cy="691356"/>
          </a:xfrm>
        </p:grpSpPr>
        <p:sp>
          <p:nvSpPr>
            <p:cNvPr id="233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336" name="H" descr="H"/>
            <p:cNvPicPr>
              <a:picLocks/>
            </p:cNvPicPr>
            <p:nvPr/>
          </p:nvPicPr>
          <p:blipFill>
            <a:blip r:embed="rId3"/>
            <a:stretch>
              <a:fillRect/>
            </a:stretch>
          </p:blipFill>
          <p:spPr>
            <a:xfrm>
              <a:off x="-1" y="-1"/>
              <a:ext cx="691358" cy="691358"/>
            </a:xfrm>
            <a:prstGeom prst="rect">
              <a:avLst/>
            </a:prstGeom>
            <a:effectLst/>
          </p:spPr>
        </p:pic>
      </p:grpSp>
      <p:grpSp>
        <p:nvGrpSpPr>
          <p:cNvPr id="2341" name="B"/>
          <p:cNvGrpSpPr/>
          <p:nvPr/>
        </p:nvGrpSpPr>
        <p:grpSpPr>
          <a:xfrm>
            <a:off x="11131699" y="4124721"/>
            <a:ext cx="691357" cy="691358"/>
            <a:chOff x="0" y="0"/>
            <a:chExt cx="691356" cy="691356"/>
          </a:xfrm>
        </p:grpSpPr>
        <p:sp>
          <p:nvSpPr>
            <p:cNvPr id="2340"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339" name="B" descr="B"/>
            <p:cNvPicPr>
              <a:picLocks/>
            </p:cNvPicPr>
            <p:nvPr/>
          </p:nvPicPr>
          <p:blipFill>
            <a:blip r:embed="rId3"/>
            <a:stretch>
              <a:fillRect/>
            </a:stretch>
          </p:blipFill>
          <p:spPr>
            <a:xfrm>
              <a:off x="-1" y="-1"/>
              <a:ext cx="691358" cy="691358"/>
            </a:xfrm>
            <a:prstGeom prst="rect">
              <a:avLst/>
            </a:prstGeom>
            <a:effectLst/>
          </p:spPr>
        </p:pic>
      </p:grpSp>
      <p:sp>
        <p:nvSpPr>
          <p:cNvPr id="2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345" name="D"/>
          <p:cNvGrpSpPr/>
          <p:nvPr/>
        </p:nvGrpSpPr>
        <p:grpSpPr>
          <a:xfrm>
            <a:off x="5412987" y="4124721"/>
            <a:ext cx="691357" cy="691358"/>
            <a:chOff x="0" y="0"/>
            <a:chExt cx="691356" cy="691356"/>
          </a:xfrm>
        </p:grpSpPr>
        <p:sp>
          <p:nvSpPr>
            <p:cNvPr id="2344"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343" name="D" descr="D"/>
            <p:cNvPicPr>
              <a:picLocks/>
            </p:cNvPicPr>
            <p:nvPr/>
          </p:nvPicPr>
          <p:blipFill>
            <a:blip r:embed="rId3"/>
            <a:stretch>
              <a:fillRect/>
            </a:stretch>
          </p:blipFill>
          <p:spPr>
            <a:xfrm>
              <a:off x="-1" y="-1"/>
              <a:ext cx="691358" cy="691358"/>
            </a:xfrm>
            <a:prstGeom prst="rect">
              <a:avLst/>
            </a:prstGeom>
            <a:effectLst/>
          </p:spPr>
        </p:pic>
      </p:grpSp>
      <p:grpSp>
        <p:nvGrpSpPr>
          <p:cNvPr id="2348" name="E"/>
          <p:cNvGrpSpPr/>
          <p:nvPr/>
        </p:nvGrpSpPr>
        <p:grpSpPr>
          <a:xfrm>
            <a:off x="2962110" y="4124721"/>
            <a:ext cx="691357" cy="691358"/>
            <a:chOff x="0" y="0"/>
            <a:chExt cx="691356" cy="691356"/>
          </a:xfrm>
        </p:grpSpPr>
        <p:sp>
          <p:nvSpPr>
            <p:cNvPr id="2347" name="E"/>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E</a:t>
              </a:r>
            </a:p>
          </p:txBody>
        </p:sp>
        <p:pic>
          <p:nvPicPr>
            <p:cNvPr id="2346" name="E" descr="E"/>
            <p:cNvPicPr>
              <a:picLocks/>
            </p:cNvPicPr>
            <p:nvPr/>
          </p:nvPicPr>
          <p:blipFill>
            <a:blip r:embed="rId3"/>
            <a:stretch>
              <a:fillRect/>
            </a:stretch>
          </p:blipFill>
          <p:spPr>
            <a:xfrm>
              <a:off x="-1" y="-1"/>
              <a:ext cx="691358" cy="691358"/>
            </a:xfrm>
            <a:prstGeom prst="rect">
              <a:avLst/>
            </a:prstGeom>
            <a:effectLst/>
          </p:spPr>
        </p:pic>
      </p:grpSp>
      <p:grpSp>
        <p:nvGrpSpPr>
          <p:cNvPr id="2351" name="L"/>
          <p:cNvGrpSpPr/>
          <p:nvPr/>
        </p:nvGrpSpPr>
        <p:grpSpPr>
          <a:xfrm>
            <a:off x="8680822" y="4124721"/>
            <a:ext cx="691358" cy="691358"/>
            <a:chOff x="0" y="0"/>
            <a:chExt cx="691356" cy="691356"/>
          </a:xfrm>
        </p:grpSpPr>
        <p:sp>
          <p:nvSpPr>
            <p:cNvPr id="235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349" name="L" descr="L"/>
            <p:cNvPicPr>
              <a:picLocks/>
            </p:cNvPicPr>
            <p:nvPr/>
          </p:nvPicPr>
          <p:blipFill>
            <a:blip r:embed="rId3"/>
            <a:stretch>
              <a:fillRect/>
            </a:stretch>
          </p:blipFill>
          <p:spPr>
            <a:xfrm>
              <a:off x="-1" y="-1"/>
              <a:ext cx="691358" cy="691358"/>
            </a:xfrm>
            <a:prstGeom prst="rect">
              <a:avLst/>
            </a:prstGeom>
            <a:effectLst/>
          </p:spPr>
        </p:pic>
      </p:grpSp>
      <p:grpSp>
        <p:nvGrpSpPr>
          <p:cNvPr id="2354" name="G"/>
          <p:cNvGrpSpPr/>
          <p:nvPr/>
        </p:nvGrpSpPr>
        <p:grpSpPr>
          <a:xfrm>
            <a:off x="9497781" y="4124721"/>
            <a:ext cx="691357" cy="691358"/>
            <a:chOff x="0" y="0"/>
            <a:chExt cx="691356" cy="691356"/>
          </a:xfrm>
        </p:grpSpPr>
        <p:sp>
          <p:nvSpPr>
            <p:cNvPr id="235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352" name="G" descr="G"/>
            <p:cNvPicPr>
              <a:picLocks/>
            </p:cNvPicPr>
            <p:nvPr/>
          </p:nvPicPr>
          <p:blipFill>
            <a:blip r:embed="rId3"/>
            <a:stretch>
              <a:fillRect/>
            </a:stretch>
          </p:blipFill>
          <p:spPr>
            <a:xfrm>
              <a:off x="-1" y="-1"/>
              <a:ext cx="691358" cy="691358"/>
            </a:xfrm>
            <a:prstGeom prst="rect">
              <a:avLst/>
            </a:prstGeom>
            <a:effectLst/>
          </p:spPr>
        </p:pic>
      </p:grpSp>
      <p:grpSp>
        <p:nvGrpSpPr>
          <p:cNvPr id="2357" name="A"/>
          <p:cNvGrpSpPr/>
          <p:nvPr/>
        </p:nvGrpSpPr>
        <p:grpSpPr>
          <a:xfrm>
            <a:off x="7046904" y="4124721"/>
            <a:ext cx="691357" cy="691358"/>
            <a:chOff x="0" y="0"/>
            <a:chExt cx="691356" cy="691356"/>
          </a:xfrm>
        </p:grpSpPr>
        <p:sp>
          <p:nvSpPr>
            <p:cNvPr id="2356"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355" name="A" descr="A"/>
            <p:cNvPicPr>
              <a:picLocks/>
            </p:cNvPicPr>
            <p:nvPr/>
          </p:nvPicPr>
          <p:blipFill>
            <a:blip r:embed="rId3"/>
            <a:stretch>
              <a:fillRect/>
            </a:stretch>
          </p:blipFill>
          <p:spPr>
            <a:xfrm>
              <a:off x="-1" y="-1"/>
              <a:ext cx="691358" cy="691358"/>
            </a:xfrm>
            <a:prstGeom prst="rect">
              <a:avLst/>
            </a:prstGeom>
            <a:effectLst/>
          </p:spPr>
        </p:pic>
      </p:grpSp>
      <p:grpSp>
        <p:nvGrpSpPr>
          <p:cNvPr id="2360" name="I"/>
          <p:cNvGrpSpPr/>
          <p:nvPr/>
        </p:nvGrpSpPr>
        <p:grpSpPr>
          <a:xfrm>
            <a:off x="4596028" y="4124721"/>
            <a:ext cx="691357" cy="691358"/>
            <a:chOff x="0" y="0"/>
            <a:chExt cx="691356" cy="691356"/>
          </a:xfrm>
        </p:grpSpPr>
        <p:sp>
          <p:nvSpPr>
            <p:cNvPr id="2359"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358" name="I" descr="I"/>
            <p:cNvPicPr>
              <a:picLocks/>
            </p:cNvPicPr>
            <p:nvPr/>
          </p:nvPicPr>
          <p:blipFill>
            <a:blip r:embed="rId3"/>
            <a:stretch>
              <a:fillRect/>
            </a:stretch>
          </p:blipFill>
          <p:spPr>
            <a:xfrm>
              <a:off x="-1" y="-1"/>
              <a:ext cx="691358" cy="691358"/>
            </a:xfrm>
            <a:prstGeom prst="rect">
              <a:avLst/>
            </a:prstGeom>
            <a:effectLst/>
          </p:spPr>
        </p:pic>
      </p:grpSp>
      <p:grpSp>
        <p:nvGrpSpPr>
          <p:cNvPr id="2363" name="J"/>
          <p:cNvGrpSpPr/>
          <p:nvPr/>
        </p:nvGrpSpPr>
        <p:grpSpPr>
          <a:xfrm>
            <a:off x="7863864" y="4124721"/>
            <a:ext cx="691357" cy="691358"/>
            <a:chOff x="0" y="0"/>
            <a:chExt cx="691356" cy="691356"/>
          </a:xfrm>
        </p:grpSpPr>
        <p:sp>
          <p:nvSpPr>
            <p:cNvPr id="2362"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361" name="J" descr="J"/>
            <p:cNvPicPr>
              <a:picLocks/>
            </p:cNvPicPr>
            <p:nvPr/>
          </p:nvPicPr>
          <p:blipFill>
            <a:blip r:embed="rId3"/>
            <a:stretch>
              <a:fillRect/>
            </a:stretch>
          </p:blipFill>
          <p:spPr>
            <a:xfrm>
              <a:off x="-1" y="-1"/>
              <a:ext cx="691358" cy="691358"/>
            </a:xfrm>
            <a:prstGeom prst="rect">
              <a:avLst/>
            </a:prstGeom>
            <a:effectLst/>
          </p:spPr>
        </p:pic>
      </p:grpSp>
      <p:sp>
        <p:nvSpPr>
          <p:cNvPr id="236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grpSp>
        <p:nvGrpSpPr>
          <p:cNvPr id="2367" name="F"/>
          <p:cNvGrpSpPr/>
          <p:nvPr/>
        </p:nvGrpSpPr>
        <p:grpSpPr>
          <a:xfrm>
            <a:off x="3779069" y="4124721"/>
            <a:ext cx="691357" cy="691358"/>
            <a:chOff x="0" y="0"/>
            <a:chExt cx="691356" cy="691356"/>
          </a:xfrm>
        </p:grpSpPr>
        <p:sp>
          <p:nvSpPr>
            <p:cNvPr id="2366" name="F"/>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F</a:t>
              </a:r>
            </a:p>
          </p:txBody>
        </p:sp>
        <p:pic>
          <p:nvPicPr>
            <p:cNvPr id="2365" name="F" descr="F"/>
            <p:cNvPicPr>
              <a:picLocks/>
            </p:cNvPicPr>
            <p:nvPr/>
          </p:nvPicPr>
          <p:blipFill>
            <a:blip r:embed="rId3"/>
            <a:stretch>
              <a:fillRect/>
            </a:stretch>
          </p:blipFill>
          <p:spPr>
            <a:xfrm>
              <a:off x="-1" y="-1"/>
              <a:ext cx="691358" cy="691358"/>
            </a:xfrm>
            <a:prstGeom prst="rect">
              <a:avLst/>
            </a:prstGeom>
            <a:effectLst/>
          </p:spPr>
        </p:pic>
      </p:grpSp>
      <p:graphicFrame>
        <p:nvGraphicFramePr>
          <p:cNvPr id="236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69"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0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7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2" name="Connection Line"/>
          <p:cNvSpPr/>
          <p:nvPr/>
        </p:nvSpPr>
        <p:spPr>
          <a:xfrm>
            <a:off x="38995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3" name="Connection Line"/>
          <p:cNvSpPr/>
          <p:nvPr/>
        </p:nvSpPr>
        <p:spPr>
          <a:xfrm>
            <a:off x="4102749"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1" name="Line"/>
          <p:cNvSpPr/>
          <p:nvPr/>
        </p:nvSpPr>
        <p:spPr>
          <a:xfrm flipH="1">
            <a:off x="4246059"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6"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7"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87"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1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0"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0"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1"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3"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6"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4"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5"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399"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02"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0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75" name="Instructions:">
            <a:extLst>
              <a:ext uri="{FF2B5EF4-FFF2-40B4-BE49-F238E27FC236}">
                <a16:creationId xmlns:a16="http://schemas.microsoft.com/office/drawing/2014/main" id="{A4E250A8-17F4-544C-A471-4ACAC1E0E2AD}"/>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6" name="(This example does not use path compression)">
            <a:extLst>
              <a:ext uri="{FF2B5EF4-FFF2-40B4-BE49-F238E27FC236}">
                <a16:creationId xmlns:a16="http://schemas.microsoft.com/office/drawing/2014/main" id="{5C255596-5AF8-AB46-8A09-AB30A3D84E4F}"/>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3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434" name="H"/>
          <p:cNvGrpSpPr/>
          <p:nvPr/>
        </p:nvGrpSpPr>
        <p:grpSpPr>
          <a:xfrm>
            <a:off x="11948658" y="4124721"/>
            <a:ext cx="691357" cy="691358"/>
            <a:chOff x="0" y="0"/>
            <a:chExt cx="691356" cy="691356"/>
          </a:xfrm>
        </p:grpSpPr>
        <p:sp>
          <p:nvSpPr>
            <p:cNvPr id="243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432" name="H" descr="H"/>
            <p:cNvPicPr>
              <a:picLocks/>
            </p:cNvPicPr>
            <p:nvPr/>
          </p:nvPicPr>
          <p:blipFill>
            <a:blip r:embed="rId3"/>
            <a:stretch>
              <a:fillRect/>
            </a:stretch>
          </p:blipFill>
          <p:spPr>
            <a:xfrm>
              <a:off x="-1" y="-1"/>
              <a:ext cx="691358" cy="691358"/>
            </a:xfrm>
            <a:prstGeom prst="rect">
              <a:avLst/>
            </a:prstGeom>
            <a:effectLst/>
          </p:spPr>
        </p:pic>
      </p:grpSp>
      <p:grpSp>
        <p:nvGrpSpPr>
          <p:cNvPr id="2437" name="B"/>
          <p:cNvGrpSpPr/>
          <p:nvPr/>
        </p:nvGrpSpPr>
        <p:grpSpPr>
          <a:xfrm>
            <a:off x="11131699" y="4124721"/>
            <a:ext cx="691357" cy="691358"/>
            <a:chOff x="0" y="0"/>
            <a:chExt cx="691356" cy="691356"/>
          </a:xfrm>
        </p:grpSpPr>
        <p:sp>
          <p:nvSpPr>
            <p:cNvPr id="2436"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435" name="B" descr="B"/>
            <p:cNvPicPr>
              <a:picLocks/>
            </p:cNvPicPr>
            <p:nvPr/>
          </p:nvPicPr>
          <p:blipFill>
            <a:blip r:embed="rId3"/>
            <a:stretch>
              <a:fillRect/>
            </a:stretch>
          </p:blipFill>
          <p:spPr>
            <a:xfrm>
              <a:off x="-1" y="-1"/>
              <a:ext cx="691358" cy="691358"/>
            </a:xfrm>
            <a:prstGeom prst="rect">
              <a:avLst/>
            </a:prstGeom>
            <a:effectLst/>
          </p:spPr>
        </p:pic>
      </p:grpSp>
      <p:sp>
        <p:nvSpPr>
          <p:cNvPr id="243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441" name="D"/>
          <p:cNvGrpSpPr/>
          <p:nvPr/>
        </p:nvGrpSpPr>
        <p:grpSpPr>
          <a:xfrm>
            <a:off x="5412987" y="4124721"/>
            <a:ext cx="691357" cy="691358"/>
            <a:chOff x="0" y="0"/>
            <a:chExt cx="691356" cy="691356"/>
          </a:xfrm>
        </p:grpSpPr>
        <p:sp>
          <p:nvSpPr>
            <p:cNvPr id="2440"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439" name="D" descr="D"/>
            <p:cNvPicPr>
              <a:picLocks/>
            </p:cNvPicPr>
            <p:nvPr/>
          </p:nvPicPr>
          <p:blipFill>
            <a:blip r:embed="rId3"/>
            <a:stretch>
              <a:fillRect/>
            </a:stretch>
          </p:blipFill>
          <p:spPr>
            <a:xfrm>
              <a:off x="-1" y="-1"/>
              <a:ext cx="691358" cy="691358"/>
            </a:xfrm>
            <a:prstGeom prst="rect">
              <a:avLst/>
            </a:prstGeom>
            <a:effectLst/>
          </p:spPr>
        </p:pic>
      </p:grpSp>
      <p:sp>
        <p:nvSpPr>
          <p:cNvPr id="244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445" name="L"/>
          <p:cNvGrpSpPr/>
          <p:nvPr/>
        </p:nvGrpSpPr>
        <p:grpSpPr>
          <a:xfrm>
            <a:off x="8680822" y="4124721"/>
            <a:ext cx="691358" cy="691358"/>
            <a:chOff x="0" y="0"/>
            <a:chExt cx="691356" cy="691356"/>
          </a:xfrm>
        </p:grpSpPr>
        <p:sp>
          <p:nvSpPr>
            <p:cNvPr id="2444"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443" name="L" descr="L"/>
            <p:cNvPicPr>
              <a:picLocks/>
            </p:cNvPicPr>
            <p:nvPr/>
          </p:nvPicPr>
          <p:blipFill>
            <a:blip r:embed="rId3"/>
            <a:stretch>
              <a:fillRect/>
            </a:stretch>
          </p:blipFill>
          <p:spPr>
            <a:xfrm>
              <a:off x="-1" y="-1"/>
              <a:ext cx="691358" cy="691358"/>
            </a:xfrm>
            <a:prstGeom prst="rect">
              <a:avLst/>
            </a:prstGeom>
            <a:effectLst/>
          </p:spPr>
        </p:pic>
      </p:grpSp>
      <p:grpSp>
        <p:nvGrpSpPr>
          <p:cNvPr id="2448" name="G"/>
          <p:cNvGrpSpPr/>
          <p:nvPr/>
        </p:nvGrpSpPr>
        <p:grpSpPr>
          <a:xfrm>
            <a:off x="9497781" y="4124721"/>
            <a:ext cx="691357" cy="691358"/>
            <a:chOff x="0" y="0"/>
            <a:chExt cx="691356" cy="691356"/>
          </a:xfrm>
        </p:grpSpPr>
        <p:sp>
          <p:nvSpPr>
            <p:cNvPr id="244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446" name="G" descr="G"/>
            <p:cNvPicPr>
              <a:picLocks/>
            </p:cNvPicPr>
            <p:nvPr/>
          </p:nvPicPr>
          <p:blipFill>
            <a:blip r:embed="rId3"/>
            <a:stretch>
              <a:fillRect/>
            </a:stretch>
          </p:blipFill>
          <p:spPr>
            <a:xfrm>
              <a:off x="-1" y="-1"/>
              <a:ext cx="691358" cy="691358"/>
            </a:xfrm>
            <a:prstGeom prst="rect">
              <a:avLst/>
            </a:prstGeom>
            <a:effectLst/>
          </p:spPr>
        </p:pic>
      </p:grpSp>
      <p:grpSp>
        <p:nvGrpSpPr>
          <p:cNvPr id="2451" name="A"/>
          <p:cNvGrpSpPr/>
          <p:nvPr/>
        </p:nvGrpSpPr>
        <p:grpSpPr>
          <a:xfrm>
            <a:off x="7046904" y="4124721"/>
            <a:ext cx="691357" cy="691358"/>
            <a:chOff x="0" y="0"/>
            <a:chExt cx="691356" cy="691356"/>
          </a:xfrm>
        </p:grpSpPr>
        <p:sp>
          <p:nvSpPr>
            <p:cNvPr id="2450"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449" name="A" descr="A"/>
            <p:cNvPicPr>
              <a:picLocks/>
            </p:cNvPicPr>
            <p:nvPr/>
          </p:nvPicPr>
          <p:blipFill>
            <a:blip r:embed="rId3"/>
            <a:stretch>
              <a:fillRect/>
            </a:stretch>
          </p:blipFill>
          <p:spPr>
            <a:xfrm>
              <a:off x="-1" y="-1"/>
              <a:ext cx="691358" cy="691358"/>
            </a:xfrm>
            <a:prstGeom prst="rect">
              <a:avLst/>
            </a:prstGeom>
            <a:effectLst/>
          </p:spPr>
        </p:pic>
      </p:grpSp>
      <p:grpSp>
        <p:nvGrpSpPr>
          <p:cNvPr id="2454" name="I"/>
          <p:cNvGrpSpPr/>
          <p:nvPr/>
        </p:nvGrpSpPr>
        <p:grpSpPr>
          <a:xfrm>
            <a:off x="4596028" y="4124721"/>
            <a:ext cx="691357" cy="691358"/>
            <a:chOff x="0" y="0"/>
            <a:chExt cx="691356" cy="691356"/>
          </a:xfrm>
        </p:grpSpPr>
        <p:sp>
          <p:nvSpPr>
            <p:cNvPr id="2453"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452" name="I" descr="I"/>
            <p:cNvPicPr>
              <a:picLocks/>
            </p:cNvPicPr>
            <p:nvPr/>
          </p:nvPicPr>
          <p:blipFill>
            <a:blip r:embed="rId3"/>
            <a:stretch>
              <a:fillRect/>
            </a:stretch>
          </p:blipFill>
          <p:spPr>
            <a:xfrm>
              <a:off x="-1" y="-1"/>
              <a:ext cx="691358" cy="691358"/>
            </a:xfrm>
            <a:prstGeom prst="rect">
              <a:avLst/>
            </a:prstGeom>
            <a:effectLst/>
          </p:spPr>
        </p:pic>
      </p:grpSp>
      <p:grpSp>
        <p:nvGrpSpPr>
          <p:cNvPr id="2457" name="J"/>
          <p:cNvGrpSpPr/>
          <p:nvPr/>
        </p:nvGrpSpPr>
        <p:grpSpPr>
          <a:xfrm>
            <a:off x="7863864" y="4124721"/>
            <a:ext cx="691357" cy="691358"/>
            <a:chOff x="0" y="0"/>
            <a:chExt cx="691356" cy="691356"/>
          </a:xfrm>
        </p:grpSpPr>
        <p:sp>
          <p:nvSpPr>
            <p:cNvPr id="2456"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455" name="J" descr="J"/>
            <p:cNvPicPr>
              <a:picLocks/>
            </p:cNvPicPr>
            <p:nvPr/>
          </p:nvPicPr>
          <p:blipFill>
            <a:blip r:embed="rId3"/>
            <a:stretch>
              <a:fillRect/>
            </a:stretch>
          </p:blipFill>
          <p:spPr>
            <a:xfrm>
              <a:off x="-1" y="-1"/>
              <a:ext cx="691358" cy="691358"/>
            </a:xfrm>
            <a:prstGeom prst="rect">
              <a:avLst/>
            </a:prstGeom>
            <a:effectLst/>
          </p:spPr>
        </p:pic>
      </p:grpSp>
      <p:sp>
        <p:nvSpPr>
          <p:cNvPr id="245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45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4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61" name="Line"/>
          <p:cNvSpPr/>
          <p:nvPr/>
        </p:nvSpPr>
        <p:spPr>
          <a:xfrm flipH="1">
            <a:off x="2324781" y="3357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4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67"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0"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3"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4"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5"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6"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6"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7"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7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8"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09"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3"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88"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1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49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D196D07-FC50-6941-A8D6-D5FCAEDFC1E4}"/>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A3442C20-B0CD-6F4C-A1F4-DEDBA2EA92AB}"/>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Line"/>
          <p:cNvSpPr/>
          <p:nvPr/>
        </p:nvSpPr>
        <p:spPr>
          <a:xfrm flipV="1">
            <a:off x="6849533" y="5387201"/>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7107766" y="5337186"/>
            <a:ext cx="1" cy="17858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73"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4"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75"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6"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7"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8"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9"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0"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1"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2"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3"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4"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 name="8"/>
          <p:cNvSpPr/>
          <p:nvPr/>
        </p:nvSpPr>
        <p:spPr>
          <a:xfrm>
            <a:off x="6483130" y="5533136"/>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6" name="6"/>
          <p:cNvSpPr/>
          <p:nvPr/>
        </p:nvSpPr>
        <p:spPr>
          <a:xfrm>
            <a:off x="6483130" y="4386410"/>
            <a:ext cx="980667" cy="985465"/>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rgbClr val="A6AAA8"/>
                </a:solidFill>
              </a:defRPr>
            </a:pPr>
            <a:r>
              <a:t>Magnet 6</a:t>
            </a:r>
          </a:p>
          <a:p>
            <a:pPr algn="l">
              <a:defRPr>
                <a:solidFill>
                  <a:srgbClr val="A6AAA8"/>
                </a:solidFill>
              </a:defRPr>
            </a:pPr>
            <a:r>
              <a:t>Magnet 7</a:t>
            </a:r>
          </a:p>
          <a:p>
            <a:pPr algn="l">
              <a:defRPr>
                <a:solidFill>
                  <a:srgbClr val="A6AAA8"/>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522" name="H"/>
          <p:cNvGrpSpPr/>
          <p:nvPr/>
        </p:nvGrpSpPr>
        <p:grpSpPr>
          <a:xfrm>
            <a:off x="11948658" y="4124721"/>
            <a:ext cx="691357" cy="691358"/>
            <a:chOff x="0" y="0"/>
            <a:chExt cx="691356" cy="691356"/>
          </a:xfrm>
        </p:grpSpPr>
        <p:sp>
          <p:nvSpPr>
            <p:cNvPr id="252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520" name="H" descr="H"/>
            <p:cNvPicPr>
              <a:picLocks/>
            </p:cNvPicPr>
            <p:nvPr/>
          </p:nvPicPr>
          <p:blipFill>
            <a:blip r:embed="rId3"/>
            <a:stretch>
              <a:fillRect/>
            </a:stretch>
          </p:blipFill>
          <p:spPr>
            <a:xfrm>
              <a:off x="-1" y="-1"/>
              <a:ext cx="691358" cy="691358"/>
            </a:xfrm>
            <a:prstGeom prst="rect">
              <a:avLst/>
            </a:prstGeom>
            <a:effectLst/>
          </p:spPr>
        </p:pic>
      </p:grpSp>
      <p:grpSp>
        <p:nvGrpSpPr>
          <p:cNvPr id="2525" name="B"/>
          <p:cNvGrpSpPr/>
          <p:nvPr/>
        </p:nvGrpSpPr>
        <p:grpSpPr>
          <a:xfrm>
            <a:off x="11131699" y="4124721"/>
            <a:ext cx="691357" cy="691358"/>
            <a:chOff x="0" y="0"/>
            <a:chExt cx="691356" cy="691356"/>
          </a:xfrm>
        </p:grpSpPr>
        <p:sp>
          <p:nvSpPr>
            <p:cNvPr id="2524"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523" name="B" descr="B"/>
            <p:cNvPicPr>
              <a:picLocks/>
            </p:cNvPicPr>
            <p:nvPr/>
          </p:nvPicPr>
          <p:blipFill>
            <a:blip r:embed="rId3"/>
            <a:stretch>
              <a:fillRect/>
            </a:stretch>
          </p:blipFill>
          <p:spPr>
            <a:xfrm>
              <a:off x="-1" y="-1"/>
              <a:ext cx="691358" cy="691358"/>
            </a:xfrm>
            <a:prstGeom prst="rect">
              <a:avLst/>
            </a:prstGeom>
            <a:effectLst/>
          </p:spPr>
        </p:pic>
      </p:grpSp>
      <p:sp>
        <p:nvSpPr>
          <p:cNvPr id="252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529" name="D"/>
          <p:cNvGrpSpPr/>
          <p:nvPr/>
        </p:nvGrpSpPr>
        <p:grpSpPr>
          <a:xfrm>
            <a:off x="5412987" y="4124721"/>
            <a:ext cx="691357" cy="691358"/>
            <a:chOff x="0" y="0"/>
            <a:chExt cx="691356" cy="691356"/>
          </a:xfrm>
        </p:grpSpPr>
        <p:sp>
          <p:nvSpPr>
            <p:cNvPr id="2528"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527" name="D" descr="D"/>
            <p:cNvPicPr>
              <a:picLocks/>
            </p:cNvPicPr>
            <p:nvPr/>
          </p:nvPicPr>
          <p:blipFill>
            <a:blip r:embed="rId3"/>
            <a:stretch>
              <a:fillRect/>
            </a:stretch>
          </p:blipFill>
          <p:spPr>
            <a:xfrm>
              <a:off x="-1" y="-1"/>
              <a:ext cx="691358" cy="691358"/>
            </a:xfrm>
            <a:prstGeom prst="rect">
              <a:avLst/>
            </a:prstGeom>
            <a:effectLst/>
          </p:spPr>
        </p:pic>
      </p:grpSp>
      <p:sp>
        <p:nvSpPr>
          <p:cNvPr id="253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533" name="L"/>
          <p:cNvGrpSpPr/>
          <p:nvPr/>
        </p:nvGrpSpPr>
        <p:grpSpPr>
          <a:xfrm>
            <a:off x="8680822" y="4124721"/>
            <a:ext cx="691358" cy="691358"/>
            <a:chOff x="0" y="0"/>
            <a:chExt cx="691356" cy="691356"/>
          </a:xfrm>
        </p:grpSpPr>
        <p:sp>
          <p:nvSpPr>
            <p:cNvPr id="2532"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531" name="L" descr="L"/>
            <p:cNvPicPr>
              <a:picLocks/>
            </p:cNvPicPr>
            <p:nvPr/>
          </p:nvPicPr>
          <p:blipFill>
            <a:blip r:embed="rId3"/>
            <a:stretch>
              <a:fillRect/>
            </a:stretch>
          </p:blipFill>
          <p:spPr>
            <a:xfrm>
              <a:off x="-1" y="-1"/>
              <a:ext cx="691358" cy="691358"/>
            </a:xfrm>
            <a:prstGeom prst="rect">
              <a:avLst/>
            </a:prstGeom>
            <a:effectLst/>
          </p:spPr>
        </p:pic>
      </p:grpSp>
      <p:grpSp>
        <p:nvGrpSpPr>
          <p:cNvPr id="2536" name="G"/>
          <p:cNvGrpSpPr/>
          <p:nvPr/>
        </p:nvGrpSpPr>
        <p:grpSpPr>
          <a:xfrm>
            <a:off x="9497781" y="4124721"/>
            <a:ext cx="691357" cy="691358"/>
            <a:chOff x="0" y="0"/>
            <a:chExt cx="691356" cy="691356"/>
          </a:xfrm>
        </p:grpSpPr>
        <p:sp>
          <p:nvSpPr>
            <p:cNvPr id="253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534" name="G" descr="G"/>
            <p:cNvPicPr>
              <a:picLocks/>
            </p:cNvPicPr>
            <p:nvPr/>
          </p:nvPicPr>
          <p:blipFill>
            <a:blip r:embed="rId3"/>
            <a:stretch>
              <a:fillRect/>
            </a:stretch>
          </p:blipFill>
          <p:spPr>
            <a:xfrm>
              <a:off x="-1" y="-1"/>
              <a:ext cx="691358" cy="691358"/>
            </a:xfrm>
            <a:prstGeom prst="rect">
              <a:avLst/>
            </a:prstGeom>
            <a:effectLst/>
          </p:spPr>
        </p:pic>
      </p:grpSp>
      <p:grpSp>
        <p:nvGrpSpPr>
          <p:cNvPr id="2539" name="A"/>
          <p:cNvGrpSpPr/>
          <p:nvPr/>
        </p:nvGrpSpPr>
        <p:grpSpPr>
          <a:xfrm>
            <a:off x="7046904" y="4124721"/>
            <a:ext cx="691357" cy="691358"/>
            <a:chOff x="0" y="0"/>
            <a:chExt cx="691356" cy="691356"/>
          </a:xfrm>
        </p:grpSpPr>
        <p:sp>
          <p:nvSpPr>
            <p:cNvPr id="2538" name="A"/>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A</a:t>
              </a:r>
            </a:p>
          </p:txBody>
        </p:sp>
        <p:pic>
          <p:nvPicPr>
            <p:cNvPr id="2537" name="A" descr="A"/>
            <p:cNvPicPr>
              <a:picLocks/>
            </p:cNvPicPr>
            <p:nvPr/>
          </p:nvPicPr>
          <p:blipFill>
            <a:blip r:embed="rId3"/>
            <a:stretch>
              <a:fillRect/>
            </a:stretch>
          </p:blipFill>
          <p:spPr>
            <a:xfrm>
              <a:off x="-1" y="-1"/>
              <a:ext cx="691358" cy="691358"/>
            </a:xfrm>
            <a:prstGeom prst="rect">
              <a:avLst/>
            </a:prstGeom>
            <a:effectLst/>
          </p:spPr>
        </p:pic>
      </p:grpSp>
      <p:grpSp>
        <p:nvGrpSpPr>
          <p:cNvPr id="2542" name="I"/>
          <p:cNvGrpSpPr/>
          <p:nvPr/>
        </p:nvGrpSpPr>
        <p:grpSpPr>
          <a:xfrm>
            <a:off x="4596028" y="4124721"/>
            <a:ext cx="691357" cy="691358"/>
            <a:chOff x="0" y="0"/>
            <a:chExt cx="691356" cy="691356"/>
          </a:xfrm>
        </p:grpSpPr>
        <p:sp>
          <p:nvSpPr>
            <p:cNvPr id="2541"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540" name="I" descr="I"/>
            <p:cNvPicPr>
              <a:picLocks/>
            </p:cNvPicPr>
            <p:nvPr/>
          </p:nvPicPr>
          <p:blipFill>
            <a:blip r:embed="rId3"/>
            <a:stretch>
              <a:fillRect/>
            </a:stretch>
          </p:blipFill>
          <p:spPr>
            <a:xfrm>
              <a:off x="-1" y="-1"/>
              <a:ext cx="691358" cy="691358"/>
            </a:xfrm>
            <a:prstGeom prst="rect">
              <a:avLst/>
            </a:prstGeom>
            <a:effectLst/>
          </p:spPr>
        </p:pic>
      </p:grpSp>
      <p:grpSp>
        <p:nvGrpSpPr>
          <p:cNvPr id="2545" name="J"/>
          <p:cNvGrpSpPr/>
          <p:nvPr/>
        </p:nvGrpSpPr>
        <p:grpSpPr>
          <a:xfrm>
            <a:off x="7863864" y="4124721"/>
            <a:ext cx="691357" cy="691358"/>
            <a:chOff x="0" y="0"/>
            <a:chExt cx="691356" cy="691356"/>
          </a:xfrm>
        </p:grpSpPr>
        <p:sp>
          <p:nvSpPr>
            <p:cNvPr id="2544" name="J"/>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J</a:t>
              </a:r>
            </a:p>
          </p:txBody>
        </p:sp>
        <p:pic>
          <p:nvPicPr>
            <p:cNvPr id="2543" name="J" descr="J"/>
            <p:cNvPicPr>
              <a:picLocks/>
            </p:cNvPicPr>
            <p:nvPr/>
          </p:nvPicPr>
          <p:blipFill>
            <a:blip r:embed="rId3"/>
            <a:stretch>
              <a:fillRect/>
            </a:stretch>
          </p:blipFill>
          <p:spPr>
            <a:xfrm>
              <a:off x="-1" y="-1"/>
              <a:ext cx="691358" cy="691358"/>
            </a:xfrm>
            <a:prstGeom prst="rect">
              <a:avLst/>
            </a:prstGeom>
            <a:effectLst/>
          </p:spPr>
        </p:pic>
      </p:grpSp>
      <p:sp>
        <p:nvSpPr>
          <p:cNvPr id="254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54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54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49"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6"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7"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8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5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2" name="Connection Line"/>
          <p:cNvSpPr/>
          <p:nvPr/>
        </p:nvSpPr>
        <p:spPr>
          <a:xfrm>
            <a:off x="71673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3" name="Connection Line"/>
          <p:cNvSpPr/>
          <p:nvPr/>
        </p:nvSpPr>
        <p:spPr>
          <a:xfrm>
            <a:off x="7370584"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4" name="Line"/>
          <p:cNvSpPr/>
          <p:nvPr/>
        </p:nvSpPr>
        <p:spPr>
          <a:xfrm flipH="1">
            <a:off x="7513895"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6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59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6"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0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579"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0"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8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69" name="Instructions:">
            <a:extLst>
              <a:ext uri="{FF2B5EF4-FFF2-40B4-BE49-F238E27FC236}">
                <a16:creationId xmlns:a16="http://schemas.microsoft.com/office/drawing/2014/main" id="{C6991E69-2BC8-AC4C-8ED5-12693A1E59B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
        <p:nvSpPr>
          <p:cNvPr id="70" name="(This example does not use path compression)">
            <a:extLst>
              <a:ext uri="{FF2B5EF4-FFF2-40B4-BE49-F238E27FC236}">
                <a16:creationId xmlns:a16="http://schemas.microsoft.com/office/drawing/2014/main" id="{BA387DD2-D5DE-AD45-B797-FC77CDACD72A}"/>
              </a:ext>
            </a:extLst>
          </p:cNvPr>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10" name="H"/>
          <p:cNvGrpSpPr/>
          <p:nvPr/>
        </p:nvGrpSpPr>
        <p:grpSpPr>
          <a:xfrm>
            <a:off x="11948658" y="4124721"/>
            <a:ext cx="691357" cy="691358"/>
            <a:chOff x="0" y="0"/>
            <a:chExt cx="691356" cy="691356"/>
          </a:xfrm>
        </p:grpSpPr>
        <p:sp>
          <p:nvSpPr>
            <p:cNvPr id="260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08" name="H" descr="H"/>
            <p:cNvPicPr>
              <a:picLocks/>
            </p:cNvPicPr>
            <p:nvPr/>
          </p:nvPicPr>
          <p:blipFill>
            <a:blip r:embed="rId3"/>
            <a:stretch>
              <a:fillRect/>
            </a:stretch>
          </p:blipFill>
          <p:spPr>
            <a:xfrm>
              <a:off x="-1" y="-1"/>
              <a:ext cx="691358" cy="691358"/>
            </a:xfrm>
            <a:prstGeom prst="rect">
              <a:avLst/>
            </a:prstGeom>
            <a:effectLst/>
          </p:spPr>
        </p:pic>
      </p:grpSp>
      <p:grpSp>
        <p:nvGrpSpPr>
          <p:cNvPr id="2613" name="B"/>
          <p:cNvGrpSpPr/>
          <p:nvPr/>
        </p:nvGrpSpPr>
        <p:grpSpPr>
          <a:xfrm>
            <a:off x="11131699" y="4124721"/>
            <a:ext cx="691357" cy="691358"/>
            <a:chOff x="0" y="0"/>
            <a:chExt cx="691356" cy="691356"/>
          </a:xfrm>
        </p:grpSpPr>
        <p:sp>
          <p:nvSpPr>
            <p:cNvPr id="2612"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11" name="B" descr="B"/>
            <p:cNvPicPr>
              <a:picLocks/>
            </p:cNvPicPr>
            <p:nvPr/>
          </p:nvPicPr>
          <p:blipFill>
            <a:blip r:embed="rId3"/>
            <a:stretch>
              <a:fillRect/>
            </a:stretch>
          </p:blipFill>
          <p:spPr>
            <a:xfrm>
              <a:off x="-1" y="-1"/>
              <a:ext cx="691358" cy="691358"/>
            </a:xfrm>
            <a:prstGeom prst="rect">
              <a:avLst/>
            </a:prstGeom>
            <a:effectLst/>
          </p:spPr>
        </p:pic>
      </p:grpSp>
      <p:sp>
        <p:nvSpPr>
          <p:cNvPr id="261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17" name="D"/>
          <p:cNvGrpSpPr/>
          <p:nvPr/>
        </p:nvGrpSpPr>
        <p:grpSpPr>
          <a:xfrm>
            <a:off x="5412987" y="4124721"/>
            <a:ext cx="691357" cy="691358"/>
            <a:chOff x="0" y="0"/>
            <a:chExt cx="691356" cy="691356"/>
          </a:xfrm>
        </p:grpSpPr>
        <p:sp>
          <p:nvSpPr>
            <p:cNvPr id="261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15" name="D" descr="D"/>
            <p:cNvPicPr>
              <a:picLocks/>
            </p:cNvPicPr>
            <p:nvPr/>
          </p:nvPicPr>
          <p:blipFill>
            <a:blip r:embed="rId3"/>
            <a:stretch>
              <a:fillRect/>
            </a:stretch>
          </p:blipFill>
          <p:spPr>
            <a:xfrm>
              <a:off x="-1" y="-1"/>
              <a:ext cx="691358" cy="691358"/>
            </a:xfrm>
            <a:prstGeom prst="rect">
              <a:avLst/>
            </a:prstGeom>
            <a:effectLst/>
          </p:spPr>
        </p:pic>
      </p:grpSp>
      <p:sp>
        <p:nvSpPr>
          <p:cNvPr id="26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621" name="L"/>
          <p:cNvGrpSpPr/>
          <p:nvPr/>
        </p:nvGrpSpPr>
        <p:grpSpPr>
          <a:xfrm>
            <a:off x="8680822" y="4124721"/>
            <a:ext cx="691358" cy="691358"/>
            <a:chOff x="0" y="0"/>
            <a:chExt cx="691356" cy="691356"/>
          </a:xfrm>
        </p:grpSpPr>
        <p:sp>
          <p:nvSpPr>
            <p:cNvPr id="262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19" name="L" descr="L"/>
            <p:cNvPicPr>
              <a:picLocks/>
            </p:cNvPicPr>
            <p:nvPr/>
          </p:nvPicPr>
          <p:blipFill>
            <a:blip r:embed="rId3"/>
            <a:stretch>
              <a:fillRect/>
            </a:stretch>
          </p:blipFill>
          <p:spPr>
            <a:xfrm>
              <a:off x="-1" y="-1"/>
              <a:ext cx="691358" cy="691358"/>
            </a:xfrm>
            <a:prstGeom prst="rect">
              <a:avLst/>
            </a:prstGeom>
            <a:effectLst/>
          </p:spPr>
        </p:pic>
      </p:grpSp>
      <p:grpSp>
        <p:nvGrpSpPr>
          <p:cNvPr id="2624" name="G"/>
          <p:cNvGrpSpPr/>
          <p:nvPr/>
        </p:nvGrpSpPr>
        <p:grpSpPr>
          <a:xfrm>
            <a:off x="9497781" y="4124721"/>
            <a:ext cx="691357" cy="691358"/>
            <a:chOff x="0" y="0"/>
            <a:chExt cx="691356" cy="691356"/>
          </a:xfrm>
        </p:grpSpPr>
        <p:sp>
          <p:nvSpPr>
            <p:cNvPr id="262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622" name="G" descr="G"/>
            <p:cNvPicPr>
              <a:picLocks/>
            </p:cNvPicPr>
            <p:nvPr/>
          </p:nvPicPr>
          <p:blipFill>
            <a:blip r:embed="rId3"/>
            <a:stretch>
              <a:fillRect/>
            </a:stretch>
          </p:blipFill>
          <p:spPr>
            <a:xfrm>
              <a:off x="-1" y="-1"/>
              <a:ext cx="691358" cy="691358"/>
            </a:xfrm>
            <a:prstGeom prst="rect">
              <a:avLst/>
            </a:prstGeom>
            <a:effectLst/>
          </p:spPr>
        </p:pic>
      </p:grpSp>
      <p:sp>
        <p:nvSpPr>
          <p:cNvPr id="26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628" name="I"/>
          <p:cNvGrpSpPr/>
          <p:nvPr/>
        </p:nvGrpSpPr>
        <p:grpSpPr>
          <a:xfrm>
            <a:off x="4596028" y="4124721"/>
            <a:ext cx="691357" cy="691358"/>
            <a:chOff x="0" y="0"/>
            <a:chExt cx="691356" cy="691356"/>
          </a:xfrm>
        </p:grpSpPr>
        <p:sp>
          <p:nvSpPr>
            <p:cNvPr id="262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626" name="I" descr="I"/>
            <p:cNvPicPr>
              <a:picLocks/>
            </p:cNvPicPr>
            <p:nvPr/>
          </p:nvPicPr>
          <p:blipFill>
            <a:blip r:embed="rId3"/>
            <a:stretch>
              <a:fillRect/>
            </a:stretch>
          </p:blipFill>
          <p:spPr>
            <a:xfrm>
              <a:off x="-1" y="-1"/>
              <a:ext cx="691358" cy="691358"/>
            </a:xfrm>
            <a:prstGeom prst="rect">
              <a:avLst/>
            </a:prstGeom>
            <a:effectLst/>
          </p:spPr>
        </p:pic>
      </p:grpSp>
      <p:sp>
        <p:nvSpPr>
          <p:cNvPr id="262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63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63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63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3" name="Line"/>
          <p:cNvSpPr/>
          <p:nvPr/>
        </p:nvSpPr>
        <p:spPr>
          <a:xfrm flipH="1">
            <a:off x="2324781" y="3814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6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3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4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7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5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6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66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6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072E4E8C-096E-4E47-B5D1-5E06E8F5385F}"/>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pSp>
        <p:nvGrpSpPr>
          <p:cNvPr id="2690" name="H"/>
          <p:cNvGrpSpPr/>
          <p:nvPr/>
        </p:nvGrpSpPr>
        <p:grpSpPr>
          <a:xfrm>
            <a:off x="11948658" y="4124721"/>
            <a:ext cx="691357" cy="691358"/>
            <a:chOff x="0" y="0"/>
            <a:chExt cx="691356" cy="691356"/>
          </a:xfrm>
        </p:grpSpPr>
        <p:sp>
          <p:nvSpPr>
            <p:cNvPr id="268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688" name="H" descr="H"/>
            <p:cNvPicPr>
              <a:picLocks/>
            </p:cNvPicPr>
            <p:nvPr/>
          </p:nvPicPr>
          <p:blipFill>
            <a:blip r:embed="rId3"/>
            <a:stretch>
              <a:fillRect/>
            </a:stretch>
          </p:blipFill>
          <p:spPr>
            <a:xfrm>
              <a:off x="-1" y="-1"/>
              <a:ext cx="691358" cy="691358"/>
            </a:xfrm>
            <a:prstGeom prst="rect">
              <a:avLst/>
            </a:prstGeom>
            <a:effectLst/>
          </p:spPr>
        </p:pic>
      </p:grpSp>
      <p:grpSp>
        <p:nvGrpSpPr>
          <p:cNvPr id="2693" name="B"/>
          <p:cNvGrpSpPr/>
          <p:nvPr/>
        </p:nvGrpSpPr>
        <p:grpSpPr>
          <a:xfrm>
            <a:off x="11131699" y="4124721"/>
            <a:ext cx="691357" cy="691358"/>
            <a:chOff x="0" y="0"/>
            <a:chExt cx="691356" cy="691356"/>
          </a:xfrm>
        </p:grpSpPr>
        <p:sp>
          <p:nvSpPr>
            <p:cNvPr id="2692" name="B"/>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B</a:t>
              </a:r>
            </a:p>
          </p:txBody>
        </p:sp>
        <p:pic>
          <p:nvPicPr>
            <p:cNvPr id="2691" name="B" descr="B"/>
            <p:cNvPicPr>
              <a:picLocks/>
            </p:cNvPicPr>
            <p:nvPr/>
          </p:nvPicPr>
          <p:blipFill>
            <a:blip r:embed="rId3"/>
            <a:stretch>
              <a:fillRect/>
            </a:stretch>
          </p:blipFill>
          <p:spPr>
            <a:xfrm>
              <a:off x="-1" y="-1"/>
              <a:ext cx="691358" cy="691358"/>
            </a:xfrm>
            <a:prstGeom prst="rect">
              <a:avLst/>
            </a:prstGeom>
            <a:effectLst/>
          </p:spPr>
        </p:pic>
      </p:grpSp>
      <p:sp>
        <p:nvSpPr>
          <p:cNvPr id="26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697" name="D"/>
          <p:cNvGrpSpPr/>
          <p:nvPr/>
        </p:nvGrpSpPr>
        <p:grpSpPr>
          <a:xfrm>
            <a:off x="5412987" y="4124721"/>
            <a:ext cx="691357" cy="691358"/>
            <a:chOff x="0" y="0"/>
            <a:chExt cx="691356" cy="691356"/>
          </a:xfrm>
        </p:grpSpPr>
        <p:sp>
          <p:nvSpPr>
            <p:cNvPr id="2696"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695" name="D" descr="D"/>
            <p:cNvPicPr>
              <a:picLocks/>
            </p:cNvPicPr>
            <p:nvPr/>
          </p:nvPicPr>
          <p:blipFill>
            <a:blip r:embed="rId3"/>
            <a:stretch>
              <a:fillRect/>
            </a:stretch>
          </p:blipFill>
          <p:spPr>
            <a:xfrm>
              <a:off x="-1" y="-1"/>
              <a:ext cx="691358" cy="691358"/>
            </a:xfrm>
            <a:prstGeom prst="rect">
              <a:avLst/>
            </a:prstGeom>
            <a:effectLst/>
          </p:spPr>
        </p:pic>
      </p:grpSp>
      <p:sp>
        <p:nvSpPr>
          <p:cNvPr id="269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01" name="L"/>
          <p:cNvGrpSpPr/>
          <p:nvPr/>
        </p:nvGrpSpPr>
        <p:grpSpPr>
          <a:xfrm>
            <a:off x="8680822" y="4124721"/>
            <a:ext cx="691358" cy="691358"/>
            <a:chOff x="0" y="0"/>
            <a:chExt cx="691356" cy="691356"/>
          </a:xfrm>
        </p:grpSpPr>
        <p:sp>
          <p:nvSpPr>
            <p:cNvPr id="270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699" name="L" descr="L"/>
            <p:cNvPicPr>
              <a:picLocks/>
            </p:cNvPicPr>
            <p:nvPr/>
          </p:nvPicPr>
          <p:blipFill>
            <a:blip r:embed="rId3"/>
            <a:stretch>
              <a:fillRect/>
            </a:stretch>
          </p:blipFill>
          <p:spPr>
            <a:xfrm>
              <a:off x="-1" y="-1"/>
              <a:ext cx="691358" cy="691358"/>
            </a:xfrm>
            <a:prstGeom prst="rect">
              <a:avLst/>
            </a:prstGeom>
            <a:effectLst/>
          </p:spPr>
        </p:pic>
      </p:grpSp>
      <p:grpSp>
        <p:nvGrpSpPr>
          <p:cNvPr id="2704" name="G"/>
          <p:cNvGrpSpPr/>
          <p:nvPr/>
        </p:nvGrpSpPr>
        <p:grpSpPr>
          <a:xfrm>
            <a:off x="9497781" y="4124721"/>
            <a:ext cx="691357" cy="691358"/>
            <a:chOff x="0" y="0"/>
            <a:chExt cx="691356" cy="691356"/>
          </a:xfrm>
        </p:grpSpPr>
        <p:sp>
          <p:nvSpPr>
            <p:cNvPr id="270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02" name="G" descr="G"/>
            <p:cNvPicPr>
              <a:picLocks/>
            </p:cNvPicPr>
            <p:nvPr/>
          </p:nvPicPr>
          <p:blipFill>
            <a:blip r:embed="rId3"/>
            <a:stretch>
              <a:fillRect/>
            </a:stretch>
          </p:blipFill>
          <p:spPr>
            <a:xfrm>
              <a:off x="-1" y="-1"/>
              <a:ext cx="691358" cy="691358"/>
            </a:xfrm>
            <a:prstGeom prst="rect">
              <a:avLst/>
            </a:prstGeom>
            <a:effectLst/>
          </p:spPr>
        </p:pic>
      </p:grpSp>
      <p:sp>
        <p:nvSpPr>
          <p:cNvPr id="270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08" name="I"/>
          <p:cNvGrpSpPr/>
          <p:nvPr/>
        </p:nvGrpSpPr>
        <p:grpSpPr>
          <a:xfrm>
            <a:off x="4596028" y="4124721"/>
            <a:ext cx="691357" cy="691358"/>
            <a:chOff x="0" y="0"/>
            <a:chExt cx="691356" cy="691356"/>
          </a:xfrm>
        </p:grpSpPr>
        <p:sp>
          <p:nvSpPr>
            <p:cNvPr id="270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06" name="I" descr="I"/>
            <p:cNvPicPr>
              <a:picLocks/>
            </p:cNvPicPr>
            <p:nvPr/>
          </p:nvPicPr>
          <p:blipFill>
            <a:blip r:embed="rId3"/>
            <a:stretch>
              <a:fillRect/>
            </a:stretch>
          </p:blipFill>
          <p:spPr>
            <a:xfrm>
              <a:off x="-1" y="-1"/>
              <a:ext cx="691358" cy="691358"/>
            </a:xfrm>
            <a:prstGeom prst="rect">
              <a:avLst/>
            </a:prstGeom>
            <a:effectLst/>
          </p:spPr>
        </p:pic>
      </p:grpSp>
      <p:sp>
        <p:nvSpPr>
          <p:cNvPr id="270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1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1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graphicFrame>
        <p:nvGraphicFramePr>
          <p:cNvPr id="2712"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3"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4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1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2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5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0" name="Connection Line"/>
          <p:cNvSpPr/>
          <p:nvPr/>
        </p:nvSpPr>
        <p:spPr>
          <a:xfrm>
            <a:off x="112582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1" name="Connection Line"/>
          <p:cNvSpPr/>
          <p:nvPr/>
        </p:nvSpPr>
        <p:spPr>
          <a:xfrm>
            <a:off x="11461429"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37" name="Line"/>
          <p:cNvSpPr/>
          <p:nvPr/>
        </p:nvSpPr>
        <p:spPr>
          <a:xfrm flipH="1">
            <a:off x="11604740"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76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40"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74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63" name="Instructions:">
            <a:extLst>
              <a:ext uri="{FF2B5EF4-FFF2-40B4-BE49-F238E27FC236}">
                <a16:creationId xmlns:a16="http://schemas.microsoft.com/office/drawing/2014/main" id="{DFBD92F4-437C-B44E-AFFC-6125687D5E5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769" name="H"/>
          <p:cNvGrpSpPr/>
          <p:nvPr/>
        </p:nvGrpSpPr>
        <p:grpSpPr>
          <a:xfrm>
            <a:off x="11948658" y="4124721"/>
            <a:ext cx="691357" cy="691358"/>
            <a:chOff x="0" y="0"/>
            <a:chExt cx="691356" cy="691356"/>
          </a:xfrm>
        </p:grpSpPr>
        <p:sp>
          <p:nvSpPr>
            <p:cNvPr id="2768"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767" name="H" descr="H"/>
            <p:cNvPicPr>
              <a:picLocks/>
            </p:cNvPicPr>
            <p:nvPr/>
          </p:nvPicPr>
          <p:blipFill>
            <a:blip r:embed="rId3"/>
            <a:stretch>
              <a:fillRect/>
            </a:stretch>
          </p:blipFill>
          <p:spPr>
            <a:xfrm>
              <a:off x="-1" y="-1"/>
              <a:ext cx="691358" cy="691358"/>
            </a:xfrm>
            <a:prstGeom prst="rect">
              <a:avLst/>
            </a:prstGeom>
            <a:effectLst/>
          </p:spPr>
        </p:pic>
      </p:grpSp>
      <p:sp>
        <p:nvSpPr>
          <p:cNvPr id="2770"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771"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774" name="D"/>
          <p:cNvGrpSpPr/>
          <p:nvPr/>
        </p:nvGrpSpPr>
        <p:grpSpPr>
          <a:xfrm>
            <a:off x="5412987" y="4124721"/>
            <a:ext cx="691357" cy="691358"/>
            <a:chOff x="0" y="0"/>
            <a:chExt cx="691356" cy="691356"/>
          </a:xfrm>
        </p:grpSpPr>
        <p:sp>
          <p:nvSpPr>
            <p:cNvPr id="2773"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772" name="D" descr="D"/>
            <p:cNvPicPr>
              <a:picLocks/>
            </p:cNvPicPr>
            <p:nvPr/>
          </p:nvPicPr>
          <p:blipFill>
            <a:blip r:embed="rId3"/>
            <a:stretch>
              <a:fillRect/>
            </a:stretch>
          </p:blipFill>
          <p:spPr>
            <a:xfrm>
              <a:off x="-1" y="-1"/>
              <a:ext cx="691358" cy="691358"/>
            </a:xfrm>
            <a:prstGeom prst="rect">
              <a:avLst/>
            </a:prstGeom>
            <a:effectLst/>
          </p:spPr>
        </p:pic>
      </p:grpSp>
      <p:sp>
        <p:nvSpPr>
          <p:cNvPr id="2775"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778" name="L"/>
          <p:cNvGrpSpPr/>
          <p:nvPr/>
        </p:nvGrpSpPr>
        <p:grpSpPr>
          <a:xfrm>
            <a:off x="8680822" y="4124721"/>
            <a:ext cx="691358" cy="691358"/>
            <a:chOff x="0" y="0"/>
            <a:chExt cx="691356" cy="691356"/>
          </a:xfrm>
        </p:grpSpPr>
        <p:sp>
          <p:nvSpPr>
            <p:cNvPr id="2777"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776" name="L" descr="L"/>
            <p:cNvPicPr>
              <a:picLocks/>
            </p:cNvPicPr>
            <p:nvPr/>
          </p:nvPicPr>
          <p:blipFill>
            <a:blip r:embed="rId3"/>
            <a:stretch>
              <a:fillRect/>
            </a:stretch>
          </p:blipFill>
          <p:spPr>
            <a:xfrm>
              <a:off x="-1" y="-1"/>
              <a:ext cx="691358" cy="691358"/>
            </a:xfrm>
            <a:prstGeom prst="rect">
              <a:avLst/>
            </a:prstGeom>
            <a:effectLst/>
          </p:spPr>
        </p:pic>
      </p:grpSp>
      <p:grpSp>
        <p:nvGrpSpPr>
          <p:cNvPr id="2781" name="G"/>
          <p:cNvGrpSpPr/>
          <p:nvPr/>
        </p:nvGrpSpPr>
        <p:grpSpPr>
          <a:xfrm>
            <a:off x="9497781" y="4124721"/>
            <a:ext cx="691357" cy="691358"/>
            <a:chOff x="0" y="0"/>
            <a:chExt cx="691356" cy="691356"/>
          </a:xfrm>
        </p:grpSpPr>
        <p:sp>
          <p:nvSpPr>
            <p:cNvPr id="2780"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779" name="G" descr="G"/>
            <p:cNvPicPr>
              <a:picLocks/>
            </p:cNvPicPr>
            <p:nvPr/>
          </p:nvPicPr>
          <p:blipFill>
            <a:blip r:embed="rId3"/>
            <a:stretch>
              <a:fillRect/>
            </a:stretch>
          </p:blipFill>
          <p:spPr>
            <a:xfrm>
              <a:off x="-1" y="-1"/>
              <a:ext cx="691358" cy="691358"/>
            </a:xfrm>
            <a:prstGeom prst="rect">
              <a:avLst/>
            </a:prstGeom>
            <a:effectLst/>
          </p:spPr>
        </p:pic>
      </p:grpSp>
      <p:sp>
        <p:nvSpPr>
          <p:cNvPr id="2782"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785" name="I"/>
          <p:cNvGrpSpPr/>
          <p:nvPr/>
        </p:nvGrpSpPr>
        <p:grpSpPr>
          <a:xfrm>
            <a:off x="4596028" y="4124721"/>
            <a:ext cx="691357" cy="691358"/>
            <a:chOff x="0" y="0"/>
            <a:chExt cx="691356" cy="691356"/>
          </a:xfrm>
        </p:grpSpPr>
        <p:sp>
          <p:nvSpPr>
            <p:cNvPr id="2784"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783" name="I" descr="I"/>
            <p:cNvPicPr>
              <a:picLocks/>
            </p:cNvPicPr>
            <p:nvPr/>
          </p:nvPicPr>
          <p:blipFill>
            <a:blip r:embed="rId3"/>
            <a:stretch>
              <a:fillRect/>
            </a:stretch>
          </p:blipFill>
          <p:spPr>
            <a:xfrm>
              <a:off x="-1" y="-1"/>
              <a:ext cx="691358" cy="691358"/>
            </a:xfrm>
            <a:prstGeom prst="rect">
              <a:avLst/>
            </a:prstGeom>
            <a:effectLst/>
          </p:spPr>
        </p:pic>
      </p:grpSp>
      <p:sp>
        <p:nvSpPr>
          <p:cNvPr id="2786"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787"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788"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789" name="Line"/>
          <p:cNvSpPr/>
          <p:nvPr/>
        </p:nvSpPr>
        <p:spPr>
          <a:xfrm flipH="1">
            <a:off x="2324781" y="42084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2"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4"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5"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5"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79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2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0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3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1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1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2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539A2527-2321-404B-85EB-E55B0CC5CF3B}"/>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843" name="H"/>
          <p:cNvGrpSpPr/>
          <p:nvPr/>
        </p:nvGrpSpPr>
        <p:grpSpPr>
          <a:xfrm>
            <a:off x="11948658" y="4124721"/>
            <a:ext cx="691357" cy="691358"/>
            <a:chOff x="0" y="0"/>
            <a:chExt cx="691356" cy="691356"/>
          </a:xfrm>
        </p:grpSpPr>
        <p:sp>
          <p:nvSpPr>
            <p:cNvPr id="2842"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841" name="H" descr="H"/>
            <p:cNvPicPr>
              <a:picLocks/>
            </p:cNvPicPr>
            <p:nvPr/>
          </p:nvPicPr>
          <p:blipFill>
            <a:blip r:embed="rId3"/>
            <a:stretch>
              <a:fillRect/>
            </a:stretch>
          </p:blipFill>
          <p:spPr>
            <a:xfrm>
              <a:off x="-1" y="-1"/>
              <a:ext cx="691358" cy="691358"/>
            </a:xfrm>
            <a:prstGeom prst="rect">
              <a:avLst/>
            </a:prstGeom>
            <a:effectLst/>
          </p:spPr>
        </p:pic>
      </p:grpSp>
      <p:sp>
        <p:nvSpPr>
          <p:cNvPr id="2844"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845"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grpSp>
        <p:nvGrpSpPr>
          <p:cNvPr id="2848" name="D"/>
          <p:cNvGrpSpPr/>
          <p:nvPr/>
        </p:nvGrpSpPr>
        <p:grpSpPr>
          <a:xfrm>
            <a:off x="5412987" y="4124721"/>
            <a:ext cx="691357" cy="691358"/>
            <a:chOff x="0" y="0"/>
            <a:chExt cx="691356" cy="691356"/>
          </a:xfrm>
        </p:grpSpPr>
        <p:sp>
          <p:nvSpPr>
            <p:cNvPr id="2847" name="D"/>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D</a:t>
              </a:r>
            </a:p>
          </p:txBody>
        </p:sp>
        <p:pic>
          <p:nvPicPr>
            <p:cNvPr id="2846" name="D" descr="D"/>
            <p:cNvPicPr>
              <a:picLocks/>
            </p:cNvPicPr>
            <p:nvPr/>
          </p:nvPicPr>
          <p:blipFill>
            <a:blip r:embed="rId3"/>
            <a:stretch>
              <a:fillRect/>
            </a:stretch>
          </p:blipFill>
          <p:spPr>
            <a:xfrm>
              <a:off x="-1" y="-1"/>
              <a:ext cx="691358" cy="691358"/>
            </a:xfrm>
            <a:prstGeom prst="rect">
              <a:avLst/>
            </a:prstGeom>
            <a:effectLst/>
          </p:spPr>
        </p:pic>
      </p:grpSp>
      <p:sp>
        <p:nvSpPr>
          <p:cNvPr id="2849"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852" name="L"/>
          <p:cNvGrpSpPr/>
          <p:nvPr/>
        </p:nvGrpSpPr>
        <p:grpSpPr>
          <a:xfrm>
            <a:off x="8680822" y="4124721"/>
            <a:ext cx="691358" cy="691358"/>
            <a:chOff x="0" y="0"/>
            <a:chExt cx="691356" cy="691356"/>
          </a:xfrm>
        </p:grpSpPr>
        <p:sp>
          <p:nvSpPr>
            <p:cNvPr id="2851"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850" name="L" descr="L"/>
            <p:cNvPicPr>
              <a:picLocks/>
            </p:cNvPicPr>
            <p:nvPr/>
          </p:nvPicPr>
          <p:blipFill>
            <a:blip r:embed="rId3"/>
            <a:stretch>
              <a:fillRect/>
            </a:stretch>
          </p:blipFill>
          <p:spPr>
            <a:xfrm>
              <a:off x="-1" y="-1"/>
              <a:ext cx="691358" cy="691358"/>
            </a:xfrm>
            <a:prstGeom prst="rect">
              <a:avLst/>
            </a:prstGeom>
            <a:effectLst/>
          </p:spPr>
        </p:pic>
      </p:grpSp>
      <p:grpSp>
        <p:nvGrpSpPr>
          <p:cNvPr id="2855" name="G"/>
          <p:cNvGrpSpPr/>
          <p:nvPr/>
        </p:nvGrpSpPr>
        <p:grpSpPr>
          <a:xfrm>
            <a:off x="9497781" y="4124721"/>
            <a:ext cx="691357" cy="691358"/>
            <a:chOff x="0" y="0"/>
            <a:chExt cx="691356" cy="691356"/>
          </a:xfrm>
        </p:grpSpPr>
        <p:sp>
          <p:nvSpPr>
            <p:cNvPr id="2854"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853" name="G" descr="G"/>
            <p:cNvPicPr>
              <a:picLocks/>
            </p:cNvPicPr>
            <p:nvPr/>
          </p:nvPicPr>
          <p:blipFill>
            <a:blip r:embed="rId3"/>
            <a:stretch>
              <a:fillRect/>
            </a:stretch>
          </p:blipFill>
          <p:spPr>
            <a:xfrm>
              <a:off x="-1" y="-1"/>
              <a:ext cx="691358" cy="691358"/>
            </a:xfrm>
            <a:prstGeom prst="rect">
              <a:avLst/>
            </a:prstGeom>
            <a:effectLst/>
          </p:spPr>
        </p:pic>
      </p:grpSp>
      <p:sp>
        <p:nvSpPr>
          <p:cNvPr id="2856"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859" name="I"/>
          <p:cNvGrpSpPr/>
          <p:nvPr/>
        </p:nvGrpSpPr>
        <p:grpSpPr>
          <a:xfrm>
            <a:off x="4596028" y="4124721"/>
            <a:ext cx="691357" cy="691358"/>
            <a:chOff x="0" y="0"/>
            <a:chExt cx="691356" cy="691356"/>
          </a:xfrm>
        </p:grpSpPr>
        <p:sp>
          <p:nvSpPr>
            <p:cNvPr id="2858"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857" name="I" descr="I"/>
            <p:cNvPicPr>
              <a:picLocks/>
            </p:cNvPicPr>
            <p:nvPr/>
          </p:nvPicPr>
          <p:blipFill>
            <a:blip r:embed="rId3"/>
            <a:stretch>
              <a:fillRect/>
            </a:stretch>
          </p:blipFill>
          <p:spPr>
            <a:xfrm>
              <a:off x="-1" y="-1"/>
              <a:ext cx="691358" cy="691358"/>
            </a:xfrm>
            <a:prstGeom prst="rect">
              <a:avLst/>
            </a:prstGeom>
            <a:effectLst/>
          </p:spPr>
        </p:pic>
      </p:grpSp>
      <p:sp>
        <p:nvSpPr>
          <p:cNvPr id="2860"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861"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862"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863"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6"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8" name="Connection Line"/>
          <p:cNvSpPr/>
          <p:nvPr/>
        </p:nvSpPr>
        <p:spPr>
          <a:xfrm>
            <a:off x="55334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899" name="Connection Line"/>
          <p:cNvSpPr/>
          <p:nvPr/>
        </p:nvSpPr>
        <p:spPr>
          <a:xfrm>
            <a:off x="5736666"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69" name="Line"/>
          <p:cNvSpPr/>
          <p:nvPr/>
        </p:nvSpPr>
        <p:spPr>
          <a:xfrm flipH="1">
            <a:off x="58799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0"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1"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2"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5"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78"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1"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0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4"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1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887"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9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89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89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9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89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9" name="Instructions:">
            <a:extLst>
              <a:ext uri="{FF2B5EF4-FFF2-40B4-BE49-F238E27FC236}">
                <a16:creationId xmlns:a16="http://schemas.microsoft.com/office/drawing/2014/main" id="{0D2B3BF5-0821-CC47-B184-848CFB009634}"/>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3"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pSp>
        <p:nvGrpSpPr>
          <p:cNvPr id="2917" name="H"/>
          <p:cNvGrpSpPr/>
          <p:nvPr/>
        </p:nvGrpSpPr>
        <p:grpSpPr>
          <a:xfrm>
            <a:off x="11948658" y="4124721"/>
            <a:ext cx="691357" cy="691358"/>
            <a:chOff x="0" y="0"/>
            <a:chExt cx="691356" cy="691356"/>
          </a:xfrm>
        </p:grpSpPr>
        <p:sp>
          <p:nvSpPr>
            <p:cNvPr id="2916"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15" name="H" descr="H"/>
            <p:cNvPicPr>
              <a:picLocks/>
            </p:cNvPicPr>
            <p:nvPr/>
          </p:nvPicPr>
          <p:blipFill>
            <a:blip r:embed="rId3"/>
            <a:stretch>
              <a:fillRect/>
            </a:stretch>
          </p:blipFill>
          <p:spPr>
            <a:xfrm>
              <a:off x="-1" y="-1"/>
              <a:ext cx="691358" cy="691358"/>
            </a:xfrm>
            <a:prstGeom prst="rect">
              <a:avLst/>
            </a:prstGeom>
            <a:effectLst/>
          </p:spPr>
        </p:pic>
      </p:grpSp>
      <p:sp>
        <p:nvSpPr>
          <p:cNvPr id="2918"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19"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20"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21"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24" name="L"/>
          <p:cNvGrpSpPr/>
          <p:nvPr/>
        </p:nvGrpSpPr>
        <p:grpSpPr>
          <a:xfrm>
            <a:off x="8680822" y="4124721"/>
            <a:ext cx="691358" cy="691358"/>
            <a:chOff x="0" y="0"/>
            <a:chExt cx="691356" cy="691356"/>
          </a:xfrm>
        </p:grpSpPr>
        <p:sp>
          <p:nvSpPr>
            <p:cNvPr id="2923"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22" name="L" descr="L"/>
            <p:cNvPicPr>
              <a:picLocks/>
            </p:cNvPicPr>
            <p:nvPr/>
          </p:nvPicPr>
          <p:blipFill>
            <a:blip r:embed="rId3"/>
            <a:stretch>
              <a:fillRect/>
            </a:stretch>
          </p:blipFill>
          <p:spPr>
            <a:xfrm>
              <a:off x="-1" y="-1"/>
              <a:ext cx="691358" cy="691358"/>
            </a:xfrm>
            <a:prstGeom prst="rect">
              <a:avLst/>
            </a:prstGeom>
            <a:effectLst/>
          </p:spPr>
        </p:pic>
      </p:grpSp>
      <p:grpSp>
        <p:nvGrpSpPr>
          <p:cNvPr id="2927" name="G"/>
          <p:cNvGrpSpPr/>
          <p:nvPr/>
        </p:nvGrpSpPr>
        <p:grpSpPr>
          <a:xfrm>
            <a:off x="9497781" y="4124721"/>
            <a:ext cx="691357" cy="691358"/>
            <a:chOff x="0" y="0"/>
            <a:chExt cx="691356" cy="691356"/>
          </a:xfrm>
        </p:grpSpPr>
        <p:sp>
          <p:nvSpPr>
            <p:cNvPr id="2926"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25" name="G" descr="G"/>
            <p:cNvPicPr>
              <a:picLocks/>
            </p:cNvPicPr>
            <p:nvPr/>
          </p:nvPicPr>
          <p:blipFill>
            <a:blip r:embed="rId3"/>
            <a:stretch>
              <a:fillRect/>
            </a:stretch>
          </p:blipFill>
          <p:spPr>
            <a:xfrm>
              <a:off x="-1" y="-1"/>
              <a:ext cx="691358" cy="691358"/>
            </a:xfrm>
            <a:prstGeom prst="rect">
              <a:avLst/>
            </a:prstGeom>
            <a:effectLst/>
          </p:spPr>
        </p:pic>
      </p:grpSp>
      <p:sp>
        <p:nvSpPr>
          <p:cNvPr id="2928"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31" name="I"/>
          <p:cNvGrpSpPr/>
          <p:nvPr/>
        </p:nvGrpSpPr>
        <p:grpSpPr>
          <a:xfrm>
            <a:off x="4596028" y="4124721"/>
            <a:ext cx="691357" cy="691358"/>
            <a:chOff x="0" y="0"/>
            <a:chExt cx="691356" cy="691356"/>
          </a:xfrm>
        </p:grpSpPr>
        <p:sp>
          <p:nvSpPr>
            <p:cNvPr id="2930"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29" name="I" descr="I"/>
            <p:cNvPicPr>
              <a:picLocks/>
            </p:cNvPicPr>
            <p:nvPr/>
          </p:nvPicPr>
          <p:blipFill>
            <a:blip r:embed="rId3"/>
            <a:stretch>
              <a:fillRect/>
            </a:stretch>
          </p:blipFill>
          <p:spPr>
            <a:xfrm>
              <a:off x="-1" y="-1"/>
              <a:ext cx="691358" cy="691358"/>
            </a:xfrm>
            <a:prstGeom prst="rect">
              <a:avLst/>
            </a:prstGeom>
            <a:effectLst/>
          </p:spPr>
        </p:pic>
      </p:grpSp>
      <p:sp>
        <p:nvSpPr>
          <p:cNvPr id="2932"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2933"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2934"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2935" name="Line"/>
          <p:cNvSpPr/>
          <p:nvPr/>
        </p:nvSpPr>
        <p:spPr>
          <a:xfrm flipH="1">
            <a:off x="2324781" y="46148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7"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38"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69"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1"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4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297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295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962"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2963"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64"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2965"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ED20D90A-5DB9-B14B-8DA3-E914AE0F00BC}"/>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 name="H"/>
          <p:cNvGrpSpPr/>
          <p:nvPr/>
        </p:nvGrpSpPr>
        <p:grpSpPr>
          <a:xfrm>
            <a:off x="11948658" y="4124721"/>
            <a:ext cx="691357" cy="691358"/>
            <a:chOff x="0" y="0"/>
            <a:chExt cx="691356" cy="691356"/>
          </a:xfrm>
        </p:grpSpPr>
        <p:sp>
          <p:nvSpPr>
            <p:cNvPr id="298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2982" name="H" descr="H"/>
            <p:cNvPicPr>
              <a:picLocks/>
            </p:cNvPicPr>
            <p:nvPr/>
          </p:nvPicPr>
          <p:blipFill>
            <a:blip r:embed="rId3"/>
            <a:stretch>
              <a:fillRect/>
            </a:stretch>
          </p:blipFill>
          <p:spPr>
            <a:xfrm>
              <a:off x="-1" y="-1"/>
              <a:ext cx="691358" cy="691358"/>
            </a:xfrm>
            <a:prstGeom prst="rect">
              <a:avLst/>
            </a:prstGeom>
            <a:effectLst/>
          </p:spPr>
        </p:pic>
      </p:grpSp>
      <p:sp>
        <p:nvSpPr>
          <p:cNvPr id="298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298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298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298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2991" name="L"/>
          <p:cNvGrpSpPr/>
          <p:nvPr/>
        </p:nvGrpSpPr>
        <p:grpSpPr>
          <a:xfrm>
            <a:off x="8680822" y="4124721"/>
            <a:ext cx="691358" cy="691358"/>
            <a:chOff x="0" y="0"/>
            <a:chExt cx="691356" cy="691356"/>
          </a:xfrm>
        </p:grpSpPr>
        <p:sp>
          <p:nvSpPr>
            <p:cNvPr id="299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2989" name="L" descr="L"/>
            <p:cNvPicPr>
              <a:picLocks/>
            </p:cNvPicPr>
            <p:nvPr/>
          </p:nvPicPr>
          <p:blipFill>
            <a:blip r:embed="rId3"/>
            <a:stretch>
              <a:fillRect/>
            </a:stretch>
          </p:blipFill>
          <p:spPr>
            <a:xfrm>
              <a:off x="-1" y="-1"/>
              <a:ext cx="691358" cy="691358"/>
            </a:xfrm>
            <a:prstGeom prst="rect">
              <a:avLst/>
            </a:prstGeom>
            <a:effectLst/>
          </p:spPr>
        </p:pic>
      </p:grpSp>
      <p:grpSp>
        <p:nvGrpSpPr>
          <p:cNvPr id="2994" name="G"/>
          <p:cNvGrpSpPr/>
          <p:nvPr/>
        </p:nvGrpSpPr>
        <p:grpSpPr>
          <a:xfrm>
            <a:off x="9497781" y="4124721"/>
            <a:ext cx="691357" cy="691358"/>
            <a:chOff x="0" y="0"/>
            <a:chExt cx="691356" cy="691356"/>
          </a:xfrm>
        </p:grpSpPr>
        <p:sp>
          <p:nvSpPr>
            <p:cNvPr id="299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2992" name="G" descr="G"/>
            <p:cNvPicPr>
              <a:picLocks/>
            </p:cNvPicPr>
            <p:nvPr/>
          </p:nvPicPr>
          <p:blipFill>
            <a:blip r:embed="rId3"/>
            <a:stretch>
              <a:fillRect/>
            </a:stretch>
          </p:blipFill>
          <p:spPr>
            <a:xfrm>
              <a:off x="-1" y="-1"/>
              <a:ext cx="691358" cy="691358"/>
            </a:xfrm>
            <a:prstGeom prst="rect">
              <a:avLst/>
            </a:prstGeom>
            <a:effectLst/>
          </p:spPr>
        </p:pic>
      </p:grpSp>
      <p:sp>
        <p:nvSpPr>
          <p:cNvPr id="299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grpSp>
        <p:nvGrpSpPr>
          <p:cNvPr id="2998" name="I"/>
          <p:cNvGrpSpPr/>
          <p:nvPr/>
        </p:nvGrpSpPr>
        <p:grpSpPr>
          <a:xfrm>
            <a:off x="4596028" y="4124721"/>
            <a:ext cx="691357" cy="691358"/>
            <a:chOff x="0" y="0"/>
            <a:chExt cx="691356" cy="691356"/>
          </a:xfrm>
        </p:grpSpPr>
        <p:sp>
          <p:nvSpPr>
            <p:cNvPr id="2997" name="I"/>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I</a:t>
              </a:r>
            </a:p>
          </p:txBody>
        </p:sp>
        <p:pic>
          <p:nvPicPr>
            <p:cNvPr id="2996" name="I" descr="I"/>
            <p:cNvPicPr>
              <a:picLocks/>
            </p:cNvPicPr>
            <p:nvPr/>
          </p:nvPicPr>
          <p:blipFill>
            <a:blip r:embed="rId3"/>
            <a:stretch>
              <a:fillRect/>
            </a:stretch>
          </p:blipFill>
          <p:spPr>
            <a:xfrm>
              <a:off x="-1" y="-1"/>
              <a:ext cx="691358" cy="691358"/>
            </a:xfrm>
            <a:prstGeom prst="rect">
              <a:avLst/>
            </a:prstGeom>
            <a:effectLst/>
          </p:spPr>
        </p:pic>
      </p:grpSp>
      <p:sp>
        <p:nvSpPr>
          <p:cNvPr id="2999"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02"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6" name="Connection Line"/>
          <p:cNvSpPr/>
          <p:nvPr/>
        </p:nvSpPr>
        <p:spPr>
          <a:xfrm>
            <a:off x="47165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7" name="Connection Line"/>
          <p:cNvSpPr/>
          <p:nvPr/>
        </p:nvSpPr>
        <p:spPr>
          <a:xfrm>
            <a:off x="4919707"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08" name="Line"/>
          <p:cNvSpPr/>
          <p:nvPr/>
        </p:nvSpPr>
        <p:spPr>
          <a:xfrm flipH="1">
            <a:off x="5063018"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8"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39"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1"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0"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1"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4"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3"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17"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0"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4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23"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2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3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3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3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5" name="Instructions:">
            <a:extLst>
              <a:ext uri="{FF2B5EF4-FFF2-40B4-BE49-F238E27FC236}">
                <a16:creationId xmlns:a16="http://schemas.microsoft.com/office/drawing/2014/main" id="{47EFC9E3-1DB0-A344-A63B-57E6E160F71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2" name="H"/>
          <p:cNvGrpSpPr/>
          <p:nvPr/>
        </p:nvGrpSpPr>
        <p:grpSpPr>
          <a:xfrm>
            <a:off x="11948658" y="4124721"/>
            <a:ext cx="691357" cy="691358"/>
            <a:chOff x="0" y="0"/>
            <a:chExt cx="691356" cy="691356"/>
          </a:xfrm>
        </p:grpSpPr>
        <p:sp>
          <p:nvSpPr>
            <p:cNvPr id="305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050" name="H" descr="H"/>
            <p:cNvPicPr>
              <a:picLocks/>
            </p:cNvPicPr>
            <p:nvPr/>
          </p:nvPicPr>
          <p:blipFill>
            <a:blip r:embed="rId3"/>
            <a:stretch>
              <a:fillRect/>
            </a:stretch>
          </p:blipFill>
          <p:spPr>
            <a:xfrm>
              <a:off x="-1" y="-1"/>
              <a:ext cx="691358" cy="691358"/>
            </a:xfrm>
            <a:prstGeom prst="rect">
              <a:avLst/>
            </a:prstGeom>
            <a:effectLst/>
          </p:spPr>
        </p:pic>
      </p:grpSp>
      <p:sp>
        <p:nvSpPr>
          <p:cNvPr id="305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05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05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05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059" name="L"/>
          <p:cNvGrpSpPr/>
          <p:nvPr/>
        </p:nvGrpSpPr>
        <p:grpSpPr>
          <a:xfrm>
            <a:off x="8680822" y="4124721"/>
            <a:ext cx="691358" cy="691358"/>
            <a:chOff x="0" y="0"/>
            <a:chExt cx="691356" cy="691356"/>
          </a:xfrm>
        </p:grpSpPr>
        <p:sp>
          <p:nvSpPr>
            <p:cNvPr id="3058"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057" name="L" descr="L"/>
            <p:cNvPicPr>
              <a:picLocks/>
            </p:cNvPicPr>
            <p:nvPr/>
          </p:nvPicPr>
          <p:blipFill>
            <a:blip r:embed="rId3"/>
            <a:stretch>
              <a:fillRect/>
            </a:stretch>
          </p:blipFill>
          <p:spPr>
            <a:xfrm>
              <a:off x="-1" y="-1"/>
              <a:ext cx="691358" cy="691358"/>
            </a:xfrm>
            <a:prstGeom prst="rect">
              <a:avLst/>
            </a:prstGeom>
            <a:effectLst/>
          </p:spPr>
        </p:pic>
      </p:grpSp>
      <p:grpSp>
        <p:nvGrpSpPr>
          <p:cNvPr id="3062" name="G"/>
          <p:cNvGrpSpPr/>
          <p:nvPr/>
        </p:nvGrpSpPr>
        <p:grpSpPr>
          <a:xfrm>
            <a:off x="9497781" y="4124721"/>
            <a:ext cx="691357" cy="691358"/>
            <a:chOff x="0" y="0"/>
            <a:chExt cx="691356" cy="691356"/>
          </a:xfrm>
        </p:grpSpPr>
        <p:sp>
          <p:nvSpPr>
            <p:cNvPr id="3061"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060" name="G" descr="G"/>
            <p:cNvPicPr>
              <a:picLocks/>
            </p:cNvPicPr>
            <p:nvPr/>
          </p:nvPicPr>
          <p:blipFill>
            <a:blip r:embed="rId3"/>
            <a:stretch>
              <a:fillRect/>
            </a:stretch>
          </p:blipFill>
          <p:spPr>
            <a:xfrm>
              <a:off x="-1" y="-1"/>
              <a:ext cx="691358" cy="691358"/>
            </a:xfrm>
            <a:prstGeom prst="rect">
              <a:avLst/>
            </a:prstGeom>
            <a:effectLst/>
          </p:spPr>
        </p:pic>
      </p:grpSp>
      <p:sp>
        <p:nvSpPr>
          <p:cNvPr id="3063"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06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065"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06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06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068" name="Line"/>
          <p:cNvSpPr/>
          <p:nvPr/>
        </p:nvSpPr>
        <p:spPr>
          <a:xfrm flipH="1">
            <a:off x="2324781" y="50085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09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77"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4"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5"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0"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0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08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09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09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9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09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E94AED8E-47E3-C14A-A49D-B6CBEA07AB2F}"/>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4" name="H"/>
          <p:cNvGrpSpPr/>
          <p:nvPr/>
        </p:nvGrpSpPr>
        <p:grpSpPr>
          <a:xfrm>
            <a:off x="11948658" y="4124721"/>
            <a:ext cx="691357" cy="691358"/>
            <a:chOff x="0" y="0"/>
            <a:chExt cx="691356" cy="691356"/>
          </a:xfrm>
        </p:grpSpPr>
        <p:sp>
          <p:nvSpPr>
            <p:cNvPr id="3113"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12" name="H" descr="H"/>
            <p:cNvPicPr>
              <a:picLocks/>
            </p:cNvPicPr>
            <p:nvPr/>
          </p:nvPicPr>
          <p:blipFill>
            <a:blip r:embed="rId3"/>
            <a:stretch>
              <a:fillRect/>
            </a:stretch>
          </p:blipFill>
          <p:spPr>
            <a:xfrm>
              <a:off x="-1" y="-1"/>
              <a:ext cx="691358" cy="691358"/>
            </a:xfrm>
            <a:prstGeom prst="rect">
              <a:avLst/>
            </a:prstGeom>
            <a:effectLst/>
          </p:spPr>
        </p:pic>
      </p:grpSp>
      <p:sp>
        <p:nvSpPr>
          <p:cNvPr id="3115"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16"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17"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18"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grpSp>
        <p:nvGrpSpPr>
          <p:cNvPr id="3121" name="L"/>
          <p:cNvGrpSpPr/>
          <p:nvPr/>
        </p:nvGrpSpPr>
        <p:grpSpPr>
          <a:xfrm>
            <a:off x="8680822" y="4124721"/>
            <a:ext cx="691358" cy="691358"/>
            <a:chOff x="0" y="0"/>
            <a:chExt cx="691356" cy="691356"/>
          </a:xfrm>
        </p:grpSpPr>
        <p:sp>
          <p:nvSpPr>
            <p:cNvPr id="3120" name="L"/>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L</a:t>
              </a:r>
            </a:p>
          </p:txBody>
        </p:sp>
        <p:pic>
          <p:nvPicPr>
            <p:cNvPr id="3119" name="L" descr="L"/>
            <p:cNvPicPr>
              <a:picLocks/>
            </p:cNvPicPr>
            <p:nvPr/>
          </p:nvPicPr>
          <p:blipFill>
            <a:blip r:embed="rId3"/>
            <a:stretch>
              <a:fillRect/>
            </a:stretch>
          </p:blipFill>
          <p:spPr>
            <a:xfrm>
              <a:off x="-1" y="-1"/>
              <a:ext cx="691358" cy="691358"/>
            </a:xfrm>
            <a:prstGeom prst="rect">
              <a:avLst/>
            </a:prstGeom>
            <a:effectLst/>
          </p:spPr>
        </p:pic>
      </p:grpSp>
      <p:grpSp>
        <p:nvGrpSpPr>
          <p:cNvPr id="3124" name="G"/>
          <p:cNvGrpSpPr/>
          <p:nvPr/>
        </p:nvGrpSpPr>
        <p:grpSpPr>
          <a:xfrm>
            <a:off x="9497781" y="4124721"/>
            <a:ext cx="691357" cy="691358"/>
            <a:chOff x="0" y="0"/>
            <a:chExt cx="691356" cy="691356"/>
          </a:xfrm>
        </p:grpSpPr>
        <p:sp>
          <p:nvSpPr>
            <p:cNvPr id="312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22" name="G" descr="G"/>
            <p:cNvPicPr>
              <a:picLocks/>
            </p:cNvPicPr>
            <p:nvPr/>
          </p:nvPicPr>
          <p:blipFill>
            <a:blip r:embed="rId3"/>
            <a:stretch>
              <a:fillRect/>
            </a:stretch>
          </p:blipFill>
          <p:spPr>
            <a:xfrm>
              <a:off x="-1" y="-1"/>
              <a:ext cx="691358" cy="691358"/>
            </a:xfrm>
            <a:prstGeom prst="rect">
              <a:avLst/>
            </a:prstGeom>
            <a:effectLst/>
          </p:spPr>
        </p:pic>
      </p:grpSp>
      <p:sp>
        <p:nvSpPr>
          <p:cNvPr id="312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2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2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2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2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3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4"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5"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3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6" name="Connection Line"/>
          <p:cNvSpPr/>
          <p:nvPr/>
        </p:nvSpPr>
        <p:spPr>
          <a:xfrm>
            <a:off x="88073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7" name="Connection Line"/>
          <p:cNvSpPr/>
          <p:nvPr/>
        </p:nvSpPr>
        <p:spPr>
          <a:xfrm>
            <a:off x="9010553"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2" name="Line"/>
          <p:cNvSpPr/>
          <p:nvPr/>
        </p:nvSpPr>
        <p:spPr>
          <a:xfrm flipH="1">
            <a:off x="9153863"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8"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69"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0"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171"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4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15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15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15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51" name="Instructions:">
            <a:extLst>
              <a:ext uri="{FF2B5EF4-FFF2-40B4-BE49-F238E27FC236}">
                <a16:creationId xmlns:a16="http://schemas.microsoft.com/office/drawing/2014/main" id="{3B867A13-29E3-3F4D-9D6C-C6328EC312D5}"/>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 name="H"/>
          <p:cNvGrpSpPr/>
          <p:nvPr/>
        </p:nvGrpSpPr>
        <p:grpSpPr>
          <a:xfrm>
            <a:off x="11948658" y="4124721"/>
            <a:ext cx="691357" cy="691358"/>
            <a:chOff x="0" y="0"/>
            <a:chExt cx="691356" cy="691356"/>
          </a:xfrm>
        </p:grpSpPr>
        <p:sp>
          <p:nvSpPr>
            <p:cNvPr id="3175"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174" name="H" descr="H"/>
            <p:cNvPicPr>
              <a:picLocks/>
            </p:cNvPicPr>
            <p:nvPr/>
          </p:nvPicPr>
          <p:blipFill>
            <a:blip r:embed="rId3"/>
            <a:stretch>
              <a:fillRect/>
            </a:stretch>
          </p:blipFill>
          <p:spPr>
            <a:xfrm>
              <a:off x="-1" y="-1"/>
              <a:ext cx="691358" cy="691358"/>
            </a:xfrm>
            <a:prstGeom prst="rect">
              <a:avLst/>
            </a:prstGeom>
            <a:effectLst/>
          </p:spPr>
        </p:pic>
      </p:grpSp>
      <p:sp>
        <p:nvSpPr>
          <p:cNvPr id="3177"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17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17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18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18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184" name="G"/>
          <p:cNvGrpSpPr/>
          <p:nvPr/>
        </p:nvGrpSpPr>
        <p:grpSpPr>
          <a:xfrm>
            <a:off x="9497781" y="4124721"/>
            <a:ext cx="691357" cy="691358"/>
            <a:chOff x="0" y="0"/>
            <a:chExt cx="691356" cy="691356"/>
          </a:xfrm>
        </p:grpSpPr>
        <p:sp>
          <p:nvSpPr>
            <p:cNvPr id="3183"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182" name="G" descr="G"/>
            <p:cNvPicPr>
              <a:picLocks/>
            </p:cNvPicPr>
            <p:nvPr/>
          </p:nvPicPr>
          <p:blipFill>
            <a:blip r:embed="rId3"/>
            <a:stretch>
              <a:fillRect/>
            </a:stretch>
          </p:blipFill>
          <p:spPr>
            <a:xfrm>
              <a:off x="-1" y="-1"/>
              <a:ext cx="691358" cy="691358"/>
            </a:xfrm>
            <a:prstGeom prst="rect">
              <a:avLst/>
            </a:prstGeom>
            <a:effectLst/>
          </p:spPr>
        </p:pic>
      </p:grpSp>
      <p:sp>
        <p:nvSpPr>
          <p:cNvPr id="3185"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186"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187"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188"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189"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190" name="Line"/>
          <p:cNvSpPr/>
          <p:nvPr/>
        </p:nvSpPr>
        <p:spPr>
          <a:xfrm flipH="1">
            <a:off x="2324781" y="5465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1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3"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6"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2"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3"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199"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2"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2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05"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7"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8"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9"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0"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1"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2"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1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1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1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428A81E-0501-704A-9B3B-056CA4C3A133}"/>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190"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1"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92"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5"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7"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8"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1"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3"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4"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2" name="H"/>
          <p:cNvGrpSpPr/>
          <p:nvPr/>
        </p:nvGrpSpPr>
        <p:grpSpPr>
          <a:xfrm>
            <a:off x="11948658" y="4124721"/>
            <a:ext cx="691357" cy="691358"/>
            <a:chOff x="0" y="0"/>
            <a:chExt cx="691356" cy="691356"/>
          </a:xfrm>
        </p:grpSpPr>
        <p:sp>
          <p:nvSpPr>
            <p:cNvPr id="323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30" name="H" descr="H"/>
            <p:cNvPicPr>
              <a:picLocks/>
            </p:cNvPicPr>
            <p:nvPr/>
          </p:nvPicPr>
          <p:blipFill>
            <a:blip r:embed="rId3"/>
            <a:stretch>
              <a:fillRect/>
            </a:stretch>
          </p:blipFill>
          <p:spPr>
            <a:xfrm>
              <a:off x="-1" y="-1"/>
              <a:ext cx="691358" cy="691358"/>
            </a:xfrm>
            <a:prstGeom prst="rect">
              <a:avLst/>
            </a:prstGeom>
            <a:effectLst/>
          </p:spPr>
        </p:pic>
      </p:grpSp>
      <p:sp>
        <p:nvSpPr>
          <p:cNvPr id="3233" name="B"/>
          <p:cNvSpPr/>
          <p:nvPr/>
        </p:nvSpPr>
        <p:spPr>
          <a:xfrm>
            <a:off x="8706222" y="5305821"/>
            <a:ext cx="640558"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3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3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3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3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40" name="G"/>
          <p:cNvGrpSpPr/>
          <p:nvPr/>
        </p:nvGrpSpPr>
        <p:grpSpPr>
          <a:xfrm>
            <a:off x="9497781" y="4124721"/>
            <a:ext cx="691357" cy="691358"/>
            <a:chOff x="0" y="0"/>
            <a:chExt cx="691356" cy="691356"/>
          </a:xfrm>
        </p:grpSpPr>
        <p:sp>
          <p:nvSpPr>
            <p:cNvPr id="323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38" name="G" descr="G"/>
            <p:cNvPicPr>
              <a:picLocks/>
            </p:cNvPicPr>
            <p:nvPr/>
          </p:nvPicPr>
          <p:blipFill>
            <a:blip r:embed="rId3"/>
            <a:stretch>
              <a:fillRect/>
            </a:stretch>
          </p:blipFill>
          <p:spPr>
            <a:xfrm>
              <a:off x="-1" y="-1"/>
              <a:ext cx="691358" cy="691358"/>
            </a:xfrm>
            <a:prstGeom prst="rect">
              <a:avLst/>
            </a:prstGeom>
            <a:effectLst/>
          </p:spPr>
        </p:pic>
      </p:grpSp>
      <p:sp>
        <p:nvSpPr>
          <p:cNvPr id="3241" name="A"/>
          <p:cNvSpPr/>
          <p:nvPr/>
        </p:nvSpPr>
        <p:spPr>
          <a:xfrm>
            <a:off x="7889264" y="53058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4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43" name="J"/>
          <p:cNvSpPr/>
          <p:nvPr/>
        </p:nvSpPr>
        <p:spPr>
          <a:xfrm>
            <a:off x="7889264" y="4150121"/>
            <a:ext cx="640557" cy="640558"/>
          </a:xfrm>
          <a:prstGeom prst="ellipse">
            <a:avLst/>
          </a:prstGeom>
          <a:solidFill>
            <a:schemeClr val="accent3"/>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24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24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246"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4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8" name="Connection Line"/>
          <p:cNvSpPr/>
          <p:nvPr/>
        </p:nvSpPr>
        <p:spPr>
          <a:xfrm>
            <a:off x="79752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79" name="Connection Line"/>
          <p:cNvSpPr/>
          <p:nvPr/>
        </p:nvSpPr>
        <p:spPr>
          <a:xfrm>
            <a:off x="8178467"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5" name="Line"/>
          <p:cNvSpPr/>
          <p:nvPr/>
        </p:nvSpPr>
        <p:spPr>
          <a:xfrm flipH="1">
            <a:off x="8321777"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0"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1"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58"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2"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283"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261"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4"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5"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6"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8"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26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27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3">
                              <a:hueOff val="-499813"/>
                              <a:satOff val="-5228"/>
                              <a:lumOff val="2489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7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27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7" name="Instructions:">
            <a:extLst>
              <a:ext uri="{FF2B5EF4-FFF2-40B4-BE49-F238E27FC236}">
                <a16:creationId xmlns:a16="http://schemas.microsoft.com/office/drawing/2014/main" id="{6CD2081E-9DF0-DA46-AF0B-7E8DEC1B80AD}"/>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8" name="H"/>
          <p:cNvGrpSpPr/>
          <p:nvPr/>
        </p:nvGrpSpPr>
        <p:grpSpPr>
          <a:xfrm>
            <a:off x="11948658" y="4124721"/>
            <a:ext cx="691357" cy="691358"/>
            <a:chOff x="0" y="0"/>
            <a:chExt cx="691356" cy="691356"/>
          </a:xfrm>
        </p:grpSpPr>
        <p:sp>
          <p:nvSpPr>
            <p:cNvPr id="3287"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286" name="H" descr="H"/>
            <p:cNvPicPr>
              <a:picLocks/>
            </p:cNvPicPr>
            <p:nvPr/>
          </p:nvPicPr>
          <p:blipFill>
            <a:blip r:embed="rId3"/>
            <a:stretch>
              <a:fillRect/>
            </a:stretch>
          </p:blipFill>
          <p:spPr>
            <a:xfrm>
              <a:off x="-1" y="-1"/>
              <a:ext cx="691358" cy="691358"/>
            </a:xfrm>
            <a:prstGeom prst="rect">
              <a:avLst/>
            </a:prstGeom>
            <a:effectLst/>
          </p:spPr>
        </p:pic>
      </p:grpSp>
      <p:sp>
        <p:nvSpPr>
          <p:cNvPr id="3289"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290"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291"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292"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293"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296" name="G"/>
          <p:cNvGrpSpPr/>
          <p:nvPr/>
        </p:nvGrpSpPr>
        <p:grpSpPr>
          <a:xfrm>
            <a:off x="9497781" y="4124721"/>
            <a:ext cx="691357" cy="691358"/>
            <a:chOff x="0" y="0"/>
            <a:chExt cx="691356" cy="691356"/>
          </a:xfrm>
        </p:grpSpPr>
        <p:sp>
          <p:nvSpPr>
            <p:cNvPr id="3295"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294" name="G" descr="G"/>
            <p:cNvPicPr>
              <a:picLocks/>
            </p:cNvPicPr>
            <p:nvPr/>
          </p:nvPicPr>
          <p:blipFill>
            <a:blip r:embed="rId3"/>
            <a:stretch>
              <a:fillRect/>
            </a:stretch>
          </p:blipFill>
          <p:spPr>
            <a:xfrm>
              <a:off x="-1" y="-1"/>
              <a:ext cx="691358" cy="691358"/>
            </a:xfrm>
            <a:prstGeom prst="rect">
              <a:avLst/>
            </a:prstGeom>
            <a:effectLst/>
          </p:spPr>
        </p:pic>
      </p:grpSp>
      <p:sp>
        <p:nvSpPr>
          <p:cNvPr id="329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29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29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0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01"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02" name="Line"/>
          <p:cNvSpPr/>
          <p:nvPr/>
        </p:nvSpPr>
        <p:spPr>
          <a:xfrm flipH="1">
            <a:off x="2324781" y="58467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2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0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1"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4"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35"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14"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2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2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2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2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15A4766C-B90D-AA47-B715-68DE4798AAC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0" name="H"/>
          <p:cNvGrpSpPr/>
          <p:nvPr/>
        </p:nvGrpSpPr>
        <p:grpSpPr>
          <a:xfrm>
            <a:off x="11948658" y="4124721"/>
            <a:ext cx="691357" cy="691358"/>
            <a:chOff x="0" y="0"/>
            <a:chExt cx="691356" cy="691356"/>
          </a:xfrm>
        </p:grpSpPr>
        <p:sp>
          <p:nvSpPr>
            <p:cNvPr id="3339"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38" name="H" descr="H"/>
            <p:cNvPicPr>
              <a:picLocks/>
            </p:cNvPicPr>
            <p:nvPr/>
          </p:nvPicPr>
          <p:blipFill>
            <a:blip r:embed="rId3"/>
            <a:stretch>
              <a:fillRect/>
            </a:stretch>
          </p:blipFill>
          <p:spPr>
            <a:xfrm>
              <a:off x="-1" y="-1"/>
              <a:ext cx="691358" cy="691358"/>
            </a:xfrm>
            <a:prstGeom prst="rect">
              <a:avLst/>
            </a:prstGeom>
            <a:effectLst/>
          </p:spPr>
        </p:pic>
      </p:grpSp>
      <p:sp>
        <p:nvSpPr>
          <p:cNvPr id="334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4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4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44"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45"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348" name="G"/>
          <p:cNvGrpSpPr/>
          <p:nvPr/>
        </p:nvGrpSpPr>
        <p:grpSpPr>
          <a:xfrm>
            <a:off x="9497781" y="4124721"/>
            <a:ext cx="691357" cy="691358"/>
            <a:chOff x="0" y="0"/>
            <a:chExt cx="691356" cy="691356"/>
          </a:xfrm>
        </p:grpSpPr>
        <p:sp>
          <p:nvSpPr>
            <p:cNvPr id="3347"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46" name="G" descr="G"/>
            <p:cNvPicPr>
              <a:picLocks/>
            </p:cNvPicPr>
            <p:nvPr/>
          </p:nvPicPr>
          <p:blipFill>
            <a:blip r:embed="rId3"/>
            <a:stretch>
              <a:fillRect/>
            </a:stretch>
          </p:blipFill>
          <p:spPr>
            <a:xfrm>
              <a:off x="-1" y="-1"/>
              <a:ext cx="691358" cy="691358"/>
            </a:xfrm>
            <a:prstGeom prst="rect">
              <a:avLst/>
            </a:prstGeom>
            <a:effectLst/>
          </p:spPr>
        </p:pic>
      </p:grpSp>
      <p:sp>
        <p:nvSpPr>
          <p:cNvPr id="33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3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3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3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3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354" name="Line"/>
          <p:cNvSpPr/>
          <p:nvPr/>
        </p:nvSpPr>
        <p:spPr>
          <a:xfrm flipH="1">
            <a:off x="2324781" y="63039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0"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1"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2"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3"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4"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5"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86"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387"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366"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8"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69"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0"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2"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3"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4"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375"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377"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78"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379"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6D0644E0-DD4A-BE41-9B91-275F88C509CA}"/>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2" name="H"/>
          <p:cNvGrpSpPr/>
          <p:nvPr/>
        </p:nvGrpSpPr>
        <p:grpSpPr>
          <a:xfrm>
            <a:off x="11948658" y="4124721"/>
            <a:ext cx="691357" cy="691358"/>
            <a:chOff x="0" y="0"/>
            <a:chExt cx="691356" cy="691356"/>
          </a:xfrm>
        </p:grpSpPr>
        <p:sp>
          <p:nvSpPr>
            <p:cNvPr id="3391" name="H"/>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H</a:t>
              </a:r>
            </a:p>
          </p:txBody>
        </p:sp>
        <p:pic>
          <p:nvPicPr>
            <p:cNvPr id="3390" name="H" descr="H"/>
            <p:cNvPicPr>
              <a:picLocks/>
            </p:cNvPicPr>
            <p:nvPr/>
          </p:nvPicPr>
          <p:blipFill>
            <a:blip r:embed="rId3"/>
            <a:stretch>
              <a:fillRect/>
            </a:stretch>
          </p:blipFill>
          <p:spPr>
            <a:xfrm>
              <a:off x="-1" y="-1"/>
              <a:ext cx="691358" cy="691358"/>
            </a:xfrm>
            <a:prstGeom prst="rect">
              <a:avLst/>
            </a:prstGeom>
            <a:effectLst/>
          </p:spPr>
        </p:pic>
      </p:grpSp>
      <p:sp>
        <p:nvSpPr>
          <p:cNvPr id="339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39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39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39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39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grpSp>
        <p:nvGrpSpPr>
          <p:cNvPr id="3400" name="G"/>
          <p:cNvGrpSpPr/>
          <p:nvPr/>
        </p:nvGrpSpPr>
        <p:grpSpPr>
          <a:xfrm>
            <a:off x="9497781" y="4124721"/>
            <a:ext cx="691357" cy="691358"/>
            <a:chOff x="0" y="0"/>
            <a:chExt cx="691356" cy="691356"/>
          </a:xfrm>
        </p:grpSpPr>
        <p:sp>
          <p:nvSpPr>
            <p:cNvPr id="3399" name="G"/>
            <p:cNvSpPr/>
            <p:nvPr/>
          </p:nvSpPr>
          <p:spPr>
            <a:xfrm>
              <a:off x="25400" y="25400"/>
              <a:ext cx="640557" cy="640557"/>
            </a:xfrm>
            <a:prstGeom prst="ellipse">
              <a:avLst/>
            </a:prstGeom>
            <a:noFill/>
            <a:ln>
              <a:noFill/>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600" b="1">
                  <a:latin typeface="Helvetica"/>
                  <a:ea typeface="Helvetica"/>
                  <a:cs typeface="Helvetica"/>
                  <a:sym typeface="Helvetica"/>
                </a:defRPr>
              </a:lvl1pPr>
            </a:lstStyle>
            <a:p>
              <a:r>
                <a:t>G</a:t>
              </a:r>
            </a:p>
          </p:txBody>
        </p:sp>
        <p:pic>
          <p:nvPicPr>
            <p:cNvPr id="3398" name="G" descr="G"/>
            <p:cNvPicPr>
              <a:picLocks/>
            </p:cNvPicPr>
            <p:nvPr/>
          </p:nvPicPr>
          <p:blipFill>
            <a:blip r:embed="rId3"/>
            <a:stretch>
              <a:fillRect/>
            </a:stretch>
          </p:blipFill>
          <p:spPr>
            <a:xfrm>
              <a:off x="-1" y="-1"/>
              <a:ext cx="691358" cy="691358"/>
            </a:xfrm>
            <a:prstGeom prst="rect">
              <a:avLst/>
            </a:prstGeom>
            <a:effectLst/>
          </p:spPr>
        </p:pic>
      </p:grpSp>
      <p:sp>
        <p:nvSpPr>
          <p:cNvPr id="3401"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02"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03"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04"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05"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06"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09"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2"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5"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38" name="Connection Line"/>
          <p:cNvSpPr/>
          <p:nvPr/>
        </p:nvSpPr>
        <p:spPr>
          <a:xfrm>
            <a:off x="120782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39" name="Connection Line"/>
          <p:cNvSpPr/>
          <p:nvPr/>
        </p:nvSpPr>
        <p:spPr>
          <a:xfrm>
            <a:off x="12281413" y="3560105"/>
            <a:ext cx="241148"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18" name="Line"/>
          <p:cNvSpPr/>
          <p:nvPr/>
        </p:nvSpPr>
        <p:spPr>
          <a:xfrm flipH="1">
            <a:off x="12424724" y="3773934"/>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2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2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3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43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45" name="Instructions:">
            <a:extLst>
              <a:ext uri="{FF2B5EF4-FFF2-40B4-BE49-F238E27FC236}">
                <a16:creationId xmlns:a16="http://schemas.microsoft.com/office/drawing/2014/main" id="{576CFE45-0899-3C49-8C1D-197CD243C17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43"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44"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45"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46"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47"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48"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49"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50"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51"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52"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53"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54" name="Line"/>
          <p:cNvSpPr/>
          <p:nvPr/>
        </p:nvSpPr>
        <p:spPr>
          <a:xfrm flipH="1">
            <a:off x="2324781" y="67103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8"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79"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57"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0"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1"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0"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483"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463"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6"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7"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0"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1"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473"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4"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476"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477"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097F77A2-C608-8D4B-96B5-E61F5C2BFC66}"/>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 name="H"/>
          <p:cNvSpPr/>
          <p:nvPr/>
        </p:nvSpPr>
        <p:spPr>
          <a:xfrm>
            <a:off x="9523181"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487"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488"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489"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490" name="E"/>
          <p:cNvSpPr/>
          <p:nvPr/>
        </p:nvSpPr>
        <p:spPr>
          <a:xfrm>
            <a:off x="2987510" y="41501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491" name="L"/>
          <p:cNvSpPr/>
          <p:nvPr/>
        </p:nvSpPr>
        <p:spPr>
          <a:xfrm>
            <a:off x="4063081" y="41755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492" name="G"/>
          <p:cNvSpPr/>
          <p:nvPr/>
        </p:nvSpPr>
        <p:spPr>
          <a:xfrm>
            <a:off x="9523181"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493"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494"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495"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496"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497" name="F"/>
          <p:cNvSpPr/>
          <p:nvPr/>
        </p:nvSpPr>
        <p:spPr>
          <a:xfrm>
            <a:off x="2987510" y="5305821"/>
            <a:ext cx="640557" cy="640558"/>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498"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2"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3"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1"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4"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5"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4"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Connection Line"/>
          <p:cNvSpPr/>
          <p:nvPr/>
        </p:nvSpPr>
        <p:spPr>
          <a:xfrm>
            <a:off x="95970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27" name="Connection Line"/>
          <p:cNvSpPr/>
          <p:nvPr/>
        </p:nvSpPr>
        <p:spPr>
          <a:xfrm>
            <a:off x="9800284" y="3560105"/>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07" name="Line"/>
          <p:cNvSpPr/>
          <p:nvPr/>
        </p:nvSpPr>
        <p:spPr>
          <a:xfrm flipH="1">
            <a:off x="9943595" y="3773934"/>
            <a:ext cx="99715"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flipV="1">
            <a:off x="9839718"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17"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1">
                              <a:hueOff val="-136794"/>
                              <a:satOff val="-2150"/>
                              <a:lumOff val="15693"/>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20"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21"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9" name="Instructions:">
            <a:extLst>
              <a:ext uri="{FF2B5EF4-FFF2-40B4-BE49-F238E27FC236}">
                <a16:creationId xmlns:a16="http://schemas.microsoft.com/office/drawing/2014/main" id="{CA4B2652-5B2E-924F-ABE9-0BF54972E888}"/>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3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3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3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3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3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3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3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3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3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4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4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42" name="Line"/>
          <p:cNvSpPr/>
          <p:nvPr/>
        </p:nvSpPr>
        <p:spPr>
          <a:xfrm flipH="1">
            <a:off x="2324781" y="71421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56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4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559"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0"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561"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56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rPr dirty="0"/>
              <a:t>Union(C,K)</a:t>
            </a:r>
          </a:p>
          <a:p>
            <a:pPr algn="l">
              <a:defRPr sz="2800"/>
            </a:pPr>
            <a:r>
              <a:rPr dirty="0"/>
              <a:t>Union(F,E)</a:t>
            </a:r>
          </a:p>
          <a:p>
            <a:pPr algn="l">
              <a:defRPr sz="2800"/>
            </a:pPr>
            <a:r>
              <a:rPr dirty="0"/>
              <a:t>Union(A,J)</a:t>
            </a:r>
          </a:p>
          <a:p>
            <a:pPr algn="l">
              <a:defRPr sz="2800"/>
            </a:pPr>
            <a:r>
              <a:rPr dirty="0"/>
              <a:t>Union(A,B)</a:t>
            </a:r>
          </a:p>
          <a:p>
            <a:pPr algn="l">
              <a:defRPr sz="2800"/>
            </a:pPr>
            <a:r>
              <a:rPr dirty="0"/>
              <a:t>Union(C,D)</a:t>
            </a:r>
          </a:p>
          <a:p>
            <a:pPr algn="l">
              <a:defRPr sz="2800"/>
            </a:pPr>
            <a:r>
              <a:rPr dirty="0"/>
              <a:t>Union(D,I)</a:t>
            </a:r>
          </a:p>
          <a:p>
            <a:pPr algn="l">
              <a:defRPr sz="2800"/>
            </a:pPr>
            <a:r>
              <a:rPr dirty="0"/>
              <a:t>Union(L,F)</a:t>
            </a:r>
          </a:p>
          <a:p>
            <a:pPr algn="l">
              <a:defRPr sz="2800"/>
            </a:pPr>
            <a:r>
              <a:rPr dirty="0"/>
              <a:t>Union(C,A)</a:t>
            </a:r>
          </a:p>
          <a:p>
            <a:pPr algn="l">
              <a:defRPr sz="2800"/>
            </a:pPr>
            <a:r>
              <a:rPr dirty="0"/>
              <a:t>Union(A,B)</a:t>
            </a:r>
          </a:p>
          <a:p>
            <a:pPr algn="l">
              <a:defRPr sz="2800"/>
            </a:pPr>
            <a:r>
              <a:rPr dirty="0"/>
              <a:t>Union(H,G)</a:t>
            </a:r>
          </a:p>
          <a:p>
            <a:pPr algn="l">
              <a:defRPr sz="2800"/>
            </a:pPr>
            <a:r>
              <a:rPr dirty="0"/>
              <a:t>Union(H,F)</a:t>
            </a:r>
          </a:p>
          <a:p>
            <a:pPr algn="l">
              <a:defRPr sz="2800"/>
            </a:pPr>
            <a:r>
              <a:rPr dirty="0"/>
              <a:t>Union(H,B)</a:t>
            </a:r>
          </a:p>
        </p:txBody>
      </p:sp>
      <p:sp>
        <p:nvSpPr>
          <p:cNvPr id="356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7" name="Instructions:">
            <a:extLst>
              <a:ext uri="{FF2B5EF4-FFF2-40B4-BE49-F238E27FC236}">
                <a16:creationId xmlns:a16="http://schemas.microsoft.com/office/drawing/2014/main" id="{5DD3D70F-18A6-2141-BDA9-A8B7EEC9F78E}"/>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571" name="B"/>
          <p:cNvSpPr/>
          <p:nvPr/>
        </p:nvSpPr>
        <p:spPr>
          <a:xfrm>
            <a:off x="8706222" y="5305821"/>
            <a:ext cx="640558"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572" name="C"/>
          <p:cNvSpPr/>
          <p:nvPr/>
        </p:nvSpPr>
        <p:spPr>
          <a:xfrm>
            <a:off x="6255346"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573" name="D"/>
          <p:cNvSpPr/>
          <p:nvPr/>
        </p:nvSpPr>
        <p:spPr>
          <a:xfrm>
            <a:off x="5438387"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57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57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57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577" name="A"/>
          <p:cNvSpPr/>
          <p:nvPr/>
        </p:nvSpPr>
        <p:spPr>
          <a:xfrm>
            <a:off x="7889264"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578" name="I"/>
          <p:cNvSpPr/>
          <p:nvPr/>
        </p:nvSpPr>
        <p:spPr>
          <a:xfrm>
            <a:off x="5138652"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579" name="J"/>
          <p:cNvSpPr/>
          <p:nvPr/>
        </p:nvSpPr>
        <p:spPr>
          <a:xfrm>
            <a:off x="7889264" y="41501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580" name="K"/>
          <p:cNvSpPr/>
          <p:nvPr/>
        </p:nvSpPr>
        <p:spPr>
          <a:xfrm>
            <a:off x="6255346" y="5305821"/>
            <a:ext cx="640557" cy="640558"/>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58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582"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5"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5"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Connection Line"/>
          <p:cNvSpPr/>
          <p:nvPr/>
        </p:nvSpPr>
        <p:spPr>
          <a:xfrm>
            <a:off x="30825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07" name="Connection Line"/>
          <p:cNvSpPr/>
          <p:nvPr/>
        </p:nvSpPr>
        <p:spPr>
          <a:xfrm>
            <a:off x="3285790" y="3528471"/>
            <a:ext cx="241147" cy="469484"/>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588" name="Line"/>
          <p:cNvSpPr/>
          <p:nvPr/>
        </p:nvSpPr>
        <p:spPr>
          <a:xfrm flipH="1">
            <a:off x="3429100" y="3742300"/>
            <a:ext cx="99716" cy="33002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0"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2"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593"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7"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03"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8" name="Instructions:">
            <a:extLst>
              <a:ext uri="{FF2B5EF4-FFF2-40B4-BE49-F238E27FC236}">
                <a16:creationId xmlns:a16="http://schemas.microsoft.com/office/drawing/2014/main" id="{A163B568-D73E-114C-BD63-104FE85BC1B8}"/>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0" name="H"/>
          <p:cNvSpPr/>
          <p:nvPr/>
        </p:nvSpPr>
        <p:spPr>
          <a:xfrm>
            <a:off x="4063081" y="64869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11" name="B"/>
          <p:cNvSpPr/>
          <p:nvPr/>
        </p:nvSpPr>
        <p:spPr>
          <a:xfrm>
            <a:off x="8706222" y="5305821"/>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12" name="C"/>
          <p:cNvSpPr/>
          <p:nvPr/>
        </p:nvSpPr>
        <p:spPr>
          <a:xfrm>
            <a:off x="6255346"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13" name="D"/>
          <p:cNvSpPr/>
          <p:nvPr/>
        </p:nvSpPr>
        <p:spPr>
          <a:xfrm>
            <a:off x="5438387"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14" name="E"/>
          <p:cNvSpPr/>
          <p:nvPr/>
        </p:nvSpPr>
        <p:spPr>
          <a:xfrm>
            <a:off x="2987510"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15" name="L"/>
          <p:cNvSpPr/>
          <p:nvPr/>
        </p:nvSpPr>
        <p:spPr>
          <a:xfrm>
            <a:off x="4063081" y="41755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16" name="G"/>
          <p:cNvSpPr/>
          <p:nvPr/>
        </p:nvSpPr>
        <p:spPr>
          <a:xfrm>
            <a:off x="4063081" y="53312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17" name="A"/>
          <p:cNvSpPr/>
          <p:nvPr/>
        </p:nvSpPr>
        <p:spPr>
          <a:xfrm>
            <a:off x="7889264"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18" name="I"/>
          <p:cNvSpPr/>
          <p:nvPr/>
        </p:nvSpPr>
        <p:spPr>
          <a:xfrm>
            <a:off x="5138652"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19" name="J"/>
          <p:cNvSpPr/>
          <p:nvPr/>
        </p:nvSpPr>
        <p:spPr>
          <a:xfrm>
            <a:off x="7889264" y="41501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20" name="K"/>
          <p:cNvSpPr/>
          <p:nvPr/>
        </p:nvSpPr>
        <p:spPr>
          <a:xfrm>
            <a:off x="6255346"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21" name="F"/>
          <p:cNvSpPr/>
          <p:nvPr/>
        </p:nvSpPr>
        <p:spPr>
          <a:xfrm>
            <a:off x="2987510" y="5305821"/>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43" name="Connection Line"/>
          <p:cNvSpPr/>
          <p:nvPr/>
        </p:nvSpPr>
        <p:spPr>
          <a:xfrm>
            <a:off x="63534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44" name="Connection Line"/>
          <p:cNvSpPr/>
          <p:nvPr/>
        </p:nvSpPr>
        <p:spPr>
          <a:xfrm>
            <a:off x="6556650" y="3591739"/>
            <a:ext cx="241148"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24" name="Line"/>
          <p:cNvSpPr/>
          <p:nvPr/>
        </p:nvSpPr>
        <p:spPr>
          <a:xfrm flipH="1">
            <a:off x="6699961" y="3805568"/>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5" name="Line"/>
          <p:cNvSpPr/>
          <p:nvPr/>
        </p:nvSpPr>
        <p:spPr>
          <a:xfrm flipV="1">
            <a:off x="6571883"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6" name="Line"/>
          <p:cNvSpPr/>
          <p:nvPr/>
        </p:nvSpPr>
        <p:spPr>
          <a:xfrm flipV="1">
            <a:off x="3304047" y="48684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7" name="Line"/>
          <p:cNvSpPr/>
          <p:nvPr/>
        </p:nvSpPr>
        <p:spPr>
          <a:xfrm flipV="1">
            <a:off x="8205801" y="4900114"/>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8" name="Line"/>
          <p:cNvSpPr/>
          <p:nvPr/>
        </p:nvSpPr>
        <p:spPr>
          <a:xfrm flipH="1" flipV="1">
            <a:off x="8507475" y="4836847"/>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5917989" y="4778134"/>
            <a:ext cx="385005" cy="4428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a:off x="5820423" y="4470400"/>
            <a:ext cx="393709"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3678936" y="4494147"/>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H="1">
            <a:off x="7046905" y="4470400"/>
            <a:ext cx="69135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flipV="1">
            <a:off x="4379618" y="6049580"/>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3564036" y="4778134"/>
            <a:ext cx="506016" cy="5789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Connection Line"/>
          <p:cNvSpPr/>
          <p:nvPr/>
        </p:nvSpPr>
        <p:spPr>
          <a:xfrm>
            <a:off x="3516866" y="3601658"/>
            <a:ext cx="2707408" cy="561462"/>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36" name="Line"/>
          <p:cNvSpPr/>
          <p:nvPr/>
        </p:nvSpPr>
        <p:spPr>
          <a:xfrm>
            <a:off x="6124979" y="4084870"/>
            <a:ext cx="194520"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2324781" y="7561280"/>
            <a:ext cx="439477"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3638" name="Table"/>
          <p:cNvGraphicFramePr/>
          <p:nvPr/>
        </p:nvGraphicFramePr>
        <p:xfrm>
          <a:off x="1276349" y="1462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E</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F</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I</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D</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C</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A</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J</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G</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B</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H</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1276349" y="1428465"/>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1276350" y="819348"/>
          <a:ext cx="10452096" cy="770135"/>
        </p:xfrm>
        <a:graphic>
          <a:graphicData uri="http://schemas.openxmlformats.org/drawingml/2006/table">
            <a:tbl>
              <a:tblPr>
                <a:tableStyleId>{4C3C2611-4C71-4FC5-86AE-919BDF0F9419}</a:tableStyleId>
              </a:tblPr>
              <a:tblGrid>
                <a:gridCol w="871008">
                  <a:extLst>
                    <a:ext uri="{9D8B030D-6E8A-4147-A177-3AD203B41FA5}">
                      <a16:colId xmlns:a16="http://schemas.microsoft.com/office/drawing/2014/main" val="20000"/>
                    </a:ext>
                  </a:extLst>
                </a:gridCol>
                <a:gridCol w="871008">
                  <a:extLst>
                    <a:ext uri="{9D8B030D-6E8A-4147-A177-3AD203B41FA5}">
                      <a16:colId xmlns:a16="http://schemas.microsoft.com/office/drawing/2014/main" val="20001"/>
                    </a:ext>
                  </a:extLst>
                </a:gridCol>
                <a:gridCol w="871008">
                  <a:extLst>
                    <a:ext uri="{9D8B030D-6E8A-4147-A177-3AD203B41FA5}">
                      <a16:colId xmlns:a16="http://schemas.microsoft.com/office/drawing/2014/main" val="20002"/>
                    </a:ext>
                  </a:extLst>
                </a:gridCol>
                <a:gridCol w="871008">
                  <a:extLst>
                    <a:ext uri="{9D8B030D-6E8A-4147-A177-3AD203B41FA5}">
                      <a16:colId xmlns:a16="http://schemas.microsoft.com/office/drawing/2014/main" val="20003"/>
                    </a:ext>
                  </a:extLst>
                </a:gridCol>
                <a:gridCol w="871008">
                  <a:extLst>
                    <a:ext uri="{9D8B030D-6E8A-4147-A177-3AD203B41FA5}">
                      <a16:colId xmlns:a16="http://schemas.microsoft.com/office/drawing/2014/main" val="20004"/>
                    </a:ext>
                  </a:extLst>
                </a:gridCol>
                <a:gridCol w="871008">
                  <a:extLst>
                    <a:ext uri="{9D8B030D-6E8A-4147-A177-3AD203B41FA5}">
                      <a16:colId xmlns:a16="http://schemas.microsoft.com/office/drawing/2014/main" val="20005"/>
                    </a:ext>
                  </a:extLst>
                </a:gridCol>
                <a:gridCol w="871008">
                  <a:extLst>
                    <a:ext uri="{9D8B030D-6E8A-4147-A177-3AD203B41FA5}">
                      <a16:colId xmlns:a16="http://schemas.microsoft.com/office/drawing/2014/main" val="20006"/>
                    </a:ext>
                  </a:extLst>
                </a:gridCol>
                <a:gridCol w="871008">
                  <a:extLst>
                    <a:ext uri="{9D8B030D-6E8A-4147-A177-3AD203B41FA5}">
                      <a16:colId xmlns:a16="http://schemas.microsoft.com/office/drawing/2014/main" val="20007"/>
                    </a:ext>
                  </a:extLst>
                </a:gridCol>
                <a:gridCol w="871008">
                  <a:extLst>
                    <a:ext uri="{9D8B030D-6E8A-4147-A177-3AD203B41FA5}">
                      <a16:colId xmlns:a16="http://schemas.microsoft.com/office/drawing/2014/main" val="20008"/>
                    </a:ext>
                  </a:extLst>
                </a:gridCol>
                <a:gridCol w="871008">
                  <a:extLst>
                    <a:ext uri="{9D8B030D-6E8A-4147-A177-3AD203B41FA5}">
                      <a16:colId xmlns:a16="http://schemas.microsoft.com/office/drawing/2014/main" val="20009"/>
                    </a:ext>
                  </a:extLst>
                </a:gridCol>
                <a:gridCol w="871008">
                  <a:extLst>
                    <a:ext uri="{9D8B030D-6E8A-4147-A177-3AD203B41FA5}">
                      <a16:colId xmlns:a16="http://schemas.microsoft.com/office/drawing/2014/main" val="20010"/>
                    </a:ext>
                  </a:extLst>
                </a:gridCol>
                <a:gridCol w="871008">
                  <a:extLst>
                    <a:ext uri="{9D8B030D-6E8A-4147-A177-3AD203B41FA5}">
                      <a16:colId xmlns:a16="http://schemas.microsoft.com/office/drawing/2014/main" val="20011"/>
                    </a:ext>
                  </a:extLst>
                </a:gridCol>
              </a:tblGrid>
              <a:tr h="770135">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641" name="Union(C,K)…"/>
          <p:cNvSpPr/>
          <p:nvPr/>
        </p:nvSpPr>
        <p:spPr>
          <a:xfrm>
            <a:off x="158551" y="2710682"/>
            <a:ext cx="2247529" cy="5130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2800"/>
            </a:pPr>
            <a:r>
              <a:t>Union(C,K)</a:t>
            </a:r>
          </a:p>
          <a:p>
            <a:pPr algn="l">
              <a:defRPr sz="2800"/>
            </a:pPr>
            <a:r>
              <a:t>Union(F,E)</a:t>
            </a:r>
          </a:p>
          <a:p>
            <a:pPr algn="l">
              <a:defRPr sz="2800"/>
            </a:pPr>
            <a:r>
              <a:t>Union(A,J)</a:t>
            </a:r>
          </a:p>
          <a:p>
            <a:pPr algn="l">
              <a:defRPr sz="2800"/>
            </a:pPr>
            <a:r>
              <a:t>Union(A,B)</a:t>
            </a:r>
          </a:p>
          <a:p>
            <a:pPr algn="l">
              <a:defRPr sz="2800"/>
            </a:pPr>
            <a:r>
              <a:t>Union(C,D)</a:t>
            </a:r>
          </a:p>
          <a:p>
            <a:pPr algn="l">
              <a:defRPr sz="2800"/>
            </a:pPr>
            <a:r>
              <a:t>Union(D,I)</a:t>
            </a:r>
          </a:p>
          <a:p>
            <a:pPr algn="l">
              <a:defRPr sz="2800"/>
            </a:pPr>
            <a:r>
              <a:t>Union(L,F)</a:t>
            </a:r>
          </a:p>
          <a:p>
            <a:pPr algn="l">
              <a:defRPr sz="2800"/>
            </a:pPr>
            <a:r>
              <a:t>Union(C,A)</a:t>
            </a:r>
          </a:p>
          <a:p>
            <a:pPr algn="l">
              <a:defRPr sz="2800"/>
            </a:pPr>
            <a:r>
              <a:t>Union(A,B)</a:t>
            </a:r>
          </a:p>
          <a:p>
            <a:pPr algn="l">
              <a:defRPr sz="2800"/>
            </a:pPr>
            <a:r>
              <a:t>Union(H,G)</a:t>
            </a:r>
          </a:p>
          <a:p>
            <a:pPr algn="l">
              <a:defRPr sz="2800"/>
            </a:pPr>
            <a:r>
              <a:t>Union(H,F)</a:t>
            </a:r>
          </a:p>
          <a:p>
            <a:pPr algn="l">
              <a:defRPr sz="2800"/>
            </a:pPr>
            <a:r>
              <a:t>Union(H,B)</a:t>
            </a:r>
          </a:p>
        </p:txBody>
      </p:sp>
      <p:sp>
        <p:nvSpPr>
          <p:cNvPr id="3642" name="(This example does not use path compression)"/>
          <p:cNvSpPr/>
          <p:nvPr/>
        </p:nvSpPr>
        <p:spPr>
          <a:xfrm>
            <a:off x="5563557" y="7942686"/>
            <a:ext cx="3658053" cy="42575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a:lvl1pPr>
          </a:lstStyle>
          <a:p>
            <a:r>
              <a:rPr dirty="0"/>
              <a:t>(</a:t>
            </a:r>
            <a:r>
              <a:rPr lang="en-US" altLang="zh-CN" dirty="0" err="1"/>
              <a:t>这个样例并不使用路径压缩</a:t>
            </a:r>
            <a:r>
              <a:rPr dirty="0"/>
              <a:t>)</a:t>
            </a:r>
          </a:p>
        </p:txBody>
      </p:sp>
      <p:sp>
        <p:nvSpPr>
          <p:cNvPr id="36" name="Instructions:">
            <a:extLst>
              <a:ext uri="{FF2B5EF4-FFF2-40B4-BE49-F238E27FC236}">
                <a16:creationId xmlns:a16="http://schemas.microsoft.com/office/drawing/2014/main" id="{2B244517-D156-1C4F-88BA-140CE2D808E0}"/>
              </a:ext>
            </a:extLst>
          </p:cNvPr>
          <p:cNvSpPr/>
          <p:nvPr/>
        </p:nvSpPr>
        <p:spPr>
          <a:xfrm>
            <a:off x="609498" y="2128815"/>
            <a:ext cx="133369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200"/>
            </a:pPr>
            <a:r>
              <a:rPr lang="zh-CN" altLang="en-US" b="1" u="sng" dirty="0"/>
              <a:t>指令：</a:t>
            </a:r>
            <a:endParaRPr dirty="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7" name="Summary"/>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总结</a:t>
            </a:r>
            <a:endParaRPr dirty="0"/>
          </a:p>
        </p:txBody>
      </p:sp>
      <p:sp>
        <p:nvSpPr>
          <p:cNvPr id="3648" name="Find Operation"/>
          <p:cNvSpPr/>
          <p:nvPr/>
        </p:nvSpPr>
        <p:spPr>
          <a:xfrm>
            <a:off x="2893008" y="1949699"/>
            <a:ext cx="7218784" cy="87203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000" u="sng"/>
            </a:lvl1pPr>
          </a:lstStyle>
          <a:p>
            <a:r>
              <a:rPr lang="en-US" dirty="0" err="1"/>
              <a:t>查找操作</a:t>
            </a:r>
            <a:endParaRPr dirty="0"/>
          </a:p>
        </p:txBody>
      </p:sp>
      <p:sp>
        <p:nvSpPr>
          <p:cNvPr id="3649" name="Union Operation"/>
          <p:cNvSpPr/>
          <p:nvPr/>
        </p:nvSpPr>
        <p:spPr>
          <a:xfrm>
            <a:off x="2893008" y="5015663"/>
            <a:ext cx="7218784" cy="87203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000" u="sng"/>
            </a:lvl1pPr>
          </a:lstStyle>
          <a:p>
            <a:r>
              <a:rPr lang="zh-CN" altLang="en-US" dirty="0"/>
              <a:t>合并操作</a:t>
            </a:r>
            <a:endParaRPr dirty="0"/>
          </a:p>
        </p:txBody>
      </p:sp>
      <p:sp>
        <p:nvSpPr>
          <p:cNvPr id="3650" name="To find which component a particular element belongs to find the root of that component by following the parent nodes until a self loop is reached (a node who's parent is itself)"/>
          <p:cNvSpPr/>
          <p:nvPr/>
        </p:nvSpPr>
        <p:spPr>
          <a:xfrm>
            <a:off x="843328" y="2973352"/>
            <a:ext cx="11318144"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a:t>
            </a:r>
            <a:r>
              <a:rPr lang="zh-CN" altLang="en-US" b="1" dirty="0">
                <a:solidFill>
                  <a:srgbClr val="E9A432"/>
                </a:solidFill>
              </a:rPr>
              <a:t>查找</a:t>
            </a:r>
            <a:r>
              <a:rPr lang="en-US" altLang="zh-CN" b="1" dirty="0">
                <a:solidFill>
                  <a:srgbClr val="E9A432"/>
                </a:solidFill>
              </a:rPr>
              <a:t>Find</a:t>
            </a:r>
            <a:r>
              <a:rPr lang="zh-CN" altLang="en-US" dirty="0"/>
              <a:t>某个元素隶属于哪个组，只要不断查找该元素的父节点，一直找到根节点为止</a:t>
            </a:r>
            <a:r>
              <a:rPr lang="en-US" altLang="zh-CN" dirty="0"/>
              <a:t>(</a:t>
            </a:r>
            <a:r>
              <a:rPr lang="zh-CN" altLang="en-US" dirty="0"/>
              <a:t>根节点的父节点指向自己</a:t>
            </a:r>
            <a:r>
              <a:rPr lang="en-US" altLang="zh-CN" dirty="0"/>
              <a:t>)</a:t>
            </a:r>
            <a:r>
              <a:rPr lang="zh-CN" altLang="en-US" dirty="0"/>
              <a:t>。</a:t>
            </a:r>
            <a:endParaRPr dirty="0"/>
          </a:p>
        </p:txBody>
      </p:sp>
      <p:sp>
        <p:nvSpPr>
          <p:cNvPr id="3651" name="To unify two elements find which are the root nodes of each component and if the root nodes are different make one of the root nodes be the parent of the other."/>
          <p:cNvSpPr/>
          <p:nvPr/>
        </p:nvSpPr>
        <p:spPr>
          <a:xfrm>
            <a:off x="843328" y="6165422"/>
            <a:ext cx="11318144"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为了将两个元素进行</a:t>
            </a:r>
            <a:r>
              <a:rPr lang="zh-CN" altLang="en-US" b="1" dirty="0">
                <a:solidFill>
                  <a:srgbClr val="E9A432"/>
                </a:solidFill>
              </a:rPr>
              <a:t>合并</a:t>
            </a:r>
            <a:r>
              <a:rPr lang="en-US" altLang="zh-CN" b="1" dirty="0">
                <a:solidFill>
                  <a:srgbClr val="E9A432"/>
                </a:solidFill>
              </a:rPr>
              <a:t>unify</a:t>
            </a:r>
            <a:r>
              <a:rPr lang="zh-CN" altLang="en-US" dirty="0"/>
              <a:t>，只要找到这两个元素的根节点，如果它们的根节点不相同，就将其中一个根节点指向另外一个根节点。通常将元素较少的组，合并入元素较多的组。</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Union Find…"/>
          <p:cNvSpPr>
            <a:spLocks noGrp="1"/>
          </p:cNvSpPr>
          <p:nvPr>
            <p:ph type="title"/>
          </p:nvPr>
        </p:nvSpPr>
        <p:spPr>
          <a:xfrm>
            <a:off x="-1434093" y="42319"/>
            <a:ext cx="16100950" cy="2159001"/>
          </a:xfrm>
          <a:prstGeom prst="rect">
            <a:avLst/>
          </a:prstGeom>
        </p:spPr>
        <p:txBody>
          <a:bodyPr>
            <a:normAutofit/>
          </a:bodyPr>
          <a:lstStyle/>
          <a:p>
            <a:pPr defTabSz="508254">
              <a:defRPr sz="6960" b="1"/>
            </a:pPr>
            <a:r>
              <a:rPr lang="zh-CN" altLang="en-US" dirty="0"/>
              <a:t>合并查找～磁铁的例子</a:t>
            </a:r>
            <a:endParaRPr dirty="0"/>
          </a:p>
        </p:txBody>
      </p:sp>
      <p:sp>
        <p:nvSpPr>
          <p:cNvPr id="207" name="12"/>
          <p:cNvSpPr/>
          <p:nvPr/>
        </p:nvSpPr>
        <p:spPr>
          <a:xfrm>
            <a:off x="4631752" y="8316637"/>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 name="13"/>
          <p:cNvSpPr/>
          <p:nvPr/>
        </p:nvSpPr>
        <p:spPr>
          <a:xfrm>
            <a:off x="9138898" y="7769013"/>
            <a:ext cx="767251" cy="1393219"/>
          </a:xfrm>
          <a:prstGeom prst="roundRect">
            <a:avLst>
              <a:gd name="adj" fmla="val 24829"/>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9" name="3"/>
          <p:cNvSpPr/>
          <p:nvPr/>
        </p:nvSpPr>
        <p:spPr>
          <a:xfrm>
            <a:off x="9973062" y="3223718"/>
            <a:ext cx="980667" cy="1780428"/>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0" name="14"/>
          <p:cNvSpPr/>
          <p:nvPr/>
        </p:nvSpPr>
        <p:spPr>
          <a:xfrm>
            <a:off x="10691515" y="8088488"/>
            <a:ext cx="980667" cy="985465"/>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1" name="4"/>
          <p:cNvSpPr/>
          <p:nvPr/>
        </p:nvSpPr>
        <p:spPr>
          <a:xfrm>
            <a:off x="11541004" y="4015909"/>
            <a:ext cx="980667" cy="985464"/>
          </a:xfrm>
          <a:prstGeom prst="roundRect">
            <a:avLst>
              <a:gd name="adj" fmla="val 18438"/>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 name="10"/>
          <p:cNvSpPr/>
          <p:nvPr/>
        </p:nvSpPr>
        <p:spPr>
          <a:xfrm>
            <a:off x="10936174" y="6590086"/>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3" name="7"/>
          <p:cNvSpPr/>
          <p:nvPr/>
        </p:nvSpPr>
        <p:spPr>
          <a:xfrm>
            <a:off x="3167555" y="5965387"/>
            <a:ext cx="767251" cy="1780428"/>
          </a:xfrm>
          <a:prstGeom prst="roundRect">
            <a:avLst>
              <a:gd name="adj" fmla="val 23567"/>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4" name="11"/>
          <p:cNvSpPr/>
          <p:nvPr/>
        </p:nvSpPr>
        <p:spPr>
          <a:xfrm>
            <a:off x="5068379" y="7139177"/>
            <a:ext cx="600150" cy="648617"/>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 name="9"/>
          <p:cNvSpPr/>
          <p:nvPr/>
        </p:nvSpPr>
        <p:spPr>
          <a:xfrm>
            <a:off x="8038852" y="6199745"/>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6" name="5"/>
          <p:cNvSpPr/>
          <p:nvPr/>
        </p:nvSpPr>
        <p:spPr>
          <a:xfrm>
            <a:off x="2868880" y="4487079"/>
            <a:ext cx="1364602" cy="779442"/>
          </a:xfrm>
          <a:prstGeom prst="roundRect">
            <a:avLst>
              <a:gd name="adj" fmla="val 24441"/>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 name="1"/>
          <p:cNvSpPr/>
          <p:nvPr/>
        </p:nvSpPr>
        <p:spPr>
          <a:xfrm>
            <a:off x="5068379" y="3436986"/>
            <a:ext cx="491349" cy="531030"/>
          </a:xfrm>
          <a:prstGeom prst="roundRect">
            <a:avLst>
              <a:gd name="adj" fmla="val 26414"/>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 name="2"/>
          <p:cNvSpPr/>
          <p:nvPr/>
        </p:nvSpPr>
        <p:spPr>
          <a:xfrm>
            <a:off x="8230820" y="3209769"/>
            <a:ext cx="980666" cy="985464"/>
          </a:xfrm>
          <a:prstGeom prst="roundRect">
            <a:avLst>
              <a:gd name="adj" fmla="val 19426"/>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 name="Line"/>
          <p:cNvSpPr/>
          <p:nvPr/>
        </p:nvSpPr>
        <p:spPr>
          <a:xfrm>
            <a:off x="11107866" y="4412262"/>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 name="Line"/>
          <p:cNvSpPr/>
          <p:nvPr/>
        </p:nvSpPr>
        <p:spPr>
          <a:xfrm flipH="1">
            <a:off x="11042348" y="460501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 name="Line"/>
          <p:cNvSpPr/>
          <p:nvPr/>
        </p:nvSpPr>
        <p:spPr>
          <a:xfrm>
            <a:off x="9383024" y="3606122"/>
            <a:ext cx="344518"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a:off x="9317505" y="3798879"/>
            <a:ext cx="344519" cy="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 name="Magnet 1…"/>
          <p:cNvSpPr/>
          <p:nvPr/>
        </p:nvSpPr>
        <p:spPr>
          <a:xfrm>
            <a:off x="162043" y="2044699"/>
            <a:ext cx="2664030" cy="7391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a:solidFill>
                  <a:srgbClr val="A6AAA8"/>
                </a:solidFill>
              </a:defRPr>
            </a:pPr>
            <a:r>
              <a:t>Magnet 1</a:t>
            </a:r>
          </a:p>
          <a:p>
            <a:pPr algn="l">
              <a:defRPr>
                <a:solidFill>
                  <a:srgbClr val="A6AAA8"/>
                </a:solidFill>
              </a:defRPr>
            </a:pPr>
            <a:r>
              <a:t>Magnet 2</a:t>
            </a:r>
          </a:p>
          <a:p>
            <a:pPr algn="l">
              <a:defRPr>
                <a:solidFill>
                  <a:srgbClr val="A6AAA8"/>
                </a:solidFill>
              </a:defRPr>
            </a:pPr>
            <a:r>
              <a:t>Magnet 3</a:t>
            </a:r>
          </a:p>
          <a:p>
            <a:pPr algn="l">
              <a:defRPr>
                <a:solidFill>
                  <a:srgbClr val="A6AAA8"/>
                </a:solidFill>
              </a:defRPr>
            </a:pPr>
            <a:r>
              <a:t>Magnet 4</a:t>
            </a:r>
          </a:p>
          <a:p>
            <a:pPr algn="l">
              <a:defRPr>
                <a:solidFill>
                  <a:srgbClr val="A6AAA8"/>
                </a:solidFill>
              </a:defRPr>
            </a:pPr>
            <a:r>
              <a:t>Magnet 5</a:t>
            </a:r>
          </a:p>
          <a:p>
            <a:pPr algn="l">
              <a:defRPr>
                <a:solidFill>
                  <a:schemeClr val="accent1">
                    <a:hueOff val="-136794"/>
                    <a:satOff val="-2150"/>
                    <a:lumOff val="15693"/>
                  </a:schemeClr>
                </a:solidFill>
              </a:defRPr>
            </a:pPr>
            <a:r>
              <a:t>Magnet 6</a:t>
            </a:r>
          </a:p>
          <a:p>
            <a:pPr algn="l">
              <a:defRPr>
                <a:solidFill>
                  <a:srgbClr val="A6AAA8"/>
                </a:solidFill>
              </a:defRPr>
            </a:pPr>
            <a:r>
              <a:t>Magnet 7</a:t>
            </a:r>
          </a:p>
          <a:p>
            <a:pPr algn="l">
              <a:defRPr>
                <a:solidFill>
                  <a:schemeClr val="accent1">
                    <a:hueOff val="-136794"/>
                    <a:satOff val="-2150"/>
                    <a:lumOff val="15693"/>
                  </a:schemeClr>
                </a:solidFill>
              </a:defRPr>
            </a:pPr>
            <a:r>
              <a:t>Magnet 8</a:t>
            </a:r>
          </a:p>
          <a:p>
            <a:pPr algn="l">
              <a:defRPr>
                <a:solidFill>
                  <a:srgbClr val="A6AAA8"/>
                </a:solidFill>
              </a:defRPr>
            </a:pPr>
            <a:r>
              <a:t>Magnet 9</a:t>
            </a:r>
          </a:p>
          <a:p>
            <a:pPr algn="l">
              <a:defRPr>
                <a:solidFill>
                  <a:srgbClr val="A6AAA8"/>
                </a:solidFill>
              </a:defRPr>
            </a:pPr>
            <a:r>
              <a:t>Magnet 10</a:t>
            </a:r>
          </a:p>
          <a:p>
            <a:pPr algn="l">
              <a:defRPr>
                <a:solidFill>
                  <a:srgbClr val="A6AAA8"/>
                </a:solidFill>
              </a:defRPr>
            </a:pPr>
            <a:r>
              <a:t>Magnet 11</a:t>
            </a:r>
          </a:p>
          <a:p>
            <a:pPr algn="l">
              <a:defRPr>
                <a:solidFill>
                  <a:srgbClr val="A6AAA8"/>
                </a:solidFill>
              </a:defRPr>
            </a:pPr>
            <a:r>
              <a:t>Magnet 12</a:t>
            </a:r>
          </a:p>
          <a:p>
            <a:pPr algn="l">
              <a:defRPr>
                <a:solidFill>
                  <a:srgbClr val="A6AAA8"/>
                </a:solidFill>
              </a:defRPr>
            </a:pPr>
            <a:r>
              <a:t>Magnet 13</a:t>
            </a:r>
          </a:p>
          <a:p>
            <a:pPr algn="l">
              <a:defRPr>
                <a:solidFill>
                  <a:srgbClr val="A6AAA8"/>
                </a:solidFill>
              </a:defRPr>
            </a:pPr>
            <a:r>
              <a:t>Magnet 14</a:t>
            </a:r>
          </a:p>
        </p:txBody>
      </p:sp>
      <p:sp>
        <p:nvSpPr>
          <p:cNvPr id="224" name="8"/>
          <p:cNvSpPr/>
          <p:nvPr/>
        </p:nvSpPr>
        <p:spPr>
          <a:xfrm>
            <a:off x="6483130" y="5473869"/>
            <a:ext cx="980667" cy="985465"/>
          </a:xfrm>
          <a:prstGeom prst="roundRect">
            <a:avLst>
              <a:gd name="adj" fmla="val 18438"/>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5" name="6"/>
          <p:cNvSpPr/>
          <p:nvPr/>
        </p:nvSpPr>
        <p:spPr>
          <a:xfrm>
            <a:off x="6483130" y="4488010"/>
            <a:ext cx="980667" cy="985465"/>
          </a:xfrm>
          <a:prstGeom prst="roundRect">
            <a:avLst>
              <a:gd name="adj" fmla="val 19426"/>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3"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4" name="In this data structure, we do not…"/>
          <p:cNvSpPr/>
          <p:nvPr/>
        </p:nvSpPr>
        <p:spPr>
          <a:xfrm>
            <a:off x="511570" y="2627699"/>
            <a:ext cx="11981657"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lang="zh-CN" altLang="en-US" dirty="0"/>
              <a:t>对于并查集数据结构，我们通常不做</a:t>
            </a:r>
            <a:r>
              <a:rPr lang="en-US" altLang="zh-CN" dirty="0"/>
              <a:t>”</a:t>
            </a:r>
            <a:r>
              <a:rPr lang="zh-CN" altLang="en-US" dirty="0"/>
              <a:t>分开</a:t>
            </a:r>
            <a:r>
              <a:rPr lang="en-US" altLang="zh-CN" dirty="0"/>
              <a:t>un-union”</a:t>
            </a:r>
            <a:r>
              <a:rPr lang="zh-CN" altLang="en-US" dirty="0"/>
              <a:t>元素这个操作。</a:t>
            </a:r>
            <a:endParaRPr dirty="0"/>
          </a:p>
        </p:txBody>
      </p:sp>
      <p:sp>
        <p:nvSpPr>
          <p:cNvPr id="3655" name="The number of components is equal to the number of roots remaining. Also, remark that the number of root nodes never increases."/>
          <p:cNvSpPr/>
          <p:nvPr/>
        </p:nvSpPr>
        <p:spPr>
          <a:xfrm>
            <a:off x="511569" y="4971941"/>
            <a:ext cx="11981657"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4000"/>
            </a:lvl1pPr>
          </a:lstStyle>
          <a:p>
            <a:r>
              <a:rPr lang="zh-CN" altLang="en-US" dirty="0"/>
              <a:t>组的数量等于根节点的数量。并且，组的数量只会减少，不会增加。</a:t>
            </a:r>
            <a:endParaRPr dirty="0"/>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7"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58"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59"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60"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61"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62"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63"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64"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65"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66"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667"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668"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669"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686"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687"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672"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5"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6"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79"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0"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2"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684"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5"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当前我们的并查集并不支持预期的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 name="Remarks"/>
          <p:cNvSpPr>
            <a:spLocks noGrp="1"/>
          </p:cNvSpPr>
          <p:nvPr>
            <p:ph type="title"/>
          </p:nvPr>
        </p:nvSpPr>
        <p:spPr>
          <a:xfrm>
            <a:off x="952500" y="254000"/>
            <a:ext cx="11099800" cy="1364159"/>
          </a:xfrm>
          <a:prstGeom prst="rect">
            <a:avLst/>
          </a:prstGeom>
        </p:spPr>
        <p:txBody>
          <a:bodyPr/>
          <a:lstStyle>
            <a:lvl1pPr>
              <a:defRPr b="1"/>
            </a:lvl1pPr>
          </a:lstStyle>
          <a:p>
            <a:r>
              <a:rPr lang="zh-CN" altLang="en-US" dirty="0"/>
              <a:t>注意</a:t>
            </a:r>
            <a:endParaRPr dirty="0"/>
          </a:p>
        </p:txBody>
      </p:sp>
      <p:sp>
        <p:nvSpPr>
          <p:cNvPr id="3691"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692"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693"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694"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695"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696"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697"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698"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699"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00"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01"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02"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19"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20"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05"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8"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09"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0"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2"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3"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4"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17"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Our current version of Union Find does not support the nice α(n) time complexity we want.…"/>
          <p:cNvSpPr/>
          <p:nvPr/>
        </p:nvSpPr>
        <p:spPr>
          <a:xfrm>
            <a:off x="687485" y="2113404"/>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endParaRPr dirty="0"/>
          </a:p>
          <a:p>
            <a:pPr>
              <a:defRPr sz="3200"/>
            </a:pPr>
            <a:endParaRPr dirty="0"/>
          </a:p>
          <a:p>
            <a:pPr>
              <a:defRPr sz="3200"/>
            </a:pPr>
            <a:r>
              <a:rPr lang="zh-CN" altLang="en-US" dirty="0"/>
              <a:t>如果要检查</a:t>
            </a:r>
            <a:r>
              <a:rPr lang="en-US" altLang="zh-CN" dirty="0"/>
              <a:t>H</a:t>
            </a:r>
            <a:r>
              <a:rPr lang="zh-CN" altLang="en-US" dirty="0"/>
              <a:t>和</a:t>
            </a:r>
            <a:r>
              <a:rPr lang="en-US" altLang="zh-CN" dirty="0"/>
              <a:t>B</a:t>
            </a:r>
            <a:r>
              <a:rPr lang="zh-CN" altLang="en-US" dirty="0"/>
              <a:t>是否属于同一组，这个检查需要</a:t>
            </a:r>
            <a:r>
              <a:rPr lang="en-US" altLang="zh-CN" dirty="0"/>
              <a:t>5</a:t>
            </a:r>
            <a:r>
              <a:rPr lang="zh-CN" altLang="en-US" dirty="0"/>
              <a:t>步，在最坏的情况下，开销可能更大。</a:t>
            </a:r>
            <a:endParaRPr dirty="0"/>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24"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25"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26"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27"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28"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29"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30"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31"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32"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33"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34"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35"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52"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53"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38"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39"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0"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2"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3"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4"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50"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57"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58"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59"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60"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61"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62"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63"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64"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65"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66"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767"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768"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785"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786"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771"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7"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783"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4"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790" name="H"/>
          <p:cNvSpPr/>
          <p:nvPr/>
        </p:nvSpPr>
        <p:spPr>
          <a:xfrm>
            <a:off x="4271158" y="84246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791" name="B"/>
          <p:cNvSpPr/>
          <p:nvPr/>
        </p:nvSpPr>
        <p:spPr>
          <a:xfrm>
            <a:off x="8914299"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792"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793"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794" name="E"/>
          <p:cNvSpPr/>
          <p:nvPr/>
        </p:nvSpPr>
        <p:spPr>
          <a:xfrm>
            <a:off x="3195587"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795"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796" name="G"/>
          <p:cNvSpPr/>
          <p:nvPr/>
        </p:nvSpPr>
        <p:spPr>
          <a:xfrm>
            <a:off x="4271158" y="72689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797"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798"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799"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00"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01"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18"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19"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04"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3"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4"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0"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16"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7"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2"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23"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24"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25"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26"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27"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28"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29"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30"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31"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32" name="J"/>
          <p:cNvSpPr/>
          <p:nvPr/>
        </p:nvSpPr>
        <p:spPr>
          <a:xfrm>
            <a:off x="8097340"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33"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34"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51"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52"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37"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8"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9"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0"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1"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2"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3"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4"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5"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6"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7"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49"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5"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56"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57"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58" name="C"/>
          <p:cNvSpPr/>
          <p:nvPr/>
        </p:nvSpPr>
        <p:spPr>
          <a:xfrm>
            <a:off x="6463422" y="60878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59"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60"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61"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62"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63"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64"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65"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66"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867"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884"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885"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870"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1"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2"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3"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4"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5"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6"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7"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8"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79"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0"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6"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882"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83"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8" name="Remarks"/>
          <p:cNvSpPr>
            <a:spLocks noGrp="1"/>
          </p:cNvSpPr>
          <p:nvPr>
            <p:ph type="title"/>
          </p:nvPr>
        </p:nvSpPr>
        <p:spPr>
          <a:xfrm>
            <a:off x="952500" y="254000"/>
            <a:ext cx="11099800" cy="1364159"/>
          </a:xfrm>
          <a:prstGeom prst="rect">
            <a:avLst/>
          </a:prstGeom>
        </p:spPr>
        <p:txBody>
          <a:bodyPr/>
          <a:lstStyle>
            <a:lvl1pPr>
              <a:defRPr b="1"/>
            </a:lvl1pPr>
          </a:lstStyle>
          <a:p>
            <a:r>
              <a:t>Remarks</a:t>
            </a:r>
          </a:p>
        </p:txBody>
      </p:sp>
      <p:sp>
        <p:nvSpPr>
          <p:cNvPr id="3889" name="H"/>
          <p:cNvSpPr/>
          <p:nvPr/>
        </p:nvSpPr>
        <p:spPr>
          <a:xfrm>
            <a:off x="4271158" y="84246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3890" name="B"/>
          <p:cNvSpPr/>
          <p:nvPr/>
        </p:nvSpPr>
        <p:spPr>
          <a:xfrm>
            <a:off x="8914299" y="72435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3891" name="C"/>
          <p:cNvSpPr/>
          <p:nvPr/>
        </p:nvSpPr>
        <p:spPr>
          <a:xfrm>
            <a:off x="6463422" y="6087836"/>
            <a:ext cx="640558"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3892" name="D"/>
          <p:cNvSpPr/>
          <p:nvPr/>
        </p:nvSpPr>
        <p:spPr>
          <a:xfrm>
            <a:off x="5646464"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3893" name="E"/>
          <p:cNvSpPr/>
          <p:nvPr/>
        </p:nvSpPr>
        <p:spPr>
          <a:xfrm>
            <a:off x="3195587"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3894" name="L"/>
          <p:cNvSpPr/>
          <p:nvPr/>
        </p:nvSpPr>
        <p:spPr>
          <a:xfrm>
            <a:off x="4271158" y="61132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3895" name="G"/>
          <p:cNvSpPr/>
          <p:nvPr/>
        </p:nvSpPr>
        <p:spPr>
          <a:xfrm>
            <a:off x="4271158" y="72689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3896" name="A"/>
          <p:cNvSpPr/>
          <p:nvPr/>
        </p:nvSpPr>
        <p:spPr>
          <a:xfrm>
            <a:off x="8097340"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3897" name="I"/>
          <p:cNvSpPr/>
          <p:nvPr/>
        </p:nvSpPr>
        <p:spPr>
          <a:xfrm>
            <a:off x="5346729" y="60878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3898" name="J"/>
          <p:cNvSpPr/>
          <p:nvPr/>
        </p:nvSpPr>
        <p:spPr>
          <a:xfrm>
            <a:off x="8097340" y="6087836"/>
            <a:ext cx="640557" cy="640558"/>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3899" name="K"/>
          <p:cNvSpPr/>
          <p:nvPr/>
        </p:nvSpPr>
        <p:spPr>
          <a:xfrm>
            <a:off x="6463422" y="7243536"/>
            <a:ext cx="640558"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3900" name="F"/>
          <p:cNvSpPr/>
          <p:nvPr/>
        </p:nvSpPr>
        <p:spPr>
          <a:xfrm>
            <a:off x="3195587" y="7243536"/>
            <a:ext cx="640557" cy="64055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3917" name="Connection Line"/>
          <p:cNvSpPr/>
          <p:nvPr/>
        </p:nvSpPr>
        <p:spPr>
          <a:xfrm>
            <a:off x="65615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16942" y="0"/>
                </a:moveTo>
                <a:cubicBezTo>
                  <a:pt x="-920" y="399"/>
                  <a:pt x="-4658" y="7599"/>
                  <a:pt x="5727" y="21600"/>
                </a:cubicBezTo>
              </a:path>
            </a:pathLst>
          </a:custGeom>
          <a:ln w="50800">
            <a:solidFill>
              <a:srgbClr val="FFFFFF"/>
            </a:solidFill>
            <a:miter lim="400000"/>
          </a:ln>
        </p:spPr>
        <p:txBody>
          <a:bodyPr/>
          <a:lstStyle/>
          <a:p>
            <a:endParaRPr/>
          </a:p>
        </p:txBody>
      </p:sp>
      <p:sp>
        <p:nvSpPr>
          <p:cNvPr id="3918" name="Connection Line"/>
          <p:cNvSpPr/>
          <p:nvPr/>
        </p:nvSpPr>
        <p:spPr>
          <a:xfrm>
            <a:off x="6764727" y="5529454"/>
            <a:ext cx="241147" cy="469483"/>
          </a:xfrm>
          <a:custGeom>
            <a:avLst/>
            <a:gdLst/>
            <a:ahLst/>
            <a:cxnLst>
              <a:cxn ang="0">
                <a:pos x="wd2" y="hd2"/>
              </a:cxn>
              <a:cxn ang="5400000">
                <a:pos x="wd2" y="hd2"/>
              </a:cxn>
              <a:cxn ang="10800000">
                <a:pos x="wd2" y="hd2"/>
              </a:cxn>
              <a:cxn ang="16200000">
                <a:pos x="wd2" y="hd2"/>
              </a:cxn>
            </a:cxnLst>
            <a:rect l="0" t="0" r="r" b="b"/>
            <a:pathLst>
              <a:path w="16942" h="21600" extrusionOk="0">
                <a:moveTo>
                  <a:pt x="0" y="0"/>
                </a:moveTo>
                <a:cubicBezTo>
                  <a:pt x="17862" y="399"/>
                  <a:pt x="21600" y="7599"/>
                  <a:pt x="11215" y="21600"/>
                </a:cubicBezTo>
              </a:path>
            </a:pathLst>
          </a:custGeom>
          <a:ln w="50800">
            <a:solidFill>
              <a:srgbClr val="FFFFFF"/>
            </a:solidFill>
            <a:miter lim="400000"/>
          </a:ln>
        </p:spPr>
        <p:txBody>
          <a:bodyPr/>
          <a:lstStyle/>
          <a:p>
            <a:endParaRPr/>
          </a:p>
        </p:txBody>
      </p:sp>
      <p:sp>
        <p:nvSpPr>
          <p:cNvPr id="3903" name="Line"/>
          <p:cNvSpPr/>
          <p:nvPr/>
        </p:nvSpPr>
        <p:spPr>
          <a:xfrm flipH="1">
            <a:off x="6908037" y="5743283"/>
            <a:ext cx="99716" cy="33001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4" name="Line"/>
          <p:cNvSpPr/>
          <p:nvPr/>
        </p:nvSpPr>
        <p:spPr>
          <a:xfrm flipV="1">
            <a:off x="6779960" y="68061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Line"/>
          <p:cNvSpPr/>
          <p:nvPr/>
        </p:nvSpPr>
        <p:spPr>
          <a:xfrm flipV="1">
            <a:off x="3512124" y="6806195"/>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6" name="Line"/>
          <p:cNvSpPr/>
          <p:nvPr/>
        </p:nvSpPr>
        <p:spPr>
          <a:xfrm flipV="1">
            <a:off x="8413877" y="6837829"/>
            <a:ext cx="9576"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7" name="Line"/>
          <p:cNvSpPr/>
          <p:nvPr/>
        </p:nvSpPr>
        <p:spPr>
          <a:xfrm flipH="1" flipV="1">
            <a:off x="8715551" y="6774562"/>
            <a:ext cx="286694" cy="37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8" name="Line"/>
          <p:cNvSpPr/>
          <p:nvPr/>
        </p:nvSpPr>
        <p:spPr>
          <a:xfrm flipV="1">
            <a:off x="6126066" y="6715850"/>
            <a:ext cx="385005" cy="4427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9" name="Line"/>
          <p:cNvSpPr/>
          <p:nvPr/>
        </p:nvSpPr>
        <p:spPr>
          <a:xfrm>
            <a:off x="6028500" y="6408115"/>
            <a:ext cx="393709"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H="1" flipV="1">
            <a:off x="3887013" y="6431862"/>
            <a:ext cx="333080" cy="25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a:off x="7254981" y="6408115"/>
            <a:ext cx="69135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V="1">
            <a:off x="4587695" y="7987295"/>
            <a:ext cx="9575" cy="35004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H="1" flipV="1">
            <a:off x="3772112" y="6715850"/>
            <a:ext cx="506017" cy="57894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9" name="Connection Line"/>
          <p:cNvSpPr/>
          <p:nvPr/>
        </p:nvSpPr>
        <p:spPr>
          <a:xfrm>
            <a:off x="3724943" y="5539373"/>
            <a:ext cx="2707408" cy="561463"/>
          </a:xfrm>
          <a:custGeom>
            <a:avLst/>
            <a:gdLst/>
            <a:ahLst/>
            <a:cxnLst>
              <a:cxn ang="0">
                <a:pos x="wd2" y="hd2"/>
              </a:cxn>
              <a:cxn ang="5400000">
                <a:pos x="wd2" y="hd2"/>
              </a:cxn>
              <a:cxn ang="10800000">
                <a:pos x="wd2" y="hd2"/>
              </a:cxn>
              <a:cxn ang="16200000">
                <a:pos x="wd2" y="hd2"/>
              </a:cxn>
            </a:cxnLst>
            <a:rect l="0" t="0" r="r" b="b"/>
            <a:pathLst>
              <a:path w="21600" h="16207" extrusionOk="0">
                <a:moveTo>
                  <a:pt x="0" y="14909"/>
                </a:moveTo>
                <a:cubicBezTo>
                  <a:pt x="7295" y="-5393"/>
                  <a:pt x="14495" y="-4960"/>
                  <a:pt x="21600" y="16207"/>
                </a:cubicBezTo>
              </a:path>
            </a:pathLst>
          </a:custGeom>
          <a:ln w="50800">
            <a:solidFill>
              <a:srgbClr val="FFFFFF"/>
            </a:solidFill>
            <a:miter lim="400000"/>
          </a:ln>
        </p:spPr>
        <p:txBody>
          <a:bodyPr/>
          <a:lstStyle/>
          <a:p>
            <a:endParaRPr/>
          </a:p>
        </p:txBody>
      </p:sp>
      <p:sp>
        <p:nvSpPr>
          <p:cNvPr id="3915" name="Line"/>
          <p:cNvSpPr/>
          <p:nvPr/>
        </p:nvSpPr>
        <p:spPr>
          <a:xfrm>
            <a:off x="6333055" y="6022585"/>
            <a:ext cx="194521" cy="1750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16" name="Our current version of Union Find does not support the nice α(n) time complexity we want.…"/>
          <p:cNvSpPr/>
          <p:nvPr/>
        </p:nvSpPr>
        <p:spPr>
          <a:xfrm>
            <a:off x="636662" y="2165298"/>
            <a:ext cx="11551873" cy="20723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rPr lang="zh-CN" altLang="en-US" dirty="0"/>
              <a:t>当前我们的并查集并不支持期望的</a:t>
            </a:r>
            <a:r>
              <a:rPr lang="el-GR" altLang="zh-CN" dirty="0">
                <a:solidFill>
                  <a:schemeClr val="accent4">
                    <a:hueOff val="102361"/>
                    <a:satOff val="14118"/>
                    <a:lumOff val="10675"/>
                  </a:schemeClr>
                </a:solidFill>
              </a:rPr>
              <a:t>α(</a:t>
            </a:r>
            <a:r>
              <a:rPr lang="en" altLang="zh-CN" dirty="0">
                <a:solidFill>
                  <a:schemeClr val="accent4">
                    <a:hueOff val="102361"/>
                    <a:satOff val="14118"/>
                    <a:lumOff val="10675"/>
                  </a:schemeClr>
                </a:solidFill>
              </a:rPr>
              <a:t>n)</a:t>
            </a:r>
            <a:r>
              <a:rPr lang="zh-CN" altLang="en-US" dirty="0"/>
              <a:t>时间复杂度。</a:t>
            </a:r>
          </a:p>
          <a:p>
            <a:pPr>
              <a:defRPr sz="3200"/>
            </a:pPr>
            <a:endParaRPr lang="zh-CN" altLang="en-US" dirty="0"/>
          </a:p>
          <a:p>
            <a:pPr>
              <a:defRPr sz="3200"/>
            </a:pPr>
            <a:r>
              <a:rPr lang="zh-CN" altLang="en-US" dirty="0"/>
              <a:t>如果要检查</a:t>
            </a:r>
            <a:r>
              <a:rPr lang="en" altLang="zh-CN" dirty="0"/>
              <a:t>H</a:t>
            </a:r>
            <a:r>
              <a:rPr lang="zh-CN" altLang="en-US" dirty="0"/>
              <a:t>和</a:t>
            </a:r>
            <a:r>
              <a:rPr lang="en" altLang="zh-CN" dirty="0"/>
              <a:t>B</a:t>
            </a:r>
            <a:r>
              <a:rPr lang="zh-CN" altLang="en-US" dirty="0"/>
              <a:t>是否属于同一组，这个检查需要</a:t>
            </a:r>
            <a:r>
              <a:rPr lang="en-US" altLang="zh-CN" dirty="0"/>
              <a:t>5</a:t>
            </a:r>
            <a:r>
              <a:rPr lang="zh-CN" altLang="en-US" dirty="0"/>
              <a:t>步，在最坏的情况下，开销可能更大。</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 name="Union Find…"/>
          <p:cNvSpPr>
            <a:spLocks noGrp="1"/>
          </p:cNvSpPr>
          <p:nvPr>
            <p:ph type="title"/>
          </p:nvPr>
        </p:nvSpPr>
        <p:spPr>
          <a:xfrm>
            <a:off x="-47976" y="2362776"/>
            <a:ext cx="13100752" cy="4114041"/>
          </a:xfrm>
          <a:prstGeom prst="rect">
            <a:avLst/>
          </a:prstGeom>
        </p:spPr>
        <p:txBody>
          <a:bodyPr/>
          <a:lstStyle/>
          <a:p>
            <a:pPr defTabSz="514095">
              <a:defRPr sz="10560" b="1"/>
            </a:pPr>
            <a:r>
              <a:rPr lang="en-US" dirty="0" err="1"/>
              <a:t>并查集路径压缩</a:t>
            </a:r>
            <a:endParaRPr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989</TotalTime>
  <Words>15605</Words>
  <Application>Microsoft Macintosh PowerPoint</Application>
  <PresentationFormat>自定义</PresentationFormat>
  <Paragraphs>4821</Paragraphs>
  <Slides>149</Slides>
  <Notes>143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149</vt:i4>
      </vt:variant>
    </vt:vector>
  </HeadingPairs>
  <TitlesOfParts>
    <vt:vector size="154" baseType="lpstr">
      <vt:lpstr>Helvetica</vt:lpstr>
      <vt:lpstr>Helvetica Light</vt:lpstr>
      <vt:lpstr>Helvetica Neue</vt:lpstr>
      <vt:lpstr>Menlo</vt:lpstr>
      <vt:lpstr>Black</vt:lpstr>
      <vt:lpstr>并查集 Union Find!</vt:lpstr>
      <vt:lpstr>大纲</vt:lpstr>
      <vt:lpstr>介绍和样例</vt:lpstr>
      <vt:lpstr>什么是并查集？</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合并查找～磁铁的例子</vt:lpstr>
      <vt:lpstr>并查集的使用场景</vt:lpstr>
      <vt:lpstr>复杂度</vt:lpstr>
      <vt:lpstr>并查集</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并查集应用：克努斯卡尔最小生成树</vt:lpstr>
      <vt:lpstr>合并和查找 操作演示</vt:lpstr>
      <vt:lpstr>创建一个并查集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注意</vt:lpstr>
      <vt:lpstr>注意</vt:lpstr>
      <vt:lpstr>注意</vt:lpstr>
      <vt:lpstr>Remarks</vt:lpstr>
      <vt:lpstr>Remarks</vt:lpstr>
      <vt:lpstr>Remarks</vt:lpstr>
      <vt:lpstr>Remarks</vt:lpstr>
      <vt:lpstr>Remarks</vt:lpstr>
      <vt:lpstr>Remarks</vt:lpstr>
      <vt:lpstr>并查集路径压缩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合并查找 Union Find!</dc:title>
  <cp:lastModifiedBy>杨 波</cp:lastModifiedBy>
  <cp:revision>620</cp:revision>
  <dcterms:modified xsi:type="dcterms:W3CDTF">2020-07-15T03:50:44Z</dcterms:modified>
</cp:coreProperties>
</file>