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63810"/>
  </p:normalViewPr>
  <p:slideViewPr>
    <p:cSldViewPr snapToGrid="0" snapToObjects="1">
      <p:cViewPr varScale="1">
        <p:scale>
          <a:sx n="68" d="100"/>
          <a:sy n="68" d="100"/>
        </p:scale>
        <p:origin x="42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欢迎回到波波微课</a:t>
            </a:r>
            <a:r>
              <a:rPr lang="zh-CN" altLang="en-US"/>
              <a:t>，</a:t>
            </a:r>
            <a:r>
              <a:rPr lang="en-US"/>
              <a:t>今天我们来学习数组</a:t>
            </a:r>
            <a:r>
              <a:rPr lang="zh-CN" altLang="en-US" dirty="0"/>
              <a:t>，数组可能是最常用的数据结构。本部分内容会分成两小节课，这是第一节。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数组之所以用途广泛，几乎每个程序都可以看到它的影子，主要是因为它是支持其它数据结构的基础结构。基本上只需要数组和指针，你就可以构造出其它任意的数据结构。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再把索引为</a:t>
            </a:r>
            <a:r>
              <a:rPr kumimoji="1" lang="en-US" altLang="zh-CN" dirty="0"/>
              <a:t>5</a:t>
            </a:r>
            <a:r>
              <a:rPr kumimoji="1" lang="zh-CN" altLang="en-US" dirty="0"/>
              <a:t>的元素修改为</a:t>
            </a:r>
            <a:r>
              <a:rPr kumimoji="1" lang="en-US" altLang="zh-CN" dirty="0"/>
              <a:t>18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124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再把索引为</a:t>
            </a:r>
            <a:r>
              <a:rPr kumimoji="1" lang="en-US" altLang="zh-CN" dirty="0"/>
              <a:t>6</a:t>
            </a:r>
            <a:r>
              <a:rPr kumimoji="1" lang="zh-CN" altLang="en-US" dirty="0"/>
              <a:t>的元素修改为</a:t>
            </a:r>
            <a:r>
              <a:rPr kumimoji="1" lang="en-US" altLang="zh-CN" dirty="0"/>
              <a:t>25</a:t>
            </a:r>
            <a:r>
              <a:rPr kumimoji="1" lang="zh-CN" altLang="en-US" dirty="0"/>
              <a:t>。很简单。</a:t>
            </a:r>
          </a:p>
        </p:txBody>
      </p:sp>
    </p:spTree>
    <p:extLst>
      <p:ext uri="{BB962C8B-B14F-4D97-AF65-F5344CB8AC3E}">
        <p14:creationId xmlns:p14="http://schemas.microsoft.com/office/powerpoint/2010/main" val="56081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下面我们来看动态数组和操作。</a:t>
            </a:r>
          </a:p>
        </p:txBody>
      </p:sp>
    </p:spTree>
    <p:extLst>
      <p:ext uri="{BB962C8B-B14F-4D97-AF65-F5344CB8AC3E}">
        <p14:creationId xmlns:p14="http://schemas.microsoft.com/office/powerpoint/2010/main" val="3115186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和静态数组一样，动态数组也可以做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set</a:t>
            </a:r>
            <a:r>
              <a:rPr lang="zh-CN" altLang="en-US" dirty="0"/>
              <a:t>等操作，和静态数组不同的是，动态数组的大小可以按需扩大或者缩小。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比方说</a:t>
            </a:r>
            <a:r>
              <a:rPr lang="en-US" altLang="zh-CN" dirty="0"/>
              <a:t>PPT</a:t>
            </a:r>
            <a:r>
              <a:rPr lang="zh-CN" altLang="en-US" dirty="0"/>
              <a:t>上的例子，刚开始</a:t>
            </a:r>
            <a:r>
              <a:rPr lang="en-US" altLang="zh-CN" dirty="0"/>
              <a:t>A</a:t>
            </a:r>
            <a:r>
              <a:rPr lang="zh-CN" altLang="en-US" dirty="0"/>
              <a:t>数组有两个元素，它的大小是</a:t>
            </a:r>
            <a:r>
              <a:rPr lang="en-US" altLang="zh-CN" dirty="0"/>
              <a:t>2</a:t>
            </a:r>
            <a:r>
              <a:rPr lang="zh-CN" altLang="en-US" dirty="0"/>
              <a:t>，然后我们在后面添加一个</a:t>
            </a:r>
            <a:r>
              <a:rPr lang="en-US" altLang="zh-CN" dirty="0"/>
              <a:t>-7</a:t>
            </a:r>
            <a:r>
              <a:rPr lang="zh-CN" altLang="en-US" dirty="0"/>
              <a:t>，数组的大小就增大到</a:t>
            </a:r>
            <a:r>
              <a:rPr lang="en-US" altLang="zh-CN" dirty="0"/>
              <a:t>3</a:t>
            </a:r>
            <a:r>
              <a:rPr lang="zh-CN" altLang="en-US" dirty="0"/>
              <a:t>个，再添加一个</a:t>
            </a:r>
            <a:r>
              <a:rPr lang="en-US" altLang="zh-CN" dirty="0"/>
              <a:t>34</a:t>
            </a:r>
            <a:r>
              <a:rPr lang="zh-CN" altLang="en-US" dirty="0"/>
              <a:t>，大小就增大到</a:t>
            </a:r>
            <a:r>
              <a:rPr lang="en-US" altLang="zh-CN" dirty="0"/>
              <a:t>4</a:t>
            </a:r>
            <a:r>
              <a:rPr lang="zh-CN" altLang="en-US" dirty="0"/>
              <a:t>个。如果移除一个</a:t>
            </a:r>
            <a:r>
              <a:rPr lang="en-US" altLang="zh-CN" dirty="0"/>
              <a:t>4</a:t>
            </a:r>
            <a:r>
              <a:rPr lang="zh-CN" altLang="en-US" dirty="0"/>
              <a:t>，那么数组的大小又缩小到</a:t>
            </a:r>
            <a:r>
              <a:rPr lang="en-US" altLang="zh-CN" dirty="0"/>
              <a:t>3</a:t>
            </a:r>
            <a:r>
              <a:rPr lang="zh-CN" altLang="en-US" dirty="0"/>
              <a:t>个。这个应该很好理解吧。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那么动态数组该如何来实现呢？一种常见的做法是使用静态数组，当然这个不是唯一的办法。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下面是使用静态数组实现的伪代码：</a:t>
            </a:r>
            <a:endParaRPr lang="en-US" altLang="zh-CN" dirty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zh-CN" altLang="en-US" dirty="0"/>
              <a:t>首先先创建一个具有初始容量的静态数组，通常这个初始容量不为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然后，我们可以按需向底层的静态数组中添加元素，并且跟踪元素的个数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后续，如果继续添加元素会超出静态数组的容量，那么就创建一个具有两倍容量的新数组，并将原数组的内容拷贝到新数组当中去。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5" name="Shape 3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最后，我们来看一个动态数组的演示样例，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假定我们创建了一个初始容量为</a:t>
            </a:r>
            <a:r>
              <a:rPr lang="en-US" altLang="zh-CN" dirty="0"/>
              <a:t>2</a:t>
            </a:r>
            <a:r>
              <a:rPr lang="zh-CN" altLang="en-US" dirty="0"/>
              <a:t>的动态数组，这个时候两个元素位置都是空的，我们用一个圈</a:t>
            </a:r>
            <a:r>
              <a:rPr lang="en-US" altLang="zh-CN" dirty="0"/>
              <a:t>+</a:t>
            </a:r>
            <a:r>
              <a:rPr lang="zh-CN" altLang="en-US" dirty="0"/>
              <a:t>一个反斜杠表示，然后开始向其中添加元素。。。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先添加</a:t>
            </a:r>
            <a:r>
              <a:rPr lang="en-US" altLang="zh-CN" dirty="0"/>
              <a:t>7</a:t>
            </a:r>
            <a:r>
              <a:rPr lang="zh-CN" altLang="en-US" dirty="0"/>
              <a:t>，占据第一个位置。再添加</a:t>
            </a:r>
            <a:r>
              <a:rPr lang="en-US" altLang="zh-CN" dirty="0"/>
              <a:t>-9</a:t>
            </a:r>
            <a:r>
              <a:rPr lang="zh-CN" altLang="en-US" dirty="0"/>
              <a:t>，占据第二个位置。当我们要继续添加</a:t>
            </a:r>
            <a:r>
              <a:rPr lang="en-US" altLang="zh-CN" dirty="0"/>
              <a:t>3</a:t>
            </a:r>
            <a:r>
              <a:rPr lang="zh-CN" altLang="en-US" dirty="0"/>
              <a:t>的时候，静态数组的空间已经满了，所以我们再创建一个两倍大小，也就是</a:t>
            </a:r>
            <a:r>
              <a:rPr lang="en-US" altLang="zh-CN" dirty="0"/>
              <a:t>4</a:t>
            </a:r>
            <a:r>
              <a:rPr lang="zh-CN" altLang="en-US" dirty="0"/>
              <a:t>个元素的静态数组，先把</a:t>
            </a:r>
            <a:r>
              <a:rPr lang="en-US" altLang="zh-CN" dirty="0"/>
              <a:t>7</a:t>
            </a:r>
            <a:r>
              <a:rPr lang="zh-CN" altLang="en-US" dirty="0"/>
              <a:t>和</a:t>
            </a:r>
            <a:r>
              <a:rPr lang="en-US" altLang="zh-CN" dirty="0"/>
              <a:t>-9</a:t>
            </a:r>
            <a:r>
              <a:rPr lang="zh-CN" altLang="en-US" dirty="0"/>
              <a:t>拷贝进入，然后再把</a:t>
            </a:r>
            <a:r>
              <a:rPr lang="en-US" altLang="zh-CN" dirty="0"/>
              <a:t>3</a:t>
            </a:r>
            <a:r>
              <a:rPr lang="zh-CN" altLang="en-US" dirty="0"/>
              <a:t>添加到第三个位置。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然后再添加</a:t>
            </a:r>
            <a:r>
              <a:rPr lang="en-US" altLang="zh-CN" dirty="0"/>
              <a:t>12</a:t>
            </a:r>
            <a:r>
              <a:rPr lang="zh-CN" altLang="en-US" dirty="0"/>
              <a:t>到第四个位置。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同样，当我们要继续添加</a:t>
            </a:r>
            <a:r>
              <a:rPr lang="en-US" altLang="zh-CN" dirty="0"/>
              <a:t>5</a:t>
            </a:r>
            <a:r>
              <a:rPr lang="zh-CN" altLang="en-US" dirty="0"/>
              <a:t>的时候，元素位置已经占满，所以需要再创建一个大小为</a:t>
            </a:r>
            <a:r>
              <a:rPr lang="en-US" altLang="zh-CN" dirty="0"/>
              <a:t>8</a:t>
            </a:r>
            <a:r>
              <a:rPr lang="zh-CN" altLang="en-US" dirty="0"/>
              <a:t>的静态数组，把之前的</a:t>
            </a:r>
            <a:r>
              <a:rPr lang="en-US" altLang="zh-CN" dirty="0"/>
              <a:t>4</a:t>
            </a:r>
            <a:r>
              <a:rPr lang="zh-CN" altLang="en-US" dirty="0"/>
              <a:t>个元素先拷贝进去，再添加</a:t>
            </a:r>
            <a:r>
              <a:rPr lang="en-US" altLang="zh-CN" dirty="0"/>
              <a:t>5</a:t>
            </a:r>
            <a:r>
              <a:rPr lang="zh-CN" altLang="en-US" dirty="0"/>
              <a:t>，之后再添加</a:t>
            </a:r>
            <a:r>
              <a:rPr lang="en-US" altLang="zh-CN" dirty="0"/>
              <a:t>-6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在这个例子中，我们每次将静态数组的大小扩大到原来的两倍，但是其实也可以每次扩大到原来的</a:t>
            </a:r>
            <a:r>
              <a:rPr lang="en-US" altLang="zh-CN" dirty="0"/>
              <a:t>1.5</a:t>
            </a:r>
            <a:r>
              <a:rPr lang="zh-CN" altLang="en-US" dirty="0"/>
              <a:t>倍，或者</a:t>
            </a:r>
            <a:r>
              <a:rPr lang="en-US" altLang="zh-CN" dirty="0"/>
              <a:t>3</a:t>
            </a:r>
            <a:r>
              <a:rPr lang="zh-CN" altLang="en-US" dirty="0"/>
              <a:t>倍，甚至</a:t>
            </a:r>
            <a:r>
              <a:rPr lang="en-US" altLang="zh-CN" dirty="0"/>
              <a:t>10</a:t>
            </a:r>
            <a:r>
              <a:rPr lang="zh-CN" altLang="en-US" dirty="0"/>
              <a:t>倍。但是要注意，如果扩大的空间太大，容易造成内存空间浪费，因为有可能这些扩大的空元素位置一直用不到，结果白白占据了内存空间。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好的，这节课关于静态数组和动态数组的内容，就先讲到这边。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在下节课，波波</a:t>
            </a:r>
            <a:r>
              <a:rPr lang="zh-CN" altLang="en-US"/>
              <a:t>会通过实际代码，演示如何</a:t>
            </a:r>
            <a:r>
              <a:rPr lang="zh-CN" altLang="en-US" dirty="0"/>
              <a:t>通过静态数组实现一个动态数组类。好，我们下</a:t>
            </a:r>
            <a:r>
              <a:rPr lang="zh-CN" altLang="en-US"/>
              <a:t>节课再见！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下面我们来看下本课的大纲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首先我会介绍什么是数组，包括数组的使用场景。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然后我会说明数组支持的主要操作，分析它们的复杂度，然后我会演示静态数组的一些使用样例。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最后，我演示动态数组是如何工作的，然后通过代码，演示如何基于静态数组来实现动态数组。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下面我们来介绍数组，再看一些样例。</a:t>
            </a:r>
          </a:p>
        </p:txBody>
      </p:sp>
    </p:spTree>
    <p:extLst>
      <p:ext uri="{BB962C8B-B14F-4D97-AF65-F5344CB8AC3E}">
        <p14:creationId xmlns:p14="http://schemas.microsoft.com/office/powerpoint/2010/main" val="295604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那么什么是静态数组呢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所谓静态数组，就是一个包含</a:t>
            </a:r>
            <a:r>
              <a:rPr lang="en-US" altLang="zh-CN" dirty="0"/>
              <a:t>n</a:t>
            </a:r>
            <a:r>
              <a:rPr lang="zh-CN" altLang="en-US" dirty="0"/>
              <a:t>个元素的定长的容器，其中的元素是可以索引的，范围从</a:t>
            </a:r>
            <a:r>
              <a:rPr lang="en-US" altLang="zh-CN" dirty="0"/>
              <a:t>[0, n-1]</a:t>
            </a:r>
            <a:r>
              <a:rPr lang="zh-CN" altLang="en-US" dirty="0"/>
              <a:t>。你可能会问，什么叫可索引？其实可索引的意思是说，数组中的每一个槽位，都是可以通过一个唯一数字进行引用的。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需要进一步说明的是，静态数组的底层实现，是采用连续的内存地址块来实现的，而不是像瑞士芝士那样有空洞和间隙。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下面来看一下静态数组的使用场景</a:t>
            </a:r>
            <a:r>
              <a:rPr lang="zh-CN" altLang="en-US" dirty="0"/>
              <a:t>，静态数组的应用非常广泛，几乎每一个程序都可以看到它们的影子。下面是一些常见的例子。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首先，数组当然可以用于存储和访问顺序数据，其次，数组还可以存储临时对象，这些你都可能已经实际使用过了。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第三，数组也可以用作输入</a:t>
            </a:r>
            <a:r>
              <a:rPr lang="en-US" altLang="zh-CN" dirty="0"/>
              <a:t>/</a:t>
            </a:r>
            <a:r>
              <a:rPr lang="zh-CN" altLang="en-US" dirty="0"/>
              <a:t>输出流的缓冲区。假设我们需要处理一个非常大的文件，这个文件太大以至于无法一下子装入内存，那么我们就可以利用数组作为缓冲</a:t>
            </a:r>
            <a:r>
              <a:rPr lang="en-US" altLang="zh-CN" dirty="0"/>
              <a:t>buffer</a:t>
            </a:r>
            <a:r>
              <a:rPr lang="zh-CN" altLang="en-US" dirty="0"/>
              <a:t>，每次将文件的一部分读入缓冲，进行处理，直到全部文件处理完毕。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第四，数组也可以用作查找表，因为它们具有索引特性。只需要知道数据在查找表中的索引或者偏移量，你就可以很容易从查找表找找到对应的数据。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第五，如果某种语言的函数只允许返回一个返回值，那么利用数组作为中介，通过返回数组的引用或者指针，你就可以同时返回多个返回值。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最后一个例子稍微高级一点，数组在动态规划</a:t>
            </a:r>
            <a:r>
              <a:rPr lang="en-US" altLang="zh-CN" dirty="0"/>
              <a:t>(dynamic programming)</a:t>
            </a:r>
            <a:r>
              <a:rPr lang="zh-CN" altLang="en-US" dirty="0"/>
              <a:t>这种高级的编程技术中，也经常被使用。它们主要用于缓存子问题的计算结果。经典的例子是背包问题，还有零钱兑换问题。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下面我们提前来看一下静态和动态数组所支持的主要操作</a:t>
            </a:r>
            <a:r>
              <a:rPr lang="zh-CN" altLang="en-US" dirty="0"/>
              <a:t>，并分析它们</a:t>
            </a:r>
            <a:r>
              <a:rPr lang="en-US" dirty="0" err="1"/>
              <a:t>的复杂度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对于访问操作</a:t>
            </a:r>
            <a:r>
              <a:rPr lang="zh-CN" altLang="en-US" dirty="0"/>
              <a:t>，也就是通过索引定位元素，两个都是常量级</a:t>
            </a:r>
            <a:r>
              <a:rPr lang="en-US" altLang="zh-CN" dirty="0"/>
              <a:t>O(1)</a:t>
            </a:r>
            <a:r>
              <a:rPr lang="zh-CN" altLang="en-US" dirty="0"/>
              <a:t>的。</a:t>
            </a:r>
            <a:endParaRPr lang="en-US" dirty="0"/>
          </a:p>
          <a:p>
            <a:endParaRPr dirty="0"/>
          </a:p>
          <a:p>
            <a:r>
              <a:rPr lang="en-US" dirty="0" err="1"/>
              <a:t>对于查找</a:t>
            </a:r>
            <a:r>
              <a:rPr lang="zh-CN" altLang="en-US" dirty="0"/>
              <a:t>，如果不采用其它算法，直接用顺序查找，那么两个的复杂度都是</a:t>
            </a:r>
            <a:r>
              <a:rPr lang="en-US" altLang="zh-CN" dirty="0"/>
              <a:t>O(n)</a:t>
            </a:r>
            <a:r>
              <a:rPr lang="zh-CN" altLang="en-US" dirty="0"/>
              <a:t>，因为在最坏的情况下，我们必须顺序查找所有元素。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对于静态数组来说，插入</a:t>
            </a:r>
            <a:r>
              <a:rPr lang="en-US" altLang="zh-CN" dirty="0"/>
              <a:t>/</a:t>
            </a:r>
            <a:r>
              <a:rPr lang="zh-CN" altLang="en-US" dirty="0"/>
              <a:t>添加和删除都没有意义，因为静态数组是固定的，不能变大或变小。</a:t>
            </a:r>
            <a:endParaRPr dirty="0"/>
          </a:p>
          <a:p>
            <a:endParaRPr dirty="0"/>
          </a:p>
          <a:p>
            <a:r>
              <a:rPr lang="en-US" dirty="0" err="1"/>
              <a:t>对于动态数组的插入Insert</a:t>
            </a:r>
            <a:r>
              <a:rPr lang="zh-CN" altLang="en-US" dirty="0"/>
              <a:t>，它的复杂度是线性的，因为在最坏情况下，插入发生在第一个元素的位置，这时候，所有的元素都需要右移一个位置。我们这里假定动态数组是基于静态数组实现的。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对于动态数组的添加</a:t>
            </a:r>
            <a:r>
              <a:rPr lang="en-US" altLang="zh-CN" dirty="0"/>
              <a:t>Append</a:t>
            </a:r>
            <a:r>
              <a:rPr lang="zh-CN" altLang="en-US" dirty="0"/>
              <a:t>，它是常量级的。你可能会有疑问，因为有的时候当你添加元素的时候，内部的静态数组容量不够了，你就需要重新分配一个更大容量的静态数组。这种情况确实存在，但是它发生的情况只是少数，最后平摊下来的结果，复杂度还是常量级的。</a:t>
            </a:r>
            <a:endParaRPr dirty="0"/>
          </a:p>
          <a:p>
            <a:endParaRPr lang="en-US" dirty="0"/>
          </a:p>
          <a:p>
            <a:r>
              <a:rPr lang="en-US" dirty="0" err="1"/>
              <a:t>最后</a:t>
            </a:r>
            <a:r>
              <a:rPr lang="zh-CN" altLang="en-US" dirty="0"/>
              <a:t>，和插入一样，对动态数组的删除也是线性级的，最坏的情况下，删除发生在第一个位置，这个时候所有剩下元素需要左移一个位置。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下面来看一个静态数组的样例</a:t>
            </a:r>
            <a:r>
              <a:rPr lang="zh-CN" altLang="en-US" dirty="0"/>
              <a:t>，这个数组包含</a:t>
            </a:r>
            <a:r>
              <a:rPr lang="en-US" altLang="zh-CN" dirty="0"/>
              <a:t>44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-5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个元素。虽然这个数组的元素都是各不相同的，但是数组并没有要求元素不同。注意，第一个元素</a:t>
            </a:r>
            <a:r>
              <a:rPr lang="en-US" altLang="zh-CN" dirty="0"/>
              <a:t>44</a:t>
            </a:r>
            <a:r>
              <a:rPr lang="zh-CN" altLang="en-US" dirty="0"/>
              <a:t>的索引是</a:t>
            </a:r>
            <a:r>
              <a:rPr lang="en-US" altLang="zh-CN" dirty="0"/>
              <a:t>0</a:t>
            </a:r>
            <a:r>
              <a:rPr lang="zh-CN" altLang="en-US" dirty="0"/>
              <a:t>，而不是</a:t>
            </a:r>
            <a:r>
              <a:rPr lang="en-US" altLang="zh-CN" dirty="0"/>
              <a:t>1</a:t>
            </a:r>
            <a:r>
              <a:rPr lang="zh-CN" altLang="en-US" dirty="0"/>
              <a:t>。对于刚学计算机编程的同学来说，这个是最让人困惑的地方，因为通常算术都是从</a:t>
            </a:r>
            <a:r>
              <a:rPr lang="en-US" altLang="zh-CN" dirty="0"/>
              <a:t>1</a:t>
            </a:r>
            <a:r>
              <a:rPr lang="zh-CN" altLang="en-US" dirty="0"/>
              <a:t>开始的，但是在计算机编程语言中却是从</a:t>
            </a:r>
            <a:r>
              <a:rPr lang="en-US" altLang="zh-CN" dirty="0"/>
              <a:t>0</a:t>
            </a:r>
            <a:r>
              <a:rPr lang="zh-CN" altLang="en-US" dirty="0"/>
              <a:t>开始的。这个问题是由计算机科学家造成，已经变成约定俗成的事情，大家习惯就好了。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另外在很多编程语言中，都支持使用</a:t>
            </a:r>
            <a:r>
              <a:rPr lang="en-US" altLang="zh-CN" dirty="0"/>
              <a:t>for each</a:t>
            </a:r>
            <a:r>
              <a:rPr lang="zh-CN" altLang="en-US" dirty="0"/>
              <a:t>循环对数组进行迭代，这时候，语句中不需要引用索引，当然实际底层还是会使用索引的，</a:t>
            </a:r>
            <a:r>
              <a:rPr lang="en-US" altLang="zh-CN" dirty="0"/>
              <a:t>for each</a:t>
            </a:r>
            <a:r>
              <a:rPr lang="zh-CN" altLang="en-US" dirty="0"/>
              <a:t>只是简化了语法。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对静态数组的索引访问非常简单，直接用数组名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左方括号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索引值</a:t>
            </a:r>
            <a:r>
              <a:rPr kumimoji="1" lang="en-US" altLang="zh-CN" dirty="0"/>
              <a:t>+</a:t>
            </a:r>
            <a:r>
              <a:rPr kumimoji="1" lang="zh-CN" altLang="en-US" dirty="0"/>
              <a:t>右方括号。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比方说：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A[0] = 44</a:t>
            </a:r>
          </a:p>
          <a:p>
            <a:r>
              <a:rPr kumimoji="1" lang="en-US" altLang="zh-CN" dirty="0"/>
              <a:t>A[1] = 12</a:t>
            </a:r>
          </a:p>
          <a:p>
            <a:r>
              <a:rPr kumimoji="1" lang="en-US" altLang="zh-CN" dirty="0"/>
              <a:t>A[4] = 6</a:t>
            </a:r>
          </a:p>
          <a:p>
            <a:r>
              <a:rPr kumimoji="1" lang="en-US" altLang="zh-CN" dirty="0"/>
              <a:t>A[7] = 9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但是，当我们试图去访问</a:t>
            </a:r>
            <a:r>
              <a:rPr kumimoji="1" lang="en-US" altLang="zh-CN" dirty="0"/>
              <a:t>A[9]</a:t>
            </a:r>
            <a:r>
              <a:rPr kumimoji="1" lang="zh-CN" altLang="en-US" dirty="0"/>
              <a:t>的时候，会出现数组越界</a:t>
            </a:r>
            <a:r>
              <a:rPr kumimoji="1" lang="en-US" altLang="zh-CN" dirty="0"/>
              <a:t>index out of bounds</a:t>
            </a:r>
            <a:r>
              <a:rPr kumimoji="1" lang="zh-CN" altLang="en-US" dirty="0"/>
              <a:t>错误，因为这个索引位置不存在。有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开发经验的同学，应该经常有机会见到</a:t>
            </a:r>
            <a:r>
              <a:rPr kumimoji="1" lang="en-US" altLang="zh-CN" dirty="0" err="1"/>
              <a:t>ArrayIndexOutOfBoundsException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48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对数组元素赋值也简单，采用类似的语法：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例如，我们把第一个元素，也就是索引为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的元素，修改为</a:t>
            </a:r>
            <a:r>
              <a:rPr kumimoji="1" lang="en-US" altLang="zh-CN" dirty="0"/>
              <a:t>-1.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21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tic and Dynamic Arrays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9600" b="1"/>
            </a:lvl1pPr>
          </a:lstStyle>
          <a:p>
            <a:r>
              <a:rPr lang="en-US" dirty="0" err="1"/>
              <a:t>静态和动态数组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647588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altLang="zh-CN" dirty="0"/>
              <a:t>By </a:t>
            </a:r>
            <a:r>
              <a:rPr lang="zh-CN" altLang="en-US" dirty="0"/>
              <a:t>波波微课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sp>
        <p:nvSpPr>
          <p:cNvPr id="241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3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aphicFrame>
        <p:nvGraphicFramePr>
          <p:cNvPr id="255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258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5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" name="A[0] = 44"/>
          <p:cNvSpPr/>
          <p:nvPr/>
        </p:nvSpPr>
        <p:spPr>
          <a:xfrm>
            <a:off x="1434690" y="5473776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= 44</a:t>
            </a:r>
          </a:p>
        </p:txBody>
      </p:sp>
      <p:sp>
        <p:nvSpPr>
          <p:cNvPr id="268" name="A[1] = 12"/>
          <p:cNvSpPr/>
          <p:nvPr/>
        </p:nvSpPr>
        <p:spPr>
          <a:xfrm>
            <a:off x="1434690" y="616703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A[1] = 12</a:t>
            </a:r>
          </a:p>
        </p:txBody>
      </p:sp>
      <p:sp>
        <p:nvSpPr>
          <p:cNvPr id="269" name="A[4] = 6"/>
          <p:cNvSpPr/>
          <p:nvPr/>
        </p:nvSpPr>
        <p:spPr>
          <a:xfrm>
            <a:off x="1445319" y="6879784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A[4] = 6</a:t>
            </a:r>
          </a:p>
        </p:txBody>
      </p:sp>
      <p:sp>
        <p:nvSpPr>
          <p:cNvPr id="270" name="A[7] = 9"/>
          <p:cNvSpPr/>
          <p:nvPr/>
        </p:nvSpPr>
        <p:spPr>
          <a:xfrm>
            <a:off x="1445319" y="7569430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A[7] = 9</a:t>
            </a:r>
          </a:p>
        </p:txBody>
      </p:sp>
      <p:sp>
        <p:nvSpPr>
          <p:cNvPr id="271" name="A[0] := -1"/>
          <p:cNvSpPr/>
          <p:nvPr/>
        </p:nvSpPr>
        <p:spPr>
          <a:xfrm>
            <a:off x="6593533" y="54610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:= -1</a:t>
            </a:r>
          </a:p>
        </p:txBody>
      </p:sp>
      <p:sp>
        <p:nvSpPr>
          <p:cNvPr id="272" name="A[5] := 18"/>
          <p:cNvSpPr/>
          <p:nvPr/>
        </p:nvSpPr>
        <p:spPr>
          <a:xfrm>
            <a:off x="6593533" y="62992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A[5] := 18</a:t>
            </a:r>
          </a:p>
        </p:txBody>
      </p:sp>
      <p:sp>
        <p:nvSpPr>
          <p:cNvPr id="273" name="A[9] =&gt; index out of bounds!"/>
          <p:cNvSpPr/>
          <p:nvPr/>
        </p:nvSpPr>
        <p:spPr>
          <a:xfrm>
            <a:off x="1244464" y="8317388"/>
            <a:ext cx="8257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t>A[9] =&gt; index out of bounds!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sp>
        <p:nvSpPr>
          <p:cNvPr id="276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8" name="A[0] := -1"/>
          <p:cNvSpPr/>
          <p:nvPr/>
        </p:nvSpPr>
        <p:spPr>
          <a:xfrm>
            <a:off x="6593533" y="54610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:= -1</a:t>
            </a:r>
          </a:p>
        </p:txBody>
      </p:sp>
      <p:sp>
        <p:nvSpPr>
          <p:cNvPr id="289" name="A[5] := 18"/>
          <p:cNvSpPr/>
          <p:nvPr/>
        </p:nvSpPr>
        <p:spPr>
          <a:xfrm>
            <a:off x="6593533" y="62992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A[5] := 18</a:t>
            </a:r>
          </a:p>
        </p:txBody>
      </p:sp>
      <p:sp>
        <p:nvSpPr>
          <p:cNvPr id="290" name="A[6] := 25"/>
          <p:cNvSpPr/>
          <p:nvPr/>
        </p:nvSpPr>
        <p:spPr>
          <a:xfrm>
            <a:off x="6579689" y="7141360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A[6] := 25</a:t>
            </a:r>
          </a:p>
        </p:txBody>
      </p:sp>
      <p:graphicFrame>
        <p:nvGraphicFramePr>
          <p:cNvPr id="291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294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5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0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1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2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4" name="A[0] = 44"/>
          <p:cNvSpPr/>
          <p:nvPr/>
        </p:nvSpPr>
        <p:spPr>
          <a:xfrm>
            <a:off x="1434690" y="5473776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= 44</a:t>
            </a:r>
          </a:p>
        </p:txBody>
      </p:sp>
      <p:sp>
        <p:nvSpPr>
          <p:cNvPr id="305" name="A[1] = 12"/>
          <p:cNvSpPr/>
          <p:nvPr/>
        </p:nvSpPr>
        <p:spPr>
          <a:xfrm>
            <a:off x="1434690" y="616703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A[1] = 12</a:t>
            </a:r>
          </a:p>
        </p:txBody>
      </p:sp>
      <p:sp>
        <p:nvSpPr>
          <p:cNvPr id="306" name="A[4] = 6"/>
          <p:cNvSpPr/>
          <p:nvPr/>
        </p:nvSpPr>
        <p:spPr>
          <a:xfrm>
            <a:off x="1445319" y="6879784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A[4] = 6</a:t>
            </a:r>
          </a:p>
        </p:txBody>
      </p:sp>
      <p:sp>
        <p:nvSpPr>
          <p:cNvPr id="307" name="A[7] = 9"/>
          <p:cNvSpPr/>
          <p:nvPr/>
        </p:nvSpPr>
        <p:spPr>
          <a:xfrm>
            <a:off x="1445319" y="7569430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A[7] = 9</a:t>
            </a:r>
          </a:p>
        </p:txBody>
      </p:sp>
      <p:sp>
        <p:nvSpPr>
          <p:cNvPr id="308" name="A[9] =&gt; index out of bounds!"/>
          <p:cNvSpPr/>
          <p:nvPr/>
        </p:nvSpPr>
        <p:spPr>
          <a:xfrm>
            <a:off x="1244464" y="8317388"/>
            <a:ext cx="8257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t>A[9] =&gt; index out of bounds!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perations on Dynamic Arrays"/>
          <p:cNvSpPr>
            <a:spLocks noGrp="1"/>
          </p:cNvSpPr>
          <p:nvPr>
            <p:ph type="title"/>
          </p:nvPr>
        </p:nvSpPr>
        <p:spPr>
          <a:xfrm>
            <a:off x="534044" y="2763837"/>
            <a:ext cx="11936711" cy="3738563"/>
          </a:xfrm>
          <a:prstGeom prst="rect">
            <a:avLst/>
          </a:prstGeom>
        </p:spPr>
        <p:txBody>
          <a:bodyPr/>
          <a:lstStyle/>
          <a:p>
            <a:pPr>
              <a:defRPr sz="11000" b="1"/>
            </a:pPr>
            <a:r>
              <a:rPr lang="zh-CN" altLang="en-US" dirty="0"/>
              <a:t>动态数组和操作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Dynam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动态数组</a:t>
            </a:r>
            <a:endParaRPr dirty="0"/>
          </a:p>
        </p:txBody>
      </p:sp>
      <p:sp>
        <p:nvSpPr>
          <p:cNvPr id="313" name="The dynamic array can grow and shrink in size."/>
          <p:cNvSpPr/>
          <p:nvPr/>
        </p:nvSpPr>
        <p:spPr>
          <a:xfrm>
            <a:off x="1653064" y="2259816"/>
            <a:ext cx="9698672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rPr lang="zh-CN" altLang="en-US" dirty="0"/>
              <a:t>动态数组的大小可以</a:t>
            </a:r>
            <a:r>
              <a:rPr lang="zh-CN" altLang="en-US" dirty="0">
                <a:solidFill>
                  <a:srgbClr val="11DBE2"/>
                </a:solidFill>
              </a:rPr>
              <a:t>扩大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11DBE2"/>
                </a:solidFill>
              </a:rPr>
              <a:t>缩小</a:t>
            </a:r>
            <a:endParaRPr dirty="0">
              <a:solidFill>
                <a:srgbClr val="11DBE2"/>
              </a:solidFill>
            </a:endParaRPr>
          </a:p>
        </p:txBody>
      </p:sp>
      <p:graphicFrame>
        <p:nvGraphicFramePr>
          <p:cNvPr id="314" name="Table"/>
          <p:cNvGraphicFramePr/>
          <p:nvPr>
            <p:extLst>
              <p:ext uri="{D42A27DB-BD31-4B8C-83A1-F6EECF244321}">
                <p14:modId xmlns:p14="http://schemas.microsoft.com/office/powerpoint/2010/main" val="3064784259"/>
              </p:ext>
            </p:extLst>
          </p:nvPr>
        </p:nvGraphicFramePr>
        <p:xfrm>
          <a:off x="6915818" y="3378200"/>
          <a:ext cx="220196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0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" name="A ="/>
          <p:cNvSpPr/>
          <p:nvPr/>
        </p:nvSpPr>
        <p:spPr>
          <a:xfrm>
            <a:off x="5077224" y="3598982"/>
            <a:ext cx="152117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316" name="A.add(-7)"/>
          <p:cNvSpPr/>
          <p:nvPr/>
        </p:nvSpPr>
        <p:spPr>
          <a:xfrm>
            <a:off x="1438026" y="5094407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A.add(-7) </a:t>
            </a:r>
          </a:p>
        </p:txBody>
      </p:sp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3040541418"/>
              </p:ext>
            </p:extLst>
          </p:nvPr>
        </p:nvGraphicFramePr>
        <p:xfrm>
          <a:off x="6890418" y="4811390"/>
          <a:ext cx="3343719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14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" name="A ="/>
          <p:cNvSpPr/>
          <p:nvPr/>
        </p:nvSpPr>
        <p:spPr>
          <a:xfrm>
            <a:off x="5051824" y="5032172"/>
            <a:ext cx="152117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319" name="A.add(34)"/>
          <p:cNvSpPr/>
          <p:nvPr/>
        </p:nvSpPr>
        <p:spPr>
          <a:xfrm>
            <a:off x="1384104" y="6527596"/>
            <a:ext cx="28668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A.add(34) </a:t>
            </a:r>
          </a:p>
        </p:txBody>
      </p:sp>
      <p:graphicFrame>
        <p:nvGraphicFramePr>
          <p:cNvPr id="320" name="Table"/>
          <p:cNvGraphicFramePr/>
          <p:nvPr>
            <p:extLst>
              <p:ext uri="{D42A27DB-BD31-4B8C-83A1-F6EECF244321}">
                <p14:modId xmlns:p14="http://schemas.microsoft.com/office/powerpoint/2010/main" val="2066140266"/>
              </p:ext>
            </p:extLst>
          </p:nvPr>
        </p:nvGraphicFramePr>
        <p:xfrm>
          <a:off x="6836496" y="6244580"/>
          <a:ext cx="451524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1" name="A ="/>
          <p:cNvSpPr/>
          <p:nvPr/>
        </p:nvSpPr>
        <p:spPr>
          <a:xfrm>
            <a:off x="4997902" y="6465361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322" name="A.remove(4)"/>
          <p:cNvSpPr/>
          <p:nvPr/>
        </p:nvSpPr>
        <p:spPr>
          <a:xfrm>
            <a:off x="842147" y="7960786"/>
            <a:ext cx="34173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A.remove(4) </a:t>
            </a:r>
          </a:p>
        </p:txBody>
      </p:sp>
      <p:graphicFrame>
        <p:nvGraphicFramePr>
          <p:cNvPr id="323" name="Table"/>
          <p:cNvGraphicFramePr/>
          <p:nvPr>
            <p:extLst>
              <p:ext uri="{D42A27DB-BD31-4B8C-83A1-F6EECF244321}">
                <p14:modId xmlns:p14="http://schemas.microsoft.com/office/powerpoint/2010/main" val="382057145"/>
              </p:ext>
            </p:extLst>
          </p:nvPr>
        </p:nvGraphicFramePr>
        <p:xfrm>
          <a:off x="6823796" y="7671420"/>
          <a:ext cx="3356418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18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" name="A ="/>
          <p:cNvSpPr/>
          <p:nvPr/>
        </p:nvSpPr>
        <p:spPr>
          <a:xfrm>
            <a:off x="4985202" y="7892201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Dynam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动态数组</a:t>
            </a:r>
            <a:endParaRPr dirty="0"/>
          </a:p>
        </p:txBody>
      </p:sp>
      <p:sp>
        <p:nvSpPr>
          <p:cNvPr id="329" name="Q: How can we implement a dynamic array?"/>
          <p:cNvSpPr/>
          <p:nvPr/>
        </p:nvSpPr>
        <p:spPr>
          <a:xfrm>
            <a:off x="301570" y="2272517"/>
            <a:ext cx="1240166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rPr b="1" dirty="0"/>
              <a:t>Q:</a:t>
            </a:r>
            <a:r>
              <a:rPr dirty="0"/>
              <a:t> </a:t>
            </a:r>
            <a:r>
              <a:rPr lang="zh-CN" altLang="en-US" dirty="0"/>
              <a:t>动态数组该如何实现？</a:t>
            </a:r>
            <a:endParaRPr dirty="0"/>
          </a:p>
        </p:txBody>
      </p:sp>
      <p:sp>
        <p:nvSpPr>
          <p:cNvPr id="330" name="A: One way is to use a static array!"/>
          <p:cNvSpPr/>
          <p:nvPr/>
        </p:nvSpPr>
        <p:spPr>
          <a:xfrm>
            <a:off x="2356238" y="3218667"/>
            <a:ext cx="8292334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rPr b="1" dirty="0"/>
              <a:t>A:</a:t>
            </a:r>
            <a:r>
              <a:rPr dirty="0"/>
              <a:t> </a:t>
            </a:r>
            <a:r>
              <a:rPr lang="zh-CN" altLang="en-US" dirty="0"/>
              <a:t>一种办法是使用静态数组来实现！</a:t>
            </a:r>
            <a:endParaRPr dirty="0"/>
          </a:p>
        </p:txBody>
      </p:sp>
      <p:sp>
        <p:nvSpPr>
          <p:cNvPr id="331" name="Create a static array with an initial capacity.…"/>
          <p:cNvSpPr/>
          <p:nvPr/>
        </p:nvSpPr>
        <p:spPr>
          <a:xfrm>
            <a:off x="804430" y="4876800"/>
            <a:ext cx="11395940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25642" indent="-625642" algn="l">
              <a:buSzPct val="100000"/>
              <a:buAutoNum type="arabicParenR"/>
              <a:defRPr sz="3000"/>
            </a:pPr>
            <a:r>
              <a:rPr lang="en" dirty="0" err="1"/>
              <a:t>创建一个具有初始容量的静态数组</a:t>
            </a:r>
            <a:r>
              <a:rPr lang="zh-CN" altLang="en-US" dirty="0"/>
              <a:t>。</a:t>
            </a:r>
            <a:endParaRPr lang="en" dirty="0"/>
          </a:p>
          <a:p>
            <a:pPr algn="l">
              <a:defRPr sz="3000"/>
            </a:pPr>
            <a:endParaRPr lang="en" dirty="0"/>
          </a:p>
          <a:p>
            <a:pPr marL="625642" indent="-625642" algn="l">
              <a:buSzPct val="100000"/>
              <a:buAutoNum type="arabicParenR" startAt="2"/>
              <a:defRPr sz="3000"/>
            </a:pPr>
            <a:r>
              <a:rPr lang="zh-CN" altLang="en-US" dirty="0"/>
              <a:t>向底层静态数组中添加元素，跟踪元素的个数。</a:t>
            </a:r>
            <a:endParaRPr lang="en" dirty="0"/>
          </a:p>
          <a:p>
            <a:pPr algn="l">
              <a:defRPr sz="3000"/>
            </a:pPr>
            <a:endParaRPr lang="en" dirty="0"/>
          </a:p>
          <a:p>
            <a:pPr marL="625642" indent="-625642" algn="l">
              <a:buSzPct val="100000"/>
              <a:buAutoNum type="arabicParenR" startAt="3"/>
              <a:defRPr sz="3000"/>
            </a:pPr>
            <a:r>
              <a:rPr lang="zh-CN" altLang="en-US" dirty="0"/>
              <a:t>如果继续添加元素会超出容量，那么就创建一个具有两倍容量的新数组，并将原数组的内容拷贝到新数组当中去。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ynam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动态数组</a:t>
            </a:r>
            <a:endParaRPr dirty="0"/>
          </a:p>
        </p:txBody>
      </p:sp>
      <p:graphicFrame>
        <p:nvGraphicFramePr>
          <p:cNvPr id="336" name="Table"/>
          <p:cNvGraphicFramePr/>
          <p:nvPr/>
        </p:nvGraphicFramePr>
        <p:xfrm>
          <a:off x="1140246" y="3542034"/>
          <a:ext cx="2393106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7" name="Table"/>
          <p:cNvGraphicFramePr/>
          <p:nvPr/>
        </p:nvGraphicFramePr>
        <p:xfrm>
          <a:off x="5191546" y="3542034"/>
          <a:ext cx="2393106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" name="Table"/>
          <p:cNvGraphicFramePr/>
          <p:nvPr/>
        </p:nvGraphicFramePr>
        <p:xfrm>
          <a:off x="9471446" y="3542034"/>
          <a:ext cx="2393106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" name="Suppose we create a dynamic array with an initial capacity of two and then begin adding elements to it."/>
          <p:cNvSpPr/>
          <p:nvPr/>
        </p:nvSpPr>
        <p:spPr>
          <a:xfrm>
            <a:off x="1486168" y="1954015"/>
            <a:ext cx="980386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假定我们创建一个初始容量为</a:t>
            </a:r>
            <a:r>
              <a:rPr lang="en-US" altLang="zh-CN" dirty="0"/>
              <a:t>2</a:t>
            </a:r>
            <a:r>
              <a:rPr lang="zh-CN" altLang="en-US" dirty="0"/>
              <a:t>的动态数组，然后开始向其中添加元素。。。</a:t>
            </a:r>
            <a:endParaRPr dirty="0"/>
          </a:p>
        </p:txBody>
      </p:sp>
      <p:graphicFrame>
        <p:nvGraphicFramePr>
          <p:cNvPr id="340" name="Table"/>
          <p:cNvGraphicFramePr/>
          <p:nvPr/>
        </p:nvGraphicFramePr>
        <p:xfrm>
          <a:off x="1127546" y="5121275"/>
          <a:ext cx="478430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"/>
          <p:cNvGraphicFramePr/>
          <p:nvPr/>
        </p:nvGraphicFramePr>
        <p:xfrm>
          <a:off x="7071146" y="5121275"/>
          <a:ext cx="478430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" name="Table"/>
          <p:cNvGraphicFramePr/>
          <p:nvPr/>
        </p:nvGraphicFramePr>
        <p:xfrm>
          <a:off x="1127546" y="6700515"/>
          <a:ext cx="10749704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4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3" name="Table"/>
          <p:cNvGraphicFramePr/>
          <p:nvPr/>
        </p:nvGraphicFramePr>
        <p:xfrm>
          <a:off x="1127546" y="8149580"/>
          <a:ext cx="10749704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4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1" animBg="1" advAuto="0"/>
      <p:bldP spid="337" grpId="2" animBg="1" advAuto="0"/>
      <p:bldP spid="338" grpId="3" animBg="1" advAuto="0"/>
      <p:bldP spid="340" grpId="4" animBg="1" advAuto="0"/>
      <p:bldP spid="341" grpId="5" animBg="1" advAuto="0"/>
      <p:bldP spid="342" grpId="6" animBg="1" advAuto="0"/>
      <p:bldP spid="343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25" name="Discussion and examples about Arrays…"/>
          <p:cNvSpPr>
            <a:spLocks noGrp="1"/>
          </p:cNvSpPr>
          <p:nvPr>
            <p:ph type="body" idx="1"/>
          </p:nvPr>
        </p:nvSpPr>
        <p:spPr>
          <a:xfrm>
            <a:off x="1421336" y="2213754"/>
            <a:ext cx="10990221" cy="6798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45" indent="-360045" defTabSz="473201">
              <a:spcBef>
                <a:spcPts val="3200"/>
              </a:spcBef>
              <a:defRPr sz="3807"/>
            </a:pPr>
            <a:r>
              <a:rPr lang="en" dirty="0" err="1"/>
              <a:t>介绍数组并给出样例</a:t>
            </a:r>
            <a:endParaRPr lang="en" dirty="0">
              <a:solidFill>
                <a:schemeClr val="accent4"/>
              </a:solidFill>
            </a:endParaRPr>
          </a:p>
          <a:p>
            <a:pPr marL="720090" lvl="1" indent="-360045" defTabSz="473201">
              <a:spcBef>
                <a:spcPts val="3200"/>
              </a:spcBef>
              <a:defRPr sz="3807"/>
            </a:pPr>
            <a:r>
              <a:rPr lang="en" sz="2800" dirty="0" err="1"/>
              <a:t>什么是数组Array</a:t>
            </a:r>
            <a:endParaRPr lang="en" sz="2800" dirty="0"/>
          </a:p>
          <a:p>
            <a:pPr marL="720090" lvl="1" indent="-360045" defTabSz="473201">
              <a:spcBef>
                <a:spcPts val="3200"/>
              </a:spcBef>
              <a:defRPr sz="3807"/>
            </a:pPr>
            <a:r>
              <a:rPr lang="en-US" sz="2800" dirty="0" err="1"/>
              <a:t>数组的使用场景</a:t>
            </a:r>
            <a:endParaRPr sz="2800" dirty="0"/>
          </a:p>
          <a:p>
            <a:pPr marL="720090" lvl="1" indent="-360045" defTabSz="473201">
              <a:spcBef>
                <a:spcPts val="3200"/>
              </a:spcBef>
              <a:defRPr sz="3807"/>
            </a:pPr>
            <a:r>
              <a:rPr lang="zh-CN" altLang="en-US" sz="2800" dirty="0"/>
              <a:t>复杂度分析</a:t>
            </a:r>
            <a:endParaRPr sz="2800" dirty="0"/>
          </a:p>
          <a:p>
            <a:pPr marL="720090" lvl="1" indent="-360045" defTabSz="473201">
              <a:spcBef>
                <a:spcPts val="3200"/>
              </a:spcBef>
              <a:defRPr sz="3807"/>
            </a:pPr>
            <a:r>
              <a:rPr lang="en" sz="2800" dirty="0" err="1"/>
              <a:t>静态数组使用样例</a:t>
            </a:r>
            <a:endParaRPr lang="en" sz="2800" dirty="0"/>
          </a:p>
          <a:p>
            <a:pPr marL="360045" indent="-360045" defTabSz="473201">
              <a:spcBef>
                <a:spcPts val="3200"/>
              </a:spcBef>
              <a:defRPr sz="3807"/>
            </a:pPr>
            <a:r>
              <a:rPr lang="en" dirty="0" err="1"/>
              <a:t>动态数组实现细节</a:t>
            </a:r>
            <a:endParaRPr lang="en" dirty="0"/>
          </a:p>
          <a:p>
            <a:pPr marL="360045" indent="-360045" defTabSz="473201">
              <a:spcBef>
                <a:spcPts val="3200"/>
              </a:spcBef>
              <a:defRPr sz="3807"/>
            </a:pPr>
            <a:r>
              <a:rPr lang="zh-CN" altLang="en-US" dirty="0"/>
              <a:t>代码实现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cussion and examples"/>
          <p:cNvSpPr>
            <a:spLocks noGrp="1"/>
          </p:cNvSpPr>
          <p:nvPr>
            <p:ph type="title"/>
          </p:nvPr>
        </p:nvSpPr>
        <p:spPr>
          <a:xfrm>
            <a:off x="-2152748" y="3193304"/>
            <a:ext cx="17310295" cy="3366992"/>
          </a:xfrm>
          <a:prstGeom prst="rect">
            <a:avLst/>
          </a:prstGeom>
        </p:spPr>
        <p:txBody>
          <a:bodyPr/>
          <a:lstStyle>
            <a:lvl1pPr defTabSz="537463">
              <a:defRPr sz="11040" b="1"/>
            </a:lvl1pPr>
          </a:lstStyle>
          <a:p>
            <a:r>
              <a:rPr lang="zh-CN" altLang="en-US"/>
              <a:t>介绍和</a:t>
            </a:r>
            <a:r>
              <a:rPr lang="zh-CN" altLang="en-US" dirty="0"/>
              <a:t>样例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static Array?"/>
          <p:cNvSpPr>
            <a:spLocks noGrp="1"/>
          </p:cNvSpPr>
          <p:nvPr>
            <p:ph type="title"/>
          </p:nvPr>
        </p:nvSpPr>
        <p:spPr>
          <a:xfrm>
            <a:off x="51523" y="522690"/>
            <a:ext cx="12901754" cy="2509496"/>
          </a:xfrm>
          <a:prstGeom prst="rect">
            <a:avLst/>
          </a:prstGeom>
        </p:spPr>
        <p:txBody>
          <a:bodyPr/>
          <a:lstStyle/>
          <a:p>
            <a:pPr defTabSz="531622">
              <a:defRPr sz="8190" b="1"/>
            </a:pPr>
            <a:r>
              <a:rPr lang="zh-CN" altLang="en-US" dirty="0"/>
              <a:t>什么是静态数组</a:t>
            </a:r>
            <a:endParaRPr dirty="0"/>
          </a:p>
        </p:txBody>
      </p:sp>
      <p:sp>
        <p:nvSpPr>
          <p:cNvPr id="132" name="A static array is a fixed length container containing n elements indexable from the range [0, n-1]."/>
          <p:cNvSpPr/>
          <p:nvPr/>
        </p:nvSpPr>
        <p:spPr>
          <a:xfrm>
            <a:off x="1578672" y="3461739"/>
            <a:ext cx="984745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一个静态数组是一个包含</a:t>
            </a:r>
            <a:r>
              <a:rPr lang="en-US" altLang="zh-CN" dirty="0"/>
              <a:t>n</a:t>
            </a:r>
            <a:r>
              <a:rPr lang="zh-CN" altLang="en-US" dirty="0"/>
              <a:t>个元素的定长容器，其中的元素是</a:t>
            </a:r>
            <a:r>
              <a:rPr lang="zh-CN" altLang="en-US" dirty="0">
                <a:solidFill>
                  <a:srgbClr val="11DBE2"/>
                </a:solidFill>
              </a:rPr>
              <a:t>可以索引的</a:t>
            </a:r>
            <a:r>
              <a:rPr lang="zh-CN" altLang="en-US" dirty="0"/>
              <a:t>，范围从</a:t>
            </a:r>
            <a:r>
              <a:rPr lang="en-US" altLang="zh-CN" dirty="0"/>
              <a:t>[0, n-1]</a:t>
            </a:r>
            <a:endParaRPr dirty="0"/>
          </a:p>
        </p:txBody>
      </p:sp>
      <p:sp>
        <p:nvSpPr>
          <p:cNvPr id="133" name="Q: What is meant by being ‘indexable’?…"/>
          <p:cNvSpPr/>
          <p:nvPr/>
        </p:nvSpPr>
        <p:spPr>
          <a:xfrm>
            <a:off x="680547" y="5562123"/>
            <a:ext cx="1164370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 dirty="0"/>
              <a:t>Q:</a:t>
            </a:r>
            <a:r>
              <a:rPr dirty="0"/>
              <a:t> </a:t>
            </a:r>
            <a:r>
              <a:rPr lang="en-US" dirty="0" err="1"/>
              <a:t>可以索引是什么意思</a:t>
            </a:r>
            <a:r>
              <a:rPr lang="zh-CN" altLang="en-US" dirty="0"/>
              <a:t>？</a:t>
            </a:r>
            <a:endParaRPr dirty="0"/>
          </a:p>
          <a:p>
            <a:endParaRPr dirty="0"/>
          </a:p>
          <a:p>
            <a:r>
              <a:rPr b="1" dirty="0"/>
              <a:t>A:</a:t>
            </a:r>
            <a:r>
              <a:rPr dirty="0"/>
              <a:t> </a:t>
            </a:r>
            <a:r>
              <a:rPr lang="zh-CN" altLang="en-US" dirty="0"/>
              <a:t>意思是说，数组中的每一个槽位都是可以通过一个数字进行引用的。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en and where is a static Array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508254">
              <a:defRPr sz="6960" b="1"/>
            </a:pPr>
            <a:r>
              <a:rPr lang="zh-CN" altLang="en-US" dirty="0"/>
              <a:t>静态数组的使用场景</a:t>
            </a:r>
            <a:endParaRPr dirty="0"/>
          </a:p>
        </p:txBody>
      </p:sp>
      <p:sp>
        <p:nvSpPr>
          <p:cNvPr id="138" name="1) Storing and accessing sequential data…"/>
          <p:cNvSpPr/>
          <p:nvPr/>
        </p:nvSpPr>
        <p:spPr>
          <a:xfrm>
            <a:off x="616023" y="2413000"/>
            <a:ext cx="11772753" cy="5858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400"/>
            </a:pPr>
            <a:r>
              <a:rPr dirty="0"/>
              <a:t>1) </a:t>
            </a:r>
            <a:r>
              <a:rPr lang="zh-CN" altLang="en-US" dirty="0"/>
              <a:t>存储和访问顺序数据</a:t>
            </a:r>
            <a:endParaRPr lang="en" dirty="0"/>
          </a:p>
          <a:p>
            <a:pPr algn="l">
              <a:defRPr sz="3400"/>
            </a:pPr>
            <a:endParaRPr lang="en" dirty="0"/>
          </a:p>
          <a:p>
            <a:pPr algn="l">
              <a:defRPr sz="3400"/>
            </a:pPr>
            <a:r>
              <a:rPr dirty="0"/>
              <a:t>2) </a:t>
            </a:r>
            <a:r>
              <a:rPr lang="zh-CN" altLang="en-US" dirty="0"/>
              <a:t>临时存储对象</a:t>
            </a:r>
            <a:endParaRPr lang="en" dirty="0"/>
          </a:p>
          <a:p>
            <a:pPr algn="l">
              <a:defRPr sz="3400"/>
            </a:pPr>
            <a:endParaRPr lang="en" dirty="0"/>
          </a:p>
          <a:p>
            <a:pPr algn="l">
              <a:defRPr sz="3400"/>
            </a:pPr>
            <a:r>
              <a:rPr dirty="0"/>
              <a:t>3) </a:t>
            </a:r>
            <a:r>
              <a:rPr lang="zh-CN" altLang="en-US" dirty="0"/>
              <a:t>用作</a:t>
            </a:r>
            <a:r>
              <a:rPr lang="en-US" altLang="zh-CN" dirty="0"/>
              <a:t>IO</a:t>
            </a:r>
            <a:r>
              <a:rPr lang="zh-CN" altLang="en-US" dirty="0"/>
              <a:t>程序的缓冲区</a:t>
            </a:r>
            <a:endParaRPr dirty="0"/>
          </a:p>
          <a:p>
            <a:pPr algn="l">
              <a:defRPr sz="3400"/>
            </a:pPr>
            <a:endParaRPr dirty="0"/>
          </a:p>
          <a:p>
            <a:pPr algn="l">
              <a:defRPr sz="3400"/>
            </a:pPr>
            <a:r>
              <a:rPr dirty="0"/>
              <a:t>4) </a:t>
            </a:r>
            <a:r>
              <a:rPr lang="zh-CN" altLang="en-US" dirty="0"/>
              <a:t>正向和反向查找表</a:t>
            </a:r>
            <a:endParaRPr dirty="0"/>
          </a:p>
          <a:p>
            <a:pPr algn="l">
              <a:defRPr sz="3400"/>
            </a:pPr>
            <a:endParaRPr dirty="0"/>
          </a:p>
          <a:p>
            <a:pPr algn="l">
              <a:defRPr sz="3400"/>
            </a:pPr>
            <a:r>
              <a:rPr dirty="0"/>
              <a:t>5) </a:t>
            </a:r>
            <a:r>
              <a:rPr lang="zh-CN" altLang="en-US" dirty="0"/>
              <a:t>用于在函数结束时返回多个值</a:t>
            </a:r>
            <a:endParaRPr dirty="0"/>
          </a:p>
          <a:p>
            <a:pPr algn="l">
              <a:defRPr sz="3400"/>
            </a:pPr>
            <a:endParaRPr dirty="0"/>
          </a:p>
          <a:p>
            <a:pPr algn="l">
              <a:defRPr sz="3400"/>
            </a:pPr>
            <a:r>
              <a:rPr dirty="0"/>
              <a:t>6) </a:t>
            </a:r>
            <a:r>
              <a:rPr lang="zh-CN" altLang="en-US" dirty="0"/>
              <a:t>用于在动态规划中缓存子问题的结果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mplexit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zh-CN" altLang="en-US" dirty="0"/>
              <a:t>复杂度</a:t>
            </a:r>
            <a:endParaRPr dirty="0"/>
          </a:p>
        </p:txBody>
      </p:sp>
      <p:graphicFrame>
        <p:nvGraphicFramePr>
          <p:cNvPr id="143" name="Table"/>
          <p:cNvGraphicFramePr/>
          <p:nvPr>
            <p:extLst>
              <p:ext uri="{D42A27DB-BD31-4B8C-83A1-F6EECF244321}">
                <p14:modId xmlns:p14="http://schemas.microsoft.com/office/powerpoint/2010/main" val="1019585281"/>
              </p:ext>
            </p:extLst>
          </p:nvPr>
        </p:nvGraphicFramePr>
        <p:xfrm>
          <a:off x="984250" y="2654300"/>
          <a:ext cx="10452099" cy="64566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8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访问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查找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插入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N/A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添加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N/A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删除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N/A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 dirty="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" name="Static Array"/>
          <p:cNvSpPr/>
          <p:nvPr/>
        </p:nvSpPr>
        <p:spPr>
          <a:xfrm>
            <a:off x="5286973" y="1831420"/>
            <a:ext cx="184665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rPr lang="zh-CN" altLang="en-US" dirty="0"/>
              <a:t>静态数组</a:t>
            </a:r>
            <a:endParaRPr dirty="0"/>
          </a:p>
        </p:txBody>
      </p:sp>
      <p:sp>
        <p:nvSpPr>
          <p:cNvPr id="145" name="Dynamic Array"/>
          <p:cNvSpPr/>
          <p:nvPr/>
        </p:nvSpPr>
        <p:spPr>
          <a:xfrm>
            <a:off x="8791735" y="1831420"/>
            <a:ext cx="184665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rPr lang="zh-CN" altLang="en-US" dirty="0"/>
              <a:t>动态数组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graphicFrame>
        <p:nvGraphicFramePr>
          <p:cNvPr id="150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153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1" name="Elements in A are referenced by their index. There is no other way to access elements in an array. Array indexing is zero-based, meaning the first element is found in position zero."/>
          <p:cNvSpPr/>
          <p:nvPr/>
        </p:nvSpPr>
        <p:spPr>
          <a:xfrm>
            <a:off x="293187" y="5986784"/>
            <a:ext cx="12418425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i="1" dirty="0" err="1"/>
              <a:t>A</a:t>
            </a:r>
            <a:r>
              <a:rPr lang="en-US" dirty="0" err="1"/>
              <a:t>中的每个元素都是通过各自的索引进行引用的</a:t>
            </a:r>
            <a:r>
              <a:rPr lang="zh-CN" altLang="en-US" dirty="0"/>
              <a:t>。除此之外，没有其它办法可以访问数组中的元素。</a:t>
            </a:r>
            <a:r>
              <a:rPr lang="zh-CN" altLang="en-US" dirty="0">
                <a:solidFill>
                  <a:srgbClr val="11DBE2"/>
                </a:solidFill>
              </a:rPr>
              <a:t>数组索引是基于</a:t>
            </a:r>
            <a:r>
              <a:rPr lang="en-US" altLang="zh-CN" dirty="0">
                <a:solidFill>
                  <a:srgbClr val="11DBE2"/>
                </a:solidFill>
              </a:rPr>
              <a:t>0</a:t>
            </a:r>
            <a:r>
              <a:rPr lang="zh-CN" altLang="en-US" dirty="0">
                <a:solidFill>
                  <a:srgbClr val="11DBE2"/>
                </a:solidFill>
              </a:rPr>
              <a:t>的</a:t>
            </a:r>
            <a:r>
              <a:rPr lang="zh-CN" altLang="en-US" dirty="0"/>
              <a:t>，也就是说数组中的第一个元素在位置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graphicFrame>
        <p:nvGraphicFramePr>
          <p:cNvPr id="176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179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" name="A[0] = 44"/>
          <p:cNvSpPr/>
          <p:nvPr/>
        </p:nvSpPr>
        <p:spPr>
          <a:xfrm>
            <a:off x="1434690" y="5473776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= 44</a:t>
            </a:r>
          </a:p>
        </p:txBody>
      </p:sp>
      <p:sp>
        <p:nvSpPr>
          <p:cNvPr id="198" name="A[1] = 12"/>
          <p:cNvSpPr/>
          <p:nvPr/>
        </p:nvSpPr>
        <p:spPr>
          <a:xfrm>
            <a:off x="1434690" y="616703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A[1] = 12</a:t>
            </a:r>
          </a:p>
        </p:txBody>
      </p:sp>
      <p:sp>
        <p:nvSpPr>
          <p:cNvPr id="199" name="A[4] = 6"/>
          <p:cNvSpPr/>
          <p:nvPr/>
        </p:nvSpPr>
        <p:spPr>
          <a:xfrm>
            <a:off x="1445319" y="6879784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A[4] = 6</a:t>
            </a:r>
          </a:p>
        </p:txBody>
      </p:sp>
      <p:sp>
        <p:nvSpPr>
          <p:cNvPr id="200" name="A[7] = 9"/>
          <p:cNvSpPr/>
          <p:nvPr/>
        </p:nvSpPr>
        <p:spPr>
          <a:xfrm>
            <a:off x="1445319" y="7569430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A[7] = 9</a:t>
            </a:r>
          </a:p>
        </p:txBody>
      </p:sp>
      <p:sp>
        <p:nvSpPr>
          <p:cNvPr id="201" name="A[9] =&gt; index out of bounds!"/>
          <p:cNvSpPr/>
          <p:nvPr/>
        </p:nvSpPr>
        <p:spPr>
          <a:xfrm>
            <a:off x="1244464" y="8317388"/>
            <a:ext cx="8257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t>A[9] =&gt; index out of bounds!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bldLvl="5" animBg="1" advAuto="0"/>
      <p:bldP spid="199" grpId="2" build="p" bldLvl="5" animBg="1" advAuto="0"/>
      <p:bldP spid="200" grpId="3" build="p" bldLvl="5" animBg="1" advAuto="0"/>
      <p:bldP spid="201" grpId="4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sp>
        <p:nvSpPr>
          <p:cNvPr id="204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6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7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aphicFrame>
        <p:nvGraphicFramePr>
          <p:cNvPr id="220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1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2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223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3" name="A[0] = 44"/>
          <p:cNvSpPr/>
          <p:nvPr/>
        </p:nvSpPr>
        <p:spPr>
          <a:xfrm>
            <a:off x="1434690" y="5473776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= 44</a:t>
            </a:r>
          </a:p>
        </p:txBody>
      </p:sp>
      <p:sp>
        <p:nvSpPr>
          <p:cNvPr id="234" name="A[1] = 12"/>
          <p:cNvSpPr/>
          <p:nvPr/>
        </p:nvSpPr>
        <p:spPr>
          <a:xfrm>
            <a:off x="1434690" y="616703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A[1] = 12</a:t>
            </a:r>
          </a:p>
        </p:txBody>
      </p:sp>
      <p:sp>
        <p:nvSpPr>
          <p:cNvPr id="235" name="A[4] = 6"/>
          <p:cNvSpPr/>
          <p:nvPr/>
        </p:nvSpPr>
        <p:spPr>
          <a:xfrm>
            <a:off x="1445319" y="6879784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A[4] = 6</a:t>
            </a:r>
          </a:p>
        </p:txBody>
      </p:sp>
      <p:sp>
        <p:nvSpPr>
          <p:cNvPr id="236" name="A[7] = 9"/>
          <p:cNvSpPr/>
          <p:nvPr/>
        </p:nvSpPr>
        <p:spPr>
          <a:xfrm>
            <a:off x="1445319" y="7569430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A[7] = 9</a:t>
            </a:r>
          </a:p>
        </p:txBody>
      </p:sp>
      <p:sp>
        <p:nvSpPr>
          <p:cNvPr id="237" name="A[0] := -1"/>
          <p:cNvSpPr/>
          <p:nvPr/>
        </p:nvSpPr>
        <p:spPr>
          <a:xfrm>
            <a:off x="6593533" y="54610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:= -1</a:t>
            </a:r>
          </a:p>
        </p:txBody>
      </p:sp>
      <p:sp>
        <p:nvSpPr>
          <p:cNvPr id="238" name="A[9] =&gt; index out of bounds!"/>
          <p:cNvSpPr/>
          <p:nvPr/>
        </p:nvSpPr>
        <p:spPr>
          <a:xfrm>
            <a:off x="1244464" y="8317388"/>
            <a:ext cx="8257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t>A[9] =&gt; index out of bounds!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2450</Words>
  <Application>Microsoft Macintosh PowerPoint</Application>
  <PresentationFormat>自定义</PresentationFormat>
  <Paragraphs>319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Helvetica</vt:lpstr>
      <vt:lpstr>Helvetica Light</vt:lpstr>
      <vt:lpstr>Helvetica Neue</vt:lpstr>
      <vt:lpstr>Menlo</vt:lpstr>
      <vt:lpstr>Black</vt:lpstr>
      <vt:lpstr>静态和动态数组</vt:lpstr>
      <vt:lpstr>大纲</vt:lpstr>
      <vt:lpstr>介绍和样例</vt:lpstr>
      <vt:lpstr>什么是静态数组</vt:lpstr>
      <vt:lpstr>静态数组的使用场景</vt:lpstr>
      <vt:lpstr>复杂度</vt:lpstr>
      <vt:lpstr>静态数组</vt:lpstr>
      <vt:lpstr>静态数组</vt:lpstr>
      <vt:lpstr>静态数组</vt:lpstr>
      <vt:lpstr>静态数组</vt:lpstr>
      <vt:lpstr>静态数组</vt:lpstr>
      <vt:lpstr>动态数组和操作</vt:lpstr>
      <vt:lpstr>动态数组</vt:lpstr>
      <vt:lpstr>动态数组</vt:lpstr>
      <vt:lpstr>动态数组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静态和动态数组</dc:title>
  <cp:lastModifiedBy>杨 波</cp:lastModifiedBy>
  <cp:revision>97</cp:revision>
  <dcterms:modified xsi:type="dcterms:W3CDTF">2020-06-22T14:02:52Z</dcterms:modified>
</cp:coreProperties>
</file>