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1F0"/>
    <a:srgbClr val="E9A4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66"/>
    <p:restoredTop sz="72381"/>
  </p:normalViewPr>
  <p:slideViewPr>
    <p:cSldViewPr snapToGrid="0" snapToObjects="1">
      <p:cViewPr varScale="1">
        <p:scale>
          <a:sx n="74" d="100"/>
          <a:sy n="74" d="100"/>
        </p:scale>
        <p:origin x="39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2" name="Shape 132"/>
          <p:cNvSpPr>
            <a:spLocks noGrp="1" noRot="1" noChangeAspect="1"/>
          </p:cNvSpPr>
          <p:nvPr>
            <p:ph type="sldImg"/>
          </p:nvPr>
        </p:nvSpPr>
        <p:spPr>
          <a:xfrm>
            <a:off x="1143000" y="685800"/>
            <a:ext cx="4572000" cy="3429000"/>
          </a:xfrm>
          <a:prstGeom prst="rect">
            <a:avLst/>
          </a:prstGeom>
        </p:spPr>
        <p:txBody>
          <a:bodyPr/>
          <a:lstStyle/>
          <a:p>
            <a:endParaRPr/>
          </a:p>
        </p:txBody>
      </p:sp>
      <p:sp>
        <p:nvSpPr>
          <p:cNvPr id="133" name="Shape 13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r>
              <a:rPr lang="en-US" dirty="0" err="1"/>
              <a:t>欢迎回到波波微课</a:t>
            </a:r>
            <a:r>
              <a:rPr lang="zh-CN" altLang="en-US" dirty="0"/>
              <a:t>，今天我们来学习单向和双向链表，两种非常有用的数据结构。本节课的内容会分成两部分，这是第一部分，在第二部分，我们会通过代码来实现一个双向链表。</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hape 233"/>
          <p:cNvSpPr>
            <a:spLocks noGrp="1" noRot="1" noChangeAspect="1"/>
          </p:cNvSpPr>
          <p:nvPr>
            <p:ph type="sldImg"/>
          </p:nvPr>
        </p:nvSpPr>
        <p:spPr>
          <a:prstGeom prst="rect">
            <a:avLst/>
          </a:prstGeom>
        </p:spPr>
        <p:txBody>
          <a:bodyPr/>
          <a:lstStyle/>
          <a:p>
            <a:endParaRPr/>
          </a:p>
        </p:txBody>
      </p:sp>
      <p:sp>
        <p:nvSpPr>
          <p:cNvPr id="234" name="Shape 234"/>
          <p:cNvSpPr>
            <a:spLocks noGrp="1"/>
          </p:cNvSpPr>
          <p:nvPr>
            <p:ph type="body" sz="quarter" idx="1"/>
          </p:nvPr>
        </p:nvSpPr>
        <p:spPr>
          <a:prstGeom prst="rect">
            <a:avLst/>
          </a:prstGeom>
        </p:spPr>
        <p:txBody>
          <a:bodyPr/>
          <a:lstStyle/>
          <a:p>
            <a:r>
              <a:t>So the first thing we do is we create a new pointer which points to the head, this is almost always the first step in all linked list operations. Now what we’re going to do is seek up to but not including the node we want to remove.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noRot="1" noChangeAspect="1"/>
          </p:cNvSpPr>
          <p:nvPr>
            <p:ph type="sldImg"/>
          </p:nvPr>
        </p:nvSpPr>
        <p:spPr>
          <a:prstGeom prst="rect">
            <a:avLst/>
          </a:prstGeom>
        </p:spPr>
        <p:txBody>
          <a:bodyPr/>
          <a:lstStyle/>
          <a:p>
            <a:endParaRPr/>
          </a:p>
        </p:txBody>
      </p:sp>
      <p:sp>
        <p:nvSpPr>
          <p:cNvPr id="252" name="Shape 252"/>
          <p:cNvSpPr>
            <a:spLocks noGrp="1"/>
          </p:cNvSpPr>
          <p:nvPr>
            <p:ph type="body" sz="quarter" idx="1"/>
          </p:nvPr>
        </p:nvSpPr>
        <p:spPr>
          <a:prstGeom prst="rect">
            <a:avLst/>
          </a:prstGeom>
        </p:spPr>
        <p:txBody>
          <a:bodyPr/>
          <a:lstStyle/>
          <a:p>
            <a:r>
              <a:t>so we advance the traverser pointer by setting it equal to 5’s next node, and now we’re actually already where we need to be to insert the next node.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Shape 270"/>
          <p:cNvSpPr>
            <a:spLocks noGrp="1" noRot="1" noChangeAspect="1"/>
          </p:cNvSpPr>
          <p:nvPr>
            <p:ph type="sldImg"/>
          </p:nvPr>
        </p:nvSpPr>
        <p:spPr>
          <a:prstGeom prst="rect">
            <a:avLst/>
          </a:prstGeom>
        </p:spPr>
        <p:txBody>
          <a:bodyPr/>
          <a:lstStyle/>
          <a:p>
            <a:endParaRPr/>
          </a:p>
        </p:txBody>
      </p:sp>
      <p:sp>
        <p:nvSpPr>
          <p:cNvPr id="271" name="Shape 271"/>
          <p:cNvSpPr>
            <a:spLocks noGrp="1"/>
          </p:cNvSpPr>
          <p:nvPr>
            <p:ph type="body" sz="quarter" idx="1"/>
          </p:nvPr>
        </p:nvSpPr>
        <p:spPr>
          <a:prstGeom prst="rect">
            <a:avLst/>
          </a:prstGeom>
        </p:spPr>
        <p:txBody>
          <a:bodyPr/>
          <a:lstStyle/>
          <a:p>
            <a:r>
              <a:t>So we create a new node.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Shape 290"/>
          <p:cNvSpPr>
            <a:spLocks noGrp="1" noRot="1" noChangeAspect="1"/>
          </p:cNvSpPr>
          <p:nvPr>
            <p:ph type="sldImg"/>
          </p:nvPr>
        </p:nvSpPr>
        <p:spPr>
          <a:prstGeom prst="rect">
            <a:avLst/>
          </a:prstGeom>
        </p:spPr>
        <p:txBody>
          <a:bodyPr/>
          <a:lstStyle/>
          <a:p>
            <a:endParaRPr/>
          </a:p>
        </p:txBody>
      </p:sp>
      <p:sp>
        <p:nvSpPr>
          <p:cNvPr id="291" name="Shape 291"/>
          <p:cNvSpPr>
            <a:spLocks noGrp="1"/>
          </p:cNvSpPr>
          <p:nvPr>
            <p:ph type="body" sz="quarter" idx="1"/>
          </p:nvPr>
        </p:nvSpPr>
        <p:spPr>
          <a:prstGeom prst="rect">
            <a:avLst/>
          </a:prstGeom>
        </p:spPr>
        <p:txBody>
          <a:bodyPr/>
          <a:lstStyle/>
          <a:p>
            <a:r>
              <a:t>Make it point to 7</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Shape 310"/>
          <p:cNvSpPr>
            <a:spLocks noGrp="1" noRot="1" noChangeAspect="1"/>
          </p:cNvSpPr>
          <p:nvPr>
            <p:ph type="sldImg"/>
          </p:nvPr>
        </p:nvSpPr>
        <p:spPr>
          <a:prstGeom prst="rect">
            <a:avLst/>
          </a:prstGeom>
        </p:spPr>
        <p:txBody>
          <a:bodyPr/>
          <a:lstStyle/>
          <a:p>
            <a:endParaRPr/>
          </a:p>
        </p:txBody>
      </p:sp>
      <p:sp>
        <p:nvSpPr>
          <p:cNvPr id="311" name="Shape 311"/>
          <p:cNvSpPr>
            <a:spLocks noGrp="1"/>
          </p:cNvSpPr>
          <p:nvPr>
            <p:ph type="body" sz="quarter" idx="1"/>
          </p:nvPr>
        </p:nvSpPr>
        <p:spPr>
          <a:prstGeom prst="rect">
            <a:avLst/>
          </a:prstGeom>
        </p:spPr>
        <p:txBody>
          <a:bodyPr/>
          <a:lstStyle/>
          <a:p>
            <a:r>
              <a:t>Change 23’s next pointer to be 11, remember we have access to 23’s next pointer because we have a reference to it with the traverser.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Shape 330"/>
          <p:cNvSpPr>
            <a:spLocks noGrp="1" noRot="1" noChangeAspect="1"/>
          </p:cNvSpPr>
          <p:nvPr>
            <p:ph type="sldImg"/>
          </p:nvPr>
        </p:nvSpPr>
        <p:spPr>
          <a:prstGeom prst="rect">
            <a:avLst/>
          </a:prstGeom>
        </p:spPr>
        <p:txBody>
          <a:bodyPr/>
          <a:lstStyle/>
          <a:p>
            <a:endParaRPr/>
          </a:p>
        </p:txBody>
      </p:sp>
      <p:sp>
        <p:nvSpPr>
          <p:cNvPr id="331" name="Shape 331"/>
          <p:cNvSpPr>
            <a:spLocks noGrp="1"/>
          </p:cNvSpPr>
          <p:nvPr>
            <p:ph type="body" sz="quarter" idx="1"/>
          </p:nvPr>
        </p:nvSpPr>
        <p:spPr>
          <a:prstGeom prst="rect">
            <a:avLst/>
          </a:prstGeom>
        </p:spPr>
        <p:txBody>
          <a:bodyPr/>
          <a:lstStyle/>
          <a:p>
            <a:r>
              <a:t>And if we flatten out the linked list we see that we have inserted 11 at the correct position.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Shape 365"/>
          <p:cNvSpPr>
            <a:spLocks noGrp="1" noRot="1" noChangeAspect="1"/>
          </p:cNvSpPr>
          <p:nvPr>
            <p:ph type="sldImg"/>
          </p:nvPr>
        </p:nvSpPr>
        <p:spPr>
          <a:prstGeom prst="rect">
            <a:avLst/>
          </a:prstGeom>
        </p:spPr>
        <p:txBody>
          <a:bodyPr/>
          <a:lstStyle/>
          <a:p>
            <a:endParaRPr/>
          </a:p>
        </p:txBody>
      </p:sp>
      <p:sp>
        <p:nvSpPr>
          <p:cNvPr id="366" name="Shape 366"/>
          <p:cNvSpPr>
            <a:spLocks noGrp="1"/>
          </p:cNvSpPr>
          <p:nvPr>
            <p:ph type="body" sz="quarter" idx="1"/>
          </p:nvPr>
        </p:nvSpPr>
        <p:spPr>
          <a:prstGeom prst="rect">
            <a:avLst/>
          </a:prstGeom>
        </p:spPr>
        <p:txBody>
          <a:bodyPr/>
          <a:lstStyle/>
          <a:p>
            <a:r>
              <a:t>Alright, inserting now with doubly linked list, this is much trickier because of all the pointers flying around but still the exact same concept. Notice that the doubly linked list not only has pointers to the next node but also the previous meaning we will also have to adjust those in the insertion phase.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Shape 386"/>
          <p:cNvSpPr>
            <a:spLocks noGrp="1" noRot="1" noChangeAspect="1"/>
          </p:cNvSpPr>
          <p:nvPr>
            <p:ph type="sldImg"/>
          </p:nvPr>
        </p:nvSpPr>
        <p:spPr>
          <a:prstGeom prst="rect">
            <a:avLst/>
          </a:prstGeom>
        </p:spPr>
        <p:txBody>
          <a:bodyPr/>
          <a:lstStyle/>
          <a:p>
            <a:endParaRPr/>
          </a:p>
        </p:txBody>
      </p:sp>
      <p:sp>
        <p:nvSpPr>
          <p:cNvPr id="387" name="Shape 387"/>
          <p:cNvSpPr>
            <a:spLocks noGrp="1"/>
          </p:cNvSpPr>
          <p:nvPr>
            <p:ph type="body" sz="quarter" idx="1"/>
          </p:nvPr>
        </p:nvSpPr>
        <p:spPr>
          <a:prstGeom prst="rect">
            <a:avLst/>
          </a:prstGeom>
        </p:spPr>
        <p:txBody>
          <a:bodyPr/>
          <a:lstStyle/>
          <a:p>
            <a:r>
              <a:t>Create a traverser pointer which points to where the head is and advance it until you are just before the insertion position.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Shape 407"/>
          <p:cNvSpPr>
            <a:spLocks noGrp="1" noRot="1" noChangeAspect="1"/>
          </p:cNvSpPr>
          <p:nvPr>
            <p:ph type="sldImg"/>
          </p:nvPr>
        </p:nvSpPr>
        <p:spPr>
          <a:prstGeom prst="rect">
            <a:avLst/>
          </a:prstGeom>
        </p:spPr>
        <p:txBody>
          <a:bodyPr/>
          <a:lstStyle/>
          <a:p>
            <a:endParaRPr/>
          </a:p>
        </p:txBody>
      </p:sp>
      <p:sp>
        <p:nvSpPr>
          <p:cNvPr id="408" name="Shape 408"/>
          <p:cNvSpPr>
            <a:spLocks noGrp="1"/>
          </p:cNvSpPr>
          <p:nvPr>
            <p:ph type="body" sz="quarter" idx="1"/>
          </p:nvPr>
        </p:nvSpPr>
        <p:spPr>
          <a:prstGeom prst="rect">
            <a:avLst/>
          </a:prstGeom>
        </p:spPr>
        <p:txBody>
          <a:bodyPr/>
          <a:lstStyle/>
          <a:p>
            <a:r>
              <a:t>so we advance the traverser by one and now we’re just before the this node so we stop traversing.</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Shape 429"/>
          <p:cNvSpPr>
            <a:spLocks noGrp="1" noRot="1" noChangeAspect="1"/>
          </p:cNvSpPr>
          <p:nvPr>
            <p:ph type="sldImg"/>
          </p:nvPr>
        </p:nvSpPr>
        <p:spPr>
          <a:prstGeom prst="rect">
            <a:avLst/>
          </a:prstGeom>
        </p:spPr>
        <p:txBody>
          <a:bodyPr/>
          <a:lstStyle/>
          <a:p>
            <a:endParaRPr/>
          </a:p>
        </p:txBody>
      </p:sp>
      <p:sp>
        <p:nvSpPr>
          <p:cNvPr id="430" name="Shape 430"/>
          <p:cNvSpPr>
            <a:spLocks noGrp="1"/>
          </p:cNvSpPr>
          <p:nvPr>
            <p:ph type="body" sz="quarter" idx="1"/>
          </p:nvPr>
        </p:nvSpPr>
        <p:spPr>
          <a:prstGeom prst="rect">
            <a:avLst/>
          </a:prstGeom>
        </p:spPr>
        <p:txBody>
          <a:bodyPr/>
          <a:lstStyle/>
          <a:p>
            <a:r>
              <a:t>Create the new node.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a:spLocks noGrp="1" noRot="1" noChangeAspect="1"/>
          </p:cNvSpPr>
          <p:nvPr>
            <p:ph type="sldImg"/>
          </p:nvPr>
        </p:nvSpPr>
        <p:spPr>
          <a:prstGeom prst="rect">
            <a:avLst/>
          </a:prstGeom>
        </p:spPr>
        <p:txBody>
          <a:bodyPr/>
          <a:lstStyle/>
          <a:p>
            <a:endParaRPr/>
          </a:p>
        </p:txBody>
      </p:sp>
      <p:sp>
        <p:nvSpPr>
          <p:cNvPr id="143" name="Shape 143"/>
          <p:cNvSpPr>
            <a:spLocks noGrp="1"/>
          </p:cNvSpPr>
          <p:nvPr>
            <p:ph type="body" sz="quarter" idx="1"/>
          </p:nvPr>
        </p:nvSpPr>
        <p:spPr>
          <a:prstGeom prst="rect">
            <a:avLst/>
          </a:prstGeom>
        </p:spPr>
        <p:txBody>
          <a:bodyPr/>
          <a:lstStyle/>
          <a:p>
            <a:r>
              <a:rPr lang="en-US" dirty="0" err="1"/>
              <a:t>在第一部分中</a:t>
            </a:r>
            <a:r>
              <a:rPr lang="zh-CN" altLang="en-US" dirty="0"/>
              <a:t>，我们首先会来回答关于单向和双向链表的几个基本问题，包括什么是单向和双向链表？它们有哪些使用场景？然后，我会阐明关于链表的一些术语，这样后面当我讲到链表的头尾指针的时候，你就知道我在讲什么。在回答完基本问题后，我还会比较单向和双向链表的利弊。</a:t>
            </a:r>
            <a:endParaRPr lang="en-US" dirty="0"/>
          </a:p>
          <a:p>
            <a:endParaRPr lang="en-US" dirty="0"/>
          </a:p>
          <a:p>
            <a:r>
              <a:rPr lang="zh-CN" altLang="en-US" dirty="0"/>
              <a:t>之后，我会对单向和双向链表做一些操作演示，包括如何从单向或者双向链表中插入节点，还有移除节点。</a:t>
            </a:r>
            <a:endParaRPr dirty="0"/>
          </a:p>
          <a:p>
            <a:endParaRPr lang="en-US" dirty="0"/>
          </a:p>
          <a:p>
            <a:r>
              <a:rPr lang="zh-CN" altLang="en-US" dirty="0"/>
              <a:t>最后，我会通过代码演示如何实现一个双向链表，好的，让我们开始吧！</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Shape 452"/>
          <p:cNvSpPr>
            <a:spLocks noGrp="1" noRot="1" noChangeAspect="1"/>
          </p:cNvSpPr>
          <p:nvPr>
            <p:ph type="sldImg"/>
          </p:nvPr>
        </p:nvSpPr>
        <p:spPr>
          <a:prstGeom prst="rect">
            <a:avLst/>
          </a:prstGeom>
        </p:spPr>
        <p:txBody>
          <a:bodyPr/>
          <a:lstStyle/>
          <a:p>
            <a:endParaRPr/>
          </a:p>
        </p:txBody>
      </p:sp>
      <p:sp>
        <p:nvSpPr>
          <p:cNvPr id="453" name="Shape 453"/>
          <p:cNvSpPr>
            <a:spLocks noGrp="1"/>
          </p:cNvSpPr>
          <p:nvPr>
            <p:ph type="body" sz="quarter" idx="1"/>
          </p:nvPr>
        </p:nvSpPr>
        <p:spPr>
          <a:prstGeom prst="rect">
            <a:avLst/>
          </a:prstGeom>
        </p:spPr>
        <p:txBody>
          <a:bodyPr/>
          <a:lstStyle/>
          <a:p>
            <a:r>
              <a:t>Point 11’s next pointer to equal 7.</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hape 476"/>
          <p:cNvSpPr>
            <a:spLocks noGrp="1" noRot="1" noChangeAspect="1"/>
          </p:cNvSpPr>
          <p:nvPr>
            <p:ph type="sldImg"/>
          </p:nvPr>
        </p:nvSpPr>
        <p:spPr>
          <a:prstGeom prst="rect">
            <a:avLst/>
          </a:prstGeom>
        </p:spPr>
        <p:txBody>
          <a:bodyPr/>
          <a:lstStyle/>
          <a:p>
            <a:endParaRPr/>
          </a:p>
        </p:txBody>
      </p:sp>
      <p:sp>
        <p:nvSpPr>
          <p:cNvPr id="477" name="Shape 477"/>
          <p:cNvSpPr>
            <a:spLocks noGrp="1"/>
          </p:cNvSpPr>
          <p:nvPr>
            <p:ph type="body" sz="quarter" idx="1"/>
          </p:nvPr>
        </p:nvSpPr>
        <p:spPr>
          <a:prstGeom prst="rect">
            <a:avLst/>
          </a:prstGeom>
        </p:spPr>
        <p:txBody>
          <a:bodyPr/>
          <a:lstStyle/>
          <a:p>
            <a:r>
              <a:t>Also point 11’s previous pointer to be 23 which we have a handle on because of trav.</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 name="Shape 500"/>
          <p:cNvSpPr>
            <a:spLocks noGrp="1" noRot="1" noChangeAspect="1"/>
          </p:cNvSpPr>
          <p:nvPr>
            <p:ph type="sldImg"/>
          </p:nvPr>
        </p:nvSpPr>
        <p:spPr>
          <a:prstGeom prst="rect">
            <a:avLst/>
          </a:prstGeom>
        </p:spPr>
        <p:txBody>
          <a:bodyPr/>
          <a:lstStyle/>
          <a:p>
            <a:endParaRPr/>
          </a:p>
        </p:txBody>
      </p:sp>
      <p:sp>
        <p:nvSpPr>
          <p:cNvPr id="501" name="Shape 501"/>
          <p:cNvSpPr>
            <a:spLocks noGrp="1"/>
          </p:cNvSpPr>
          <p:nvPr>
            <p:ph type="body" sz="quarter" idx="1"/>
          </p:nvPr>
        </p:nvSpPr>
        <p:spPr>
          <a:prstGeom prst="rect">
            <a:avLst/>
          </a:prstGeom>
        </p:spPr>
        <p:txBody>
          <a:bodyPr/>
          <a:lstStyle/>
          <a:p>
            <a:r>
              <a:t>Next we make 7’s previous pointer be equal to 11 so we can go backwards from 7 to 11</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Shape 524"/>
          <p:cNvSpPr>
            <a:spLocks noGrp="1" noRot="1" noChangeAspect="1"/>
          </p:cNvSpPr>
          <p:nvPr>
            <p:ph type="sldImg"/>
          </p:nvPr>
        </p:nvSpPr>
        <p:spPr>
          <a:prstGeom prst="rect">
            <a:avLst/>
          </a:prstGeom>
        </p:spPr>
        <p:txBody>
          <a:bodyPr/>
          <a:lstStyle/>
          <a:p>
            <a:endParaRPr/>
          </a:p>
        </p:txBody>
      </p:sp>
      <p:sp>
        <p:nvSpPr>
          <p:cNvPr id="525" name="Shape 525"/>
          <p:cNvSpPr>
            <a:spLocks noGrp="1"/>
          </p:cNvSpPr>
          <p:nvPr>
            <p:ph type="body" sz="quarter" idx="1"/>
          </p:nvPr>
        </p:nvSpPr>
        <p:spPr>
          <a:prstGeom prst="rect">
            <a:avLst/>
          </a:prstGeom>
        </p:spPr>
        <p:txBody>
          <a:bodyPr/>
          <a:lstStyle/>
          <a:p>
            <a:r>
              <a:t>And the last step, make 23’s next pointer equal to 11. This is so that we can go forwards from 23 to 11. So in total remark that we changed exactly 4 pointer’s.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 name="Shape 548"/>
          <p:cNvSpPr>
            <a:spLocks noGrp="1" noRot="1" noChangeAspect="1"/>
          </p:cNvSpPr>
          <p:nvPr>
            <p:ph type="sldImg"/>
          </p:nvPr>
        </p:nvSpPr>
        <p:spPr>
          <a:prstGeom prst="rect">
            <a:avLst/>
          </a:prstGeom>
        </p:spPr>
        <p:txBody>
          <a:bodyPr/>
          <a:lstStyle/>
          <a:p>
            <a:endParaRPr/>
          </a:p>
        </p:txBody>
      </p:sp>
      <p:sp>
        <p:nvSpPr>
          <p:cNvPr id="549" name="Shape 549"/>
          <p:cNvSpPr>
            <a:spLocks noGrp="1"/>
          </p:cNvSpPr>
          <p:nvPr>
            <p:ph type="body" sz="quarter" idx="1"/>
          </p:nvPr>
        </p:nvSpPr>
        <p:spPr>
          <a:prstGeom prst="rect">
            <a:avLst/>
          </a:prstGeom>
        </p:spPr>
        <p:txBody>
          <a:bodyPr/>
          <a:lstStyle/>
          <a:p>
            <a:r>
              <a:t>Now if we flatten out the linked list we see that 11 has been inserted where it should.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 name="Shape 586"/>
          <p:cNvSpPr>
            <a:spLocks noGrp="1" noRot="1" noChangeAspect="1"/>
          </p:cNvSpPr>
          <p:nvPr>
            <p:ph type="sldImg"/>
          </p:nvPr>
        </p:nvSpPr>
        <p:spPr>
          <a:prstGeom prst="rect">
            <a:avLst/>
          </a:prstGeom>
        </p:spPr>
        <p:txBody>
          <a:bodyPr/>
          <a:lstStyle/>
          <a:p>
            <a:endParaRPr/>
          </a:p>
        </p:txBody>
      </p:sp>
      <p:sp>
        <p:nvSpPr>
          <p:cNvPr id="587" name="Shape 587"/>
          <p:cNvSpPr>
            <a:spLocks noGrp="1"/>
          </p:cNvSpPr>
          <p:nvPr>
            <p:ph type="body" sz="quarter" idx="1"/>
          </p:nvPr>
        </p:nvSpPr>
        <p:spPr>
          <a:prstGeom prst="rect">
            <a:avLst/>
          </a:prstGeom>
        </p:spPr>
        <p:txBody>
          <a:bodyPr/>
          <a:lstStyle/>
          <a:p>
            <a:r>
              <a:t>Alright now we’re looking at removing things from a singly linked list. Suppose we want to remove the node with value 9 how do we do this? Well the trick we’re going to use is not to use one pointer, but two. You can use one, but for the visual effect it’s easier to show how it’s done with two.</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Shape 608"/>
          <p:cNvSpPr>
            <a:spLocks noGrp="1" noRot="1" noChangeAspect="1"/>
          </p:cNvSpPr>
          <p:nvPr>
            <p:ph type="sldImg"/>
          </p:nvPr>
        </p:nvSpPr>
        <p:spPr>
          <a:prstGeom prst="rect">
            <a:avLst/>
          </a:prstGeom>
        </p:spPr>
        <p:txBody>
          <a:bodyPr/>
          <a:lstStyle/>
          <a:p>
            <a:endParaRPr/>
          </a:p>
        </p:txBody>
      </p:sp>
      <p:sp>
        <p:nvSpPr>
          <p:cNvPr id="609" name="Shape 609"/>
          <p:cNvSpPr>
            <a:spLocks noGrp="1"/>
          </p:cNvSpPr>
          <p:nvPr>
            <p:ph type="body" sz="quarter" idx="1"/>
          </p:nvPr>
        </p:nvSpPr>
        <p:spPr>
          <a:prstGeom prst="rect">
            <a:avLst/>
          </a:prstGeom>
        </p:spPr>
        <p:txBody>
          <a:bodyPr/>
          <a:lstStyle/>
          <a:p>
            <a:r>
              <a:t>So we create two pointers trav1 and trav2, trav1 points to the head and trav2 points to the head’s next node. Now what we’re going to do is advance both points until trav2 hits the node we want to remove.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 name="Shape 650"/>
          <p:cNvSpPr>
            <a:spLocks noGrp="1" noRot="1" noChangeAspect="1"/>
          </p:cNvSpPr>
          <p:nvPr>
            <p:ph type="sldImg"/>
          </p:nvPr>
        </p:nvSpPr>
        <p:spPr>
          <a:prstGeom prst="rect">
            <a:avLst/>
          </a:prstGeom>
        </p:spPr>
        <p:txBody>
          <a:bodyPr/>
          <a:lstStyle/>
          <a:p>
            <a:endParaRPr/>
          </a:p>
        </p:txBody>
      </p:sp>
      <p:sp>
        <p:nvSpPr>
          <p:cNvPr id="651" name="Shape 651"/>
          <p:cNvSpPr>
            <a:spLocks noGrp="1"/>
          </p:cNvSpPr>
          <p:nvPr>
            <p:ph type="body" sz="quarter" idx="1"/>
          </p:nvPr>
        </p:nvSpPr>
        <p:spPr>
          <a:prstGeom prst="rect">
            <a:avLst/>
          </a:prstGeom>
        </p:spPr>
        <p:txBody>
          <a:bodyPr/>
          <a:lstStyle/>
          <a:p>
            <a:r>
              <a:t>Ok now we have reached to stopping point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 name="Shape 674"/>
          <p:cNvSpPr>
            <a:spLocks noGrp="1" noRot="1" noChangeAspect="1"/>
          </p:cNvSpPr>
          <p:nvPr>
            <p:ph type="sldImg"/>
          </p:nvPr>
        </p:nvSpPr>
        <p:spPr>
          <a:prstGeom prst="rect">
            <a:avLst/>
          </a:prstGeom>
        </p:spPr>
        <p:txBody>
          <a:bodyPr/>
          <a:lstStyle/>
          <a:p>
            <a:endParaRPr/>
          </a:p>
        </p:txBody>
      </p:sp>
      <p:sp>
        <p:nvSpPr>
          <p:cNvPr id="675" name="Shape 675"/>
          <p:cNvSpPr>
            <a:spLocks noGrp="1"/>
          </p:cNvSpPr>
          <p:nvPr>
            <p:ph type="body" sz="quarter" idx="1"/>
          </p:nvPr>
        </p:nvSpPr>
        <p:spPr>
          <a:prstGeom prst="rect">
            <a:avLst/>
          </a:prstGeom>
        </p:spPr>
        <p:txBody>
          <a:bodyPr/>
          <a:lstStyle/>
          <a:p>
            <a:r>
              <a:t>i’m going to create another pointer to the node we wish to remove so that we can deallocate its memory later.</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 name="Shape 698"/>
          <p:cNvSpPr>
            <a:spLocks noGrp="1" noRot="1" noChangeAspect="1"/>
          </p:cNvSpPr>
          <p:nvPr>
            <p:ph type="sldImg"/>
          </p:nvPr>
        </p:nvSpPr>
        <p:spPr>
          <a:prstGeom prst="rect">
            <a:avLst/>
          </a:prstGeom>
        </p:spPr>
        <p:txBody>
          <a:bodyPr/>
          <a:lstStyle/>
          <a:p>
            <a:endParaRPr/>
          </a:p>
        </p:txBody>
      </p:sp>
      <p:sp>
        <p:nvSpPr>
          <p:cNvPr id="699" name="Shape 699"/>
          <p:cNvSpPr>
            <a:spLocks noGrp="1"/>
          </p:cNvSpPr>
          <p:nvPr>
            <p:ph type="body" sz="quarter" idx="1"/>
          </p:nvPr>
        </p:nvSpPr>
        <p:spPr>
          <a:prstGeom prst="rect">
            <a:avLst/>
          </a:prstGeom>
        </p:spPr>
        <p:txBody>
          <a:bodyPr/>
          <a:lstStyle/>
          <a:p>
            <a:r>
              <a:t>Ok so now I have advanced trav2 to the next node. And node 9 has turned red this is to indicate that at this point we could remove node 9 at any point, but let me keep it around for visuals.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好，下面我们来介绍链表。</a:t>
            </a:r>
          </a:p>
        </p:txBody>
      </p:sp>
    </p:spTree>
    <p:extLst>
      <p:ext uri="{BB962C8B-B14F-4D97-AF65-F5344CB8AC3E}">
        <p14:creationId xmlns:p14="http://schemas.microsoft.com/office/powerpoint/2010/main" val="28710987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 name="Shape 724"/>
          <p:cNvSpPr>
            <a:spLocks noGrp="1" noRot="1" noChangeAspect="1"/>
          </p:cNvSpPr>
          <p:nvPr>
            <p:ph type="sldImg"/>
          </p:nvPr>
        </p:nvSpPr>
        <p:spPr>
          <a:prstGeom prst="rect">
            <a:avLst/>
          </a:prstGeom>
        </p:spPr>
        <p:txBody>
          <a:bodyPr/>
          <a:lstStyle/>
          <a:p>
            <a:endParaRPr/>
          </a:p>
        </p:txBody>
      </p:sp>
      <p:sp>
        <p:nvSpPr>
          <p:cNvPr id="725" name="Shape 725"/>
          <p:cNvSpPr>
            <a:spLocks noGrp="1"/>
          </p:cNvSpPr>
          <p:nvPr>
            <p:ph type="body" sz="quarter" idx="1"/>
          </p:nvPr>
        </p:nvSpPr>
        <p:spPr>
          <a:prstGeom prst="rect">
            <a:avLst/>
          </a:prstGeom>
        </p:spPr>
        <p:txBody>
          <a:bodyPr/>
          <a:lstStyle/>
          <a:p>
            <a:r>
              <a:t>So now we make trav1’s next pointer be equal to trav2. And now is an appropriate time to remove temp because it’s doing nothing.</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Shape 746"/>
          <p:cNvSpPr>
            <a:spLocks noGrp="1" noRot="1" noChangeAspect="1"/>
          </p:cNvSpPr>
          <p:nvPr>
            <p:ph type="sldImg"/>
          </p:nvPr>
        </p:nvSpPr>
        <p:spPr>
          <a:prstGeom prst="rect">
            <a:avLst/>
          </a:prstGeom>
        </p:spPr>
        <p:txBody>
          <a:bodyPr/>
          <a:lstStyle/>
          <a:p>
            <a:endParaRPr/>
          </a:p>
        </p:txBody>
      </p:sp>
      <p:sp>
        <p:nvSpPr>
          <p:cNvPr id="747" name="Shape 747"/>
          <p:cNvSpPr>
            <a:spLocks noGrp="1"/>
          </p:cNvSpPr>
          <p:nvPr>
            <p:ph type="body" sz="quarter" idx="1"/>
          </p:nvPr>
        </p:nvSpPr>
        <p:spPr>
          <a:prstGeom prst="rect">
            <a:avLst/>
          </a:prstGeom>
        </p:spPr>
        <p:txBody>
          <a:bodyPr/>
          <a:lstStyle/>
          <a:p>
            <a:r>
              <a:t>And there temp has been deallocated, make sure you always clean up your memory to avoid memory leaks!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 name="Shape 766"/>
          <p:cNvSpPr>
            <a:spLocks noGrp="1" noRot="1" noChangeAspect="1"/>
          </p:cNvSpPr>
          <p:nvPr>
            <p:ph type="sldImg"/>
          </p:nvPr>
        </p:nvSpPr>
        <p:spPr>
          <a:prstGeom prst="rect">
            <a:avLst/>
          </a:prstGeom>
        </p:spPr>
        <p:txBody>
          <a:bodyPr/>
          <a:lstStyle/>
          <a:p>
            <a:endParaRPr/>
          </a:p>
        </p:txBody>
      </p:sp>
      <p:sp>
        <p:nvSpPr>
          <p:cNvPr id="767" name="Shape 767"/>
          <p:cNvSpPr>
            <a:spLocks noGrp="1"/>
          </p:cNvSpPr>
          <p:nvPr>
            <p:ph type="body" sz="quarter" idx="1"/>
          </p:nvPr>
        </p:nvSpPr>
        <p:spPr>
          <a:prstGeom prst="rect">
            <a:avLst/>
          </a:prstGeom>
        </p:spPr>
        <p:txBody>
          <a:bodyPr/>
          <a:lstStyle/>
          <a:p>
            <a:r>
              <a:t>Now you can see that 9 is gone and our SLL is node shorter.</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 name="Shape 802"/>
          <p:cNvSpPr>
            <a:spLocks noGrp="1" noRot="1" noChangeAspect="1"/>
          </p:cNvSpPr>
          <p:nvPr>
            <p:ph type="sldImg"/>
          </p:nvPr>
        </p:nvSpPr>
        <p:spPr>
          <a:prstGeom prst="rect">
            <a:avLst/>
          </a:prstGeom>
        </p:spPr>
        <p:txBody>
          <a:bodyPr/>
          <a:lstStyle/>
          <a:p>
            <a:endParaRPr/>
          </a:p>
        </p:txBody>
      </p:sp>
      <p:sp>
        <p:nvSpPr>
          <p:cNvPr id="803" name="Shape 803"/>
          <p:cNvSpPr>
            <a:spLocks noGrp="1"/>
          </p:cNvSpPr>
          <p:nvPr>
            <p:ph type="body" sz="quarter" idx="1"/>
          </p:nvPr>
        </p:nvSpPr>
        <p:spPr>
          <a:prstGeom prst="rect">
            <a:avLst/>
          </a:prstGeom>
        </p:spPr>
        <p:txBody>
          <a:bodyPr/>
          <a:lstStyle/>
          <a:p>
            <a:r>
              <a:t>Ok now the last bit of implementation to look at, let’s look at how to remove nodes from doubly linked lists which is actually easier imo to removing from SSLs. So the idea is the same, we seek up to the node we wish to remove, but this time around we only need one pointer because each node in the doubly linked list has a reference to the last node.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 name="Shape 826"/>
          <p:cNvSpPr>
            <a:spLocks noGrp="1" noRot="1" noChangeAspect="1"/>
          </p:cNvSpPr>
          <p:nvPr>
            <p:ph type="sldImg"/>
          </p:nvPr>
        </p:nvSpPr>
        <p:spPr>
          <a:prstGeom prst="rect">
            <a:avLst/>
          </a:prstGeom>
        </p:spPr>
        <p:txBody>
          <a:bodyPr/>
          <a:lstStyle/>
          <a:p>
            <a:endParaRPr/>
          </a:p>
        </p:txBody>
      </p:sp>
      <p:sp>
        <p:nvSpPr>
          <p:cNvPr id="827" name="Shape 827"/>
          <p:cNvSpPr>
            <a:spLocks noGrp="1"/>
          </p:cNvSpPr>
          <p:nvPr>
            <p:ph type="body" sz="quarter" idx="1"/>
          </p:nvPr>
        </p:nvSpPr>
        <p:spPr>
          <a:prstGeom prst="rect">
            <a:avLst/>
          </a:prstGeom>
        </p:spPr>
        <p:txBody>
          <a:bodyPr/>
          <a:lstStyle/>
          <a:p>
            <a:r>
              <a:t>So let’s start trav at the very beginning and seek until we hit 9.</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 name="Shape 894"/>
          <p:cNvSpPr>
            <a:spLocks noGrp="1" noRot="1" noChangeAspect="1"/>
          </p:cNvSpPr>
          <p:nvPr>
            <p:ph type="sldImg"/>
          </p:nvPr>
        </p:nvSpPr>
        <p:spPr>
          <a:prstGeom prst="rect">
            <a:avLst/>
          </a:prstGeom>
        </p:spPr>
        <p:txBody>
          <a:bodyPr/>
          <a:lstStyle/>
          <a:p>
            <a:endParaRPr/>
          </a:p>
        </p:txBody>
      </p:sp>
      <p:sp>
        <p:nvSpPr>
          <p:cNvPr id="895" name="Shape 895"/>
          <p:cNvSpPr>
            <a:spLocks noGrp="1"/>
          </p:cNvSpPr>
          <p:nvPr>
            <p:ph type="body" sz="quarter" idx="1"/>
          </p:nvPr>
        </p:nvSpPr>
        <p:spPr>
          <a:prstGeom prst="rect">
            <a:avLst/>
          </a:prstGeom>
        </p:spPr>
        <p:txBody>
          <a:bodyPr/>
          <a:lstStyle/>
          <a:p>
            <a:r>
              <a:t>Ok we’ve reached 9 and we want to remove it from the list.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 name="Shape 920"/>
          <p:cNvSpPr>
            <a:spLocks noGrp="1" noRot="1" noChangeAspect="1"/>
          </p:cNvSpPr>
          <p:nvPr>
            <p:ph type="sldImg"/>
          </p:nvPr>
        </p:nvSpPr>
        <p:spPr>
          <a:prstGeom prst="rect">
            <a:avLst/>
          </a:prstGeom>
        </p:spPr>
        <p:txBody>
          <a:bodyPr/>
          <a:lstStyle/>
          <a:p>
            <a:endParaRPr/>
          </a:p>
        </p:txBody>
      </p:sp>
      <p:sp>
        <p:nvSpPr>
          <p:cNvPr id="921" name="Shape 921"/>
          <p:cNvSpPr>
            <a:spLocks noGrp="1"/>
          </p:cNvSpPr>
          <p:nvPr>
            <p:ph type="body" sz="quarter" idx="1"/>
          </p:nvPr>
        </p:nvSpPr>
        <p:spPr>
          <a:prstGeom prst="rect">
            <a:avLst/>
          </a:prstGeom>
        </p:spPr>
        <p:txBody>
          <a:bodyPr/>
          <a:lstStyle/>
          <a:p>
            <a:r>
              <a:t>To do this set 4’s next pointer to be equal to 15. We have access to 4 and 15 because they are trav’s previous and next pointer respectively.</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 name="Shape 946"/>
          <p:cNvSpPr>
            <a:spLocks noGrp="1" noRot="1" noChangeAspect="1"/>
          </p:cNvSpPr>
          <p:nvPr>
            <p:ph type="sldImg"/>
          </p:nvPr>
        </p:nvSpPr>
        <p:spPr>
          <a:prstGeom prst="rect">
            <a:avLst/>
          </a:prstGeom>
        </p:spPr>
        <p:txBody>
          <a:bodyPr/>
          <a:lstStyle/>
          <a:p>
            <a:endParaRPr/>
          </a:p>
        </p:txBody>
      </p:sp>
      <p:sp>
        <p:nvSpPr>
          <p:cNvPr id="947" name="Shape 947"/>
          <p:cNvSpPr>
            <a:spLocks noGrp="1"/>
          </p:cNvSpPr>
          <p:nvPr>
            <p:ph type="body" sz="quarter" idx="1"/>
          </p:nvPr>
        </p:nvSpPr>
        <p:spPr>
          <a:prstGeom prst="rect">
            <a:avLst/>
          </a:prstGeom>
        </p:spPr>
        <p:txBody>
          <a:bodyPr/>
          <a:lstStyle/>
          <a:p>
            <a:r>
              <a:t>Similarly, set 15’s previous pointer to point to be 4. Notice that trap is now red meaning it’s ready to be removed.</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 name="Shape 967"/>
          <p:cNvSpPr>
            <a:spLocks noGrp="1" noRot="1" noChangeAspect="1"/>
          </p:cNvSpPr>
          <p:nvPr>
            <p:ph type="sldImg"/>
          </p:nvPr>
        </p:nvSpPr>
        <p:spPr>
          <a:prstGeom prst="rect">
            <a:avLst/>
          </a:prstGeom>
        </p:spPr>
        <p:txBody>
          <a:bodyPr/>
          <a:lstStyle/>
          <a:p>
            <a:endParaRPr/>
          </a:p>
        </p:txBody>
      </p:sp>
      <p:sp>
        <p:nvSpPr>
          <p:cNvPr id="968" name="Shape 968"/>
          <p:cNvSpPr>
            <a:spLocks noGrp="1"/>
          </p:cNvSpPr>
          <p:nvPr>
            <p:ph type="body" sz="quarter" idx="1"/>
          </p:nvPr>
        </p:nvSpPr>
        <p:spPr>
          <a:prstGeom prst="rect">
            <a:avLst/>
          </a:prstGeom>
        </p:spPr>
        <p:txBody>
          <a:bodyPr/>
          <a:lstStyle/>
          <a:p>
            <a:r>
              <a:t>So we get rid of 9</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 name="Shape 986"/>
          <p:cNvSpPr>
            <a:spLocks noGrp="1" noRot="1" noChangeAspect="1"/>
          </p:cNvSpPr>
          <p:nvPr>
            <p:ph type="sldImg"/>
          </p:nvPr>
        </p:nvSpPr>
        <p:spPr>
          <a:prstGeom prst="rect">
            <a:avLst/>
          </a:prstGeom>
        </p:spPr>
        <p:txBody>
          <a:bodyPr/>
          <a:lstStyle/>
          <a:p>
            <a:endParaRPr/>
          </a:p>
        </p:txBody>
      </p:sp>
      <p:sp>
        <p:nvSpPr>
          <p:cNvPr id="987" name="Shape 987"/>
          <p:cNvSpPr>
            <a:spLocks noGrp="1"/>
          </p:cNvSpPr>
          <p:nvPr>
            <p:ph type="body" sz="quarter" idx="1"/>
          </p:nvPr>
        </p:nvSpPr>
        <p:spPr>
          <a:prstGeom prst="rect">
            <a:avLst/>
          </a:prstGeom>
        </p:spPr>
        <p:txBody>
          <a:bodyPr/>
          <a:lstStyle/>
          <a:p>
            <a:r>
              <a:t>Now if we flatten the DLL we see that it no longer contains 9</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r>
              <a:rPr lang="en-US" dirty="0" err="1"/>
              <a:t>那么什么是链表呢</a:t>
            </a:r>
            <a:r>
              <a:rPr lang="zh-CN" altLang="en-US" dirty="0"/>
              <a:t>？所谓链表，其实是一个由一列顺序节点所组成的数据结构，每个节点一般都带有数据，同时指向下一个节点。</a:t>
            </a:r>
            <a:endParaRPr lang="en-US" altLang="zh-CN" dirty="0"/>
          </a:p>
          <a:p>
            <a:endParaRPr lang="en-US" dirty="0"/>
          </a:p>
          <a:p>
            <a:r>
              <a:rPr lang="zh-CN" altLang="en-US" dirty="0"/>
              <a:t>下面是一个单向链表的例子，节点中可以包含任意的数据。注意，每一个节点都有指向下一个节点的指针。最后一个节点的指针为</a:t>
            </a:r>
            <a:r>
              <a:rPr lang="en-US" altLang="zh-CN" dirty="0"/>
              <a:t>null</a:t>
            </a:r>
            <a:r>
              <a:rPr lang="zh-CN" altLang="en-US" dirty="0"/>
              <a:t>，表示说这个节点之后就没有其它节点了。因为最后一个节点的指针始终为</a:t>
            </a:r>
            <a:r>
              <a:rPr lang="en-US" altLang="zh-CN" dirty="0"/>
              <a:t>null</a:t>
            </a:r>
            <a:r>
              <a:rPr lang="zh-CN" altLang="en-US" dirty="0"/>
              <a:t>，所以在后面的</a:t>
            </a:r>
            <a:r>
              <a:rPr lang="en-US" altLang="zh-CN" dirty="0"/>
              <a:t>ppt</a:t>
            </a:r>
            <a:r>
              <a:rPr lang="zh-CN" altLang="en-US" dirty="0"/>
              <a:t>中，为了简单，我会省略这个</a:t>
            </a:r>
            <a:r>
              <a:rPr lang="en-US" altLang="zh-CN" dirty="0"/>
              <a:t>null</a:t>
            </a:r>
            <a:r>
              <a:rPr lang="zh-CN" altLang="en-US" dirty="0"/>
              <a:t>指针。</a:t>
            </a:r>
            <a:endParaRPr lang="en-US" altLang="zh-CN" dirty="0"/>
          </a:p>
          <a:p>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 name="Shape 990"/>
          <p:cNvSpPr>
            <a:spLocks noGrp="1" noRot="1" noChangeAspect="1"/>
          </p:cNvSpPr>
          <p:nvPr>
            <p:ph type="sldImg"/>
          </p:nvPr>
        </p:nvSpPr>
        <p:spPr>
          <a:prstGeom prst="rect">
            <a:avLst/>
          </a:prstGeom>
        </p:spPr>
        <p:txBody>
          <a:bodyPr/>
          <a:lstStyle/>
          <a:p>
            <a:endParaRPr/>
          </a:p>
        </p:txBody>
      </p:sp>
      <p:sp>
        <p:nvSpPr>
          <p:cNvPr id="991" name="Shape 991"/>
          <p:cNvSpPr>
            <a:spLocks noGrp="1"/>
          </p:cNvSpPr>
          <p:nvPr>
            <p:ph type="body" sz="quarter" idx="1"/>
          </p:nvPr>
        </p:nvSpPr>
        <p:spPr>
          <a:prstGeom prst="rect">
            <a:avLst/>
          </a:prstGeom>
        </p:spPr>
        <p:txBody>
          <a:bodyPr/>
          <a:lstStyle/>
          <a:p>
            <a:r>
              <a:t>Time for some complexity analysis. How good are linked lists?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 name="Shape 997"/>
          <p:cNvSpPr>
            <a:spLocks noGrp="1" noRot="1" noChangeAspect="1"/>
          </p:cNvSpPr>
          <p:nvPr>
            <p:ph type="sldImg"/>
          </p:nvPr>
        </p:nvSpPr>
        <p:spPr>
          <a:prstGeom prst="rect">
            <a:avLst/>
          </a:prstGeom>
        </p:spPr>
        <p:txBody>
          <a:bodyPr/>
          <a:lstStyle/>
          <a:p>
            <a:endParaRPr/>
          </a:p>
        </p:txBody>
      </p:sp>
      <p:sp>
        <p:nvSpPr>
          <p:cNvPr id="998" name="Shape 998"/>
          <p:cNvSpPr>
            <a:spLocks noGrp="1"/>
          </p:cNvSpPr>
          <p:nvPr>
            <p:ph type="body" sz="quarter" idx="1"/>
          </p:nvPr>
        </p:nvSpPr>
        <p:spPr>
          <a:prstGeom prst="rect">
            <a:avLst/>
          </a:prstGeom>
        </p:spPr>
        <p:txBody>
          <a:bodyPr/>
          <a:lstStyle/>
          <a:p>
            <a:r>
              <a:t>On the left column we have SLLs and on the right DLLs.</a:t>
            </a:r>
          </a:p>
          <a:p>
            <a:endParaRPr/>
          </a:p>
          <a:p>
            <a:r>
              <a:t>The time complexity for searching is linear since in the worst case the element we’re looking for doesn’t exist and we have to traverse all the elements in the list.</a:t>
            </a:r>
          </a:p>
          <a:p>
            <a:endParaRPr/>
          </a:p>
          <a:p>
            <a:r>
              <a:t>Inserting at the head is constant because we always maintain a pointer to the head for the linked list and hence we can add a node there, similarly for the tail.</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 name="Shape 1004"/>
          <p:cNvSpPr>
            <a:spLocks noGrp="1" noRot="1" noChangeAspect="1"/>
          </p:cNvSpPr>
          <p:nvPr>
            <p:ph type="sldImg"/>
          </p:nvPr>
        </p:nvSpPr>
        <p:spPr>
          <a:prstGeom prst="rect">
            <a:avLst/>
          </a:prstGeom>
        </p:spPr>
        <p:txBody>
          <a:bodyPr/>
          <a:lstStyle/>
          <a:p>
            <a:endParaRPr/>
          </a:p>
        </p:txBody>
      </p:sp>
      <p:sp>
        <p:nvSpPr>
          <p:cNvPr id="1005" name="Shape 1005"/>
          <p:cNvSpPr>
            <a:spLocks noGrp="1"/>
          </p:cNvSpPr>
          <p:nvPr>
            <p:ph type="body" sz="quarter" idx="1"/>
          </p:nvPr>
        </p:nvSpPr>
        <p:spPr>
          <a:prstGeom prst="rect">
            <a:avLst/>
          </a:prstGeom>
        </p:spPr>
        <p:txBody>
          <a:bodyPr/>
          <a:lstStyle/>
          <a:p>
            <a:r>
              <a:t>To remove the head of linked list takes constant time since again we have a reference to the linked list so we can just remove it.</a:t>
            </a:r>
          </a:p>
          <a:p>
            <a:endParaRPr/>
          </a:p>
          <a:p>
            <a:r>
              <a:t>however removing the tail is another story. It takes linear time to remove elements form a SLL, why? Well even if we do have a reference to the tail we cannot go back to the previous node and set the new tail, so we could remove the tail once in constant time but then we would still need to seek to the end of the list to remove the tail the next time around.</a:t>
            </a:r>
          </a:p>
          <a:p>
            <a:endParaRPr/>
          </a:p>
          <a:p>
            <a:r>
              <a:t>The doubly linked list however does not have this problem. Since it has a pointer to the previous node it can continually remove nodes form the tail all it likes.</a:t>
            </a:r>
          </a:p>
          <a:p>
            <a:endParaRPr/>
          </a:p>
          <a:p>
            <a:r>
              <a:t>And finally removing in the middle takes linear time because in the worse case we need to seek through n-1 elements.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a:spLocks noGrp="1" noRot="1" noChangeAspect="1"/>
          </p:cNvSpPr>
          <p:nvPr>
            <p:ph type="sldImg"/>
          </p:nvPr>
        </p:nvSpPr>
        <p:spPr>
          <a:prstGeom prst="rect">
            <a:avLst/>
          </a:prstGeom>
        </p:spPr>
        <p:txBody>
          <a:bodyPr/>
          <a:lstStyle/>
          <a:p>
            <a:endParaRPr/>
          </a:p>
        </p:txBody>
      </p:sp>
      <p:sp>
        <p:nvSpPr>
          <p:cNvPr id="164" name="Shape 164"/>
          <p:cNvSpPr>
            <a:spLocks noGrp="1"/>
          </p:cNvSpPr>
          <p:nvPr>
            <p:ph type="body" sz="quarter" idx="1"/>
          </p:nvPr>
        </p:nvSpPr>
        <p:spPr>
          <a:prstGeom prst="rect">
            <a:avLst/>
          </a:prstGeom>
        </p:spPr>
        <p:txBody>
          <a:bodyPr/>
          <a:lstStyle/>
          <a:p>
            <a:r>
              <a:rPr lang="zh-CN" altLang="en-US" dirty="0"/>
              <a:t>既然已经知道了什么是链表，下面我来说明数组的使用场景。</a:t>
            </a:r>
            <a:endParaRPr dirty="0"/>
          </a:p>
          <a:p>
            <a:endParaRPr dirty="0"/>
          </a:p>
          <a:p>
            <a:r>
              <a:rPr lang="en-US" dirty="0" err="1"/>
              <a:t>链表最常见的使用场景</a:t>
            </a:r>
            <a:r>
              <a:rPr lang="zh-CN" altLang="en-US" dirty="0"/>
              <a:t>，就是用于实现列表</a:t>
            </a:r>
            <a:r>
              <a:rPr lang="en-US" altLang="zh-CN" dirty="0"/>
              <a:t>List</a:t>
            </a:r>
            <a:r>
              <a:rPr lang="zh-CN" altLang="en-US" dirty="0"/>
              <a:t>，还有栈</a:t>
            </a:r>
            <a:r>
              <a:rPr lang="en-US" altLang="zh-CN" dirty="0"/>
              <a:t>Stack</a:t>
            </a:r>
            <a:r>
              <a:rPr lang="zh-CN" altLang="en-US" dirty="0"/>
              <a:t>和队列</a:t>
            </a:r>
            <a:r>
              <a:rPr lang="en-US" altLang="zh-CN" dirty="0"/>
              <a:t>Queue</a:t>
            </a:r>
            <a:r>
              <a:rPr lang="zh-CN" altLang="en-US" dirty="0"/>
              <a:t>等抽象数据类型。之所以基于链表来实现，是因为在链表中添加或者移除节点都比较简单。</a:t>
            </a:r>
            <a:endParaRPr lang="en-US" dirty="0"/>
          </a:p>
          <a:p>
            <a:endParaRPr dirty="0"/>
          </a:p>
          <a:p>
            <a:r>
              <a:rPr lang="zh-CN" altLang="en-US" dirty="0"/>
              <a:t>链表也可以用于创建循环列表</a:t>
            </a:r>
            <a:r>
              <a:rPr lang="en-US" altLang="zh-CN" dirty="0"/>
              <a:t>(circular list)</a:t>
            </a:r>
            <a:r>
              <a:rPr lang="zh-CN" altLang="en-US" dirty="0"/>
              <a:t>，只需要将链表的最后一个节点的指针指向第一个节点就可以了。循环链表通常可以用于建模重复的周期性的事件，比方说以轮训</a:t>
            </a:r>
            <a:r>
              <a:rPr lang="en-US" altLang="zh-CN" dirty="0"/>
              <a:t>(Round </a:t>
            </a:r>
            <a:r>
              <a:rPr lang="en-US" altLang="zh-CN" dirty="0" err="1"/>
              <a:t>Bobin</a:t>
            </a:r>
            <a:r>
              <a:rPr lang="en-US" altLang="zh-CN" dirty="0"/>
              <a:t>)</a:t>
            </a:r>
            <a:r>
              <a:rPr lang="zh-CN" altLang="en-US" dirty="0"/>
              <a:t>方式访问一组元素，循环链表还可以用于表示一个多边形的角，等等。</a:t>
            </a:r>
            <a:endParaRPr dirty="0"/>
          </a:p>
          <a:p>
            <a:endParaRPr lang="en-US" dirty="0"/>
          </a:p>
          <a:p>
            <a:r>
              <a:rPr lang="en-US" dirty="0" err="1"/>
              <a:t>链表也可以用于建模现实世界的对象</a:t>
            </a:r>
            <a:r>
              <a:rPr lang="zh-CN" altLang="en-US" dirty="0"/>
              <a:t>，例如火车的一列车厢。</a:t>
            </a:r>
            <a:endParaRPr lang="en-US" dirty="0"/>
          </a:p>
          <a:p>
            <a:endParaRPr dirty="0"/>
          </a:p>
          <a:p>
            <a:r>
              <a:rPr lang="en-US" dirty="0" err="1"/>
              <a:t>下面来看一些高级的应用场景</a:t>
            </a:r>
            <a:r>
              <a:rPr lang="zh-CN" altLang="en-US" dirty="0"/>
              <a:t>，在哈希表的中，经常用链表来实现所谓分离链表法</a:t>
            </a:r>
            <a:r>
              <a:rPr lang="en-US" altLang="zh-CN" dirty="0"/>
              <a:t>(separate chaining)</a:t>
            </a:r>
            <a:r>
              <a:rPr lang="zh-CN" altLang="en-US" dirty="0"/>
              <a:t>，目的是为了解决哈希冲突问题。另外，链表也可以用于实现图的邻接表，关于图和邻接表相关内容，我们在后续视频中会讲解。</a:t>
            </a:r>
            <a:endParaRPr lang="en-US"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a:spLocks noGrp="1" noRot="1" noChangeAspect="1"/>
          </p:cNvSpPr>
          <p:nvPr>
            <p:ph type="sldImg"/>
          </p:nvPr>
        </p:nvSpPr>
        <p:spPr>
          <a:prstGeom prst="rect">
            <a:avLst/>
          </a:prstGeom>
        </p:spPr>
        <p:txBody>
          <a:bodyPr/>
          <a:lstStyle/>
          <a:p>
            <a:endParaRPr/>
          </a:p>
        </p:txBody>
      </p:sp>
      <p:sp>
        <p:nvSpPr>
          <p:cNvPr id="181" name="Shape 181"/>
          <p:cNvSpPr>
            <a:spLocks noGrp="1"/>
          </p:cNvSpPr>
          <p:nvPr>
            <p:ph type="body" sz="quarter" idx="1"/>
          </p:nvPr>
        </p:nvSpPr>
        <p:spPr>
          <a:prstGeom prst="rect">
            <a:avLst/>
          </a:prstGeom>
        </p:spPr>
        <p:txBody>
          <a:bodyPr/>
          <a:lstStyle/>
          <a:p>
            <a:r>
              <a:rPr lang="en-US" dirty="0" err="1"/>
              <a:t>好</a:t>
            </a:r>
            <a:r>
              <a:rPr lang="zh-CN" altLang="en-US" dirty="0"/>
              <a:t>，下面我来阐明一些关于链表的术语。首先，当创建一个链表，我们总是需要维护一个对链表的头节点</a:t>
            </a:r>
            <a:r>
              <a:rPr lang="en-US" altLang="zh-CN" dirty="0"/>
              <a:t>(</a:t>
            </a:r>
            <a:r>
              <a:rPr lang="zh-CN" altLang="en-US" dirty="0"/>
              <a:t>也就是第一个节点</a:t>
            </a:r>
            <a:r>
              <a:rPr lang="en-US" altLang="zh-CN" dirty="0"/>
              <a:t>)</a:t>
            </a:r>
            <a:r>
              <a:rPr lang="zh-CN" altLang="en-US" dirty="0"/>
              <a:t>的引用，这个引用叫</a:t>
            </a:r>
            <a:r>
              <a:rPr lang="en-US" altLang="zh-CN" dirty="0"/>
              <a:t>Head</a:t>
            </a:r>
            <a:r>
              <a:rPr lang="zh-CN" altLang="en-US" dirty="0"/>
              <a:t>，这样，后续我们才可以对链表从头开始进行遍历。对于链表中的尾节点</a:t>
            </a:r>
            <a:r>
              <a:rPr lang="en-US" altLang="zh-CN" dirty="0"/>
              <a:t>(</a:t>
            </a:r>
            <a:r>
              <a:rPr lang="zh-CN" altLang="en-US" dirty="0"/>
              <a:t>也就是最后一个节点</a:t>
            </a:r>
            <a:r>
              <a:rPr lang="en-US" altLang="zh-CN" dirty="0"/>
              <a:t>)</a:t>
            </a:r>
            <a:r>
              <a:rPr lang="zh-CN" altLang="en-US" dirty="0"/>
              <a:t>的引用，我们也给它起一个名字，叫</a:t>
            </a:r>
            <a:r>
              <a:rPr lang="en-US" altLang="zh-CN" dirty="0"/>
              <a:t>Tail</a:t>
            </a:r>
            <a:r>
              <a:rPr lang="zh-CN" altLang="en-US" dirty="0"/>
              <a:t>。链表中的节点一般都包含数据，还有指向下一个节点的指针或者引用，这个我们之前已经讲过。根据具体的编程语言，节点可以用结构体</a:t>
            </a:r>
            <a:r>
              <a:rPr lang="en-US" altLang="zh-CN" dirty="0"/>
              <a:t>struct</a:t>
            </a:r>
            <a:r>
              <a:rPr lang="zh-CN" altLang="en-US" dirty="0"/>
              <a:t>来表示，也可以用</a:t>
            </a:r>
            <a:r>
              <a:rPr lang="en-US" altLang="zh-CN" dirty="0"/>
              <a:t>class</a:t>
            </a:r>
            <a:r>
              <a:rPr lang="zh-CN" altLang="en-US" dirty="0"/>
              <a:t>类来表示，具体实现细节我们后面会看源代码。</a:t>
            </a:r>
            <a:endParaRPr lang="en-US" dirty="0"/>
          </a:p>
          <a:p>
            <a:endParaRPr lang="en-US" dirty="0"/>
          </a:p>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noRot="1" noChangeAspect="1"/>
          </p:cNvSpPr>
          <p:nvPr>
            <p:ph type="sldImg"/>
          </p:nvPr>
        </p:nvSpPr>
        <p:spPr>
          <a:prstGeom prst="rect">
            <a:avLst/>
          </a:prstGeom>
        </p:spPr>
        <p:txBody>
          <a:bodyPr/>
          <a:lstStyle/>
          <a:p>
            <a:endParaRPr/>
          </a:p>
        </p:txBody>
      </p:sp>
      <p:sp>
        <p:nvSpPr>
          <p:cNvPr id="189" name="Shape 189"/>
          <p:cNvSpPr>
            <a:spLocks noGrp="1"/>
          </p:cNvSpPr>
          <p:nvPr>
            <p:ph type="body" sz="quarter" idx="1"/>
          </p:nvPr>
        </p:nvSpPr>
        <p:spPr>
          <a:prstGeom prst="rect">
            <a:avLst/>
          </a:prstGeom>
        </p:spPr>
        <p:txBody>
          <a:bodyPr/>
          <a:lstStyle/>
          <a:p>
            <a:r>
              <a:t>Concerning linked lists there are two types of linked lists we usually have, those are singly linked lists which contain only one reference to the next node in the list, and doubly linked lists which contain two pointers, one pointer to the previous node and the other to the next node. This is not to say we cannot create triply or quadruply linked lists, but I wouldn’t know where to place the additional pointers. </a:t>
            </a:r>
          </a:p>
          <a:p>
            <a:endParaRPr/>
          </a:p>
          <a:p>
            <a:r>
              <a:t>In both implementations of the singly and the doubly linked lists I recommend you always maintain a reference to the head and the tail so that you can do operations such as adding and removing elements more quickly.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a:spLocks noGrp="1" noRot="1" noChangeAspect="1"/>
          </p:cNvSpPr>
          <p:nvPr>
            <p:ph type="sldImg"/>
          </p:nvPr>
        </p:nvSpPr>
        <p:spPr>
          <a:prstGeom prst="rect">
            <a:avLst/>
          </a:prstGeom>
        </p:spPr>
        <p:txBody>
          <a:bodyPr/>
          <a:lstStyle/>
          <a:p>
            <a:endParaRPr/>
          </a:p>
        </p:txBody>
      </p:sp>
      <p:sp>
        <p:nvSpPr>
          <p:cNvPr id="198" name="Shape 198"/>
          <p:cNvSpPr>
            <a:spLocks noGrp="1"/>
          </p:cNvSpPr>
          <p:nvPr>
            <p:ph type="body" sz="quarter" idx="1"/>
          </p:nvPr>
        </p:nvSpPr>
        <p:spPr>
          <a:prstGeom prst="rect">
            <a:avLst/>
          </a:prstGeom>
        </p:spPr>
        <p:txBody>
          <a:bodyPr/>
          <a:lstStyle/>
          <a:p>
            <a:r>
              <a:t>There are tradeoffs we need to talk about between singly and doubly linked lists. </a:t>
            </a:r>
          </a:p>
          <a:p>
            <a:endParaRPr/>
          </a:p>
          <a:p>
            <a:r>
              <a:t>If we look at the singly linked list we observe that it uses less memory, why? Well, pointers to nodes can actually use up a lot of memory if your running on a 64 bit machine, references use 8bytes and on a 32bit machine 4 bytes each. So having a singly linked list means you only need one pointer not two hence twice as much memory is saved.</a:t>
            </a:r>
          </a:p>
          <a:p>
            <a:endParaRPr/>
          </a:p>
          <a:p>
            <a:r>
              <a:t>A downside however, is that you cannot access previous elements because you do not have access to them, you would need to start at the head of the list and traverse the whole list until you found the previous element you were looking for.</a:t>
            </a:r>
          </a:p>
          <a:p>
            <a:endParaRPr/>
          </a:p>
          <a:p>
            <a:r>
              <a:t>Concerning doubly linked lists, a great pro is that having having access to the tail you can easily traverse the list backwards. Also, if you have a reference to a node you want to remove you can remove it in constant time and patch the hole you just created in your list because you have access to the next and previous nodes. You cannot do this with a singly linked list because removing a node somewhere in the middle severs the list in two. </a:t>
            </a:r>
          </a:p>
          <a:p>
            <a:endParaRPr/>
          </a:p>
          <a:p>
            <a:r>
              <a:t>A downside to the doubly linked list however is that is does use up twice the amount of memory because of the two pointers it holds for each node.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Shape 215"/>
          <p:cNvSpPr>
            <a:spLocks noGrp="1" noRot="1" noChangeAspect="1"/>
          </p:cNvSpPr>
          <p:nvPr>
            <p:ph type="sldImg"/>
          </p:nvPr>
        </p:nvSpPr>
        <p:spPr>
          <a:prstGeom prst="rect">
            <a:avLst/>
          </a:prstGeom>
        </p:spPr>
        <p:txBody>
          <a:bodyPr/>
          <a:lstStyle/>
          <a:p>
            <a:endParaRPr/>
          </a:p>
        </p:txBody>
      </p:sp>
      <p:sp>
        <p:nvSpPr>
          <p:cNvPr id="216" name="Shape 216"/>
          <p:cNvSpPr>
            <a:spLocks noGrp="1"/>
          </p:cNvSpPr>
          <p:nvPr>
            <p:ph type="body" sz="quarter" idx="1"/>
          </p:nvPr>
        </p:nvSpPr>
        <p:spPr>
          <a:prstGeom prst="rect">
            <a:avLst/>
          </a:prstGeom>
        </p:spPr>
        <p:txBody>
          <a:bodyPr/>
          <a:lstStyle/>
          <a:p>
            <a:r>
              <a:t>Alright here is a singly linked list.I have outlined where the head and the tail are and now we want to insert 11 at the third node where 7 is at the moment. Let’s walk through an example.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atin typeface="+mn-lt"/>
                <a:ea typeface="+mn-ea"/>
                <a:cs typeface="+mn-cs"/>
                <a:sym typeface="Helvetica Light"/>
              </a:defRPr>
            </a:lvl1pPr>
          </a:lstStyle>
          <a:p>
            <a:r>
              <a:t>–Johnny Appleseed</a:t>
            </a:r>
          </a:p>
        </p:txBody>
      </p:sp>
      <p:sp>
        <p:nvSpPr>
          <p:cNvPr id="94" name="“Type a quote here.”"/>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r>
              <a:t>“Type a quote here.” </a:t>
            </a:r>
          </a:p>
        </p:txBody>
      </p:sp>
      <p:sp>
        <p:nvSpPr>
          <p:cNvPr id="9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175" y="0"/>
            <a:ext cx="13004800" cy="9753600"/>
          </a:xfrm>
          <a:prstGeom prst="rect">
            <a:avLst/>
          </a:prstGeom>
        </p:spPr>
        <p:txBody>
          <a:bodyPr lIns="91439" tIns="45719" rIns="91439" bIns="45719" anchor="t">
            <a:noAutofit/>
          </a:bodyPr>
          <a:lstStyle/>
          <a:p>
            <a:endParaRPr/>
          </a:p>
        </p:txBody>
      </p:sp>
      <p:sp>
        <p:nvSpPr>
          <p:cNvPr id="10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17" name="Title Text"/>
          <p:cNvSpPr>
            <a:spLocks noGrp="1"/>
          </p:cNvSpPr>
          <p:nvPr>
            <p:ph type="title"/>
          </p:nvPr>
        </p:nvSpPr>
        <p:spPr>
          <a:prstGeom prst="rect">
            <a:avLst/>
          </a:prstGeom>
        </p:spPr>
        <p:txBody>
          <a:bodyPr/>
          <a:lstStyle>
            <a:lvl1pPr>
              <a:defRPr>
                <a:latin typeface="Helvetica"/>
                <a:ea typeface="Helvetica"/>
                <a:cs typeface="Helvetica"/>
                <a:sym typeface="Helvetica"/>
              </a:defRPr>
            </a:lvl1pPr>
          </a:lstStyle>
          <a:p>
            <a:r>
              <a:t>Title Text</a:t>
            </a:r>
          </a:p>
        </p:txBody>
      </p:sp>
      <p:sp>
        <p:nvSpPr>
          <p:cNvPr id="11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125" name="Title Text"/>
          <p:cNvSpPr>
            <a:spLocks noGrp="1"/>
          </p:cNvSpPr>
          <p:nvPr>
            <p:ph type="title"/>
          </p:nvPr>
        </p:nvSpPr>
        <p:spPr>
          <a:xfrm>
            <a:off x="1270000" y="3225800"/>
            <a:ext cx="10464800" cy="3302000"/>
          </a:xfrm>
          <a:prstGeom prst="rect">
            <a:avLst/>
          </a:prstGeom>
        </p:spPr>
        <p:txBody>
          <a:bodyPr/>
          <a:lstStyle>
            <a:lvl1pPr>
              <a:defRPr b="0"/>
            </a:lvl1pPr>
          </a:lstStyle>
          <a:p>
            <a:r>
              <a:t>Title Text</a:t>
            </a:r>
          </a:p>
        </p:txBody>
      </p:sp>
      <p:sp>
        <p:nvSpPr>
          <p:cNvPr id="12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19250" y="660400"/>
            <a:ext cx="9758016" cy="5905500"/>
          </a:xfrm>
          <a:prstGeom prst="rect">
            <a:avLst/>
          </a:prstGeom>
        </p:spPr>
        <p:txBody>
          <a:bodyPr lIns="91439" tIns="45719" rIns="91439" bIns="45719" anchor="t">
            <a:noAutofit/>
          </a:bodyPr>
          <a:lstStyle/>
          <a:p>
            <a:endParaRPr/>
          </a:p>
        </p:txBody>
      </p:sp>
      <p:sp>
        <p:nvSpPr>
          <p:cNvPr id="21" name="Title Text"/>
          <p:cNvSpPr>
            <a:spLocks noGrp="1"/>
          </p:cNvSpPr>
          <p:nvPr>
            <p:ph type="title"/>
          </p:nvPr>
        </p:nvSpPr>
        <p:spPr>
          <a:xfrm>
            <a:off x="1270000" y="6718300"/>
            <a:ext cx="10464800" cy="1422400"/>
          </a:xfrm>
          <a:prstGeom prst="rect">
            <a:avLst/>
          </a:prstGeom>
        </p:spPr>
        <p:txBody>
          <a:bodyPr/>
          <a:lstStyle/>
          <a:p>
            <a:r>
              <a:t>Title Text</a:t>
            </a:r>
          </a:p>
        </p:txBody>
      </p:sp>
      <p:sp>
        <p:nvSpPr>
          <p:cNvPr id="22" name="Body Level One…"/>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endParaRPr/>
          </a:p>
        </p:txBody>
      </p:sp>
      <p:sp>
        <p:nvSpPr>
          <p:cNvPr id="39" name="Title Text"/>
          <p:cNvSpPr>
            <a:spLocks noGrp="1"/>
          </p:cNvSpPr>
          <p:nvPr>
            <p:ph type="title"/>
          </p:nvPr>
        </p:nvSpPr>
        <p:spPr>
          <a:xfrm>
            <a:off x="952500" y="635000"/>
            <a:ext cx="5334000" cy="3987800"/>
          </a:xfrm>
          <a:prstGeom prst="rect">
            <a:avLst/>
          </a:prstGeom>
        </p:spPr>
        <p:txBody>
          <a:bodyPr anchor="b"/>
          <a:lstStyle>
            <a:lvl1pPr>
              <a:defRPr sz="6000" b="0">
                <a:latin typeface="+mn-lt"/>
                <a:ea typeface="+mn-ea"/>
                <a:cs typeface="+mn-cs"/>
                <a:sym typeface="Helvetica Light"/>
              </a:defRPr>
            </a:lvl1pPr>
          </a:lstStyle>
          <a:p>
            <a:r>
              <a:t>Title Text</a:t>
            </a:r>
          </a:p>
        </p:txBody>
      </p:sp>
      <p:sp>
        <p:nvSpPr>
          <p:cNvPr id="40" name="Body Level One…"/>
          <p:cNvSpPr>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a:spLocks noGrp="1"/>
          </p:cNvSpPr>
          <p:nvPr>
            <p:ph type="title"/>
          </p:nvPr>
        </p:nvSpPr>
        <p:spPr>
          <a:prstGeom prst="rect">
            <a:avLst/>
          </a:prstGeom>
        </p:spPr>
        <p:txBody>
          <a:bodyPr/>
          <a:lstStyle/>
          <a:p>
            <a:r>
              <a:t>Title Text</a:t>
            </a:r>
          </a:p>
        </p:txBody>
      </p:sp>
      <p:sp>
        <p:nvSpPr>
          <p:cNvPr id="49"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a:spLocks noGrp="1"/>
          </p:cNvSpPr>
          <p:nvPr>
            <p:ph type="title"/>
          </p:nvPr>
        </p:nvSpPr>
        <p:spPr>
          <a:prstGeom prst="rect">
            <a:avLst/>
          </a:prstGeom>
        </p:spPr>
        <p:txBody>
          <a:bodyPr/>
          <a:lstStyle/>
          <a:p>
            <a:r>
              <a:t>Title Text</a:t>
            </a:r>
          </a:p>
        </p:txBody>
      </p:sp>
      <p:sp>
        <p:nvSpPr>
          <p:cNvPr id="57"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a:spLocks noGrp="1"/>
          </p:cNvSpPr>
          <p:nvPr>
            <p:ph type="title"/>
          </p:nvPr>
        </p:nvSpPr>
        <p:spPr>
          <a:prstGeom prst="rect">
            <a:avLst/>
          </a:prstGeom>
        </p:spPr>
        <p:txBody>
          <a:bodyPr/>
          <a:lstStyle/>
          <a:p>
            <a:r>
              <a:t>Title Text</a:t>
            </a:r>
          </a:p>
        </p:txBody>
      </p:sp>
      <p:sp>
        <p:nvSpPr>
          <p:cNvPr id="67" name="Body Level One…"/>
          <p:cNvSpPr>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952500" y="254000"/>
            <a:ext cx="11099800" cy="215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Body Level One…"/>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marL="0" marR="0" indent="0" algn="ctr" defTabSz="584200" rtl="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ingly and Doubly Linked Lists!"/>
          <p:cNvSpPr>
            <a:spLocks noGrp="1"/>
          </p:cNvSpPr>
          <p:nvPr>
            <p:ph type="ctrTitle"/>
          </p:nvPr>
        </p:nvSpPr>
        <p:spPr>
          <a:xfrm>
            <a:off x="74677" y="883970"/>
            <a:ext cx="12855446" cy="4056330"/>
          </a:xfrm>
          <a:prstGeom prst="rect">
            <a:avLst/>
          </a:prstGeom>
        </p:spPr>
        <p:txBody>
          <a:bodyPr/>
          <a:lstStyle>
            <a:lvl1pPr defTabSz="519937">
              <a:defRPr sz="9790"/>
            </a:lvl1pPr>
          </a:lstStyle>
          <a:p>
            <a:r>
              <a:rPr lang="en-US" dirty="0" err="1"/>
              <a:t>单向和双向链表</a:t>
            </a:r>
            <a:endParaRPr dirty="0"/>
          </a:p>
        </p:txBody>
      </p:sp>
      <p:sp>
        <p:nvSpPr>
          <p:cNvPr id="136" name="William Fiset"/>
          <p:cNvSpPr>
            <a:spLocks noGrp="1"/>
          </p:cNvSpPr>
          <p:nvPr>
            <p:ph type="subTitle" sz="quarter" idx="1"/>
          </p:nvPr>
        </p:nvSpPr>
        <p:spPr>
          <a:xfrm>
            <a:off x="1270000" y="6824279"/>
            <a:ext cx="10464800" cy="1130301"/>
          </a:xfrm>
          <a:prstGeom prst="rect">
            <a:avLst/>
          </a:prstGeom>
        </p:spPr>
        <p:txBody>
          <a:bodyPr/>
          <a:lstStyle>
            <a:lvl1pPr>
              <a:defRPr sz="4500" b="1"/>
            </a:lvl1pPr>
          </a:lstStyle>
          <a:p>
            <a:r>
              <a:rPr lang="en-US" dirty="0"/>
              <a:t>By </a:t>
            </a:r>
            <a:r>
              <a:rPr lang="en-US" dirty="0" err="1"/>
              <a:t>波波微课</a:t>
            </a:r>
            <a:r>
              <a:rPr lang="zh-CN" altLang="en-US" dirty="0"/>
              <a:t> </a:t>
            </a:r>
            <a:r>
              <a:rPr lang="en-US" altLang="zh-CN" dirty="0"/>
              <a:t>&amp;</a:t>
            </a:r>
            <a:r>
              <a:rPr lang="zh-CN" altLang="en-US" dirty="0"/>
              <a:t> </a:t>
            </a:r>
            <a:r>
              <a:rPr dirty="0"/>
              <a:t>William </a:t>
            </a:r>
            <a:r>
              <a:rPr dirty="0" err="1"/>
              <a:t>Fiset</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Inserting Singly Linked List"/>
          <p:cNvSpPr>
            <a:spLocks noGrp="1"/>
          </p:cNvSpPr>
          <p:nvPr>
            <p:ph type="title"/>
          </p:nvPr>
        </p:nvSpPr>
        <p:spPr>
          <a:xfrm>
            <a:off x="389582" y="316780"/>
            <a:ext cx="12225635" cy="1754040"/>
          </a:xfrm>
          <a:prstGeom prst="rect">
            <a:avLst/>
          </a:prstGeom>
        </p:spPr>
        <p:txBody>
          <a:bodyPr/>
          <a:lstStyle>
            <a:lvl1pPr defTabSz="549148">
              <a:defRPr sz="5640">
                <a:latin typeface="+mj-lt"/>
                <a:ea typeface="+mj-ea"/>
                <a:cs typeface="+mj-cs"/>
                <a:sym typeface="Menlo"/>
              </a:defRPr>
            </a:lvl1pPr>
          </a:lstStyle>
          <a:p>
            <a:r>
              <a:rPr lang="zh-CN" altLang="en-US" dirty="0"/>
              <a:t>在单向链表中插入节点</a:t>
            </a:r>
            <a:endParaRPr dirty="0"/>
          </a:p>
        </p:txBody>
      </p:sp>
      <p:sp>
        <p:nvSpPr>
          <p:cNvPr id="203" name="5"/>
          <p:cNvSpPr/>
          <p:nvPr/>
        </p:nvSpPr>
        <p:spPr>
          <a:xfrm>
            <a:off x="2753641" y="4910049"/>
            <a:ext cx="819854" cy="8198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04" name="23"/>
          <p:cNvSpPr/>
          <p:nvPr/>
        </p:nvSpPr>
        <p:spPr>
          <a:xfrm>
            <a:off x="4842735" y="4910049"/>
            <a:ext cx="819855" cy="8198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205" name="7"/>
          <p:cNvSpPr/>
          <p:nvPr/>
        </p:nvSpPr>
        <p:spPr>
          <a:xfrm>
            <a:off x="6931830" y="4910049"/>
            <a:ext cx="819854" cy="8198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06" name="13"/>
          <p:cNvSpPr/>
          <p:nvPr/>
        </p:nvSpPr>
        <p:spPr>
          <a:xfrm>
            <a:off x="9020924" y="4910049"/>
            <a:ext cx="819855" cy="8198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07" name="Line"/>
          <p:cNvSpPr/>
          <p:nvPr/>
        </p:nvSpPr>
        <p:spPr>
          <a:xfrm>
            <a:off x="3890368"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8" name="Line"/>
          <p:cNvSpPr/>
          <p:nvPr/>
        </p:nvSpPr>
        <p:spPr>
          <a:xfrm>
            <a:off x="5979462" y="5319976"/>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9" name="Line"/>
          <p:cNvSpPr/>
          <p:nvPr/>
        </p:nvSpPr>
        <p:spPr>
          <a:xfrm>
            <a:off x="8068557"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0" name="Insert 11 where the third node is."/>
          <p:cNvSpPr/>
          <p:nvPr/>
        </p:nvSpPr>
        <p:spPr>
          <a:xfrm>
            <a:off x="4156691" y="2415794"/>
            <a:ext cx="508953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在第三个节点前插入</a:t>
            </a:r>
            <a:r>
              <a:rPr lang="en-US" altLang="zh-CN" dirty="0"/>
              <a:t>11.</a:t>
            </a:r>
            <a:endParaRPr dirty="0"/>
          </a:p>
        </p:txBody>
      </p:sp>
      <p:sp>
        <p:nvSpPr>
          <p:cNvPr id="211" name="Line"/>
          <p:cNvSpPr/>
          <p:nvPr/>
        </p:nvSpPr>
        <p:spPr>
          <a:xfrm>
            <a:off x="3163568" y="401468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2" name="Head"/>
          <p:cNvSpPr/>
          <p:nvPr/>
        </p:nvSpPr>
        <p:spPr>
          <a:xfrm>
            <a:off x="2555902" y="3316875"/>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213" name="Line"/>
          <p:cNvSpPr/>
          <p:nvPr/>
        </p:nvSpPr>
        <p:spPr>
          <a:xfrm>
            <a:off x="9430851" y="392162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4" name="Tail"/>
          <p:cNvSpPr/>
          <p:nvPr/>
        </p:nvSpPr>
        <p:spPr>
          <a:xfrm>
            <a:off x="8823186" y="3223812"/>
            <a:ext cx="121533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Inserting Singly Linked List"/>
          <p:cNvSpPr>
            <a:spLocks noGrp="1"/>
          </p:cNvSpPr>
          <p:nvPr>
            <p:ph type="title"/>
          </p:nvPr>
        </p:nvSpPr>
        <p:spPr>
          <a:xfrm>
            <a:off x="389582" y="316780"/>
            <a:ext cx="12225635" cy="1754040"/>
          </a:xfrm>
          <a:prstGeom prst="rect">
            <a:avLst/>
          </a:prstGeom>
        </p:spPr>
        <p:txBody>
          <a:bodyPr/>
          <a:lstStyle>
            <a:lvl1pPr defTabSz="549148">
              <a:defRPr sz="5640">
                <a:latin typeface="+mj-lt"/>
                <a:ea typeface="+mj-ea"/>
                <a:cs typeface="+mj-cs"/>
                <a:sym typeface="Menlo"/>
              </a:defRPr>
            </a:lvl1pPr>
          </a:lstStyle>
          <a:p>
            <a:r>
              <a:rPr lang="zh-CN" altLang="en-US" dirty="0"/>
              <a:t>在单向链表中插入节点</a:t>
            </a:r>
            <a:endParaRPr dirty="0"/>
          </a:p>
        </p:txBody>
      </p:sp>
      <p:sp>
        <p:nvSpPr>
          <p:cNvPr id="219" name="5"/>
          <p:cNvSpPr/>
          <p:nvPr/>
        </p:nvSpPr>
        <p:spPr>
          <a:xfrm>
            <a:off x="2753641" y="4910049"/>
            <a:ext cx="819854" cy="8198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20" name="23"/>
          <p:cNvSpPr/>
          <p:nvPr/>
        </p:nvSpPr>
        <p:spPr>
          <a:xfrm>
            <a:off x="4842735" y="4910049"/>
            <a:ext cx="819855" cy="81985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221" name="7"/>
          <p:cNvSpPr/>
          <p:nvPr/>
        </p:nvSpPr>
        <p:spPr>
          <a:xfrm>
            <a:off x="6931830" y="4910049"/>
            <a:ext cx="819854" cy="81985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22" name="13"/>
          <p:cNvSpPr/>
          <p:nvPr/>
        </p:nvSpPr>
        <p:spPr>
          <a:xfrm>
            <a:off x="9020924" y="4910049"/>
            <a:ext cx="819855" cy="81985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23" name="Line"/>
          <p:cNvSpPr/>
          <p:nvPr/>
        </p:nvSpPr>
        <p:spPr>
          <a:xfrm>
            <a:off x="3890368"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4" name="Line"/>
          <p:cNvSpPr/>
          <p:nvPr/>
        </p:nvSpPr>
        <p:spPr>
          <a:xfrm>
            <a:off x="5979462" y="5319976"/>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5" name="Line"/>
          <p:cNvSpPr/>
          <p:nvPr/>
        </p:nvSpPr>
        <p:spPr>
          <a:xfrm>
            <a:off x="8068557"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6" name="Insert 11 where the third node is."/>
          <p:cNvSpPr/>
          <p:nvPr/>
        </p:nvSpPr>
        <p:spPr>
          <a:xfrm>
            <a:off x="4156685" y="2415794"/>
            <a:ext cx="508953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在第三个节点前插入</a:t>
            </a:r>
            <a:r>
              <a:rPr lang="en-US" altLang="zh-CN" dirty="0"/>
              <a:t>11.</a:t>
            </a:r>
            <a:endParaRPr lang="zh-CN" altLang="en-US" dirty="0"/>
          </a:p>
        </p:txBody>
      </p:sp>
      <p:sp>
        <p:nvSpPr>
          <p:cNvPr id="227" name="Line"/>
          <p:cNvSpPr/>
          <p:nvPr/>
        </p:nvSpPr>
        <p:spPr>
          <a:xfrm>
            <a:off x="3163568" y="401468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8" name="Head"/>
          <p:cNvSpPr/>
          <p:nvPr/>
        </p:nvSpPr>
        <p:spPr>
          <a:xfrm>
            <a:off x="2555902" y="3316875"/>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229" name="Line"/>
          <p:cNvSpPr/>
          <p:nvPr/>
        </p:nvSpPr>
        <p:spPr>
          <a:xfrm>
            <a:off x="9430851" y="392162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0" name="Tail"/>
          <p:cNvSpPr/>
          <p:nvPr/>
        </p:nvSpPr>
        <p:spPr>
          <a:xfrm>
            <a:off x="8823186" y="3223812"/>
            <a:ext cx="121533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231" name="Line"/>
          <p:cNvSpPr/>
          <p:nvPr/>
        </p:nvSpPr>
        <p:spPr>
          <a:xfrm flipV="1">
            <a:off x="3163568" y="5867494"/>
            <a:ext cx="1" cy="77332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2" name="trav"/>
          <p:cNvSpPr/>
          <p:nvPr/>
        </p:nvSpPr>
        <p:spPr>
          <a:xfrm>
            <a:off x="2555902" y="6778405"/>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trav</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Inserting Singly Linked List"/>
          <p:cNvSpPr>
            <a:spLocks noGrp="1"/>
          </p:cNvSpPr>
          <p:nvPr>
            <p:ph type="title"/>
          </p:nvPr>
        </p:nvSpPr>
        <p:spPr>
          <a:xfrm>
            <a:off x="389582" y="316780"/>
            <a:ext cx="12225635" cy="1754040"/>
          </a:xfrm>
          <a:prstGeom prst="rect">
            <a:avLst/>
          </a:prstGeom>
        </p:spPr>
        <p:txBody>
          <a:bodyPr/>
          <a:lstStyle>
            <a:lvl1pPr defTabSz="549148">
              <a:defRPr sz="5640">
                <a:latin typeface="+mj-lt"/>
                <a:ea typeface="+mj-ea"/>
                <a:cs typeface="+mj-cs"/>
                <a:sym typeface="Menlo"/>
              </a:defRPr>
            </a:lvl1pPr>
          </a:lstStyle>
          <a:p>
            <a:r>
              <a:rPr lang="zh-CN" altLang="en-US" dirty="0"/>
              <a:t>在单向链表中插入节点</a:t>
            </a:r>
            <a:endParaRPr dirty="0"/>
          </a:p>
        </p:txBody>
      </p:sp>
      <p:sp>
        <p:nvSpPr>
          <p:cNvPr id="237" name="5"/>
          <p:cNvSpPr/>
          <p:nvPr/>
        </p:nvSpPr>
        <p:spPr>
          <a:xfrm>
            <a:off x="2753641" y="4910049"/>
            <a:ext cx="819854" cy="8198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38" name="23"/>
          <p:cNvSpPr/>
          <p:nvPr/>
        </p:nvSpPr>
        <p:spPr>
          <a:xfrm>
            <a:off x="4842735" y="4910049"/>
            <a:ext cx="819855" cy="81985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239" name="7"/>
          <p:cNvSpPr/>
          <p:nvPr/>
        </p:nvSpPr>
        <p:spPr>
          <a:xfrm>
            <a:off x="6931830" y="4910049"/>
            <a:ext cx="819854" cy="8198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40" name="13"/>
          <p:cNvSpPr/>
          <p:nvPr/>
        </p:nvSpPr>
        <p:spPr>
          <a:xfrm>
            <a:off x="9020924" y="4910049"/>
            <a:ext cx="819855" cy="8198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41" name="Line"/>
          <p:cNvSpPr/>
          <p:nvPr/>
        </p:nvSpPr>
        <p:spPr>
          <a:xfrm>
            <a:off x="3890368"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2" name="Line"/>
          <p:cNvSpPr/>
          <p:nvPr/>
        </p:nvSpPr>
        <p:spPr>
          <a:xfrm>
            <a:off x="5979462" y="5319976"/>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3" name="Line"/>
          <p:cNvSpPr/>
          <p:nvPr/>
        </p:nvSpPr>
        <p:spPr>
          <a:xfrm>
            <a:off x="8068557"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4" name="Insert 11 where the third node is."/>
          <p:cNvSpPr/>
          <p:nvPr/>
        </p:nvSpPr>
        <p:spPr>
          <a:xfrm>
            <a:off x="4156685" y="2415794"/>
            <a:ext cx="508953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在第三个节点前插入</a:t>
            </a:r>
            <a:r>
              <a:rPr lang="en-US" altLang="zh-CN" dirty="0"/>
              <a:t>11.</a:t>
            </a:r>
            <a:endParaRPr lang="zh-CN" altLang="en-US" dirty="0"/>
          </a:p>
        </p:txBody>
      </p:sp>
      <p:sp>
        <p:nvSpPr>
          <p:cNvPr id="245" name="Line"/>
          <p:cNvSpPr/>
          <p:nvPr/>
        </p:nvSpPr>
        <p:spPr>
          <a:xfrm>
            <a:off x="3163568" y="401468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6" name="Head"/>
          <p:cNvSpPr/>
          <p:nvPr/>
        </p:nvSpPr>
        <p:spPr>
          <a:xfrm>
            <a:off x="2555902" y="3316875"/>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247" name="Line"/>
          <p:cNvSpPr/>
          <p:nvPr/>
        </p:nvSpPr>
        <p:spPr>
          <a:xfrm>
            <a:off x="9430851" y="392162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8" name="Tail"/>
          <p:cNvSpPr/>
          <p:nvPr/>
        </p:nvSpPr>
        <p:spPr>
          <a:xfrm>
            <a:off x="8823186" y="3223812"/>
            <a:ext cx="121533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249" name="Line"/>
          <p:cNvSpPr/>
          <p:nvPr/>
        </p:nvSpPr>
        <p:spPr>
          <a:xfrm flipV="1">
            <a:off x="5252662" y="5910148"/>
            <a:ext cx="1" cy="77332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0" name="trav"/>
          <p:cNvSpPr/>
          <p:nvPr/>
        </p:nvSpPr>
        <p:spPr>
          <a:xfrm>
            <a:off x="4644997" y="6821059"/>
            <a:ext cx="121533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trav</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Inserting Singly Linked List"/>
          <p:cNvSpPr>
            <a:spLocks noGrp="1"/>
          </p:cNvSpPr>
          <p:nvPr>
            <p:ph type="title"/>
          </p:nvPr>
        </p:nvSpPr>
        <p:spPr>
          <a:xfrm>
            <a:off x="389582" y="316780"/>
            <a:ext cx="12225635" cy="1754040"/>
          </a:xfrm>
          <a:prstGeom prst="rect">
            <a:avLst/>
          </a:prstGeom>
        </p:spPr>
        <p:txBody>
          <a:bodyPr/>
          <a:lstStyle>
            <a:lvl1pPr defTabSz="549148">
              <a:defRPr sz="5640">
                <a:latin typeface="+mj-lt"/>
                <a:ea typeface="+mj-ea"/>
                <a:cs typeface="+mj-cs"/>
                <a:sym typeface="Menlo"/>
              </a:defRPr>
            </a:lvl1pPr>
          </a:lstStyle>
          <a:p>
            <a:r>
              <a:rPr lang="zh-CN" altLang="en-US" dirty="0"/>
              <a:t>在单向链表中插入节点</a:t>
            </a:r>
            <a:endParaRPr dirty="0"/>
          </a:p>
        </p:txBody>
      </p:sp>
      <p:sp>
        <p:nvSpPr>
          <p:cNvPr id="255" name="5"/>
          <p:cNvSpPr/>
          <p:nvPr/>
        </p:nvSpPr>
        <p:spPr>
          <a:xfrm>
            <a:off x="2753641" y="4910049"/>
            <a:ext cx="819854" cy="8198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56" name="23"/>
          <p:cNvSpPr/>
          <p:nvPr/>
        </p:nvSpPr>
        <p:spPr>
          <a:xfrm>
            <a:off x="4842735" y="4910049"/>
            <a:ext cx="819855" cy="81985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257" name="7"/>
          <p:cNvSpPr/>
          <p:nvPr/>
        </p:nvSpPr>
        <p:spPr>
          <a:xfrm>
            <a:off x="6931830" y="4910049"/>
            <a:ext cx="819854" cy="8198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58" name="13"/>
          <p:cNvSpPr/>
          <p:nvPr/>
        </p:nvSpPr>
        <p:spPr>
          <a:xfrm>
            <a:off x="9020924" y="4910049"/>
            <a:ext cx="819855" cy="8198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59" name="Line"/>
          <p:cNvSpPr/>
          <p:nvPr/>
        </p:nvSpPr>
        <p:spPr>
          <a:xfrm>
            <a:off x="3890368"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0" name="Line"/>
          <p:cNvSpPr/>
          <p:nvPr/>
        </p:nvSpPr>
        <p:spPr>
          <a:xfrm>
            <a:off x="5979462" y="5319976"/>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1" name="Line"/>
          <p:cNvSpPr/>
          <p:nvPr/>
        </p:nvSpPr>
        <p:spPr>
          <a:xfrm>
            <a:off x="8068557"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2" name="Insert 11 where the third node is."/>
          <p:cNvSpPr/>
          <p:nvPr/>
        </p:nvSpPr>
        <p:spPr>
          <a:xfrm>
            <a:off x="4156685" y="2415794"/>
            <a:ext cx="508953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在第三个节点前插入</a:t>
            </a:r>
            <a:r>
              <a:rPr lang="en-US" altLang="zh-CN" dirty="0"/>
              <a:t>11.</a:t>
            </a:r>
            <a:endParaRPr lang="zh-CN" altLang="en-US" dirty="0"/>
          </a:p>
        </p:txBody>
      </p:sp>
      <p:sp>
        <p:nvSpPr>
          <p:cNvPr id="263" name="Line"/>
          <p:cNvSpPr/>
          <p:nvPr/>
        </p:nvSpPr>
        <p:spPr>
          <a:xfrm>
            <a:off x="3163568" y="401468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4" name="Head"/>
          <p:cNvSpPr/>
          <p:nvPr/>
        </p:nvSpPr>
        <p:spPr>
          <a:xfrm>
            <a:off x="2555902" y="3316875"/>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265" name="Line"/>
          <p:cNvSpPr/>
          <p:nvPr/>
        </p:nvSpPr>
        <p:spPr>
          <a:xfrm>
            <a:off x="9430851" y="392162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6" name="Tail"/>
          <p:cNvSpPr/>
          <p:nvPr/>
        </p:nvSpPr>
        <p:spPr>
          <a:xfrm>
            <a:off x="8823186" y="3223812"/>
            <a:ext cx="121533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267" name="Line"/>
          <p:cNvSpPr/>
          <p:nvPr/>
        </p:nvSpPr>
        <p:spPr>
          <a:xfrm flipV="1">
            <a:off x="5252662" y="5910148"/>
            <a:ext cx="1" cy="77332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8" name="trav"/>
          <p:cNvSpPr/>
          <p:nvPr/>
        </p:nvSpPr>
        <p:spPr>
          <a:xfrm>
            <a:off x="4644997" y="6821059"/>
            <a:ext cx="121533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trav</a:t>
            </a:r>
          </a:p>
        </p:txBody>
      </p:sp>
      <p:sp>
        <p:nvSpPr>
          <p:cNvPr id="269" name="11"/>
          <p:cNvSpPr/>
          <p:nvPr/>
        </p:nvSpPr>
        <p:spPr>
          <a:xfrm>
            <a:off x="6931830" y="6722282"/>
            <a:ext cx="819854" cy="819855"/>
          </a:xfrm>
          <a:prstGeom prst="ellipse">
            <a:avLst/>
          </a:prstGeom>
          <a:gradFill>
            <a:gsLst>
              <a:gs pos="0">
                <a:srgbClr val="189B1A"/>
              </a:gs>
              <a:gs pos="100000">
                <a:srgbClr val="235D0B"/>
              </a:gs>
            </a:gsLst>
            <a:lin ang="5400000"/>
          </a:gra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Inserting Singly Linked List"/>
          <p:cNvSpPr>
            <a:spLocks noGrp="1"/>
          </p:cNvSpPr>
          <p:nvPr>
            <p:ph type="title"/>
          </p:nvPr>
        </p:nvSpPr>
        <p:spPr>
          <a:xfrm>
            <a:off x="389582" y="316780"/>
            <a:ext cx="12225635" cy="1754040"/>
          </a:xfrm>
          <a:prstGeom prst="rect">
            <a:avLst/>
          </a:prstGeom>
        </p:spPr>
        <p:txBody>
          <a:bodyPr/>
          <a:lstStyle>
            <a:lvl1pPr defTabSz="549148">
              <a:defRPr sz="5640">
                <a:latin typeface="+mj-lt"/>
                <a:ea typeface="+mj-ea"/>
                <a:cs typeface="+mj-cs"/>
                <a:sym typeface="Menlo"/>
              </a:defRPr>
            </a:lvl1pPr>
          </a:lstStyle>
          <a:p>
            <a:r>
              <a:rPr lang="zh-CN" altLang="en-US" dirty="0"/>
              <a:t>在单向链表中插入节点</a:t>
            </a:r>
            <a:endParaRPr dirty="0"/>
          </a:p>
        </p:txBody>
      </p:sp>
      <p:sp>
        <p:nvSpPr>
          <p:cNvPr id="274" name="5"/>
          <p:cNvSpPr/>
          <p:nvPr/>
        </p:nvSpPr>
        <p:spPr>
          <a:xfrm>
            <a:off x="2753641" y="4910049"/>
            <a:ext cx="819854" cy="8198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5" name="23"/>
          <p:cNvSpPr/>
          <p:nvPr/>
        </p:nvSpPr>
        <p:spPr>
          <a:xfrm>
            <a:off x="4842735" y="4910049"/>
            <a:ext cx="819855" cy="81985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276" name="7"/>
          <p:cNvSpPr/>
          <p:nvPr/>
        </p:nvSpPr>
        <p:spPr>
          <a:xfrm>
            <a:off x="6931830" y="4910049"/>
            <a:ext cx="819854" cy="8198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77" name="13"/>
          <p:cNvSpPr/>
          <p:nvPr/>
        </p:nvSpPr>
        <p:spPr>
          <a:xfrm>
            <a:off x="9020924" y="4910049"/>
            <a:ext cx="819855" cy="8198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78" name="Line"/>
          <p:cNvSpPr/>
          <p:nvPr/>
        </p:nvSpPr>
        <p:spPr>
          <a:xfrm>
            <a:off x="3890368"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9" name="Line"/>
          <p:cNvSpPr/>
          <p:nvPr/>
        </p:nvSpPr>
        <p:spPr>
          <a:xfrm>
            <a:off x="5979462" y="5319976"/>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0" name="Line"/>
          <p:cNvSpPr/>
          <p:nvPr/>
        </p:nvSpPr>
        <p:spPr>
          <a:xfrm>
            <a:off x="8068557"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1" name="Insert 11 where the third node is."/>
          <p:cNvSpPr/>
          <p:nvPr/>
        </p:nvSpPr>
        <p:spPr>
          <a:xfrm>
            <a:off x="4156685" y="2415794"/>
            <a:ext cx="508953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在第三个节点前插入</a:t>
            </a:r>
            <a:r>
              <a:rPr lang="en-US" altLang="zh-CN" dirty="0"/>
              <a:t>11.</a:t>
            </a:r>
            <a:endParaRPr lang="zh-CN" altLang="en-US" dirty="0"/>
          </a:p>
        </p:txBody>
      </p:sp>
      <p:sp>
        <p:nvSpPr>
          <p:cNvPr id="282" name="Line"/>
          <p:cNvSpPr/>
          <p:nvPr/>
        </p:nvSpPr>
        <p:spPr>
          <a:xfrm>
            <a:off x="3163568" y="401468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3" name="Head"/>
          <p:cNvSpPr/>
          <p:nvPr/>
        </p:nvSpPr>
        <p:spPr>
          <a:xfrm>
            <a:off x="2555902" y="3316875"/>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284" name="Line"/>
          <p:cNvSpPr/>
          <p:nvPr/>
        </p:nvSpPr>
        <p:spPr>
          <a:xfrm>
            <a:off x="9430851" y="392162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5" name="Tail"/>
          <p:cNvSpPr/>
          <p:nvPr/>
        </p:nvSpPr>
        <p:spPr>
          <a:xfrm>
            <a:off x="8823186" y="3223812"/>
            <a:ext cx="121533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286" name="Line"/>
          <p:cNvSpPr/>
          <p:nvPr/>
        </p:nvSpPr>
        <p:spPr>
          <a:xfrm flipV="1">
            <a:off x="5252662" y="5910148"/>
            <a:ext cx="1" cy="77332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7" name="trav"/>
          <p:cNvSpPr/>
          <p:nvPr/>
        </p:nvSpPr>
        <p:spPr>
          <a:xfrm>
            <a:off x="4644997" y="6821059"/>
            <a:ext cx="121533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trav</a:t>
            </a:r>
          </a:p>
        </p:txBody>
      </p:sp>
      <p:sp>
        <p:nvSpPr>
          <p:cNvPr id="288" name="11"/>
          <p:cNvSpPr/>
          <p:nvPr/>
        </p:nvSpPr>
        <p:spPr>
          <a:xfrm>
            <a:off x="6931830" y="6722282"/>
            <a:ext cx="819854" cy="819855"/>
          </a:xfrm>
          <a:prstGeom prst="ellipse">
            <a:avLst/>
          </a:prstGeom>
          <a:gradFill>
            <a:gsLst>
              <a:gs pos="0">
                <a:srgbClr val="189B1A"/>
              </a:gs>
              <a:gs pos="100000">
                <a:srgbClr val="235D0B"/>
              </a:gs>
            </a:gsLst>
            <a:lin ang="5400000"/>
          </a:gra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89" name="Line"/>
          <p:cNvSpPr/>
          <p:nvPr/>
        </p:nvSpPr>
        <p:spPr>
          <a:xfrm flipV="1">
            <a:off x="7341757" y="5839432"/>
            <a:ext cx="1" cy="77332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Inserting Singly Linked List"/>
          <p:cNvSpPr>
            <a:spLocks noGrp="1"/>
          </p:cNvSpPr>
          <p:nvPr>
            <p:ph type="title"/>
          </p:nvPr>
        </p:nvSpPr>
        <p:spPr>
          <a:xfrm>
            <a:off x="389582" y="316780"/>
            <a:ext cx="12225635" cy="1754040"/>
          </a:xfrm>
          <a:prstGeom prst="rect">
            <a:avLst/>
          </a:prstGeom>
        </p:spPr>
        <p:txBody>
          <a:bodyPr/>
          <a:lstStyle>
            <a:lvl1pPr defTabSz="549148">
              <a:defRPr sz="5640">
                <a:latin typeface="+mj-lt"/>
                <a:ea typeface="+mj-ea"/>
                <a:cs typeface="+mj-cs"/>
                <a:sym typeface="Menlo"/>
              </a:defRPr>
            </a:lvl1pPr>
          </a:lstStyle>
          <a:p>
            <a:r>
              <a:rPr lang="zh-CN" altLang="en-US" dirty="0"/>
              <a:t>在单向链表中插入节点</a:t>
            </a:r>
            <a:endParaRPr dirty="0"/>
          </a:p>
        </p:txBody>
      </p:sp>
      <p:sp>
        <p:nvSpPr>
          <p:cNvPr id="294" name="5"/>
          <p:cNvSpPr/>
          <p:nvPr/>
        </p:nvSpPr>
        <p:spPr>
          <a:xfrm>
            <a:off x="2753641" y="4910049"/>
            <a:ext cx="819854" cy="8198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5" name="23"/>
          <p:cNvSpPr/>
          <p:nvPr/>
        </p:nvSpPr>
        <p:spPr>
          <a:xfrm>
            <a:off x="4842735" y="4910049"/>
            <a:ext cx="819855" cy="81985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296" name="7"/>
          <p:cNvSpPr/>
          <p:nvPr/>
        </p:nvSpPr>
        <p:spPr>
          <a:xfrm>
            <a:off x="6931830" y="4910049"/>
            <a:ext cx="819854" cy="8198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7" name="13"/>
          <p:cNvSpPr/>
          <p:nvPr/>
        </p:nvSpPr>
        <p:spPr>
          <a:xfrm>
            <a:off x="9020924" y="4910049"/>
            <a:ext cx="819855" cy="8198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98" name="Line"/>
          <p:cNvSpPr/>
          <p:nvPr/>
        </p:nvSpPr>
        <p:spPr>
          <a:xfrm>
            <a:off x="3890368"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9" name="Line"/>
          <p:cNvSpPr/>
          <p:nvPr/>
        </p:nvSpPr>
        <p:spPr>
          <a:xfrm>
            <a:off x="5723537" y="5626099"/>
            <a:ext cx="1217947" cy="12179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0" name="Line"/>
          <p:cNvSpPr/>
          <p:nvPr/>
        </p:nvSpPr>
        <p:spPr>
          <a:xfrm>
            <a:off x="8068557"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1" name="Insert 11 where the third node is."/>
          <p:cNvSpPr/>
          <p:nvPr/>
        </p:nvSpPr>
        <p:spPr>
          <a:xfrm>
            <a:off x="4156685" y="2415794"/>
            <a:ext cx="508953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在第三个节点前插入</a:t>
            </a:r>
            <a:r>
              <a:rPr lang="en-US" altLang="zh-CN" dirty="0"/>
              <a:t>11.</a:t>
            </a:r>
            <a:endParaRPr lang="zh-CN" altLang="en-US" dirty="0"/>
          </a:p>
        </p:txBody>
      </p:sp>
      <p:sp>
        <p:nvSpPr>
          <p:cNvPr id="302" name="Line"/>
          <p:cNvSpPr/>
          <p:nvPr/>
        </p:nvSpPr>
        <p:spPr>
          <a:xfrm>
            <a:off x="3163568" y="401468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3" name="Head"/>
          <p:cNvSpPr/>
          <p:nvPr/>
        </p:nvSpPr>
        <p:spPr>
          <a:xfrm>
            <a:off x="2555902" y="3316875"/>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304" name="Line"/>
          <p:cNvSpPr/>
          <p:nvPr/>
        </p:nvSpPr>
        <p:spPr>
          <a:xfrm>
            <a:off x="9430851" y="392162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5" name="Tail"/>
          <p:cNvSpPr/>
          <p:nvPr/>
        </p:nvSpPr>
        <p:spPr>
          <a:xfrm>
            <a:off x="8823186" y="3223812"/>
            <a:ext cx="121533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306" name="Line"/>
          <p:cNvSpPr/>
          <p:nvPr/>
        </p:nvSpPr>
        <p:spPr>
          <a:xfrm flipV="1">
            <a:off x="5252662" y="5910148"/>
            <a:ext cx="1" cy="77332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7" name="trav"/>
          <p:cNvSpPr/>
          <p:nvPr/>
        </p:nvSpPr>
        <p:spPr>
          <a:xfrm>
            <a:off x="4644997" y="6821059"/>
            <a:ext cx="121533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trav</a:t>
            </a:r>
          </a:p>
        </p:txBody>
      </p:sp>
      <p:sp>
        <p:nvSpPr>
          <p:cNvPr id="308" name="11"/>
          <p:cNvSpPr/>
          <p:nvPr/>
        </p:nvSpPr>
        <p:spPr>
          <a:xfrm>
            <a:off x="6931830" y="6722282"/>
            <a:ext cx="819854" cy="819855"/>
          </a:xfrm>
          <a:prstGeom prst="ellipse">
            <a:avLst/>
          </a:prstGeom>
          <a:gradFill>
            <a:gsLst>
              <a:gs pos="0">
                <a:srgbClr val="189B1A"/>
              </a:gs>
              <a:gs pos="100000">
                <a:srgbClr val="235D0B"/>
              </a:gs>
            </a:gsLst>
            <a:lin ang="5400000"/>
          </a:gra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09" name="Line"/>
          <p:cNvSpPr/>
          <p:nvPr/>
        </p:nvSpPr>
        <p:spPr>
          <a:xfrm flipV="1">
            <a:off x="7341757" y="5839432"/>
            <a:ext cx="1" cy="77332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Inserting Singly Linked List"/>
          <p:cNvSpPr>
            <a:spLocks noGrp="1"/>
          </p:cNvSpPr>
          <p:nvPr>
            <p:ph type="title"/>
          </p:nvPr>
        </p:nvSpPr>
        <p:spPr>
          <a:xfrm>
            <a:off x="389582" y="316780"/>
            <a:ext cx="12225635" cy="1754040"/>
          </a:xfrm>
          <a:prstGeom prst="rect">
            <a:avLst/>
          </a:prstGeom>
        </p:spPr>
        <p:txBody>
          <a:bodyPr/>
          <a:lstStyle>
            <a:lvl1pPr defTabSz="549148">
              <a:defRPr sz="5640">
                <a:latin typeface="+mj-lt"/>
                <a:ea typeface="+mj-ea"/>
                <a:cs typeface="+mj-cs"/>
                <a:sym typeface="Menlo"/>
              </a:defRPr>
            </a:lvl1pPr>
          </a:lstStyle>
          <a:p>
            <a:r>
              <a:rPr lang="zh-CN" altLang="en-US" dirty="0"/>
              <a:t>在单向链表中插入节点</a:t>
            </a:r>
            <a:endParaRPr dirty="0"/>
          </a:p>
        </p:txBody>
      </p:sp>
      <p:sp>
        <p:nvSpPr>
          <p:cNvPr id="314" name="5"/>
          <p:cNvSpPr/>
          <p:nvPr/>
        </p:nvSpPr>
        <p:spPr>
          <a:xfrm>
            <a:off x="2753641" y="4910049"/>
            <a:ext cx="819854" cy="8198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5" name="23"/>
          <p:cNvSpPr/>
          <p:nvPr/>
        </p:nvSpPr>
        <p:spPr>
          <a:xfrm>
            <a:off x="4842735" y="4910049"/>
            <a:ext cx="819855" cy="81985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316" name="7"/>
          <p:cNvSpPr/>
          <p:nvPr/>
        </p:nvSpPr>
        <p:spPr>
          <a:xfrm>
            <a:off x="9073566" y="4857804"/>
            <a:ext cx="819854"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17" name="13"/>
          <p:cNvSpPr/>
          <p:nvPr/>
        </p:nvSpPr>
        <p:spPr>
          <a:xfrm>
            <a:off x="11162660" y="4857804"/>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18" name="Line"/>
          <p:cNvSpPr/>
          <p:nvPr/>
        </p:nvSpPr>
        <p:spPr>
          <a:xfrm>
            <a:off x="3890368"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9" name="Line"/>
          <p:cNvSpPr/>
          <p:nvPr/>
        </p:nvSpPr>
        <p:spPr>
          <a:xfrm>
            <a:off x="10210293" y="5267731"/>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0" name="Insert 11 where the third node is."/>
          <p:cNvSpPr/>
          <p:nvPr/>
        </p:nvSpPr>
        <p:spPr>
          <a:xfrm>
            <a:off x="4156685" y="2415794"/>
            <a:ext cx="508953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在第三个节点前插入</a:t>
            </a:r>
            <a:r>
              <a:rPr lang="en-US" altLang="zh-CN" dirty="0"/>
              <a:t>11.</a:t>
            </a:r>
            <a:endParaRPr lang="zh-CN" altLang="en-US" dirty="0"/>
          </a:p>
        </p:txBody>
      </p:sp>
      <p:sp>
        <p:nvSpPr>
          <p:cNvPr id="321" name="Line"/>
          <p:cNvSpPr/>
          <p:nvPr/>
        </p:nvSpPr>
        <p:spPr>
          <a:xfrm>
            <a:off x="3163568" y="401468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2" name="Head"/>
          <p:cNvSpPr/>
          <p:nvPr/>
        </p:nvSpPr>
        <p:spPr>
          <a:xfrm>
            <a:off x="2555902" y="3316875"/>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323" name="Line"/>
          <p:cNvSpPr/>
          <p:nvPr/>
        </p:nvSpPr>
        <p:spPr>
          <a:xfrm>
            <a:off x="11572587" y="3869377"/>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4" name="Tail"/>
          <p:cNvSpPr/>
          <p:nvPr/>
        </p:nvSpPr>
        <p:spPr>
          <a:xfrm>
            <a:off x="10964922" y="3171566"/>
            <a:ext cx="121533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325" name="Line"/>
          <p:cNvSpPr/>
          <p:nvPr/>
        </p:nvSpPr>
        <p:spPr>
          <a:xfrm flipV="1">
            <a:off x="5252662" y="5910148"/>
            <a:ext cx="1" cy="77332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 name="trav"/>
          <p:cNvSpPr/>
          <p:nvPr/>
        </p:nvSpPr>
        <p:spPr>
          <a:xfrm>
            <a:off x="4644997" y="6821059"/>
            <a:ext cx="121533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trav</a:t>
            </a:r>
          </a:p>
        </p:txBody>
      </p:sp>
      <p:sp>
        <p:nvSpPr>
          <p:cNvPr id="327" name="11"/>
          <p:cNvSpPr/>
          <p:nvPr/>
        </p:nvSpPr>
        <p:spPr>
          <a:xfrm>
            <a:off x="6931830" y="4910049"/>
            <a:ext cx="819854" cy="819855"/>
          </a:xfrm>
          <a:prstGeom prst="ellipse">
            <a:avLst/>
          </a:prstGeom>
          <a:gradFill>
            <a:gsLst>
              <a:gs pos="0">
                <a:srgbClr val="189B1A"/>
              </a:gs>
              <a:gs pos="100000">
                <a:srgbClr val="235D0B"/>
              </a:gs>
            </a:gsLst>
            <a:lin ang="5400000"/>
          </a:gra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8" name="Line"/>
          <p:cNvSpPr/>
          <p:nvPr/>
        </p:nvSpPr>
        <p:spPr>
          <a:xfrm>
            <a:off x="8121198" y="5319976"/>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9" name="Line"/>
          <p:cNvSpPr/>
          <p:nvPr/>
        </p:nvSpPr>
        <p:spPr>
          <a:xfrm>
            <a:off x="5979462" y="5319976"/>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Inserting Singly Linked List"/>
          <p:cNvSpPr>
            <a:spLocks noGrp="1"/>
          </p:cNvSpPr>
          <p:nvPr>
            <p:ph type="title"/>
          </p:nvPr>
        </p:nvSpPr>
        <p:spPr>
          <a:xfrm>
            <a:off x="389582" y="316780"/>
            <a:ext cx="12225635" cy="1754040"/>
          </a:xfrm>
          <a:prstGeom prst="rect">
            <a:avLst/>
          </a:prstGeom>
        </p:spPr>
        <p:txBody>
          <a:bodyPr/>
          <a:lstStyle>
            <a:lvl1pPr defTabSz="549148">
              <a:defRPr sz="5640">
                <a:latin typeface="+mj-lt"/>
                <a:ea typeface="+mj-ea"/>
                <a:cs typeface="+mj-cs"/>
                <a:sym typeface="Menlo"/>
              </a:defRPr>
            </a:lvl1pPr>
          </a:lstStyle>
          <a:p>
            <a:r>
              <a:rPr lang="zh-CN" altLang="en-US" dirty="0"/>
              <a:t>在单向链表中插入节点</a:t>
            </a:r>
            <a:endParaRPr dirty="0"/>
          </a:p>
        </p:txBody>
      </p:sp>
      <p:sp>
        <p:nvSpPr>
          <p:cNvPr id="334" name="5"/>
          <p:cNvSpPr/>
          <p:nvPr/>
        </p:nvSpPr>
        <p:spPr>
          <a:xfrm>
            <a:off x="2753641" y="4910049"/>
            <a:ext cx="819854" cy="8198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35" name="23"/>
          <p:cNvSpPr/>
          <p:nvPr/>
        </p:nvSpPr>
        <p:spPr>
          <a:xfrm>
            <a:off x="4842735" y="4910049"/>
            <a:ext cx="819855" cy="8198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336" name="7"/>
          <p:cNvSpPr/>
          <p:nvPr/>
        </p:nvSpPr>
        <p:spPr>
          <a:xfrm>
            <a:off x="9073566" y="4857804"/>
            <a:ext cx="819854" cy="8198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37" name="13"/>
          <p:cNvSpPr/>
          <p:nvPr/>
        </p:nvSpPr>
        <p:spPr>
          <a:xfrm>
            <a:off x="11162660" y="4857804"/>
            <a:ext cx="819855" cy="8198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38" name="Line"/>
          <p:cNvSpPr/>
          <p:nvPr/>
        </p:nvSpPr>
        <p:spPr>
          <a:xfrm>
            <a:off x="3890368"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9" name="Line"/>
          <p:cNvSpPr/>
          <p:nvPr/>
        </p:nvSpPr>
        <p:spPr>
          <a:xfrm>
            <a:off x="10210293" y="5267731"/>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0" name="Insert 11 where the third node is."/>
          <p:cNvSpPr/>
          <p:nvPr/>
        </p:nvSpPr>
        <p:spPr>
          <a:xfrm>
            <a:off x="4156685" y="2415794"/>
            <a:ext cx="508953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在第三个节点前插入</a:t>
            </a:r>
            <a:r>
              <a:rPr lang="en-US" altLang="zh-CN" dirty="0"/>
              <a:t>11.</a:t>
            </a:r>
            <a:endParaRPr lang="zh-CN" altLang="en-US" dirty="0"/>
          </a:p>
        </p:txBody>
      </p:sp>
      <p:sp>
        <p:nvSpPr>
          <p:cNvPr id="341" name="Line"/>
          <p:cNvSpPr/>
          <p:nvPr/>
        </p:nvSpPr>
        <p:spPr>
          <a:xfrm>
            <a:off x="3163568" y="401468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 name="Head"/>
          <p:cNvSpPr/>
          <p:nvPr/>
        </p:nvSpPr>
        <p:spPr>
          <a:xfrm>
            <a:off x="2555902" y="3316875"/>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343" name="Line"/>
          <p:cNvSpPr/>
          <p:nvPr/>
        </p:nvSpPr>
        <p:spPr>
          <a:xfrm>
            <a:off x="11572587" y="3869377"/>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4" name="Tail"/>
          <p:cNvSpPr/>
          <p:nvPr/>
        </p:nvSpPr>
        <p:spPr>
          <a:xfrm>
            <a:off x="10964922" y="3171566"/>
            <a:ext cx="121533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345" name="11"/>
          <p:cNvSpPr/>
          <p:nvPr/>
        </p:nvSpPr>
        <p:spPr>
          <a:xfrm>
            <a:off x="6931830" y="4910049"/>
            <a:ext cx="819854" cy="8198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6" name="Line"/>
          <p:cNvSpPr/>
          <p:nvPr/>
        </p:nvSpPr>
        <p:spPr>
          <a:xfrm>
            <a:off x="8121198" y="5319976"/>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7" name="Line"/>
          <p:cNvSpPr/>
          <p:nvPr/>
        </p:nvSpPr>
        <p:spPr>
          <a:xfrm>
            <a:off x="5979462" y="5319976"/>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Inserting Doubly Linked List"/>
          <p:cNvSpPr>
            <a:spLocks noGrp="1"/>
          </p:cNvSpPr>
          <p:nvPr>
            <p:ph type="title"/>
          </p:nvPr>
        </p:nvSpPr>
        <p:spPr>
          <a:prstGeom prst="rect">
            <a:avLst/>
          </a:prstGeom>
        </p:spPr>
        <p:txBody>
          <a:bodyPr>
            <a:normAutofit/>
          </a:bodyPr>
          <a:lstStyle>
            <a:lvl1pPr defTabSz="508254">
              <a:defRPr sz="6960">
                <a:latin typeface="+mj-lt"/>
                <a:ea typeface="+mj-ea"/>
                <a:cs typeface="+mj-cs"/>
                <a:sym typeface="Menlo"/>
              </a:defRPr>
            </a:lvl1pPr>
          </a:lstStyle>
          <a:p>
            <a:r>
              <a:rPr lang="zh-CN" altLang="en-US" dirty="0"/>
              <a:t>在双向链表中插入节点</a:t>
            </a:r>
            <a:endParaRPr dirty="0"/>
          </a:p>
        </p:txBody>
      </p:sp>
      <p:sp>
        <p:nvSpPr>
          <p:cNvPr id="350" name="5"/>
          <p:cNvSpPr/>
          <p:nvPr/>
        </p:nvSpPr>
        <p:spPr>
          <a:xfrm>
            <a:off x="1673067" y="5734698"/>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51" name="23"/>
          <p:cNvSpPr/>
          <p:nvPr/>
        </p:nvSpPr>
        <p:spPr>
          <a:xfrm>
            <a:off x="3762162" y="5734698"/>
            <a:ext cx="819854"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352" name="7"/>
          <p:cNvSpPr/>
          <p:nvPr/>
        </p:nvSpPr>
        <p:spPr>
          <a:xfrm>
            <a:off x="5851256" y="5734698"/>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53" name="13"/>
          <p:cNvSpPr/>
          <p:nvPr/>
        </p:nvSpPr>
        <p:spPr>
          <a:xfrm>
            <a:off x="7940350" y="5734698"/>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54" name="Line"/>
          <p:cNvSpPr/>
          <p:nvPr/>
        </p:nvSpPr>
        <p:spPr>
          <a:xfrm>
            <a:off x="5003846"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 name="Insert 11 where the third node is."/>
          <p:cNvSpPr/>
          <p:nvPr/>
        </p:nvSpPr>
        <p:spPr>
          <a:xfrm>
            <a:off x="3957632" y="2653619"/>
            <a:ext cx="508953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在第三个节点前插入</a:t>
            </a:r>
            <a:r>
              <a:rPr lang="en-US" altLang="zh-CN" dirty="0"/>
              <a:t>11.</a:t>
            </a:r>
            <a:endParaRPr lang="zh-CN" altLang="en-US" dirty="0"/>
          </a:p>
        </p:txBody>
      </p:sp>
      <p:sp>
        <p:nvSpPr>
          <p:cNvPr id="356" name="Line"/>
          <p:cNvSpPr/>
          <p:nvPr/>
        </p:nvSpPr>
        <p:spPr>
          <a:xfrm>
            <a:off x="2082994" y="48393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7" name="Head"/>
          <p:cNvSpPr/>
          <p:nvPr/>
        </p:nvSpPr>
        <p:spPr>
          <a:xfrm>
            <a:off x="1475329" y="4141523"/>
            <a:ext cx="121533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358" name="Line"/>
          <p:cNvSpPr/>
          <p:nvPr/>
        </p:nvSpPr>
        <p:spPr>
          <a:xfrm>
            <a:off x="8350277" y="47462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 name="Tail"/>
          <p:cNvSpPr/>
          <p:nvPr/>
        </p:nvSpPr>
        <p:spPr>
          <a:xfrm>
            <a:off x="7742612" y="4048460"/>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360" name="Line"/>
          <p:cNvSpPr/>
          <p:nvPr/>
        </p:nvSpPr>
        <p:spPr>
          <a:xfrm flipH="1">
            <a:off x="4793932"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1" name="Line"/>
          <p:cNvSpPr/>
          <p:nvPr/>
        </p:nvSpPr>
        <p:spPr>
          <a:xfrm>
            <a:off x="2914751"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2" name="Line"/>
          <p:cNvSpPr/>
          <p:nvPr/>
        </p:nvSpPr>
        <p:spPr>
          <a:xfrm flipH="1">
            <a:off x="2704837"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 name="Line"/>
          <p:cNvSpPr/>
          <p:nvPr/>
        </p:nvSpPr>
        <p:spPr>
          <a:xfrm>
            <a:off x="7092940"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4" name="Line"/>
          <p:cNvSpPr/>
          <p:nvPr/>
        </p:nvSpPr>
        <p:spPr>
          <a:xfrm flipH="1">
            <a:off x="6883026"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Inserting Doubly Linked List"/>
          <p:cNvSpPr>
            <a:spLocks noGrp="1"/>
          </p:cNvSpPr>
          <p:nvPr>
            <p:ph type="title"/>
          </p:nvPr>
        </p:nvSpPr>
        <p:spPr>
          <a:prstGeom prst="rect">
            <a:avLst/>
          </a:prstGeom>
        </p:spPr>
        <p:txBody>
          <a:bodyPr>
            <a:normAutofit/>
          </a:bodyPr>
          <a:lstStyle>
            <a:lvl1pPr defTabSz="508254">
              <a:defRPr sz="6960">
                <a:latin typeface="+mj-lt"/>
                <a:ea typeface="+mj-ea"/>
                <a:cs typeface="+mj-cs"/>
                <a:sym typeface="Menlo"/>
              </a:defRPr>
            </a:lvl1pPr>
          </a:lstStyle>
          <a:p>
            <a:r>
              <a:rPr lang="zh-CN" altLang="en-US" dirty="0"/>
              <a:t>在双向链表中插入节点</a:t>
            </a:r>
            <a:endParaRPr dirty="0"/>
          </a:p>
        </p:txBody>
      </p:sp>
      <p:sp>
        <p:nvSpPr>
          <p:cNvPr id="369" name="5"/>
          <p:cNvSpPr/>
          <p:nvPr/>
        </p:nvSpPr>
        <p:spPr>
          <a:xfrm>
            <a:off x="1673067" y="5734698"/>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70" name="23"/>
          <p:cNvSpPr/>
          <p:nvPr/>
        </p:nvSpPr>
        <p:spPr>
          <a:xfrm>
            <a:off x="3762162" y="5734698"/>
            <a:ext cx="819854" cy="8198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371" name="7"/>
          <p:cNvSpPr/>
          <p:nvPr/>
        </p:nvSpPr>
        <p:spPr>
          <a:xfrm>
            <a:off x="5851256" y="5734698"/>
            <a:ext cx="819855" cy="8198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72" name="13"/>
          <p:cNvSpPr/>
          <p:nvPr/>
        </p:nvSpPr>
        <p:spPr>
          <a:xfrm>
            <a:off x="7940350" y="5734698"/>
            <a:ext cx="819855" cy="8198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3" name="Line"/>
          <p:cNvSpPr/>
          <p:nvPr/>
        </p:nvSpPr>
        <p:spPr>
          <a:xfrm>
            <a:off x="5003846"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 name="Insert 11 where the third node is."/>
          <p:cNvSpPr/>
          <p:nvPr/>
        </p:nvSpPr>
        <p:spPr>
          <a:xfrm>
            <a:off x="3957632" y="2653619"/>
            <a:ext cx="508953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在第三个节点前插入</a:t>
            </a:r>
            <a:r>
              <a:rPr lang="en-US" altLang="zh-CN" dirty="0"/>
              <a:t>11.</a:t>
            </a:r>
            <a:endParaRPr lang="zh-CN" altLang="en-US" dirty="0"/>
          </a:p>
        </p:txBody>
      </p:sp>
      <p:sp>
        <p:nvSpPr>
          <p:cNvPr id="375" name="Line"/>
          <p:cNvSpPr/>
          <p:nvPr/>
        </p:nvSpPr>
        <p:spPr>
          <a:xfrm>
            <a:off x="2082994" y="48393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6" name="Head"/>
          <p:cNvSpPr/>
          <p:nvPr/>
        </p:nvSpPr>
        <p:spPr>
          <a:xfrm>
            <a:off x="1475329" y="4141523"/>
            <a:ext cx="121533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377" name="Line"/>
          <p:cNvSpPr/>
          <p:nvPr/>
        </p:nvSpPr>
        <p:spPr>
          <a:xfrm>
            <a:off x="8350277" y="47462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8" name="Tail"/>
          <p:cNvSpPr/>
          <p:nvPr/>
        </p:nvSpPr>
        <p:spPr>
          <a:xfrm>
            <a:off x="7742612" y="4048460"/>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379" name="Line"/>
          <p:cNvSpPr/>
          <p:nvPr/>
        </p:nvSpPr>
        <p:spPr>
          <a:xfrm flipH="1">
            <a:off x="4793932"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0" name="Line"/>
          <p:cNvSpPr/>
          <p:nvPr/>
        </p:nvSpPr>
        <p:spPr>
          <a:xfrm>
            <a:off x="2914751"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1" name="Line"/>
          <p:cNvSpPr/>
          <p:nvPr/>
        </p:nvSpPr>
        <p:spPr>
          <a:xfrm flipH="1">
            <a:off x="2704837"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2" name="Line"/>
          <p:cNvSpPr/>
          <p:nvPr/>
        </p:nvSpPr>
        <p:spPr>
          <a:xfrm>
            <a:off x="7092940"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3" name="Line"/>
          <p:cNvSpPr/>
          <p:nvPr/>
        </p:nvSpPr>
        <p:spPr>
          <a:xfrm flipH="1">
            <a:off x="6883026"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 name="Line"/>
          <p:cNvSpPr/>
          <p:nvPr/>
        </p:nvSpPr>
        <p:spPr>
          <a:xfrm flipV="1">
            <a:off x="2082994" y="6683433"/>
            <a:ext cx="1" cy="71311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5" name="trav"/>
          <p:cNvSpPr/>
          <p:nvPr/>
        </p:nvSpPr>
        <p:spPr>
          <a:xfrm>
            <a:off x="1475329" y="7425899"/>
            <a:ext cx="121533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trav</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Outline"/>
          <p:cNvSpPr>
            <a:spLocks noGrp="1"/>
          </p:cNvSpPr>
          <p:nvPr>
            <p:ph type="title"/>
          </p:nvPr>
        </p:nvSpPr>
        <p:spPr>
          <a:prstGeom prst="rect">
            <a:avLst/>
          </a:prstGeom>
        </p:spPr>
        <p:txBody>
          <a:bodyPr/>
          <a:lstStyle/>
          <a:p>
            <a:r>
              <a:rPr lang="zh-CN" altLang="en-US" dirty="0"/>
              <a:t>大纲</a:t>
            </a:r>
            <a:endParaRPr dirty="0"/>
          </a:p>
        </p:txBody>
      </p:sp>
      <p:sp>
        <p:nvSpPr>
          <p:cNvPr id="141" name="Discussion about Singly &amp; Doubly Linked Lists…"/>
          <p:cNvSpPr>
            <a:spLocks noGrp="1"/>
          </p:cNvSpPr>
          <p:nvPr>
            <p:ph type="body" idx="1"/>
          </p:nvPr>
        </p:nvSpPr>
        <p:spPr>
          <a:xfrm>
            <a:off x="1356456" y="2141239"/>
            <a:ext cx="12309873" cy="7198322"/>
          </a:xfrm>
          <a:prstGeom prst="rect">
            <a:avLst/>
          </a:prstGeom>
        </p:spPr>
        <p:txBody>
          <a:bodyPr>
            <a:normAutofit/>
          </a:bodyPr>
          <a:lstStyle/>
          <a:p>
            <a:pPr marL="266700" indent="-266700" defTabSz="350520">
              <a:spcBef>
                <a:spcPts val="2400"/>
              </a:spcBef>
              <a:defRPr sz="2820" b="1"/>
            </a:pPr>
            <a:r>
              <a:rPr lang="zh-CN" altLang="en-US" dirty="0"/>
              <a:t>介绍单向和双向链表</a:t>
            </a:r>
            <a:endParaRPr dirty="0">
              <a:solidFill>
                <a:schemeClr val="accent4"/>
              </a:solidFill>
            </a:endParaRPr>
          </a:p>
          <a:p>
            <a:pPr marL="533400" lvl="1" indent="-266700" defTabSz="350520">
              <a:spcBef>
                <a:spcPts val="2400"/>
              </a:spcBef>
              <a:defRPr sz="2820"/>
            </a:pPr>
            <a:r>
              <a:rPr lang="zh-CN" altLang="en-US" sz="2400" dirty="0"/>
              <a:t>什么是链表？</a:t>
            </a:r>
            <a:endParaRPr lang="en-US" altLang="zh-CN" sz="2400" dirty="0"/>
          </a:p>
          <a:p>
            <a:pPr marL="533400" lvl="1" indent="-266700" defTabSz="350520">
              <a:spcBef>
                <a:spcPts val="2400"/>
              </a:spcBef>
              <a:defRPr sz="2820"/>
            </a:pPr>
            <a:r>
              <a:rPr lang="en" sz="2400" dirty="0" err="1"/>
              <a:t>链表有哪些使用场景</a:t>
            </a:r>
            <a:r>
              <a:rPr lang="zh-CN" altLang="en-US" sz="2400" dirty="0"/>
              <a:t>？</a:t>
            </a:r>
            <a:endParaRPr lang="en" sz="2400" dirty="0"/>
          </a:p>
          <a:p>
            <a:pPr marL="533400" lvl="1" indent="-266700" defTabSz="350520">
              <a:spcBef>
                <a:spcPts val="2400"/>
              </a:spcBef>
              <a:defRPr sz="2820"/>
            </a:pPr>
            <a:r>
              <a:rPr lang="zh-CN" altLang="en-US" sz="2400" dirty="0"/>
              <a:t>术语</a:t>
            </a:r>
            <a:endParaRPr sz="2400" dirty="0"/>
          </a:p>
          <a:p>
            <a:pPr marL="533400" lvl="1" indent="-266700" defTabSz="350520">
              <a:spcBef>
                <a:spcPts val="2400"/>
              </a:spcBef>
              <a:defRPr sz="2820"/>
            </a:pPr>
            <a:r>
              <a:rPr lang="en" sz="2400" dirty="0" err="1"/>
              <a:t>单向</a:t>
            </a:r>
            <a:r>
              <a:rPr lang="zh-CN" altLang="en-US" sz="2400" dirty="0"/>
              <a:t> </a:t>
            </a:r>
            <a:r>
              <a:rPr lang="en-US" altLang="zh-CN" sz="2400" dirty="0"/>
              <a:t>vs. </a:t>
            </a:r>
            <a:r>
              <a:rPr lang="zh-CN" altLang="en-US" sz="2400" dirty="0"/>
              <a:t>双向链表</a:t>
            </a:r>
            <a:endParaRPr lang="en" sz="2400" dirty="0"/>
          </a:p>
          <a:p>
            <a:pPr marL="266700" indent="-266700" defTabSz="350520">
              <a:spcBef>
                <a:spcPts val="2400"/>
              </a:spcBef>
              <a:defRPr sz="2820" b="1"/>
            </a:pPr>
            <a:r>
              <a:rPr lang="en" dirty="0" err="1"/>
              <a:t>实现细节</a:t>
            </a:r>
            <a:endParaRPr lang="en" dirty="0"/>
          </a:p>
          <a:p>
            <a:pPr marL="533400" lvl="1" indent="-266700" defTabSz="350520">
              <a:spcBef>
                <a:spcPts val="2400"/>
              </a:spcBef>
              <a:defRPr sz="2820"/>
            </a:pPr>
            <a:r>
              <a:rPr lang="en" sz="2400" dirty="0" err="1"/>
              <a:t>如何插入新元素</a:t>
            </a:r>
            <a:endParaRPr lang="en" sz="2400" dirty="0"/>
          </a:p>
          <a:p>
            <a:pPr marL="533400" lvl="1" indent="-266700" defTabSz="350520">
              <a:spcBef>
                <a:spcPts val="2400"/>
              </a:spcBef>
              <a:defRPr sz="2820"/>
            </a:pPr>
            <a:r>
              <a:rPr lang="zh-CN" altLang="en-US" sz="2400" dirty="0"/>
              <a:t>如何移除元素</a:t>
            </a:r>
            <a:endParaRPr sz="2400" dirty="0"/>
          </a:p>
          <a:p>
            <a:pPr marL="266700" indent="-266700" defTabSz="350520">
              <a:spcBef>
                <a:spcPts val="2400"/>
              </a:spcBef>
              <a:defRPr sz="2820" b="1"/>
            </a:pPr>
            <a:r>
              <a:rPr lang="zh-CN" altLang="en-US" dirty="0"/>
              <a:t>复杂度分析</a:t>
            </a:r>
            <a:endParaRPr dirty="0"/>
          </a:p>
          <a:p>
            <a:pPr marL="266700" indent="-266700" defTabSz="350520">
              <a:spcBef>
                <a:spcPts val="2400"/>
              </a:spcBef>
              <a:defRPr sz="2820" b="1"/>
            </a:pPr>
            <a:r>
              <a:rPr lang="zh-CN" altLang="en-US" dirty="0"/>
              <a:t>代码实现（双向链表）</a:t>
            </a: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Inserting Doubly Linked List"/>
          <p:cNvSpPr>
            <a:spLocks noGrp="1"/>
          </p:cNvSpPr>
          <p:nvPr>
            <p:ph type="title"/>
          </p:nvPr>
        </p:nvSpPr>
        <p:spPr>
          <a:prstGeom prst="rect">
            <a:avLst/>
          </a:prstGeom>
        </p:spPr>
        <p:txBody>
          <a:bodyPr>
            <a:normAutofit/>
          </a:bodyPr>
          <a:lstStyle>
            <a:lvl1pPr defTabSz="508254">
              <a:defRPr sz="6960">
                <a:latin typeface="+mj-lt"/>
                <a:ea typeface="+mj-ea"/>
                <a:cs typeface="+mj-cs"/>
                <a:sym typeface="Menlo"/>
              </a:defRPr>
            </a:lvl1pPr>
          </a:lstStyle>
          <a:p>
            <a:r>
              <a:rPr lang="zh-CN" altLang="en-US" dirty="0"/>
              <a:t>在双向链表中插入节点</a:t>
            </a:r>
            <a:endParaRPr dirty="0"/>
          </a:p>
        </p:txBody>
      </p:sp>
      <p:sp>
        <p:nvSpPr>
          <p:cNvPr id="390" name="5"/>
          <p:cNvSpPr/>
          <p:nvPr/>
        </p:nvSpPr>
        <p:spPr>
          <a:xfrm>
            <a:off x="1673067" y="5734698"/>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91" name="23"/>
          <p:cNvSpPr/>
          <p:nvPr/>
        </p:nvSpPr>
        <p:spPr>
          <a:xfrm>
            <a:off x="3762162" y="5734698"/>
            <a:ext cx="819854" cy="8198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392" name="7"/>
          <p:cNvSpPr/>
          <p:nvPr/>
        </p:nvSpPr>
        <p:spPr>
          <a:xfrm>
            <a:off x="5851256" y="5734698"/>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93" name="13"/>
          <p:cNvSpPr/>
          <p:nvPr/>
        </p:nvSpPr>
        <p:spPr>
          <a:xfrm>
            <a:off x="7940350" y="5734698"/>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4" name="Line"/>
          <p:cNvSpPr/>
          <p:nvPr/>
        </p:nvSpPr>
        <p:spPr>
          <a:xfrm>
            <a:off x="5003846"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5" name="Insert 11 where the third node is."/>
          <p:cNvSpPr/>
          <p:nvPr/>
        </p:nvSpPr>
        <p:spPr>
          <a:xfrm>
            <a:off x="3957632" y="2653619"/>
            <a:ext cx="508953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在第三个节点前插入</a:t>
            </a:r>
            <a:r>
              <a:rPr lang="en-US" altLang="zh-CN" dirty="0"/>
              <a:t>11.</a:t>
            </a:r>
            <a:endParaRPr lang="zh-CN" altLang="en-US" dirty="0"/>
          </a:p>
        </p:txBody>
      </p:sp>
      <p:sp>
        <p:nvSpPr>
          <p:cNvPr id="396" name="Line"/>
          <p:cNvSpPr/>
          <p:nvPr/>
        </p:nvSpPr>
        <p:spPr>
          <a:xfrm>
            <a:off x="2082994" y="48393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7" name="Head"/>
          <p:cNvSpPr/>
          <p:nvPr/>
        </p:nvSpPr>
        <p:spPr>
          <a:xfrm>
            <a:off x="1475329" y="4141523"/>
            <a:ext cx="121533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398" name="Line"/>
          <p:cNvSpPr/>
          <p:nvPr/>
        </p:nvSpPr>
        <p:spPr>
          <a:xfrm>
            <a:off x="8350277" y="47462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9" name="Tail"/>
          <p:cNvSpPr/>
          <p:nvPr/>
        </p:nvSpPr>
        <p:spPr>
          <a:xfrm>
            <a:off x="7742612" y="4048460"/>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400" name="Line"/>
          <p:cNvSpPr/>
          <p:nvPr/>
        </p:nvSpPr>
        <p:spPr>
          <a:xfrm flipH="1">
            <a:off x="4793932"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1" name="Line"/>
          <p:cNvSpPr/>
          <p:nvPr/>
        </p:nvSpPr>
        <p:spPr>
          <a:xfrm>
            <a:off x="2914751"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2" name="Line"/>
          <p:cNvSpPr/>
          <p:nvPr/>
        </p:nvSpPr>
        <p:spPr>
          <a:xfrm flipH="1">
            <a:off x="2704837"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3" name="Line"/>
          <p:cNvSpPr/>
          <p:nvPr/>
        </p:nvSpPr>
        <p:spPr>
          <a:xfrm>
            <a:off x="7092940"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4" name="Line"/>
          <p:cNvSpPr/>
          <p:nvPr/>
        </p:nvSpPr>
        <p:spPr>
          <a:xfrm flipH="1">
            <a:off x="6883026"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5" name="Line"/>
          <p:cNvSpPr/>
          <p:nvPr/>
        </p:nvSpPr>
        <p:spPr>
          <a:xfrm flipV="1">
            <a:off x="4172089" y="6683433"/>
            <a:ext cx="1" cy="71311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6" name="trav"/>
          <p:cNvSpPr/>
          <p:nvPr/>
        </p:nvSpPr>
        <p:spPr>
          <a:xfrm>
            <a:off x="3564423" y="7425899"/>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trav</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Inserting Doubly Linked List"/>
          <p:cNvSpPr>
            <a:spLocks noGrp="1"/>
          </p:cNvSpPr>
          <p:nvPr>
            <p:ph type="title"/>
          </p:nvPr>
        </p:nvSpPr>
        <p:spPr>
          <a:prstGeom prst="rect">
            <a:avLst/>
          </a:prstGeom>
        </p:spPr>
        <p:txBody>
          <a:bodyPr>
            <a:normAutofit/>
          </a:bodyPr>
          <a:lstStyle>
            <a:lvl1pPr defTabSz="508254">
              <a:defRPr sz="6960">
                <a:latin typeface="+mj-lt"/>
                <a:ea typeface="+mj-ea"/>
                <a:cs typeface="+mj-cs"/>
                <a:sym typeface="Menlo"/>
              </a:defRPr>
            </a:lvl1pPr>
          </a:lstStyle>
          <a:p>
            <a:r>
              <a:rPr lang="zh-CN" altLang="en-US" dirty="0"/>
              <a:t>在双向链表中插入节点</a:t>
            </a:r>
            <a:endParaRPr dirty="0"/>
          </a:p>
        </p:txBody>
      </p:sp>
      <p:sp>
        <p:nvSpPr>
          <p:cNvPr id="411" name="5"/>
          <p:cNvSpPr/>
          <p:nvPr/>
        </p:nvSpPr>
        <p:spPr>
          <a:xfrm>
            <a:off x="1673067" y="5734698"/>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12" name="23"/>
          <p:cNvSpPr/>
          <p:nvPr/>
        </p:nvSpPr>
        <p:spPr>
          <a:xfrm>
            <a:off x="3762162" y="5734698"/>
            <a:ext cx="819854" cy="8198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413" name="7"/>
          <p:cNvSpPr/>
          <p:nvPr/>
        </p:nvSpPr>
        <p:spPr>
          <a:xfrm>
            <a:off x="5851256" y="5734698"/>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14" name="13"/>
          <p:cNvSpPr/>
          <p:nvPr/>
        </p:nvSpPr>
        <p:spPr>
          <a:xfrm>
            <a:off x="7940350" y="5734698"/>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15" name="Line"/>
          <p:cNvSpPr/>
          <p:nvPr/>
        </p:nvSpPr>
        <p:spPr>
          <a:xfrm>
            <a:off x="5003846"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6" name="Insert 11 where the third node is."/>
          <p:cNvSpPr/>
          <p:nvPr/>
        </p:nvSpPr>
        <p:spPr>
          <a:xfrm>
            <a:off x="3957632" y="2653619"/>
            <a:ext cx="508953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在第三个节点前插入</a:t>
            </a:r>
            <a:r>
              <a:rPr lang="en-US" altLang="zh-CN" dirty="0"/>
              <a:t>11.</a:t>
            </a:r>
            <a:endParaRPr lang="zh-CN" altLang="en-US" dirty="0"/>
          </a:p>
        </p:txBody>
      </p:sp>
      <p:sp>
        <p:nvSpPr>
          <p:cNvPr id="417" name="Line"/>
          <p:cNvSpPr/>
          <p:nvPr/>
        </p:nvSpPr>
        <p:spPr>
          <a:xfrm>
            <a:off x="2082994" y="48393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8" name="Head"/>
          <p:cNvSpPr/>
          <p:nvPr/>
        </p:nvSpPr>
        <p:spPr>
          <a:xfrm>
            <a:off x="1475329" y="4141523"/>
            <a:ext cx="121533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419" name="Line"/>
          <p:cNvSpPr/>
          <p:nvPr/>
        </p:nvSpPr>
        <p:spPr>
          <a:xfrm>
            <a:off x="8350277" y="47462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0" name="Tail"/>
          <p:cNvSpPr/>
          <p:nvPr/>
        </p:nvSpPr>
        <p:spPr>
          <a:xfrm>
            <a:off x="7742612" y="4048460"/>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421" name="Line"/>
          <p:cNvSpPr/>
          <p:nvPr/>
        </p:nvSpPr>
        <p:spPr>
          <a:xfrm flipH="1">
            <a:off x="4793932"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2" name="Line"/>
          <p:cNvSpPr/>
          <p:nvPr/>
        </p:nvSpPr>
        <p:spPr>
          <a:xfrm>
            <a:off x="2914751"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3" name="Line"/>
          <p:cNvSpPr/>
          <p:nvPr/>
        </p:nvSpPr>
        <p:spPr>
          <a:xfrm flipH="1">
            <a:off x="2704837"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4" name="Line"/>
          <p:cNvSpPr/>
          <p:nvPr/>
        </p:nvSpPr>
        <p:spPr>
          <a:xfrm>
            <a:off x="7092940"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5" name="Line"/>
          <p:cNvSpPr/>
          <p:nvPr/>
        </p:nvSpPr>
        <p:spPr>
          <a:xfrm flipH="1">
            <a:off x="6883026"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6" name="Line"/>
          <p:cNvSpPr/>
          <p:nvPr/>
        </p:nvSpPr>
        <p:spPr>
          <a:xfrm flipV="1">
            <a:off x="4172089" y="6683433"/>
            <a:ext cx="1" cy="71311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7" name="trav"/>
          <p:cNvSpPr/>
          <p:nvPr/>
        </p:nvSpPr>
        <p:spPr>
          <a:xfrm>
            <a:off x="3564423" y="7425899"/>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trav</a:t>
            </a:r>
          </a:p>
        </p:txBody>
      </p:sp>
      <p:sp>
        <p:nvSpPr>
          <p:cNvPr id="428" name="11"/>
          <p:cNvSpPr/>
          <p:nvPr/>
        </p:nvSpPr>
        <p:spPr>
          <a:xfrm>
            <a:off x="5851256" y="7327122"/>
            <a:ext cx="819855" cy="819855"/>
          </a:xfrm>
          <a:prstGeom prst="ellipse">
            <a:avLst/>
          </a:prstGeom>
          <a:gradFill>
            <a:gsLst>
              <a:gs pos="0">
                <a:srgbClr val="189B1A"/>
              </a:gs>
              <a:gs pos="100000">
                <a:srgbClr val="235D0B"/>
              </a:gs>
            </a:gsLst>
            <a:lin ang="5400000"/>
          </a:gra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Inserting Doubly Linked List"/>
          <p:cNvSpPr>
            <a:spLocks noGrp="1"/>
          </p:cNvSpPr>
          <p:nvPr>
            <p:ph type="title"/>
          </p:nvPr>
        </p:nvSpPr>
        <p:spPr>
          <a:prstGeom prst="rect">
            <a:avLst/>
          </a:prstGeom>
        </p:spPr>
        <p:txBody>
          <a:bodyPr>
            <a:normAutofit/>
          </a:bodyPr>
          <a:lstStyle>
            <a:lvl1pPr defTabSz="508254">
              <a:defRPr sz="6960">
                <a:latin typeface="+mj-lt"/>
                <a:ea typeface="+mj-ea"/>
                <a:cs typeface="+mj-cs"/>
                <a:sym typeface="Menlo"/>
              </a:defRPr>
            </a:lvl1pPr>
          </a:lstStyle>
          <a:p>
            <a:r>
              <a:rPr lang="zh-CN" altLang="en-US" dirty="0"/>
              <a:t>在双向链表中插入节点</a:t>
            </a:r>
            <a:endParaRPr dirty="0"/>
          </a:p>
        </p:txBody>
      </p:sp>
      <p:sp>
        <p:nvSpPr>
          <p:cNvPr id="433" name="5"/>
          <p:cNvSpPr/>
          <p:nvPr/>
        </p:nvSpPr>
        <p:spPr>
          <a:xfrm>
            <a:off x="1673067" y="5734698"/>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4" name="23"/>
          <p:cNvSpPr/>
          <p:nvPr/>
        </p:nvSpPr>
        <p:spPr>
          <a:xfrm>
            <a:off x="3762162" y="5734698"/>
            <a:ext cx="819854" cy="8198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435" name="7"/>
          <p:cNvSpPr/>
          <p:nvPr/>
        </p:nvSpPr>
        <p:spPr>
          <a:xfrm>
            <a:off x="5851256" y="5734698"/>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36" name="13"/>
          <p:cNvSpPr/>
          <p:nvPr/>
        </p:nvSpPr>
        <p:spPr>
          <a:xfrm>
            <a:off x="7940350" y="5734698"/>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37" name="Line"/>
          <p:cNvSpPr/>
          <p:nvPr/>
        </p:nvSpPr>
        <p:spPr>
          <a:xfrm>
            <a:off x="5003846"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8" name="Insert 11 where the third node is."/>
          <p:cNvSpPr/>
          <p:nvPr/>
        </p:nvSpPr>
        <p:spPr>
          <a:xfrm>
            <a:off x="3957632" y="2653619"/>
            <a:ext cx="508953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在第三个节点前插入</a:t>
            </a:r>
            <a:r>
              <a:rPr lang="en-US" altLang="zh-CN" dirty="0"/>
              <a:t>11.</a:t>
            </a:r>
            <a:endParaRPr lang="zh-CN" altLang="en-US" dirty="0"/>
          </a:p>
        </p:txBody>
      </p:sp>
      <p:sp>
        <p:nvSpPr>
          <p:cNvPr id="439" name="Line"/>
          <p:cNvSpPr/>
          <p:nvPr/>
        </p:nvSpPr>
        <p:spPr>
          <a:xfrm>
            <a:off x="2082994" y="48393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0" name="Head"/>
          <p:cNvSpPr/>
          <p:nvPr/>
        </p:nvSpPr>
        <p:spPr>
          <a:xfrm>
            <a:off x="1475329" y="4141523"/>
            <a:ext cx="121533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441" name="Line"/>
          <p:cNvSpPr/>
          <p:nvPr/>
        </p:nvSpPr>
        <p:spPr>
          <a:xfrm>
            <a:off x="8350277" y="47462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2" name="Tail"/>
          <p:cNvSpPr/>
          <p:nvPr/>
        </p:nvSpPr>
        <p:spPr>
          <a:xfrm>
            <a:off x="7742612" y="4048460"/>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443" name="Line"/>
          <p:cNvSpPr/>
          <p:nvPr/>
        </p:nvSpPr>
        <p:spPr>
          <a:xfrm flipH="1">
            <a:off x="4793932"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4" name="Line"/>
          <p:cNvSpPr/>
          <p:nvPr/>
        </p:nvSpPr>
        <p:spPr>
          <a:xfrm>
            <a:off x="2914751"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5" name="Line"/>
          <p:cNvSpPr/>
          <p:nvPr/>
        </p:nvSpPr>
        <p:spPr>
          <a:xfrm flipH="1">
            <a:off x="2704837"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6" name="Line"/>
          <p:cNvSpPr/>
          <p:nvPr/>
        </p:nvSpPr>
        <p:spPr>
          <a:xfrm>
            <a:off x="7092940"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7" name="Line"/>
          <p:cNvSpPr/>
          <p:nvPr/>
        </p:nvSpPr>
        <p:spPr>
          <a:xfrm flipH="1">
            <a:off x="6883026"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8" name="Line"/>
          <p:cNvSpPr/>
          <p:nvPr/>
        </p:nvSpPr>
        <p:spPr>
          <a:xfrm flipV="1">
            <a:off x="4172089" y="6683433"/>
            <a:ext cx="1" cy="71311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9" name="trav"/>
          <p:cNvSpPr/>
          <p:nvPr/>
        </p:nvSpPr>
        <p:spPr>
          <a:xfrm>
            <a:off x="3564423" y="7425899"/>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trav</a:t>
            </a:r>
          </a:p>
        </p:txBody>
      </p:sp>
      <p:sp>
        <p:nvSpPr>
          <p:cNvPr id="450" name="11"/>
          <p:cNvSpPr/>
          <p:nvPr/>
        </p:nvSpPr>
        <p:spPr>
          <a:xfrm>
            <a:off x="5851256" y="7327122"/>
            <a:ext cx="819855" cy="819855"/>
          </a:xfrm>
          <a:prstGeom prst="ellipse">
            <a:avLst/>
          </a:prstGeom>
          <a:gradFill>
            <a:gsLst>
              <a:gs pos="0">
                <a:srgbClr val="189B1A"/>
              </a:gs>
              <a:gs pos="100000">
                <a:srgbClr val="235D0B"/>
              </a:gs>
            </a:gsLst>
            <a:lin ang="5400000"/>
          </a:gra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51" name="Line"/>
          <p:cNvSpPr/>
          <p:nvPr/>
        </p:nvSpPr>
        <p:spPr>
          <a:xfrm flipV="1">
            <a:off x="6262466" y="6621807"/>
            <a:ext cx="1" cy="6380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Inserting Doubly Linked List"/>
          <p:cNvSpPr>
            <a:spLocks noGrp="1"/>
          </p:cNvSpPr>
          <p:nvPr>
            <p:ph type="title"/>
          </p:nvPr>
        </p:nvSpPr>
        <p:spPr>
          <a:prstGeom prst="rect">
            <a:avLst/>
          </a:prstGeom>
        </p:spPr>
        <p:txBody>
          <a:bodyPr>
            <a:normAutofit/>
          </a:bodyPr>
          <a:lstStyle>
            <a:lvl1pPr defTabSz="508254">
              <a:defRPr sz="6960">
                <a:latin typeface="+mj-lt"/>
                <a:ea typeface="+mj-ea"/>
                <a:cs typeface="+mj-cs"/>
                <a:sym typeface="Menlo"/>
              </a:defRPr>
            </a:lvl1pPr>
          </a:lstStyle>
          <a:p>
            <a:r>
              <a:rPr lang="zh-CN" altLang="en-US" dirty="0"/>
              <a:t>在双向链表中插入节点</a:t>
            </a:r>
            <a:endParaRPr dirty="0"/>
          </a:p>
        </p:txBody>
      </p:sp>
      <p:sp>
        <p:nvSpPr>
          <p:cNvPr id="456" name="5"/>
          <p:cNvSpPr/>
          <p:nvPr/>
        </p:nvSpPr>
        <p:spPr>
          <a:xfrm>
            <a:off x="1673067" y="5734698"/>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57" name="23"/>
          <p:cNvSpPr/>
          <p:nvPr/>
        </p:nvSpPr>
        <p:spPr>
          <a:xfrm>
            <a:off x="3762162" y="5734698"/>
            <a:ext cx="819854" cy="8198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458" name="7"/>
          <p:cNvSpPr/>
          <p:nvPr/>
        </p:nvSpPr>
        <p:spPr>
          <a:xfrm>
            <a:off x="5851256" y="5734698"/>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59" name="13"/>
          <p:cNvSpPr/>
          <p:nvPr/>
        </p:nvSpPr>
        <p:spPr>
          <a:xfrm>
            <a:off x="7940350" y="5734698"/>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60" name="Line"/>
          <p:cNvSpPr/>
          <p:nvPr/>
        </p:nvSpPr>
        <p:spPr>
          <a:xfrm>
            <a:off x="5003846"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1" name="Insert 11 where the third node is."/>
          <p:cNvSpPr/>
          <p:nvPr/>
        </p:nvSpPr>
        <p:spPr>
          <a:xfrm>
            <a:off x="3957632" y="2653619"/>
            <a:ext cx="508953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在第三个节点前插入</a:t>
            </a:r>
            <a:r>
              <a:rPr lang="en-US" altLang="zh-CN" dirty="0"/>
              <a:t>11.</a:t>
            </a:r>
            <a:endParaRPr lang="zh-CN" altLang="en-US" dirty="0"/>
          </a:p>
        </p:txBody>
      </p:sp>
      <p:sp>
        <p:nvSpPr>
          <p:cNvPr id="462" name="Line"/>
          <p:cNvSpPr/>
          <p:nvPr/>
        </p:nvSpPr>
        <p:spPr>
          <a:xfrm>
            <a:off x="2082994" y="48393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3" name="Head"/>
          <p:cNvSpPr/>
          <p:nvPr/>
        </p:nvSpPr>
        <p:spPr>
          <a:xfrm>
            <a:off x="1475329" y="4141523"/>
            <a:ext cx="121533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464" name="Line"/>
          <p:cNvSpPr/>
          <p:nvPr/>
        </p:nvSpPr>
        <p:spPr>
          <a:xfrm>
            <a:off x="8350277" y="47462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5" name="Tail"/>
          <p:cNvSpPr/>
          <p:nvPr/>
        </p:nvSpPr>
        <p:spPr>
          <a:xfrm>
            <a:off x="7742612" y="4048460"/>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466" name="Line"/>
          <p:cNvSpPr/>
          <p:nvPr/>
        </p:nvSpPr>
        <p:spPr>
          <a:xfrm flipH="1">
            <a:off x="4793932"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7" name="Line"/>
          <p:cNvSpPr/>
          <p:nvPr/>
        </p:nvSpPr>
        <p:spPr>
          <a:xfrm>
            <a:off x="2914751"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8" name="Line"/>
          <p:cNvSpPr/>
          <p:nvPr/>
        </p:nvSpPr>
        <p:spPr>
          <a:xfrm flipH="1">
            <a:off x="2704837"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9" name="Line"/>
          <p:cNvSpPr/>
          <p:nvPr/>
        </p:nvSpPr>
        <p:spPr>
          <a:xfrm>
            <a:off x="7092940"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0" name="Line"/>
          <p:cNvSpPr/>
          <p:nvPr/>
        </p:nvSpPr>
        <p:spPr>
          <a:xfrm flipH="1">
            <a:off x="6883026"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1" name="Line"/>
          <p:cNvSpPr/>
          <p:nvPr/>
        </p:nvSpPr>
        <p:spPr>
          <a:xfrm flipV="1">
            <a:off x="4172089" y="6683433"/>
            <a:ext cx="1" cy="71311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2" name="trav"/>
          <p:cNvSpPr/>
          <p:nvPr/>
        </p:nvSpPr>
        <p:spPr>
          <a:xfrm>
            <a:off x="3564423" y="7425899"/>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trav</a:t>
            </a:r>
          </a:p>
        </p:txBody>
      </p:sp>
      <p:sp>
        <p:nvSpPr>
          <p:cNvPr id="473" name="11"/>
          <p:cNvSpPr/>
          <p:nvPr/>
        </p:nvSpPr>
        <p:spPr>
          <a:xfrm>
            <a:off x="5851256" y="7327122"/>
            <a:ext cx="819855" cy="819855"/>
          </a:xfrm>
          <a:prstGeom prst="ellipse">
            <a:avLst/>
          </a:prstGeom>
          <a:gradFill>
            <a:gsLst>
              <a:gs pos="0">
                <a:srgbClr val="189B1A"/>
              </a:gs>
              <a:gs pos="100000">
                <a:srgbClr val="235D0B"/>
              </a:gs>
            </a:gsLst>
            <a:lin ang="5400000"/>
          </a:gra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74" name="Line"/>
          <p:cNvSpPr/>
          <p:nvPr/>
        </p:nvSpPr>
        <p:spPr>
          <a:xfrm flipV="1">
            <a:off x="6262466" y="6621807"/>
            <a:ext cx="1" cy="6380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 name="Line"/>
          <p:cNvSpPr/>
          <p:nvPr/>
        </p:nvSpPr>
        <p:spPr>
          <a:xfrm flipH="1" flipV="1">
            <a:off x="4675334" y="6393730"/>
            <a:ext cx="1076254" cy="107625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Inserting Doubly Linked List"/>
          <p:cNvSpPr>
            <a:spLocks noGrp="1"/>
          </p:cNvSpPr>
          <p:nvPr>
            <p:ph type="title"/>
          </p:nvPr>
        </p:nvSpPr>
        <p:spPr>
          <a:prstGeom prst="rect">
            <a:avLst/>
          </a:prstGeom>
        </p:spPr>
        <p:txBody>
          <a:bodyPr>
            <a:normAutofit/>
          </a:bodyPr>
          <a:lstStyle>
            <a:lvl1pPr defTabSz="508254">
              <a:defRPr sz="6960">
                <a:latin typeface="+mj-lt"/>
                <a:ea typeface="+mj-ea"/>
                <a:cs typeface="+mj-cs"/>
                <a:sym typeface="Menlo"/>
              </a:defRPr>
            </a:lvl1pPr>
          </a:lstStyle>
          <a:p>
            <a:r>
              <a:rPr lang="zh-CN" altLang="en-US" dirty="0"/>
              <a:t>在双向链表中插入节点</a:t>
            </a:r>
            <a:endParaRPr dirty="0"/>
          </a:p>
        </p:txBody>
      </p:sp>
      <p:sp>
        <p:nvSpPr>
          <p:cNvPr id="480" name="5"/>
          <p:cNvSpPr/>
          <p:nvPr/>
        </p:nvSpPr>
        <p:spPr>
          <a:xfrm>
            <a:off x="1673067" y="5734698"/>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81" name="23"/>
          <p:cNvSpPr/>
          <p:nvPr/>
        </p:nvSpPr>
        <p:spPr>
          <a:xfrm>
            <a:off x="3762162" y="5734698"/>
            <a:ext cx="819854" cy="8198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482" name="7"/>
          <p:cNvSpPr/>
          <p:nvPr/>
        </p:nvSpPr>
        <p:spPr>
          <a:xfrm>
            <a:off x="5851256" y="5734698"/>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83" name="13"/>
          <p:cNvSpPr/>
          <p:nvPr/>
        </p:nvSpPr>
        <p:spPr>
          <a:xfrm>
            <a:off x="7940350" y="5734698"/>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84" name="Line"/>
          <p:cNvSpPr/>
          <p:nvPr/>
        </p:nvSpPr>
        <p:spPr>
          <a:xfrm>
            <a:off x="5003846"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5" name="Insert 11 where the third node is."/>
          <p:cNvSpPr/>
          <p:nvPr/>
        </p:nvSpPr>
        <p:spPr>
          <a:xfrm>
            <a:off x="3957632" y="2653619"/>
            <a:ext cx="508953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在第三个节点前插入</a:t>
            </a:r>
            <a:r>
              <a:rPr lang="en-US" altLang="zh-CN" dirty="0"/>
              <a:t>11.</a:t>
            </a:r>
            <a:endParaRPr lang="zh-CN" altLang="en-US" dirty="0"/>
          </a:p>
        </p:txBody>
      </p:sp>
      <p:sp>
        <p:nvSpPr>
          <p:cNvPr id="486" name="Line"/>
          <p:cNvSpPr/>
          <p:nvPr/>
        </p:nvSpPr>
        <p:spPr>
          <a:xfrm>
            <a:off x="2082994" y="48393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7" name="Head"/>
          <p:cNvSpPr/>
          <p:nvPr/>
        </p:nvSpPr>
        <p:spPr>
          <a:xfrm>
            <a:off x="1475329" y="4141523"/>
            <a:ext cx="121533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488" name="Line"/>
          <p:cNvSpPr/>
          <p:nvPr/>
        </p:nvSpPr>
        <p:spPr>
          <a:xfrm>
            <a:off x="8350277" y="47462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9" name="Tail"/>
          <p:cNvSpPr/>
          <p:nvPr/>
        </p:nvSpPr>
        <p:spPr>
          <a:xfrm>
            <a:off x="7742612" y="4048460"/>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490" name="Line"/>
          <p:cNvSpPr/>
          <p:nvPr/>
        </p:nvSpPr>
        <p:spPr>
          <a:xfrm>
            <a:off x="6261183" y="6824824"/>
            <a:ext cx="1" cy="43033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1" name="Line"/>
          <p:cNvSpPr/>
          <p:nvPr/>
        </p:nvSpPr>
        <p:spPr>
          <a:xfrm>
            <a:off x="2914751"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2" name="Line"/>
          <p:cNvSpPr/>
          <p:nvPr/>
        </p:nvSpPr>
        <p:spPr>
          <a:xfrm flipH="1">
            <a:off x="2704837"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3" name="Line"/>
          <p:cNvSpPr/>
          <p:nvPr/>
        </p:nvSpPr>
        <p:spPr>
          <a:xfrm>
            <a:off x="7092940"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4" name="Line"/>
          <p:cNvSpPr/>
          <p:nvPr/>
        </p:nvSpPr>
        <p:spPr>
          <a:xfrm flipH="1">
            <a:off x="6883026"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5" name="Line"/>
          <p:cNvSpPr/>
          <p:nvPr/>
        </p:nvSpPr>
        <p:spPr>
          <a:xfrm flipV="1">
            <a:off x="4172089" y="6683433"/>
            <a:ext cx="1" cy="71311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6" name="trav"/>
          <p:cNvSpPr/>
          <p:nvPr/>
        </p:nvSpPr>
        <p:spPr>
          <a:xfrm>
            <a:off x="3564423" y="7425899"/>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trav</a:t>
            </a:r>
          </a:p>
        </p:txBody>
      </p:sp>
      <p:sp>
        <p:nvSpPr>
          <p:cNvPr id="497" name="11"/>
          <p:cNvSpPr/>
          <p:nvPr/>
        </p:nvSpPr>
        <p:spPr>
          <a:xfrm>
            <a:off x="5851256" y="7327122"/>
            <a:ext cx="819855" cy="819855"/>
          </a:xfrm>
          <a:prstGeom prst="ellipse">
            <a:avLst/>
          </a:prstGeom>
          <a:gradFill>
            <a:gsLst>
              <a:gs pos="0">
                <a:srgbClr val="189B1A"/>
              </a:gs>
              <a:gs pos="100000">
                <a:srgbClr val="235D0B"/>
              </a:gs>
            </a:gsLst>
            <a:lin ang="5400000"/>
          </a:gra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98" name="Line"/>
          <p:cNvSpPr/>
          <p:nvPr/>
        </p:nvSpPr>
        <p:spPr>
          <a:xfrm flipV="1">
            <a:off x="6262466" y="6621807"/>
            <a:ext cx="1" cy="5367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9" name="Line"/>
          <p:cNvSpPr/>
          <p:nvPr/>
        </p:nvSpPr>
        <p:spPr>
          <a:xfrm flipH="1" flipV="1">
            <a:off x="4675334" y="6393730"/>
            <a:ext cx="1076254" cy="107625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Inserting Doubly Linked List"/>
          <p:cNvSpPr>
            <a:spLocks noGrp="1"/>
          </p:cNvSpPr>
          <p:nvPr>
            <p:ph type="title"/>
          </p:nvPr>
        </p:nvSpPr>
        <p:spPr>
          <a:prstGeom prst="rect">
            <a:avLst/>
          </a:prstGeom>
        </p:spPr>
        <p:txBody>
          <a:bodyPr>
            <a:normAutofit/>
          </a:bodyPr>
          <a:lstStyle>
            <a:lvl1pPr defTabSz="508254">
              <a:defRPr sz="6960">
                <a:latin typeface="+mj-lt"/>
                <a:ea typeface="+mj-ea"/>
                <a:cs typeface="+mj-cs"/>
                <a:sym typeface="Menlo"/>
              </a:defRPr>
            </a:lvl1pPr>
          </a:lstStyle>
          <a:p>
            <a:r>
              <a:rPr lang="zh-CN" altLang="en-US" dirty="0"/>
              <a:t>在双向链表中插入节点</a:t>
            </a:r>
            <a:endParaRPr dirty="0"/>
          </a:p>
        </p:txBody>
      </p:sp>
      <p:sp>
        <p:nvSpPr>
          <p:cNvPr id="504" name="5"/>
          <p:cNvSpPr/>
          <p:nvPr/>
        </p:nvSpPr>
        <p:spPr>
          <a:xfrm>
            <a:off x="1673067" y="5734698"/>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05" name="23"/>
          <p:cNvSpPr/>
          <p:nvPr/>
        </p:nvSpPr>
        <p:spPr>
          <a:xfrm>
            <a:off x="3762162" y="5734698"/>
            <a:ext cx="819854" cy="8198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506" name="7"/>
          <p:cNvSpPr/>
          <p:nvPr/>
        </p:nvSpPr>
        <p:spPr>
          <a:xfrm>
            <a:off x="5851256" y="5734698"/>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07" name="13"/>
          <p:cNvSpPr/>
          <p:nvPr/>
        </p:nvSpPr>
        <p:spPr>
          <a:xfrm>
            <a:off x="7940350" y="5734698"/>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08" name="Line"/>
          <p:cNvSpPr/>
          <p:nvPr/>
        </p:nvSpPr>
        <p:spPr>
          <a:xfrm>
            <a:off x="5342513" y="7059024"/>
            <a:ext cx="455150" cy="45515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9" name="Insert 11 where the third node is."/>
          <p:cNvSpPr/>
          <p:nvPr/>
        </p:nvSpPr>
        <p:spPr>
          <a:xfrm>
            <a:off x="3957632" y="2653619"/>
            <a:ext cx="508953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在第三个节点前插入</a:t>
            </a:r>
            <a:r>
              <a:rPr lang="en-US" altLang="zh-CN" dirty="0"/>
              <a:t>11.</a:t>
            </a:r>
            <a:endParaRPr lang="zh-CN" altLang="en-US" dirty="0"/>
          </a:p>
        </p:txBody>
      </p:sp>
      <p:sp>
        <p:nvSpPr>
          <p:cNvPr id="510" name="Line"/>
          <p:cNvSpPr/>
          <p:nvPr/>
        </p:nvSpPr>
        <p:spPr>
          <a:xfrm>
            <a:off x="2082994" y="48393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1" name="Head"/>
          <p:cNvSpPr/>
          <p:nvPr/>
        </p:nvSpPr>
        <p:spPr>
          <a:xfrm>
            <a:off x="1475329" y="4141523"/>
            <a:ext cx="121533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512" name="Line"/>
          <p:cNvSpPr/>
          <p:nvPr/>
        </p:nvSpPr>
        <p:spPr>
          <a:xfrm>
            <a:off x="8350277" y="47462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3" name="Tail"/>
          <p:cNvSpPr/>
          <p:nvPr/>
        </p:nvSpPr>
        <p:spPr>
          <a:xfrm>
            <a:off x="7742612" y="4048460"/>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514" name="Line"/>
          <p:cNvSpPr/>
          <p:nvPr/>
        </p:nvSpPr>
        <p:spPr>
          <a:xfrm>
            <a:off x="6261183" y="6824824"/>
            <a:ext cx="1" cy="43033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5" name="Line"/>
          <p:cNvSpPr/>
          <p:nvPr/>
        </p:nvSpPr>
        <p:spPr>
          <a:xfrm>
            <a:off x="2914751"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6" name="Line"/>
          <p:cNvSpPr/>
          <p:nvPr/>
        </p:nvSpPr>
        <p:spPr>
          <a:xfrm flipH="1">
            <a:off x="2704837"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7" name="Line"/>
          <p:cNvSpPr/>
          <p:nvPr/>
        </p:nvSpPr>
        <p:spPr>
          <a:xfrm>
            <a:off x="7092940"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8" name="Line"/>
          <p:cNvSpPr/>
          <p:nvPr/>
        </p:nvSpPr>
        <p:spPr>
          <a:xfrm flipH="1">
            <a:off x="6883026"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9" name="Line"/>
          <p:cNvSpPr/>
          <p:nvPr/>
        </p:nvSpPr>
        <p:spPr>
          <a:xfrm flipV="1">
            <a:off x="4172089" y="6683433"/>
            <a:ext cx="1" cy="71311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0" name="trav"/>
          <p:cNvSpPr/>
          <p:nvPr/>
        </p:nvSpPr>
        <p:spPr>
          <a:xfrm>
            <a:off x="3564423" y="7425899"/>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trav</a:t>
            </a:r>
          </a:p>
        </p:txBody>
      </p:sp>
      <p:sp>
        <p:nvSpPr>
          <p:cNvPr id="521" name="11"/>
          <p:cNvSpPr/>
          <p:nvPr/>
        </p:nvSpPr>
        <p:spPr>
          <a:xfrm>
            <a:off x="5851256" y="7327122"/>
            <a:ext cx="819855" cy="819855"/>
          </a:xfrm>
          <a:prstGeom prst="ellipse">
            <a:avLst/>
          </a:prstGeom>
          <a:gradFill>
            <a:gsLst>
              <a:gs pos="0">
                <a:srgbClr val="189B1A"/>
              </a:gs>
              <a:gs pos="100000">
                <a:srgbClr val="235D0B"/>
              </a:gs>
            </a:gsLst>
            <a:lin ang="5400000"/>
          </a:gra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22" name="Line"/>
          <p:cNvSpPr/>
          <p:nvPr/>
        </p:nvSpPr>
        <p:spPr>
          <a:xfrm flipV="1">
            <a:off x="6262466" y="6621807"/>
            <a:ext cx="1" cy="5367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3" name="Line"/>
          <p:cNvSpPr/>
          <p:nvPr/>
        </p:nvSpPr>
        <p:spPr>
          <a:xfrm flipH="1" flipV="1">
            <a:off x="4675334" y="6393730"/>
            <a:ext cx="1076254" cy="107625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 name="Inserting Doubly Linked List"/>
          <p:cNvSpPr>
            <a:spLocks noGrp="1"/>
          </p:cNvSpPr>
          <p:nvPr>
            <p:ph type="title"/>
          </p:nvPr>
        </p:nvSpPr>
        <p:spPr>
          <a:prstGeom prst="rect">
            <a:avLst/>
          </a:prstGeom>
        </p:spPr>
        <p:txBody>
          <a:bodyPr>
            <a:normAutofit/>
          </a:bodyPr>
          <a:lstStyle>
            <a:lvl1pPr defTabSz="508254">
              <a:defRPr sz="6960">
                <a:latin typeface="+mj-lt"/>
                <a:ea typeface="+mj-ea"/>
                <a:cs typeface="+mj-cs"/>
                <a:sym typeface="Menlo"/>
              </a:defRPr>
            </a:lvl1pPr>
          </a:lstStyle>
          <a:p>
            <a:r>
              <a:rPr lang="zh-CN" altLang="en-US" dirty="0"/>
              <a:t>在双向链表中插入节点</a:t>
            </a:r>
            <a:endParaRPr dirty="0"/>
          </a:p>
        </p:txBody>
      </p:sp>
      <p:sp>
        <p:nvSpPr>
          <p:cNvPr id="528" name="5"/>
          <p:cNvSpPr/>
          <p:nvPr/>
        </p:nvSpPr>
        <p:spPr>
          <a:xfrm>
            <a:off x="1673067" y="5734698"/>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29" name="23"/>
          <p:cNvSpPr/>
          <p:nvPr/>
        </p:nvSpPr>
        <p:spPr>
          <a:xfrm>
            <a:off x="3762162" y="5734698"/>
            <a:ext cx="819854" cy="8198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530" name="Insert 11 where the third node is."/>
          <p:cNvSpPr/>
          <p:nvPr/>
        </p:nvSpPr>
        <p:spPr>
          <a:xfrm>
            <a:off x="3957632" y="2653619"/>
            <a:ext cx="508953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在第三个节点前插入</a:t>
            </a:r>
            <a:r>
              <a:rPr lang="en-US" altLang="zh-CN" dirty="0"/>
              <a:t>11.</a:t>
            </a:r>
            <a:endParaRPr lang="zh-CN" altLang="en-US" dirty="0"/>
          </a:p>
        </p:txBody>
      </p:sp>
      <p:sp>
        <p:nvSpPr>
          <p:cNvPr id="531" name="Line"/>
          <p:cNvSpPr/>
          <p:nvPr/>
        </p:nvSpPr>
        <p:spPr>
          <a:xfrm>
            <a:off x="2082994" y="48393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2" name="Head"/>
          <p:cNvSpPr/>
          <p:nvPr/>
        </p:nvSpPr>
        <p:spPr>
          <a:xfrm>
            <a:off x="1475329" y="4141523"/>
            <a:ext cx="121533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533" name="Line"/>
          <p:cNvSpPr/>
          <p:nvPr/>
        </p:nvSpPr>
        <p:spPr>
          <a:xfrm>
            <a:off x="2914751"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4" name="Line"/>
          <p:cNvSpPr/>
          <p:nvPr/>
        </p:nvSpPr>
        <p:spPr>
          <a:xfrm flipH="1">
            <a:off x="2704837"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5" name="Line"/>
          <p:cNvSpPr/>
          <p:nvPr/>
        </p:nvSpPr>
        <p:spPr>
          <a:xfrm flipV="1">
            <a:off x="4172089" y="6683433"/>
            <a:ext cx="1" cy="71311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6" name="trav"/>
          <p:cNvSpPr/>
          <p:nvPr/>
        </p:nvSpPr>
        <p:spPr>
          <a:xfrm>
            <a:off x="3564423" y="7425899"/>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trav</a:t>
            </a:r>
          </a:p>
        </p:txBody>
      </p:sp>
      <p:sp>
        <p:nvSpPr>
          <p:cNvPr id="537" name="11"/>
          <p:cNvSpPr/>
          <p:nvPr/>
        </p:nvSpPr>
        <p:spPr>
          <a:xfrm>
            <a:off x="5851256" y="5734698"/>
            <a:ext cx="819855" cy="819854"/>
          </a:xfrm>
          <a:prstGeom prst="ellipse">
            <a:avLst/>
          </a:prstGeom>
          <a:gradFill>
            <a:gsLst>
              <a:gs pos="0">
                <a:srgbClr val="189B1A"/>
              </a:gs>
              <a:gs pos="100000">
                <a:srgbClr val="235D0B"/>
              </a:gs>
            </a:gsLst>
            <a:lin ang="5400000"/>
          </a:gra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38" name="7"/>
          <p:cNvSpPr/>
          <p:nvPr/>
        </p:nvSpPr>
        <p:spPr>
          <a:xfrm>
            <a:off x="7940350" y="5734698"/>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39" name="13"/>
          <p:cNvSpPr/>
          <p:nvPr/>
        </p:nvSpPr>
        <p:spPr>
          <a:xfrm>
            <a:off x="10029445" y="5734698"/>
            <a:ext cx="819854"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40" name="Line"/>
          <p:cNvSpPr/>
          <p:nvPr/>
        </p:nvSpPr>
        <p:spPr>
          <a:xfrm>
            <a:off x="5003846"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1" name="Line"/>
          <p:cNvSpPr/>
          <p:nvPr/>
        </p:nvSpPr>
        <p:spPr>
          <a:xfrm flipH="1">
            <a:off x="4793932"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2" name="Line"/>
          <p:cNvSpPr/>
          <p:nvPr/>
        </p:nvSpPr>
        <p:spPr>
          <a:xfrm>
            <a:off x="7092940"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3" name="Line"/>
          <p:cNvSpPr/>
          <p:nvPr/>
        </p:nvSpPr>
        <p:spPr>
          <a:xfrm flipH="1">
            <a:off x="6883027"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4" name="Line"/>
          <p:cNvSpPr/>
          <p:nvPr/>
        </p:nvSpPr>
        <p:spPr>
          <a:xfrm>
            <a:off x="9182034"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5" name="Line"/>
          <p:cNvSpPr/>
          <p:nvPr/>
        </p:nvSpPr>
        <p:spPr>
          <a:xfrm flipH="1">
            <a:off x="8972121"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6" name="Line"/>
          <p:cNvSpPr/>
          <p:nvPr/>
        </p:nvSpPr>
        <p:spPr>
          <a:xfrm>
            <a:off x="10439371" y="46954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7" name="Tail"/>
          <p:cNvSpPr/>
          <p:nvPr/>
        </p:nvSpPr>
        <p:spPr>
          <a:xfrm>
            <a:off x="9831706" y="3997660"/>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Inserting Doubly Linked List"/>
          <p:cNvSpPr>
            <a:spLocks noGrp="1"/>
          </p:cNvSpPr>
          <p:nvPr>
            <p:ph type="title"/>
          </p:nvPr>
        </p:nvSpPr>
        <p:spPr>
          <a:prstGeom prst="rect">
            <a:avLst/>
          </a:prstGeom>
        </p:spPr>
        <p:txBody>
          <a:bodyPr>
            <a:normAutofit/>
          </a:bodyPr>
          <a:lstStyle>
            <a:lvl1pPr defTabSz="508254">
              <a:defRPr sz="6960">
                <a:latin typeface="+mj-lt"/>
                <a:ea typeface="+mj-ea"/>
                <a:cs typeface="+mj-cs"/>
                <a:sym typeface="Menlo"/>
              </a:defRPr>
            </a:lvl1pPr>
          </a:lstStyle>
          <a:p>
            <a:r>
              <a:rPr lang="zh-CN" altLang="en-US" dirty="0"/>
              <a:t>在双向链表中插入节点</a:t>
            </a:r>
            <a:endParaRPr dirty="0"/>
          </a:p>
        </p:txBody>
      </p:sp>
      <p:sp>
        <p:nvSpPr>
          <p:cNvPr id="552" name="5"/>
          <p:cNvSpPr/>
          <p:nvPr/>
        </p:nvSpPr>
        <p:spPr>
          <a:xfrm>
            <a:off x="1673067" y="5734698"/>
            <a:ext cx="819855" cy="8198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53" name="23"/>
          <p:cNvSpPr/>
          <p:nvPr/>
        </p:nvSpPr>
        <p:spPr>
          <a:xfrm>
            <a:off x="3762162" y="5734698"/>
            <a:ext cx="819854" cy="8198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554" name="Insert 11 where the third node is."/>
          <p:cNvSpPr/>
          <p:nvPr/>
        </p:nvSpPr>
        <p:spPr>
          <a:xfrm>
            <a:off x="3957632" y="2653619"/>
            <a:ext cx="508953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在第三个节点前插入</a:t>
            </a:r>
            <a:r>
              <a:rPr lang="en-US" altLang="zh-CN" dirty="0"/>
              <a:t>11.</a:t>
            </a:r>
            <a:endParaRPr lang="zh-CN" altLang="en-US" dirty="0"/>
          </a:p>
        </p:txBody>
      </p:sp>
      <p:sp>
        <p:nvSpPr>
          <p:cNvPr id="555" name="Line"/>
          <p:cNvSpPr/>
          <p:nvPr/>
        </p:nvSpPr>
        <p:spPr>
          <a:xfrm>
            <a:off x="2082994" y="48393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6" name="Head"/>
          <p:cNvSpPr/>
          <p:nvPr/>
        </p:nvSpPr>
        <p:spPr>
          <a:xfrm>
            <a:off x="1475329" y="4141523"/>
            <a:ext cx="121533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557" name="Line"/>
          <p:cNvSpPr/>
          <p:nvPr/>
        </p:nvSpPr>
        <p:spPr>
          <a:xfrm>
            <a:off x="2914751"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8" name="Line"/>
          <p:cNvSpPr/>
          <p:nvPr/>
        </p:nvSpPr>
        <p:spPr>
          <a:xfrm flipH="1">
            <a:off x="2704837"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9" name="11"/>
          <p:cNvSpPr/>
          <p:nvPr/>
        </p:nvSpPr>
        <p:spPr>
          <a:xfrm>
            <a:off x="5851256" y="5734698"/>
            <a:ext cx="819855" cy="8198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60" name="7"/>
          <p:cNvSpPr/>
          <p:nvPr/>
        </p:nvSpPr>
        <p:spPr>
          <a:xfrm>
            <a:off x="7940350" y="5734698"/>
            <a:ext cx="819855" cy="8198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61" name="13"/>
          <p:cNvSpPr/>
          <p:nvPr/>
        </p:nvSpPr>
        <p:spPr>
          <a:xfrm>
            <a:off x="10029445" y="5734698"/>
            <a:ext cx="819854" cy="8198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62" name="Line"/>
          <p:cNvSpPr/>
          <p:nvPr/>
        </p:nvSpPr>
        <p:spPr>
          <a:xfrm>
            <a:off x="5003846"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3" name="Line"/>
          <p:cNvSpPr/>
          <p:nvPr/>
        </p:nvSpPr>
        <p:spPr>
          <a:xfrm flipH="1">
            <a:off x="4793932"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4" name="Line"/>
          <p:cNvSpPr/>
          <p:nvPr/>
        </p:nvSpPr>
        <p:spPr>
          <a:xfrm>
            <a:off x="7092940"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5" name="Line"/>
          <p:cNvSpPr/>
          <p:nvPr/>
        </p:nvSpPr>
        <p:spPr>
          <a:xfrm flipH="1">
            <a:off x="6883027"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6" name="Line"/>
          <p:cNvSpPr/>
          <p:nvPr/>
        </p:nvSpPr>
        <p:spPr>
          <a:xfrm>
            <a:off x="9182034"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7" name="Line"/>
          <p:cNvSpPr/>
          <p:nvPr/>
        </p:nvSpPr>
        <p:spPr>
          <a:xfrm flipH="1">
            <a:off x="8972121"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8" name="Line"/>
          <p:cNvSpPr/>
          <p:nvPr/>
        </p:nvSpPr>
        <p:spPr>
          <a:xfrm>
            <a:off x="10439371" y="46954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9" name="Tail"/>
          <p:cNvSpPr/>
          <p:nvPr/>
        </p:nvSpPr>
        <p:spPr>
          <a:xfrm>
            <a:off x="9831706" y="3997660"/>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 name="Removing from Singly Linked List"/>
          <p:cNvSpPr>
            <a:spLocks noGrp="1"/>
          </p:cNvSpPr>
          <p:nvPr>
            <p:ph type="title"/>
          </p:nvPr>
        </p:nvSpPr>
        <p:spPr>
          <a:prstGeom prst="rect">
            <a:avLst/>
          </a:prstGeom>
        </p:spPr>
        <p:txBody>
          <a:bodyPr>
            <a:normAutofit/>
          </a:bodyPr>
          <a:lstStyle>
            <a:lvl1pPr defTabSz="508254">
              <a:defRPr sz="6960">
                <a:latin typeface="+mj-lt"/>
                <a:ea typeface="+mj-ea"/>
                <a:cs typeface="+mj-cs"/>
                <a:sym typeface="Menlo"/>
              </a:defRPr>
            </a:lvl1pPr>
          </a:lstStyle>
          <a:p>
            <a:r>
              <a:rPr lang="zh-CN" altLang="en-US" dirty="0"/>
              <a:t>从单向链表中移除节点</a:t>
            </a:r>
            <a:endParaRPr dirty="0"/>
          </a:p>
        </p:txBody>
      </p:sp>
      <p:sp>
        <p:nvSpPr>
          <p:cNvPr id="572" name="Remove 9 from the following SLL"/>
          <p:cNvSpPr/>
          <p:nvPr/>
        </p:nvSpPr>
        <p:spPr>
          <a:xfrm>
            <a:off x="2178757" y="2670763"/>
            <a:ext cx="864728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dirty="0"/>
              <a:t>Remove 9 from the following SLL</a:t>
            </a:r>
          </a:p>
        </p:txBody>
      </p:sp>
      <p:sp>
        <p:nvSpPr>
          <p:cNvPr id="573"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74"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75"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6" name="Head"/>
          <p:cNvSpPr/>
          <p:nvPr/>
        </p:nvSpPr>
        <p:spPr>
          <a:xfrm>
            <a:off x="1424529" y="4205023"/>
            <a:ext cx="121533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577" name="Line"/>
          <p:cNvSpPr/>
          <p:nvPr/>
        </p:nvSpPr>
        <p:spPr>
          <a:xfrm>
            <a:off x="275899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8" name="4"/>
          <p:cNvSpPr/>
          <p:nvPr/>
        </p:nvSpPr>
        <p:spPr>
          <a:xfrm>
            <a:off x="5800456" y="5798198"/>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79" name="9"/>
          <p:cNvSpPr/>
          <p:nvPr/>
        </p:nvSpPr>
        <p:spPr>
          <a:xfrm>
            <a:off x="7889550" y="5798198"/>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580" name="15"/>
          <p:cNvSpPr/>
          <p:nvPr/>
        </p:nvSpPr>
        <p:spPr>
          <a:xfrm>
            <a:off x="9978645" y="5798198"/>
            <a:ext cx="819854"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81" name="Line"/>
          <p:cNvSpPr/>
          <p:nvPr/>
        </p:nvSpPr>
        <p:spPr>
          <a:xfrm>
            <a:off x="4848089"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2" name="Line"/>
          <p:cNvSpPr/>
          <p:nvPr/>
        </p:nvSpPr>
        <p:spPr>
          <a:xfrm>
            <a:off x="6989662"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3" name="Line"/>
          <p:cNvSpPr/>
          <p:nvPr/>
        </p:nvSpPr>
        <p:spPr>
          <a:xfrm>
            <a:off x="913123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4"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5" name="Tail"/>
          <p:cNvSpPr/>
          <p:nvPr/>
        </p:nvSpPr>
        <p:spPr>
          <a:xfrm>
            <a:off x="9780906" y="4061160"/>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 name="Removing from Singly Linked List"/>
          <p:cNvSpPr>
            <a:spLocks noGrp="1"/>
          </p:cNvSpPr>
          <p:nvPr>
            <p:ph type="title"/>
          </p:nvPr>
        </p:nvSpPr>
        <p:spPr>
          <a:prstGeom prst="rect">
            <a:avLst/>
          </a:prstGeom>
        </p:spPr>
        <p:txBody>
          <a:bodyPr>
            <a:normAutofit/>
          </a:bodyPr>
          <a:lstStyle>
            <a:lvl1pPr defTabSz="508254">
              <a:defRPr sz="6960">
                <a:latin typeface="+mj-lt"/>
                <a:ea typeface="+mj-ea"/>
                <a:cs typeface="+mj-cs"/>
                <a:sym typeface="Menlo"/>
              </a:defRPr>
            </a:lvl1pPr>
          </a:lstStyle>
          <a:p>
            <a:r>
              <a:rPr lang="zh-CN" altLang="en-US" dirty="0"/>
              <a:t>从单向链表中移除节点</a:t>
            </a:r>
            <a:endParaRPr dirty="0"/>
          </a:p>
        </p:txBody>
      </p:sp>
      <p:sp>
        <p:nvSpPr>
          <p:cNvPr id="590" name="Remove 9 from the following SLL"/>
          <p:cNvSpPr/>
          <p:nvPr/>
        </p:nvSpPr>
        <p:spPr>
          <a:xfrm>
            <a:off x="3773288" y="2653619"/>
            <a:ext cx="5458224"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从下面的单向链表中移除</a:t>
            </a:r>
            <a:r>
              <a:rPr lang="en-US" altLang="zh-CN" dirty="0"/>
              <a:t>9</a:t>
            </a:r>
            <a:endParaRPr lang="zh-CN" altLang="en-US" dirty="0"/>
          </a:p>
        </p:txBody>
      </p:sp>
      <p:sp>
        <p:nvSpPr>
          <p:cNvPr id="591"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92"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93"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4" name="Head"/>
          <p:cNvSpPr/>
          <p:nvPr/>
        </p:nvSpPr>
        <p:spPr>
          <a:xfrm>
            <a:off x="1424529" y="4205023"/>
            <a:ext cx="121533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595" name="Line"/>
          <p:cNvSpPr/>
          <p:nvPr/>
        </p:nvSpPr>
        <p:spPr>
          <a:xfrm>
            <a:off x="275899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6" name="4"/>
          <p:cNvSpPr/>
          <p:nvPr/>
        </p:nvSpPr>
        <p:spPr>
          <a:xfrm>
            <a:off x="5800456" y="5798198"/>
            <a:ext cx="819855" cy="8198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97" name="9"/>
          <p:cNvSpPr/>
          <p:nvPr/>
        </p:nvSpPr>
        <p:spPr>
          <a:xfrm>
            <a:off x="7889550" y="5798198"/>
            <a:ext cx="819855" cy="8198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598" name="15"/>
          <p:cNvSpPr/>
          <p:nvPr/>
        </p:nvSpPr>
        <p:spPr>
          <a:xfrm>
            <a:off x="9978645" y="5798198"/>
            <a:ext cx="819854" cy="8198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99" name="Line"/>
          <p:cNvSpPr/>
          <p:nvPr/>
        </p:nvSpPr>
        <p:spPr>
          <a:xfrm>
            <a:off x="4848089"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0" name="Line"/>
          <p:cNvSpPr/>
          <p:nvPr/>
        </p:nvSpPr>
        <p:spPr>
          <a:xfrm>
            <a:off x="6989662"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1" name="Line"/>
          <p:cNvSpPr/>
          <p:nvPr/>
        </p:nvSpPr>
        <p:spPr>
          <a:xfrm>
            <a:off x="913123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2"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3" name="Tail"/>
          <p:cNvSpPr/>
          <p:nvPr/>
        </p:nvSpPr>
        <p:spPr>
          <a:xfrm>
            <a:off x="9780906" y="4061160"/>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604" name="Line"/>
          <p:cNvSpPr/>
          <p:nvPr/>
        </p:nvSpPr>
        <p:spPr>
          <a:xfrm flipV="1">
            <a:off x="1981200" y="68453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5" name="Line"/>
          <p:cNvSpPr/>
          <p:nvPr/>
        </p:nvSpPr>
        <p:spPr>
          <a:xfrm flipV="1">
            <a:off x="4121289" y="68453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6" name="trav1"/>
          <p:cNvSpPr/>
          <p:nvPr/>
        </p:nvSpPr>
        <p:spPr>
          <a:xfrm>
            <a:off x="1312366" y="8108195"/>
            <a:ext cx="1337668" cy="584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200"/>
            </a:lvl1pPr>
          </a:lstStyle>
          <a:p>
            <a:r>
              <a:t>trav1</a:t>
            </a:r>
          </a:p>
        </p:txBody>
      </p:sp>
      <p:sp>
        <p:nvSpPr>
          <p:cNvPr id="607" name="trav2"/>
          <p:cNvSpPr/>
          <p:nvPr/>
        </p:nvSpPr>
        <p:spPr>
          <a:xfrm>
            <a:off x="3452455" y="8108195"/>
            <a:ext cx="1337668" cy="584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200"/>
            </a:lvl1pPr>
          </a:lstStyle>
          <a:p>
            <a:r>
              <a:t>trav2</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Discussion"/>
          <p:cNvSpPr>
            <a:spLocks noGrp="1"/>
          </p:cNvSpPr>
          <p:nvPr>
            <p:ph type="title"/>
          </p:nvPr>
        </p:nvSpPr>
        <p:spPr>
          <a:xfrm>
            <a:off x="952500" y="3797300"/>
            <a:ext cx="11099800" cy="2159000"/>
          </a:xfrm>
          <a:prstGeom prst="rect">
            <a:avLst/>
          </a:prstGeom>
        </p:spPr>
        <p:txBody>
          <a:bodyPr/>
          <a:lstStyle>
            <a:lvl1pPr>
              <a:defRPr sz="11000"/>
            </a:lvl1pPr>
          </a:lstStyle>
          <a:p>
            <a:r>
              <a:rPr lang="zh-CN" altLang="en-US" dirty="0"/>
              <a:t>介绍链表</a:t>
            </a:r>
            <a:endParaRPr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Removing from Singly Linked List"/>
          <p:cNvSpPr>
            <a:spLocks noGrp="1"/>
          </p:cNvSpPr>
          <p:nvPr>
            <p:ph type="title"/>
          </p:nvPr>
        </p:nvSpPr>
        <p:spPr>
          <a:prstGeom prst="rect">
            <a:avLst/>
          </a:prstGeom>
        </p:spPr>
        <p:txBody>
          <a:bodyPr>
            <a:normAutofit/>
          </a:bodyPr>
          <a:lstStyle>
            <a:lvl1pPr defTabSz="508254">
              <a:defRPr sz="6960">
                <a:latin typeface="+mj-lt"/>
                <a:ea typeface="+mj-ea"/>
                <a:cs typeface="+mj-cs"/>
                <a:sym typeface="Menlo"/>
              </a:defRPr>
            </a:lvl1pPr>
          </a:lstStyle>
          <a:p>
            <a:r>
              <a:rPr lang="zh-CN" altLang="en-US" dirty="0"/>
              <a:t>从单向链表中移除节点</a:t>
            </a:r>
            <a:endParaRPr dirty="0"/>
          </a:p>
        </p:txBody>
      </p:sp>
      <p:sp>
        <p:nvSpPr>
          <p:cNvPr id="612" name="Remove 9 from the following SLL"/>
          <p:cNvSpPr/>
          <p:nvPr/>
        </p:nvSpPr>
        <p:spPr>
          <a:xfrm>
            <a:off x="3773288" y="2653619"/>
            <a:ext cx="5458224"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从下面的单向链表中移除</a:t>
            </a:r>
            <a:r>
              <a:rPr lang="en-US" altLang="zh-CN" dirty="0"/>
              <a:t>9</a:t>
            </a:r>
            <a:endParaRPr lang="zh-CN" altLang="en-US" dirty="0"/>
          </a:p>
        </p:txBody>
      </p:sp>
      <p:sp>
        <p:nvSpPr>
          <p:cNvPr id="613" name="7"/>
          <p:cNvSpPr/>
          <p:nvPr/>
        </p:nvSpPr>
        <p:spPr>
          <a:xfrm>
            <a:off x="1622267" y="5798198"/>
            <a:ext cx="819855" cy="8198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14"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615"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16" name="Head"/>
          <p:cNvSpPr/>
          <p:nvPr/>
        </p:nvSpPr>
        <p:spPr>
          <a:xfrm>
            <a:off x="1424529" y="4205023"/>
            <a:ext cx="121533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617" name="Line"/>
          <p:cNvSpPr/>
          <p:nvPr/>
        </p:nvSpPr>
        <p:spPr>
          <a:xfrm>
            <a:off x="275899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18" name="4"/>
          <p:cNvSpPr/>
          <p:nvPr/>
        </p:nvSpPr>
        <p:spPr>
          <a:xfrm>
            <a:off x="5800456" y="5798198"/>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619" name="9"/>
          <p:cNvSpPr/>
          <p:nvPr/>
        </p:nvSpPr>
        <p:spPr>
          <a:xfrm>
            <a:off x="7889550" y="5798198"/>
            <a:ext cx="819855" cy="8198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620" name="15"/>
          <p:cNvSpPr/>
          <p:nvPr/>
        </p:nvSpPr>
        <p:spPr>
          <a:xfrm>
            <a:off x="9978645" y="5798198"/>
            <a:ext cx="819854" cy="8198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21" name="Line"/>
          <p:cNvSpPr/>
          <p:nvPr/>
        </p:nvSpPr>
        <p:spPr>
          <a:xfrm>
            <a:off x="4848089"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22" name="Line"/>
          <p:cNvSpPr/>
          <p:nvPr/>
        </p:nvSpPr>
        <p:spPr>
          <a:xfrm>
            <a:off x="6989662"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23" name="Line"/>
          <p:cNvSpPr/>
          <p:nvPr/>
        </p:nvSpPr>
        <p:spPr>
          <a:xfrm>
            <a:off x="913123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24"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25" name="Tail"/>
          <p:cNvSpPr/>
          <p:nvPr/>
        </p:nvSpPr>
        <p:spPr>
          <a:xfrm>
            <a:off x="9780906" y="4061160"/>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626" name="Line"/>
          <p:cNvSpPr/>
          <p:nvPr/>
        </p:nvSpPr>
        <p:spPr>
          <a:xfrm flipV="1">
            <a:off x="4095791" y="67945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27" name="Line"/>
          <p:cNvSpPr/>
          <p:nvPr/>
        </p:nvSpPr>
        <p:spPr>
          <a:xfrm flipV="1">
            <a:off x="6235880" y="67945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28" name="trav1"/>
          <p:cNvSpPr/>
          <p:nvPr/>
        </p:nvSpPr>
        <p:spPr>
          <a:xfrm>
            <a:off x="3426957" y="8057395"/>
            <a:ext cx="1337669" cy="584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200"/>
            </a:lvl1pPr>
          </a:lstStyle>
          <a:p>
            <a:r>
              <a:t>trav1</a:t>
            </a:r>
          </a:p>
        </p:txBody>
      </p:sp>
      <p:sp>
        <p:nvSpPr>
          <p:cNvPr id="629" name="trav2"/>
          <p:cNvSpPr/>
          <p:nvPr/>
        </p:nvSpPr>
        <p:spPr>
          <a:xfrm>
            <a:off x="5567046" y="8057395"/>
            <a:ext cx="1337669" cy="584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200"/>
            </a:lvl1pPr>
          </a:lstStyle>
          <a:p>
            <a:r>
              <a:t>trav2</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 name="Removing from Singly Linked List"/>
          <p:cNvSpPr>
            <a:spLocks noGrp="1"/>
          </p:cNvSpPr>
          <p:nvPr>
            <p:ph type="title"/>
          </p:nvPr>
        </p:nvSpPr>
        <p:spPr>
          <a:prstGeom prst="rect">
            <a:avLst/>
          </a:prstGeom>
        </p:spPr>
        <p:txBody>
          <a:bodyPr>
            <a:normAutofit/>
          </a:bodyPr>
          <a:lstStyle>
            <a:lvl1pPr defTabSz="508254">
              <a:defRPr sz="6960">
                <a:latin typeface="+mj-lt"/>
                <a:ea typeface="+mj-ea"/>
                <a:cs typeface="+mj-cs"/>
                <a:sym typeface="Menlo"/>
              </a:defRPr>
            </a:lvl1pPr>
          </a:lstStyle>
          <a:p>
            <a:r>
              <a:rPr lang="zh-CN" altLang="en-US" dirty="0"/>
              <a:t>从单向链表中移除节点</a:t>
            </a:r>
            <a:endParaRPr dirty="0"/>
          </a:p>
        </p:txBody>
      </p:sp>
      <p:sp>
        <p:nvSpPr>
          <p:cNvPr id="632" name="Remove 9 from the following SLL"/>
          <p:cNvSpPr/>
          <p:nvPr/>
        </p:nvSpPr>
        <p:spPr>
          <a:xfrm>
            <a:off x="3773288" y="2653619"/>
            <a:ext cx="5458224"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从下面的单向链表中移除</a:t>
            </a:r>
            <a:r>
              <a:rPr lang="en-US" altLang="zh-CN" dirty="0"/>
              <a:t>9</a:t>
            </a:r>
            <a:endParaRPr lang="zh-CN" altLang="en-US" dirty="0"/>
          </a:p>
        </p:txBody>
      </p:sp>
      <p:sp>
        <p:nvSpPr>
          <p:cNvPr id="633"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34"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635"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36" name="Head"/>
          <p:cNvSpPr/>
          <p:nvPr/>
        </p:nvSpPr>
        <p:spPr>
          <a:xfrm>
            <a:off x="1424529" y="4205023"/>
            <a:ext cx="121533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637" name="Line"/>
          <p:cNvSpPr/>
          <p:nvPr/>
        </p:nvSpPr>
        <p:spPr>
          <a:xfrm>
            <a:off x="275899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38" name="4"/>
          <p:cNvSpPr/>
          <p:nvPr/>
        </p:nvSpPr>
        <p:spPr>
          <a:xfrm>
            <a:off x="5800456" y="5798198"/>
            <a:ext cx="819855" cy="8198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639" name="9"/>
          <p:cNvSpPr/>
          <p:nvPr/>
        </p:nvSpPr>
        <p:spPr>
          <a:xfrm>
            <a:off x="7889550" y="5798198"/>
            <a:ext cx="819855" cy="8198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640" name="15"/>
          <p:cNvSpPr/>
          <p:nvPr/>
        </p:nvSpPr>
        <p:spPr>
          <a:xfrm>
            <a:off x="9978645" y="5798198"/>
            <a:ext cx="819854"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41" name="Line"/>
          <p:cNvSpPr/>
          <p:nvPr/>
        </p:nvSpPr>
        <p:spPr>
          <a:xfrm>
            <a:off x="4848089"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42" name="Line"/>
          <p:cNvSpPr/>
          <p:nvPr/>
        </p:nvSpPr>
        <p:spPr>
          <a:xfrm>
            <a:off x="6989662"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43" name="Line"/>
          <p:cNvSpPr/>
          <p:nvPr/>
        </p:nvSpPr>
        <p:spPr>
          <a:xfrm>
            <a:off x="913123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44"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45" name="Tail"/>
          <p:cNvSpPr/>
          <p:nvPr/>
        </p:nvSpPr>
        <p:spPr>
          <a:xfrm>
            <a:off x="9780906" y="4061160"/>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646" name="Line"/>
          <p:cNvSpPr/>
          <p:nvPr/>
        </p:nvSpPr>
        <p:spPr>
          <a:xfrm flipV="1">
            <a:off x="6237364" y="67945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47" name="Line"/>
          <p:cNvSpPr/>
          <p:nvPr/>
        </p:nvSpPr>
        <p:spPr>
          <a:xfrm flipV="1">
            <a:off x="8299477" y="67818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48" name="trav1"/>
          <p:cNvSpPr/>
          <p:nvPr/>
        </p:nvSpPr>
        <p:spPr>
          <a:xfrm>
            <a:off x="5568530" y="8057395"/>
            <a:ext cx="1337669" cy="584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200"/>
            </a:lvl1pPr>
          </a:lstStyle>
          <a:p>
            <a:r>
              <a:t>trav1</a:t>
            </a:r>
          </a:p>
        </p:txBody>
      </p:sp>
      <p:sp>
        <p:nvSpPr>
          <p:cNvPr id="649" name="trav2"/>
          <p:cNvSpPr/>
          <p:nvPr/>
        </p:nvSpPr>
        <p:spPr>
          <a:xfrm>
            <a:off x="7630644" y="8044695"/>
            <a:ext cx="1337668" cy="584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200"/>
            </a:lvl1pPr>
          </a:lstStyle>
          <a:p>
            <a:r>
              <a:t>trav2</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 name="Removing from Singly Linked List"/>
          <p:cNvSpPr>
            <a:spLocks noGrp="1"/>
          </p:cNvSpPr>
          <p:nvPr>
            <p:ph type="title"/>
          </p:nvPr>
        </p:nvSpPr>
        <p:spPr>
          <a:prstGeom prst="rect">
            <a:avLst/>
          </a:prstGeom>
        </p:spPr>
        <p:txBody>
          <a:bodyPr>
            <a:normAutofit/>
          </a:bodyPr>
          <a:lstStyle>
            <a:lvl1pPr defTabSz="508254">
              <a:defRPr sz="6960">
                <a:latin typeface="+mj-lt"/>
                <a:ea typeface="+mj-ea"/>
                <a:cs typeface="+mj-cs"/>
                <a:sym typeface="Menlo"/>
              </a:defRPr>
            </a:lvl1pPr>
          </a:lstStyle>
          <a:p>
            <a:r>
              <a:rPr lang="zh-CN" altLang="en-US" dirty="0"/>
              <a:t>从单向链表中移除节点</a:t>
            </a:r>
            <a:endParaRPr dirty="0"/>
          </a:p>
        </p:txBody>
      </p:sp>
      <p:sp>
        <p:nvSpPr>
          <p:cNvPr id="654" name="Remove 9 from the following SLL"/>
          <p:cNvSpPr/>
          <p:nvPr/>
        </p:nvSpPr>
        <p:spPr>
          <a:xfrm>
            <a:off x="2178757" y="2653619"/>
            <a:ext cx="8647287" cy="656590"/>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r>
              <a:rPr lang="zh-CN" altLang="en-US" dirty="0"/>
              <a:t>从下面的单向链表中移除</a:t>
            </a:r>
            <a:r>
              <a:rPr lang="en-US" altLang="zh-CN" dirty="0"/>
              <a:t>9</a:t>
            </a:r>
            <a:endParaRPr lang="zh-CN" altLang="en-US" dirty="0"/>
          </a:p>
        </p:txBody>
      </p:sp>
      <p:sp>
        <p:nvSpPr>
          <p:cNvPr id="655"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56"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657"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58" name="Head"/>
          <p:cNvSpPr/>
          <p:nvPr/>
        </p:nvSpPr>
        <p:spPr>
          <a:xfrm>
            <a:off x="1424529" y="4205023"/>
            <a:ext cx="121533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659" name="Line"/>
          <p:cNvSpPr/>
          <p:nvPr/>
        </p:nvSpPr>
        <p:spPr>
          <a:xfrm>
            <a:off x="275899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60" name="4"/>
          <p:cNvSpPr/>
          <p:nvPr/>
        </p:nvSpPr>
        <p:spPr>
          <a:xfrm>
            <a:off x="5800456" y="5798198"/>
            <a:ext cx="819855" cy="8198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661" name="9"/>
          <p:cNvSpPr/>
          <p:nvPr/>
        </p:nvSpPr>
        <p:spPr>
          <a:xfrm>
            <a:off x="7889550" y="5798198"/>
            <a:ext cx="819855" cy="8198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662" name="15"/>
          <p:cNvSpPr/>
          <p:nvPr/>
        </p:nvSpPr>
        <p:spPr>
          <a:xfrm>
            <a:off x="9978645" y="5798198"/>
            <a:ext cx="819854"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63" name="Line"/>
          <p:cNvSpPr/>
          <p:nvPr/>
        </p:nvSpPr>
        <p:spPr>
          <a:xfrm>
            <a:off x="4848089"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64" name="Line"/>
          <p:cNvSpPr/>
          <p:nvPr/>
        </p:nvSpPr>
        <p:spPr>
          <a:xfrm>
            <a:off x="6989662"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65" name="Line"/>
          <p:cNvSpPr/>
          <p:nvPr/>
        </p:nvSpPr>
        <p:spPr>
          <a:xfrm>
            <a:off x="913123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66"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67" name="Tail"/>
          <p:cNvSpPr/>
          <p:nvPr/>
        </p:nvSpPr>
        <p:spPr>
          <a:xfrm>
            <a:off x="9780906" y="4061160"/>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668" name="Line"/>
          <p:cNvSpPr/>
          <p:nvPr/>
        </p:nvSpPr>
        <p:spPr>
          <a:xfrm flipV="1">
            <a:off x="6237364" y="67945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69" name="Line"/>
          <p:cNvSpPr/>
          <p:nvPr/>
        </p:nvSpPr>
        <p:spPr>
          <a:xfrm flipV="1">
            <a:off x="8299477" y="67818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70" name="trav1"/>
          <p:cNvSpPr/>
          <p:nvPr/>
        </p:nvSpPr>
        <p:spPr>
          <a:xfrm>
            <a:off x="5568530" y="8057395"/>
            <a:ext cx="1337669" cy="584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200"/>
            </a:lvl1pPr>
          </a:lstStyle>
          <a:p>
            <a:r>
              <a:t>trav1</a:t>
            </a:r>
          </a:p>
        </p:txBody>
      </p:sp>
      <p:sp>
        <p:nvSpPr>
          <p:cNvPr id="671" name="trav2"/>
          <p:cNvSpPr/>
          <p:nvPr/>
        </p:nvSpPr>
        <p:spPr>
          <a:xfrm>
            <a:off x="7630644" y="8044695"/>
            <a:ext cx="1337668" cy="584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200"/>
            </a:lvl1pPr>
          </a:lstStyle>
          <a:p>
            <a:r>
              <a:t>trav2</a:t>
            </a:r>
          </a:p>
        </p:txBody>
      </p:sp>
      <p:sp>
        <p:nvSpPr>
          <p:cNvPr id="672" name="Line"/>
          <p:cNvSpPr/>
          <p:nvPr/>
        </p:nvSpPr>
        <p:spPr>
          <a:xfrm>
            <a:off x="8299477" y="481459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73" name="temp"/>
          <p:cNvSpPr/>
          <p:nvPr/>
        </p:nvSpPr>
        <p:spPr>
          <a:xfrm>
            <a:off x="7752981" y="4080210"/>
            <a:ext cx="1092994" cy="584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200"/>
            </a:lvl1pPr>
          </a:lstStyle>
          <a:p>
            <a:r>
              <a:t>temp</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 name="Removing from Singly Linked List"/>
          <p:cNvSpPr>
            <a:spLocks noGrp="1"/>
          </p:cNvSpPr>
          <p:nvPr>
            <p:ph type="title"/>
          </p:nvPr>
        </p:nvSpPr>
        <p:spPr>
          <a:prstGeom prst="rect">
            <a:avLst/>
          </a:prstGeom>
        </p:spPr>
        <p:txBody>
          <a:bodyPr>
            <a:normAutofit/>
          </a:bodyPr>
          <a:lstStyle>
            <a:lvl1pPr defTabSz="508254">
              <a:defRPr sz="6960">
                <a:latin typeface="+mj-lt"/>
                <a:ea typeface="+mj-ea"/>
                <a:cs typeface="+mj-cs"/>
                <a:sym typeface="Menlo"/>
              </a:defRPr>
            </a:lvl1pPr>
          </a:lstStyle>
          <a:p>
            <a:r>
              <a:rPr lang="zh-CN" altLang="en-US" dirty="0"/>
              <a:t>从单向链表中移除节点</a:t>
            </a:r>
            <a:endParaRPr dirty="0"/>
          </a:p>
        </p:txBody>
      </p:sp>
      <p:sp>
        <p:nvSpPr>
          <p:cNvPr id="678" name="Remove 9 from the following SLL"/>
          <p:cNvSpPr/>
          <p:nvPr/>
        </p:nvSpPr>
        <p:spPr>
          <a:xfrm>
            <a:off x="3773288" y="2653619"/>
            <a:ext cx="5458224"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从下面的单向链表中移除</a:t>
            </a:r>
            <a:r>
              <a:rPr lang="en-US" altLang="zh-CN" dirty="0"/>
              <a:t>9</a:t>
            </a:r>
            <a:endParaRPr lang="zh-CN" altLang="en-US" dirty="0"/>
          </a:p>
        </p:txBody>
      </p:sp>
      <p:sp>
        <p:nvSpPr>
          <p:cNvPr id="679"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80"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681"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82" name="Head"/>
          <p:cNvSpPr/>
          <p:nvPr/>
        </p:nvSpPr>
        <p:spPr>
          <a:xfrm>
            <a:off x="1424529" y="4205023"/>
            <a:ext cx="121533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683" name="Line"/>
          <p:cNvSpPr/>
          <p:nvPr/>
        </p:nvSpPr>
        <p:spPr>
          <a:xfrm>
            <a:off x="275899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84" name="4"/>
          <p:cNvSpPr/>
          <p:nvPr/>
        </p:nvSpPr>
        <p:spPr>
          <a:xfrm>
            <a:off x="5800456" y="5798198"/>
            <a:ext cx="819855" cy="8198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685" name="9"/>
          <p:cNvSpPr/>
          <p:nvPr/>
        </p:nvSpPr>
        <p:spPr>
          <a:xfrm>
            <a:off x="7889550" y="5798198"/>
            <a:ext cx="819855" cy="819854"/>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686" name="15"/>
          <p:cNvSpPr/>
          <p:nvPr/>
        </p:nvSpPr>
        <p:spPr>
          <a:xfrm>
            <a:off x="9978645" y="5798198"/>
            <a:ext cx="819854" cy="8198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87" name="Line"/>
          <p:cNvSpPr/>
          <p:nvPr/>
        </p:nvSpPr>
        <p:spPr>
          <a:xfrm>
            <a:off x="4848089"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88" name="Line"/>
          <p:cNvSpPr/>
          <p:nvPr/>
        </p:nvSpPr>
        <p:spPr>
          <a:xfrm>
            <a:off x="6989662"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89" name="Line"/>
          <p:cNvSpPr/>
          <p:nvPr/>
        </p:nvSpPr>
        <p:spPr>
          <a:xfrm>
            <a:off x="913123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90"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91" name="Tail"/>
          <p:cNvSpPr/>
          <p:nvPr/>
        </p:nvSpPr>
        <p:spPr>
          <a:xfrm>
            <a:off x="9780906" y="4061160"/>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692" name="Line"/>
          <p:cNvSpPr/>
          <p:nvPr/>
        </p:nvSpPr>
        <p:spPr>
          <a:xfrm flipV="1">
            <a:off x="6237364" y="67945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93" name="Line"/>
          <p:cNvSpPr/>
          <p:nvPr/>
        </p:nvSpPr>
        <p:spPr>
          <a:xfrm flipV="1">
            <a:off x="10388572" y="6837425"/>
            <a:ext cx="1" cy="101659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94" name="trav1"/>
          <p:cNvSpPr/>
          <p:nvPr/>
        </p:nvSpPr>
        <p:spPr>
          <a:xfrm>
            <a:off x="5568530" y="8057395"/>
            <a:ext cx="1337669" cy="584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200"/>
            </a:lvl1pPr>
          </a:lstStyle>
          <a:p>
            <a:r>
              <a:t>trav1</a:t>
            </a:r>
          </a:p>
        </p:txBody>
      </p:sp>
      <p:sp>
        <p:nvSpPr>
          <p:cNvPr id="695" name="trav2"/>
          <p:cNvSpPr/>
          <p:nvPr/>
        </p:nvSpPr>
        <p:spPr>
          <a:xfrm>
            <a:off x="9719738" y="8100320"/>
            <a:ext cx="1337668" cy="584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200"/>
            </a:lvl1pPr>
          </a:lstStyle>
          <a:p>
            <a:r>
              <a:t>trav2</a:t>
            </a:r>
          </a:p>
        </p:txBody>
      </p:sp>
      <p:sp>
        <p:nvSpPr>
          <p:cNvPr id="696" name="Line"/>
          <p:cNvSpPr/>
          <p:nvPr/>
        </p:nvSpPr>
        <p:spPr>
          <a:xfrm>
            <a:off x="8299477" y="481459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97" name="temp"/>
          <p:cNvSpPr/>
          <p:nvPr/>
        </p:nvSpPr>
        <p:spPr>
          <a:xfrm>
            <a:off x="7752981" y="4080210"/>
            <a:ext cx="1092994" cy="584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200"/>
            </a:lvl1pPr>
          </a:lstStyle>
          <a:p>
            <a:r>
              <a:t>temp</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 name="Removing from Singly Linked List"/>
          <p:cNvSpPr>
            <a:spLocks noGrp="1"/>
          </p:cNvSpPr>
          <p:nvPr>
            <p:ph type="title"/>
          </p:nvPr>
        </p:nvSpPr>
        <p:spPr>
          <a:prstGeom prst="rect">
            <a:avLst/>
          </a:prstGeom>
        </p:spPr>
        <p:txBody>
          <a:bodyPr>
            <a:normAutofit/>
          </a:bodyPr>
          <a:lstStyle>
            <a:lvl1pPr defTabSz="508254">
              <a:defRPr sz="6960">
                <a:latin typeface="+mj-lt"/>
                <a:ea typeface="+mj-ea"/>
                <a:cs typeface="+mj-cs"/>
                <a:sym typeface="Menlo"/>
              </a:defRPr>
            </a:lvl1pPr>
          </a:lstStyle>
          <a:p>
            <a:r>
              <a:rPr lang="zh-CN" altLang="en-US" dirty="0"/>
              <a:t>从单向链表中移除节点</a:t>
            </a:r>
            <a:endParaRPr dirty="0"/>
          </a:p>
        </p:txBody>
      </p:sp>
      <p:sp>
        <p:nvSpPr>
          <p:cNvPr id="702" name="Remove 9 from the following SLL"/>
          <p:cNvSpPr/>
          <p:nvPr/>
        </p:nvSpPr>
        <p:spPr>
          <a:xfrm>
            <a:off x="3773288" y="2653619"/>
            <a:ext cx="5458224"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从下面的单向链表中移除</a:t>
            </a:r>
            <a:r>
              <a:rPr lang="en-US" altLang="zh-CN" dirty="0"/>
              <a:t>9</a:t>
            </a:r>
            <a:endParaRPr lang="zh-CN" altLang="en-US" dirty="0"/>
          </a:p>
        </p:txBody>
      </p:sp>
      <p:sp>
        <p:nvSpPr>
          <p:cNvPr id="703"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04"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705"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06" name="Head"/>
          <p:cNvSpPr/>
          <p:nvPr/>
        </p:nvSpPr>
        <p:spPr>
          <a:xfrm>
            <a:off x="1424529" y="4205023"/>
            <a:ext cx="121533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707" name="Line"/>
          <p:cNvSpPr/>
          <p:nvPr/>
        </p:nvSpPr>
        <p:spPr>
          <a:xfrm>
            <a:off x="275899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08" name="4"/>
          <p:cNvSpPr/>
          <p:nvPr/>
        </p:nvSpPr>
        <p:spPr>
          <a:xfrm>
            <a:off x="5800456" y="5798198"/>
            <a:ext cx="819855" cy="8198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709" name="9"/>
          <p:cNvSpPr/>
          <p:nvPr/>
        </p:nvSpPr>
        <p:spPr>
          <a:xfrm>
            <a:off x="7889550" y="5798198"/>
            <a:ext cx="819855" cy="819854"/>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710" name="15"/>
          <p:cNvSpPr/>
          <p:nvPr/>
        </p:nvSpPr>
        <p:spPr>
          <a:xfrm>
            <a:off x="9978645" y="5798198"/>
            <a:ext cx="819854" cy="8198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11" name="Line"/>
          <p:cNvSpPr/>
          <p:nvPr/>
        </p:nvSpPr>
        <p:spPr>
          <a:xfrm>
            <a:off x="4848089"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12" name="Line"/>
          <p:cNvSpPr/>
          <p:nvPr/>
        </p:nvSpPr>
        <p:spPr>
          <a:xfrm>
            <a:off x="913123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13"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14" name="Tail"/>
          <p:cNvSpPr/>
          <p:nvPr/>
        </p:nvSpPr>
        <p:spPr>
          <a:xfrm>
            <a:off x="9780906" y="4061160"/>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715" name="Line"/>
          <p:cNvSpPr/>
          <p:nvPr/>
        </p:nvSpPr>
        <p:spPr>
          <a:xfrm flipV="1">
            <a:off x="6237364" y="67945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16" name="Line"/>
          <p:cNvSpPr/>
          <p:nvPr/>
        </p:nvSpPr>
        <p:spPr>
          <a:xfrm flipV="1">
            <a:off x="10388572" y="6837425"/>
            <a:ext cx="1" cy="101659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17" name="trav1"/>
          <p:cNvSpPr/>
          <p:nvPr/>
        </p:nvSpPr>
        <p:spPr>
          <a:xfrm>
            <a:off x="5568530" y="8057395"/>
            <a:ext cx="1337669" cy="584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200"/>
            </a:lvl1pPr>
          </a:lstStyle>
          <a:p>
            <a:r>
              <a:t>trav1</a:t>
            </a:r>
          </a:p>
        </p:txBody>
      </p:sp>
      <p:sp>
        <p:nvSpPr>
          <p:cNvPr id="718" name="trav2"/>
          <p:cNvSpPr/>
          <p:nvPr/>
        </p:nvSpPr>
        <p:spPr>
          <a:xfrm>
            <a:off x="9719738" y="8100320"/>
            <a:ext cx="1337668" cy="584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200"/>
            </a:lvl1pPr>
          </a:lstStyle>
          <a:p>
            <a:r>
              <a:t>trav2</a:t>
            </a:r>
          </a:p>
        </p:txBody>
      </p:sp>
      <p:sp>
        <p:nvSpPr>
          <p:cNvPr id="719" name="Line"/>
          <p:cNvSpPr/>
          <p:nvPr/>
        </p:nvSpPr>
        <p:spPr>
          <a:xfrm>
            <a:off x="8299477" y="481459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20" name="temp"/>
          <p:cNvSpPr/>
          <p:nvPr/>
        </p:nvSpPr>
        <p:spPr>
          <a:xfrm>
            <a:off x="7752981" y="4080210"/>
            <a:ext cx="1092994" cy="584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200"/>
            </a:lvl1pPr>
          </a:lstStyle>
          <a:p>
            <a:r>
              <a:t>temp</a:t>
            </a:r>
          </a:p>
        </p:txBody>
      </p:sp>
      <p:sp>
        <p:nvSpPr>
          <p:cNvPr id="723" name="Connection Line"/>
          <p:cNvSpPr/>
          <p:nvPr/>
        </p:nvSpPr>
        <p:spPr>
          <a:xfrm>
            <a:off x="6710876" y="6565038"/>
            <a:ext cx="3177680" cy="575296"/>
          </a:xfrm>
          <a:custGeom>
            <a:avLst/>
            <a:gdLst/>
            <a:ahLst/>
            <a:cxnLst>
              <a:cxn ang="0">
                <a:pos x="wd2" y="hd2"/>
              </a:cxn>
              <a:cxn ang="5400000">
                <a:pos x="wd2" y="hd2"/>
              </a:cxn>
              <a:cxn ang="10800000">
                <a:pos x="wd2" y="hd2"/>
              </a:cxn>
              <a:cxn ang="16200000">
                <a:pos x="wd2" y="hd2"/>
              </a:cxn>
            </a:cxnLst>
            <a:rect l="0" t="0" r="r" b="b"/>
            <a:pathLst>
              <a:path w="21600" h="16217" extrusionOk="0">
                <a:moveTo>
                  <a:pt x="21600" y="2031"/>
                </a:moveTo>
                <a:cubicBezTo>
                  <a:pt x="14289" y="21600"/>
                  <a:pt x="7089" y="20923"/>
                  <a:pt x="0" y="0"/>
                </a:cubicBezTo>
              </a:path>
            </a:pathLst>
          </a:custGeom>
          <a:ln w="50800">
            <a:solidFill>
              <a:srgbClr val="FFFFFF"/>
            </a:solidFill>
            <a:miter lim="400000"/>
          </a:ln>
        </p:spPr>
        <p:txBody>
          <a:bodyPr/>
          <a:lstStyle/>
          <a:p>
            <a:endParaRPr/>
          </a:p>
        </p:txBody>
      </p:sp>
      <p:sp>
        <p:nvSpPr>
          <p:cNvPr id="722" name="Line"/>
          <p:cNvSpPr/>
          <p:nvPr/>
        </p:nvSpPr>
        <p:spPr>
          <a:xfrm flipV="1">
            <a:off x="9620705" y="6531974"/>
            <a:ext cx="447202" cy="27086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 name="Removing from Singly Linked List"/>
          <p:cNvSpPr>
            <a:spLocks noGrp="1"/>
          </p:cNvSpPr>
          <p:nvPr>
            <p:ph type="title"/>
          </p:nvPr>
        </p:nvSpPr>
        <p:spPr>
          <a:prstGeom prst="rect">
            <a:avLst/>
          </a:prstGeom>
        </p:spPr>
        <p:txBody>
          <a:bodyPr>
            <a:normAutofit/>
          </a:bodyPr>
          <a:lstStyle>
            <a:lvl1pPr defTabSz="508254">
              <a:defRPr sz="6960">
                <a:latin typeface="+mj-lt"/>
                <a:ea typeface="+mj-ea"/>
                <a:cs typeface="+mj-cs"/>
                <a:sym typeface="Menlo"/>
              </a:defRPr>
            </a:lvl1pPr>
          </a:lstStyle>
          <a:p>
            <a:r>
              <a:rPr lang="zh-CN" altLang="en-US" dirty="0"/>
              <a:t>从单向链表中移除节点</a:t>
            </a:r>
            <a:endParaRPr dirty="0"/>
          </a:p>
        </p:txBody>
      </p:sp>
      <p:sp>
        <p:nvSpPr>
          <p:cNvPr id="728" name="Remove 9 from the following SLL"/>
          <p:cNvSpPr/>
          <p:nvPr/>
        </p:nvSpPr>
        <p:spPr>
          <a:xfrm>
            <a:off x="3773288" y="2653619"/>
            <a:ext cx="5458224"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从下面的单向链表中移除</a:t>
            </a:r>
            <a:r>
              <a:rPr lang="en-US" altLang="zh-CN" dirty="0"/>
              <a:t>9</a:t>
            </a:r>
            <a:endParaRPr lang="zh-CN" altLang="en-US" dirty="0"/>
          </a:p>
        </p:txBody>
      </p:sp>
      <p:sp>
        <p:nvSpPr>
          <p:cNvPr id="729"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30"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731"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32" name="Head"/>
          <p:cNvSpPr/>
          <p:nvPr/>
        </p:nvSpPr>
        <p:spPr>
          <a:xfrm>
            <a:off x="1424529" y="4205023"/>
            <a:ext cx="121533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733" name="Line"/>
          <p:cNvSpPr/>
          <p:nvPr/>
        </p:nvSpPr>
        <p:spPr>
          <a:xfrm>
            <a:off x="275899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34" name="4"/>
          <p:cNvSpPr/>
          <p:nvPr/>
        </p:nvSpPr>
        <p:spPr>
          <a:xfrm>
            <a:off x="5800456" y="5798198"/>
            <a:ext cx="819855" cy="8198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735" name="15"/>
          <p:cNvSpPr/>
          <p:nvPr/>
        </p:nvSpPr>
        <p:spPr>
          <a:xfrm>
            <a:off x="9978645" y="5798198"/>
            <a:ext cx="819854" cy="8198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36" name="Line"/>
          <p:cNvSpPr/>
          <p:nvPr/>
        </p:nvSpPr>
        <p:spPr>
          <a:xfrm>
            <a:off x="4848089"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37"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38" name="Tail"/>
          <p:cNvSpPr/>
          <p:nvPr/>
        </p:nvSpPr>
        <p:spPr>
          <a:xfrm>
            <a:off x="9780906" y="4061160"/>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739" name="Line"/>
          <p:cNvSpPr/>
          <p:nvPr/>
        </p:nvSpPr>
        <p:spPr>
          <a:xfrm flipV="1">
            <a:off x="6237364" y="67945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40" name="Line"/>
          <p:cNvSpPr/>
          <p:nvPr/>
        </p:nvSpPr>
        <p:spPr>
          <a:xfrm flipV="1">
            <a:off x="10388572" y="6837425"/>
            <a:ext cx="1" cy="101659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41" name="trav1"/>
          <p:cNvSpPr/>
          <p:nvPr/>
        </p:nvSpPr>
        <p:spPr>
          <a:xfrm>
            <a:off x="5568530" y="8057395"/>
            <a:ext cx="1337669" cy="584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200"/>
            </a:lvl1pPr>
          </a:lstStyle>
          <a:p>
            <a:r>
              <a:t>trav1</a:t>
            </a:r>
          </a:p>
        </p:txBody>
      </p:sp>
      <p:sp>
        <p:nvSpPr>
          <p:cNvPr id="742" name="trav2"/>
          <p:cNvSpPr/>
          <p:nvPr/>
        </p:nvSpPr>
        <p:spPr>
          <a:xfrm>
            <a:off x="9719738" y="8100320"/>
            <a:ext cx="1337668" cy="584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200"/>
            </a:lvl1pPr>
          </a:lstStyle>
          <a:p>
            <a:r>
              <a:t>trav2</a:t>
            </a:r>
          </a:p>
        </p:txBody>
      </p:sp>
      <p:sp>
        <p:nvSpPr>
          <p:cNvPr id="745" name="Connection Line"/>
          <p:cNvSpPr/>
          <p:nvPr/>
        </p:nvSpPr>
        <p:spPr>
          <a:xfrm>
            <a:off x="6710876" y="6565038"/>
            <a:ext cx="3177680" cy="575296"/>
          </a:xfrm>
          <a:custGeom>
            <a:avLst/>
            <a:gdLst/>
            <a:ahLst/>
            <a:cxnLst>
              <a:cxn ang="0">
                <a:pos x="wd2" y="hd2"/>
              </a:cxn>
              <a:cxn ang="5400000">
                <a:pos x="wd2" y="hd2"/>
              </a:cxn>
              <a:cxn ang="10800000">
                <a:pos x="wd2" y="hd2"/>
              </a:cxn>
              <a:cxn ang="16200000">
                <a:pos x="wd2" y="hd2"/>
              </a:cxn>
            </a:cxnLst>
            <a:rect l="0" t="0" r="r" b="b"/>
            <a:pathLst>
              <a:path w="21600" h="16217" extrusionOk="0">
                <a:moveTo>
                  <a:pt x="21600" y="2031"/>
                </a:moveTo>
                <a:cubicBezTo>
                  <a:pt x="14289" y="21600"/>
                  <a:pt x="7089" y="20923"/>
                  <a:pt x="0" y="0"/>
                </a:cubicBezTo>
              </a:path>
            </a:pathLst>
          </a:custGeom>
          <a:ln w="50800">
            <a:solidFill>
              <a:srgbClr val="FFFFFF"/>
            </a:solidFill>
            <a:miter lim="400000"/>
          </a:ln>
        </p:spPr>
        <p:txBody>
          <a:bodyPr/>
          <a:lstStyle/>
          <a:p>
            <a:endParaRPr/>
          </a:p>
        </p:txBody>
      </p:sp>
      <p:sp>
        <p:nvSpPr>
          <p:cNvPr id="744" name="Line"/>
          <p:cNvSpPr/>
          <p:nvPr/>
        </p:nvSpPr>
        <p:spPr>
          <a:xfrm flipV="1">
            <a:off x="9620705" y="6531974"/>
            <a:ext cx="447202" cy="27086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 name="Removing from Singly Linked List"/>
          <p:cNvSpPr>
            <a:spLocks noGrp="1"/>
          </p:cNvSpPr>
          <p:nvPr>
            <p:ph type="title"/>
          </p:nvPr>
        </p:nvSpPr>
        <p:spPr>
          <a:prstGeom prst="rect">
            <a:avLst/>
          </a:prstGeom>
        </p:spPr>
        <p:txBody>
          <a:bodyPr>
            <a:normAutofit/>
          </a:bodyPr>
          <a:lstStyle>
            <a:lvl1pPr defTabSz="508254">
              <a:defRPr sz="6960">
                <a:latin typeface="+mj-lt"/>
                <a:ea typeface="+mj-ea"/>
                <a:cs typeface="+mj-cs"/>
                <a:sym typeface="Menlo"/>
              </a:defRPr>
            </a:lvl1pPr>
          </a:lstStyle>
          <a:p>
            <a:r>
              <a:rPr lang="zh-CN" altLang="en-US" dirty="0"/>
              <a:t>从单向链表中移除节点</a:t>
            </a:r>
            <a:endParaRPr dirty="0"/>
          </a:p>
        </p:txBody>
      </p:sp>
      <p:sp>
        <p:nvSpPr>
          <p:cNvPr id="750" name="Remove 9 from the following SLL"/>
          <p:cNvSpPr/>
          <p:nvPr/>
        </p:nvSpPr>
        <p:spPr>
          <a:xfrm>
            <a:off x="3773288" y="2653619"/>
            <a:ext cx="5458224"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从下面的单向链表中移除</a:t>
            </a:r>
            <a:r>
              <a:rPr lang="en-US" altLang="zh-CN" dirty="0"/>
              <a:t>9</a:t>
            </a:r>
            <a:endParaRPr lang="zh-CN" altLang="en-US" dirty="0"/>
          </a:p>
        </p:txBody>
      </p:sp>
      <p:sp>
        <p:nvSpPr>
          <p:cNvPr id="751"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52"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753"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54" name="Head"/>
          <p:cNvSpPr/>
          <p:nvPr/>
        </p:nvSpPr>
        <p:spPr>
          <a:xfrm>
            <a:off x="1424529" y="4205023"/>
            <a:ext cx="121533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755" name="Line"/>
          <p:cNvSpPr/>
          <p:nvPr/>
        </p:nvSpPr>
        <p:spPr>
          <a:xfrm>
            <a:off x="275899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56" name="4"/>
          <p:cNvSpPr/>
          <p:nvPr/>
        </p:nvSpPr>
        <p:spPr>
          <a:xfrm>
            <a:off x="5800456" y="5798198"/>
            <a:ext cx="819855" cy="8198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757" name="15"/>
          <p:cNvSpPr/>
          <p:nvPr/>
        </p:nvSpPr>
        <p:spPr>
          <a:xfrm>
            <a:off x="7889550" y="5798198"/>
            <a:ext cx="819855" cy="8198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58" name="Line"/>
          <p:cNvSpPr/>
          <p:nvPr/>
        </p:nvSpPr>
        <p:spPr>
          <a:xfrm>
            <a:off x="4848089"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59" name="Line"/>
          <p:cNvSpPr/>
          <p:nvPr/>
        </p:nvSpPr>
        <p:spPr>
          <a:xfrm>
            <a:off x="8299477" y="4815778"/>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60" name="Tail"/>
          <p:cNvSpPr/>
          <p:nvPr/>
        </p:nvSpPr>
        <p:spPr>
          <a:xfrm>
            <a:off x="7691812" y="4117968"/>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761" name="Line"/>
          <p:cNvSpPr/>
          <p:nvPr/>
        </p:nvSpPr>
        <p:spPr>
          <a:xfrm flipV="1">
            <a:off x="6237364" y="67945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62" name="trav1"/>
          <p:cNvSpPr/>
          <p:nvPr/>
        </p:nvSpPr>
        <p:spPr>
          <a:xfrm>
            <a:off x="5568530" y="8057395"/>
            <a:ext cx="1337669" cy="584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200"/>
            </a:lvl1pPr>
          </a:lstStyle>
          <a:p>
            <a:r>
              <a:t>trav1</a:t>
            </a:r>
          </a:p>
        </p:txBody>
      </p:sp>
      <p:sp>
        <p:nvSpPr>
          <p:cNvPr id="763" name="Line"/>
          <p:cNvSpPr/>
          <p:nvPr/>
        </p:nvSpPr>
        <p:spPr>
          <a:xfrm>
            <a:off x="6937183"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64" name="Line"/>
          <p:cNvSpPr/>
          <p:nvPr/>
        </p:nvSpPr>
        <p:spPr>
          <a:xfrm flipV="1">
            <a:off x="8299477" y="6780617"/>
            <a:ext cx="1" cy="101659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65" name="trav2"/>
          <p:cNvSpPr/>
          <p:nvPr/>
        </p:nvSpPr>
        <p:spPr>
          <a:xfrm>
            <a:off x="7630644" y="8043512"/>
            <a:ext cx="1337668" cy="584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200"/>
            </a:lvl1pPr>
          </a:lstStyle>
          <a:p>
            <a:r>
              <a:t>trav2</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 name="Removing from Singly Linked List"/>
          <p:cNvSpPr>
            <a:spLocks noGrp="1"/>
          </p:cNvSpPr>
          <p:nvPr>
            <p:ph type="title"/>
          </p:nvPr>
        </p:nvSpPr>
        <p:spPr>
          <a:prstGeom prst="rect">
            <a:avLst/>
          </a:prstGeom>
        </p:spPr>
        <p:txBody>
          <a:bodyPr>
            <a:normAutofit/>
          </a:bodyPr>
          <a:lstStyle>
            <a:lvl1pPr defTabSz="508254">
              <a:defRPr sz="6960">
                <a:latin typeface="+mj-lt"/>
                <a:ea typeface="+mj-ea"/>
                <a:cs typeface="+mj-cs"/>
                <a:sym typeface="Menlo"/>
              </a:defRPr>
            </a:lvl1pPr>
          </a:lstStyle>
          <a:p>
            <a:r>
              <a:rPr lang="zh-CN" altLang="en-US" dirty="0"/>
              <a:t>从单向链表中移除节点</a:t>
            </a:r>
            <a:endParaRPr dirty="0"/>
          </a:p>
        </p:txBody>
      </p:sp>
      <p:sp>
        <p:nvSpPr>
          <p:cNvPr id="770" name="Remove 9 from the following SLL"/>
          <p:cNvSpPr/>
          <p:nvPr/>
        </p:nvSpPr>
        <p:spPr>
          <a:xfrm>
            <a:off x="3773296" y="2653619"/>
            <a:ext cx="545822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从下面的单向链表中移除</a:t>
            </a:r>
            <a:r>
              <a:rPr lang="en-US" altLang="zh-CN" dirty="0"/>
              <a:t>9</a:t>
            </a:r>
            <a:endParaRPr dirty="0"/>
          </a:p>
        </p:txBody>
      </p:sp>
      <p:sp>
        <p:nvSpPr>
          <p:cNvPr id="771" name="7"/>
          <p:cNvSpPr/>
          <p:nvPr/>
        </p:nvSpPr>
        <p:spPr>
          <a:xfrm>
            <a:off x="1622267" y="5798198"/>
            <a:ext cx="819855" cy="8198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72" name="0"/>
          <p:cNvSpPr/>
          <p:nvPr/>
        </p:nvSpPr>
        <p:spPr>
          <a:xfrm>
            <a:off x="3711362" y="5798198"/>
            <a:ext cx="819854" cy="8198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773"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74" name="Head"/>
          <p:cNvSpPr/>
          <p:nvPr/>
        </p:nvSpPr>
        <p:spPr>
          <a:xfrm>
            <a:off x="1424529" y="4205023"/>
            <a:ext cx="121533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775" name="Line"/>
          <p:cNvSpPr/>
          <p:nvPr/>
        </p:nvSpPr>
        <p:spPr>
          <a:xfrm>
            <a:off x="275899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76" name="4"/>
          <p:cNvSpPr/>
          <p:nvPr/>
        </p:nvSpPr>
        <p:spPr>
          <a:xfrm>
            <a:off x="5800456" y="5798198"/>
            <a:ext cx="819855" cy="8198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777" name="15"/>
          <p:cNvSpPr/>
          <p:nvPr/>
        </p:nvSpPr>
        <p:spPr>
          <a:xfrm>
            <a:off x="7889550" y="5798198"/>
            <a:ext cx="819855" cy="8198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78" name="Line"/>
          <p:cNvSpPr/>
          <p:nvPr/>
        </p:nvSpPr>
        <p:spPr>
          <a:xfrm>
            <a:off x="4848089"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79" name="Line"/>
          <p:cNvSpPr/>
          <p:nvPr/>
        </p:nvSpPr>
        <p:spPr>
          <a:xfrm>
            <a:off x="8299477" y="4815778"/>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80" name="Tail"/>
          <p:cNvSpPr/>
          <p:nvPr/>
        </p:nvSpPr>
        <p:spPr>
          <a:xfrm>
            <a:off x="7691812" y="4117968"/>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781" name="Line"/>
          <p:cNvSpPr/>
          <p:nvPr/>
        </p:nvSpPr>
        <p:spPr>
          <a:xfrm>
            <a:off x="6937183"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 name="Removing from Doubly Linked List"/>
          <p:cNvSpPr>
            <a:spLocks noGrp="1"/>
          </p:cNvSpPr>
          <p:nvPr>
            <p:ph type="title"/>
          </p:nvPr>
        </p:nvSpPr>
        <p:spPr>
          <a:prstGeom prst="rect">
            <a:avLst/>
          </a:prstGeom>
        </p:spPr>
        <p:txBody>
          <a:bodyPr>
            <a:normAutofit/>
          </a:bodyPr>
          <a:lstStyle>
            <a:lvl1pPr defTabSz="508254">
              <a:defRPr sz="6960">
                <a:latin typeface="+mj-lt"/>
                <a:ea typeface="+mj-ea"/>
                <a:cs typeface="+mj-cs"/>
                <a:sym typeface="Menlo"/>
              </a:defRPr>
            </a:lvl1pPr>
          </a:lstStyle>
          <a:p>
            <a:r>
              <a:rPr lang="zh-CN" altLang="en-US" dirty="0"/>
              <a:t>从双向链表中移除节点</a:t>
            </a:r>
            <a:endParaRPr dirty="0"/>
          </a:p>
        </p:txBody>
      </p:sp>
      <p:sp>
        <p:nvSpPr>
          <p:cNvPr id="784" name="Remove 9 from the following DLL"/>
          <p:cNvSpPr/>
          <p:nvPr/>
        </p:nvSpPr>
        <p:spPr>
          <a:xfrm>
            <a:off x="3773289" y="2653619"/>
            <a:ext cx="5458224"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从下面的单向链表中移除</a:t>
            </a:r>
            <a:r>
              <a:rPr lang="en-US" altLang="zh-CN" dirty="0"/>
              <a:t>9</a:t>
            </a:r>
            <a:endParaRPr lang="zh-CN" altLang="en-US" dirty="0"/>
          </a:p>
        </p:txBody>
      </p:sp>
      <p:sp>
        <p:nvSpPr>
          <p:cNvPr id="785"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86"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787"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88" name="Head"/>
          <p:cNvSpPr/>
          <p:nvPr/>
        </p:nvSpPr>
        <p:spPr>
          <a:xfrm>
            <a:off x="1424529" y="4205023"/>
            <a:ext cx="121533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789" name="Line"/>
          <p:cNvSpPr/>
          <p:nvPr/>
        </p:nvSpPr>
        <p:spPr>
          <a:xfrm>
            <a:off x="2843127"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90" name="4"/>
          <p:cNvSpPr/>
          <p:nvPr/>
        </p:nvSpPr>
        <p:spPr>
          <a:xfrm>
            <a:off x="5800456" y="5798198"/>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791" name="9"/>
          <p:cNvSpPr/>
          <p:nvPr/>
        </p:nvSpPr>
        <p:spPr>
          <a:xfrm>
            <a:off x="7889550" y="5798198"/>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792" name="15"/>
          <p:cNvSpPr/>
          <p:nvPr/>
        </p:nvSpPr>
        <p:spPr>
          <a:xfrm>
            <a:off x="9978645" y="5798198"/>
            <a:ext cx="819854"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93"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94" name="Tail"/>
          <p:cNvSpPr/>
          <p:nvPr/>
        </p:nvSpPr>
        <p:spPr>
          <a:xfrm>
            <a:off x="9780906" y="4061160"/>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795" name="Line"/>
          <p:cNvSpPr/>
          <p:nvPr/>
        </p:nvSpPr>
        <p:spPr>
          <a:xfrm flipH="1">
            <a:off x="2674862"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96" name="Line"/>
          <p:cNvSpPr/>
          <p:nvPr/>
        </p:nvSpPr>
        <p:spPr>
          <a:xfrm>
            <a:off x="4932221"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97" name="Line"/>
          <p:cNvSpPr/>
          <p:nvPr/>
        </p:nvSpPr>
        <p:spPr>
          <a:xfrm flipH="1">
            <a:off x="4763957"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98" name="Line"/>
          <p:cNvSpPr/>
          <p:nvPr/>
        </p:nvSpPr>
        <p:spPr>
          <a:xfrm>
            <a:off x="7021315"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99" name="Line"/>
          <p:cNvSpPr/>
          <p:nvPr/>
        </p:nvSpPr>
        <p:spPr>
          <a:xfrm flipH="1">
            <a:off x="6853051"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00" name="Line"/>
          <p:cNvSpPr/>
          <p:nvPr/>
        </p:nvSpPr>
        <p:spPr>
          <a:xfrm>
            <a:off x="9110409"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01" name="Line"/>
          <p:cNvSpPr/>
          <p:nvPr/>
        </p:nvSpPr>
        <p:spPr>
          <a:xfrm flipH="1">
            <a:off x="8942145"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 name="Removing from Doubly Linked List"/>
          <p:cNvSpPr>
            <a:spLocks noGrp="1"/>
          </p:cNvSpPr>
          <p:nvPr>
            <p:ph type="title"/>
          </p:nvPr>
        </p:nvSpPr>
        <p:spPr>
          <a:prstGeom prst="rect">
            <a:avLst/>
          </a:prstGeom>
        </p:spPr>
        <p:txBody>
          <a:bodyPr>
            <a:normAutofit/>
          </a:bodyPr>
          <a:lstStyle>
            <a:lvl1pPr defTabSz="508254">
              <a:defRPr sz="6960">
                <a:latin typeface="+mj-lt"/>
                <a:ea typeface="+mj-ea"/>
                <a:cs typeface="+mj-cs"/>
                <a:sym typeface="Menlo"/>
              </a:defRPr>
            </a:lvl1pPr>
          </a:lstStyle>
          <a:p>
            <a:r>
              <a:rPr lang="zh-CN" altLang="en-US" dirty="0"/>
              <a:t>从双向链表中移除节点</a:t>
            </a:r>
            <a:endParaRPr dirty="0"/>
          </a:p>
        </p:txBody>
      </p:sp>
      <p:sp>
        <p:nvSpPr>
          <p:cNvPr id="806" name="Remove 9 from the following DLL"/>
          <p:cNvSpPr/>
          <p:nvPr/>
        </p:nvSpPr>
        <p:spPr>
          <a:xfrm>
            <a:off x="3773288" y="2653619"/>
            <a:ext cx="5458224"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从下面的单向链表中移除</a:t>
            </a:r>
            <a:r>
              <a:rPr lang="en-US" altLang="zh-CN" dirty="0"/>
              <a:t>9</a:t>
            </a:r>
            <a:endParaRPr lang="zh-CN" altLang="en-US" dirty="0"/>
          </a:p>
        </p:txBody>
      </p:sp>
      <p:sp>
        <p:nvSpPr>
          <p:cNvPr id="807"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08" name="0"/>
          <p:cNvSpPr/>
          <p:nvPr/>
        </p:nvSpPr>
        <p:spPr>
          <a:xfrm>
            <a:off x="3711362" y="5798198"/>
            <a:ext cx="819854" cy="8198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809"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10" name="Head"/>
          <p:cNvSpPr/>
          <p:nvPr/>
        </p:nvSpPr>
        <p:spPr>
          <a:xfrm>
            <a:off x="1424529" y="4205023"/>
            <a:ext cx="121533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811" name="Line"/>
          <p:cNvSpPr/>
          <p:nvPr/>
        </p:nvSpPr>
        <p:spPr>
          <a:xfrm>
            <a:off x="2843127"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12" name="4"/>
          <p:cNvSpPr/>
          <p:nvPr/>
        </p:nvSpPr>
        <p:spPr>
          <a:xfrm>
            <a:off x="5800456" y="5798198"/>
            <a:ext cx="819855" cy="8198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813" name="9"/>
          <p:cNvSpPr/>
          <p:nvPr/>
        </p:nvSpPr>
        <p:spPr>
          <a:xfrm>
            <a:off x="7889550" y="5798198"/>
            <a:ext cx="819855" cy="8198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814" name="15"/>
          <p:cNvSpPr/>
          <p:nvPr/>
        </p:nvSpPr>
        <p:spPr>
          <a:xfrm>
            <a:off x="9978645" y="5798198"/>
            <a:ext cx="819854" cy="8198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815"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16" name="Tail"/>
          <p:cNvSpPr/>
          <p:nvPr/>
        </p:nvSpPr>
        <p:spPr>
          <a:xfrm>
            <a:off x="9780906" y="4061160"/>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817" name="Line"/>
          <p:cNvSpPr/>
          <p:nvPr/>
        </p:nvSpPr>
        <p:spPr>
          <a:xfrm flipH="1">
            <a:off x="2674862"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18" name="Line"/>
          <p:cNvSpPr/>
          <p:nvPr/>
        </p:nvSpPr>
        <p:spPr>
          <a:xfrm>
            <a:off x="4932221"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19" name="Line"/>
          <p:cNvSpPr/>
          <p:nvPr/>
        </p:nvSpPr>
        <p:spPr>
          <a:xfrm flipH="1">
            <a:off x="4763957"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20" name="Line"/>
          <p:cNvSpPr/>
          <p:nvPr/>
        </p:nvSpPr>
        <p:spPr>
          <a:xfrm>
            <a:off x="7021315"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21" name="Line"/>
          <p:cNvSpPr/>
          <p:nvPr/>
        </p:nvSpPr>
        <p:spPr>
          <a:xfrm flipH="1">
            <a:off x="6853051"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22" name="Line"/>
          <p:cNvSpPr/>
          <p:nvPr/>
        </p:nvSpPr>
        <p:spPr>
          <a:xfrm>
            <a:off x="9110409"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23" name="Line"/>
          <p:cNvSpPr/>
          <p:nvPr/>
        </p:nvSpPr>
        <p:spPr>
          <a:xfrm flipH="1">
            <a:off x="8942145"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24" name="Line"/>
          <p:cNvSpPr/>
          <p:nvPr/>
        </p:nvSpPr>
        <p:spPr>
          <a:xfrm flipV="1">
            <a:off x="2032194" y="669356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25" name="trav"/>
          <p:cNvSpPr/>
          <p:nvPr/>
        </p:nvSpPr>
        <p:spPr>
          <a:xfrm>
            <a:off x="1424529" y="7588925"/>
            <a:ext cx="121533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trav</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What is a linked list?"/>
          <p:cNvSpPr>
            <a:spLocks noGrp="1"/>
          </p:cNvSpPr>
          <p:nvPr>
            <p:ph type="title"/>
          </p:nvPr>
        </p:nvSpPr>
        <p:spPr>
          <a:xfrm>
            <a:off x="506288" y="254000"/>
            <a:ext cx="11992224" cy="2159000"/>
          </a:xfrm>
          <a:prstGeom prst="rect">
            <a:avLst/>
          </a:prstGeom>
        </p:spPr>
        <p:txBody>
          <a:bodyPr/>
          <a:lstStyle>
            <a:lvl1pPr defTabSz="514095">
              <a:defRPr sz="7040"/>
            </a:lvl1pPr>
          </a:lstStyle>
          <a:p>
            <a:r>
              <a:rPr lang="zh-CN" altLang="en-US" dirty="0"/>
              <a:t>什么是链表？</a:t>
            </a:r>
            <a:endParaRPr dirty="0"/>
          </a:p>
        </p:txBody>
      </p:sp>
      <p:sp>
        <p:nvSpPr>
          <p:cNvPr id="148" name="A linked list is a sequential list of nodes that hold data which point to other nodes also containing data."/>
          <p:cNvSpPr/>
          <p:nvPr/>
        </p:nvSpPr>
        <p:spPr>
          <a:xfrm>
            <a:off x="1021307" y="2974464"/>
            <a:ext cx="10962186"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一个链表</a:t>
            </a:r>
            <a:r>
              <a:rPr lang="en-US" altLang="zh-CN" dirty="0"/>
              <a:t>(linked list)</a:t>
            </a:r>
            <a:r>
              <a:rPr lang="zh-CN" altLang="en-US" dirty="0"/>
              <a:t>由一列顺序节点组成，每个节点带有数据，同时指向下一个节点。</a:t>
            </a:r>
            <a:endParaRPr dirty="0"/>
          </a:p>
        </p:txBody>
      </p:sp>
      <p:sp>
        <p:nvSpPr>
          <p:cNvPr id="149" name="Data"/>
          <p:cNvSpPr/>
          <p:nvPr/>
        </p:nvSpPr>
        <p:spPr>
          <a:xfrm>
            <a:off x="458619" y="5957105"/>
            <a:ext cx="1270001" cy="127000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Data</a:t>
            </a:r>
          </a:p>
        </p:txBody>
      </p:sp>
      <p:sp>
        <p:nvSpPr>
          <p:cNvPr id="150" name="Data"/>
          <p:cNvSpPr/>
          <p:nvPr/>
        </p:nvSpPr>
        <p:spPr>
          <a:xfrm>
            <a:off x="3108102" y="5957105"/>
            <a:ext cx="1270001" cy="127000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Data</a:t>
            </a:r>
          </a:p>
        </p:txBody>
      </p:sp>
      <p:sp>
        <p:nvSpPr>
          <p:cNvPr id="151" name="Data"/>
          <p:cNvSpPr/>
          <p:nvPr/>
        </p:nvSpPr>
        <p:spPr>
          <a:xfrm>
            <a:off x="5843565" y="5957105"/>
            <a:ext cx="1270001" cy="127000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Data</a:t>
            </a:r>
          </a:p>
        </p:txBody>
      </p:sp>
      <p:sp>
        <p:nvSpPr>
          <p:cNvPr id="152" name="Data"/>
          <p:cNvSpPr/>
          <p:nvPr/>
        </p:nvSpPr>
        <p:spPr>
          <a:xfrm>
            <a:off x="8579029" y="5957105"/>
            <a:ext cx="1270001" cy="127000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Data</a:t>
            </a:r>
          </a:p>
        </p:txBody>
      </p:sp>
      <p:sp>
        <p:nvSpPr>
          <p:cNvPr id="153" name="Line"/>
          <p:cNvSpPr/>
          <p:nvPr/>
        </p:nvSpPr>
        <p:spPr>
          <a:xfrm>
            <a:off x="1884231" y="6592105"/>
            <a:ext cx="1068260"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54" name="Line"/>
          <p:cNvSpPr/>
          <p:nvPr/>
        </p:nvSpPr>
        <p:spPr>
          <a:xfrm>
            <a:off x="4619694" y="6592105"/>
            <a:ext cx="1068261"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55" name="Line"/>
          <p:cNvSpPr/>
          <p:nvPr/>
        </p:nvSpPr>
        <p:spPr>
          <a:xfrm>
            <a:off x="7355158" y="6592105"/>
            <a:ext cx="1068260"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56" name="null"/>
          <p:cNvSpPr/>
          <p:nvPr/>
        </p:nvSpPr>
        <p:spPr>
          <a:xfrm>
            <a:off x="11228511" y="5957105"/>
            <a:ext cx="1270001" cy="1270001"/>
          </a:xfrm>
          <a:prstGeom prst="ellipse">
            <a:avLst/>
          </a:prstGeom>
          <a:gradFill>
            <a:gsLst>
              <a:gs pos="0">
                <a:srgbClr val="A6AAA8"/>
              </a:gs>
              <a:gs pos="100000">
                <a:srgbClr val="53585F"/>
              </a:gs>
            </a:gsLst>
            <a:lin ang="5400000"/>
          </a:gra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null</a:t>
            </a:r>
          </a:p>
        </p:txBody>
      </p:sp>
      <p:sp>
        <p:nvSpPr>
          <p:cNvPr id="157" name="Line"/>
          <p:cNvSpPr/>
          <p:nvPr/>
        </p:nvSpPr>
        <p:spPr>
          <a:xfrm>
            <a:off x="10004640" y="6592105"/>
            <a:ext cx="1068261"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 name="Removing from Doubly Linked List"/>
          <p:cNvSpPr>
            <a:spLocks noGrp="1"/>
          </p:cNvSpPr>
          <p:nvPr>
            <p:ph type="title"/>
          </p:nvPr>
        </p:nvSpPr>
        <p:spPr>
          <a:prstGeom prst="rect">
            <a:avLst/>
          </a:prstGeom>
        </p:spPr>
        <p:txBody>
          <a:bodyPr>
            <a:normAutofit/>
          </a:bodyPr>
          <a:lstStyle>
            <a:lvl1pPr defTabSz="508254">
              <a:defRPr sz="6960">
                <a:latin typeface="+mj-lt"/>
                <a:ea typeface="+mj-ea"/>
                <a:cs typeface="+mj-cs"/>
                <a:sym typeface="Menlo"/>
              </a:defRPr>
            </a:lvl1pPr>
          </a:lstStyle>
          <a:p>
            <a:r>
              <a:rPr lang="zh-CN" altLang="en-US" dirty="0"/>
              <a:t>从双向链表中移除节点</a:t>
            </a:r>
            <a:endParaRPr dirty="0"/>
          </a:p>
        </p:txBody>
      </p:sp>
      <p:sp>
        <p:nvSpPr>
          <p:cNvPr id="830" name="Remove 9 from the following DLL"/>
          <p:cNvSpPr/>
          <p:nvPr/>
        </p:nvSpPr>
        <p:spPr>
          <a:xfrm>
            <a:off x="3773288" y="2653619"/>
            <a:ext cx="5458224"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从下面的单向链表中移除</a:t>
            </a:r>
            <a:r>
              <a:rPr lang="en-US" altLang="zh-CN" dirty="0"/>
              <a:t>9</a:t>
            </a:r>
            <a:endParaRPr lang="zh-CN" altLang="en-US" dirty="0"/>
          </a:p>
        </p:txBody>
      </p:sp>
      <p:sp>
        <p:nvSpPr>
          <p:cNvPr id="831" name="7"/>
          <p:cNvSpPr/>
          <p:nvPr/>
        </p:nvSpPr>
        <p:spPr>
          <a:xfrm>
            <a:off x="1622267" y="5798198"/>
            <a:ext cx="819855" cy="8198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32"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833"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34" name="Head"/>
          <p:cNvSpPr/>
          <p:nvPr/>
        </p:nvSpPr>
        <p:spPr>
          <a:xfrm>
            <a:off x="1424529" y="4205023"/>
            <a:ext cx="121533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835" name="Line"/>
          <p:cNvSpPr/>
          <p:nvPr/>
        </p:nvSpPr>
        <p:spPr>
          <a:xfrm>
            <a:off x="2843127"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36" name="4"/>
          <p:cNvSpPr/>
          <p:nvPr/>
        </p:nvSpPr>
        <p:spPr>
          <a:xfrm>
            <a:off x="5800456" y="5798198"/>
            <a:ext cx="819855" cy="8198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837" name="9"/>
          <p:cNvSpPr/>
          <p:nvPr/>
        </p:nvSpPr>
        <p:spPr>
          <a:xfrm>
            <a:off x="7889550" y="5798198"/>
            <a:ext cx="819855" cy="8198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838" name="15"/>
          <p:cNvSpPr/>
          <p:nvPr/>
        </p:nvSpPr>
        <p:spPr>
          <a:xfrm>
            <a:off x="9978645" y="5798198"/>
            <a:ext cx="819854" cy="8198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839"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40" name="Tail"/>
          <p:cNvSpPr/>
          <p:nvPr/>
        </p:nvSpPr>
        <p:spPr>
          <a:xfrm>
            <a:off x="9780906" y="4061160"/>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841" name="Line"/>
          <p:cNvSpPr/>
          <p:nvPr/>
        </p:nvSpPr>
        <p:spPr>
          <a:xfrm flipH="1">
            <a:off x="2674862"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42" name="Line"/>
          <p:cNvSpPr/>
          <p:nvPr/>
        </p:nvSpPr>
        <p:spPr>
          <a:xfrm>
            <a:off x="4932221"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43" name="Line"/>
          <p:cNvSpPr/>
          <p:nvPr/>
        </p:nvSpPr>
        <p:spPr>
          <a:xfrm flipH="1">
            <a:off x="4763957"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44" name="Line"/>
          <p:cNvSpPr/>
          <p:nvPr/>
        </p:nvSpPr>
        <p:spPr>
          <a:xfrm>
            <a:off x="7021315"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45" name="Line"/>
          <p:cNvSpPr/>
          <p:nvPr/>
        </p:nvSpPr>
        <p:spPr>
          <a:xfrm flipH="1">
            <a:off x="6853051"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46" name="Line"/>
          <p:cNvSpPr/>
          <p:nvPr/>
        </p:nvSpPr>
        <p:spPr>
          <a:xfrm>
            <a:off x="9110409"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47" name="Line"/>
          <p:cNvSpPr/>
          <p:nvPr/>
        </p:nvSpPr>
        <p:spPr>
          <a:xfrm flipH="1">
            <a:off x="8942145"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48" name="Line"/>
          <p:cNvSpPr/>
          <p:nvPr/>
        </p:nvSpPr>
        <p:spPr>
          <a:xfrm flipV="1">
            <a:off x="4121288" y="666816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49" name="trav"/>
          <p:cNvSpPr/>
          <p:nvPr/>
        </p:nvSpPr>
        <p:spPr>
          <a:xfrm>
            <a:off x="3513623" y="7563525"/>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trav</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 name="Removing from Doubly Linked List"/>
          <p:cNvSpPr>
            <a:spLocks noGrp="1"/>
          </p:cNvSpPr>
          <p:nvPr>
            <p:ph type="title"/>
          </p:nvPr>
        </p:nvSpPr>
        <p:spPr>
          <a:prstGeom prst="rect">
            <a:avLst/>
          </a:prstGeom>
        </p:spPr>
        <p:txBody>
          <a:bodyPr>
            <a:normAutofit/>
          </a:bodyPr>
          <a:lstStyle>
            <a:lvl1pPr defTabSz="508254">
              <a:defRPr sz="6960">
                <a:latin typeface="+mj-lt"/>
                <a:ea typeface="+mj-ea"/>
                <a:cs typeface="+mj-cs"/>
                <a:sym typeface="Menlo"/>
              </a:defRPr>
            </a:lvl1pPr>
          </a:lstStyle>
          <a:p>
            <a:r>
              <a:rPr lang="zh-CN" altLang="en-US" dirty="0"/>
              <a:t>从双向链表中移除节点</a:t>
            </a:r>
            <a:endParaRPr dirty="0"/>
          </a:p>
        </p:txBody>
      </p:sp>
      <p:sp>
        <p:nvSpPr>
          <p:cNvPr id="852" name="Remove 9 from the following DLL"/>
          <p:cNvSpPr/>
          <p:nvPr/>
        </p:nvSpPr>
        <p:spPr>
          <a:xfrm>
            <a:off x="3773288" y="2653619"/>
            <a:ext cx="5458224"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从下面的单向链表中移除</a:t>
            </a:r>
            <a:r>
              <a:rPr lang="en-US" altLang="zh-CN" dirty="0"/>
              <a:t>9</a:t>
            </a:r>
            <a:endParaRPr lang="zh-CN" altLang="en-US" dirty="0"/>
          </a:p>
        </p:txBody>
      </p:sp>
      <p:sp>
        <p:nvSpPr>
          <p:cNvPr id="853" name="7"/>
          <p:cNvSpPr/>
          <p:nvPr/>
        </p:nvSpPr>
        <p:spPr>
          <a:xfrm>
            <a:off x="1622267" y="5798198"/>
            <a:ext cx="819855" cy="8198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54" name="0"/>
          <p:cNvSpPr/>
          <p:nvPr/>
        </p:nvSpPr>
        <p:spPr>
          <a:xfrm>
            <a:off x="3711362" y="5798198"/>
            <a:ext cx="819854" cy="8198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855"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56" name="Head"/>
          <p:cNvSpPr/>
          <p:nvPr/>
        </p:nvSpPr>
        <p:spPr>
          <a:xfrm>
            <a:off x="1424529" y="4205023"/>
            <a:ext cx="121533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857" name="Line"/>
          <p:cNvSpPr/>
          <p:nvPr/>
        </p:nvSpPr>
        <p:spPr>
          <a:xfrm>
            <a:off x="2843127"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58" name="4"/>
          <p:cNvSpPr/>
          <p:nvPr/>
        </p:nvSpPr>
        <p:spPr>
          <a:xfrm>
            <a:off x="5800456" y="5798198"/>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859" name="9"/>
          <p:cNvSpPr/>
          <p:nvPr/>
        </p:nvSpPr>
        <p:spPr>
          <a:xfrm>
            <a:off x="7889550" y="5798198"/>
            <a:ext cx="819855" cy="8198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860" name="15"/>
          <p:cNvSpPr/>
          <p:nvPr/>
        </p:nvSpPr>
        <p:spPr>
          <a:xfrm>
            <a:off x="9978645" y="5798198"/>
            <a:ext cx="819854" cy="8198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861"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62" name="Tail"/>
          <p:cNvSpPr/>
          <p:nvPr/>
        </p:nvSpPr>
        <p:spPr>
          <a:xfrm>
            <a:off x="9780906" y="4061160"/>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863" name="Line"/>
          <p:cNvSpPr/>
          <p:nvPr/>
        </p:nvSpPr>
        <p:spPr>
          <a:xfrm flipH="1">
            <a:off x="2674862"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64" name="Line"/>
          <p:cNvSpPr/>
          <p:nvPr/>
        </p:nvSpPr>
        <p:spPr>
          <a:xfrm>
            <a:off x="4932221"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65" name="Line"/>
          <p:cNvSpPr/>
          <p:nvPr/>
        </p:nvSpPr>
        <p:spPr>
          <a:xfrm flipH="1">
            <a:off x="4763957"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66" name="Line"/>
          <p:cNvSpPr/>
          <p:nvPr/>
        </p:nvSpPr>
        <p:spPr>
          <a:xfrm>
            <a:off x="7021315"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67" name="Line"/>
          <p:cNvSpPr/>
          <p:nvPr/>
        </p:nvSpPr>
        <p:spPr>
          <a:xfrm flipH="1">
            <a:off x="6853051"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68" name="Line"/>
          <p:cNvSpPr/>
          <p:nvPr/>
        </p:nvSpPr>
        <p:spPr>
          <a:xfrm>
            <a:off x="9110409"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69" name="Line"/>
          <p:cNvSpPr/>
          <p:nvPr/>
        </p:nvSpPr>
        <p:spPr>
          <a:xfrm flipH="1">
            <a:off x="8942145"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70" name="Line"/>
          <p:cNvSpPr/>
          <p:nvPr/>
        </p:nvSpPr>
        <p:spPr>
          <a:xfrm flipV="1">
            <a:off x="6210383" y="669356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71" name="trav"/>
          <p:cNvSpPr/>
          <p:nvPr/>
        </p:nvSpPr>
        <p:spPr>
          <a:xfrm>
            <a:off x="5602718" y="7588925"/>
            <a:ext cx="121533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trav</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 name="Removing from Doubly Linked List"/>
          <p:cNvSpPr>
            <a:spLocks noGrp="1"/>
          </p:cNvSpPr>
          <p:nvPr>
            <p:ph type="title"/>
          </p:nvPr>
        </p:nvSpPr>
        <p:spPr>
          <a:prstGeom prst="rect">
            <a:avLst/>
          </a:prstGeom>
        </p:spPr>
        <p:txBody>
          <a:bodyPr>
            <a:normAutofit/>
          </a:bodyPr>
          <a:lstStyle>
            <a:lvl1pPr defTabSz="508254">
              <a:defRPr sz="6960">
                <a:latin typeface="+mj-lt"/>
                <a:ea typeface="+mj-ea"/>
                <a:cs typeface="+mj-cs"/>
                <a:sym typeface="Menlo"/>
              </a:defRPr>
            </a:lvl1pPr>
          </a:lstStyle>
          <a:p>
            <a:r>
              <a:rPr lang="zh-CN" altLang="en-US" dirty="0"/>
              <a:t>从双向链表中移除节点</a:t>
            </a:r>
            <a:endParaRPr dirty="0"/>
          </a:p>
        </p:txBody>
      </p:sp>
      <p:sp>
        <p:nvSpPr>
          <p:cNvPr id="874" name="Remove 9 from the following DLL"/>
          <p:cNvSpPr/>
          <p:nvPr/>
        </p:nvSpPr>
        <p:spPr>
          <a:xfrm>
            <a:off x="3773288" y="2653619"/>
            <a:ext cx="5458224"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从下面的单向链表中移除</a:t>
            </a:r>
            <a:r>
              <a:rPr lang="en-US" altLang="zh-CN" dirty="0"/>
              <a:t>9</a:t>
            </a:r>
            <a:endParaRPr lang="zh-CN" altLang="en-US" dirty="0"/>
          </a:p>
        </p:txBody>
      </p:sp>
      <p:sp>
        <p:nvSpPr>
          <p:cNvPr id="875"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76"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877"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78" name="Head"/>
          <p:cNvSpPr/>
          <p:nvPr/>
        </p:nvSpPr>
        <p:spPr>
          <a:xfrm>
            <a:off x="1424529" y="4205023"/>
            <a:ext cx="121533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879" name="Line"/>
          <p:cNvSpPr/>
          <p:nvPr/>
        </p:nvSpPr>
        <p:spPr>
          <a:xfrm>
            <a:off x="2843127"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80" name="4"/>
          <p:cNvSpPr/>
          <p:nvPr/>
        </p:nvSpPr>
        <p:spPr>
          <a:xfrm>
            <a:off x="5800456" y="5798198"/>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881" name="9"/>
          <p:cNvSpPr/>
          <p:nvPr/>
        </p:nvSpPr>
        <p:spPr>
          <a:xfrm>
            <a:off x="7889550" y="5798198"/>
            <a:ext cx="819855" cy="8198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882" name="15"/>
          <p:cNvSpPr/>
          <p:nvPr/>
        </p:nvSpPr>
        <p:spPr>
          <a:xfrm>
            <a:off x="9978645" y="5798198"/>
            <a:ext cx="819854"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883"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84" name="Tail"/>
          <p:cNvSpPr/>
          <p:nvPr/>
        </p:nvSpPr>
        <p:spPr>
          <a:xfrm>
            <a:off x="9780906" y="4061160"/>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885" name="Line"/>
          <p:cNvSpPr/>
          <p:nvPr/>
        </p:nvSpPr>
        <p:spPr>
          <a:xfrm flipH="1">
            <a:off x="2674862"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86" name="Line"/>
          <p:cNvSpPr/>
          <p:nvPr/>
        </p:nvSpPr>
        <p:spPr>
          <a:xfrm>
            <a:off x="4932221"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87" name="Line"/>
          <p:cNvSpPr/>
          <p:nvPr/>
        </p:nvSpPr>
        <p:spPr>
          <a:xfrm flipH="1">
            <a:off x="4763957"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88" name="Line"/>
          <p:cNvSpPr/>
          <p:nvPr/>
        </p:nvSpPr>
        <p:spPr>
          <a:xfrm>
            <a:off x="7021315"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89" name="Line"/>
          <p:cNvSpPr/>
          <p:nvPr/>
        </p:nvSpPr>
        <p:spPr>
          <a:xfrm flipH="1">
            <a:off x="6853051"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90" name="Line"/>
          <p:cNvSpPr/>
          <p:nvPr/>
        </p:nvSpPr>
        <p:spPr>
          <a:xfrm>
            <a:off x="9110409"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91" name="Line"/>
          <p:cNvSpPr/>
          <p:nvPr/>
        </p:nvSpPr>
        <p:spPr>
          <a:xfrm flipH="1">
            <a:off x="8942145"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92" name="Line"/>
          <p:cNvSpPr/>
          <p:nvPr/>
        </p:nvSpPr>
        <p:spPr>
          <a:xfrm flipV="1">
            <a:off x="8299477" y="673166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93" name="trav"/>
          <p:cNvSpPr/>
          <p:nvPr/>
        </p:nvSpPr>
        <p:spPr>
          <a:xfrm>
            <a:off x="7691812" y="7627025"/>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trav</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 name="Removing from Doubly Linked List"/>
          <p:cNvSpPr>
            <a:spLocks noGrp="1"/>
          </p:cNvSpPr>
          <p:nvPr>
            <p:ph type="title"/>
          </p:nvPr>
        </p:nvSpPr>
        <p:spPr>
          <a:prstGeom prst="rect">
            <a:avLst/>
          </a:prstGeom>
        </p:spPr>
        <p:txBody>
          <a:bodyPr>
            <a:normAutofit/>
          </a:bodyPr>
          <a:lstStyle>
            <a:lvl1pPr defTabSz="508254">
              <a:defRPr sz="6960">
                <a:latin typeface="+mj-lt"/>
                <a:ea typeface="+mj-ea"/>
                <a:cs typeface="+mj-cs"/>
                <a:sym typeface="Menlo"/>
              </a:defRPr>
            </a:lvl1pPr>
          </a:lstStyle>
          <a:p>
            <a:r>
              <a:rPr lang="zh-CN" altLang="en-US" dirty="0"/>
              <a:t>从双向链表中移除节点</a:t>
            </a:r>
            <a:endParaRPr dirty="0"/>
          </a:p>
        </p:txBody>
      </p:sp>
      <p:sp>
        <p:nvSpPr>
          <p:cNvPr id="898" name="Remove 9 from the following DLL"/>
          <p:cNvSpPr/>
          <p:nvPr/>
        </p:nvSpPr>
        <p:spPr>
          <a:xfrm>
            <a:off x="3773288" y="2653619"/>
            <a:ext cx="5458224"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从下面的单向链表中移除</a:t>
            </a:r>
            <a:r>
              <a:rPr lang="en-US" altLang="zh-CN" dirty="0"/>
              <a:t>9</a:t>
            </a:r>
            <a:endParaRPr lang="zh-CN" altLang="en-US" dirty="0"/>
          </a:p>
        </p:txBody>
      </p:sp>
      <p:sp>
        <p:nvSpPr>
          <p:cNvPr id="899"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00"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901"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02" name="Head"/>
          <p:cNvSpPr/>
          <p:nvPr/>
        </p:nvSpPr>
        <p:spPr>
          <a:xfrm>
            <a:off x="1424529" y="4205023"/>
            <a:ext cx="121533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903" name="Line"/>
          <p:cNvSpPr/>
          <p:nvPr/>
        </p:nvSpPr>
        <p:spPr>
          <a:xfrm>
            <a:off x="2843127"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04" name="4"/>
          <p:cNvSpPr/>
          <p:nvPr/>
        </p:nvSpPr>
        <p:spPr>
          <a:xfrm>
            <a:off x="5800456" y="5798198"/>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905" name="9"/>
          <p:cNvSpPr/>
          <p:nvPr/>
        </p:nvSpPr>
        <p:spPr>
          <a:xfrm>
            <a:off x="7889550" y="5798198"/>
            <a:ext cx="819855" cy="8198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906" name="15"/>
          <p:cNvSpPr/>
          <p:nvPr/>
        </p:nvSpPr>
        <p:spPr>
          <a:xfrm>
            <a:off x="9978645" y="5798198"/>
            <a:ext cx="819854"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07"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08" name="Tail"/>
          <p:cNvSpPr/>
          <p:nvPr/>
        </p:nvSpPr>
        <p:spPr>
          <a:xfrm>
            <a:off x="9780906" y="4061160"/>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909" name="Line"/>
          <p:cNvSpPr/>
          <p:nvPr/>
        </p:nvSpPr>
        <p:spPr>
          <a:xfrm flipH="1">
            <a:off x="2674862"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10" name="Line"/>
          <p:cNvSpPr/>
          <p:nvPr/>
        </p:nvSpPr>
        <p:spPr>
          <a:xfrm>
            <a:off x="4932221"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11" name="Line"/>
          <p:cNvSpPr/>
          <p:nvPr/>
        </p:nvSpPr>
        <p:spPr>
          <a:xfrm flipH="1">
            <a:off x="4763957"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12" name="Line"/>
          <p:cNvSpPr/>
          <p:nvPr/>
        </p:nvSpPr>
        <p:spPr>
          <a:xfrm flipH="1">
            <a:off x="6853051" y="6208124"/>
            <a:ext cx="60323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13" name="Line"/>
          <p:cNvSpPr/>
          <p:nvPr/>
        </p:nvSpPr>
        <p:spPr>
          <a:xfrm>
            <a:off x="9110409"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14" name="Line"/>
          <p:cNvSpPr/>
          <p:nvPr/>
        </p:nvSpPr>
        <p:spPr>
          <a:xfrm flipH="1">
            <a:off x="8942145"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15" name="Line"/>
          <p:cNvSpPr/>
          <p:nvPr/>
        </p:nvSpPr>
        <p:spPr>
          <a:xfrm flipV="1">
            <a:off x="8299477" y="673166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16" name="trav"/>
          <p:cNvSpPr/>
          <p:nvPr/>
        </p:nvSpPr>
        <p:spPr>
          <a:xfrm>
            <a:off x="7691812" y="7627025"/>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trav</a:t>
            </a:r>
          </a:p>
        </p:txBody>
      </p:sp>
      <p:sp>
        <p:nvSpPr>
          <p:cNvPr id="919" name="Connection Line"/>
          <p:cNvSpPr/>
          <p:nvPr/>
        </p:nvSpPr>
        <p:spPr>
          <a:xfrm>
            <a:off x="6710876" y="6565038"/>
            <a:ext cx="3177680" cy="575296"/>
          </a:xfrm>
          <a:custGeom>
            <a:avLst/>
            <a:gdLst/>
            <a:ahLst/>
            <a:cxnLst>
              <a:cxn ang="0">
                <a:pos x="wd2" y="hd2"/>
              </a:cxn>
              <a:cxn ang="5400000">
                <a:pos x="wd2" y="hd2"/>
              </a:cxn>
              <a:cxn ang="10800000">
                <a:pos x="wd2" y="hd2"/>
              </a:cxn>
              <a:cxn ang="16200000">
                <a:pos x="wd2" y="hd2"/>
              </a:cxn>
            </a:cxnLst>
            <a:rect l="0" t="0" r="r" b="b"/>
            <a:pathLst>
              <a:path w="21600" h="16217" extrusionOk="0">
                <a:moveTo>
                  <a:pt x="21600" y="2031"/>
                </a:moveTo>
                <a:cubicBezTo>
                  <a:pt x="14289" y="21600"/>
                  <a:pt x="7089" y="20923"/>
                  <a:pt x="0" y="0"/>
                </a:cubicBezTo>
              </a:path>
            </a:pathLst>
          </a:custGeom>
          <a:ln w="50800">
            <a:solidFill>
              <a:srgbClr val="FFFFFF"/>
            </a:solidFill>
            <a:miter lim="400000"/>
          </a:ln>
        </p:spPr>
        <p:txBody>
          <a:bodyPr/>
          <a:lstStyle/>
          <a:p>
            <a:endParaRPr/>
          </a:p>
        </p:txBody>
      </p:sp>
      <p:sp>
        <p:nvSpPr>
          <p:cNvPr id="918" name="Line"/>
          <p:cNvSpPr/>
          <p:nvPr/>
        </p:nvSpPr>
        <p:spPr>
          <a:xfrm flipV="1">
            <a:off x="9620705" y="6531974"/>
            <a:ext cx="447202" cy="27086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 name="Removing from Doubly Linked List"/>
          <p:cNvSpPr>
            <a:spLocks noGrp="1"/>
          </p:cNvSpPr>
          <p:nvPr>
            <p:ph type="title"/>
          </p:nvPr>
        </p:nvSpPr>
        <p:spPr>
          <a:prstGeom prst="rect">
            <a:avLst/>
          </a:prstGeom>
        </p:spPr>
        <p:txBody>
          <a:bodyPr>
            <a:normAutofit/>
          </a:bodyPr>
          <a:lstStyle>
            <a:lvl1pPr defTabSz="508254">
              <a:defRPr sz="6960">
                <a:latin typeface="+mj-lt"/>
                <a:ea typeface="+mj-ea"/>
                <a:cs typeface="+mj-cs"/>
                <a:sym typeface="Menlo"/>
              </a:defRPr>
            </a:lvl1pPr>
          </a:lstStyle>
          <a:p>
            <a:r>
              <a:rPr lang="zh-CN" altLang="en-US" dirty="0"/>
              <a:t>从双向链表中移除节点</a:t>
            </a:r>
            <a:endParaRPr dirty="0"/>
          </a:p>
        </p:txBody>
      </p:sp>
      <p:sp>
        <p:nvSpPr>
          <p:cNvPr id="924" name="Remove 9 from the following DLL"/>
          <p:cNvSpPr/>
          <p:nvPr/>
        </p:nvSpPr>
        <p:spPr>
          <a:xfrm>
            <a:off x="3773288" y="2653619"/>
            <a:ext cx="5458224"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从下面的单向链表中移除</a:t>
            </a:r>
            <a:r>
              <a:rPr lang="en-US" altLang="zh-CN" dirty="0"/>
              <a:t>9</a:t>
            </a:r>
            <a:endParaRPr lang="zh-CN" altLang="en-US" dirty="0"/>
          </a:p>
        </p:txBody>
      </p:sp>
      <p:sp>
        <p:nvSpPr>
          <p:cNvPr id="925"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26"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927"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28" name="Head"/>
          <p:cNvSpPr/>
          <p:nvPr/>
        </p:nvSpPr>
        <p:spPr>
          <a:xfrm>
            <a:off x="1424529" y="4205023"/>
            <a:ext cx="121533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929" name="Line"/>
          <p:cNvSpPr/>
          <p:nvPr/>
        </p:nvSpPr>
        <p:spPr>
          <a:xfrm>
            <a:off x="2843127"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30" name="4"/>
          <p:cNvSpPr/>
          <p:nvPr/>
        </p:nvSpPr>
        <p:spPr>
          <a:xfrm>
            <a:off x="5800456" y="5798198"/>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931" name="9"/>
          <p:cNvSpPr/>
          <p:nvPr/>
        </p:nvSpPr>
        <p:spPr>
          <a:xfrm>
            <a:off x="7889550" y="5798198"/>
            <a:ext cx="819855" cy="8198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932" name="15"/>
          <p:cNvSpPr/>
          <p:nvPr/>
        </p:nvSpPr>
        <p:spPr>
          <a:xfrm>
            <a:off x="9978645" y="5798198"/>
            <a:ext cx="819854"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33"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34" name="Tail"/>
          <p:cNvSpPr/>
          <p:nvPr/>
        </p:nvSpPr>
        <p:spPr>
          <a:xfrm>
            <a:off x="9780906" y="4061160"/>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935" name="Line"/>
          <p:cNvSpPr/>
          <p:nvPr/>
        </p:nvSpPr>
        <p:spPr>
          <a:xfrm flipH="1">
            <a:off x="2674862"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36" name="Line"/>
          <p:cNvSpPr/>
          <p:nvPr/>
        </p:nvSpPr>
        <p:spPr>
          <a:xfrm>
            <a:off x="4932221"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37" name="Line"/>
          <p:cNvSpPr/>
          <p:nvPr/>
        </p:nvSpPr>
        <p:spPr>
          <a:xfrm flipH="1">
            <a:off x="4763957"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38" name="Line"/>
          <p:cNvSpPr/>
          <p:nvPr/>
        </p:nvSpPr>
        <p:spPr>
          <a:xfrm flipH="1">
            <a:off x="6853051" y="6208124"/>
            <a:ext cx="60323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39" name="Line"/>
          <p:cNvSpPr/>
          <p:nvPr/>
        </p:nvSpPr>
        <p:spPr>
          <a:xfrm>
            <a:off x="9110409"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40" name="Line"/>
          <p:cNvSpPr/>
          <p:nvPr/>
        </p:nvSpPr>
        <p:spPr>
          <a:xfrm flipH="1" flipV="1">
            <a:off x="6600894" y="6468474"/>
            <a:ext cx="319896" cy="23397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41" name="Line"/>
          <p:cNvSpPr/>
          <p:nvPr/>
        </p:nvSpPr>
        <p:spPr>
          <a:xfrm flipV="1">
            <a:off x="8299477" y="673166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42" name="trav"/>
          <p:cNvSpPr/>
          <p:nvPr/>
        </p:nvSpPr>
        <p:spPr>
          <a:xfrm>
            <a:off x="7691812" y="7627025"/>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trav</a:t>
            </a:r>
          </a:p>
        </p:txBody>
      </p:sp>
      <p:sp>
        <p:nvSpPr>
          <p:cNvPr id="945" name="Connection Line"/>
          <p:cNvSpPr/>
          <p:nvPr/>
        </p:nvSpPr>
        <p:spPr>
          <a:xfrm>
            <a:off x="6710876" y="6565038"/>
            <a:ext cx="3177680" cy="575296"/>
          </a:xfrm>
          <a:custGeom>
            <a:avLst/>
            <a:gdLst/>
            <a:ahLst/>
            <a:cxnLst>
              <a:cxn ang="0">
                <a:pos x="wd2" y="hd2"/>
              </a:cxn>
              <a:cxn ang="5400000">
                <a:pos x="wd2" y="hd2"/>
              </a:cxn>
              <a:cxn ang="10800000">
                <a:pos x="wd2" y="hd2"/>
              </a:cxn>
              <a:cxn ang="16200000">
                <a:pos x="wd2" y="hd2"/>
              </a:cxn>
            </a:cxnLst>
            <a:rect l="0" t="0" r="r" b="b"/>
            <a:pathLst>
              <a:path w="21600" h="16217" extrusionOk="0">
                <a:moveTo>
                  <a:pt x="21600" y="2031"/>
                </a:moveTo>
                <a:cubicBezTo>
                  <a:pt x="14289" y="21600"/>
                  <a:pt x="7089" y="20923"/>
                  <a:pt x="0" y="0"/>
                </a:cubicBezTo>
              </a:path>
            </a:pathLst>
          </a:custGeom>
          <a:ln w="50800">
            <a:solidFill>
              <a:srgbClr val="FFFFFF"/>
            </a:solidFill>
            <a:miter lim="400000"/>
          </a:ln>
        </p:spPr>
        <p:txBody>
          <a:bodyPr/>
          <a:lstStyle/>
          <a:p>
            <a:endParaRPr/>
          </a:p>
        </p:txBody>
      </p:sp>
      <p:sp>
        <p:nvSpPr>
          <p:cNvPr id="944" name="Line"/>
          <p:cNvSpPr/>
          <p:nvPr/>
        </p:nvSpPr>
        <p:spPr>
          <a:xfrm flipV="1">
            <a:off x="9620705" y="6531974"/>
            <a:ext cx="447202" cy="27086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 name="Removing from Doubly Linked List"/>
          <p:cNvSpPr>
            <a:spLocks noGrp="1"/>
          </p:cNvSpPr>
          <p:nvPr>
            <p:ph type="title"/>
          </p:nvPr>
        </p:nvSpPr>
        <p:spPr>
          <a:prstGeom prst="rect">
            <a:avLst/>
          </a:prstGeom>
        </p:spPr>
        <p:txBody>
          <a:bodyPr>
            <a:normAutofit/>
          </a:bodyPr>
          <a:lstStyle>
            <a:lvl1pPr defTabSz="508254">
              <a:defRPr sz="6960">
                <a:latin typeface="+mj-lt"/>
                <a:ea typeface="+mj-ea"/>
                <a:cs typeface="+mj-cs"/>
                <a:sym typeface="Menlo"/>
              </a:defRPr>
            </a:lvl1pPr>
          </a:lstStyle>
          <a:p>
            <a:r>
              <a:rPr lang="zh-CN" altLang="en-US" dirty="0"/>
              <a:t>从双向链表中移除节点</a:t>
            </a:r>
            <a:endParaRPr dirty="0"/>
          </a:p>
        </p:txBody>
      </p:sp>
      <p:sp>
        <p:nvSpPr>
          <p:cNvPr id="950" name="Remove 9 from the following DLL"/>
          <p:cNvSpPr/>
          <p:nvPr/>
        </p:nvSpPr>
        <p:spPr>
          <a:xfrm>
            <a:off x="3773288" y="2653619"/>
            <a:ext cx="5458224"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从下面的单向链表中移除</a:t>
            </a:r>
            <a:r>
              <a:rPr lang="en-US" altLang="zh-CN" dirty="0"/>
              <a:t>9</a:t>
            </a:r>
            <a:endParaRPr lang="zh-CN" altLang="en-US" dirty="0"/>
          </a:p>
        </p:txBody>
      </p:sp>
      <p:sp>
        <p:nvSpPr>
          <p:cNvPr id="951"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52"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953"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54" name="Head"/>
          <p:cNvSpPr/>
          <p:nvPr/>
        </p:nvSpPr>
        <p:spPr>
          <a:xfrm>
            <a:off x="1424529" y="4205023"/>
            <a:ext cx="121533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955" name="Line"/>
          <p:cNvSpPr/>
          <p:nvPr/>
        </p:nvSpPr>
        <p:spPr>
          <a:xfrm>
            <a:off x="2843127"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56" name="4"/>
          <p:cNvSpPr/>
          <p:nvPr/>
        </p:nvSpPr>
        <p:spPr>
          <a:xfrm>
            <a:off x="5800456" y="5798198"/>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957" name="15"/>
          <p:cNvSpPr/>
          <p:nvPr/>
        </p:nvSpPr>
        <p:spPr>
          <a:xfrm>
            <a:off x="9978645" y="5798198"/>
            <a:ext cx="819854"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58"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59" name="Tail"/>
          <p:cNvSpPr/>
          <p:nvPr/>
        </p:nvSpPr>
        <p:spPr>
          <a:xfrm>
            <a:off x="9780906" y="4061160"/>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960" name="Line"/>
          <p:cNvSpPr/>
          <p:nvPr/>
        </p:nvSpPr>
        <p:spPr>
          <a:xfrm flipH="1">
            <a:off x="2674862"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61" name="Line"/>
          <p:cNvSpPr/>
          <p:nvPr/>
        </p:nvSpPr>
        <p:spPr>
          <a:xfrm>
            <a:off x="4932221"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62" name="Line"/>
          <p:cNvSpPr/>
          <p:nvPr/>
        </p:nvSpPr>
        <p:spPr>
          <a:xfrm flipH="1">
            <a:off x="4763957"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63" name="Line"/>
          <p:cNvSpPr/>
          <p:nvPr/>
        </p:nvSpPr>
        <p:spPr>
          <a:xfrm flipH="1" flipV="1">
            <a:off x="6600894" y="6468474"/>
            <a:ext cx="319896" cy="23397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66" name="Connection Line"/>
          <p:cNvSpPr/>
          <p:nvPr/>
        </p:nvSpPr>
        <p:spPr>
          <a:xfrm>
            <a:off x="6710876" y="6565038"/>
            <a:ext cx="3177680" cy="575296"/>
          </a:xfrm>
          <a:custGeom>
            <a:avLst/>
            <a:gdLst/>
            <a:ahLst/>
            <a:cxnLst>
              <a:cxn ang="0">
                <a:pos x="wd2" y="hd2"/>
              </a:cxn>
              <a:cxn ang="5400000">
                <a:pos x="wd2" y="hd2"/>
              </a:cxn>
              <a:cxn ang="10800000">
                <a:pos x="wd2" y="hd2"/>
              </a:cxn>
              <a:cxn ang="16200000">
                <a:pos x="wd2" y="hd2"/>
              </a:cxn>
            </a:cxnLst>
            <a:rect l="0" t="0" r="r" b="b"/>
            <a:pathLst>
              <a:path w="21600" h="16217" extrusionOk="0">
                <a:moveTo>
                  <a:pt x="21600" y="2031"/>
                </a:moveTo>
                <a:cubicBezTo>
                  <a:pt x="14289" y="21600"/>
                  <a:pt x="7089" y="20923"/>
                  <a:pt x="0" y="0"/>
                </a:cubicBezTo>
              </a:path>
            </a:pathLst>
          </a:custGeom>
          <a:ln w="50800">
            <a:solidFill>
              <a:srgbClr val="FFFFFF"/>
            </a:solidFill>
            <a:miter lim="400000"/>
          </a:ln>
        </p:spPr>
        <p:txBody>
          <a:bodyPr/>
          <a:lstStyle/>
          <a:p>
            <a:endParaRPr/>
          </a:p>
        </p:txBody>
      </p:sp>
      <p:sp>
        <p:nvSpPr>
          <p:cNvPr id="965" name="Line"/>
          <p:cNvSpPr/>
          <p:nvPr/>
        </p:nvSpPr>
        <p:spPr>
          <a:xfrm flipV="1">
            <a:off x="9620705" y="6531974"/>
            <a:ext cx="447202" cy="27086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 name="Removing from Doubly Linked List"/>
          <p:cNvSpPr>
            <a:spLocks noGrp="1"/>
          </p:cNvSpPr>
          <p:nvPr>
            <p:ph type="title"/>
          </p:nvPr>
        </p:nvSpPr>
        <p:spPr>
          <a:prstGeom prst="rect">
            <a:avLst/>
          </a:prstGeom>
        </p:spPr>
        <p:txBody>
          <a:bodyPr>
            <a:normAutofit/>
          </a:bodyPr>
          <a:lstStyle>
            <a:lvl1pPr defTabSz="508254">
              <a:defRPr sz="6960">
                <a:latin typeface="+mj-lt"/>
                <a:ea typeface="+mj-ea"/>
                <a:cs typeface="+mj-cs"/>
                <a:sym typeface="Menlo"/>
              </a:defRPr>
            </a:lvl1pPr>
          </a:lstStyle>
          <a:p>
            <a:r>
              <a:rPr lang="zh-CN" altLang="en-US" dirty="0"/>
              <a:t>从双向链表中移除节点</a:t>
            </a:r>
            <a:endParaRPr dirty="0"/>
          </a:p>
        </p:txBody>
      </p:sp>
      <p:sp>
        <p:nvSpPr>
          <p:cNvPr id="971" name="Remove 9 from the following DLL"/>
          <p:cNvSpPr/>
          <p:nvPr/>
        </p:nvSpPr>
        <p:spPr>
          <a:xfrm>
            <a:off x="3773288" y="2653619"/>
            <a:ext cx="5458224"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从下面的单向链表中移除</a:t>
            </a:r>
            <a:r>
              <a:rPr lang="en-US" altLang="zh-CN" dirty="0"/>
              <a:t>9</a:t>
            </a:r>
            <a:endParaRPr lang="zh-CN" altLang="en-US" dirty="0"/>
          </a:p>
        </p:txBody>
      </p:sp>
      <p:sp>
        <p:nvSpPr>
          <p:cNvPr id="972"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73"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974"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75" name="Head"/>
          <p:cNvSpPr/>
          <p:nvPr/>
        </p:nvSpPr>
        <p:spPr>
          <a:xfrm>
            <a:off x="1424529" y="4205023"/>
            <a:ext cx="121533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976" name="Line"/>
          <p:cNvSpPr/>
          <p:nvPr/>
        </p:nvSpPr>
        <p:spPr>
          <a:xfrm>
            <a:off x="2843127"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77" name="4"/>
          <p:cNvSpPr/>
          <p:nvPr/>
        </p:nvSpPr>
        <p:spPr>
          <a:xfrm>
            <a:off x="5800456" y="5798198"/>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978" name="15"/>
          <p:cNvSpPr/>
          <p:nvPr/>
        </p:nvSpPr>
        <p:spPr>
          <a:xfrm>
            <a:off x="7889550" y="5798198"/>
            <a:ext cx="819855" cy="8198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79" name="Line"/>
          <p:cNvSpPr/>
          <p:nvPr/>
        </p:nvSpPr>
        <p:spPr>
          <a:xfrm>
            <a:off x="8299477" y="4815778"/>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80" name="Tail"/>
          <p:cNvSpPr/>
          <p:nvPr/>
        </p:nvSpPr>
        <p:spPr>
          <a:xfrm>
            <a:off x="7691812" y="4117968"/>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981" name="Line"/>
          <p:cNvSpPr/>
          <p:nvPr/>
        </p:nvSpPr>
        <p:spPr>
          <a:xfrm flipH="1">
            <a:off x="2674862"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82" name="Line"/>
          <p:cNvSpPr/>
          <p:nvPr/>
        </p:nvSpPr>
        <p:spPr>
          <a:xfrm>
            <a:off x="4932221"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83" name="Line"/>
          <p:cNvSpPr/>
          <p:nvPr/>
        </p:nvSpPr>
        <p:spPr>
          <a:xfrm flipH="1">
            <a:off x="4763957"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84" name="Line"/>
          <p:cNvSpPr/>
          <p:nvPr/>
        </p:nvSpPr>
        <p:spPr>
          <a:xfrm>
            <a:off x="7021316"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85" name="Line"/>
          <p:cNvSpPr/>
          <p:nvPr/>
        </p:nvSpPr>
        <p:spPr>
          <a:xfrm flipH="1">
            <a:off x="6853052"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 name="Complexity…"/>
          <p:cNvSpPr>
            <a:spLocks noGrp="1"/>
          </p:cNvSpPr>
          <p:nvPr>
            <p:ph type="ctrTitle"/>
          </p:nvPr>
        </p:nvSpPr>
        <p:spPr>
          <a:xfrm>
            <a:off x="1359520" y="3018085"/>
            <a:ext cx="10285760" cy="3717430"/>
          </a:xfrm>
          <a:prstGeom prst="rect">
            <a:avLst/>
          </a:prstGeom>
        </p:spPr>
        <p:txBody>
          <a:bodyPr anchor="ctr"/>
          <a:lstStyle/>
          <a:p>
            <a:pPr>
              <a:defRPr sz="11000"/>
            </a:pPr>
            <a:r>
              <a:rPr lang="zh-CN" altLang="en-US" dirty="0"/>
              <a:t>复杂度分析</a:t>
            </a:r>
            <a:endParaRPr dirty="0"/>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 name="Complexity"/>
          <p:cNvSpPr>
            <a:spLocks noGrp="1"/>
          </p:cNvSpPr>
          <p:nvPr>
            <p:ph type="ctrTitle"/>
          </p:nvPr>
        </p:nvSpPr>
        <p:spPr>
          <a:xfrm>
            <a:off x="2373535" y="360461"/>
            <a:ext cx="8257730" cy="1468339"/>
          </a:xfrm>
          <a:prstGeom prst="rect">
            <a:avLst/>
          </a:prstGeom>
        </p:spPr>
        <p:txBody>
          <a:bodyPr anchor="ctr"/>
          <a:lstStyle/>
          <a:p>
            <a:r>
              <a:rPr lang="zh-CN" altLang="en-US" dirty="0"/>
              <a:t>复杂度</a:t>
            </a:r>
            <a:endParaRPr dirty="0"/>
          </a:p>
        </p:txBody>
      </p:sp>
      <p:graphicFrame>
        <p:nvGraphicFramePr>
          <p:cNvPr id="994" name="Table"/>
          <p:cNvGraphicFramePr/>
          <p:nvPr>
            <p:extLst>
              <p:ext uri="{D42A27DB-BD31-4B8C-83A1-F6EECF244321}">
                <p14:modId xmlns:p14="http://schemas.microsoft.com/office/powerpoint/2010/main" val="3835932457"/>
              </p:ext>
            </p:extLst>
          </p:nvPr>
        </p:nvGraphicFramePr>
        <p:xfrm>
          <a:off x="1073149" y="2874019"/>
          <a:ext cx="11089233" cy="6456660"/>
        </p:xfrm>
        <a:graphic>
          <a:graphicData uri="http://schemas.openxmlformats.org/drawingml/2006/table">
            <a:tbl>
              <a:tblPr>
                <a:tableStyleId>{4C3C2611-4C71-4FC5-86AE-919BDF0F9419}</a:tableStyleId>
              </a:tblPr>
              <a:tblGrid>
                <a:gridCol w="3696411">
                  <a:extLst>
                    <a:ext uri="{9D8B030D-6E8A-4147-A177-3AD203B41FA5}">
                      <a16:colId xmlns:a16="http://schemas.microsoft.com/office/drawing/2014/main" val="20000"/>
                    </a:ext>
                  </a:extLst>
                </a:gridCol>
                <a:gridCol w="3696411">
                  <a:extLst>
                    <a:ext uri="{9D8B030D-6E8A-4147-A177-3AD203B41FA5}">
                      <a16:colId xmlns:a16="http://schemas.microsoft.com/office/drawing/2014/main" val="20001"/>
                    </a:ext>
                  </a:extLst>
                </a:gridCol>
                <a:gridCol w="3696411">
                  <a:extLst>
                    <a:ext uri="{9D8B030D-6E8A-4147-A177-3AD203B41FA5}">
                      <a16:colId xmlns:a16="http://schemas.microsoft.com/office/drawing/2014/main" val="20002"/>
                    </a:ext>
                  </a:extLst>
                </a:gridCol>
              </a:tblGrid>
              <a:tr h="2152220">
                <a:tc>
                  <a:txBody>
                    <a:bodyPr/>
                    <a:lstStyle/>
                    <a:p>
                      <a:pPr defTabSz="914400">
                        <a:defRPr>
                          <a:solidFill>
                            <a:srgbClr val="000000"/>
                          </a:solidFill>
                        </a:defRPr>
                      </a:pPr>
                      <a:r>
                        <a:rPr lang="zh-CN" altLang="en-US" sz="4000" b="1" dirty="0">
                          <a:solidFill>
                            <a:srgbClr val="FFFFFF"/>
                          </a:solidFill>
                          <a:latin typeface="+mj-lt"/>
                          <a:ea typeface="+mj-ea"/>
                          <a:cs typeface="+mj-cs"/>
                          <a:sym typeface="Menlo"/>
                        </a:rPr>
                        <a:t>查找</a:t>
                      </a:r>
                      <a:endParaRPr sz="4000" b="1" dirty="0">
                        <a:solidFill>
                          <a:srgbClr val="FFFFFF"/>
                        </a:solidFill>
                        <a:latin typeface="+mj-lt"/>
                        <a:ea typeface="+mj-ea"/>
                        <a:cs typeface="+mj-cs"/>
                        <a:sym typeface="Menlo"/>
                      </a:endParaRP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4000">
                          <a:solidFill>
                            <a:schemeClr val="accent4">
                              <a:hueOff val="102361"/>
                              <a:satOff val="14118"/>
                              <a:lumOff val="10675"/>
                            </a:schemeClr>
                          </a:solidFill>
                          <a:latin typeface="+mj-lt"/>
                          <a:ea typeface="+mj-ea"/>
                          <a:cs typeface="+mj-cs"/>
                          <a:sym typeface="Menlo"/>
                        </a:rPr>
                        <a:t>O(n)</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4000">
                          <a:solidFill>
                            <a:schemeClr val="accent4">
                              <a:hueOff val="102361"/>
                              <a:satOff val="14118"/>
                              <a:lumOff val="10675"/>
                            </a:schemeClr>
                          </a:solidFill>
                          <a:latin typeface="+mj-lt"/>
                          <a:ea typeface="+mj-ea"/>
                          <a:cs typeface="+mj-cs"/>
                          <a:sym typeface="Menlo"/>
                        </a:rPr>
                        <a:t>O(n)</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2152220">
                <a:tc>
                  <a:txBody>
                    <a:bodyPr/>
                    <a:lstStyle/>
                    <a:p>
                      <a:pPr defTabSz="914400">
                        <a:defRPr>
                          <a:solidFill>
                            <a:srgbClr val="000000"/>
                          </a:solidFill>
                        </a:defRPr>
                      </a:pPr>
                      <a:r>
                        <a:rPr lang="zh-CN" altLang="en-US" sz="4000" b="1" dirty="0">
                          <a:solidFill>
                            <a:srgbClr val="FFFFFF"/>
                          </a:solidFill>
                          <a:latin typeface="+mj-lt"/>
                          <a:ea typeface="+mj-ea"/>
                          <a:cs typeface="+mj-cs"/>
                          <a:sym typeface="Menlo"/>
                        </a:rPr>
                        <a:t>头部插入</a:t>
                      </a:r>
                      <a:endParaRPr sz="4000" b="1" dirty="0">
                        <a:solidFill>
                          <a:srgbClr val="FFFFFF"/>
                        </a:solidFill>
                        <a:latin typeface="+mj-lt"/>
                        <a:ea typeface="+mj-ea"/>
                        <a:cs typeface="+mj-cs"/>
                        <a:sym typeface="Menlo"/>
                      </a:endParaRP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4000">
                          <a:solidFill>
                            <a:schemeClr val="accent3">
                              <a:hueOff val="-499813"/>
                              <a:satOff val="-5228"/>
                              <a:lumOff val="24899"/>
                            </a:schemeClr>
                          </a:solidFill>
                          <a:latin typeface="+mj-lt"/>
                          <a:ea typeface="+mj-ea"/>
                          <a:cs typeface="+mj-cs"/>
                          <a:sym typeface="Menlo"/>
                        </a:rPr>
                        <a:t>O(1)</a:t>
                      </a:r>
                    </a:p>
                  </a:txBody>
                  <a:tcPr marL="50800" marR="50800" marT="50800" marB="50800" anchor="ctr" horzOverflow="overflow"/>
                </a:tc>
                <a:tc>
                  <a:txBody>
                    <a:bodyPr/>
                    <a:lstStyle/>
                    <a:p>
                      <a:pPr defTabSz="914400">
                        <a:defRPr>
                          <a:solidFill>
                            <a:srgbClr val="000000"/>
                          </a:solidFill>
                        </a:defRPr>
                      </a:pPr>
                      <a:r>
                        <a:rPr sz="4000">
                          <a:solidFill>
                            <a:schemeClr val="accent3">
                              <a:hueOff val="-499813"/>
                              <a:satOff val="-5228"/>
                              <a:lumOff val="24899"/>
                            </a:schemeClr>
                          </a:solidFill>
                          <a:latin typeface="+mj-lt"/>
                          <a:ea typeface="+mj-ea"/>
                          <a:cs typeface="+mj-cs"/>
                          <a:sym typeface="Menlo"/>
                        </a:rPr>
                        <a:t>O(1)</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2152220">
                <a:tc>
                  <a:txBody>
                    <a:bodyPr/>
                    <a:lstStyle/>
                    <a:p>
                      <a:pPr defTabSz="914400">
                        <a:defRPr>
                          <a:solidFill>
                            <a:srgbClr val="000000"/>
                          </a:solidFill>
                        </a:defRPr>
                      </a:pPr>
                      <a:r>
                        <a:rPr lang="zh-CN" altLang="en-US" sz="4000" b="1" dirty="0">
                          <a:solidFill>
                            <a:srgbClr val="FFFFFF"/>
                          </a:solidFill>
                          <a:latin typeface="+mj-lt"/>
                          <a:ea typeface="+mj-ea"/>
                          <a:cs typeface="+mj-cs"/>
                          <a:sym typeface="Menlo"/>
                        </a:rPr>
                        <a:t>尾部插入</a:t>
                      </a:r>
                      <a:endParaRPr sz="4000" b="1" dirty="0">
                        <a:solidFill>
                          <a:srgbClr val="FFFFFF"/>
                        </a:solidFill>
                        <a:latin typeface="+mj-lt"/>
                        <a:ea typeface="+mj-ea"/>
                        <a:cs typeface="+mj-cs"/>
                        <a:sym typeface="Menlo"/>
                      </a:endParaRP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4000">
                          <a:solidFill>
                            <a:schemeClr val="accent3">
                              <a:hueOff val="-499813"/>
                              <a:satOff val="-5228"/>
                              <a:lumOff val="24899"/>
                            </a:schemeClr>
                          </a:solidFill>
                          <a:latin typeface="+mj-lt"/>
                          <a:ea typeface="+mj-ea"/>
                          <a:cs typeface="+mj-cs"/>
                          <a:sym typeface="Menlo"/>
                        </a:rPr>
                        <a:t>O(1)</a:t>
                      </a:r>
                    </a:p>
                  </a:txBody>
                  <a:tcPr marL="50800" marR="50800" marT="50800" marB="50800" anchor="ctr" horzOverflow="overflow">
                    <a:lnB w="12700">
                      <a:solidFill>
                        <a:srgbClr val="D6D6D6"/>
                      </a:solidFill>
                      <a:miter lim="400000"/>
                    </a:lnB>
                  </a:tcPr>
                </a:tc>
                <a:tc>
                  <a:txBody>
                    <a:bodyPr/>
                    <a:lstStyle/>
                    <a:p>
                      <a:pPr defTabSz="914400">
                        <a:defRPr>
                          <a:solidFill>
                            <a:srgbClr val="000000"/>
                          </a:solidFill>
                        </a:defRPr>
                      </a:pPr>
                      <a:r>
                        <a:rPr sz="4000" dirty="0">
                          <a:solidFill>
                            <a:schemeClr val="accent3">
                              <a:hueOff val="-499813"/>
                              <a:satOff val="-5228"/>
                              <a:lumOff val="24899"/>
                            </a:schemeClr>
                          </a:solidFill>
                          <a:latin typeface="+mj-lt"/>
                          <a:ea typeface="+mj-ea"/>
                          <a:cs typeface="+mj-cs"/>
                          <a:sym typeface="Menlo"/>
                        </a:rPr>
                        <a:t>O(1)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2"/>
                  </a:ext>
                </a:extLst>
              </a:tr>
            </a:tbl>
          </a:graphicData>
        </a:graphic>
      </p:graphicFrame>
      <p:sp>
        <p:nvSpPr>
          <p:cNvPr id="995" name="Singly Linked"/>
          <p:cNvSpPr/>
          <p:nvPr/>
        </p:nvSpPr>
        <p:spPr>
          <a:xfrm>
            <a:off x="5732963" y="2081495"/>
            <a:ext cx="1538883" cy="53347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800"/>
            </a:lvl1pPr>
          </a:lstStyle>
          <a:p>
            <a:r>
              <a:rPr lang="zh-CN" altLang="en-US" dirty="0"/>
              <a:t>单向链表</a:t>
            </a:r>
            <a:endParaRPr dirty="0"/>
          </a:p>
        </p:txBody>
      </p:sp>
      <p:sp>
        <p:nvSpPr>
          <p:cNvPr id="996" name="Doubly Linked"/>
          <p:cNvSpPr/>
          <p:nvPr/>
        </p:nvSpPr>
        <p:spPr>
          <a:xfrm>
            <a:off x="9454064" y="2081495"/>
            <a:ext cx="1538883" cy="53347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800"/>
            </a:lvl1pPr>
          </a:lstStyle>
          <a:p>
            <a:r>
              <a:rPr lang="zh-CN" altLang="en-US" dirty="0"/>
              <a:t>双向链表</a:t>
            </a:r>
            <a:endParaRPr dirty="0"/>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0" name="Table"/>
          <p:cNvGraphicFramePr/>
          <p:nvPr>
            <p:extLst>
              <p:ext uri="{D42A27DB-BD31-4B8C-83A1-F6EECF244321}">
                <p14:modId xmlns:p14="http://schemas.microsoft.com/office/powerpoint/2010/main" val="1236284994"/>
              </p:ext>
            </p:extLst>
          </p:nvPr>
        </p:nvGraphicFramePr>
        <p:xfrm>
          <a:off x="1073149" y="2874019"/>
          <a:ext cx="11089233" cy="6456660"/>
        </p:xfrm>
        <a:graphic>
          <a:graphicData uri="http://schemas.openxmlformats.org/drawingml/2006/table">
            <a:tbl>
              <a:tblPr>
                <a:tableStyleId>{4C3C2611-4C71-4FC5-86AE-919BDF0F9419}</a:tableStyleId>
              </a:tblPr>
              <a:tblGrid>
                <a:gridCol w="3696411">
                  <a:extLst>
                    <a:ext uri="{9D8B030D-6E8A-4147-A177-3AD203B41FA5}">
                      <a16:colId xmlns:a16="http://schemas.microsoft.com/office/drawing/2014/main" val="20000"/>
                    </a:ext>
                  </a:extLst>
                </a:gridCol>
                <a:gridCol w="3696411">
                  <a:extLst>
                    <a:ext uri="{9D8B030D-6E8A-4147-A177-3AD203B41FA5}">
                      <a16:colId xmlns:a16="http://schemas.microsoft.com/office/drawing/2014/main" val="20001"/>
                    </a:ext>
                  </a:extLst>
                </a:gridCol>
                <a:gridCol w="3696411">
                  <a:extLst>
                    <a:ext uri="{9D8B030D-6E8A-4147-A177-3AD203B41FA5}">
                      <a16:colId xmlns:a16="http://schemas.microsoft.com/office/drawing/2014/main" val="20002"/>
                    </a:ext>
                  </a:extLst>
                </a:gridCol>
              </a:tblGrid>
              <a:tr h="2152220">
                <a:tc>
                  <a:txBody>
                    <a:bodyPr/>
                    <a:lstStyle/>
                    <a:p>
                      <a:pPr defTabSz="914400">
                        <a:defRPr>
                          <a:solidFill>
                            <a:srgbClr val="000000"/>
                          </a:solidFill>
                        </a:defRPr>
                      </a:pPr>
                      <a:r>
                        <a:rPr lang="zh-CN" altLang="en-US" sz="4000" b="1" dirty="0">
                          <a:solidFill>
                            <a:srgbClr val="FFFFFF"/>
                          </a:solidFill>
                          <a:latin typeface="+mj-lt"/>
                          <a:ea typeface="+mj-ea"/>
                          <a:cs typeface="+mj-cs"/>
                          <a:sym typeface="Menlo"/>
                        </a:rPr>
                        <a:t>头部移除</a:t>
                      </a:r>
                      <a:endParaRPr sz="4000" b="1" dirty="0">
                        <a:solidFill>
                          <a:srgbClr val="FFFFFF"/>
                        </a:solidFill>
                        <a:latin typeface="+mj-lt"/>
                        <a:ea typeface="+mj-ea"/>
                        <a:cs typeface="+mj-cs"/>
                        <a:sym typeface="Menlo"/>
                      </a:endParaRP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4000">
                          <a:solidFill>
                            <a:schemeClr val="accent3">
                              <a:hueOff val="-499813"/>
                              <a:satOff val="-5228"/>
                              <a:lumOff val="24899"/>
                            </a:schemeClr>
                          </a:solidFill>
                          <a:latin typeface="+mj-lt"/>
                          <a:ea typeface="+mj-ea"/>
                          <a:cs typeface="+mj-cs"/>
                          <a:sym typeface="Menlo"/>
                        </a:rPr>
                        <a:t>O(1)</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4000">
                          <a:solidFill>
                            <a:schemeClr val="accent3">
                              <a:hueOff val="-499813"/>
                              <a:satOff val="-5228"/>
                              <a:lumOff val="24899"/>
                            </a:schemeClr>
                          </a:solidFill>
                          <a:latin typeface="+mj-lt"/>
                          <a:ea typeface="+mj-ea"/>
                          <a:cs typeface="+mj-cs"/>
                          <a:sym typeface="Menlo"/>
                        </a:rPr>
                        <a:t>O(1)</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2152220">
                <a:tc>
                  <a:txBody>
                    <a:bodyPr/>
                    <a:lstStyle/>
                    <a:p>
                      <a:pPr defTabSz="914400">
                        <a:defRPr>
                          <a:solidFill>
                            <a:srgbClr val="000000"/>
                          </a:solidFill>
                        </a:defRPr>
                      </a:pPr>
                      <a:r>
                        <a:rPr lang="zh-CN" altLang="en-US" sz="4000" b="1" dirty="0">
                          <a:solidFill>
                            <a:srgbClr val="FFFFFF"/>
                          </a:solidFill>
                          <a:latin typeface="+mj-lt"/>
                          <a:ea typeface="+mj-ea"/>
                          <a:cs typeface="+mj-cs"/>
                          <a:sym typeface="Menlo"/>
                        </a:rPr>
                        <a:t>尾部移除</a:t>
                      </a:r>
                      <a:endParaRPr sz="4000" b="1" dirty="0">
                        <a:solidFill>
                          <a:srgbClr val="FFFFFF"/>
                        </a:solidFill>
                        <a:latin typeface="+mj-lt"/>
                        <a:ea typeface="+mj-ea"/>
                        <a:cs typeface="+mj-cs"/>
                        <a:sym typeface="Menlo"/>
                      </a:endParaRP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4000">
                          <a:solidFill>
                            <a:schemeClr val="accent4">
                              <a:hueOff val="102361"/>
                              <a:satOff val="14118"/>
                              <a:lumOff val="10675"/>
                            </a:schemeClr>
                          </a:solidFill>
                          <a:latin typeface="+mj-lt"/>
                          <a:ea typeface="+mj-ea"/>
                          <a:cs typeface="+mj-cs"/>
                          <a:sym typeface="Menlo"/>
                        </a:rPr>
                        <a:t>O(n)</a:t>
                      </a:r>
                    </a:p>
                  </a:txBody>
                  <a:tcPr marL="50800" marR="50800" marT="50800" marB="50800" anchor="ctr" horzOverflow="overflow"/>
                </a:tc>
                <a:tc>
                  <a:txBody>
                    <a:bodyPr/>
                    <a:lstStyle/>
                    <a:p>
                      <a:pPr defTabSz="914400">
                        <a:defRPr>
                          <a:solidFill>
                            <a:srgbClr val="000000"/>
                          </a:solidFill>
                        </a:defRPr>
                      </a:pPr>
                      <a:r>
                        <a:rPr sz="4000">
                          <a:solidFill>
                            <a:schemeClr val="accent3">
                              <a:hueOff val="-499813"/>
                              <a:satOff val="-5228"/>
                              <a:lumOff val="24899"/>
                            </a:schemeClr>
                          </a:solidFill>
                          <a:latin typeface="+mj-lt"/>
                          <a:ea typeface="+mj-ea"/>
                          <a:cs typeface="+mj-cs"/>
                          <a:sym typeface="Menlo"/>
                        </a:rPr>
                        <a:t>O(1)</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2152220">
                <a:tc>
                  <a:txBody>
                    <a:bodyPr/>
                    <a:lstStyle/>
                    <a:p>
                      <a:pPr defTabSz="914400">
                        <a:defRPr>
                          <a:solidFill>
                            <a:srgbClr val="000000"/>
                          </a:solidFill>
                        </a:defRPr>
                      </a:pPr>
                      <a:r>
                        <a:rPr lang="zh-CN" altLang="en-US" sz="4000" b="1" dirty="0">
                          <a:solidFill>
                            <a:srgbClr val="FFFFFF"/>
                          </a:solidFill>
                          <a:latin typeface="+mj-lt"/>
                          <a:ea typeface="+mj-ea"/>
                          <a:cs typeface="+mj-cs"/>
                          <a:sym typeface="Menlo"/>
                        </a:rPr>
                        <a:t>中间移除</a:t>
                      </a:r>
                      <a:endParaRPr sz="4000" b="1" dirty="0">
                        <a:solidFill>
                          <a:srgbClr val="FFFFFF"/>
                        </a:solidFill>
                        <a:latin typeface="+mj-lt"/>
                        <a:ea typeface="+mj-ea"/>
                        <a:cs typeface="+mj-cs"/>
                        <a:sym typeface="Menlo"/>
                      </a:endParaRP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4000">
                          <a:solidFill>
                            <a:schemeClr val="accent4">
                              <a:hueOff val="102361"/>
                              <a:satOff val="14118"/>
                              <a:lumOff val="10675"/>
                            </a:schemeClr>
                          </a:solidFill>
                          <a:latin typeface="+mj-lt"/>
                          <a:ea typeface="+mj-ea"/>
                          <a:cs typeface="+mj-cs"/>
                          <a:sym typeface="Menlo"/>
                        </a:rPr>
                        <a:t>O(n)</a:t>
                      </a:r>
                    </a:p>
                  </a:txBody>
                  <a:tcPr marL="50800" marR="50800" marT="50800" marB="50800" anchor="ctr" horzOverflow="overflow">
                    <a:lnB w="12700">
                      <a:solidFill>
                        <a:srgbClr val="D6D6D6"/>
                      </a:solidFill>
                      <a:miter lim="400000"/>
                    </a:lnB>
                  </a:tcPr>
                </a:tc>
                <a:tc>
                  <a:txBody>
                    <a:bodyPr/>
                    <a:lstStyle/>
                    <a:p>
                      <a:pPr defTabSz="914400">
                        <a:defRPr>
                          <a:solidFill>
                            <a:srgbClr val="000000"/>
                          </a:solidFill>
                        </a:defRPr>
                      </a:pPr>
                      <a:r>
                        <a:rPr sz="4000" dirty="0">
                          <a:solidFill>
                            <a:schemeClr val="accent4">
                              <a:hueOff val="102361"/>
                              <a:satOff val="14118"/>
                              <a:lumOff val="10675"/>
                            </a:schemeClr>
                          </a:solidFill>
                          <a:latin typeface="+mj-lt"/>
                          <a:ea typeface="+mj-ea"/>
                          <a:cs typeface="+mj-cs"/>
                          <a:sym typeface="Menlo"/>
                        </a:rPr>
                        <a:t>O(n)</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2"/>
                  </a:ext>
                </a:extLst>
              </a:tr>
            </a:tbl>
          </a:graphicData>
        </a:graphic>
      </p:graphicFrame>
      <p:sp>
        <p:nvSpPr>
          <p:cNvPr id="1001" name="Singly Linked"/>
          <p:cNvSpPr/>
          <p:nvPr/>
        </p:nvSpPr>
        <p:spPr>
          <a:xfrm>
            <a:off x="5732963" y="2081495"/>
            <a:ext cx="1538883" cy="53347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800"/>
            </a:lvl1pPr>
          </a:lstStyle>
          <a:p>
            <a:r>
              <a:rPr lang="zh-CN" altLang="en-US" dirty="0"/>
              <a:t>单向链表</a:t>
            </a:r>
            <a:endParaRPr dirty="0"/>
          </a:p>
        </p:txBody>
      </p:sp>
      <p:sp>
        <p:nvSpPr>
          <p:cNvPr id="1002" name="Doubly Linked"/>
          <p:cNvSpPr/>
          <p:nvPr/>
        </p:nvSpPr>
        <p:spPr>
          <a:xfrm>
            <a:off x="9454064" y="2081495"/>
            <a:ext cx="1538883" cy="53347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800"/>
            </a:lvl1pPr>
          </a:lstStyle>
          <a:p>
            <a:r>
              <a:rPr lang="zh-CN" altLang="en-US" dirty="0"/>
              <a:t>双向链表</a:t>
            </a:r>
            <a:endParaRPr dirty="0"/>
          </a:p>
        </p:txBody>
      </p:sp>
      <p:sp>
        <p:nvSpPr>
          <p:cNvPr id="1003" name="Complexity"/>
          <p:cNvSpPr>
            <a:spLocks noGrp="1"/>
          </p:cNvSpPr>
          <p:nvPr>
            <p:ph type="title"/>
          </p:nvPr>
        </p:nvSpPr>
        <p:spPr>
          <a:xfrm>
            <a:off x="2373535" y="360461"/>
            <a:ext cx="8257730" cy="1468339"/>
          </a:xfrm>
          <a:prstGeom prst="rect">
            <a:avLst/>
          </a:prstGeom>
        </p:spPr>
        <p:txBody>
          <a:bodyPr/>
          <a:lstStyle/>
          <a:p>
            <a:r>
              <a:rPr lang="zh-CN" altLang="en-US" dirty="0"/>
              <a:t>复杂度</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Where are linked lists used?"/>
          <p:cNvSpPr>
            <a:spLocks noGrp="1"/>
          </p:cNvSpPr>
          <p:nvPr>
            <p:ph type="title"/>
          </p:nvPr>
        </p:nvSpPr>
        <p:spPr>
          <a:prstGeom prst="rect">
            <a:avLst/>
          </a:prstGeom>
        </p:spPr>
        <p:txBody>
          <a:bodyPr>
            <a:normAutofit/>
          </a:bodyPr>
          <a:lstStyle>
            <a:lvl1pPr defTabSz="508254">
              <a:defRPr sz="6960"/>
            </a:lvl1pPr>
          </a:lstStyle>
          <a:p>
            <a:r>
              <a:rPr lang="en-US" dirty="0" err="1"/>
              <a:t>链表使用场景</a:t>
            </a:r>
            <a:endParaRPr dirty="0"/>
          </a:p>
        </p:txBody>
      </p:sp>
      <p:sp>
        <p:nvSpPr>
          <p:cNvPr id="162" name="Used in many List, Queue &amp; Stack implementations.…"/>
          <p:cNvSpPr/>
          <p:nvPr/>
        </p:nvSpPr>
        <p:spPr>
          <a:xfrm>
            <a:off x="1106300" y="2413000"/>
            <a:ext cx="10792199" cy="551946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marL="374315" indent="-374315" algn="l">
              <a:buSzPct val="75000"/>
              <a:buChar char="•"/>
              <a:defRPr sz="3200"/>
            </a:pPr>
            <a:r>
              <a:rPr lang="zh-CN" altLang="en-US" dirty="0"/>
              <a:t>可以作为列表</a:t>
            </a:r>
            <a:r>
              <a:rPr lang="en-US" altLang="zh-CN" dirty="0"/>
              <a:t>List</a:t>
            </a:r>
            <a:r>
              <a:rPr lang="zh-CN" altLang="en-US" dirty="0"/>
              <a:t>、队列</a:t>
            </a:r>
            <a:r>
              <a:rPr lang="en-US" altLang="zh-CN" dirty="0"/>
              <a:t>(Queue)</a:t>
            </a:r>
            <a:r>
              <a:rPr lang="zh-CN" altLang="en-US" dirty="0"/>
              <a:t>和栈</a:t>
            </a:r>
            <a:r>
              <a:rPr lang="en-US" altLang="zh-CN" dirty="0"/>
              <a:t>(Stack)</a:t>
            </a:r>
            <a:r>
              <a:rPr lang="zh-CN" altLang="en-US" dirty="0"/>
              <a:t>等数据结构的底层实现。</a:t>
            </a:r>
            <a:endParaRPr dirty="0"/>
          </a:p>
          <a:p>
            <a:pPr marL="374315" indent="-374315" algn="l">
              <a:buSzPct val="75000"/>
              <a:buChar char="•"/>
              <a:defRPr sz="3200"/>
            </a:pPr>
            <a:endParaRPr dirty="0"/>
          </a:p>
          <a:p>
            <a:pPr marL="374315" indent="-374315" algn="l">
              <a:buSzPct val="75000"/>
              <a:buChar char="•"/>
              <a:defRPr sz="3200"/>
            </a:pPr>
            <a:r>
              <a:rPr lang="en" dirty="0" err="1"/>
              <a:t>可用于创建循环列表</a:t>
            </a:r>
            <a:r>
              <a:rPr lang="en" dirty="0"/>
              <a:t>(circular lists)</a:t>
            </a:r>
            <a:r>
              <a:rPr lang="zh-CN" altLang="en-US" dirty="0"/>
              <a:t>。</a:t>
            </a:r>
            <a:endParaRPr dirty="0"/>
          </a:p>
          <a:p>
            <a:pPr marL="374315" indent="-374315" algn="l">
              <a:buSzPct val="75000"/>
              <a:buChar char="•"/>
              <a:defRPr sz="3200"/>
            </a:pPr>
            <a:endParaRPr dirty="0"/>
          </a:p>
          <a:p>
            <a:pPr marL="374315" indent="-374315" algn="l">
              <a:buSzPct val="75000"/>
              <a:buChar char="•"/>
              <a:defRPr sz="3200"/>
            </a:pPr>
            <a:r>
              <a:rPr lang="zh-CN" altLang="en-US" dirty="0"/>
              <a:t>可以建模现实世界对象，例如火车。</a:t>
            </a:r>
            <a:endParaRPr lang="en" dirty="0"/>
          </a:p>
          <a:p>
            <a:pPr marL="374315" indent="-374315" algn="l">
              <a:buSzPct val="75000"/>
              <a:buChar char="•"/>
              <a:defRPr sz="3200"/>
            </a:pPr>
            <a:endParaRPr lang="en" dirty="0"/>
          </a:p>
          <a:p>
            <a:pPr marL="374315" indent="-374315" algn="l">
              <a:buSzPct val="75000"/>
              <a:buChar char="•"/>
              <a:defRPr sz="3200"/>
            </a:pPr>
            <a:r>
              <a:rPr lang="en-US" dirty="0" err="1"/>
              <a:t>可用于分离链接法</a:t>
            </a:r>
            <a:r>
              <a:rPr lang="en-US" dirty="0"/>
              <a:t>(</a:t>
            </a:r>
            <a:r>
              <a:rPr dirty="0"/>
              <a:t>separate chaining</a:t>
            </a:r>
            <a:r>
              <a:rPr lang="en-US" dirty="0"/>
              <a:t>)</a:t>
            </a:r>
            <a:r>
              <a:rPr lang="zh-CN" altLang="en-US" dirty="0"/>
              <a:t>，在某些哈希表实现中，用于解决哈希冲突问题。</a:t>
            </a:r>
            <a:endParaRPr lang="en-US" dirty="0"/>
          </a:p>
          <a:p>
            <a:pPr marL="374315" indent="-374315" algn="l">
              <a:buSzPct val="75000"/>
              <a:buChar char="•"/>
              <a:defRPr sz="3200"/>
            </a:pPr>
            <a:endParaRPr lang="en-US" dirty="0"/>
          </a:p>
          <a:p>
            <a:pPr marL="374315" indent="-374315" algn="l">
              <a:buSzPct val="75000"/>
              <a:buChar char="•"/>
              <a:defRPr sz="3200"/>
            </a:pPr>
            <a:r>
              <a:rPr lang="zh-CN" altLang="en-US" dirty="0"/>
              <a:t>用于图的邻接表</a:t>
            </a:r>
            <a:r>
              <a:rPr lang="en-US" altLang="zh-CN" dirty="0"/>
              <a:t>(adjacency lists)</a:t>
            </a:r>
            <a:r>
              <a:rPr lang="zh-CN" altLang="en-US" dirty="0"/>
              <a:t>实现。</a:t>
            </a:r>
            <a:endParaRPr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rminology"/>
          <p:cNvSpPr>
            <a:spLocks noGrp="1"/>
          </p:cNvSpPr>
          <p:nvPr>
            <p:ph type="title"/>
          </p:nvPr>
        </p:nvSpPr>
        <p:spPr>
          <a:xfrm>
            <a:off x="769136" y="254000"/>
            <a:ext cx="11099801" cy="2159000"/>
          </a:xfrm>
          <a:prstGeom prst="rect">
            <a:avLst/>
          </a:prstGeom>
        </p:spPr>
        <p:txBody>
          <a:bodyPr/>
          <a:lstStyle>
            <a:lvl1pPr>
              <a:defRPr>
                <a:latin typeface="+mj-lt"/>
                <a:ea typeface="+mj-ea"/>
                <a:cs typeface="+mj-cs"/>
                <a:sym typeface="Menlo"/>
              </a:defRPr>
            </a:lvl1pPr>
          </a:lstStyle>
          <a:p>
            <a:r>
              <a:rPr lang="en-US" dirty="0" err="1"/>
              <a:t>术语</a:t>
            </a:r>
            <a:endParaRPr dirty="0"/>
          </a:p>
        </p:txBody>
      </p:sp>
      <p:sp>
        <p:nvSpPr>
          <p:cNvPr id="167" name="Head: The first node in a linked list"/>
          <p:cNvSpPr/>
          <p:nvPr/>
        </p:nvSpPr>
        <p:spPr>
          <a:xfrm>
            <a:off x="4050042" y="2373725"/>
            <a:ext cx="5180905"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000"/>
            </a:pPr>
            <a:r>
              <a:rPr lang="zh-CN" altLang="en-US" b="1" dirty="0">
                <a:solidFill>
                  <a:schemeClr val="accent6">
                    <a:hueOff val="-241736"/>
                    <a:satOff val="29413"/>
                    <a:lumOff val="20727"/>
                  </a:schemeClr>
                </a:solidFill>
              </a:rPr>
              <a:t>头节点</a:t>
            </a:r>
            <a:r>
              <a:rPr dirty="0"/>
              <a:t>: </a:t>
            </a:r>
            <a:r>
              <a:rPr lang="zh-CN" altLang="en-US" dirty="0"/>
              <a:t>链表中的第一个节点</a:t>
            </a:r>
            <a:endParaRPr dirty="0"/>
          </a:p>
        </p:txBody>
      </p:sp>
      <p:sp>
        <p:nvSpPr>
          <p:cNvPr id="168" name="Tail: The last node in a linked list"/>
          <p:cNvSpPr/>
          <p:nvPr/>
        </p:nvSpPr>
        <p:spPr>
          <a:xfrm>
            <a:off x="4050043" y="2954304"/>
            <a:ext cx="5565626"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000"/>
            </a:pPr>
            <a:r>
              <a:rPr lang="zh-CN" altLang="en-US" b="1" dirty="0">
                <a:solidFill>
                  <a:schemeClr val="accent4">
                    <a:hueOff val="102361"/>
                    <a:satOff val="14118"/>
                    <a:lumOff val="10675"/>
                  </a:schemeClr>
                </a:solidFill>
              </a:rPr>
              <a:t>尾节点</a:t>
            </a:r>
            <a:r>
              <a:rPr dirty="0"/>
              <a:t>: </a:t>
            </a:r>
            <a:r>
              <a:rPr lang="zh-CN" altLang="en-US" dirty="0"/>
              <a:t>链表中的最后一个节点</a:t>
            </a:r>
            <a:endParaRPr dirty="0"/>
          </a:p>
        </p:txBody>
      </p:sp>
      <p:pic>
        <p:nvPicPr>
          <p:cNvPr id="169" name="Screen Shot 2016-06-30 at 4.01.56 PM.png" descr="Screen Shot 2016-06-30 at 4.01.56 PM.png"/>
          <p:cNvPicPr>
            <a:picLocks noChangeAspect="1"/>
          </p:cNvPicPr>
          <p:nvPr/>
        </p:nvPicPr>
        <p:blipFill>
          <a:blip r:embed="rId3"/>
          <a:stretch>
            <a:fillRect/>
          </a:stretch>
        </p:blipFill>
        <p:spPr>
          <a:xfrm>
            <a:off x="242781" y="4703128"/>
            <a:ext cx="12519238" cy="2358378"/>
          </a:xfrm>
          <a:prstGeom prst="rect">
            <a:avLst/>
          </a:prstGeom>
          <a:ln w="12700">
            <a:miter lim="400000"/>
          </a:ln>
        </p:spPr>
      </p:pic>
      <p:sp>
        <p:nvSpPr>
          <p:cNvPr id="170" name="Head"/>
          <p:cNvSpPr/>
          <p:nvPr/>
        </p:nvSpPr>
        <p:spPr>
          <a:xfrm>
            <a:off x="364571" y="7341613"/>
            <a:ext cx="123229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solidFill>
                  <a:schemeClr val="accent6">
                    <a:hueOff val="-241736"/>
                    <a:satOff val="29413"/>
                    <a:lumOff val="20727"/>
                  </a:schemeClr>
                </a:solidFill>
                <a:latin typeface="Helvetica"/>
                <a:ea typeface="Helvetica"/>
                <a:cs typeface="Helvetica"/>
                <a:sym typeface="Helvetica"/>
              </a:defRPr>
            </a:lvl1pPr>
          </a:lstStyle>
          <a:p>
            <a:r>
              <a:t>Head</a:t>
            </a:r>
          </a:p>
        </p:txBody>
      </p:sp>
      <p:sp>
        <p:nvSpPr>
          <p:cNvPr id="171" name="Tail"/>
          <p:cNvSpPr/>
          <p:nvPr/>
        </p:nvSpPr>
        <p:spPr>
          <a:xfrm>
            <a:off x="11347901" y="7341613"/>
            <a:ext cx="868190"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solidFill>
                  <a:schemeClr val="accent4">
                    <a:hueOff val="102361"/>
                    <a:satOff val="14118"/>
                    <a:lumOff val="10675"/>
                  </a:schemeClr>
                </a:solidFill>
                <a:latin typeface="Helvetica"/>
                <a:ea typeface="Helvetica"/>
                <a:cs typeface="Helvetica"/>
                <a:sym typeface="Helvetica"/>
              </a:defRPr>
            </a:lvl1pPr>
          </a:lstStyle>
          <a:p>
            <a:r>
              <a:t>Tail</a:t>
            </a:r>
          </a:p>
        </p:txBody>
      </p:sp>
      <p:sp>
        <p:nvSpPr>
          <p:cNvPr id="172" name="Pointer: Reference to another node"/>
          <p:cNvSpPr/>
          <p:nvPr/>
        </p:nvSpPr>
        <p:spPr>
          <a:xfrm>
            <a:off x="2892450" y="3538504"/>
            <a:ext cx="602729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000"/>
            </a:pPr>
            <a:r>
              <a:rPr lang="zh-CN" altLang="en-US" b="1" dirty="0"/>
              <a:t>指针</a:t>
            </a:r>
            <a:r>
              <a:rPr b="1" dirty="0"/>
              <a:t>Pointer</a:t>
            </a:r>
            <a:r>
              <a:rPr dirty="0"/>
              <a:t>: </a:t>
            </a:r>
            <a:r>
              <a:rPr lang="zh-CN" altLang="en-US" dirty="0"/>
              <a:t>对其它节点的引用</a:t>
            </a:r>
            <a:endParaRPr dirty="0"/>
          </a:p>
        </p:txBody>
      </p:sp>
      <p:sp>
        <p:nvSpPr>
          <p:cNvPr id="173" name="Line"/>
          <p:cNvSpPr/>
          <p:nvPr/>
        </p:nvSpPr>
        <p:spPr>
          <a:xfrm flipV="1">
            <a:off x="980719" y="6255091"/>
            <a:ext cx="1" cy="107091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4" name="Line"/>
          <p:cNvSpPr/>
          <p:nvPr/>
        </p:nvSpPr>
        <p:spPr>
          <a:xfrm flipV="1">
            <a:off x="11781996" y="6290627"/>
            <a:ext cx="1" cy="107091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5" name="Line"/>
          <p:cNvSpPr/>
          <p:nvPr/>
        </p:nvSpPr>
        <p:spPr>
          <a:xfrm flipV="1">
            <a:off x="4817378" y="5990581"/>
            <a:ext cx="1" cy="123747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6" name="Pointer"/>
          <p:cNvSpPr/>
          <p:nvPr/>
        </p:nvSpPr>
        <p:spPr>
          <a:xfrm>
            <a:off x="3979091" y="7341613"/>
            <a:ext cx="1689275"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r>
              <a:t>Pointer</a:t>
            </a:r>
          </a:p>
        </p:txBody>
      </p:sp>
      <p:sp>
        <p:nvSpPr>
          <p:cNvPr id="177" name="Node: An object containing data and pointer(s)"/>
          <p:cNvSpPr/>
          <p:nvPr/>
        </p:nvSpPr>
        <p:spPr>
          <a:xfrm>
            <a:off x="3574013" y="4135404"/>
            <a:ext cx="6873677"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000"/>
            </a:pPr>
            <a:r>
              <a:rPr lang="zh-CN" altLang="en-US" b="1" dirty="0"/>
              <a:t>节点</a:t>
            </a:r>
            <a:r>
              <a:rPr b="1" dirty="0"/>
              <a:t>Node</a:t>
            </a:r>
            <a:r>
              <a:rPr dirty="0"/>
              <a:t>: </a:t>
            </a:r>
            <a:r>
              <a:rPr lang="en" dirty="0" err="1"/>
              <a:t>一个包含数据和指针的对象</a:t>
            </a:r>
            <a:endParaRPr dirty="0"/>
          </a:p>
        </p:txBody>
      </p:sp>
      <p:sp>
        <p:nvSpPr>
          <p:cNvPr id="178" name="Line"/>
          <p:cNvSpPr/>
          <p:nvPr/>
        </p:nvSpPr>
        <p:spPr>
          <a:xfrm flipV="1">
            <a:off x="8679239" y="6254828"/>
            <a:ext cx="1" cy="99328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9" name="Node"/>
          <p:cNvSpPr/>
          <p:nvPr/>
        </p:nvSpPr>
        <p:spPr>
          <a:xfrm>
            <a:off x="8050589" y="7341613"/>
            <a:ext cx="1257301"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r>
              <a:t>Node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ingly vs Doubly Linked Lists"/>
          <p:cNvSpPr>
            <a:spLocks noGrp="1"/>
          </p:cNvSpPr>
          <p:nvPr>
            <p:ph type="title"/>
          </p:nvPr>
        </p:nvSpPr>
        <p:spPr>
          <a:xfrm>
            <a:off x="133827" y="339302"/>
            <a:ext cx="12737146" cy="1721446"/>
          </a:xfrm>
          <a:prstGeom prst="rect">
            <a:avLst/>
          </a:prstGeom>
        </p:spPr>
        <p:txBody>
          <a:bodyPr/>
          <a:lstStyle>
            <a:lvl1pPr defTabSz="414781">
              <a:defRPr sz="5680">
                <a:latin typeface="+mj-lt"/>
                <a:ea typeface="+mj-ea"/>
                <a:cs typeface="+mj-cs"/>
                <a:sym typeface="Menlo"/>
              </a:defRPr>
            </a:lvl1pPr>
          </a:lstStyle>
          <a:p>
            <a:r>
              <a:rPr lang="zh-CN" altLang="en-US" dirty="0"/>
              <a:t>单向 </a:t>
            </a:r>
            <a:r>
              <a:rPr lang="en-US" altLang="zh-CN" dirty="0"/>
              <a:t>vs </a:t>
            </a:r>
            <a:r>
              <a:rPr lang="zh-CN" altLang="en-US" dirty="0"/>
              <a:t>双向链表</a:t>
            </a:r>
            <a:endParaRPr dirty="0"/>
          </a:p>
        </p:txBody>
      </p:sp>
      <p:pic>
        <p:nvPicPr>
          <p:cNvPr id="184" name="Screen Shot 2016-06-30 at 4.05.07 PM.png" descr="Screen Shot 2016-06-30 at 4.05.07 PM.png"/>
          <p:cNvPicPr>
            <a:picLocks noChangeAspect="1"/>
          </p:cNvPicPr>
          <p:nvPr/>
        </p:nvPicPr>
        <p:blipFill>
          <a:blip r:embed="rId3"/>
          <a:stretch>
            <a:fillRect/>
          </a:stretch>
        </p:blipFill>
        <p:spPr>
          <a:xfrm>
            <a:off x="1350640" y="7054850"/>
            <a:ext cx="10303520" cy="2159000"/>
          </a:xfrm>
          <a:prstGeom prst="rect">
            <a:avLst/>
          </a:prstGeom>
          <a:ln w="12700">
            <a:miter lim="400000"/>
          </a:ln>
        </p:spPr>
      </p:pic>
      <p:pic>
        <p:nvPicPr>
          <p:cNvPr id="185" name="Screen Shot 2016-06-30 at 4.01.56 PM.png" descr="Screen Shot 2016-06-30 at 4.01.56 PM.png"/>
          <p:cNvPicPr>
            <a:picLocks noChangeAspect="1"/>
          </p:cNvPicPr>
          <p:nvPr/>
        </p:nvPicPr>
        <p:blipFill>
          <a:blip r:embed="rId4"/>
          <a:stretch>
            <a:fillRect/>
          </a:stretch>
        </p:blipFill>
        <p:spPr>
          <a:xfrm>
            <a:off x="1544280" y="3799913"/>
            <a:ext cx="9916240" cy="1868024"/>
          </a:xfrm>
          <a:prstGeom prst="rect">
            <a:avLst/>
          </a:prstGeom>
          <a:ln w="12700">
            <a:miter lim="400000"/>
          </a:ln>
        </p:spPr>
      </p:pic>
      <p:sp>
        <p:nvSpPr>
          <p:cNvPr id="186" name="Singly linked lists only hold a reference to the next node. In the implementation you always maintain a reference to the head to the linked list and a reference to the tail node for quick additions/removals."/>
          <p:cNvSpPr/>
          <p:nvPr/>
        </p:nvSpPr>
        <p:spPr>
          <a:xfrm>
            <a:off x="634104" y="2408829"/>
            <a:ext cx="11960920" cy="139525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2800"/>
            </a:pPr>
            <a:r>
              <a:rPr lang="en-US" dirty="0" err="1"/>
              <a:t>单向链表中的节点</a:t>
            </a:r>
            <a:r>
              <a:rPr lang="zh-CN" altLang="en-US" dirty="0"/>
              <a:t>，仅具有指向下一个节点的引用。在具体实现中，</a:t>
            </a:r>
            <a:endParaRPr lang="en-US" dirty="0"/>
          </a:p>
          <a:p>
            <a:pPr>
              <a:defRPr sz="2800"/>
            </a:pPr>
            <a:r>
              <a:rPr lang="zh-CN" altLang="en-US" dirty="0"/>
              <a:t>通常需要维护一个指向</a:t>
            </a:r>
            <a:r>
              <a:rPr lang="zh-CN" altLang="en-US" b="1" dirty="0">
                <a:solidFill>
                  <a:srgbClr val="8981F0"/>
                </a:solidFill>
              </a:rPr>
              <a:t>头</a:t>
            </a:r>
            <a:r>
              <a:rPr lang="en-US" altLang="zh-CN" b="1" dirty="0">
                <a:solidFill>
                  <a:srgbClr val="8981F0"/>
                </a:solidFill>
              </a:rPr>
              <a:t>head</a:t>
            </a:r>
            <a:r>
              <a:rPr lang="zh-CN" altLang="en-US" dirty="0"/>
              <a:t>节点的引用和一个指向</a:t>
            </a:r>
            <a:r>
              <a:rPr lang="zh-CN" altLang="en-US" b="1" dirty="0">
                <a:solidFill>
                  <a:srgbClr val="E9A432"/>
                </a:solidFill>
              </a:rPr>
              <a:t>尾</a:t>
            </a:r>
            <a:r>
              <a:rPr lang="en-US" altLang="zh-CN" b="1" dirty="0">
                <a:solidFill>
                  <a:srgbClr val="E9A432"/>
                </a:solidFill>
              </a:rPr>
              <a:t>tail</a:t>
            </a:r>
            <a:r>
              <a:rPr lang="zh-CN" altLang="en-US" dirty="0"/>
              <a:t>节点的引用，用于快速添加或者移除节点。</a:t>
            </a:r>
            <a:endParaRPr dirty="0"/>
          </a:p>
        </p:txBody>
      </p:sp>
      <p:sp>
        <p:nvSpPr>
          <p:cNvPr id="187" name="With a doubly linked list each node holds a reference to the next and previous node. In the implementation you always maintain a reference to the head and the tail of the doubly linked list to do quick additions/removals from both ends of your list."/>
          <p:cNvSpPr/>
          <p:nvPr/>
        </p:nvSpPr>
        <p:spPr>
          <a:xfrm>
            <a:off x="525112" y="5663396"/>
            <a:ext cx="12178904" cy="139525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2800"/>
            </a:pPr>
            <a:r>
              <a:rPr lang="en-US" dirty="0" err="1"/>
              <a:t>双向链表中的节点</a:t>
            </a:r>
            <a:r>
              <a:rPr lang="zh-CN" altLang="en-US" dirty="0"/>
              <a:t>，同时具有指向下一个和前一个节点的引用。在具体实现中，通常需要维护一个指向</a:t>
            </a:r>
            <a:r>
              <a:rPr lang="zh-CN" altLang="en-US" b="1" dirty="0">
                <a:solidFill>
                  <a:srgbClr val="8981F0"/>
                </a:solidFill>
              </a:rPr>
              <a:t>头</a:t>
            </a:r>
            <a:r>
              <a:rPr lang="en-US" altLang="zh-CN" b="1" dirty="0">
                <a:solidFill>
                  <a:srgbClr val="8981F0"/>
                </a:solidFill>
              </a:rPr>
              <a:t>head</a:t>
            </a:r>
            <a:r>
              <a:rPr lang="zh-CN" altLang="en-US" dirty="0"/>
              <a:t>节点的引用和一个指向</a:t>
            </a:r>
            <a:r>
              <a:rPr lang="zh-CN" altLang="en-US" b="1" dirty="0">
                <a:solidFill>
                  <a:srgbClr val="E9A432"/>
                </a:solidFill>
              </a:rPr>
              <a:t>尾</a:t>
            </a:r>
            <a:r>
              <a:rPr lang="en-US" altLang="zh-CN" b="1" dirty="0">
                <a:solidFill>
                  <a:srgbClr val="E9A432"/>
                </a:solidFill>
              </a:rPr>
              <a:t>tail</a:t>
            </a:r>
            <a:r>
              <a:rPr lang="zh-CN" altLang="en-US" dirty="0"/>
              <a:t>节点的引用，用于从链表的两端快速添加或者移除节点。</a:t>
            </a: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ingly &amp; Doubly Linked lists…"/>
          <p:cNvSpPr>
            <a:spLocks noGrp="1"/>
          </p:cNvSpPr>
          <p:nvPr>
            <p:ph type="title"/>
          </p:nvPr>
        </p:nvSpPr>
        <p:spPr>
          <a:prstGeom prst="rect">
            <a:avLst/>
          </a:prstGeom>
        </p:spPr>
        <p:txBody>
          <a:bodyPr/>
          <a:lstStyle/>
          <a:p>
            <a:pPr defTabSz="373887">
              <a:defRPr sz="5119">
                <a:latin typeface="+mj-lt"/>
                <a:ea typeface="+mj-ea"/>
                <a:cs typeface="+mj-cs"/>
                <a:sym typeface="Menlo"/>
              </a:defRPr>
            </a:pPr>
            <a:r>
              <a:rPr lang="zh-CN" altLang="en-US" dirty="0"/>
              <a:t>单向和双向链表的利弊</a:t>
            </a:r>
            <a:endParaRPr dirty="0"/>
          </a:p>
        </p:txBody>
      </p:sp>
      <p:graphicFrame>
        <p:nvGraphicFramePr>
          <p:cNvPr id="192" name="Table"/>
          <p:cNvGraphicFramePr/>
          <p:nvPr>
            <p:extLst>
              <p:ext uri="{D42A27DB-BD31-4B8C-83A1-F6EECF244321}">
                <p14:modId xmlns:p14="http://schemas.microsoft.com/office/powerpoint/2010/main" val="1206027397"/>
              </p:ext>
            </p:extLst>
          </p:nvPr>
        </p:nvGraphicFramePr>
        <p:xfrm>
          <a:off x="2159000" y="3403600"/>
          <a:ext cx="10066188" cy="5511848"/>
        </p:xfrm>
        <a:graphic>
          <a:graphicData uri="http://schemas.openxmlformats.org/drawingml/2006/table">
            <a:tbl>
              <a:tblPr>
                <a:tableStyleId>{4C3C2611-4C71-4FC5-86AE-919BDF0F9419}</a:tableStyleId>
              </a:tblPr>
              <a:tblGrid>
                <a:gridCol w="5033094">
                  <a:extLst>
                    <a:ext uri="{9D8B030D-6E8A-4147-A177-3AD203B41FA5}">
                      <a16:colId xmlns:a16="http://schemas.microsoft.com/office/drawing/2014/main" val="20000"/>
                    </a:ext>
                  </a:extLst>
                </a:gridCol>
                <a:gridCol w="5033094">
                  <a:extLst>
                    <a:ext uri="{9D8B030D-6E8A-4147-A177-3AD203B41FA5}">
                      <a16:colId xmlns:a16="http://schemas.microsoft.com/office/drawing/2014/main" val="20001"/>
                    </a:ext>
                  </a:extLst>
                </a:gridCol>
              </a:tblGrid>
              <a:tr h="2755924">
                <a:tc>
                  <a:txBody>
                    <a:bodyPr/>
                    <a:lstStyle/>
                    <a:p>
                      <a:pPr defTabSz="914400">
                        <a:defRPr>
                          <a:solidFill>
                            <a:srgbClr val="000000"/>
                          </a:solidFill>
                        </a:defRPr>
                      </a:pPr>
                      <a:r>
                        <a:rPr lang="zh-CN" altLang="en-US" sz="2800" dirty="0">
                          <a:solidFill>
                            <a:schemeClr val="accent3">
                              <a:hueOff val="-499813"/>
                              <a:satOff val="-5228"/>
                              <a:lumOff val="24899"/>
                            </a:schemeClr>
                          </a:solidFill>
                          <a:latin typeface="+mj-lt"/>
                          <a:ea typeface="+mj-ea"/>
                          <a:cs typeface="+mj-cs"/>
                          <a:sym typeface="Menlo"/>
                        </a:rPr>
                        <a:t>使用内存少</a:t>
                      </a:r>
                      <a:r>
                        <a:rPr sz="2800" dirty="0">
                          <a:solidFill>
                            <a:schemeClr val="accent3">
                              <a:hueOff val="-499813"/>
                              <a:satOff val="-5228"/>
                              <a:lumOff val="24899"/>
                            </a:schemeClr>
                          </a:solidFill>
                          <a:latin typeface="+mj-lt"/>
                          <a:ea typeface="+mj-ea"/>
                          <a:cs typeface="+mj-cs"/>
                          <a:sym typeface="Menlo"/>
                        </a:rPr>
                        <a:t>
</a:t>
                      </a:r>
                      <a:r>
                        <a:rPr lang="zh-CN" altLang="en-US" sz="2800" dirty="0">
                          <a:solidFill>
                            <a:schemeClr val="accent3">
                              <a:hueOff val="-499813"/>
                              <a:satOff val="-5228"/>
                              <a:lumOff val="24899"/>
                            </a:schemeClr>
                          </a:solidFill>
                          <a:latin typeface="+mj-lt"/>
                          <a:ea typeface="+mj-ea"/>
                          <a:cs typeface="+mj-cs"/>
                          <a:sym typeface="Menlo"/>
                        </a:rPr>
                        <a:t>实现更简单</a:t>
                      </a:r>
                      <a:endParaRPr sz="2800" dirty="0">
                        <a:solidFill>
                          <a:schemeClr val="accent3">
                            <a:hueOff val="-499813"/>
                            <a:satOff val="-5228"/>
                            <a:lumOff val="24899"/>
                          </a:schemeClr>
                        </a:solidFill>
                        <a:latin typeface="+mj-lt"/>
                        <a:ea typeface="+mj-ea"/>
                        <a:cs typeface="+mj-cs"/>
                        <a:sym typeface="Menlo"/>
                      </a:endParaRPr>
                    </a:p>
                  </a:txBody>
                  <a:tcPr marL="50800" marR="50800" marT="50800" marB="50800" anchor="ctr" horzOverflow="overflow">
                    <a:lnL w="12700">
                      <a:solidFill>
                        <a:srgbClr val="FFFFFF"/>
                      </a:solidFill>
                      <a:miter lim="400000"/>
                    </a:lnL>
                    <a:lnT w="12700">
                      <a:solidFill>
                        <a:srgbClr val="FFFFFF"/>
                      </a:solidFill>
                      <a:miter lim="400000"/>
                    </a:lnT>
                  </a:tcPr>
                </a:tc>
                <a:tc>
                  <a:txBody>
                    <a:bodyPr/>
                    <a:lstStyle/>
                    <a:p>
                      <a:pPr defTabSz="914400">
                        <a:defRPr>
                          <a:solidFill>
                            <a:srgbClr val="000000"/>
                          </a:solidFill>
                        </a:defRPr>
                      </a:pPr>
                      <a:r>
                        <a:rPr sz="2800" dirty="0">
                          <a:solidFill>
                            <a:schemeClr val="accent5">
                              <a:hueOff val="101205"/>
                              <a:satOff val="-13598"/>
                              <a:lumOff val="23877"/>
                            </a:schemeClr>
                          </a:solidFill>
                          <a:latin typeface="+mj-lt"/>
                          <a:ea typeface="+mj-ea"/>
                          <a:cs typeface="+mj-cs"/>
                          <a:sym typeface="Menlo"/>
                        </a:rPr>
                        <a:t> </a:t>
                      </a:r>
                      <a:r>
                        <a:rPr lang="zh-CN" altLang="en-US" sz="2800" dirty="0">
                          <a:solidFill>
                            <a:schemeClr val="accent5">
                              <a:hueOff val="101205"/>
                              <a:satOff val="-13598"/>
                              <a:lumOff val="23877"/>
                            </a:schemeClr>
                          </a:solidFill>
                          <a:latin typeface="+mj-lt"/>
                          <a:ea typeface="+mj-ea"/>
                          <a:cs typeface="+mj-cs"/>
                          <a:sym typeface="Menlo"/>
                        </a:rPr>
                        <a:t>无法简单访问前一个元素</a:t>
                      </a:r>
                      <a:endParaRPr sz="2800" dirty="0">
                        <a:solidFill>
                          <a:schemeClr val="accent5">
                            <a:hueOff val="101205"/>
                            <a:satOff val="-13598"/>
                            <a:lumOff val="23877"/>
                          </a:schemeClr>
                        </a:solidFill>
                        <a:latin typeface="+mj-lt"/>
                        <a:ea typeface="+mj-ea"/>
                        <a:cs typeface="+mj-cs"/>
                        <a:sym typeface="Menlo"/>
                      </a:endParaRPr>
                    </a:p>
                  </a:txBody>
                  <a:tcPr marL="50800" marR="50800" marT="50800" marB="50800" anchor="ctr" horzOverflow="overflow">
                    <a:lnR w="12700">
                      <a:solidFill>
                        <a:srgbClr val="FFFFFF"/>
                      </a:solidFill>
                      <a:miter lim="400000"/>
                    </a:lnR>
                    <a:lnT w="12700">
                      <a:solidFill>
                        <a:srgbClr val="FFFFFF"/>
                      </a:solidFill>
                      <a:miter lim="400000"/>
                    </a:lnT>
                  </a:tcPr>
                </a:tc>
                <a:extLst>
                  <a:ext uri="{0D108BD9-81ED-4DB2-BD59-A6C34878D82A}">
                    <a16:rowId xmlns:a16="http://schemas.microsoft.com/office/drawing/2014/main" val="10000"/>
                  </a:ext>
                </a:extLst>
              </a:tr>
              <a:tr h="2755924">
                <a:tc>
                  <a:txBody>
                    <a:bodyPr/>
                    <a:lstStyle/>
                    <a:p>
                      <a:pPr defTabSz="914400">
                        <a:defRPr>
                          <a:solidFill>
                            <a:srgbClr val="000000"/>
                          </a:solidFill>
                        </a:defRPr>
                      </a:pPr>
                      <a:r>
                        <a:rPr lang="zh-CN" altLang="en-US" sz="2800" dirty="0">
                          <a:solidFill>
                            <a:schemeClr val="accent3">
                              <a:hueOff val="-499813"/>
                              <a:satOff val="-5228"/>
                              <a:lumOff val="24899"/>
                            </a:schemeClr>
                          </a:solidFill>
                          <a:latin typeface="+mj-lt"/>
                          <a:ea typeface="+mj-ea"/>
                          <a:cs typeface="+mj-cs"/>
                          <a:sym typeface="Menlo"/>
                        </a:rPr>
                        <a:t>可以反向遍历</a:t>
                      </a:r>
                      <a:endParaRPr sz="2800" dirty="0">
                        <a:solidFill>
                          <a:schemeClr val="accent3">
                            <a:hueOff val="-499813"/>
                            <a:satOff val="-5228"/>
                            <a:lumOff val="24899"/>
                          </a:schemeClr>
                        </a:solidFill>
                        <a:latin typeface="+mj-lt"/>
                        <a:ea typeface="+mj-ea"/>
                        <a:cs typeface="+mj-cs"/>
                        <a:sym typeface="Menlo"/>
                      </a:endParaRPr>
                    </a:p>
                  </a:txBody>
                  <a:tcPr marL="50800" marR="50800" marT="50800" marB="50800" anchor="ctr" horzOverflow="overflow">
                    <a:lnL w="12700">
                      <a:solidFill>
                        <a:srgbClr val="FFFFFF"/>
                      </a:solidFill>
                      <a:miter lim="400000"/>
                    </a:lnL>
                    <a:lnB w="12700">
                      <a:solidFill>
                        <a:srgbClr val="FFFFFF"/>
                      </a:solidFill>
                      <a:miter lim="400000"/>
                    </a:lnB>
                  </a:tcPr>
                </a:tc>
                <a:tc>
                  <a:txBody>
                    <a:bodyPr/>
                    <a:lstStyle/>
                    <a:p>
                      <a:pPr defTabSz="914400">
                        <a:defRPr>
                          <a:solidFill>
                            <a:srgbClr val="000000"/>
                          </a:solidFill>
                        </a:defRPr>
                      </a:pPr>
                      <a:r>
                        <a:rPr lang="zh-CN" altLang="en-US" sz="2800" dirty="0">
                          <a:solidFill>
                            <a:schemeClr val="accent5">
                              <a:hueOff val="101205"/>
                              <a:satOff val="-13598"/>
                              <a:lumOff val="23877"/>
                            </a:schemeClr>
                          </a:solidFill>
                          <a:latin typeface="+mj-lt"/>
                          <a:ea typeface="+mj-ea"/>
                          <a:cs typeface="+mj-cs"/>
                          <a:sym typeface="Menlo"/>
                        </a:rPr>
                        <a:t>需要两倍内存</a:t>
                      </a:r>
                      <a:endParaRPr sz="2800" dirty="0">
                        <a:solidFill>
                          <a:schemeClr val="accent5">
                            <a:hueOff val="101205"/>
                            <a:satOff val="-13598"/>
                            <a:lumOff val="23877"/>
                          </a:schemeClr>
                        </a:solidFill>
                        <a:latin typeface="+mj-lt"/>
                        <a:ea typeface="+mj-ea"/>
                        <a:cs typeface="+mj-cs"/>
                        <a:sym typeface="Menlo"/>
                      </a:endParaRPr>
                    </a:p>
                  </a:txBody>
                  <a:tcPr marL="50800" marR="50800" marT="50800" marB="50800" anchor="ctr" horzOverflow="overflow">
                    <a:lnR w="12700">
                      <a:solidFill>
                        <a:srgbClr val="FFFFFF"/>
                      </a:solidFill>
                      <a:miter lim="400000"/>
                    </a:lnR>
                    <a:lnB w="12700">
                      <a:solidFill>
                        <a:srgbClr val="FFFFFF"/>
                      </a:solidFill>
                      <a:miter lim="400000"/>
                    </a:lnB>
                  </a:tcPr>
                </a:tc>
                <a:extLst>
                  <a:ext uri="{0D108BD9-81ED-4DB2-BD59-A6C34878D82A}">
                    <a16:rowId xmlns:a16="http://schemas.microsoft.com/office/drawing/2014/main" val="10001"/>
                  </a:ext>
                </a:extLst>
              </a:tr>
            </a:tbl>
          </a:graphicData>
        </a:graphic>
      </p:graphicFrame>
      <p:sp>
        <p:nvSpPr>
          <p:cNvPr id="193" name="Pros"/>
          <p:cNvSpPr/>
          <p:nvPr/>
        </p:nvSpPr>
        <p:spPr>
          <a:xfrm>
            <a:off x="4631970" y="2576831"/>
            <a:ext cx="565861"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r>
              <a:rPr lang="zh-CN" altLang="en-US" dirty="0"/>
              <a:t>利</a:t>
            </a:r>
            <a:endParaRPr dirty="0"/>
          </a:p>
        </p:txBody>
      </p:sp>
      <p:sp>
        <p:nvSpPr>
          <p:cNvPr id="194" name="Cons"/>
          <p:cNvSpPr/>
          <p:nvPr/>
        </p:nvSpPr>
        <p:spPr>
          <a:xfrm>
            <a:off x="9432569" y="2576831"/>
            <a:ext cx="565860"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r>
              <a:rPr lang="zh-CN" altLang="en-US" dirty="0"/>
              <a:t>弊</a:t>
            </a:r>
            <a:endParaRPr dirty="0"/>
          </a:p>
        </p:txBody>
      </p:sp>
      <p:sp>
        <p:nvSpPr>
          <p:cNvPr id="195" name="Singly…"/>
          <p:cNvSpPr/>
          <p:nvPr/>
        </p:nvSpPr>
        <p:spPr>
          <a:xfrm>
            <a:off x="450640" y="3938131"/>
            <a:ext cx="1029128" cy="121058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b="1">
                <a:latin typeface="Helvetica"/>
                <a:ea typeface="Helvetica"/>
                <a:cs typeface="Helvetica"/>
                <a:sym typeface="Helvetica"/>
              </a:defRPr>
            </a:pPr>
            <a:r>
              <a:rPr lang="zh-CN" altLang="en-US" dirty="0"/>
              <a:t>单向</a:t>
            </a:r>
            <a:endParaRPr lang="en-US" altLang="zh-CN" dirty="0"/>
          </a:p>
          <a:p>
            <a:pPr>
              <a:defRPr b="1">
                <a:latin typeface="Helvetica"/>
                <a:ea typeface="Helvetica"/>
                <a:cs typeface="Helvetica"/>
                <a:sym typeface="Helvetica"/>
              </a:defRPr>
            </a:pPr>
            <a:r>
              <a:rPr lang="zh-CN" altLang="en-US" dirty="0"/>
              <a:t>链表</a:t>
            </a:r>
            <a:endParaRPr dirty="0"/>
          </a:p>
        </p:txBody>
      </p:sp>
      <p:sp>
        <p:nvSpPr>
          <p:cNvPr id="196" name="Doubly…"/>
          <p:cNvSpPr/>
          <p:nvPr/>
        </p:nvSpPr>
        <p:spPr>
          <a:xfrm>
            <a:off x="450640" y="6490831"/>
            <a:ext cx="1029128" cy="121058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b="1">
                <a:latin typeface="Helvetica"/>
                <a:ea typeface="Helvetica"/>
                <a:cs typeface="Helvetica"/>
                <a:sym typeface="Helvetica"/>
              </a:defRPr>
            </a:pPr>
            <a:r>
              <a:rPr lang="zh-CN" altLang="en-US" dirty="0"/>
              <a:t>双向</a:t>
            </a:r>
            <a:endParaRPr lang="en-US" altLang="zh-CN" dirty="0"/>
          </a:p>
          <a:p>
            <a:pPr>
              <a:defRPr b="1">
                <a:latin typeface="Helvetica"/>
                <a:ea typeface="Helvetica"/>
                <a:cs typeface="Helvetica"/>
                <a:sym typeface="Helvetica"/>
              </a:defRPr>
            </a:pPr>
            <a:r>
              <a:rPr lang="zh-CN" altLang="en-US" dirty="0"/>
              <a:t>链表</a:t>
            </a:r>
            <a:endParaRPr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Implementation details"/>
          <p:cNvSpPr>
            <a:spLocks noGrp="1"/>
          </p:cNvSpPr>
          <p:nvPr>
            <p:ph type="title"/>
          </p:nvPr>
        </p:nvSpPr>
        <p:spPr>
          <a:xfrm>
            <a:off x="534044" y="2763837"/>
            <a:ext cx="11936711" cy="3738563"/>
          </a:xfrm>
          <a:prstGeom prst="rect">
            <a:avLst/>
          </a:prstGeom>
        </p:spPr>
        <p:txBody>
          <a:bodyPr/>
          <a:lstStyle>
            <a:lvl1pPr>
              <a:defRPr sz="11000"/>
            </a:lvl1pPr>
          </a:lstStyle>
          <a:p>
            <a:r>
              <a:rPr lang="zh-CN" altLang="en-US" dirty="0"/>
              <a:t>实现细节</a:t>
            </a:r>
            <a:endParaRPr dirty="0"/>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204</TotalTime>
  <Words>3379</Words>
  <Application>Microsoft Macintosh PowerPoint</Application>
  <PresentationFormat>自定义</PresentationFormat>
  <Paragraphs>518</Paragraphs>
  <Slides>49</Slides>
  <Notes>42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49</vt:i4>
      </vt:variant>
    </vt:vector>
  </HeadingPairs>
  <TitlesOfParts>
    <vt:vector size="54" baseType="lpstr">
      <vt:lpstr>Helvetica</vt:lpstr>
      <vt:lpstr>Helvetica Light</vt:lpstr>
      <vt:lpstr>Helvetica Neue</vt:lpstr>
      <vt:lpstr>Menlo</vt:lpstr>
      <vt:lpstr>Black</vt:lpstr>
      <vt:lpstr>单向和双向链表</vt:lpstr>
      <vt:lpstr>大纲</vt:lpstr>
      <vt:lpstr>介绍链表</vt:lpstr>
      <vt:lpstr>什么是链表？</vt:lpstr>
      <vt:lpstr>链表使用场景</vt:lpstr>
      <vt:lpstr>术语</vt:lpstr>
      <vt:lpstr>单向 vs 双向链表</vt:lpstr>
      <vt:lpstr>单向和双向链表的利弊</vt:lpstr>
      <vt:lpstr>实现细节</vt:lpstr>
      <vt:lpstr>在单向链表中插入节点</vt:lpstr>
      <vt:lpstr>在单向链表中插入节点</vt:lpstr>
      <vt:lpstr>在单向链表中插入节点</vt:lpstr>
      <vt:lpstr>在单向链表中插入节点</vt:lpstr>
      <vt:lpstr>在单向链表中插入节点</vt:lpstr>
      <vt:lpstr>在单向链表中插入节点</vt:lpstr>
      <vt:lpstr>在单向链表中插入节点</vt:lpstr>
      <vt:lpstr>在单向链表中插入节点</vt:lpstr>
      <vt:lpstr>在双向链表中插入节点</vt:lpstr>
      <vt:lpstr>在双向链表中插入节点</vt:lpstr>
      <vt:lpstr>在双向链表中插入节点</vt:lpstr>
      <vt:lpstr>在双向链表中插入节点</vt:lpstr>
      <vt:lpstr>在双向链表中插入节点</vt:lpstr>
      <vt:lpstr>在双向链表中插入节点</vt:lpstr>
      <vt:lpstr>在双向链表中插入节点</vt:lpstr>
      <vt:lpstr>在双向链表中插入节点</vt:lpstr>
      <vt:lpstr>在双向链表中插入节点</vt:lpstr>
      <vt:lpstr>在双向链表中插入节点</vt:lpstr>
      <vt:lpstr>从单向链表中移除节点</vt:lpstr>
      <vt:lpstr>从单向链表中移除节点</vt:lpstr>
      <vt:lpstr>从单向链表中移除节点</vt:lpstr>
      <vt:lpstr>从单向链表中移除节点</vt:lpstr>
      <vt:lpstr>从单向链表中移除节点</vt:lpstr>
      <vt:lpstr>从单向链表中移除节点</vt:lpstr>
      <vt:lpstr>从单向链表中移除节点</vt:lpstr>
      <vt:lpstr>从单向链表中移除节点</vt:lpstr>
      <vt:lpstr>从单向链表中移除节点</vt:lpstr>
      <vt:lpstr>从单向链表中移除节点</vt:lpstr>
      <vt:lpstr>从双向链表中移除节点</vt:lpstr>
      <vt:lpstr>从双向链表中移除节点</vt:lpstr>
      <vt:lpstr>从双向链表中移除节点</vt:lpstr>
      <vt:lpstr>从双向链表中移除节点</vt:lpstr>
      <vt:lpstr>从双向链表中移除节点</vt:lpstr>
      <vt:lpstr>从双向链表中移除节点</vt:lpstr>
      <vt:lpstr>从双向链表中移除节点</vt:lpstr>
      <vt:lpstr>从双向链表中移除节点</vt:lpstr>
      <vt:lpstr>从双向链表中移除节点</vt:lpstr>
      <vt:lpstr>复杂度分析</vt:lpstr>
      <vt:lpstr>复杂度</vt:lpstr>
      <vt:lpstr>复杂度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单向和双向链表</dc:title>
  <cp:lastModifiedBy>杨 波</cp:lastModifiedBy>
  <cp:revision>160</cp:revision>
  <dcterms:modified xsi:type="dcterms:W3CDTF">2020-06-23T05:28:21Z</dcterms:modified>
</cp:coreProperties>
</file>