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643"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A432"/>
    <a:srgbClr val="8880EF"/>
    <a:srgbClr val="8981F0"/>
    <a:srgbClr val="7BDB45"/>
    <a:srgbClr val="11DBE2"/>
    <a:srgbClr val="D558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86"/>
    <p:restoredTop sz="79260"/>
  </p:normalViewPr>
  <p:slideViewPr>
    <p:cSldViewPr snapToGrid="0" snapToObjects="1">
      <p:cViewPr varScale="1">
        <p:scale>
          <a:sx n="81" d="100"/>
          <a:sy n="81" d="100"/>
        </p:scale>
        <p:origin x="36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presProps" Target="presProp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theme" Target="theme/theme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tableStyles" Target="tableStyle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notesMaster" Target="notesMasters/notesMaster1.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viewProps" Target="viewProp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从今天开始，我们要来学习哈希表数据结构，哈希表可以说是一种最著名、使用场景最广泛的数据结构。如果让我在所有数据结构中选一种王者数据结构，那么我会毫不犹豫地选择哈希表。</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074170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317425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举例。。。</a:t>
            </a:r>
            <a:endParaRPr kumimoji="1" lang="en-US" altLang="zh-CN" dirty="0"/>
          </a:p>
          <a:p>
            <a:endParaRPr kumimoji="1" lang="en-US" altLang="zh-CN" dirty="0"/>
          </a:p>
          <a:p>
            <a:r>
              <a:rPr kumimoji="1" lang="en-US" altLang="zh-CN" dirty="0"/>
              <a:t>H(4) =</a:t>
            </a:r>
            <a:r>
              <a:rPr kumimoji="1" lang="zh-CN" altLang="en-US" dirty="0"/>
              <a:t>。。。</a:t>
            </a:r>
            <a:endParaRPr kumimoji="1" lang="en-US" altLang="zh-CN" dirty="0"/>
          </a:p>
          <a:p>
            <a:r>
              <a:rPr kumimoji="1" lang="en-US" altLang="zh-CN" dirty="0"/>
              <a:t>H(-7) =</a:t>
            </a:r>
            <a:r>
              <a:rPr kumimoji="1" lang="zh-CN" altLang="en-US" dirty="0"/>
              <a:t> 。。。</a:t>
            </a:r>
            <a:endParaRPr kumimoji="1" lang="en-US" altLang="zh-CN" dirty="0"/>
          </a:p>
          <a:p>
            <a:r>
              <a:rPr kumimoji="1" lang="en-US" altLang="zh-CN" dirty="0"/>
              <a:t>H(2) = </a:t>
            </a:r>
            <a:r>
              <a:rPr kumimoji="1" lang="zh-CN" altLang="en-US" dirty="0"/>
              <a:t>。。。</a:t>
            </a:r>
            <a:endParaRPr kumimoji="1" lang="en-US" altLang="zh-CN" dirty="0"/>
          </a:p>
          <a:p>
            <a:endParaRPr kumimoji="1" lang="en-US" altLang="zh-CN" dirty="0"/>
          </a:p>
          <a:p>
            <a:r>
              <a:rPr kumimoji="1" lang="zh-CN" altLang="en-US" dirty="0"/>
              <a:t>注意，对于两个不同的输入，通过哈希函数</a:t>
            </a:r>
            <a:r>
              <a:rPr kumimoji="1" lang="en-US" altLang="zh-CN" dirty="0"/>
              <a:t>H(x)</a:t>
            </a:r>
            <a:r>
              <a:rPr kumimoji="1" lang="zh-CN" altLang="en-US" dirty="0"/>
              <a:t>可能得到相同的值，比方说</a:t>
            </a:r>
            <a:r>
              <a:rPr kumimoji="1" lang="en-US" altLang="zh-CN" dirty="0"/>
              <a:t>H(4)</a:t>
            </a:r>
            <a:r>
              <a:rPr kumimoji="1" lang="zh-CN" altLang="en-US" dirty="0"/>
              <a:t>和</a:t>
            </a:r>
            <a:r>
              <a:rPr kumimoji="1" lang="en-US" altLang="zh-CN" dirty="0"/>
              <a:t>H(2)</a:t>
            </a:r>
            <a:r>
              <a:rPr kumimoji="1" lang="zh-CN" altLang="en-US" dirty="0"/>
              <a:t>。</a:t>
            </a:r>
            <a:endParaRPr kumimoji="1"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812846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这样哈希表的应用范围就变得非常广泛。</a:t>
            </a:r>
          </a:p>
        </p:txBody>
      </p:sp>
    </p:spTree>
    <p:extLst>
      <p:ext uri="{BB962C8B-B14F-4D97-AF65-F5344CB8AC3E}">
        <p14:creationId xmlns:p14="http://schemas.microsoft.com/office/powerpoint/2010/main" val="190755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例如，</a:t>
            </a:r>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解释</a:t>
            </a:r>
            <a:r>
              <a:rPr kumimoji="1" lang="en-US" altLang="zh-CN" dirty="0"/>
              <a:t>function H(s)</a:t>
            </a:r>
            <a:r>
              <a:rPr kumimoji="1" lang="zh-CN" altLang="en-US" dirty="0"/>
              <a:t>。。。，这个哈希值的范围是</a:t>
            </a:r>
            <a:r>
              <a:rPr kumimoji="1" lang="en-US" altLang="zh-CN" dirty="0"/>
              <a:t>0</a:t>
            </a:r>
            <a:r>
              <a:rPr kumimoji="1" lang="zh-CN" altLang="en-US" dirty="0"/>
              <a:t>～</a:t>
            </a:r>
            <a:r>
              <a:rPr kumimoji="1" lang="en-US" altLang="zh-CN" dirty="0"/>
              <a:t>50</a:t>
            </a:r>
            <a:r>
              <a:rPr kumimoji="1" lang="zh-CN" altLang="en-US" dirty="0"/>
              <a: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35879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例如，</a:t>
            </a:r>
            <a:endParaRPr kumimoji="1" lang="en-US" altLang="zh-CN" dirty="0"/>
          </a:p>
          <a:p>
            <a:r>
              <a:rPr kumimoji="1" lang="en-US" altLang="zh-CN" dirty="0"/>
              <a:t>H(”BB”)</a:t>
            </a:r>
            <a:r>
              <a:rPr kumimoji="1" lang="zh-CN" altLang="en-US" dirty="0"/>
              <a:t> 。。。</a:t>
            </a:r>
            <a:endParaRPr kumimoji="1" lang="en-US" altLang="zh-CN" dirty="0"/>
          </a:p>
          <a:p>
            <a:r>
              <a:rPr kumimoji="1" lang="en-US" altLang="zh-CN" dirty="0"/>
              <a:t>H(“”)</a:t>
            </a:r>
            <a:r>
              <a:rPr kumimoji="1" lang="zh-CN" altLang="en-US" dirty="0"/>
              <a:t>。。。</a:t>
            </a:r>
            <a:endParaRPr kumimoji="1" lang="en-US" altLang="zh-CN" dirty="0"/>
          </a:p>
          <a:p>
            <a:r>
              <a:rPr kumimoji="1" lang="zh-CN" altLang="en-US" dirty="0"/>
              <a:t>其它类似。</a:t>
            </a:r>
            <a:endParaRPr kumimoji="1" lang="en-US" altLang="zh-CN" dirty="0"/>
          </a:p>
          <a:p>
            <a:endParaRPr kumimoji="1" lang="en-US" altLang="zh-CN" dirty="0"/>
          </a:p>
          <a:p>
            <a:r>
              <a:rPr kumimoji="1" lang="zh-CN" altLang="en-US" dirty="0"/>
              <a:t>这样我们就将字符串映射成了一个数字，这个非常有用。</a:t>
            </a:r>
            <a:endParaRPr kumimoji="1" lang="en-US" altLang="zh-CN" dirty="0"/>
          </a:p>
          <a:p>
            <a:endParaRPr kumimoji="1" lang="en-US" altLang="zh-CN" dirty="0"/>
          </a:p>
        </p:txBody>
      </p:sp>
    </p:spTree>
    <p:extLst>
      <p:ext uri="{BB962C8B-B14F-4D97-AF65-F5344CB8AC3E}">
        <p14:creationId xmlns:p14="http://schemas.microsoft.com/office/powerpoint/2010/main" val="17170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现在我们来做一个练习，</a:t>
            </a:r>
            <a:r>
              <a:rPr kumimoji="1" lang="en-US" altLang="zh-CN" dirty="0"/>
              <a:t>[</a:t>
            </a:r>
            <a:r>
              <a:rPr kumimoji="1" lang="zh-CN" altLang="en-US" dirty="0"/>
              <a:t>读</a:t>
            </a:r>
            <a:r>
              <a:rPr kumimoji="1" lang="en-US" altLang="zh-CN" dirty="0"/>
              <a:t>PPT]</a:t>
            </a:r>
            <a:r>
              <a:rPr kumimoji="1" lang="zh-CN" altLang="en-US" dirty="0"/>
              <a:t>。</a:t>
            </a:r>
            <a:endParaRPr kumimoji="1" lang="en-US" altLang="zh-CN" dirty="0"/>
          </a:p>
          <a:p>
            <a:endParaRPr kumimoji="1" lang="en-US" altLang="zh-CN" dirty="0"/>
          </a:p>
          <a:p>
            <a:r>
              <a:rPr kumimoji="1" lang="zh-CN" altLang="en-US" dirty="0"/>
              <a:t>你可以暂停视频，思考一下，该如何来实现这个哈希函数</a:t>
            </a:r>
            <a:r>
              <a:rPr kumimoji="1" lang="en-US" altLang="zh-CN" dirty="0"/>
              <a:t>H(person)</a:t>
            </a:r>
            <a:r>
              <a:rPr kumimoji="1" lang="zh-CN" altLang="en-US" dirty="0"/>
              <a: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63873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好的，其实合法的哈希函数可以有很多，这边是我给出来的一个，解释</a:t>
            </a:r>
            <a:r>
              <a:rPr kumimoji="1" lang="en-US" altLang="zh-CN" dirty="0"/>
              <a:t>function H(person)</a:t>
            </a:r>
            <a:r>
              <a:rPr kumimoji="1" lang="zh-CN" altLang="en-US" dirty="0"/>
              <a:t>。。。</a:t>
            </a:r>
            <a:endParaRPr kumimoji="1" lang="en-US" altLang="zh-CN" dirty="0"/>
          </a:p>
          <a:p>
            <a:endParaRPr kumimoji="1" lang="en-US" altLang="zh-CN" dirty="0"/>
          </a:p>
          <a:p>
            <a:r>
              <a:rPr kumimoji="1" lang="zh-CN" altLang="en-US" dirty="0"/>
              <a:t>这边介绍的哈希函数都还是比较简单的，后面我会给出更复杂的哈希函数。</a:t>
            </a:r>
            <a:endParaRPr kumimoji="1" lang="en-US" altLang="zh-CN" dirty="0"/>
          </a:p>
          <a:p>
            <a:endParaRPr kumimoji="1" lang="zh-CN" altLang="en-US" dirty="0"/>
          </a:p>
        </p:txBody>
      </p:sp>
    </p:spTree>
    <p:extLst>
      <p:ext uri="{BB962C8B-B14F-4D97-AF65-F5344CB8AC3E}">
        <p14:creationId xmlns:p14="http://schemas.microsoft.com/office/powerpoint/2010/main" val="3234477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这边展示了通过</a:t>
            </a:r>
            <a:r>
              <a:rPr kumimoji="1" lang="en-US" altLang="zh-CN" dirty="0"/>
              <a:t>H(person)</a:t>
            </a:r>
            <a:r>
              <a:rPr kumimoji="1" lang="zh-CN" altLang="en-US" dirty="0"/>
              <a:t>这个哈希函数计算出来的哈希值。</a:t>
            </a:r>
          </a:p>
        </p:txBody>
      </p:sp>
    </p:spTree>
    <p:extLst>
      <p:ext uri="{BB962C8B-B14F-4D97-AF65-F5344CB8AC3E}">
        <p14:creationId xmlns:p14="http://schemas.microsoft.com/office/powerpoint/2010/main" val="1207608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下面我要说明哈希函数的一个重要特性，注意这是一个非常重要的特性。</a:t>
            </a:r>
            <a:endParaRPr kumimoji="1" lang="en-US" altLang="zh-CN" dirty="0"/>
          </a:p>
          <a:p>
            <a:endParaRPr kumimoji="1" lang="en-US" altLang="zh-CN" dirty="0"/>
          </a:p>
          <a:p>
            <a:r>
              <a:rPr kumimoji="1" lang="zh-CN" altLang="en-US" dirty="0"/>
              <a:t>如果</a:t>
            </a:r>
            <a:r>
              <a:rPr kumimoji="1" lang="en-US" altLang="zh-CN" dirty="0"/>
              <a:t>H(x) = H(y)</a:t>
            </a:r>
            <a:r>
              <a:rPr kumimoji="1" lang="zh-CN" altLang="en-US" dirty="0"/>
              <a:t>，也就是</a:t>
            </a:r>
            <a:r>
              <a:rPr kumimoji="1" lang="en-US" altLang="zh-CN" dirty="0"/>
              <a:t>x</a:t>
            </a:r>
            <a:r>
              <a:rPr kumimoji="1" lang="zh-CN" altLang="en-US" dirty="0"/>
              <a:t>和</a:t>
            </a:r>
            <a:r>
              <a:rPr kumimoji="1" lang="en-US" altLang="zh-CN" dirty="0"/>
              <a:t>y</a:t>
            </a:r>
            <a:r>
              <a:rPr kumimoji="1" lang="zh-CN" altLang="en-US" dirty="0"/>
              <a:t>的哈希值相等，那么这个时候</a:t>
            </a:r>
            <a:r>
              <a:rPr kumimoji="1" lang="en-US" altLang="zh-CN" dirty="0"/>
              <a:t>x</a:t>
            </a:r>
            <a:r>
              <a:rPr kumimoji="1" lang="zh-CN" altLang="en-US" dirty="0"/>
              <a:t>和</a:t>
            </a:r>
            <a:r>
              <a:rPr kumimoji="1" lang="en-US" altLang="zh-CN" dirty="0"/>
              <a:t>y</a:t>
            </a:r>
            <a:r>
              <a:rPr kumimoji="1" lang="zh-CN" altLang="en-US" dirty="0"/>
              <a:t>可能相等，也有可能不相等，我们并不能确定，不相等其实就是哈希冲突的情况，两个不同的输入产生相同的哈希值。</a:t>
            </a:r>
            <a:endParaRPr kumimoji="1" lang="en-US" altLang="zh-CN" dirty="0"/>
          </a:p>
          <a:p>
            <a:endParaRPr kumimoji="1" lang="en-US" altLang="zh-CN" dirty="0"/>
          </a:p>
          <a:p>
            <a:r>
              <a:rPr kumimoji="1" lang="zh-CN" altLang="en-US" dirty="0"/>
              <a:t>但是如果</a:t>
            </a:r>
            <a:r>
              <a:rPr kumimoji="1" lang="en-US" altLang="zh-CN" dirty="0"/>
              <a:t>H(x)!=H(y)</a:t>
            </a:r>
            <a:r>
              <a:rPr kumimoji="1" lang="zh-CN" altLang="en-US" dirty="0"/>
              <a:t>，那么</a:t>
            </a:r>
            <a:r>
              <a:rPr kumimoji="1" lang="en-US" altLang="zh-CN" dirty="0"/>
              <a:t>x</a:t>
            </a:r>
            <a:r>
              <a:rPr kumimoji="1" lang="zh-CN" altLang="en-US" dirty="0"/>
              <a:t>和</a:t>
            </a:r>
            <a:r>
              <a:rPr kumimoji="1" lang="en-US" altLang="zh-CN" dirty="0"/>
              <a:t>y</a:t>
            </a:r>
            <a:r>
              <a:rPr kumimoji="1" lang="zh-CN" altLang="en-US" dirty="0"/>
              <a:t>必然不相等。</a:t>
            </a:r>
          </a:p>
        </p:txBody>
      </p:sp>
    </p:spTree>
    <p:extLst>
      <p:ext uri="{BB962C8B-B14F-4D97-AF65-F5344CB8AC3E}">
        <p14:creationId xmlns:p14="http://schemas.microsoft.com/office/powerpoint/2010/main" val="3627980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这边有一个好问题：我们能否利用哈希函数的这个特性，来加快对象的比较？</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784889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本次课程涉及的内容比较多，我们先来过一下课程大纲。</a:t>
            </a:r>
            <a:endParaRPr kumimoji="1" lang="en-US" altLang="zh-CN" dirty="0"/>
          </a:p>
          <a:p>
            <a:endParaRPr kumimoji="1" lang="en-US" altLang="zh-CN" dirty="0"/>
          </a:p>
          <a:p>
            <a:r>
              <a:rPr kumimoji="1" lang="zh-CN" altLang="en-US" dirty="0"/>
              <a:t>首先我会来解释什么是哈希表，什么是哈希函数，为什么需要哈希函数。</a:t>
            </a:r>
            <a:endParaRPr kumimoji="1" lang="en-US" altLang="zh-CN" dirty="0"/>
          </a:p>
          <a:p>
            <a:endParaRPr kumimoji="1" lang="en-US" altLang="zh-CN" dirty="0"/>
          </a:p>
          <a:p>
            <a:r>
              <a:rPr kumimoji="1" lang="zh-CN" altLang="en-US" dirty="0"/>
              <a:t>然后我会讨论哈希表的冲突解决办法，最常用的是两种，分离链表法</a:t>
            </a:r>
            <a:r>
              <a:rPr kumimoji="1" lang="en-US" altLang="zh-CN" dirty="0"/>
              <a:t>(separate chaining)</a:t>
            </a:r>
            <a:r>
              <a:rPr kumimoji="1" lang="zh-CN" altLang="en-US" dirty="0"/>
              <a:t>和开放地址法</a:t>
            </a:r>
            <a:r>
              <a:rPr kumimoji="1" lang="en-US" altLang="zh-CN" dirty="0"/>
              <a:t>(open addressing)</a:t>
            </a:r>
            <a:r>
              <a:rPr kumimoji="1" lang="zh-CN" altLang="en-US" dirty="0"/>
              <a:t>。</a:t>
            </a:r>
            <a:endParaRPr kumimoji="1" lang="en-US" altLang="zh-CN" dirty="0"/>
          </a:p>
          <a:p>
            <a:endParaRPr kumimoji="1" lang="en-US" altLang="zh-CN" dirty="0"/>
          </a:p>
          <a:p>
            <a:r>
              <a:rPr kumimoji="1" lang="zh-CN" altLang="en-US" dirty="0"/>
              <a:t>之后我会展示分离链表法的实现细节，也就是通过链表来解决哈希表的冲突问题。</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288594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答案，如果我们已经预先计算好了对象的哈希值，那么我们可以先比较哈希值，只有当哈希值相等，我们才需要进一步比较</a:t>
            </a:r>
            <a:r>
              <a:rPr kumimoji="1" lang="en-US" altLang="zh-CN" dirty="0"/>
              <a:t>x</a:t>
            </a:r>
            <a:r>
              <a:rPr kumimoji="1" lang="zh-CN" altLang="en-US" dirty="0"/>
              <a:t>和</a:t>
            </a:r>
            <a:r>
              <a:rPr kumimoji="1" lang="en-US" altLang="zh-CN" dirty="0"/>
              <a:t>y</a:t>
            </a:r>
            <a:r>
              <a:rPr kumimoji="1" lang="zh-CN" altLang="en-US" dirty="0"/>
              <a:t>的值。</a:t>
            </a:r>
            <a:endParaRPr kumimoji="1" lang="en-US" altLang="zh-CN" dirty="0"/>
          </a:p>
          <a:p>
            <a:endParaRPr kumimoji="1" lang="en-US" altLang="zh-CN" dirty="0"/>
          </a:p>
          <a:p>
            <a:r>
              <a:rPr kumimoji="1" lang="zh-CN" altLang="en-US" dirty="0"/>
              <a:t>因为比较哈希值非常快，所以我们可以快速计算出不相等的情况。</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784240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88156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下面来看哈希函数的另外一个特性。</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61160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下面是一个不确定哈希函数的例子。</a:t>
            </a:r>
            <a:endParaRPr kumimoji="1" lang="en-US" altLang="zh-CN" dirty="0"/>
          </a:p>
          <a:p>
            <a:endParaRPr kumimoji="1" lang="en-US" altLang="zh-CN" dirty="0"/>
          </a:p>
          <a:p>
            <a:r>
              <a:rPr kumimoji="1" lang="zh-CN" altLang="en-US" dirty="0"/>
              <a:t>解释</a:t>
            </a:r>
            <a:r>
              <a:rPr kumimoji="1" lang="en-US" altLang="zh-CN" dirty="0"/>
              <a:t>function H(x)</a:t>
            </a:r>
            <a:r>
              <a:rPr kumimoji="1" lang="zh-CN" altLang="en-US" dirty="0"/>
              <a:t>。。。这样的函数就不能做哈希函数。</a:t>
            </a:r>
          </a:p>
        </p:txBody>
      </p:sp>
    </p:spTree>
    <p:extLst>
      <p:ext uri="{BB962C8B-B14F-4D97-AF65-F5344CB8AC3E}">
        <p14:creationId xmlns:p14="http://schemas.microsoft.com/office/powerpoint/2010/main" val="2813328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关于哈希函数的特性，这边还需要说明一点，也就是我们总是力图找到所谓的均匀</a:t>
            </a:r>
            <a:r>
              <a:rPr kumimoji="1" lang="en-US" altLang="zh-CN" dirty="0"/>
              <a:t>uniform</a:t>
            </a:r>
            <a:r>
              <a:rPr kumimoji="1" lang="zh-CN" altLang="en-US" dirty="0"/>
              <a:t>的哈希函数，它可以最小化哈希碰撞。</a:t>
            </a:r>
            <a:endParaRPr kumimoji="1" lang="en-US" altLang="zh-CN" dirty="0"/>
          </a:p>
          <a:p>
            <a:endParaRPr kumimoji="1" lang="en-US" altLang="zh-CN" dirty="0"/>
          </a:p>
          <a:p>
            <a:r>
              <a:rPr kumimoji="1" lang="zh-CN" altLang="en-US" dirty="0"/>
              <a:t>所谓哈希碰撞，它指的是</a:t>
            </a:r>
            <a:r>
              <a:rPr kumimoji="1" lang="en-US" altLang="zh-CN" dirty="0"/>
              <a:t>[</a:t>
            </a:r>
            <a:r>
              <a:rPr kumimoji="1" lang="zh-CN" altLang="en-US" dirty="0"/>
              <a:t>读</a:t>
            </a:r>
            <a:r>
              <a:rPr kumimoji="1" lang="en-US" altLang="zh-CN" dirty="0"/>
              <a:t>PPT]</a:t>
            </a:r>
          </a:p>
          <a:p>
            <a:endParaRPr kumimoji="1" lang="en-US" altLang="zh-CN" dirty="0"/>
          </a:p>
          <a:p>
            <a:r>
              <a:rPr kumimoji="1" lang="zh-CN" altLang="en-US" dirty="0"/>
              <a:t>哈希碰撞的概率越大，那么对应哈希表的性能就越差，相反，如果哈希碰撞的概率越小，也就是哈希函数越均匀，那么哈希表的性能就越好。所以，我们需要尽量找到均匀的哈希函数。</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036643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比方说，在前面演示的人员表中。。。</a:t>
            </a:r>
          </a:p>
        </p:txBody>
      </p:sp>
    </p:spTree>
    <p:extLst>
      <p:ext uri="{BB962C8B-B14F-4D97-AF65-F5344CB8AC3E}">
        <p14:creationId xmlns:p14="http://schemas.microsoft.com/office/powerpoint/2010/main" val="3094779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4132328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答案，</a:t>
            </a:r>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解释</a:t>
            </a:r>
            <a:r>
              <a:rPr kumimoji="1" lang="en-US" altLang="zh-CN" dirty="0"/>
              <a:t>immutable</a:t>
            </a:r>
            <a:r>
              <a:rPr kumimoji="1" lang="zh-CN" altLang="en-US" dirty="0"/>
              <a:t>，</a:t>
            </a:r>
            <a:r>
              <a:rPr kumimoji="1" lang="en-US" altLang="zh-CN" dirty="0"/>
              <a:t>String/Integer</a:t>
            </a:r>
            <a:r>
              <a:rPr kumimoji="1" lang="zh-CN" altLang="en-US" dirty="0"/>
              <a:t>是</a:t>
            </a:r>
            <a:r>
              <a:rPr kumimoji="1" lang="en-US" altLang="zh-CN" dirty="0"/>
              <a:t>immutable</a:t>
            </a:r>
            <a:r>
              <a:rPr kumimoji="1" lang="zh-CN" altLang="en-US" dirty="0"/>
              <a:t>，这些类型的值不能修改。</a:t>
            </a:r>
            <a:r>
              <a:rPr kumimoji="1" lang="en-US" altLang="zh-CN" dirty="0"/>
              <a:t>Set/List</a:t>
            </a:r>
            <a:r>
              <a:rPr kumimoji="1" lang="zh-CN" altLang="en-US" dirty="0"/>
              <a:t>一般不是</a:t>
            </a:r>
            <a:r>
              <a:rPr kumimoji="1" lang="en-US" altLang="zh-CN" dirty="0"/>
              <a:t>mutable</a:t>
            </a:r>
            <a:r>
              <a:rPr kumimoji="1" lang="zh-CN" altLang="en-US" dirty="0"/>
              <a:t>，其中的值可以修改。</a:t>
            </a:r>
          </a:p>
        </p:txBody>
      </p:sp>
    </p:spTree>
    <p:extLst>
      <p:ext uri="{BB962C8B-B14F-4D97-AF65-F5344CB8AC3E}">
        <p14:creationId xmlns:p14="http://schemas.microsoft.com/office/powerpoint/2010/main" val="2994572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下面我们来解释哈希表是如何工作的。</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zh-CN" altLang="en-US" dirty="0"/>
          </a:p>
        </p:txBody>
      </p:sp>
    </p:spTree>
    <p:extLst>
      <p:ext uri="{BB962C8B-B14F-4D97-AF65-F5344CB8AC3E}">
        <p14:creationId xmlns:p14="http://schemas.microsoft.com/office/powerpoint/2010/main" val="2127717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303253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之后我会解释如何利用开放地址技术来解决哈希表的冲突问题，开放地址技术包括线性探测</a:t>
            </a:r>
            <a:r>
              <a:rPr kumimoji="1" lang="en-US" altLang="zh-CN" dirty="0"/>
              <a:t>(Linear probing)</a:t>
            </a:r>
            <a:r>
              <a:rPr kumimoji="1" lang="zh-CN" altLang="en-US" dirty="0"/>
              <a:t>和平方探测法</a:t>
            </a:r>
            <a:r>
              <a:rPr kumimoji="1" lang="en-US" altLang="zh-CN" dirty="0"/>
              <a:t>(quadratic probing)</a:t>
            </a:r>
            <a:r>
              <a:rPr kumimoji="1" lang="zh-CN" altLang="en-US" dirty="0"/>
              <a: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142207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190555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解释插入</a:t>
            </a:r>
            <a:r>
              <a:rPr kumimoji="1" lang="en-US" altLang="zh-CN" dirty="0"/>
              <a:t>insert(3, “byte-eater”)</a:t>
            </a:r>
            <a:r>
              <a:rPr kumimoji="1" lang="zh-CN" altLang="en-US" dirty="0"/>
              <a:t>。。。</a:t>
            </a:r>
          </a:p>
        </p:txBody>
      </p:sp>
    </p:spTree>
    <p:extLst>
      <p:ext uri="{BB962C8B-B14F-4D97-AF65-F5344CB8AC3E}">
        <p14:creationId xmlns:p14="http://schemas.microsoft.com/office/powerpoint/2010/main" val="1978587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解释插入</a:t>
            </a:r>
            <a:r>
              <a:rPr kumimoji="1" lang="en-US" altLang="zh-CN" dirty="0"/>
              <a:t>insert(1, “</a:t>
            </a:r>
            <a:r>
              <a:rPr kumimoji="1" lang="en-US" altLang="zh-CN" dirty="0" err="1"/>
              <a:t>will.fiset</a:t>
            </a:r>
            <a:r>
              <a:rPr kumimoji="1" lang="en-US" altLang="zh-CN" dirty="0"/>
              <a:t>”)</a:t>
            </a:r>
            <a:r>
              <a:rPr kumimoji="1" lang="zh-CN" altLang="en-US" dirty="0"/>
              <a:t>。。。</a:t>
            </a:r>
          </a:p>
          <a:p>
            <a:endParaRPr kumimoji="1" lang="zh-CN" altLang="en-US" dirty="0"/>
          </a:p>
        </p:txBody>
      </p:sp>
    </p:spTree>
    <p:extLst>
      <p:ext uri="{BB962C8B-B14F-4D97-AF65-F5344CB8AC3E}">
        <p14:creationId xmlns:p14="http://schemas.microsoft.com/office/powerpoint/2010/main" val="3824223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解释插入</a:t>
            </a:r>
            <a:r>
              <a:rPr kumimoji="1" lang="en-US" altLang="zh-CN" dirty="0"/>
              <a:t>insert(32, “Lauren425”)</a:t>
            </a:r>
            <a:r>
              <a:rPr kumimoji="1" lang="zh-CN" altLang="en-US" dirty="0"/>
              <a:t>。。。</a:t>
            </a:r>
          </a:p>
          <a:p>
            <a:endParaRPr kumimoji="1" lang="zh-CN" altLang="en-US" dirty="0"/>
          </a:p>
        </p:txBody>
      </p:sp>
    </p:spTree>
    <p:extLst>
      <p:ext uri="{BB962C8B-B14F-4D97-AF65-F5344CB8AC3E}">
        <p14:creationId xmlns:p14="http://schemas.microsoft.com/office/powerpoint/2010/main" val="6457021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解释插入</a:t>
            </a:r>
            <a:r>
              <a:rPr kumimoji="1" lang="en-US" altLang="zh-CN" dirty="0"/>
              <a:t>insert(5, “</a:t>
            </a:r>
            <a:r>
              <a:rPr kumimoji="1" lang="en-US" altLang="zh-CN" dirty="0" err="1"/>
              <a:t>ternarywizard</a:t>
            </a:r>
            <a:r>
              <a:rPr kumimoji="1" lang="en-US" altLang="zh-CN" dirty="0"/>
              <a:t>”)</a:t>
            </a:r>
            <a:r>
              <a:rPr kumimoji="1" lang="zh-CN" altLang="en-US" dirty="0"/>
              <a:t>。。。</a:t>
            </a:r>
          </a:p>
          <a:p>
            <a:endParaRPr kumimoji="1" lang="zh-CN" altLang="en-US" dirty="0"/>
          </a:p>
        </p:txBody>
      </p:sp>
    </p:spTree>
    <p:extLst>
      <p:ext uri="{BB962C8B-B14F-4D97-AF65-F5344CB8AC3E}">
        <p14:creationId xmlns:p14="http://schemas.microsoft.com/office/powerpoint/2010/main" val="30301401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最后，解释插入</a:t>
            </a:r>
            <a:r>
              <a:rPr kumimoji="1" lang="en-US" altLang="zh-CN" dirty="0"/>
              <a:t>insert(3, “orange-knight”)</a:t>
            </a:r>
            <a:r>
              <a:rPr kumimoji="1" lang="zh-CN" altLang="en-US" dirty="0"/>
              <a:t>。。。</a:t>
            </a:r>
          </a:p>
          <a:p>
            <a:endParaRPr kumimoji="1" lang="en-US" altLang="zh-CN" dirty="0"/>
          </a:p>
          <a:p>
            <a:r>
              <a:rPr kumimoji="1" lang="zh-CN" altLang="en-US" dirty="0"/>
              <a:t>如果我们持续不断的添加，那么最终我们会遭遇哈希碰撞，也就是两个不同</a:t>
            </a:r>
            <a:r>
              <a:rPr kumimoji="1" lang="en-US" altLang="zh-CN" dirty="0"/>
              <a:t>key</a:t>
            </a:r>
            <a:r>
              <a:rPr kumimoji="1" lang="zh-CN" altLang="en-US" dirty="0"/>
              <a:t>，但是哈希值相同的情况。</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1978111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举例，查找</a:t>
            </a:r>
            <a:r>
              <a:rPr kumimoji="1" lang="en-US" altLang="zh-CN" dirty="0"/>
              <a:t>Rank = 10</a:t>
            </a:r>
            <a:r>
              <a:rPr kumimoji="1" lang="zh-CN" altLang="en-US" dirty="0"/>
              <a:t>。。。</a:t>
            </a:r>
          </a:p>
        </p:txBody>
      </p:sp>
    </p:spTree>
    <p:extLst>
      <p:ext uri="{BB962C8B-B14F-4D97-AF65-F5344CB8AC3E}">
        <p14:creationId xmlns:p14="http://schemas.microsoft.com/office/powerpoint/2010/main" val="22747468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下面我们要来解决哈希冲突的问题，</a:t>
            </a:r>
            <a:r>
              <a:rPr kumimoji="1" lang="en-US" altLang="zh-CN" dirty="0"/>
              <a:t>[</a:t>
            </a:r>
            <a:r>
              <a:rPr kumimoji="1" lang="zh-CN" altLang="en-US" dirty="0"/>
              <a:t>读</a:t>
            </a:r>
            <a:r>
              <a:rPr kumimoji="1" lang="en-US" altLang="zh-CN" dirty="0"/>
              <a:t>PPT]</a:t>
            </a:r>
          </a:p>
          <a:p>
            <a:endParaRPr kumimoji="1" lang="en-US" altLang="zh-CN" dirty="0"/>
          </a:p>
          <a:p>
            <a:endParaRPr kumimoji="1" lang="en-US" altLang="zh-CN" dirty="0"/>
          </a:p>
          <a:p>
            <a:r>
              <a:rPr kumimoji="1" lang="zh-CN" altLang="en-US" dirty="0"/>
              <a:t>如果出现哈希冲突，那么我们就没方法往哈希表的相同位置添加键值对。</a:t>
            </a:r>
            <a:endParaRPr kumimoji="1" lang="en-US" altLang="zh-CN" dirty="0"/>
          </a:p>
        </p:txBody>
      </p:sp>
    </p:spTree>
    <p:extLst>
      <p:ext uri="{BB962C8B-B14F-4D97-AF65-F5344CB8AC3E}">
        <p14:creationId xmlns:p14="http://schemas.microsoft.com/office/powerpoint/2010/main" val="24701992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答案，</a:t>
            </a:r>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1712321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对于开放地址法，数据都存在一个数组中，而对于分离链表法，在数据的基础上，还需要引入链表等辅助数据结构。</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65695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本课的最后，我会展示如何利用双哈希</a:t>
            </a:r>
            <a:r>
              <a:rPr kumimoji="1" lang="en-US" altLang="zh-CN" dirty="0"/>
              <a:t>(double hashing)</a:t>
            </a:r>
            <a:r>
              <a:rPr kumimoji="1" lang="zh-CN" altLang="en-US" dirty="0"/>
              <a:t>来解决哈希冲突，另外，我也会展示如何从哈希表中移除元素。</a:t>
            </a:r>
            <a:endParaRPr kumimoji="1" lang="en-US" altLang="zh-CN" dirty="0"/>
          </a:p>
          <a:p>
            <a:endParaRPr kumimoji="1" lang="en-US" altLang="zh-CN" dirty="0"/>
          </a:p>
          <a:p>
            <a:r>
              <a:rPr kumimoji="1" lang="zh-CN" altLang="en-US" dirty="0"/>
              <a:t>由于哈希表的很多实现细节不容易理解，所以我会在课程中展示很多样例，还有源代码，通过这些样例和源码，帮助大家理解哈希表的底层实现。</a:t>
            </a:r>
            <a:endParaRPr kumimoji="1" lang="en-US" altLang="zh-CN" dirty="0"/>
          </a:p>
          <a:p>
            <a:endParaRPr kumimoji="1" lang="en-US" altLang="zh-CN" dirty="0"/>
          </a:p>
          <a:p>
            <a:r>
              <a:rPr kumimoji="1" lang="zh-CN" altLang="en-US" dirty="0"/>
              <a:t>好的，我们现在开始。。。</a:t>
            </a:r>
          </a:p>
        </p:txBody>
      </p:sp>
    </p:spTree>
    <p:extLst>
      <p:ext uri="{BB962C8B-B14F-4D97-AF65-F5344CB8AC3E}">
        <p14:creationId xmlns:p14="http://schemas.microsoft.com/office/powerpoint/2010/main" val="25285988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本节课的最后来看一下哈希表的操作复杂性。</a:t>
            </a:r>
            <a:endParaRPr kumimoji="1" lang="en-US" altLang="zh-CN" dirty="0"/>
          </a:p>
          <a:p>
            <a:endParaRPr kumimoji="1" lang="en-US" altLang="zh-CN" dirty="0"/>
          </a:p>
          <a:p>
            <a:r>
              <a:rPr kumimoji="1" lang="zh-CN" altLang="en-US" dirty="0"/>
              <a:t>对于常用的插入</a:t>
            </a:r>
            <a:r>
              <a:rPr kumimoji="1" lang="en-US" altLang="zh-CN" dirty="0"/>
              <a:t>/</a:t>
            </a:r>
            <a:r>
              <a:rPr kumimoji="1" lang="zh-CN" altLang="en-US" dirty="0"/>
              <a:t>移除和查找这些操作，在平均情况下，它们的操作复杂度都是</a:t>
            </a:r>
            <a:r>
              <a:rPr kumimoji="1" lang="en-US" altLang="zh-CN" dirty="0"/>
              <a:t>O(1)</a:t>
            </a:r>
            <a:r>
              <a:rPr kumimoji="1" lang="zh-CN" altLang="en-US" dirty="0"/>
              <a:t>，这是非常好的，可以说哈希表是一种神奇的数据结构。</a:t>
            </a:r>
            <a:endParaRPr kumimoji="1" lang="en-US" altLang="zh-CN" dirty="0"/>
          </a:p>
          <a:p>
            <a:endParaRPr kumimoji="1" lang="en-US" altLang="zh-CN" dirty="0"/>
          </a:p>
          <a:p>
            <a:r>
              <a:rPr kumimoji="1" lang="zh-CN" altLang="en-US" dirty="0"/>
              <a:t>但是在最坏情况下，如果采用的哈希函数不好，碰撞概率更高，那么这些操作的复杂度会退化成线性级。</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5253283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好，这节课关于哈希表和哈希函数的基础</a:t>
            </a:r>
            <a:r>
              <a:rPr kumimoji="1" lang="zh-CN" altLang="en-US"/>
              <a:t>内容，我就</a:t>
            </a:r>
            <a:r>
              <a:rPr kumimoji="1" lang="zh-CN" altLang="en-US" dirty="0"/>
              <a:t>给大家介绍到这里。</a:t>
            </a:r>
            <a:endParaRPr kumimoji="1" lang="en-US" altLang="zh-CN" dirty="0"/>
          </a:p>
          <a:p>
            <a:endParaRPr kumimoji="1" lang="en-US" altLang="zh-CN" dirty="0"/>
          </a:p>
          <a:p>
            <a:r>
              <a:rPr kumimoji="1" lang="zh-CN" altLang="en-US" dirty="0"/>
              <a:t>下节课，我们来学习分离链表法，我们下节课再见。</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71183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今天我们来学习解决哈希冲突的第一种方法～分离链表法。</a:t>
            </a:r>
          </a:p>
        </p:txBody>
      </p:sp>
    </p:spTree>
    <p:extLst>
      <p:ext uri="{BB962C8B-B14F-4D97-AF65-F5344CB8AC3E}">
        <p14:creationId xmlns:p14="http://schemas.microsoft.com/office/powerpoint/2010/main" val="22689505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如果多个</a:t>
            </a:r>
            <a:r>
              <a:rPr kumimoji="1" lang="en-US" altLang="zh-CN" dirty="0"/>
              <a:t>key</a:t>
            </a:r>
            <a:r>
              <a:rPr kumimoji="1" lang="zh-CN" altLang="en-US" dirty="0"/>
              <a:t>映射到同一个哈希值，那么我们就将它们都存入同一个链表。</a:t>
            </a:r>
          </a:p>
        </p:txBody>
      </p:sp>
    </p:spTree>
    <p:extLst>
      <p:ext uri="{BB962C8B-B14F-4D97-AF65-F5344CB8AC3E}">
        <p14:creationId xmlns:p14="http://schemas.microsoft.com/office/powerpoint/2010/main" val="36629505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a:t>PPT]</a:t>
            </a:r>
            <a:endParaRPr kumimoji="1" lang="zh-CN" altLang="en-US" dirty="0"/>
          </a:p>
        </p:txBody>
      </p:sp>
    </p:spTree>
    <p:extLst>
      <p:ext uri="{BB962C8B-B14F-4D97-AF65-F5344CB8AC3E}">
        <p14:creationId xmlns:p14="http://schemas.microsoft.com/office/powerpoint/2010/main" val="16342137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1265931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zh-CN" altLang="en-US" dirty="0"/>
          </a:p>
        </p:txBody>
      </p:sp>
    </p:spTree>
    <p:extLst>
      <p:ext uri="{BB962C8B-B14F-4D97-AF65-F5344CB8AC3E}">
        <p14:creationId xmlns:p14="http://schemas.microsoft.com/office/powerpoint/2010/main" val="412192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那么什么是哈希表呢？</a:t>
            </a:r>
            <a:endParaRPr kumimoji="1" lang="en-US" altLang="zh-CN" dirty="0"/>
          </a:p>
          <a:p>
            <a:endParaRPr kumimoji="1" lang="en-US" altLang="zh-CN" dirty="0"/>
          </a:p>
          <a:p>
            <a:r>
              <a:rPr kumimoji="1" lang="zh-CN" altLang="en-US" dirty="0"/>
              <a:t>哈希表，英文称为</a:t>
            </a:r>
            <a:r>
              <a:rPr kumimoji="1" lang="en-US" altLang="zh-CN" dirty="0"/>
              <a:t>Hash Table</a:t>
            </a:r>
            <a:r>
              <a:rPr kumimoji="1" lang="zh-CN" altLang="en-US" dirty="0"/>
              <a:t>，简写</a:t>
            </a:r>
            <a:r>
              <a:rPr kumimoji="1" lang="en-US" altLang="zh-CN" dirty="0"/>
              <a:t>HT</a:t>
            </a:r>
            <a:r>
              <a:rPr kumimoji="1" lang="zh-CN" altLang="en-US" dirty="0"/>
              <a:t>，是一种数据结构，它支持将键</a:t>
            </a:r>
            <a:r>
              <a:rPr kumimoji="1" lang="en-US" altLang="zh-CN" dirty="0"/>
              <a:t>(key)</a:t>
            </a:r>
            <a:r>
              <a:rPr kumimoji="1" lang="zh-CN" altLang="en-US" dirty="0"/>
              <a:t>映射到值</a:t>
            </a:r>
            <a:r>
              <a:rPr kumimoji="1" lang="en-US" altLang="zh-CN" dirty="0"/>
              <a:t>(value)</a:t>
            </a:r>
            <a:r>
              <a:rPr kumimoji="1" lang="zh-CN" altLang="en-US" dirty="0"/>
              <a:t>，哈希表的底层是通过哈希</a:t>
            </a:r>
            <a:r>
              <a:rPr kumimoji="1" lang="en-US" altLang="zh-CN" dirty="0"/>
              <a:t>(</a:t>
            </a:r>
            <a:r>
              <a:rPr kumimoji="1" lang="en-US" altLang="zh-CN" dirty="0" err="1"/>
              <a:t>hading</a:t>
            </a:r>
            <a:r>
              <a:rPr kumimoji="1" lang="en-US" altLang="zh-CN" dirty="0"/>
              <a:t>)</a:t>
            </a:r>
            <a:r>
              <a:rPr kumimoji="1" lang="zh-CN" altLang="en-US" dirty="0"/>
              <a:t>技术来实现键值映射的。</a:t>
            </a:r>
          </a:p>
        </p:txBody>
      </p:sp>
    </p:spTree>
    <p:extLst>
      <p:ext uri="{BB962C8B-B14F-4D97-AF65-F5344CB8AC3E}">
        <p14:creationId xmlns:p14="http://schemas.microsoft.com/office/powerpoint/2010/main" val="624128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下面来看一个例子。</a:t>
            </a:r>
            <a:endParaRPr kumimoji="1" lang="en-US" altLang="zh-CN" dirty="0"/>
          </a:p>
          <a:p>
            <a:endParaRPr kumimoji="1" lang="en-US" altLang="zh-CN" dirty="0"/>
          </a:p>
          <a:p>
            <a:r>
              <a:rPr kumimoji="1" lang="zh-CN" altLang="en-US" dirty="0"/>
              <a:t>我们可以将姓名作为</a:t>
            </a:r>
            <a:r>
              <a:rPr kumimoji="1" lang="en-US" altLang="zh-CN" dirty="0"/>
              <a:t>key</a:t>
            </a:r>
            <a:r>
              <a:rPr kumimoji="1" lang="zh-CN" altLang="en-US" dirty="0"/>
              <a:t>，喜欢的颜色作为</a:t>
            </a:r>
            <a:r>
              <a:rPr kumimoji="1" lang="en-US" altLang="zh-CN" dirty="0"/>
              <a:t>value</a:t>
            </a:r>
            <a:r>
              <a:rPr kumimoji="1" lang="zh-CN" altLang="en-US" dirty="0"/>
              <a:t>，将它们的映射关系存入哈希表。</a:t>
            </a:r>
            <a:endParaRPr kumimoji="1" lang="en-US" altLang="zh-CN" dirty="0"/>
          </a:p>
          <a:p>
            <a:endParaRPr kumimoji="1" lang="en-US" altLang="zh-CN" dirty="0"/>
          </a:p>
          <a:p>
            <a:r>
              <a:rPr kumimoji="1" lang="zh-CN" altLang="en-US" dirty="0"/>
              <a:t>比方说，</a:t>
            </a:r>
            <a:r>
              <a:rPr kumimoji="1" lang="en-US" altLang="zh-CN" dirty="0"/>
              <a:t>William</a:t>
            </a:r>
            <a:r>
              <a:rPr kumimoji="1" lang="zh-CN" altLang="en-US" dirty="0"/>
              <a:t>最喜欢的颜色是绿色</a:t>
            </a:r>
            <a:r>
              <a:rPr kumimoji="1" lang="en-US" altLang="zh-CN" dirty="0"/>
              <a:t>green</a:t>
            </a:r>
            <a:r>
              <a:rPr kumimoji="1" lang="zh-CN" altLang="en-US" dirty="0"/>
              <a:t>，</a:t>
            </a:r>
            <a:r>
              <a:rPr kumimoji="1" lang="en-US" altLang="zh-CN" dirty="0"/>
              <a:t>Micah</a:t>
            </a:r>
            <a:r>
              <a:rPr kumimoji="1" lang="zh-CN" altLang="en-US" dirty="0"/>
              <a:t>最喜欢的颜色是</a:t>
            </a:r>
            <a:r>
              <a:rPr kumimoji="1" lang="en-US" altLang="zh-CN" dirty="0"/>
              <a:t>purple</a:t>
            </a:r>
            <a:r>
              <a:rPr kumimoji="1" lang="zh-CN" altLang="en-US" dirty="0"/>
              <a:t>，</a:t>
            </a:r>
            <a:r>
              <a:rPr kumimoji="1" lang="en-US" altLang="zh-CN" dirty="0" err="1"/>
              <a:t>Cathrine</a:t>
            </a:r>
            <a:r>
              <a:rPr kumimoji="1" lang="zh-CN" altLang="en-US" dirty="0"/>
              <a:t>最喜欢的颜色是</a:t>
            </a:r>
            <a:r>
              <a:rPr kumimoji="1" lang="en-US" altLang="zh-CN" dirty="0"/>
              <a:t>yellow</a:t>
            </a:r>
            <a:r>
              <a:rPr kumimoji="1" lang="zh-CN" altLang="en-US" dirty="0"/>
              <a:t>，等等。</a:t>
            </a:r>
            <a:endParaRPr kumimoji="1" lang="en-US" altLang="zh-CN" dirty="0"/>
          </a:p>
          <a:p>
            <a:endParaRPr kumimoji="1" lang="en-US" altLang="zh-CN" dirty="0"/>
          </a:p>
          <a:p>
            <a:r>
              <a:rPr kumimoji="1" lang="zh-CN" altLang="en-US" dirty="0"/>
              <a:t>我们将这种形式的映射称为键值对</a:t>
            </a:r>
            <a:r>
              <a:rPr kumimoji="1" lang="en-US" altLang="zh-CN" dirty="0"/>
              <a:t>(key-value pairs)</a:t>
            </a:r>
            <a:r>
              <a:rPr kumimoji="1" lang="zh-CN" altLang="en-US" dirty="0"/>
              <a:t>映射，注意，这里的键</a:t>
            </a:r>
            <a:r>
              <a:rPr kumimoji="1" lang="en-US" altLang="zh-CN" dirty="0"/>
              <a:t>key</a:t>
            </a:r>
            <a:r>
              <a:rPr kumimoji="1" lang="zh-CN" altLang="en-US" dirty="0"/>
              <a:t>必须是唯一的，而值</a:t>
            </a:r>
            <a:r>
              <a:rPr kumimoji="1" lang="en-US" altLang="zh-CN" dirty="0"/>
              <a:t>value</a:t>
            </a:r>
            <a:r>
              <a:rPr kumimoji="1" lang="zh-CN" altLang="en-US" dirty="0"/>
              <a:t>是可以重复的。比方说，</a:t>
            </a:r>
            <a:r>
              <a:rPr kumimoji="1" lang="en-US" altLang="zh-CN" dirty="0"/>
              <a:t>Micah</a:t>
            </a:r>
            <a:r>
              <a:rPr kumimoji="1" lang="zh-CN" altLang="en-US" dirty="0"/>
              <a:t>喜欢的颜色是</a:t>
            </a:r>
            <a:r>
              <a:rPr kumimoji="1" lang="en-US" altLang="zh-CN" dirty="0"/>
              <a:t>purple</a:t>
            </a:r>
            <a:r>
              <a:rPr kumimoji="1" lang="zh-CN" altLang="en-US" dirty="0"/>
              <a:t>，同时，</a:t>
            </a:r>
            <a:r>
              <a:rPr kumimoji="1" lang="en-US" altLang="zh-CN" dirty="0"/>
              <a:t>Leah</a:t>
            </a:r>
            <a:r>
              <a:rPr kumimoji="1" lang="zh-CN" altLang="en-US" dirty="0"/>
              <a:t>喜欢的颜色也可以是</a:t>
            </a:r>
            <a:r>
              <a:rPr kumimoji="1" lang="en-US" altLang="zh-CN" dirty="0"/>
              <a:t>purple</a:t>
            </a:r>
            <a:r>
              <a:rPr kumimoji="1" lang="zh-CN" altLang="en-US" dirty="0"/>
              <a:t>，也就是值可以相同。</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714386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其中，</a:t>
            </a:r>
            <a:r>
              <a:rPr kumimoji="1" lang="en-US" altLang="zh-CN" dirty="0"/>
              <a:t>hamlet</a:t>
            </a:r>
            <a:r>
              <a:rPr kumimoji="1" lang="zh-CN" altLang="en-US" dirty="0"/>
              <a:t>出现了</a:t>
            </a:r>
            <a:r>
              <a:rPr kumimoji="1" lang="en-US" altLang="zh-CN" dirty="0"/>
              <a:t>114</a:t>
            </a:r>
            <a:r>
              <a:rPr kumimoji="1" lang="zh-CN" altLang="en-US" dirty="0"/>
              <a:t>次，</a:t>
            </a:r>
            <a:r>
              <a:rPr kumimoji="1" lang="en-US" altLang="zh-CN" dirty="0"/>
              <a:t>lord</a:t>
            </a:r>
            <a:r>
              <a:rPr kumimoji="1" lang="zh-CN" altLang="en-US" dirty="0"/>
              <a:t>出现了</a:t>
            </a:r>
            <a:r>
              <a:rPr kumimoji="1" lang="en-US" altLang="zh-CN" dirty="0"/>
              <a:t>223</a:t>
            </a:r>
            <a:r>
              <a:rPr kumimoji="1" lang="zh-CN" altLang="en-US" dirty="0"/>
              <a:t>次，但是</a:t>
            </a:r>
            <a:r>
              <a:rPr kumimoji="1" lang="en-US" altLang="zh-CN" dirty="0"/>
              <a:t>cabbage</a:t>
            </a:r>
            <a:r>
              <a:rPr kumimoji="1" lang="zh-CN" altLang="en-US" dirty="0"/>
              <a:t>没有出现。</a:t>
            </a:r>
            <a:endParaRPr kumimoji="1" lang="en-US" altLang="zh-CN" dirty="0"/>
          </a:p>
          <a:p>
            <a:endParaRPr kumimoji="1" lang="en-US" altLang="zh-CN" dirty="0"/>
          </a:p>
          <a:p>
            <a:r>
              <a:rPr kumimoji="1" lang="zh-CN" altLang="en-US" dirty="0"/>
              <a:t>所以，通过哈希表来跟踪项目的频率，是很方便的。</a:t>
            </a:r>
          </a:p>
        </p:txBody>
      </p:sp>
    </p:spTree>
    <p:extLst>
      <p:ext uri="{BB962C8B-B14F-4D97-AF65-F5344CB8AC3E}">
        <p14:creationId xmlns:p14="http://schemas.microsoft.com/office/powerpoint/2010/main" val="265582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比方说下面的哈希表，</a:t>
            </a:r>
            <a:r>
              <a:rPr kumimoji="1" lang="en-US" altLang="zh-CN" dirty="0"/>
              <a:t>key</a:t>
            </a:r>
            <a:r>
              <a:rPr kumimoji="1" lang="zh-CN" altLang="en-US" dirty="0"/>
              <a:t>是整数，而值是列表。整数</a:t>
            </a:r>
            <a:r>
              <a:rPr kumimoji="1" lang="en-US" altLang="zh-CN" dirty="0"/>
              <a:t>key</a:t>
            </a:r>
            <a:r>
              <a:rPr kumimoji="1" lang="zh-CN" altLang="en-US" dirty="0"/>
              <a:t>是可以哈希的。</a:t>
            </a:r>
          </a:p>
        </p:txBody>
      </p:sp>
    </p:spTree>
    <p:extLst>
      <p:ext uri="{BB962C8B-B14F-4D97-AF65-F5344CB8AC3E}">
        <p14:creationId xmlns:p14="http://schemas.microsoft.com/office/powerpoint/2010/main" val="585315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96276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lvl1pPr>
              <a:defRPr b="0"/>
            </a:lvl1pPr>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lvl1pPr>
              <a:defRPr b="0"/>
            </a:lvl1p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314700"/>
            <a:ext cx="10464800" cy="2237334"/>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b="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xfrm>
            <a:off x="952500" y="254000"/>
            <a:ext cx="11099800" cy="2159000"/>
          </a:xfrm>
          <a:prstGeom prst="rect">
            <a:avLst/>
          </a:prstGeom>
        </p:spPr>
        <p:txBody>
          <a:bodyPr/>
          <a:lstStyle>
            <a:lvl1pPr>
              <a:defRPr b="0"/>
            </a:lvl1p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xfrm>
            <a:off x="952500" y="254000"/>
            <a:ext cx="11099800" cy="2159000"/>
          </a:xfrm>
          <a:prstGeom prst="rect">
            <a:avLst/>
          </a:prstGeom>
        </p:spPr>
        <p:txBody>
          <a:bodyPr/>
          <a:lstStyle>
            <a:lvl1pPr>
              <a:defRPr b="0"/>
            </a:lvl1p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50800"/>
            <a:ext cx="11099800" cy="131469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1pPr>
      <a:lvl2pPr marL="0" marR="0" indent="228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2pPr>
      <a:lvl3pPr marL="0" marR="0" indent="457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3pPr>
      <a:lvl4pPr marL="0" marR="0" indent="685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4pPr>
      <a:lvl5pPr marL="0" marR="0" indent="9144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5pPr>
      <a:lvl6pPr marL="0" marR="0" indent="11430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6pPr>
      <a:lvl7pPr marL="0" marR="0" indent="1371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7pPr>
      <a:lvl8pPr marL="0" marR="0" indent="1600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8pPr>
      <a:lvl9pPr marL="0" marR="0" indent="1828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asciitable.com"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www.asciitable.com"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6.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3.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github.com/williamfiset/data-structures" TargetMode="External"/><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hyperlink" Target="https://github.com/spring2go/Algorithm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hyperlink" Target="http://github.com/williamfiset/data-structures" TargetMode="External"/><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hyperlink" Target="https://github.com/spring2go/Algorithm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Hash tables"/>
          <p:cNvSpPr>
            <a:spLocks noGrp="1"/>
          </p:cNvSpPr>
          <p:nvPr>
            <p:ph type="ctrTitle"/>
          </p:nvPr>
        </p:nvSpPr>
        <p:spPr>
          <a:xfrm>
            <a:off x="-1" y="1474051"/>
            <a:ext cx="13004801" cy="2991480"/>
          </a:xfrm>
          <a:prstGeom prst="rect">
            <a:avLst/>
          </a:prstGeom>
        </p:spPr>
        <p:txBody>
          <a:bodyPr/>
          <a:lstStyle>
            <a:lvl1pPr defTabSz="309625">
              <a:defRPr sz="15263" b="1"/>
            </a:lvl1pPr>
          </a:lstStyle>
          <a:p>
            <a:r>
              <a:rPr lang="en-US" dirty="0" err="1"/>
              <a:t>哈希表</a:t>
            </a:r>
            <a:endParaRPr dirty="0"/>
          </a:p>
        </p:txBody>
      </p:sp>
      <p:sp>
        <p:nvSpPr>
          <p:cNvPr id="120" name="William Fiset"/>
          <p:cNvSpPr>
            <a:spLocks noGrp="1"/>
          </p:cNvSpPr>
          <p:nvPr>
            <p:ph type="subTitle" sz="quarter" idx="1"/>
          </p:nvPr>
        </p:nvSpPr>
        <p:spPr>
          <a:xfrm>
            <a:off x="2037806" y="6377435"/>
            <a:ext cx="9366067" cy="944762"/>
          </a:xfrm>
          <a:prstGeom prst="rect">
            <a:avLst/>
          </a:prstGeom>
        </p:spPr>
        <p:txBody>
          <a:bodyPr>
            <a:normAutofit/>
          </a:bodyPr>
          <a:lstStyle>
            <a:lvl1pPr>
              <a:defRPr sz="4500" b="1"/>
            </a:lvl1pPr>
          </a:lstStyle>
          <a:p>
            <a:r>
              <a:rPr lang="en-US" dirty="0"/>
              <a:t>By </a:t>
            </a:r>
            <a:r>
              <a:rPr lang="en-US" dirty="0" err="1"/>
              <a:t>波波微课</a:t>
            </a:r>
            <a:r>
              <a:rPr lang="zh-CN" altLang="en-US" dirty="0"/>
              <a:t>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A hash function H(x) is a function that maps a key ‘x’ to a whole number in a fixed range."/>
          <p:cNvSpPr/>
          <p:nvPr/>
        </p:nvSpPr>
        <p:spPr>
          <a:xfrm>
            <a:off x="178978" y="2658607"/>
            <a:ext cx="1264684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一个</a:t>
            </a:r>
            <a:r>
              <a:rPr lang="zh-CN" altLang="en-US" b="1" dirty="0">
                <a:solidFill>
                  <a:srgbClr val="8981F0"/>
                </a:solidFill>
              </a:rPr>
              <a:t>哈希函数</a:t>
            </a:r>
            <a:r>
              <a:rPr lang="en-US" altLang="zh-CN" b="1" dirty="0">
                <a:solidFill>
                  <a:srgbClr val="8981F0"/>
                </a:solidFill>
              </a:rPr>
              <a:t> </a:t>
            </a:r>
            <a:r>
              <a:rPr lang="en-US" altLang="zh-CN" b="1" dirty="0">
                <a:solidFill>
                  <a:srgbClr val="D55854"/>
                </a:solidFill>
              </a:rPr>
              <a:t>H</a:t>
            </a:r>
            <a:r>
              <a:rPr lang="en-US" altLang="zh-CN" dirty="0"/>
              <a:t>(x)</a:t>
            </a:r>
            <a:r>
              <a:rPr lang="zh-CN" altLang="en-US" dirty="0"/>
              <a:t>，是一个能够将</a:t>
            </a:r>
            <a:r>
              <a:rPr lang="en-US" altLang="zh-CN" dirty="0"/>
              <a:t>key ‘x’</a:t>
            </a:r>
            <a:r>
              <a:rPr lang="zh-CN" altLang="en-US" dirty="0"/>
              <a:t>映射到一个整数的一个函数，这里的整数有固定的范围。</a:t>
            </a:r>
            <a:endParaRPr dirty="0"/>
          </a:p>
        </p:txBody>
      </p:sp>
      <p:sp>
        <p:nvSpPr>
          <p:cNvPr id="4" name="To be able to understand how a mapping is constructed between key-value pairs we first need to talk about hash functions.">
            <a:extLst>
              <a:ext uri="{FF2B5EF4-FFF2-40B4-BE49-F238E27FC236}">
                <a16:creationId xmlns:a16="http://schemas.microsoft.com/office/drawing/2014/main" id="{F25DB3C8-3BF4-CF40-B941-B14EB2579104}"/>
              </a:ext>
            </a:extLst>
          </p:cNvPr>
          <p:cNvSpPr/>
          <p:nvPr/>
        </p:nvSpPr>
        <p:spPr>
          <a:xfrm>
            <a:off x="711422" y="457348"/>
            <a:ext cx="11581955"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zh-CN" altLang="en-US" dirty="0"/>
              <a:t>为了理解键值对之间的映射关系是如何建立的，我们首先要理解哈希函数。</a:t>
            </a:r>
            <a:endParaRPr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8"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89"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390"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391" name="Line"/>
          <p:cNvSpPr/>
          <p:nvPr/>
        </p:nvSpPr>
        <p:spPr>
          <a:xfrm flipV="1">
            <a:off x="8925559" y="3286555"/>
            <a:ext cx="1" cy="5560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92"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39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394" name="index = H(k)        = 8 + 0  mod 12 = 8"/>
          <p:cNvSpPr/>
          <p:nvPr/>
        </p:nvSpPr>
        <p:spPr>
          <a:xfrm>
            <a:off x="617944" y="6094094"/>
            <a:ext cx="11124605"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endParaRPr/>
          </a:p>
          <a:p>
            <a:pPr algn="l"/>
            <a:endParaRPr/>
          </a:p>
          <a:p>
            <a:pPr algn="l"/>
            <a:endParaRPr/>
          </a:p>
          <a:p>
            <a:pPr algn="l"/>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6"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97"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398"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399"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0"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01"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0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03" name="index = H(k)        = 8 + 0  mod 12 = 8…"/>
          <p:cNvSpPr/>
          <p:nvPr/>
        </p:nvSpPr>
        <p:spPr>
          <a:xfrm>
            <a:off x="617944" y="6094094"/>
            <a:ext cx="11124605"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endParaRPr/>
          </a:p>
          <a:p>
            <a:pPr algn="l"/>
            <a:endParaRPr/>
          </a:p>
          <a:p>
            <a:pPr algn="l"/>
            <a:endParaRP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5"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06"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07"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08"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15"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11"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12"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1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14" name="index = H(k)        = 8 + 0  mod 12 = 8…"/>
          <p:cNvSpPr/>
          <p:nvPr/>
        </p:nvSpPr>
        <p:spPr>
          <a:xfrm>
            <a:off x="617944" y="6094094"/>
            <a:ext cx="11124605"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endParaRPr/>
          </a:p>
          <a:p>
            <a:pPr algn="l"/>
            <a:endParaRP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7"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18"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19"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20"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1"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9"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23"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30"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25"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6"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27"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28" name="index = H(k)        = 8 + 0  mod 12 = 8…"/>
          <p:cNvSpPr/>
          <p:nvPr/>
        </p:nvSpPr>
        <p:spPr>
          <a:xfrm>
            <a:off x="617944" y="6094094"/>
            <a:ext cx="11124605"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endParaRP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2"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3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3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35"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44"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38"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45"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40"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41"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4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43" name="index = H(k)        = 8 + 0  mod 12 = 8…"/>
          <p:cNvSpPr/>
          <p:nvPr/>
        </p:nvSpPr>
        <p:spPr>
          <a:xfrm>
            <a:off x="617944" y="6094094"/>
            <a:ext cx="11124605"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7"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48"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49"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50"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59"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endParaRPr/>
          </a:p>
        </p:txBody>
      </p:sp>
      <p:sp>
        <p:nvSpPr>
          <p:cNvPr id="1453" name="Line"/>
          <p:cNvSpPr/>
          <p:nvPr/>
        </p:nvSpPr>
        <p:spPr>
          <a:xfrm flipV="1">
            <a:off x="4707362" y="3187504"/>
            <a:ext cx="237324"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60"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55"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56"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57"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58" name="index = H(k)        = 8 + 0  mod 12 = 8…"/>
          <p:cNvSpPr/>
          <p:nvPr/>
        </p:nvSpPr>
        <p:spPr>
          <a:xfrm>
            <a:off x="617944" y="6094094"/>
            <a:ext cx="11124605"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(5) = 8 + 20 mod 12 = 4</a:t>
            </a:r>
          </a:p>
          <a:p>
            <a:r>
              <a:t>…</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2"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6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6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65" name="index = H(k)        = 8 + 0  mod 12 = 8…"/>
          <p:cNvSpPr/>
          <p:nvPr/>
        </p:nvSpPr>
        <p:spPr>
          <a:xfrm>
            <a:off x="617944" y="6094094"/>
            <a:ext cx="11124605"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(5) = 8 + 20 mod 12 = 4</a:t>
            </a:r>
          </a:p>
          <a:p>
            <a:r>
              <a:t>…</a:t>
            </a:r>
          </a:p>
        </p:txBody>
      </p:sp>
      <p:sp>
        <p:nvSpPr>
          <p:cNvPr id="1466"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7"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4"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endParaRPr/>
          </a:p>
        </p:txBody>
      </p:sp>
      <p:sp>
        <p:nvSpPr>
          <p:cNvPr id="1469" name="Line"/>
          <p:cNvSpPr/>
          <p:nvPr/>
        </p:nvSpPr>
        <p:spPr>
          <a:xfrm flipV="1">
            <a:off x="4707362" y="3187504"/>
            <a:ext cx="237324"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5"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endParaRPr/>
          </a:p>
        </p:txBody>
      </p:sp>
      <p:sp>
        <p:nvSpPr>
          <p:cNvPr id="1471" name="Line"/>
          <p:cNvSpPr/>
          <p:nvPr/>
        </p:nvSpPr>
        <p:spPr>
          <a:xfrm flipV="1">
            <a:off x="8443773" y="3205697"/>
            <a:ext cx="237325"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2"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47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sp>
        <p:nvSpPr>
          <p:cNvPr id="1478" name="Q: So that’s concerning… how do we handle probing functions which produce cycles shorter than the table size?"/>
          <p:cNvSpPr/>
          <p:nvPr/>
        </p:nvSpPr>
        <p:spPr>
          <a:xfrm>
            <a:off x="327732" y="2027354"/>
            <a:ext cx="12349337"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Q:</a:t>
            </a:r>
            <a:r>
              <a:t> So that’s concerning… how do we handle probing functions which produce cycles shorter than the table size?</a:t>
            </a:r>
          </a:p>
        </p:txBody>
      </p:sp>
      <p:sp>
        <p:nvSpPr>
          <p:cNvPr id="1479" name="A: In general the consensus is that we don’t handle this issue. Instead we avoid it altogether by restricting our domain of probing functions to those which produce a cycle of exactly length N*."/>
          <p:cNvSpPr/>
          <p:nvPr/>
        </p:nvSpPr>
        <p:spPr>
          <a:xfrm>
            <a:off x="489669" y="4286249"/>
            <a:ext cx="1202546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A: </a:t>
            </a:r>
            <a:r>
              <a:t>In general the consensus is that we don’t handle this issue. Instead we avoid it altogether by restricting our domain of probing functions to those which produce a cycle of exactly length N</a:t>
            </a:r>
            <a:r>
              <a:rPr baseline="31999"/>
              <a:t>*</a:t>
            </a:r>
            <a:r>
              <a:t>.</a:t>
            </a:r>
          </a:p>
        </p:txBody>
      </p:sp>
      <p:sp>
        <p:nvSpPr>
          <p:cNvPr id="1480" name="* There are a few exceptions with special properties that can produce shorter cycles."/>
          <p:cNvSpPr/>
          <p:nvPr/>
        </p:nvSpPr>
        <p:spPr>
          <a:xfrm>
            <a:off x="1608062" y="8056880"/>
            <a:ext cx="9788675" cy="812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2400"/>
            </a:pPr>
            <a:r>
              <a:rPr baseline="31999"/>
              <a:t>* </a:t>
            </a:r>
            <a:r>
              <a:t>There are a few exceptions with special properties that can produce shorter cycles.</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sp>
        <p:nvSpPr>
          <p:cNvPr id="1483" name="Techniques such as linear probing, quadratic probing and double hashing are all subject to the issue of causing cycles which is why the probing functions used with these methods are very specific. This is a large topic that will be the focus of the next few videos."/>
          <p:cNvSpPr/>
          <p:nvPr/>
        </p:nvSpPr>
        <p:spPr>
          <a:xfrm>
            <a:off x="156942" y="1960679"/>
            <a:ext cx="12690916" cy="3225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Techniques such as </a:t>
            </a:r>
            <a:r>
              <a:rPr b="1">
                <a:solidFill>
                  <a:schemeClr val="accent2">
                    <a:satOff val="-13916"/>
                    <a:lumOff val="13989"/>
                  </a:schemeClr>
                </a:solidFill>
              </a:rPr>
              <a:t>linear probing</a:t>
            </a:r>
            <a:r>
              <a:t>, </a:t>
            </a:r>
            <a:r>
              <a:rPr b="1">
                <a:solidFill>
                  <a:schemeClr val="accent2">
                    <a:satOff val="-13916"/>
                    <a:lumOff val="13989"/>
                  </a:schemeClr>
                </a:solidFill>
              </a:rPr>
              <a:t>quadratic probing</a:t>
            </a:r>
            <a:r>
              <a:t> and </a:t>
            </a:r>
            <a:r>
              <a:rPr b="1">
                <a:solidFill>
                  <a:schemeClr val="accent2">
                    <a:satOff val="-13916"/>
                    <a:lumOff val="13989"/>
                  </a:schemeClr>
                </a:solidFill>
              </a:rPr>
              <a:t>double hashing</a:t>
            </a:r>
            <a:r>
              <a:t> are all subject to the issue of causing cycles which is why the </a:t>
            </a:r>
            <a:r>
              <a:rPr b="1">
                <a:solidFill>
                  <a:schemeClr val="accent4">
                    <a:hueOff val="102361"/>
                    <a:satOff val="14118"/>
                    <a:lumOff val="10675"/>
                  </a:schemeClr>
                </a:solidFill>
              </a:rPr>
              <a:t>probing functions used with these methods are very specific</a:t>
            </a:r>
            <a:r>
              <a:t>. This is a large topic that will be the focus of the next few videos.</a:t>
            </a:r>
          </a:p>
        </p:txBody>
      </p:sp>
      <p:sp>
        <p:nvSpPr>
          <p:cNvPr id="1484" name="Notice that open addressing is very sensitive to the hashing function and probing function used. This is not something you have to worry about (as much) if you are using separate chaining as a collision resolution method."/>
          <p:cNvSpPr/>
          <p:nvPr/>
        </p:nvSpPr>
        <p:spPr>
          <a:xfrm>
            <a:off x="114324" y="5830569"/>
            <a:ext cx="12776151"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Notice that open addressing is very sensitive to the hashing function and probing function used. This is not something you have to worry about (as much) if you are using </a:t>
            </a:r>
            <a:r>
              <a:rPr b="1">
                <a:solidFill>
                  <a:schemeClr val="accent2">
                    <a:satOff val="-13916"/>
                    <a:lumOff val="13989"/>
                  </a:schemeClr>
                </a:solidFill>
              </a:rPr>
              <a:t>separate chaining </a:t>
            </a:r>
            <a:r>
              <a:t>as a collision resolution method.</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 name="Next Video:…"/>
          <p:cNvSpPr>
            <a:spLocks noGrp="1"/>
          </p:cNvSpPr>
          <p:nvPr>
            <p:ph type="title"/>
          </p:nvPr>
        </p:nvSpPr>
        <p:spPr>
          <a:xfrm>
            <a:off x="0" y="-106710"/>
            <a:ext cx="13004800" cy="1832968"/>
          </a:xfrm>
          <a:prstGeom prst="rect">
            <a:avLst/>
          </a:prstGeom>
        </p:spPr>
        <p:txBody>
          <a:bodyPr/>
          <a:lstStyle/>
          <a:p>
            <a:pPr defTabSz="508254">
              <a:defRPr sz="5568" b="1"/>
            </a:pPr>
            <a:r>
              <a:t>Next Video: </a:t>
            </a:r>
          </a:p>
          <a:p>
            <a:pPr defTabSz="508254">
              <a:defRPr sz="5568" b="1"/>
            </a:pPr>
            <a:r>
              <a:t>Open addressing linear probing</a:t>
            </a:r>
          </a:p>
        </p:txBody>
      </p:sp>
      <p:sp>
        <p:nvSpPr>
          <p:cNvPr id="1487"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1488" name="github.com/williamfiset/data-structures"/>
          <p:cNvSpPr/>
          <p:nvPr/>
        </p:nvSpPr>
        <p:spPr>
          <a:xfrm>
            <a:off x="779530" y="8782701"/>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or example, H(x) = (x² - 6x + 9) mod 10 maps all integer keys to the range [0,9]"/>
          <p:cNvSpPr/>
          <p:nvPr/>
        </p:nvSpPr>
        <p:spPr>
          <a:xfrm>
            <a:off x="898433" y="3680784"/>
            <a:ext cx="11207931"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endParaRPr lang="en-US" dirty="0"/>
          </a:p>
          <a:p>
            <a:r>
              <a:rPr lang="zh-CN" altLang="en-US" dirty="0"/>
              <a:t>例如</a:t>
            </a:r>
            <a:r>
              <a:rPr dirty="0"/>
              <a:t>, </a:t>
            </a:r>
            <a:r>
              <a:rPr b="1" dirty="0">
                <a:solidFill>
                  <a:schemeClr val="accent5">
                    <a:hueOff val="101205"/>
                    <a:satOff val="-13598"/>
                    <a:lumOff val="23877"/>
                  </a:schemeClr>
                </a:solidFill>
              </a:rPr>
              <a:t>H</a:t>
            </a:r>
            <a:r>
              <a:rPr dirty="0"/>
              <a:t>(x) = (x² - 6x + 9) mod 10 </a:t>
            </a:r>
            <a:r>
              <a:rPr lang="zh-CN" altLang="en-US" dirty="0"/>
              <a:t>将所有的整数键映射到</a:t>
            </a:r>
            <a:r>
              <a:rPr dirty="0"/>
              <a:t>[0,9]</a:t>
            </a:r>
          </a:p>
        </p:txBody>
      </p:sp>
      <p:sp>
        <p:nvSpPr>
          <p:cNvPr id="188" name="H(4)  =  (16 - 24 + 9) mod 10 = 1…"/>
          <p:cNvSpPr/>
          <p:nvPr/>
        </p:nvSpPr>
        <p:spPr>
          <a:xfrm>
            <a:off x="2454014" y="5764598"/>
            <a:ext cx="9473060"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(4)  =  (16 - 24 + 9) mod 10 = 1</a:t>
            </a:r>
          </a:p>
          <a:p>
            <a:pPr algn="l"/>
            <a:r>
              <a:rPr b="1">
                <a:solidFill>
                  <a:schemeClr val="accent5">
                    <a:hueOff val="101205"/>
                    <a:satOff val="-13598"/>
                    <a:lumOff val="23877"/>
                  </a:schemeClr>
                </a:solidFill>
              </a:rPr>
              <a:t>H</a:t>
            </a:r>
            <a:r>
              <a:t>(-7) =  (49 + 42 + 9) mod 10 = 0</a:t>
            </a:r>
          </a:p>
          <a:p>
            <a:pPr algn="l"/>
            <a:r>
              <a:rPr b="1">
                <a:solidFill>
                  <a:schemeClr val="accent5">
                    <a:hueOff val="101205"/>
                    <a:satOff val="-13598"/>
                    <a:lumOff val="23877"/>
                  </a:schemeClr>
                </a:solidFill>
              </a:rPr>
              <a:t>H</a:t>
            </a:r>
            <a:r>
              <a:t>(0)  =   (0 -  0 + 9) mod 10 = 9</a:t>
            </a:r>
          </a:p>
          <a:p>
            <a:pPr algn="l"/>
            <a:r>
              <a:rPr b="1">
                <a:solidFill>
                  <a:schemeClr val="accent5">
                    <a:hueOff val="101205"/>
                    <a:satOff val="-13598"/>
                    <a:lumOff val="23877"/>
                  </a:schemeClr>
                </a:solidFill>
              </a:rPr>
              <a:t>H</a:t>
            </a:r>
            <a:r>
              <a:t>(2)  =   (4 - 12 + 9) mod 10 = 1</a:t>
            </a:r>
          </a:p>
          <a:p>
            <a:pPr algn="l"/>
            <a:r>
              <a:rPr b="1">
                <a:solidFill>
                  <a:schemeClr val="accent5">
                    <a:hueOff val="101205"/>
                    <a:satOff val="-13598"/>
                    <a:lumOff val="23877"/>
                  </a:schemeClr>
                </a:solidFill>
              </a:rPr>
              <a:t>H</a:t>
            </a:r>
            <a:r>
              <a:t>(8)  =  (64 - 48 + 9) mod 10 = 5</a:t>
            </a:r>
          </a:p>
        </p:txBody>
      </p:sp>
      <p:sp>
        <p:nvSpPr>
          <p:cNvPr id="6" name="To be able to understand how a mapping is constructed between key-value pairs we first need to talk about hash functions.">
            <a:extLst>
              <a:ext uri="{FF2B5EF4-FFF2-40B4-BE49-F238E27FC236}">
                <a16:creationId xmlns:a16="http://schemas.microsoft.com/office/drawing/2014/main" id="{FDE60FA9-6324-FE4E-BFC6-A8C66EB4A3A5}"/>
              </a:ext>
            </a:extLst>
          </p:cNvPr>
          <p:cNvSpPr/>
          <p:nvPr/>
        </p:nvSpPr>
        <p:spPr>
          <a:xfrm>
            <a:off x="711422" y="457348"/>
            <a:ext cx="11581955"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zh-CN" altLang="en-US" dirty="0"/>
              <a:t>为了理解键值对之间的映射关系是如何建立的，我们首先要理解哈希函数。</a:t>
            </a:r>
            <a:endParaRPr dirty="0"/>
          </a:p>
        </p:txBody>
      </p:sp>
      <p:sp>
        <p:nvSpPr>
          <p:cNvPr id="7" name="A hash function H(x) is a function that maps a key ‘x’ to a whole number in a fixed range.">
            <a:extLst>
              <a:ext uri="{FF2B5EF4-FFF2-40B4-BE49-F238E27FC236}">
                <a16:creationId xmlns:a16="http://schemas.microsoft.com/office/drawing/2014/main" id="{D3C6CC88-DE12-F34E-8E77-A90FBB6D09E8}"/>
              </a:ext>
            </a:extLst>
          </p:cNvPr>
          <p:cNvSpPr/>
          <p:nvPr/>
        </p:nvSpPr>
        <p:spPr>
          <a:xfrm>
            <a:off x="178978" y="2658607"/>
            <a:ext cx="1264684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一个</a:t>
            </a:r>
            <a:r>
              <a:rPr lang="zh-CN" altLang="en-US" b="1" dirty="0">
                <a:solidFill>
                  <a:srgbClr val="8981F0"/>
                </a:solidFill>
              </a:rPr>
              <a:t>哈希函数</a:t>
            </a:r>
            <a:r>
              <a:rPr lang="en-US" altLang="zh-CN" b="1" dirty="0">
                <a:solidFill>
                  <a:srgbClr val="8981F0"/>
                </a:solidFill>
              </a:rPr>
              <a:t> </a:t>
            </a:r>
            <a:r>
              <a:rPr lang="en-US" altLang="zh-CN" b="1" dirty="0">
                <a:solidFill>
                  <a:srgbClr val="D55854"/>
                </a:solidFill>
              </a:rPr>
              <a:t>H</a:t>
            </a:r>
            <a:r>
              <a:rPr lang="en-US" altLang="zh-CN" dirty="0"/>
              <a:t>(x)</a:t>
            </a:r>
            <a:r>
              <a:rPr lang="zh-CN" altLang="en-US" dirty="0"/>
              <a:t>，是一个能够将</a:t>
            </a:r>
            <a:r>
              <a:rPr lang="en-US" altLang="zh-CN" dirty="0"/>
              <a:t>key ‘x’</a:t>
            </a:r>
            <a:r>
              <a:rPr lang="zh-CN" altLang="en-US" dirty="0"/>
              <a:t>映射到一个整数的一个函数，这里的整数有固定的范围。</a:t>
            </a:r>
            <a:endParaRPr dirty="0"/>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 name="Hash table…"/>
          <p:cNvSpPr>
            <a:spLocks noGrp="1"/>
          </p:cNvSpPr>
          <p:nvPr>
            <p:ph type="title"/>
          </p:nvPr>
        </p:nvSpPr>
        <p:spPr>
          <a:xfrm>
            <a:off x="-1" y="1016105"/>
            <a:ext cx="13004801" cy="4229025"/>
          </a:xfrm>
          <a:prstGeom prst="rect">
            <a:avLst/>
          </a:prstGeom>
        </p:spPr>
        <p:txBody>
          <a:bodyPr/>
          <a:lstStyle/>
          <a:p>
            <a:pPr defTabSz="484886">
              <a:defRPr sz="11952"/>
            </a:pPr>
            <a:r>
              <a:t>Hash table</a:t>
            </a:r>
          </a:p>
          <a:p>
            <a:pPr defTabSz="484886">
              <a:defRPr sz="11952"/>
            </a:pPr>
            <a:r>
              <a:t>Linear Probing</a:t>
            </a:r>
          </a:p>
        </p:txBody>
      </p:sp>
      <p:sp>
        <p:nvSpPr>
          <p:cNvPr id="1491" name="An in depth look at linear probing"/>
          <p:cNvSpPr/>
          <p:nvPr/>
        </p:nvSpPr>
        <p:spPr>
          <a:xfrm>
            <a:off x="1765870" y="5415749"/>
            <a:ext cx="947306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An in depth look at linear probing</a:t>
            </a:r>
          </a:p>
        </p:txBody>
      </p:sp>
      <p:sp>
        <p:nvSpPr>
          <p:cNvPr id="1492" name="William Fiset"/>
          <p:cNvSpPr/>
          <p:nvPr/>
        </p:nvSpPr>
        <p:spPr>
          <a:xfrm>
            <a:off x="4656075" y="719535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495" name="x := 1…"/>
          <p:cNvSpPr/>
          <p:nvPr/>
        </p:nvSpPr>
        <p:spPr>
          <a:xfrm>
            <a:off x="2058198" y="3003550"/>
            <a:ext cx="10216428" cy="4787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1496"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1497"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LP is a probing method which probes according to a linear formula, specifically:"/>
          <p:cNvSpPr/>
          <p:nvPr/>
        </p:nvSpPr>
        <p:spPr>
          <a:xfrm>
            <a:off x="108406" y="2388204"/>
            <a:ext cx="127879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LP is a </a:t>
            </a:r>
            <a:r>
              <a:rPr b="1">
                <a:solidFill>
                  <a:schemeClr val="accent2">
                    <a:satOff val="-13916"/>
                    <a:lumOff val="13989"/>
                  </a:schemeClr>
                </a:solidFill>
              </a:rPr>
              <a:t>probing method</a:t>
            </a:r>
            <a:r>
              <a:t> which probes according to a linear formula, specifically:</a:t>
            </a:r>
          </a:p>
        </p:txBody>
      </p:sp>
      <p:sp>
        <p:nvSpPr>
          <p:cNvPr id="1500" name="What is Linear Probing (LP)?"/>
          <p:cNvSpPr>
            <a:spLocks noGrp="1"/>
          </p:cNvSpPr>
          <p:nvPr>
            <p:ph type="title"/>
          </p:nvPr>
        </p:nvSpPr>
        <p:spPr>
          <a:xfrm>
            <a:off x="0" y="172720"/>
            <a:ext cx="13004801" cy="1188319"/>
          </a:xfrm>
          <a:prstGeom prst="rect">
            <a:avLst/>
          </a:prstGeom>
        </p:spPr>
        <p:txBody>
          <a:bodyPr/>
          <a:lstStyle>
            <a:lvl1pPr defTabSz="438150">
              <a:defRPr sz="6000" b="1"/>
            </a:lvl1pPr>
          </a:lstStyle>
          <a:p>
            <a:r>
              <a:t>What is Linear Probing (LP)?</a:t>
            </a:r>
          </a:p>
        </p:txBody>
      </p:sp>
      <p:sp>
        <p:nvSpPr>
          <p:cNvPr id="1501" name="P(x) = ax + b where a(≠0), b are constants"/>
          <p:cNvSpPr/>
          <p:nvPr/>
        </p:nvSpPr>
        <p:spPr>
          <a:xfrm>
            <a:off x="519246" y="3959168"/>
            <a:ext cx="12403902"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6">
                    <a:hueOff val="-241736"/>
                    <a:satOff val="29413"/>
                    <a:lumOff val="20727"/>
                  </a:schemeClr>
                </a:solidFill>
              </a:rPr>
              <a:t>P</a:t>
            </a:r>
            <a:r>
              <a:t>(x) = ax + b where a(≠0), b are constants</a:t>
            </a:r>
          </a:p>
        </p:txBody>
      </p:sp>
      <p:sp>
        <p:nvSpPr>
          <p:cNvPr id="1502" name="(Note: The constant b is obsolete, do you know why?)"/>
          <p:cNvSpPr/>
          <p:nvPr/>
        </p:nvSpPr>
        <p:spPr>
          <a:xfrm>
            <a:off x="1481077" y="4577162"/>
            <a:ext cx="9656565" cy="457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r>
              <a:t>(Note: The constant b is obsolete, do you know why?)</a:t>
            </a:r>
          </a:p>
        </p:txBody>
      </p:sp>
      <p:sp>
        <p:nvSpPr>
          <p:cNvPr id="1503" name="However, as we previously saw not all linear functions are viable because they are unable to produce a cycle of order N. We will need some way to handle this."/>
          <p:cNvSpPr/>
          <p:nvPr/>
        </p:nvSpPr>
        <p:spPr>
          <a:xfrm>
            <a:off x="314758" y="5827847"/>
            <a:ext cx="12070483"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However, as we previously saw not all linear functions are viable because they are unable to produce a cycle of order </a:t>
            </a:r>
            <a:r>
              <a:rPr b="1"/>
              <a:t>N</a:t>
            </a:r>
            <a:r>
              <a:t>. We will need some way to handle this.</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 name="If our linear function is: P(x) = 3x,…"/>
          <p:cNvSpPr/>
          <p:nvPr/>
        </p:nvSpPr>
        <p:spPr>
          <a:xfrm>
            <a:off x="890818" y="1676934"/>
            <a:ext cx="1228750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r>
              <a:t>If our linear function is: </a:t>
            </a:r>
            <a:r>
              <a:rPr b="1">
                <a:solidFill>
                  <a:schemeClr val="accent6">
                    <a:hueOff val="-241736"/>
                    <a:satOff val="29413"/>
                    <a:lumOff val="20727"/>
                  </a:schemeClr>
                </a:solidFill>
              </a:rPr>
              <a:t>P</a:t>
            </a:r>
            <a:r>
              <a:t>(x) = 3x,</a:t>
            </a:r>
          </a:p>
          <a:p>
            <a:pPr algn="l"/>
            <a:r>
              <a:rPr b="1">
                <a:solidFill>
                  <a:schemeClr val="accent5">
                    <a:hueOff val="101205"/>
                    <a:satOff val="-13598"/>
                    <a:lumOff val="23877"/>
                  </a:schemeClr>
                </a:solidFill>
              </a:rPr>
              <a:t>H</a:t>
            </a:r>
            <a:r>
              <a:t>(k) = 4, and table size is nine (N = 9) we end up with the following cycle occurring:</a:t>
            </a:r>
          </a:p>
        </p:txBody>
      </p:sp>
      <p:sp>
        <p:nvSpPr>
          <p:cNvPr id="1506" name="H(k)+P(0) mod N = 4…"/>
          <p:cNvSpPr/>
          <p:nvPr/>
        </p:nvSpPr>
        <p:spPr>
          <a:xfrm>
            <a:off x="538480" y="3971490"/>
            <a:ext cx="5619453"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1507" name="…"/>
          <p:cNvSpPr/>
          <p:nvPr/>
        </p:nvSpPr>
        <p:spPr>
          <a:xfrm>
            <a:off x="2978216" y="846218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1508"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1511" name="H(k)+P(0) mod N = 4…"/>
          <p:cNvSpPr/>
          <p:nvPr/>
        </p:nvSpPr>
        <p:spPr>
          <a:xfrm>
            <a:off x="538480" y="3971490"/>
            <a:ext cx="5619453"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1512" name="…"/>
          <p:cNvSpPr/>
          <p:nvPr/>
        </p:nvSpPr>
        <p:spPr>
          <a:xfrm>
            <a:off x="2978216" y="846218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1513" name="The cycle {4,7,1} makes it impossible to reach buckets {0,2,3,5,6,8}!"/>
          <p:cNvSpPr/>
          <p:nvPr/>
        </p:nvSpPr>
        <p:spPr>
          <a:xfrm>
            <a:off x="6149364" y="4044950"/>
            <a:ext cx="669824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cycle {4,7,1} makes it impossible to reach buckets {0,2,3,5,6,8}!</a:t>
            </a:r>
          </a:p>
        </p:txBody>
      </p:sp>
      <p:sp>
        <p:nvSpPr>
          <p:cNvPr id="1514" name="This would cause an infinite loop in our hash table if all the buckets 4, 7, and 1 were already occupied!"/>
          <p:cNvSpPr/>
          <p:nvPr/>
        </p:nvSpPr>
        <p:spPr>
          <a:xfrm>
            <a:off x="6149364" y="5906769"/>
            <a:ext cx="6698249"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This would cause an </a:t>
            </a:r>
            <a:r>
              <a:rPr b="1">
                <a:solidFill>
                  <a:schemeClr val="accent5"/>
                </a:solidFill>
              </a:rPr>
              <a:t>infinite loop</a:t>
            </a:r>
            <a:r>
              <a:t> in our hash table if all the buckets 4, 7, and 1 were already occupied!</a:t>
            </a:r>
          </a:p>
        </p:txBody>
      </p:sp>
      <p:sp>
        <p:nvSpPr>
          <p:cNvPr id="1515" name="If our linear function is: P(x) = 3x,…"/>
          <p:cNvSpPr/>
          <p:nvPr/>
        </p:nvSpPr>
        <p:spPr>
          <a:xfrm>
            <a:off x="890818" y="1676934"/>
            <a:ext cx="1228750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r>
              <a:t>If our linear function is: </a:t>
            </a:r>
            <a:r>
              <a:rPr b="1">
                <a:solidFill>
                  <a:schemeClr val="accent6">
                    <a:hueOff val="-241736"/>
                    <a:satOff val="29413"/>
                    <a:lumOff val="20727"/>
                  </a:schemeClr>
                </a:solidFill>
              </a:rPr>
              <a:t>P</a:t>
            </a:r>
            <a:r>
              <a:t>(x) = 3x,</a:t>
            </a:r>
          </a:p>
          <a:p>
            <a:pPr algn="l"/>
            <a:r>
              <a:rPr b="1">
                <a:solidFill>
                  <a:schemeClr val="accent5">
                    <a:hueOff val="101205"/>
                    <a:satOff val="-13598"/>
                    <a:lumOff val="23877"/>
                  </a:schemeClr>
                </a:solidFill>
              </a:rPr>
              <a:t>H</a:t>
            </a:r>
            <a:r>
              <a:t>(k) = 4, and table size is nine (N = 9) we end up with the following cycle occurring:</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Q: Which value(s) of the constant a in P(x) = ax produce a full cycle modulo N?"/>
          <p:cNvSpPr/>
          <p:nvPr/>
        </p:nvSpPr>
        <p:spPr>
          <a:xfrm>
            <a:off x="686177" y="2123874"/>
            <a:ext cx="116324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Q:</a:t>
            </a:r>
            <a:r>
              <a:t> Which value(s) of the constant a in </a:t>
            </a:r>
            <a:r>
              <a:rPr b="1">
                <a:solidFill>
                  <a:schemeClr val="accent6">
                    <a:hueOff val="-241736"/>
                    <a:satOff val="29413"/>
                    <a:lumOff val="20727"/>
                  </a:schemeClr>
                </a:solidFill>
              </a:rPr>
              <a:t>P</a:t>
            </a:r>
            <a:r>
              <a:t>(x) = ax produce a full cycle modulo N?</a:t>
            </a:r>
          </a:p>
        </p:txBody>
      </p:sp>
      <p:sp>
        <p:nvSpPr>
          <p:cNvPr id="1518"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 name="Q: Which value(s) of the constant a in P(x) = ax produce a full cycle modulo N?"/>
          <p:cNvSpPr/>
          <p:nvPr/>
        </p:nvSpPr>
        <p:spPr>
          <a:xfrm>
            <a:off x="686177" y="2123874"/>
            <a:ext cx="116324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Q:</a:t>
            </a:r>
            <a:r>
              <a:t> Which value(s) of the constant a in </a:t>
            </a:r>
            <a:r>
              <a:rPr b="1">
                <a:solidFill>
                  <a:schemeClr val="accent6">
                    <a:hueOff val="-241736"/>
                    <a:satOff val="29413"/>
                    <a:lumOff val="20727"/>
                  </a:schemeClr>
                </a:solidFill>
              </a:rPr>
              <a:t>P</a:t>
            </a:r>
            <a:r>
              <a:t>(x) = ax produce a full cycle modulo N?</a:t>
            </a:r>
          </a:p>
        </p:txBody>
      </p:sp>
      <p:sp>
        <p:nvSpPr>
          <p:cNvPr id="1521" name="A: This happens when a and N are relatively prime. Two numbers are relatively prime if their Greatest Common Denominator (GCD) is equal to one. Hence, when GCD(a,N) = 1 the probing function P(x) be able to generate a complete cycle and we will always be able to find an empty bucket!"/>
          <p:cNvSpPr/>
          <p:nvPr/>
        </p:nvSpPr>
        <p:spPr>
          <a:xfrm>
            <a:off x="145057" y="4131309"/>
            <a:ext cx="12714685" cy="3746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A:</a:t>
            </a:r>
            <a:r>
              <a:t> This happens when a and N are </a:t>
            </a:r>
            <a:r>
              <a:rPr b="1">
                <a:solidFill>
                  <a:schemeClr val="accent2">
                    <a:satOff val="-13916"/>
                    <a:lumOff val="13989"/>
                  </a:schemeClr>
                </a:solidFill>
              </a:rPr>
              <a:t>relatively prime</a:t>
            </a:r>
            <a:r>
              <a:rPr b="1"/>
              <a:t>.</a:t>
            </a:r>
            <a:r>
              <a:rPr b="1" baseline="31999">
                <a:solidFill>
                  <a:schemeClr val="accent2">
                    <a:satOff val="-13916"/>
                    <a:lumOff val="13989"/>
                  </a:schemeClr>
                </a:solidFill>
              </a:rPr>
              <a:t> </a:t>
            </a:r>
            <a:r>
              <a:t>Two numbers are relatively prime if their </a:t>
            </a:r>
            <a:r>
              <a:rPr b="1">
                <a:solidFill>
                  <a:schemeClr val="accent4">
                    <a:hueOff val="102361"/>
                    <a:satOff val="14118"/>
                    <a:lumOff val="10675"/>
                  </a:schemeClr>
                </a:solidFill>
              </a:rPr>
              <a:t>Greatest Common Denominator (GCD)</a:t>
            </a:r>
            <a:r>
              <a:t> is equal to one. Hence, when </a:t>
            </a:r>
            <a:r>
              <a:rPr b="1">
                <a:solidFill>
                  <a:schemeClr val="accent4">
                    <a:hueOff val="102361"/>
                    <a:satOff val="14118"/>
                    <a:lumOff val="10675"/>
                  </a:schemeClr>
                </a:solidFill>
              </a:rPr>
              <a:t>GCD</a:t>
            </a:r>
            <a:r>
              <a:t>(a,N) = 1 the probing function </a:t>
            </a:r>
            <a:r>
              <a:rPr b="1">
                <a:solidFill>
                  <a:schemeClr val="accent6">
                    <a:hueOff val="-241736"/>
                    <a:satOff val="29413"/>
                    <a:lumOff val="20727"/>
                  </a:schemeClr>
                </a:solidFill>
              </a:rPr>
              <a:t>P</a:t>
            </a:r>
            <a:r>
              <a:t>(x) be able to generate a complete cycle and we will always be able to find an empty bucket!</a:t>
            </a:r>
          </a:p>
        </p:txBody>
      </p:sp>
      <p:sp>
        <p:nvSpPr>
          <p:cNvPr id="1522"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25" name="Suppose we have an originally empty hash table and we want to insert some (ki,vi) pairs with LP and we selected our hash table to have:"/>
          <p:cNvSpPr/>
          <p:nvPr/>
        </p:nvSpPr>
        <p:spPr>
          <a:xfrm>
            <a:off x="0" y="3840797"/>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LP and we selected our hash table to have:</a:t>
            </a:r>
          </a:p>
        </p:txBody>
      </p:sp>
      <p:graphicFrame>
        <p:nvGraphicFramePr>
          <p:cNvPr id="152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2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28" name="Probing function: P(x) = 6x…"/>
          <p:cNvSpPr/>
          <p:nvPr/>
        </p:nvSpPr>
        <p:spPr>
          <a:xfrm>
            <a:off x="1628241" y="6192519"/>
            <a:ext cx="9748318"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6x</a:t>
            </a:r>
          </a:p>
          <a:p>
            <a:r>
              <a:t>Fixed table size: N = 9</a:t>
            </a:r>
          </a:p>
          <a:p>
            <a:r>
              <a:t>Max load factor: α = 0.667</a:t>
            </a:r>
          </a:p>
          <a:p>
            <a:r>
              <a:t>Threshold before resize = N * α = 6</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31" name="Q: Based on the selected probing function P(x) and the table size are we likely to eventually get an infinite loop while inserting?"/>
          <p:cNvSpPr/>
          <p:nvPr/>
        </p:nvSpPr>
        <p:spPr>
          <a:xfrm>
            <a:off x="-65580" y="3480117"/>
            <a:ext cx="1313595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b="1"/>
              <a:t>Q:</a:t>
            </a:r>
            <a:r>
              <a:t> Based on the selected probing function </a:t>
            </a:r>
            <a:r>
              <a:rPr b="1">
                <a:solidFill>
                  <a:schemeClr val="accent6">
                    <a:hueOff val="-241736"/>
                    <a:satOff val="29413"/>
                    <a:lumOff val="20727"/>
                  </a:schemeClr>
                </a:solidFill>
              </a:rPr>
              <a:t>P</a:t>
            </a:r>
            <a:r>
              <a:t>(x) and the table size are we likely to eventually get an infinite loop while inserting?</a:t>
            </a:r>
          </a:p>
        </p:txBody>
      </p:sp>
      <p:graphicFrame>
        <p:nvGraphicFramePr>
          <p:cNvPr id="153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33"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34" name="Probing function: P(x) = 6x…"/>
          <p:cNvSpPr/>
          <p:nvPr/>
        </p:nvSpPr>
        <p:spPr>
          <a:xfrm>
            <a:off x="1628241" y="6192519"/>
            <a:ext cx="9748318"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6x</a:t>
            </a:r>
          </a:p>
          <a:p>
            <a:r>
              <a:t>Fixed table size: N = 9</a:t>
            </a:r>
          </a:p>
          <a:p>
            <a:r>
              <a:t>Max load factor: α = 0.667</a:t>
            </a:r>
          </a:p>
          <a:p>
            <a:r>
              <a:t>Threshold before resize = N * α = 6</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37" name="A: Yes! GCD(N,a) = GCD(9,6) = 3 is not 1!"/>
          <p:cNvSpPr/>
          <p:nvPr/>
        </p:nvSpPr>
        <p:spPr>
          <a:xfrm>
            <a:off x="-132083" y="5357018"/>
            <a:ext cx="1326896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A:</a:t>
            </a:r>
            <a:r>
              <a:t> Yes! </a:t>
            </a:r>
            <a:r>
              <a:rPr b="1">
                <a:solidFill>
                  <a:schemeClr val="accent4">
                    <a:hueOff val="102361"/>
                    <a:satOff val="14118"/>
                    <a:lumOff val="10675"/>
                  </a:schemeClr>
                </a:solidFill>
              </a:rPr>
              <a:t>GCD</a:t>
            </a:r>
            <a:r>
              <a:t>(N,a) = </a:t>
            </a:r>
            <a:r>
              <a:rPr b="1">
                <a:solidFill>
                  <a:schemeClr val="accent4">
                    <a:hueOff val="102361"/>
                    <a:satOff val="14118"/>
                    <a:lumOff val="10675"/>
                  </a:schemeClr>
                </a:solidFill>
              </a:rPr>
              <a:t>GCD</a:t>
            </a:r>
            <a:r>
              <a:t>(9,6) = </a:t>
            </a:r>
            <a:r>
              <a:rPr b="1">
                <a:solidFill>
                  <a:schemeClr val="accent5"/>
                </a:solidFill>
              </a:rPr>
              <a:t>3</a:t>
            </a:r>
            <a:r>
              <a:t> is not 1!</a:t>
            </a:r>
          </a:p>
        </p:txBody>
      </p:sp>
      <p:sp>
        <p:nvSpPr>
          <p:cNvPr id="1538" name="Q: Based on the selected probing function P(x) and the table size are we likely to eventually get an infinite loop while inserting?"/>
          <p:cNvSpPr/>
          <p:nvPr/>
        </p:nvSpPr>
        <p:spPr>
          <a:xfrm>
            <a:off x="-65580" y="3480117"/>
            <a:ext cx="1313595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b="1"/>
              <a:t>Q:</a:t>
            </a:r>
            <a:r>
              <a:t> Based on the selected probing function </a:t>
            </a:r>
            <a:r>
              <a:rPr b="1">
                <a:solidFill>
                  <a:schemeClr val="accent6">
                    <a:hueOff val="-241736"/>
                    <a:satOff val="29413"/>
                    <a:lumOff val="20727"/>
                  </a:schemeClr>
                </a:solidFill>
              </a:rPr>
              <a:t>P</a:t>
            </a:r>
            <a:r>
              <a:t>(x) and the table size are we likely to eventually get an infinite loop while inserting?</a:t>
            </a:r>
          </a:p>
        </p:txBody>
      </p:sp>
      <p:graphicFrame>
        <p:nvGraphicFramePr>
          <p:cNvPr id="1539"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40"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41" name="Probing function: P(x) = 6x…"/>
          <p:cNvSpPr/>
          <p:nvPr/>
        </p:nvSpPr>
        <p:spPr>
          <a:xfrm>
            <a:off x="1628241" y="6192519"/>
            <a:ext cx="9748318"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6x</a:t>
            </a:r>
          </a:p>
          <a:p>
            <a:r>
              <a:t>Fixed table size: N = 9</a:t>
            </a:r>
          </a:p>
          <a:p>
            <a:r>
              <a:t>Max load factor: α = 0.667</a:t>
            </a:r>
          </a:p>
          <a:p>
            <a:r>
              <a:t>Threshold before resize = N * α = 6</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We can also define hash functions for arbitrary objects such as strings, lists, tuples, multi data objects, etc…"/>
          <p:cNvSpPr/>
          <p:nvPr/>
        </p:nvSpPr>
        <p:spPr>
          <a:xfrm>
            <a:off x="609922" y="127148"/>
            <a:ext cx="11784956"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en-US" dirty="0" err="1"/>
              <a:t>我们也可以为任意对象定义哈希函数</a:t>
            </a:r>
            <a:r>
              <a:rPr lang="zh-CN" altLang="en-US" dirty="0"/>
              <a:t>，包括字符串，列表，元组，多数据对象等等。</a:t>
            </a:r>
            <a:endParaRPr lang="en-US" dirty="0"/>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4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4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4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47"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4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49"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1"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52"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53"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54"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55"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56"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57" name="Suppose H(k1) = 2"/>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2</a:t>
            </a:r>
          </a:p>
        </p:txBody>
      </p:sp>
      <p:sp>
        <p:nvSpPr>
          <p:cNvPr id="1558"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59" name="(H(k1)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a:t>
            </a:r>
          </a:p>
        </p:txBody>
      </p:sp>
      <p:sp>
        <p:nvSpPr>
          <p:cNvPr id="1560"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63"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64"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6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6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67"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68" name="Suppose H(k1) = 2"/>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2</a:t>
            </a:r>
          </a:p>
        </p:txBody>
      </p:sp>
      <p:sp>
        <p:nvSpPr>
          <p:cNvPr id="1569" name="(H(k1)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a:t>
            </a:r>
          </a:p>
        </p:txBody>
      </p:sp>
      <p:sp>
        <p:nvSpPr>
          <p:cNvPr id="1570"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
        <p:nvSpPr>
          <p:cNvPr id="1571"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72"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75"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76"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7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7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79"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80"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83"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84"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8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8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87"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88" name="Suppose H(k2) = 2"/>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2</a:t>
            </a:r>
          </a:p>
        </p:txBody>
      </p:sp>
      <p:sp>
        <p:nvSpPr>
          <p:cNvPr id="158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90" name="(H(k2)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591"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9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59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59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97"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98"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99" name="Suppose H(k2) = 2"/>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2</a:t>
            </a:r>
          </a:p>
        </p:txBody>
      </p:sp>
      <p:sp>
        <p:nvSpPr>
          <p:cNvPr id="1600"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01"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02" name="(H(k2)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03"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
        <p:nvSpPr>
          <p:cNvPr id="1604"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07"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08"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0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10"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11"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12" name="Suppose H(k2) = 2"/>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2</a:t>
            </a:r>
          </a:p>
        </p:txBody>
      </p:sp>
      <p:sp>
        <p:nvSpPr>
          <p:cNvPr id="1613" name="(H(k2)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14"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
        <p:nvSpPr>
          <p:cNvPr id="1615"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16"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617" name="(H(k2) + P(1)) mod N ="/>
          <p:cNvSpPr/>
          <p:nvPr/>
        </p:nvSpPr>
        <p:spPr>
          <a:xfrm>
            <a:off x="4951263" y="6454499"/>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a:t>
            </a:r>
          </a:p>
        </p:txBody>
      </p:sp>
      <p:sp>
        <p:nvSpPr>
          <p:cNvPr id="1618" name="(   2   +  6 ) mod 9 = 8"/>
          <p:cNvSpPr/>
          <p:nvPr/>
        </p:nvSpPr>
        <p:spPr>
          <a:xfrm>
            <a:off x="4874438" y="7016474"/>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6 ) mod 9 = 8</a:t>
            </a:r>
          </a:p>
        </p:txBody>
      </p:sp>
      <p:sp>
        <p:nvSpPr>
          <p:cNvPr id="1622"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extrusionOk="0">
                <a:moveTo>
                  <a:pt x="21600" y="16200"/>
                </a:moveTo>
                <a:cubicBezTo>
                  <a:pt x="14178" y="-5361"/>
                  <a:pt x="6978" y="-5400"/>
                  <a:pt x="0" y="16082"/>
                </a:cubicBezTo>
              </a:path>
            </a:pathLst>
          </a:custGeom>
          <a:ln w="50800">
            <a:solidFill>
              <a:srgbClr val="FFFFFF"/>
            </a:solidFill>
            <a:miter lim="400000"/>
          </a:ln>
        </p:spPr>
        <p:txBody>
          <a:bodyPr/>
          <a:lstStyle/>
          <a:p>
            <a:endParaRPr/>
          </a:p>
        </p:txBody>
      </p:sp>
      <p:sp>
        <p:nvSpPr>
          <p:cNvPr id="1620"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21"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25"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26"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2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2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29"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0"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33"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34"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3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3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37"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8" name="Suppose H(k3) = 3"/>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3</a:t>
            </a:r>
          </a:p>
        </p:txBody>
      </p:sp>
      <p:sp>
        <p:nvSpPr>
          <p:cNvPr id="163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40" name="(H(k3)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a:t>
            </a:r>
          </a:p>
        </p:txBody>
      </p:sp>
      <p:sp>
        <p:nvSpPr>
          <p:cNvPr id="1641" name="(   3   +  0 ) mod 9 = 3"/>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3   +  0 ) mod 9 = 3</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4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4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4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47"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48"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49" name="Suppose H(k3) = 3"/>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3</a:t>
            </a:r>
          </a:p>
        </p:txBody>
      </p:sp>
      <p:sp>
        <p:nvSpPr>
          <p:cNvPr id="1650" name="(H(k3)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a:t>
            </a:r>
          </a:p>
        </p:txBody>
      </p:sp>
      <p:sp>
        <p:nvSpPr>
          <p:cNvPr id="1651" name="(   3   +  0 ) mod 9 = 3"/>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3   +  0 ) mod 9 = 3</a:t>
            </a:r>
          </a:p>
        </p:txBody>
      </p:sp>
      <p:sp>
        <p:nvSpPr>
          <p:cNvPr id="1652" name="Line"/>
          <p:cNvSpPr/>
          <p:nvPr/>
        </p:nvSpPr>
        <p:spPr>
          <a:xfrm flipV="1">
            <a:off x="52386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53"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For a string s let H(s) be a hash function defined below where ASCII(x) returns the ASCII value of the character x"/>
          <p:cNvSpPr/>
          <p:nvPr/>
        </p:nvSpPr>
        <p:spPr>
          <a:xfrm>
            <a:off x="259171" y="2242606"/>
            <a:ext cx="12486458"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对于一个字符串</a:t>
            </a:r>
            <a:r>
              <a:rPr lang="en-US" altLang="zh-CN" dirty="0"/>
              <a:t>s</a:t>
            </a:r>
            <a:r>
              <a:rPr lang="zh-CN" altLang="en-US" dirty="0"/>
              <a:t>，我们可以将 </a:t>
            </a:r>
            <a:r>
              <a:rPr lang="en" altLang="zh-CN" b="1" dirty="0">
                <a:solidFill>
                  <a:schemeClr val="accent5">
                    <a:hueOff val="101205"/>
                    <a:satOff val="-13598"/>
                    <a:lumOff val="23877"/>
                  </a:schemeClr>
                </a:solidFill>
              </a:rPr>
              <a:t>H</a:t>
            </a:r>
            <a:r>
              <a:rPr lang="en" altLang="zh-CN" dirty="0"/>
              <a:t>(s) </a:t>
            </a:r>
            <a:r>
              <a:rPr lang="zh-CN" altLang="en" dirty="0"/>
              <a:t>定义</a:t>
            </a:r>
            <a:r>
              <a:rPr lang="zh-CN" altLang="en-US" dirty="0"/>
              <a:t>为如下的哈希函数。其中 </a:t>
            </a:r>
            <a:r>
              <a:rPr lang="en" altLang="zh-CN" b="1" dirty="0">
                <a:solidFill>
                  <a:schemeClr val="accent4">
                    <a:hueOff val="102361"/>
                    <a:satOff val="14118"/>
                    <a:lumOff val="10675"/>
                  </a:schemeClr>
                </a:solidFill>
              </a:rPr>
              <a:t>ASCII</a:t>
            </a:r>
            <a:r>
              <a:rPr lang="en" altLang="zh-CN" dirty="0"/>
              <a:t>(x)</a:t>
            </a:r>
            <a:r>
              <a:rPr lang="zh-CN" altLang="en-US" dirty="0"/>
              <a:t> 返回字符</a:t>
            </a:r>
            <a:r>
              <a:rPr lang="en-US" altLang="zh-CN" dirty="0"/>
              <a:t>x</a:t>
            </a:r>
            <a:r>
              <a:rPr lang="zh-CN" altLang="en-US" dirty="0"/>
              <a:t>的</a:t>
            </a:r>
            <a:r>
              <a:rPr lang="en-US" altLang="zh-CN" dirty="0"/>
              <a:t>ASCII</a:t>
            </a:r>
            <a:r>
              <a:rPr lang="zh-CN" altLang="en-US" dirty="0"/>
              <a:t>值。</a:t>
            </a:r>
            <a:endParaRPr dirty="0"/>
          </a:p>
        </p:txBody>
      </p:sp>
      <p:sp>
        <p:nvSpPr>
          <p:cNvPr id="195" name="ASCII(‘A’) = 65…"/>
          <p:cNvSpPr/>
          <p:nvPr/>
        </p:nvSpPr>
        <p:spPr>
          <a:xfrm>
            <a:off x="239393" y="3820828"/>
            <a:ext cx="4334520" cy="33342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rPr dirty="0"/>
              <a:t>ASCII(‘A’) = 65</a:t>
            </a:r>
          </a:p>
          <a:p>
            <a:pPr>
              <a:defRPr sz="3000"/>
            </a:pPr>
            <a:r>
              <a:rPr dirty="0"/>
              <a:t>ASCII(‘B’) = 66</a:t>
            </a:r>
          </a:p>
          <a:p>
            <a:pPr>
              <a:defRPr sz="3000"/>
            </a:pPr>
            <a:r>
              <a:rPr dirty="0"/>
              <a:t>…</a:t>
            </a:r>
          </a:p>
          <a:p>
            <a:pPr>
              <a:defRPr sz="3000"/>
            </a:pPr>
            <a:r>
              <a:rPr dirty="0"/>
              <a:t>ASCII(‘Z’) = 90</a:t>
            </a:r>
          </a:p>
          <a:p>
            <a:pPr>
              <a:defRPr sz="3000"/>
            </a:pPr>
            <a:endParaRPr dirty="0"/>
          </a:p>
          <a:p>
            <a:pPr>
              <a:defRPr sz="3000"/>
            </a:pPr>
            <a:r>
              <a:rPr lang="zh-CN" altLang="en-US" dirty="0"/>
              <a:t>更多</a:t>
            </a:r>
            <a:r>
              <a:rPr lang="en-US" altLang="zh-CN" dirty="0"/>
              <a:t>ASCII</a:t>
            </a:r>
            <a:r>
              <a:rPr lang="zh-CN" altLang="en-US" dirty="0"/>
              <a:t>请参考</a:t>
            </a:r>
            <a:endParaRPr dirty="0"/>
          </a:p>
          <a:p>
            <a:pPr>
              <a:defRPr sz="3000"/>
            </a:pPr>
            <a:r>
              <a:rPr u="sng" dirty="0">
                <a:hlinkClick r:id="rId3"/>
              </a:rPr>
              <a:t>www.asciitable.com</a:t>
            </a:r>
          </a:p>
        </p:txBody>
      </p:sp>
      <p:sp>
        <p:nvSpPr>
          <p:cNvPr id="196" name="function H(s):…"/>
          <p:cNvSpPr/>
          <p:nvPr/>
        </p:nvSpPr>
        <p:spPr>
          <a:xfrm>
            <a:off x="4794956" y="4135400"/>
            <a:ext cx="8647288"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(s):</a:t>
            </a:r>
          </a:p>
          <a:p>
            <a:pPr algn="l"/>
            <a:r>
              <a:t>   sum := 0</a:t>
            </a:r>
          </a:p>
          <a:p>
            <a:pPr algn="l"/>
            <a:r>
              <a:t>   </a:t>
            </a:r>
            <a:r>
              <a:rPr b="1">
                <a:solidFill>
                  <a:schemeClr val="accent5">
                    <a:hueOff val="101205"/>
                    <a:satOff val="-13598"/>
                    <a:lumOff val="23877"/>
                  </a:schemeClr>
                </a:solidFill>
              </a:rPr>
              <a:t>for</a:t>
            </a:r>
            <a:r>
              <a:t> char </a:t>
            </a:r>
            <a:r>
              <a:rPr b="1">
                <a:solidFill>
                  <a:schemeClr val="accent5">
                    <a:hueOff val="101205"/>
                    <a:satOff val="-13598"/>
                    <a:lumOff val="23877"/>
                  </a:schemeClr>
                </a:solidFill>
              </a:rPr>
              <a:t>in</a:t>
            </a:r>
            <a:r>
              <a:t> s:</a:t>
            </a:r>
          </a:p>
          <a:p>
            <a:pPr algn="l"/>
            <a:r>
              <a:t>       sum = sum + </a:t>
            </a:r>
            <a:r>
              <a:rPr b="1">
                <a:solidFill>
                  <a:schemeClr val="accent4">
                    <a:hueOff val="102361"/>
                    <a:satOff val="14118"/>
                    <a:lumOff val="10675"/>
                  </a:schemeClr>
                </a:solidFill>
              </a:rPr>
              <a:t>ASCII</a:t>
            </a:r>
            <a:r>
              <a:t>(char)</a:t>
            </a:r>
          </a:p>
          <a:p>
            <a:pPr algn="l"/>
            <a:r>
              <a:t>   </a:t>
            </a:r>
            <a:r>
              <a:rPr b="1">
                <a:solidFill>
                  <a:schemeClr val="accent5">
                    <a:hueOff val="101205"/>
                    <a:satOff val="-13598"/>
                    <a:lumOff val="23877"/>
                  </a:schemeClr>
                </a:solidFill>
              </a:rPr>
              <a:t>return</a:t>
            </a:r>
            <a:r>
              <a:t> sum mod 50</a:t>
            </a:r>
          </a:p>
        </p:txBody>
      </p:sp>
      <p:sp>
        <p:nvSpPr>
          <p:cNvPr id="6" name="We can also define hash functions for arbitrary objects such as strings, lists, tuples, multi data objects, etc…">
            <a:extLst>
              <a:ext uri="{FF2B5EF4-FFF2-40B4-BE49-F238E27FC236}">
                <a16:creationId xmlns:a16="http://schemas.microsoft.com/office/drawing/2014/main" id="{7D5E5D71-15D2-9947-BEC4-5E4B4EDB74EC}"/>
              </a:ext>
            </a:extLst>
          </p:cNvPr>
          <p:cNvSpPr/>
          <p:nvPr/>
        </p:nvSpPr>
        <p:spPr>
          <a:xfrm>
            <a:off x="609922" y="127148"/>
            <a:ext cx="11784956"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en-US" dirty="0" err="1"/>
              <a:t>我们也可以为任意对象定义哈希函数</a:t>
            </a:r>
            <a:r>
              <a:rPr lang="zh-CN" altLang="en-US" dirty="0"/>
              <a:t>，包括字符串，列表，元组，多数据对象等等。</a:t>
            </a:r>
            <a:endParaRPr lang="en-US" dirty="0"/>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5"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56"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57"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58"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59"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60"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1"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6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6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6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67"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68"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70" name="Notice that the key k2 is already within the hash table, so instead of inserting we are updating. It’s the same procedure except we update the value in the bucket when we find the key."/>
          <p:cNvSpPr/>
          <p:nvPr/>
        </p:nvSpPr>
        <p:spPr>
          <a:xfrm>
            <a:off x="3899393" y="4845049"/>
            <a:ext cx="8714657" cy="3746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Notice that the key k</a:t>
            </a:r>
            <a:r>
              <a:rPr baseline="-5999"/>
              <a:t>2</a:t>
            </a:r>
            <a:r>
              <a:t> is already within the hash table, so instead of inserting we are </a:t>
            </a:r>
            <a:r>
              <a:rPr b="1">
                <a:solidFill>
                  <a:schemeClr val="accent2">
                    <a:satOff val="-13916"/>
                    <a:lumOff val="13989"/>
                  </a:schemeClr>
                </a:solidFill>
              </a:rPr>
              <a:t>updating</a:t>
            </a:r>
            <a:r>
              <a:t>. It’s the same procedure except we update the value in the bucket when we find the key.</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73"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74"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7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7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77"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78"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79" name="From before, H(k2) = 2"/>
          <p:cNvSpPr/>
          <p:nvPr/>
        </p:nvSpPr>
        <p:spPr>
          <a:xfrm>
            <a:off x="4834892" y="440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2</a:t>
            </a:r>
          </a:p>
        </p:txBody>
      </p:sp>
      <p:sp>
        <p:nvSpPr>
          <p:cNvPr id="1680" name="(H(k2) + P(0)) mod N ="/>
          <p:cNvSpPr/>
          <p:nvPr/>
        </p:nvSpPr>
        <p:spPr>
          <a:xfrm>
            <a:off x="4951263" y="5146934"/>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81"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8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8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8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87"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88"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8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90"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91" name="(H(k2) + P(0)) mod N ="/>
          <p:cNvSpPr/>
          <p:nvPr/>
        </p:nvSpPr>
        <p:spPr>
          <a:xfrm>
            <a:off x="4951263" y="5146934"/>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92"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
        <p:nvSpPr>
          <p:cNvPr id="1693"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694" name="From before, H(k2) = 2"/>
          <p:cNvSpPr/>
          <p:nvPr/>
        </p:nvSpPr>
        <p:spPr>
          <a:xfrm>
            <a:off x="4834892" y="440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2</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97"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698"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69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00"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01" name="(H(k2) + P(0)) mod N ="/>
          <p:cNvSpPr/>
          <p:nvPr/>
        </p:nvSpPr>
        <p:spPr>
          <a:xfrm>
            <a:off x="4951263" y="5146934"/>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702" name="(   2   +  0 ) mod 9 = 2"/>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0 ) mod 9 = 2</a:t>
            </a:r>
          </a:p>
        </p:txBody>
      </p:sp>
      <p:sp>
        <p:nvSpPr>
          <p:cNvPr id="1703"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4"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705" name="(H(k2) + P(1)) mod N ="/>
          <p:cNvSpPr/>
          <p:nvPr/>
        </p:nvSpPr>
        <p:spPr>
          <a:xfrm>
            <a:off x="4951263" y="6454499"/>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a:t>
            </a:r>
          </a:p>
        </p:txBody>
      </p:sp>
      <p:sp>
        <p:nvSpPr>
          <p:cNvPr id="1706" name="(   2   +  6 ) mod 9 = 8"/>
          <p:cNvSpPr/>
          <p:nvPr/>
        </p:nvSpPr>
        <p:spPr>
          <a:xfrm>
            <a:off x="4874438" y="7016474"/>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2   +  6 ) mod 9 = 8</a:t>
            </a:r>
          </a:p>
        </p:txBody>
      </p:sp>
      <p:sp>
        <p:nvSpPr>
          <p:cNvPr id="1712"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extrusionOk="0">
                <a:moveTo>
                  <a:pt x="21600" y="16200"/>
                </a:moveTo>
                <a:cubicBezTo>
                  <a:pt x="14178" y="-5361"/>
                  <a:pt x="6978" y="-5400"/>
                  <a:pt x="0" y="16082"/>
                </a:cubicBezTo>
              </a:path>
            </a:pathLst>
          </a:custGeom>
          <a:ln w="50800">
            <a:solidFill>
              <a:srgbClr val="FFFFFF"/>
            </a:solidFill>
            <a:miter lim="400000"/>
          </a:ln>
        </p:spPr>
        <p:txBody>
          <a:bodyPr/>
          <a:lstStyle/>
          <a:p>
            <a:endParaRPr/>
          </a:p>
        </p:txBody>
      </p:sp>
      <p:sp>
        <p:nvSpPr>
          <p:cNvPr id="1708"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10"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1" name="From before, H(k2) = 2"/>
          <p:cNvSpPr/>
          <p:nvPr/>
        </p:nvSpPr>
        <p:spPr>
          <a:xfrm>
            <a:off x="4834892" y="440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2</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a:t>
                      </a:r>
                      <a:r>
                        <a:rPr>
                          <a:solidFill>
                            <a:schemeClr val="accent3">
                              <a:hueOff val="-499813"/>
                              <a:satOff val="-5228"/>
                              <a:lumOff val="24899"/>
                            </a:schemeClr>
                          </a:solidFill>
                        </a:rPr>
                        <a:t>v</a:t>
                      </a:r>
                      <a:r>
                        <a:rPr baseline="-5999">
                          <a:solidFill>
                            <a:schemeClr val="accent3">
                              <a:hueOff val="-499813"/>
                              <a:satOff val="-5228"/>
                              <a:lumOff val="24899"/>
                            </a:schemeClr>
                          </a:solidFill>
                        </a:rPr>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15"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16"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1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1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19"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6"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extrusionOk="0">
                <a:moveTo>
                  <a:pt x="21600" y="16200"/>
                </a:moveTo>
                <a:cubicBezTo>
                  <a:pt x="14178" y="-5361"/>
                  <a:pt x="6978" y="-5400"/>
                  <a:pt x="0" y="16082"/>
                </a:cubicBezTo>
              </a:path>
            </a:pathLst>
          </a:custGeom>
          <a:ln w="50800">
            <a:solidFill>
              <a:srgbClr val="FFFFFF"/>
            </a:solidFill>
            <a:miter lim="400000"/>
          </a:ln>
        </p:spPr>
        <p:txBody>
          <a:bodyPr/>
          <a:lstStyle/>
          <a:p>
            <a:endParaRPr/>
          </a:p>
        </p:txBody>
      </p:sp>
      <p:sp>
        <p:nvSpPr>
          <p:cNvPr id="1721"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2"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23"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4" name="Line"/>
          <p:cNvSpPr/>
          <p:nvPr/>
        </p:nvSpPr>
        <p:spPr>
          <a:xfrm flipV="1">
            <a:off x="9884679" y="2988498"/>
            <a:ext cx="1850168" cy="261931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5" name="Update value to v4"/>
          <p:cNvSpPr/>
          <p:nvPr/>
        </p:nvSpPr>
        <p:spPr>
          <a:xfrm>
            <a:off x="5677507" y="5820092"/>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Update value to v</a:t>
            </a:r>
            <a:r>
              <a:rPr baseline="-5999"/>
              <a:t>4</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8"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29"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30"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31"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32"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33"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34"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37"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38"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3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40"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41"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42"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43" name="Suppose H(k5) = 8"/>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44" name="(H(k5)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45" name="(   8   +  0 ) mod 9 = 8"/>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0 ) mod 9 = 8</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7"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48"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49"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50"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51"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52"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53"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54" name="Suppose H(k5) = 8"/>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55"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56" name="(H(k5)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57" name="(   8   +  0 ) mod 9 = 8"/>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0 ) mod 9 = 8</a:t>
            </a:r>
          </a:p>
        </p:txBody>
      </p:sp>
      <p:sp>
        <p:nvSpPr>
          <p:cNvPr id="1758"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60"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61"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62"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63"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64"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65"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66"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67" name="Suppose H(k5) = 8"/>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68" name="(H(k5)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69" name="(   8   +  0 ) mod 9 = 8"/>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0 ) mod 9 = 8</a:t>
            </a:r>
          </a:p>
        </p:txBody>
      </p:sp>
      <p:sp>
        <p:nvSpPr>
          <p:cNvPr id="1770"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71"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
        <p:nvSpPr>
          <p:cNvPr id="1772" name="(H(k5) + P(1)) mod N ="/>
          <p:cNvSpPr/>
          <p:nvPr/>
        </p:nvSpPr>
        <p:spPr>
          <a:xfrm>
            <a:off x="4951263" y="6285865"/>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(1)) mod N = </a:t>
            </a:r>
          </a:p>
        </p:txBody>
      </p:sp>
      <p:sp>
        <p:nvSpPr>
          <p:cNvPr id="1773" name="(   8   +  6 ) mod 9 = 5"/>
          <p:cNvSpPr/>
          <p:nvPr/>
        </p:nvSpPr>
        <p:spPr>
          <a:xfrm>
            <a:off x="4874438" y="6847840"/>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6 ) mod 9 = 5</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function H(s):…"/>
          <p:cNvSpPr/>
          <p:nvPr/>
        </p:nvSpPr>
        <p:spPr>
          <a:xfrm>
            <a:off x="4794956" y="4135400"/>
            <a:ext cx="8647288"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(s):</a:t>
            </a:r>
          </a:p>
          <a:p>
            <a:pPr algn="l"/>
            <a:r>
              <a:t>   sum := 0</a:t>
            </a:r>
          </a:p>
          <a:p>
            <a:pPr algn="l"/>
            <a:r>
              <a:t>   </a:t>
            </a:r>
            <a:r>
              <a:rPr b="1">
                <a:solidFill>
                  <a:schemeClr val="accent5">
                    <a:hueOff val="101205"/>
                    <a:satOff val="-13598"/>
                    <a:lumOff val="23877"/>
                  </a:schemeClr>
                </a:solidFill>
              </a:rPr>
              <a:t>for</a:t>
            </a:r>
            <a:r>
              <a:t> char </a:t>
            </a:r>
            <a:r>
              <a:rPr b="1">
                <a:solidFill>
                  <a:schemeClr val="accent5">
                    <a:hueOff val="101205"/>
                    <a:satOff val="-13598"/>
                    <a:lumOff val="23877"/>
                  </a:schemeClr>
                </a:solidFill>
              </a:rPr>
              <a:t>in</a:t>
            </a:r>
            <a:r>
              <a:t> s:</a:t>
            </a:r>
          </a:p>
          <a:p>
            <a:pPr algn="l"/>
            <a:r>
              <a:t>       sum = sum + </a:t>
            </a:r>
            <a:r>
              <a:rPr b="1">
                <a:solidFill>
                  <a:schemeClr val="accent4">
                    <a:hueOff val="102361"/>
                    <a:satOff val="14118"/>
                    <a:lumOff val="10675"/>
                  </a:schemeClr>
                </a:solidFill>
              </a:rPr>
              <a:t>ASCII</a:t>
            </a:r>
            <a:r>
              <a:t>(char)</a:t>
            </a:r>
          </a:p>
          <a:p>
            <a:pPr algn="l"/>
            <a:r>
              <a:t>   </a:t>
            </a:r>
            <a:r>
              <a:rPr b="1">
                <a:solidFill>
                  <a:schemeClr val="accent5">
                    <a:hueOff val="101205"/>
                    <a:satOff val="-13598"/>
                    <a:lumOff val="23877"/>
                  </a:schemeClr>
                </a:solidFill>
              </a:rPr>
              <a:t>return</a:t>
            </a:r>
            <a:r>
              <a:t> sum mod 50</a:t>
            </a:r>
          </a:p>
        </p:txBody>
      </p:sp>
      <p:sp>
        <p:nvSpPr>
          <p:cNvPr id="200" name="ASCII(‘A’) = 65…"/>
          <p:cNvSpPr/>
          <p:nvPr/>
        </p:nvSpPr>
        <p:spPr>
          <a:xfrm>
            <a:off x="170377" y="3881400"/>
            <a:ext cx="4472546" cy="3213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t>ASCII(‘A’) = 65</a:t>
            </a:r>
          </a:p>
          <a:p>
            <a:pPr>
              <a:defRPr sz="3000"/>
            </a:pPr>
            <a:r>
              <a:t>ASCII(‘B’) = 66</a:t>
            </a:r>
          </a:p>
          <a:p>
            <a:pPr>
              <a:defRPr sz="3000"/>
            </a:pPr>
            <a:r>
              <a:t>…</a:t>
            </a:r>
          </a:p>
          <a:p>
            <a:pPr>
              <a:defRPr sz="3000"/>
            </a:pPr>
            <a:r>
              <a:t>ASCII(‘Z’) = 90</a:t>
            </a:r>
          </a:p>
          <a:p>
            <a:pPr>
              <a:defRPr sz="3000"/>
            </a:pPr>
            <a:endParaRPr/>
          </a:p>
          <a:p>
            <a:pPr>
              <a:defRPr sz="3000"/>
            </a:pPr>
            <a:r>
              <a:t>For more check out</a:t>
            </a:r>
          </a:p>
          <a:p>
            <a:pPr>
              <a:defRPr sz="3000"/>
            </a:pPr>
            <a:r>
              <a:rPr u="sng">
                <a:hlinkClick r:id="rId3"/>
              </a:rPr>
              <a:t>www.asciitable.com</a:t>
            </a:r>
          </a:p>
        </p:txBody>
      </p:sp>
      <p:sp>
        <p:nvSpPr>
          <p:cNvPr id="201" name="H(“BB”)  =      (66 + 66) mod 50 = 32…"/>
          <p:cNvSpPr/>
          <p:nvPr/>
        </p:nvSpPr>
        <p:spPr>
          <a:xfrm>
            <a:off x="1047750" y="7296150"/>
            <a:ext cx="10574090" cy="21844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(“BB”)  =      (66 + 66) mod 50 = 32</a:t>
            </a:r>
          </a:p>
          <a:p>
            <a:pPr algn="l"/>
            <a:r>
              <a:rPr b="1">
                <a:solidFill>
                  <a:schemeClr val="accent5">
                    <a:hueOff val="101205"/>
                    <a:satOff val="-13598"/>
                    <a:lumOff val="23877"/>
                  </a:schemeClr>
                </a:solidFill>
              </a:rPr>
              <a:t>H</a:t>
            </a:r>
            <a:r>
              <a:t>(“”)    =            (0) mod 50 = 0</a:t>
            </a:r>
          </a:p>
          <a:p>
            <a:pPr algn="l"/>
            <a:r>
              <a:rPr b="1">
                <a:solidFill>
                  <a:schemeClr val="accent5">
                    <a:hueOff val="101205"/>
                    <a:satOff val="-13598"/>
                    <a:lumOff val="23877"/>
                  </a:schemeClr>
                </a:solidFill>
              </a:rPr>
              <a:t>H</a:t>
            </a:r>
            <a:r>
              <a:t>(“ABC”) = (65 + 66 + 67) mod 50 = 48</a:t>
            </a:r>
          </a:p>
          <a:p>
            <a:pPr algn="l"/>
            <a:r>
              <a:rPr b="1">
                <a:solidFill>
                  <a:schemeClr val="accent5">
                    <a:hueOff val="101205"/>
                    <a:satOff val="-13598"/>
                    <a:lumOff val="23877"/>
                  </a:schemeClr>
                </a:solidFill>
              </a:rPr>
              <a:t>H</a:t>
            </a:r>
            <a:r>
              <a:t>(“Z”)   =           (90) mod 50 = 40</a:t>
            </a:r>
          </a:p>
        </p:txBody>
      </p:sp>
      <p:sp>
        <p:nvSpPr>
          <p:cNvPr id="7" name="For a string s let H(s) be a hash function defined below where ASCII(x) returns the ASCII value of the character x">
            <a:extLst>
              <a:ext uri="{FF2B5EF4-FFF2-40B4-BE49-F238E27FC236}">
                <a16:creationId xmlns:a16="http://schemas.microsoft.com/office/drawing/2014/main" id="{E59D1D94-36C1-044B-8D8E-7DE4752C89ED}"/>
              </a:ext>
            </a:extLst>
          </p:cNvPr>
          <p:cNvSpPr/>
          <p:nvPr/>
        </p:nvSpPr>
        <p:spPr>
          <a:xfrm>
            <a:off x="259171" y="2242606"/>
            <a:ext cx="12486458"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对于一个字符串</a:t>
            </a:r>
            <a:r>
              <a:rPr lang="en-US" altLang="zh-CN" dirty="0"/>
              <a:t>s</a:t>
            </a:r>
            <a:r>
              <a:rPr lang="zh-CN" altLang="en-US" dirty="0"/>
              <a:t>，我们可以将 </a:t>
            </a:r>
            <a:r>
              <a:rPr lang="en" altLang="zh-CN" b="1" dirty="0">
                <a:solidFill>
                  <a:schemeClr val="accent5">
                    <a:hueOff val="101205"/>
                    <a:satOff val="-13598"/>
                    <a:lumOff val="23877"/>
                  </a:schemeClr>
                </a:solidFill>
              </a:rPr>
              <a:t>H</a:t>
            </a:r>
            <a:r>
              <a:rPr lang="en" altLang="zh-CN" dirty="0"/>
              <a:t>(s) </a:t>
            </a:r>
            <a:r>
              <a:rPr lang="zh-CN" altLang="en" dirty="0"/>
              <a:t>定义</a:t>
            </a:r>
            <a:r>
              <a:rPr lang="zh-CN" altLang="en-US" dirty="0"/>
              <a:t>为如下的哈希函数。其中 </a:t>
            </a:r>
            <a:r>
              <a:rPr lang="en" altLang="zh-CN" b="1" dirty="0">
                <a:solidFill>
                  <a:schemeClr val="accent4">
                    <a:hueOff val="102361"/>
                    <a:satOff val="14118"/>
                    <a:lumOff val="10675"/>
                  </a:schemeClr>
                </a:solidFill>
              </a:rPr>
              <a:t>ASCII</a:t>
            </a:r>
            <a:r>
              <a:rPr lang="en" altLang="zh-CN" dirty="0"/>
              <a:t>(x)</a:t>
            </a:r>
            <a:r>
              <a:rPr lang="zh-CN" altLang="en-US" dirty="0"/>
              <a:t> 返回字符</a:t>
            </a:r>
            <a:r>
              <a:rPr lang="en-US" altLang="zh-CN" dirty="0"/>
              <a:t>x</a:t>
            </a:r>
            <a:r>
              <a:rPr lang="zh-CN" altLang="en-US" dirty="0"/>
              <a:t>的</a:t>
            </a:r>
            <a:r>
              <a:rPr lang="en-US" altLang="zh-CN" dirty="0"/>
              <a:t>ASCII</a:t>
            </a:r>
            <a:r>
              <a:rPr lang="zh-CN" altLang="en-US" dirty="0"/>
              <a:t>值。</a:t>
            </a:r>
            <a:endParaRPr dirty="0"/>
          </a:p>
        </p:txBody>
      </p:sp>
      <p:sp>
        <p:nvSpPr>
          <p:cNvPr id="8" name="We can also define hash functions for arbitrary objects such as strings, lists, tuples, multi data objects, etc…">
            <a:extLst>
              <a:ext uri="{FF2B5EF4-FFF2-40B4-BE49-F238E27FC236}">
                <a16:creationId xmlns:a16="http://schemas.microsoft.com/office/drawing/2014/main" id="{EF647F89-A467-8B47-820A-F279513C7456}"/>
              </a:ext>
            </a:extLst>
          </p:cNvPr>
          <p:cNvSpPr/>
          <p:nvPr/>
        </p:nvSpPr>
        <p:spPr>
          <a:xfrm>
            <a:off x="609922" y="127148"/>
            <a:ext cx="11784956"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en-US" dirty="0" err="1"/>
              <a:t>我们也可以为任意对象定义哈希函数</a:t>
            </a:r>
            <a:r>
              <a:rPr lang="zh-CN" altLang="en-US" dirty="0"/>
              <a:t>，包括字符串，列表，元组，多数据对象等等。</a:t>
            </a:r>
            <a:endParaRPr lang="en-US" dirty="0"/>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5"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76"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77"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78"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79"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80"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81"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82" name="Suppose H(k5) = 8"/>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83" name="(H(k5)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84" name="(   8   +  0 ) mod 9 = 8"/>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0 ) mod 9 = 8</a:t>
            </a:r>
          </a:p>
        </p:txBody>
      </p:sp>
      <p:sp>
        <p:nvSpPr>
          <p:cNvPr id="1785"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86"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
        <p:nvSpPr>
          <p:cNvPr id="1787" name="(H(k5) + P(1)) mod N ="/>
          <p:cNvSpPr/>
          <p:nvPr/>
        </p:nvSpPr>
        <p:spPr>
          <a:xfrm>
            <a:off x="4951263" y="6285865"/>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(1)) mod N = </a:t>
            </a:r>
          </a:p>
        </p:txBody>
      </p:sp>
      <p:sp>
        <p:nvSpPr>
          <p:cNvPr id="1788" name="(   8   +  6 ) mod 9 = 5"/>
          <p:cNvSpPr/>
          <p:nvPr/>
        </p:nvSpPr>
        <p:spPr>
          <a:xfrm>
            <a:off x="4874438" y="6847840"/>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8   +  6 ) mod 9 = 5</a:t>
            </a:r>
          </a:p>
        </p:txBody>
      </p:sp>
      <p:sp>
        <p:nvSpPr>
          <p:cNvPr id="1791" name="Connection Line"/>
          <p:cNvSpPr/>
          <p:nvPr/>
        </p:nvSpPr>
        <p:spPr>
          <a:xfrm>
            <a:off x="8120889" y="1209311"/>
            <a:ext cx="3289003" cy="559836"/>
          </a:xfrm>
          <a:custGeom>
            <a:avLst/>
            <a:gdLst/>
            <a:ahLst/>
            <a:cxnLst>
              <a:cxn ang="0">
                <a:pos x="wd2" y="hd2"/>
              </a:cxn>
              <a:cxn ang="5400000">
                <a:pos x="wd2" y="hd2"/>
              </a:cxn>
              <a:cxn ang="10800000">
                <a:pos x="wd2" y="hd2"/>
              </a:cxn>
              <a:cxn ang="16200000">
                <a:pos x="wd2" y="hd2"/>
              </a:cxn>
            </a:cxnLst>
            <a:rect l="0" t="0" r="r" b="b"/>
            <a:pathLst>
              <a:path w="21600" h="16206" extrusionOk="0">
                <a:moveTo>
                  <a:pt x="0" y="14998"/>
                </a:moveTo>
                <a:cubicBezTo>
                  <a:pt x="7260" y="-5394"/>
                  <a:pt x="14460" y="-4991"/>
                  <a:pt x="21600" y="16206"/>
                </a:cubicBezTo>
              </a:path>
            </a:pathLst>
          </a:custGeom>
          <a:ln w="63500">
            <a:solidFill>
              <a:srgbClr val="FFFFFF"/>
            </a:solidFill>
            <a:miter lim="400000"/>
          </a:ln>
        </p:spPr>
        <p:txBody>
          <a:bodyPr/>
          <a:lstStyle/>
          <a:p>
            <a:endParaRPr/>
          </a:p>
        </p:txBody>
      </p:sp>
      <p:sp>
        <p:nvSpPr>
          <p:cNvPr id="1790" name="Line"/>
          <p:cNvSpPr/>
          <p:nvPr/>
        </p:nvSpPr>
        <p:spPr>
          <a:xfrm flipH="1">
            <a:off x="7907866" y="1619068"/>
            <a:ext cx="389716" cy="2251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9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795"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79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97"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98"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99"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1"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02"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03"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04"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05"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06"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07"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08"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09"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10"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13"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14"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1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1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17"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18"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19"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20"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21"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22"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25"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26"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2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2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2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30"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31"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32"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33"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34"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
        <p:nvSpPr>
          <p:cNvPr id="1835" name="(H(k6) + P(1)) mod N ="/>
          <p:cNvSpPr/>
          <p:nvPr/>
        </p:nvSpPr>
        <p:spPr>
          <a:xfrm>
            <a:off x="4951263" y="620998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36" name="(   5   +  6 ) mod 9 = 2"/>
          <p:cNvSpPr/>
          <p:nvPr/>
        </p:nvSpPr>
        <p:spPr>
          <a:xfrm>
            <a:off x="4874438" y="677195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6 ) mod 9 = 2</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38"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39"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40"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41"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42"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43"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44"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45"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46"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53"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848"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49"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50"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
        <p:nvSpPr>
          <p:cNvPr id="1851" name="(H(k6) + P(1)) mod N ="/>
          <p:cNvSpPr/>
          <p:nvPr/>
        </p:nvSpPr>
        <p:spPr>
          <a:xfrm>
            <a:off x="4951263" y="620998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52" name="(   5   +  6 ) mod 9 = 2"/>
          <p:cNvSpPr/>
          <p:nvPr/>
        </p:nvSpPr>
        <p:spPr>
          <a:xfrm>
            <a:off x="4874438" y="677195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6 ) mod 9 = 2</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5"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56"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57"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58"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59"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60"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61"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62"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63"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72"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865"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66"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67"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
        <p:nvSpPr>
          <p:cNvPr id="1868" name="(H(k6) + P(1)) mod N ="/>
          <p:cNvSpPr/>
          <p:nvPr/>
        </p:nvSpPr>
        <p:spPr>
          <a:xfrm>
            <a:off x="4951263" y="620998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69" name="(   5   +  6 ) mod 9 = 2"/>
          <p:cNvSpPr/>
          <p:nvPr/>
        </p:nvSpPr>
        <p:spPr>
          <a:xfrm>
            <a:off x="4874438" y="677195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6 ) mod 9 = 2</a:t>
            </a:r>
          </a:p>
        </p:txBody>
      </p:sp>
      <p:sp>
        <p:nvSpPr>
          <p:cNvPr id="1870" name="(H(k6) + P(2)) mod N ="/>
          <p:cNvSpPr/>
          <p:nvPr/>
        </p:nvSpPr>
        <p:spPr>
          <a:xfrm>
            <a:off x="4951263" y="727170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871" name="(   5   + 12 ) mod 9 = 8"/>
          <p:cNvSpPr/>
          <p:nvPr/>
        </p:nvSpPr>
        <p:spPr>
          <a:xfrm>
            <a:off x="4874438" y="7833676"/>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+ 12 ) mod 9 = 8</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75"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76"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7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78"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79"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80"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81"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82"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83"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
        <p:nvSpPr>
          <p:cNvPr id="1884" name="(H(k6) + P(1)) mod N ="/>
          <p:cNvSpPr/>
          <p:nvPr/>
        </p:nvSpPr>
        <p:spPr>
          <a:xfrm>
            <a:off x="4951263" y="620998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85" name="(   5   +  6 ) mod 9 = 2"/>
          <p:cNvSpPr/>
          <p:nvPr/>
        </p:nvSpPr>
        <p:spPr>
          <a:xfrm>
            <a:off x="4874438" y="677195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6 ) mod 9 = 2</a:t>
            </a:r>
          </a:p>
        </p:txBody>
      </p:sp>
      <p:sp>
        <p:nvSpPr>
          <p:cNvPr id="1886" name="(H(k6) + P(2)) mod N ="/>
          <p:cNvSpPr/>
          <p:nvPr/>
        </p:nvSpPr>
        <p:spPr>
          <a:xfrm>
            <a:off x="4951263" y="727170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887" name="(   5   + 12 ) mod 9 = 8"/>
          <p:cNvSpPr/>
          <p:nvPr/>
        </p:nvSpPr>
        <p:spPr>
          <a:xfrm>
            <a:off x="4874438" y="7833676"/>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+ 12 ) mod 9 = 8</a:t>
            </a:r>
          </a:p>
        </p:txBody>
      </p:sp>
      <p:sp>
        <p:nvSpPr>
          <p:cNvPr id="1888"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3"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890"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4"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892"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9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97"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sp>
        <p:nvSpPr>
          <p:cNvPr id="1898" name="Operations:"/>
          <p:cNvSpPr/>
          <p:nvPr/>
        </p:nvSpPr>
        <p:spPr>
          <a:xfrm>
            <a:off x="420293" y="4274586"/>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graphicFrame>
        <p:nvGraphicFramePr>
          <p:cNvPr id="189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00"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01" name="insert(k1,v1)…"/>
          <p:cNvSpPr/>
          <p:nvPr/>
        </p:nvSpPr>
        <p:spPr>
          <a:xfrm>
            <a:off x="206933" y="4868946"/>
            <a:ext cx="3784402" cy="32258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902"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03" name="Suppose H(k6) = 5"/>
          <p:cNvSpPr/>
          <p:nvPr/>
        </p:nvSpPr>
        <p:spPr>
          <a:xfrm>
            <a:off x="5523036" y="4408170"/>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904" name="(H(k6) + P(3)) mod N ="/>
          <p:cNvSpPr/>
          <p:nvPr/>
        </p:nvSpPr>
        <p:spPr>
          <a:xfrm>
            <a:off x="4951263" y="833342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(3)) mod N = </a:t>
            </a:r>
          </a:p>
        </p:txBody>
      </p:sp>
      <p:sp>
        <p:nvSpPr>
          <p:cNvPr id="1905" name="(   5   + 18 ) mod 9 = 5"/>
          <p:cNvSpPr/>
          <p:nvPr/>
        </p:nvSpPr>
        <p:spPr>
          <a:xfrm>
            <a:off x="4874438" y="8895396"/>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+ 18 ) mod 9 = 5</a:t>
            </a:r>
          </a:p>
        </p:txBody>
      </p:sp>
      <p:sp>
        <p:nvSpPr>
          <p:cNvPr id="1906"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19"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08"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20"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10"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21"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12"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13" name="(H(k6) + P(0)) mod N ="/>
          <p:cNvSpPr/>
          <p:nvPr/>
        </p:nvSpPr>
        <p:spPr>
          <a:xfrm>
            <a:off x="4951263" y="514826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914" name="(   5   +  0 ) mod 9 = 5"/>
          <p:cNvSpPr/>
          <p:nvPr/>
        </p:nvSpPr>
        <p:spPr>
          <a:xfrm>
            <a:off x="4874438" y="571023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0 ) mod 9 = 5</a:t>
            </a:r>
          </a:p>
        </p:txBody>
      </p:sp>
      <p:sp>
        <p:nvSpPr>
          <p:cNvPr id="1915" name="(H(k6) + P(1)) mod N ="/>
          <p:cNvSpPr/>
          <p:nvPr/>
        </p:nvSpPr>
        <p:spPr>
          <a:xfrm>
            <a:off x="4951263" y="620998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916" name="(   5   +  6 ) mod 9 = 2"/>
          <p:cNvSpPr/>
          <p:nvPr/>
        </p:nvSpPr>
        <p:spPr>
          <a:xfrm>
            <a:off x="4874438" y="6771957"/>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6 ) mod 9 = 2</a:t>
            </a:r>
          </a:p>
        </p:txBody>
      </p:sp>
      <p:sp>
        <p:nvSpPr>
          <p:cNvPr id="1917" name="(H(k6) + P(2)) mod N ="/>
          <p:cNvSpPr/>
          <p:nvPr/>
        </p:nvSpPr>
        <p:spPr>
          <a:xfrm>
            <a:off x="4951263" y="7271702"/>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918" name="(   5   + 12 ) mod 9 = 8"/>
          <p:cNvSpPr/>
          <p:nvPr/>
        </p:nvSpPr>
        <p:spPr>
          <a:xfrm>
            <a:off x="4874438" y="7833676"/>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5   + 12 ) mod 9 = 8</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24"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graphicFrame>
        <p:nvGraphicFramePr>
          <p:cNvPr id="192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26"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27"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
        <p:nvSpPr>
          <p:cNvPr id="1928"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35"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30"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36"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32"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37"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34"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hallenge: Suppose we have a database of people objects with three fields: name, age and sex. Can you define a hash function H(person) that maps a person to the set {0,1,2,3,4,5}?"/>
          <p:cNvSpPr/>
          <p:nvPr/>
        </p:nvSpPr>
        <p:spPr>
          <a:xfrm>
            <a:off x="216718" y="354756"/>
            <a:ext cx="12571364" cy="220191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p>
            <a:pPr defTabSz="560831">
              <a:defRPr sz="3455"/>
            </a:pPr>
            <a:r>
              <a:rPr lang="en" b="1" u="sng" dirty="0" err="1"/>
              <a:t>提问</a:t>
            </a:r>
            <a:r>
              <a:rPr dirty="0"/>
              <a:t>: </a:t>
            </a:r>
            <a:r>
              <a:rPr lang="zh-CN" altLang="en-US" dirty="0"/>
              <a:t>假定我们有一个人员</a:t>
            </a:r>
            <a:r>
              <a:rPr lang="en-US" altLang="zh-CN" dirty="0"/>
              <a:t>person</a:t>
            </a:r>
            <a:r>
              <a:rPr lang="zh-CN" altLang="en-US" dirty="0"/>
              <a:t>数据库，其中的</a:t>
            </a:r>
            <a:r>
              <a:rPr lang="en-US" altLang="zh-CN" dirty="0"/>
              <a:t>person</a:t>
            </a:r>
            <a:r>
              <a:rPr lang="zh-CN" altLang="en-US" dirty="0"/>
              <a:t>对象有三个字段</a:t>
            </a:r>
            <a:r>
              <a:rPr dirty="0"/>
              <a:t>: </a:t>
            </a:r>
            <a:r>
              <a:rPr lang="zh-CN" altLang="en-US" dirty="0"/>
              <a:t>名字</a:t>
            </a:r>
            <a:r>
              <a:rPr lang="en-US" altLang="zh-CN" dirty="0"/>
              <a:t>(</a:t>
            </a:r>
            <a:r>
              <a:rPr dirty="0"/>
              <a:t>name</a:t>
            </a:r>
            <a:r>
              <a:rPr lang="en-US" dirty="0"/>
              <a:t>)</a:t>
            </a:r>
            <a:r>
              <a:rPr lang="zh-CN" altLang="en-US" dirty="0"/>
              <a:t>、年龄</a:t>
            </a:r>
            <a:r>
              <a:rPr lang="en-US" altLang="zh-CN" dirty="0"/>
              <a:t>(</a:t>
            </a:r>
            <a:r>
              <a:rPr dirty="0"/>
              <a:t>age</a:t>
            </a:r>
            <a:r>
              <a:rPr lang="en-US" dirty="0"/>
              <a:t>)</a:t>
            </a:r>
            <a:r>
              <a:rPr lang="zh-CN" altLang="en-US" dirty="0"/>
              <a:t>和性别</a:t>
            </a:r>
            <a:r>
              <a:rPr lang="en-US" altLang="zh-CN" dirty="0"/>
              <a:t>(</a:t>
            </a:r>
            <a:r>
              <a:rPr dirty="0"/>
              <a:t>sex</a:t>
            </a:r>
            <a:r>
              <a:rPr lang="en-US" dirty="0"/>
              <a:t>)</a:t>
            </a:r>
            <a:r>
              <a:rPr lang="zh-CN" altLang="en-US" dirty="0"/>
              <a:t>。你能否定义一个哈希函数</a:t>
            </a:r>
            <a:r>
              <a:rPr lang="en" altLang="zh-CN" b="1" dirty="0">
                <a:solidFill>
                  <a:schemeClr val="accent5">
                    <a:hueOff val="101205"/>
                    <a:satOff val="-13598"/>
                    <a:lumOff val="23877"/>
                  </a:schemeClr>
                </a:solidFill>
              </a:rPr>
              <a:t>H</a:t>
            </a:r>
            <a:r>
              <a:rPr lang="en" altLang="zh-CN" dirty="0"/>
              <a:t>(person)</a:t>
            </a:r>
            <a:r>
              <a:rPr lang="zh-CN" altLang="en-US" dirty="0"/>
              <a:t>，它可以将</a:t>
            </a:r>
            <a:r>
              <a:rPr lang="en-US" altLang="zh-CN" dirty="0"/>
              <a:t>person</a:t>
            </a:r>
            <a:r>
              <a:rPr lang="zh-CN" altLang="en-US" dirty="0"/>
              <a:t>映射到集合</a:t>
            </a:r>
            <a:r>
              <a:rPr lang="en-US" altLang="zh-CN" dirty="0"/>
              <a:t>{0,1,2,4,5}</a:t>
            </a:r>
            <a:r>
              <a:rPr lang="zh-CN" altLang="en-US" dirty="0"/>
              <a:t>？</a:t>
            </a:r>
            <a:endParaRPr dirty="0"/>
          </a:p>
        </p:txBody>
      </p:sp>
      <p:graphicFrame>
        <p:nvGraphicFramePr>
          <p:cNvPr id="205" name="Table"/>
          <p:cNvGraphicFramePr/>
          <p:nvPr/>
        </p:nvGraphicFramePr>
        <p:xfrm>
          <a:off x="1158428" y="3179179"/>
          <a:ext cx="10687940" cy="5122440"/>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1024488">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024488">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024488">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024488">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024488">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9"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40"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graphicFrame>
        <p:nvGraphicFramePr>
          <p:cNvPr id="1941"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42"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43"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4"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45"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5"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47"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6"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49"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0" name="GCD(9,1) = 1…"/>
          <p:cNvSpPr/>
          <p:nvPr/>
        </p:nvSpPr>
        <p:spPr>
          <a:xfrm>
            <a:off x="933607"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(9,1)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(9,2)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(9,3) = </a:t>
            </a:r>
            <a:r>
              <a:rPr>
                <a:solidFill>
                  <a:schemeClr val="accent5">
                    <a:hueOff val="101205"/>
                    <a:satOff val="-13598"/>
                    <a:lumOff val="23877"/>
                  </a:schemeClr>
                </a:solidFill>
              </a:rPr>
              <a:t>3</a:t>
            </a:r>
          </a:p>
        </p:txBody>
      </p:sp>
      <p:sp>
        <p:nvSpPr>
          <p:cNvPr id="1951" name="GCD(9,4) = 1…"/>
          <p:cNvSpPr/>
          <p:nvPr/>
        </p:nvSpPr>
        <p:spPr>
          <a:xfrm>
            <a:off x="4969863"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(9,4)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(9,5)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(9,6) = </a:t>
            </a:r>
            <a:r>
              <a:rPr>
                <a:solidFill>
                  <a:schemeClr val="accent5">
                    <a:hueOff val="101205"/>
                    <a:satOff val="-13598"/>
                    <a:lumOff val="23877"/>
                  </a:schemeClr>
                </a:solidFill>
              </a:rPr>
              <a:t>3</a:t>
            </a:r>
          </a:p>
        </p:txBody>
      </p:sp>
      <p:sp>
        <p:nvSpPr>
          <p:cNvPr id="1952" name="GCD(9,7) = 1…"/>
          <p:cNvSpPr/>
          <p:nvPr/>
        </p:nvSpPr>
        <p:spPr>
          <a:xfrm>
            <a:off x="8805263"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(9,7)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(9,8)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(9,9) = </a:t>
            </a:r>
            <a:r>
              <a:rPr>
                <a:solidFill>
                  <a:schemeClr val="accent5">
                    <a:hueOff val="101205"/>
                    <a:satOff val="-13598"/>
                    <a:lumOff val="23877"/>
                  </a:schemeClr>
                </a:solidFill>
              </a:rPr>
              <a:t>9</a:t>
            </a:r>
          </a:p>
        </p:txBody>
      </p:sp>
      <p:sp>
        <p:nvSpPr>
          <p:cNvPr id="1953"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8"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59" name="Inserting with L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LP</a:t>
            </a:r>
          </a:p>
        </p:txBody>
      </p:sp>
      <p:graphicFrame>
        <p:nvGraphicFramePr>
          <p:cNvPr id="1960"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61" name="Recall, P(x) = 6x"/>
          <p:cNvSpPr/>
          <p:nvPr/>
        </p:nvSpPr>
        <p:spPr>
          <a:xfrm>
            <a:off x="5477160" y="3839368"/>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62"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74"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64"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75"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66"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76"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68"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69" name="GCD(9,1) = 1…"/>
          <p:cNvSpPr/>
          <p:nvPr/>
        </p:nvSpPr>
        <p:spPr>
          <a:xfrm>
            <a:off x="933607"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(9,1)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(9,2)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(9,3) = </a:t>
            </a:r>
            <a:r>
              <a:rPr>
                <a:solidFill>
                  <a:schemeClr val="accent5">
                    <a:hueOff val="101205"/>
                    <a:satOff val="-13598"/>
                    <a:lumOff val="23877"/>
                  </a:schemeClr>
                </a:solidFill>
              </a:rPr>
              <a:t>3</a:t>
            </a:r>
          </a:p>
        </p:txBody>
      </p:sp>
      <p:sp>
        <p:nvSpPr>
          <p:cNvPr id="1970" name="GCD(9,4) = 1…"/>
          <p:cNvSpPr/>
          <p:nvPr/>
        </p:nvSpPr>
        <p:spPr>
          <a:xfrm>
            <a:off x="4969863"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(9,4)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(9,5)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(9,6) = </a:t>
            </a:r>
            <a:r>
              <a:rPr>
                <a:solidFill>
                  <a:schemeClr val="accent5">
                    <a:hueOff val="101205"/>
                    <a:satOff val="-13598"/>
                    <a:lumOff val="23877"/>
                  </a:schemeClr>
                </a:solidFill>
              </a:rPr>
              <a:t>3</a:t>
            </a:r>
          </a:p>
        </p:txBody>
      </p:sp>
      <p:sp>
        <p:nvSpPr>
          <p:cNvPr id="1971" name="GCD(9,7) = 1…"/>
          <p:cNvSpPr/>
          <p:nvPr/>
        </p:nvSpPr>
        <p:spPr>
          <a:xfrm>
            <a:off x="8805263" y="5925105"/>
            <a:ext cx="3692650"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(9,7)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(9,8)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(9,9) = </a:t>
            </a:r>
            <a:r>
              <a:rPr>
                <a:solidFill>
                  <a:schemeClr val="accent5">
                    <a:hueOff val="101205"/>
                    <a:satOff val="-13598"/>
                    <a:lumOff val="23877"/>
                  </a:schemeClr>
                </a:solidFill>
              </a:rPr>
              <a:t>9</a:t>
            </a:r>
          </a:p>
        </p:txBody>
      </p:sp>
      <p:sp>
        <p:nvSpPr>
          <p:cNvPr id="1972" name="A common choice for P(x) is P(x) = 1x since GCD(N,1) = 1 no matter the choice of N (table size)"/>
          <p:cNvSpPr/>
          <p:nvPr/>
        </p:nvSpPr>
        <p:spPr>
          <a:xfrm>
            <a:off x="896684" y="7659052"/>
            <a:ext cx="11211432"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 common choice for </a:t>
            </a:r>
            <a:r>
              <a:rPr b="1">
                <a:solidFill>
                  <a:schemeClr val="accent6">
                    <a:hueOff val="-241736"/>
                    <a:satOff val="29413"/>
                    <a:lumOff val="20727"/>
                  </a:schemeClr>
                </a:solidFill>
              </a:rPr>
              <a:t>P</a:t>
            </a:r>
            <a:r>
              <a:t>(x) is</a:t>
            </a:r>
            <a:r>
              <a:rPr b="1"/>
              <a:t> </a:t>
            </a:r>
            <a:r>
              <a:rPr b="1">
                <a:solidFill>
                  <a:schemeClr val="accent6">
                    <a:hueOff val="-241736"/>
                    <a:satOff val="29413"/>
                    <a:lumOff val="20727"/>
                  </a:schemeClr>
                </a:solidFill>
              </a:rPr>
              <a:t>P</a:t>
            </a:r>
            <a:r>
              <a:t>(x) = 1x since </a:t>
            </a:r>
            <a:r>
              <a:rPr b="1">
                <a:solidFill>
                  <a:schemeClr val="accent4">
                    <a:hueOff val="102361"/>
                    <a:satOff val="14118"/>
                    <a:lumOff val="10675"/>
                  </a:schemeClr>
                </a:solidFill>
              </a:rPr>
              <a:t>GCD</a:t>
            </a:r>
            <a:r>
              <a:t>(N,1) = 1 no matter the choice of N (table size)</a:t>
            </a:r>
          </a:p>
        </p:txBody>
      </p:sp>
      <p:sp>
        <p:nvSpPr>
          <p:cNvPr id="1973"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8" name="Suppose we have an originally empty hash table and we want to insert some (ki,vi) pairs with LP and we selected our hash table to have:"/>
          <p:cNvSpPr/>
          <p:nvPr/>
        </p:nvSpPr>
        <p:spPr>
          <a:xfrm>
            <a:off x="0" y="2478722"/>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LP and we selected our hash table to have:</a:t>
            </a:r>
          </a:p>
        </p:txBody>
      </p:sp>
      <p:sp>
        <p:nvSpPr>
          <p:cNvPr id="1979" name="Probing function: P(x) = 5x…"/>
          <p:cNvSpPr/>
          <p:nvPr/>
        </p:nvSpPr>
        <p:spPr>
          <a:xfrm>
            <a:off x="1628241" y="4648199"/>
            <a:ext cx="9748318"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5x</a:t>
            </a:r>
          </a:p>
          <a:p>
            <a:r>
              <a:t>Fixed table size: N = 12</a:t>
            </a:r>
          </a:p>
          <a:p>
            <a:r>
              <a:t>Max load factor: α = 0.35</a:t>
            </a:r>
          </a:p>
          <a:p>
            <a:r>
              <a:t>Threshold before resize = N * α = 4</a:t>
            </a:r>
          </a:p>
        </p:txBody>
      </p:sp>
      <p:sp>
        <p:nvSpPr>
          <p:cNvPr id="1980" name="GCD(12,5) = 1 so no cycle should occur!"/>
          <p:cNvSpPr/>
          <p:nvPr/>
        </p:nvSpPr>
        <p:spPr>
          <a:xfrm>
            <a:off x="1077726" y="7338377"/>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4">
                    <a:hueOff val="102361"/>
                    <a:satOff val="14118"/>
                    <a:lumOff val="10675"/>
                  </a:schemeClr>
                </a:solidFill>
              </a:rPr>
              <a:t>GCD</a:t>
            </a:r>
            <a:r>
              <a:t>(12,5) = 1 so no cycle should occur!</a:t>
            </a:r>
          </a:p>
        </p:txBody>
      </p:sp>
      <p:graphicFrame>
        <p:nvGraphicFramePr>
          <p:cNvPr id="198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82"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4"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8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86"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1987"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1988"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1989"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92"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93"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1994"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1995"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1996" name="Suppose H(k1)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10</a:t>
            </a:r>
          </a:p>
        </p:txBody>
      </p:sp>
      <p:sp>
        <p:nvSpPr>
          <p:cNvPr id="1997" name="H(k1)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1998"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0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02"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03"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04"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05" name="Suppose H(k1)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10</a:t>
            </a:r>
          </a:p>
        </p:txBody>
      </p:sp>
      <p:sp>
        <p:nvSpPr>
          <p:cNvPr id="2006" name="H(k1)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007"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8"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12"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13"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14"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15"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8"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19"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20"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21"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22"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23" name="Suppose H(k2) = 8"/>
          <p:cNvSpPr/>
          <p:nvPr/>
        </p:nvSpPr>
        <p:spPr>
          <a:xfrm>
            <a:off x="5136956" y="458342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8</a:t>
            </a:r>
          </a:p>
        </p:txBody>
      </p:sp>
      <p:sp>
        <p:nvSpPr>
          <p:cNvPr id="2024" name="H(k2) + P(0) mod N = 8"/>
          <p:cNvSpPr/>
          <p:nvPr/>
        </p:nvSpPr>
        <p:spPr>
          <a:xfrm>
            <a:off x="4733292" y="514731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2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28"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29"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30"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31"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32" name="Suppose H(k2) = 8"/>
          <p:cNvSpPr/>
          <p:nvPr/>
        </p:nvSpPr>
        <p:spPr>
          <a:xfrm>
            <a:off x="5136956" y="458342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8</a:t>
            </a:r>
          </a:p>
        </p:txBody>
      </p:sp>
      <p:sp>
        <p:nvSpPr>
          <p:cNvPr id="2033" name="H(k2) + P(0) mod N = 8"/>
          <p:cNvSpPr/>
          <p:nvPr/>
        </p:nvSpPr>
        <p:spPr>
          <a:xfrm>
            <a:off x="4733292" y="514731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
        <p:nvSpPr>
          <p:cNvPr id="2034" name="Line"/>
          <p:cNvSpPr/>
          <p:nvPr/>
        </p:nvSpPr>
        <p:spPr>
          <a:xfrm flipV="1">
            <a:off x="88941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3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38"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39"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40"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41"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 name="Table"/>
          <p:cNvGraphicFramePr/>
          <p:nvPr/>
        </p:nvGraphicFramePr>
        <p:xfrm>
          <a:off x="1397000" y="131179"/>
          <a:ext cx="10687940" cy="3251200"/>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621483">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21483">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21483">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21483">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21483">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208" name="There are an infinite number of possible valid hash functions H(person), here is one:"/>
          <p:cNvSpPr/>
          <p:nvPr/>
        </p:nvSpPr>
        <p:spPr>
          <a:xfrm>
            <a:off x="1232535" y="3951605"/>
            <a:ext cx="1053974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 dirty="0" err="1"/>
              <a:t>合法的</a:t>
            </a:r>
            <a:r>
              <a:rPr b="1" dirty="0">
                <a:solidFill>
                  <a:schemeClr val="accent5">
                    <a:hueOff val="101205"/>
                    <a:satOff val="-13598"/>
                    <a:lumOff val="23877"/>
                  </a:schemeClr>
                </a:solidFill>
              </a:rPr>
              <a:t>H</a:t>
            </a:r>
            <a:r>
              <a:rPr dirty="0"/>
              <a:t>(person)</a:t>
            </a:r>
            <a:r>
              <a:rPr lang="zh-CN" altLang="en-US" dirty="0"/>
              <a:t>函数可以有很多</a:t>
            </a:r>
            <a:r>
              <a:rPr dirty="0"/>
              <a:t>, </a:t>
            </a:r>
            <a:r>
              <a:rPr lang="zh-CN" altLang="en-US" dirty="0"/>
              <a:t>这里是一个：</a:t>
            </a:r>
            <a:endParaRPr dirty="0"/>
          </a:p>
        </p:txBody>
      </p:sp>
      <p:sp>
        <p:nvSpPr>
          <p:cNvPr id="209" name="function H(person):…"/>
          <p:cNvSpPr/>
          <p:nvPr/>
        </p:nvSpPr>
        <p:spPr>
          <a:xfrm>
            <a:off x="1901427" y="5314850"/>
            <a:ext cx="10574091"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(person):</a:t>
            </a:r>
          </a:p>
          <a:p>
            <a:pPr algn="l"/>
            <a:r>
              <a:t>    hash := person.age</a:t>
            </a:r>
          </a:p>
          <a:p>
            <a:pPr algn="l"/>
            <a:r>
              <a:t>    hash = hash + </a:t>
            </a:r>
            <a:r>
              <a:rPr b="1">
                <a:solidFill>
                  <a:schemeClr val="accent4">
                    <a:hueOff val="102361"/>
                    <a:satOff val="14118"/>
                    <a:lumOff val="10675"/>
                  </a:schemeClr>
                </a:solidFill>
              </a:rPr>
              <a:t>length</a:t>
            </a:r>
            <a:r>
              <a:t>(person.name)</a:t>
            </a:r>
          </a:p>
          <a:p>
            <a:pPr algn="l"/>
            <a:r>
              <a:t>    </a:t>
            </a:r>
            <a:r>
              <a:rPr b="1">
                <a:solidFill>
                  <a:schemeClr val="accent5">
                    <a:hueOff val="101205"/>
                    <a:satOff val="-13598"/>
                    <a:lumOff val="23877"/>
                  </a:schemeClr>
                </a:solidFill>
              </a:rPr>
              <a:t>if</a:t>
            </a:r>
            <a:r>
              <a:t> person.sex == “M”:</a:t>
            </a:r>
          </a:p>
          <a:p>
            <a:pPr algn="l"/>
            <a:r>
              <a:t>        hash = hash + 1</a:t>
            </a:r>
          </a:p>
          <a:p>
            <a:pPr algn="l"/>
            <a:r>
              <a:t>    </a:t>
            </a:r>
            <a:r>
              <a:rPr b="1">
                <a:solidFill>
                  <a:schemeClr val="accent5">
                    <a:hueOff val="101205"/>
                    <a:satOff val="-13598"/>
                    <a:lumOff val="23877"/>
                  </a:schemeClr>
                </a:solidFill>
              </a:rPr>
              <a:t>return</a:t>
            </a:r>
            <a:r>
              <a:t> hash mod 6</a:t>
            </a:r>
          </a:p>
          <a:p>
            <a:pPr algn="l"/>
            <a:r>
              <a:t>    </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3"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4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45"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46"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47"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48"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49" name="Suppose H(k3)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10</a:t>
            </a:r>
          </a:p>
        </p:txBody>
      </p:sp>
      <p:sp>
        <p:nvSpPr>
          <p:cNvPr id="2050" name="H(k3)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53"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54"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55"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56"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57"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58" name="Suppose H(k3)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10</a:t>
            </a:r>
          </a:p>
        </p:txBody>
      </p:sp>
      <p:sp>
        <p:nvSpPr>
          <p:cNvPr id="2059" name="H(k3)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060"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61" name="Oops cell 10 is already taken so keep probing"/>
          <p:cNvSpPr/>
          <p:nvPr/>
        </p:nvSpPr>
        <p:spPr>
          <a:xfrm>
            <a:off x="4079495" y="7615554"/>
            <a:ext cx="738581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Oops cell 10 is already taken so keep probing</a:t>
            </a: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3"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6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65"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66"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67"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68"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69" name="Suppose H(k3)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10</a:t>
            </a:r>
          </a:p>
        </p:txBody>
      </p:sp>
      <p:sp>
        <p:nvSpPr>
          <p:cNvPr id="2070" name="H(k3)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071" name="H(k3) + P(1) mod N = 3"/>
          <p:cNvSpPr/>
          <p:nvPr/>
        </p:nvSpPr>
        <p:spPr>
          <a:xfrm>
            <a:off x="4601212" y="56908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3</a:t>
            </a:r>
          </a:p>
        </p:txBody>
      </p:sp>
      <p:sp>
        <p:nvSpPr>
          <p:cNvPr id="2072"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75"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074"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78"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79"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80"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81"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08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85"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86"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87"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88"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89" name="Suppose H(k4)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090" name="H(k4)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graphicFrame>
        <p:nvGraphicFramePr>
          <p:cNvPr id="209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092"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93" name="Oops cell 10 is already taken so keep probing"/>
          <p:cNvSpPr/>
          <p:nvPr/>
        </p:nvSpPr>
        <p:spPr>
          <a:xfrm>
            <a:off x="4079495" y="8315959"/>
            <a:ext cx="738581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Oops cell 10 is already taken so keep probing</a:t>
            </a: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96"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097"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98"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99"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0" name="Suppose H(k4)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101" name="H(k4)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02" name="H(k4) + P(1) mod N = 3"/>
          <p:cNvSpPr/>
          <p:nvPr/>
        </p:nvSpPr>
        <p:spPr>
          <a:xfrm>
            <a:off x="4595663" y="567055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03"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04"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8"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106"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7" name="Oops cell 3 is already taken so keep probing"/>
          <p:cNvSpPr/>
          <p:nvPr/>
        </p:nvSpPr>
        <p:spPr>
          <a:xfrm>
            <a:off x="4079495" y="8315959"/>
            <a:ext cx="738581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Oops cell 3 is already taken so keep probing</a:t>
            </a: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111"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112"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113"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114"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5" name="Suppose H(k4)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116" name="H(k4)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17" name="H(k4) + P(1) mod N = 3"/>
          <p:cNvSpPr/>
          <p:nvPr/>
        </p:nvSpPr>
        <p:spPr>
          <a:xfrm>
            <a:off x="4595663" y="567055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18"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19"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6"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121"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2" name="Oops cell 8 is already taken so keep probing"/>
          <p:cNvSpPr/>
          <p:nvPr/>
        </p:nvSpPr>
        <p:spPr>
          <a:xfrm>
            <a:off x="4079495" y="8315959"/>
            <a:ext cx="738581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Oops cell 8 is already taken so keep probing</a:t>
            </a:r>
          </a:p>
        </p:txBody>
      </p:sp>
      <p:sp>
        <p:nvSpPr>
          <p:cNvPr id="2123" name="H(k4) + P(2) mod N = 8"/>
          <p:cNvSpPr/>
          <p:nvPr/>
        </p:nvSpPr>
        <p:spPr>
          <a:xfrm>
            <a:off x="4595663" y="618871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(2) mod N = 8</a:t>
            </a:r>
          </a:p>
        </p:txBody>
      </p:sp>
      <p:sp>
        <p:nvSpPr>
          <p:cNvPr id="2127" name="Connection Line"/>
          <p:cNvSpPr/>
          <p:nvPr/>
        </p:nvSpPr>
        <p:spPr>
          <a:xfrm>
            <a:off x="4291978" y="167177"/>
            <a:ext cx="4406385" cy="410607"/>
          </a:xfrm>
          <a:custGeom>
            <a:avLst/>
            <a:gdLst/>
            <a:ahLst/>
            <a:cxnLst>
              <a:cxn ang="0">
                <a:pos x="wd2" y="hd2"/>
              </a:cxn>
              <a:cxn ang="5400000">
                <a:pos x="wd2" y="hd2"/>
              </a:cxn>
              <a:cxn ang="10800000">
                <a:pos x="wd2" y="hd2"/>
              </a:cxn>
              <a:cxn ang="16200000">
                <a:pos x="wd2" y="hd2"/>
              </a:cxn>
            </a:cxnLst>
            <a:rect l="0" t="0" r="r" b="b"/>
            <a:pathLst>
              <a:path w="21600" h="16235" extrusionOk="0">
                <a:moveTo>
                  <a:pt x="0" y="13354"/>
                </a:moveTo>
                <a:cubicBezTo>
                  <a:pt x="7197" y="-5365"/>
                  <a:pt x="14397" y="-4405"/>
                  <a:pt x="21600" y="16235"/>
                </a:cubicBezTo>
              </a:path>
            </a:pathLst>
          </a:custGeom>
          <a:ln w="50800">
            <a:solidFill>
              <a:srgbClr val="FFFFFF"/>
            </a:solidFill>
            <a:miter lim="400000"/>
          </a:ln>
        </p:spPr>
        <p:txBody>
          <a:bodyPr/>
          <a:lstStyle/>
          <a:p>
            <a:endParaRPr/>
          </a:p>
        </p:txBody>
      </p:sp>
      <p:sp>
        <p:nvSpPr>
          <p:cNvPr id="2125" name="Line"/>
          <p:cNvSpPr/>
          <p:nvPr/>
        </p:nvSpPr>
        <p:spPr>
          <a:xfrm>
            <a:off x="8543319" y="525425"/>
            <a:ext cx="231549" cy="8927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130"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131"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132" name="Recall P(x) = 5x, N = 12, threshold = 4"/>
          <p:cNvSpPr/>
          <p:nvPr/>
        </p:nvSpPr>
        <p:spPr>
          <a:xfrm>
            <a:off x="1077726" y="3869372"/>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133"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34" name="Suppose H(k4) = 10"/>
          <p:cNvSpPr/>
          <p:nvPr/>
        </p:nvSpPr>
        <p:spPr>
          <a:xfrm>
            <a:off x="4999327" y="4583429"/>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135" name="H(k4) + P(0) mod N = 10"/>
          <p:cNvSpPr/>
          <p:nvPr/>
        </p:nvSpPr>
        <p:spPr>
          <a:xfrm>
            <a:off x="4595663" y="5147310"/>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36" name="H(k4) + P(1) mod N = 3"/>
          <p:cNvSpPr/>
          <p:nvPr/>
        </p:nvSpPr>
        <p:spPr>
          <a:xfrm>
            <a:off x="4595663" y="567055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3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38"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7"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140"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1" name="H(k4) + P(2) mod N = 8"/>
          <p:cNvSpPr/>
          <p:nvPr/>
        </p:nvSpPr>
        <p:spPr>
          <a:xfrm>
            <a:off x="4595663" y="618871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(2) mod N = 8</a:t>
            </a:r>
          </a:p>
        </p:txBody>
      </p:sp>
      <p:sp>
        <p:nvSpPr>
          <p:cNvPr id="2148" name="Connection Line"/>
          <p:cNvSpPr/>
          <p:nvPr/>
        </p:nvSpPr>
        <p:spPr>
          <a:xfrm>
            <a:off x="4291978" y="167177"/>
            <a:ext cx="4406385" cy="410607"/>
          </a:xfrm>
          <a:custGeom>
            <a:avLst/>
            <a:gdLst/>
            <a:ahLst/>
            <a:cxnLst>
              <a:cxn ang="0">
                <a:pos x="wd2" y="hd2"/>
              </a:cxn>
              <a:cxn ang="5400000">
                <a:pos x="wd2" y="hd2"/>
              </a:cxn>
              <a:cxn ang="10800000">
                <a:pos x="wd2" y="hd2"/>
              </a:cxn>
              <a:cxn ang="16200000">
                <a:pos x="wd2" y="hd2"/>
              </a:cxn>
            </a:cxnLst>
            <a:rect l="0" t="0" r="r" b="b"/>
            <a:pathLst>
              <a:path w="21600" h="16235" extrusionOk="0">
                <a:moveTo>
                  <a:pt x="0" y="13354"/>
                </a:moveTo>
                <a:cubicBezTo>
                  <a:pt x="7197" y="-5365"/>
                  <a:pt x="14397" y="-4405"/>
                  <a:pt x="21600" y="16235"/>
                </a:cubicBezTo>
              </a:path>
            </a:pathLst>
          </a:custGeom>
          <a:ln w="50800">
            <a:solidFill>
              <a:srgbClr val="FFFFFF"/>
            </a:solidFill>
            <a:miter lim="400000"/>
          </a:ln>
        </p:spPr>
        <p:txBody>
          <a:bodyPr/>
          <a:lstStyle/>
          <a:p>
            <a:endParaRPr/>
          </a:p>
        </p:txBody>
      </p:sp>
      <p:sp>
        <p:nvSpPr>
          <p:cNvPr id="2143" name="Line"/>
          <p:cNvSpPr/>
          <p:nvPr/>
        </p:nvSpPr>
        <p:spPr>
          <a:xfrm>
            <a:off x="8543319" y="525425"/>
            <a:ext cx="231549" cy="8927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4" name="H(k4) + P(3) mod N = 1"/>
          <p:cNvSpPr/>
          <p:nvPr/>
        </p:nvSpPr>
        <p:spPr>
          <a:xfrm>
            <a:off x="4595663" y="668401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(3) mod N = 1</a:t>
            </a:r>
          </a:p>
        </p:txBody>
      </p:sp>
      <p:sp>
        <p:nvSpPr>
          <p:cNvPr id="2149" name="Connection Line"/>
          <p:cNvSpPr/>
          <p:nvPr/>
        </p:nvSpPr>
        <p:spPr>
          <a:xfrm>
            <a:off x="2518621" y="1955201"/>
            <a:ext cx="6375024" cy="964815"/>
          </a:xfrm>
          <a:custGeom>
            <a:avLst/>
            <a:gdLst/>
            <a:ahLst/>
            <a:cxnLst>
              <a:cxn ang="0">
                <a:pos x="wd2" y="hd2"/>
              </a:cxn>
              <a:cxn ang="5400000">
                <a:pos x="wd2" y="hd2"/>
              </a:cxn>
              <a:cxn ang="10800000">
                <a:pos x="wd2" y="hd2"/>
              </a:cxn>
              <a:cxn ang="16200000">
                <a:pos x="wd2" y="hd2"/>
              </a:cxn>
            </a:cxnLst>
            <a:rect l="0" t="0" r="r" b="b"/>
            <a:pathLst>
              <a:path w="21600" h="16209" extrusionOk="0">
                <a:moveTo>
                  <a:pt x="21600" y="0"/>
                </a:moveTo>
                <a:cubicBezTo>
                  <a:pt x="13458" y="21113"/>
                  <a:pt x="6258" y="21600"/>
                  <a:pt x="0" y="1462"/>
                </a:cubicBezTo>
              </a:path>
            </a:pathLst>
          </a:custGeom>
          <a:ln w="50800">
            <a:solidFill>
              <a:srgbClr val="FFFFFF"/>
            </a:solidFill>
            <a:miter lim="400000"/>
          </a:ln>
        </p:spPr>
        <p:txBody>
          <a:bodyPr/>
          <a:lstStyle/>
          <a:p>
            <a:endParaRPr/>
          </a:p>
        </p:txBody>
      </p:sp>
      <p:sp>
        <p:nvSpPr>
          <p:cNvPr id="2146" name="Line"/>
          <p:cNvSpPr/>
          <p:nvPr/>
        </p:nvSpPr>
        <p:spPr>
          <a:xfrm flipH="1" flipV="1">
            <a:off x="2382957" y="1900270"/>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5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53" name="Before we insert the next (ki,vi) pair, notice that we have reached the threshold value, so we need to grow the table. Usually this is done in some exponential fashion such as doubling the table size. Whatever you do make sure GCD(N,a) = 1 still holds."/>
          <p:cNvSpPr/>
          <p:nvPr/>
        </p:nvSpPr>
        <p:spPr>
          <a:xfrm>
            <a:off x="48424" y="2602547"/>
            <a:ext cx="12907953" cy="3225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Before we insert the next (k</a:t>
            </a:r>
            <a:r>
              <a:rPr baseline="-5999"/>
              <a:t>i</a:t>
            </a:r>
            <a:r>
              <a:t>,v</a:t>
            </a:r>
            <a:r>
              <a:rPr baseline="-5999"/>
              <a:t>i</a:t>
            </a:r>
            <a:r>
              <a:t>) pair, notice that we have reached the threshold value, so we need to grow the table. Usually this is done in some exponential fashion such as doubling the table size. Whatever you do make sure </a:t>
            </a:r>
            <a:r>
              <a:rPr b="1">
                <a:solidFill>
                  <a:schemeClr val="accent4">
                    <a:hueOff val="102361"/>
                    <a:satOff val="14118"/>
                    <a:lumOff val="10675"/>
                  </a:schemeClr>
                </a:solidFill>
              </a:rPr>
              <a:t>GCD</a:t>
            </a:r>
            <a:r>
              <a:t>(N,a) = 1 still holds.</a:t>
            </a:r>
          </a:p>
        </p:txBody>
      </p:sp>
      <p:sp>
        <p:nvSpPr>
          <p:cNvPr id="2154" name="After doubling N = 24…"/>
          <p:cNvSpPr/>
          <p:nvPr/>
        </p:nvSpPr>
        <p:spPr>
          <a:xfrm>
            <a:off x="664840" y="6527799"/>
            <a:ext cx="11675121"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After doubling N = 24</a:t>
            </a:r>
          </a:p>
          <a:p>
            <a:r>
              <a:t>α is constant so it’s still 0.35</a:t>
            </a:r>
          </a:p>
          <a:p>
            <a:r>
              <a:t>New threshold value = N * α = 8</a:t>
            </a:r>
          </a:p>
          <a:p>
            <a:r>
              <a:t>The probing function </a:t>
            </a:r>
            <a:r>
              <a:rPr b="1">
                <a:solidFill>
                  <a:schemeClr val="accent6">
                    <a:hueOff val="-241736"/>
                    <a:satOff val="29413"/>
                    <a:lumOff val="20727"/>
                  </a:schemeClr>
                </a:solidFill>
              </a:rPr>
              <a:t>P</a:t>
            </a:r>
            <a:r>
              <a:t>(x) does not change.</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6"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57"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58"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59"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0"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6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63" name="Upon allocating memory for a new table we need to insert the contents of the old table into the new table."/>
          <p:cNvSpPr/>
          <p:nvPr/>
        </p:nvSpPr>
        <p:spPr>
          <a:xfrm>
            <a:off x="995534" y="6336030"/>
            <a:ext cx="1101373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Upon allocating memory for a new table we need to insert the contents of the old table into the new table.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 name="Table"/>
          <p:cNvGraphicFramePr/>
          <p:nvPr/>
        </p:nvGraphicFramePr>
        <p:xfrm>
          <a:off x="1397000" y="131179"/>
          <a:ext cx="10687940" cy="3251200"/>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621483">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21483">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21483">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21483">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21483">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213" name="function H(person):…"/>
          <p:cNvSpPr/>
          <p:nvPr/>
        </p:nvSpPr>
        <p:spPr>
          <a:xfrm>
            <a:off x="1901427" y="5314850"/>
            <a:ext cx="10574091"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(person):</a:t>
            </a:r>
          </a:p>
          <a:p>
            <a:pPr algn="l"/>
            <a:r>
              <a:t>    hash := person.age</a:t>
            </a:r>
          </a:p>
          <a:p>
            <a:pPr algn="l"/>
            <a:r>
              <a:t>    hash = hash + </a:t>
            </a:r>
            <a:r>
              <a:rPr b="1">
                <a:solidFill>
                  <a:schemeClr val="accent4">
                    <a:hueOff val="102361"/>
                    <a:satOff val="14118"/>
                    <a:lumOff val="10675"/>
                  </a:schemeClr>
                </a:solidFill>
              </a:rPr>
              <a:t>length</a:t>
            </a:r>
            <a:r>
              <a:t>(person.name)</a:t>
            </a:r>
          </a:p>
          <a:p>
            <a:pPr algn="l"/>
            <a:r>
              <a:t>    </a:t>
            </a:r>
            <a:r>
              <a:rPr b="1">
                <a:solidFill>
                  <a:schemeClr val="accent5">
                    <a:hueOff val="101205"/>
                    <a:satOff val="-13598"/>
                    <a:lumOff val="23877"/>
                  </a:schemeClr>
                </a:solidFill>
              </a:rPr>
              <a:t>if</a:t>
            </a:r>
            <a:r>
              <a:t> person.sex == “M”:</a:t>
            </a:r>
          </a:p>
          <a:p>
            <a:pPr algn="l"/>
            <a:r>
              <a:t>        hash = hash + 1</a:t>
            </a:r>
          </a:p>
          <a:p>
            <a:pPr algn="l"/>
            <a:r>
              <a:t>    </a:t>
            </a:r>
            <a:r>
              <a:rPr b="1">
                <a:solidFill>
                  <a:schemeClr val="accent5">
                    <a:hueOff val="101205"/>
                    <a:satOff val="-13598"/>
                    <a:lumOff val="23877"/>
                  </a:schemeClr>
                </a:solidFill>
              </a:rPr>
              <a:t>return</a:t>
            </a:r>
            <a:r>
              <a:t> hash mod 6</a:t>
            </a:r>
          </a:p>
          <a:p>
            <a:pPr algn="l"/>
            <a:r>
              <a:t>    </a:t>
            </a:r>
          </a:p>
        </p:txBody>
      </p:sp>
      <p:sp>
        <p:nvSpPr>
          <p:cNvPr id="214" name="Oval"/>
          <p:cNvSpPr/>
          <p:nvPr/>
        </p:nvSpPr>
        <p:spPr>
          <a:xfrm>
            <a:off x="10164365" y="805686"/>
            <a:ext cx="1170435" cy="2407514"/>
          </a:xfrm>
          <a:prstGeom prst="ellipse">
            <a:avLst/>
          </a:prstGeom>
          <a:ln w="63500">
            <a:solidFill>
              <a:schemeClr val="accent6">
                <a:hueOff val="-241736"/>
                <a:satOff val="29413"/>
                <a:lumOff val="20727"/>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 name="There are an infinite number of possible valid hash functions H(person), here is one:">
            <a:extLst>
              <a:ext uri="{FF2B5EF4-FFF2-40B4-BE49-F238E27FC236}">
                <a16:creationId xmlns:a16="http://schemas.microsoft.com/office/drawing/2014/main" id="{F81EA3C0-D299-E443-9FFC-C7A60AA136D0}"/>
              </a:ext>
            </a:extLst>
          </p:cNvPr>
          <p:cNvSpPr/>
          <p:nvPr/>
        </p:nvSpPr>
        <p:spPr>
          <a:xfrm>
            <a:off x="1232535" y="3951605"/>
            <a:ext cx="1053974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 dirty="0" err="1"/>
              <a:t>合法的</a:t>
            </a:r>
            <a:r>
              <a:rPr b="1" dirty="0">
                <a:solidFill>
                  <a:schemeClr val="accent5">
                    <a:hueOff val="101205"/>
                    <a:satOff val="-13598"/>
                    <a:lumOff val="23877"/>
                  </a:schemeClr>
                </a:solidFill>
              </a:rPr>
              <a:t>H</a:t>
            </a:r>
            <a:r>
              <a:rPr dirty="0"/>
              <a:t>(person)</a:t>
            </a:r>
            <a:r>
              <a:rPr lang="zh-CN" altLang="en-US" dirty="0"/>
              <a:t>函数可以有很多</a:t>
            </a:r>
            <a:r>
              <a:rPr dirty="0"/>
              <a:t>, </a:t>
            </a:r>
            <a:r>
              <a:rPr lang="zh-CN" altLang="en-US" dirty="0"/>
              <a:t>这里是一个：</a:t>
            </a:r>
            <a:endParaRPr dirty="0"/>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5"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6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6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3"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74"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5"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6"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7"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8"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9"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80" name="Line"/>
          <p:cNvSpPr/>
          <p:nvPr/>
        </p:nvSpPr>
        <p:spPr>
          <a:xfrm flipV="1">
            <a:off x="12547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83"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84"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85"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86"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8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88"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89" name="Line"/>
          <p:cNvSpPr/>
          <p:nvPr/>
        </p:nvSpPr>
        <p:spPr>
          <a:xfrm flipV="1">
            <a:off x="22199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90" name="From before, H(k4)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4</a:t>
            </a:r>
            <a:r>
              <a:t>) = 10</a:t>
            </a:r>
          </a:p>
        </p:txBody>
      </p:sp>
      <p:sp>
        <p:nvSpPr>
          <p:cNvPr id="2191" name="H(k4) + P(0) mod N = 10"/>
          <p:cNvSpPr/>
          <p:nvPr/>
        </p:nvSpPr>
        <p:spPr>
          <a:xfrm>
            <a:off x="3325663" y="662606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3"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94"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95"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96"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97"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98"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99"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00" name="Line"/>
          <p:cNvSpPr/>
          <p:nvPr/>
        </p:nvSpPr>
        <p:spPr>
          <a:xfrm flipV="1">
            <a:off x="22199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1" name="From before, H(k4)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4</a:t>
            </a:r>
            <a:r>
              <a:t>) = 10</a:t>
            </a:r>
          </a:p>
        </p:txBody>
      </p:sp>
      <p:sp>
        <p:nvSpPr>
          <p:cNvPr id="2202" name="H(k4) + P(0) mod N = 10"/>
          <p:cNvSpPr/>
          <p:nvPr/>
        </p:nvSpPr>
        <p:spPr>
          <a:xfrm>
            <a:off x="3325663" y="662606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203" name="Line"/>
          <p:cNvSpPr/>
          <p:nvPr/>
        </p:nvSpPr>
        <p:spPr>
          <a:xfrm>
            <a:off x="2370336" y="1690051"/>
            <a:ext cx="8031798" cy="2051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5"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0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0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0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0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1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1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12" name="Line"/>
          <p:cNvSpPr/>
          <p:nvPr/>
        </p:nvSpPr>
        <p:spPr>
          <a:xfrm flipV="1">
            <a:off x="31597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4"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15"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16"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17"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18"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19"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2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21"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2" name="From before, H(k3)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10</a:t>
            </a:r>
          </a:p>
        </p:txBody>
      </p:sp>
      <p:sp>
        <p:nvSpPr>
          <p:cNvPr id="2223" name="H(k3) + P(0) mod N = 10"/>
          <p:cNvSpPr/>
          <p:nvPr/>
        </p:nvSpPr>
        <p:spPr>
          <a:xfrm>
            <a:off x="3325663" y="662606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5"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2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2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2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2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3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32"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3" name="From before, H(k3)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10</a:t>
            </a:r>
          </a:p>
        </p:txBody>
      </p:sp>
      <p:sp>
        <p:nvSpPr>
          <p:cNvPr id="2234" name="H(k3) + P(0) mod N = 10"/>
          <p:cNvSpPr/>
          <p:nvPr/>
        </p:nvSpPr>
        <p:spPr>
          <a:xfrm>
            <a:off x="3325663" y="662606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235" name="There’s a collision at position 10 in the new table, so keep probing."/>
          <p:cNvSpPr/>
          <p:nvPr/>
        </p:nvSpPr>
        <p:spPr>
          <a:xfrm>
            <a:off x="663847" y="7414736"/>
            <a:ext cx="1167710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There’s a collision at position 10 in the new table, so keep probing.</a:t>
            </a:r>
          </a:p>
        </p:txBody>
      </p:sp>
      <p:sp>
        <p:nvSpPr>
          <p:cNvPr id="2236" name="Line"/>
          <p:cNvSpPr/>
          <p:nvPr/>
        </p:nvSpPr>
        <p:spPr>
          <a:xfrm>
            <a:off x="4446031" y="1789826"/>
            <a:ext cx="5958722" cy="1889682"/>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8"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39"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40"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41"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42"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43"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44"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45"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6" name="From before, H(k3)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10</a:t>
            </a:r>
          </a:p>
        </p:txBody>
      </p:sp>
      <p:sp>
        <p:nvSpPr>
          <p:cNvPr id="2247" name="H(k3) + P(0) mod N = 10"/>
          <p:cNvSpPr/>
          <p:nvPr/>
        </p:nvSpPr>
        <p:spPr>
          <a:xfrm>
            <a:off x="3325663" y="662606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248" name="Line"/>
          <p:cNvSpPr/>
          <p:nvPr/>
        </p:nvSpPr>
        <p:spPr>
          <a:xfrm>
            <a:off x="4446031" y="1789826"/>
            <a:ext cx="5958722" cy="1889682"/>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9" name="H(k3) + P(1) mod N = 15"/>
          <p:cNvSpPr/>
          <p:nvPr/>
        </p:nvSpPr>
        <p:spPr>
          <a:xfrm>
            <a:off x="3325663" y="7137958"/>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15</a:t>
            </a:r>
          </a:p>
        </p:txBody>
      </p:sp>
      <p:sp>
        <p:nvSpPr>
          <p:cNvPr id="2250" name="Line"/>
          <p:cNvSpPr/>
          <p:nvPr/>
        </p:nvSpPr>
        <p:spPr>
          <a:xfrm flipH="1">
            <a:off x="4448491" y="3983553"/>
            <a:ext cx="5954079" cy="53094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53"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54"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55"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56"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5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58"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59" name="Line"/>
          <p:cNvSpPr/>
          <p:nvPr/>
        </p:nvSpPr>
        <p:spPr>
          <a:xfrm flipV="1">
            <a:off x="506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1"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62"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63"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64"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65"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66"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6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68" name="Line"/>
          <p:cNvSpPr/>
          <p:nvPr/>
        </p:nvSpPr>
        <p:spPr>
          <a:xfrm flipV="1">
            <a:off x="60426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rPr lang="en-US" dirty="0" err="1"/>
              <a:t>哈希函数的特性</a:t>
            </a:r>
            <a:endParaRPr dirty="0"/>
          </a:p>
        </p:txBody>
      </p:sp>
      <p:sp>
        <p:nvSpPr>
          <p:cNvPr id="217" name="If H(x) = H(y) then objects x and y might be equal, but if H(x) ≠ H(y) then x and y are certainly not equal."/>
          <p:cNvSpPr/>
          <p:nvPr/>
        </p:nvSpPr>
        <p:spPr>
          <a:xfrm>
            <a:off x="1213457" y="2031797"/>
            <a:ext cx="1057788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a:t>
            </a:r>
            <a:r>
              <a:rPr lang="en-US" altLang="zh-CN" dirty="0"/>
              <a:t> </a:t>
            </a:r>
            <a:r>
              <a:rPr lang="en" altLang="zh-CN" b="1" dirty="0">
                <a:solidFill>
                  <a:schemeClr val="accent4">
                    <a:hueOff val="102361"/>
                    <a:satOff val="14118"/>
                    <a:lumOff val="10675"/>
                  </a:schemeClr>
                </a:solidFill>
              </a:rPr>
              <a:t>H(x) = H(y)</a:t>
            </a:r>
            <a:r>
              <a:rPr lang="en" altLang="zh-CN" dirty="0"/>
              <a:t> </a:t>
            </a:r>
            <a:r>
              <a:rPr lang="zh-CN" altLang="en-US" dirty="0"/>
              <a:t>，那么对象</a:t>
            </a:r>
            <a:r>
              <a:rPr lang="en-US" altLang="zh-CN" dirty="0"/>
              <a:t>x</a:t>
            </a:r>
            <a:r>
              <a:rPr lang="zh-CN" altLang="en-US" dirty="0"/>
              <a:t>和</a:t>
            </a:r>
            <a:r>
              <a:rPr lang="en-US" altLang="zh-CN" dirty="0"/>
              <a:t>y</a:t>
            </a:r>
            <a:r>
              <a:rPr lang="zh-CN" altLang="en-US" b="1" dirty="0">
                <a:solidFill>
                  <a:srgbClr val="E9A432"/>
                </a:solidFill>
              </a:rPr>
              <a:t>可能相等</a:t>
            </a:r>
            <a:r>
              <a:rPr lang="zh-CN" altLang="en-US" dirty="0"/>
              <a:t>，但是如果</a:t>
            </a:r>
            <a:r>
              <a:rPr lang="en" altLang="zh-CN" b="1" dirty="0">
                <a:solidFill>
                  <a:schemeClr val="accent6">
                    <a:hueOff val="-241736"/>
                    <a:satOff val="29413"/>
                    <a:lumOff val="20727"/>
                  </a:schemeClr>
                </a:solidFill>
              </a:rPr>
              <a:t>H(x) ≠ H(y)</a:t>
            </a:r>
            <a:r>
              <a:rPr lang="en" altLang="zh-CN" dirty="0"/>
              <a:t> </a:t>
            </a:r>
            <a:r>
              <a:rPr lang="zh-CN" altLang="en-US" dirty="0"/>
              <a:t>，那么</a:t>
            </a:r>
            <a:r>
              <a:rPr lang="en-US" altLang="zh-CN" b="1" dirty="0">
                <a:solidFill>
                  <a:srgbClr val="8880EF"/>
                </a:solidFill>
              </a:rPr>
              <a:t>x</a:t>
            </a:r>
            <a:r>
              <a:rPr lang="zh-CN" altLang="en-US" b="1" dirty="0">
                <a:solidFill>
                  <a:srgbClr val="8880EF"/>
                </a:solidFill>
              </a:rPr>
              <a:t>和</a:t>
            </a:r>
            <a:r>
              <a:rPr lang="en-US" altLang="zh-CN" b="1" dirty="0">
                <a:solidFill>
                  <a:srgbClr val="8880EF"/>
                </a:solidFill>
              </a:rPr>
              <a:t>y</a:t>
            </a:r>
            <a:r>
              <a:rPr lang="zh-CN" altLang="en-US" b="1" dirty="0">
                <a:solidFill>
                  <a:srgbClr val="8880EF"/>
                </a:solidFill>
              </a:rPr>
              <a:t>必然不相等</a:t>
            </a:r>
            <a:r>
              <a:rPr lang="zh-CN" altLang="en-US" dirty="0"/>
              <a:t>。</a:t>
            </a:r>
            <a:r>
              <a:rPr dirty="0"/>
              <a:t> </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71"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72"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73"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74"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7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7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77" name="Line"/>
          <p:cNvSpPr/>
          <p:nvPr/>
        </p:nvSpPr>
        <p:spPr>
          <a:xfrm flipV="1">
            <a:off x="6969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9"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80"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81"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82"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83"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8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85"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86" name="Line"/>
          <p:cNvSpPr/>
          <p:nvPr/>
        </p:nvSpPr>
        <p:spPr>
          <a:xfrm flipV="1">
            <a:off x="79476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8"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89"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90"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91"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92"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93"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94"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95" name="Line"/>
          <p:cNvSpPr/>
          <p:nvPr/>
        </p:nvSpPr>
        <p:spPr>
          <a:xfrm flipV="1">
            <a:off x="887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96" name="From before, H(k2) = 8"/>
          <p:cNvSpPr/>
          <p:nvPr/>
        </p:nvSpPr>
        <p:spPr>
          <a:xfrm>
            <a:off x="3463292" y="5935186"/>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8</a:t>
            </a:r>
          </a:p>
        </p:txBody>
      </p:sp>
      <p:sp>
        <p:nvSpPr>
          <p:cNvPr id="2297" name="H(k2) + P(0) mod N = 8"/>
          <p:cNvSpPr/>
          <p:nvPr/>
        </p:nvSpPr>
        <p:spPr>
          <a:xfrm>
            <a:off x="3463292" y="6626066"/>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9"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00"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01"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02"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03"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0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05"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06" name="Line"/>
          <p:cNvSpPr/>
          <p:nvPr/>
        </p:nvSpPr>
        <p:spPr>
          <a:xfrm flipV="1">
            <a:off x="887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7" name="From before, H(k2) = 8"/>
          <p:cNvSpPr/>
          <p:nvPr/>
        </p:nvSpPr>
        <p:spPr>
          <a:xfrm>
            <a:off x="3463292" y="5935186"/>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8</a:t>
            </a:r>
          </a:p>
        </p:txBody>
      </p:sp>
      <p:sp>
        <p:nvSpPr>
          <p:cNvPr id="2308" name="H(k2) + P(0) mod N = 8"/>
          <p:cNvSpPr/>
          <p:nvPr/>
        </p:nvSpPr>
        <p:spPr>
          <a:xfrm>
            <a:off x="3463292" y="6626066"/>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
        <p:nvSpPr>
          <p:cNvPr id="2309" name="Line"/>
          <p:cNvSpPr/>
          <p:nvPr/>
        </p:nvSpPr>
        <p:spPr>
          <a:xfrm flipH="1">
            <a:off x="9225279" y="1727477"/>
            <a:ext cx="2899" cy="176502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1"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12"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13"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14"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15"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16"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1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18" name="Line"/>
          <p:cNvSpPr/>
          <p:nvPr/>
        </p:nvSpPr>
        <p:spPr>
          <a:xfrm flipV="1">
            <a:off x="98780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0"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21"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22"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23"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24"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2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2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27"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8" name="From before, H(k1)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29" name="H(k1) + P(0) mod N = 10"/>
          <p:cNvSpPr/>
          <p:nvPr/>
        </p:nvSpPr>
        <p:spPr>
          <a:xfrm>
            <a:off x="3325663" y="65447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32"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33"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4"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35"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6"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3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38"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9" name="From before, H(k1)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40" name="H(k1) + P(0) mod N = 10"/>
          <p:cNvSpPr/>
          <p:nvPr/>
        </p:nvSpPr>
        <p:spPr>
          <a:xfrm>
            <a:off x="3325663" y="65447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41"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42" name="There’s a collision at position 10 in the new table, so keep probing."/>
          <p:cNvSpPr/>
          <p:nvPr/>
        </p:nvSpPr>
        <p:spPr>
          <a:xfrm>
            <a:off x="663847" y="7414736"/>
            <a:ext cx="1167710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There’s a collision at position 10 in the new table, so keep probing.</a:t>
            </a: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45"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46"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7"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48"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9"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5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51"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52" name="From before, H(k1)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53" name="H(k1) + P(0) mod N = 10"/>
          <p:cNvSpPr/>
          <p:nvPr/>
        </p:nvSpPr>
        <p:spPr>
          <a:xfrm>
            <a:off x="3325663" y="65447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54"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55" name="H(k1) + P(1) mod N = 15"/>
          <p:cNvSpPr/>
          <p:nvPr/>
        </p:nvSpPr>
        <p:spPr>
          <a:xfrm>
            <a:off x="3325663" y="703754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 = 15</a:t>
            </a:r>
          </a:p>
        </p:txBody>
      </p:sp>
      <p:sp>
        <p:nvSpPr>
          <p:cNvPr id="2356" name="Line"/>
          <p:cNvSpPr/>
          <p:nvPr/>
        </p:nvSpPr>
        <p:spPr>
          <a:xfrm flipH="1">
            <a:off x="4463335" y="3967051"/>
            <a:ext cx="6008133" cy="39157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57" name="There’s a collision at position 15 in the new table, so keep probing."/>
          <p:cNvSpPr/>
          <p:nvPr/>
        </p:nvSpPr>
        <p:spPr>
          <a:xfrm>
            <a:off x="663847" y="7648416"/>
            <a:ext cx="1167710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There’s a collision at position 15 in the new table, so keep probing.</a:t>
            </a: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60"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61"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62"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63"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6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65"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66"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67" name="From before, H(k1) = 10"/>
          <p:cNvSpPr/>
          <p:nvPr/>
        </p:nvSpPr>
        <p:spPr>
          <a:xfrm>
            <a:off x="3325663" y="59351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68" name="H(k1) + P(0) mod N = 10"/>
          <p:cNvSpPr/>
          <p:nvPr/>
        </p:nvSpPr>
        <p:spPr>
          <a:xfrm>
            <a:off x="3325663" y="654478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69"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70" name="H(k1) + P(1) mod N = 15"/>
          <p:cNvSpPr/>
          <p:nvPr/>
        </p:nvSpPr>
        <p:spPr>
          <a:xfrm>
            <a:off x="3325663" y="7037546"/>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 = 15</a:t>
            </a:r>
          </a:p>
        </p:txBody>
      </p:sp>
      <p:sp>
        <p:nvSpPr>
          <p:cNvPr id="2371" name="Line"/>
          <p:cNvSpPr/>
          <p:nvPr/>
        </p:nvSpPr>
        <p:spPr>
          <a:xfrm flipH="1">
            <a:off x="4463335" y="3967051"/>
            <a:ext cx="6008133" cy="39157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72" name="H(k1) + P(2) mod N = 20"/>
          <p:cNvSpPr/>
          <p:nvPr/>
        </p:nvSpPr>
        <p:spPr>
          <a:xfrm>
            <a:off x="3325663" y="7493079"/>
            <a:ext cx="63534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(2) mod N = 20</a:t>
            </a:r>
          </a:p>
        </p:txBody>
      </p:sp>
      <p:sp>
        <p:nvSpPr>
          <p:cNvPr id="2373" name="Line"/>
          <p:cNvSpPr/>
          <p:nvPr/>
        </p:nvSpPr>
        <p:spPr>
          <a:xfrm>
            <a:off x="4369690" y="4881863"/>
            <a:ext cx="4265421"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 name="Recall P(x) = 5x, N = 24, threshold = 8"/>
          <p:cNvSpPr/>
          <p:nvPr/>
        </p:nvSpPr>
        <p:spPr>
          <a:xfrm>
            <a:off x="1077726" y="9000173"/>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7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7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7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7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8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8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82" name="Line"/>
          <p:cNvSpPr/>
          <p:nvPr/>
        </p:nvSpPr>
        <p:spPr>
          <a:xfrm flipV="1">
            <a:off x="117830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Q: How can we use this to our advantage to speedup object comparisons?"/>
          <p:cNvSpPr/>
          <p:nvPr/>
        </p:nvSpPr>
        <p:spPr>
          <a:xfrm>
            <a:off x="445665" y="4444651"/>
            <a:ext cx="1211347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提问</a:t>
            </a:r>
            <a:r>
              <a:rPr dirty="0"/>
              <a:t>: </a:t>
            </a:r>
            <a:r>
              <a:rPr lang="zh-CN" altLang="en-US" dirty="0"/>
              <a:t>我们能否利用这一特性来加快对象比较？</a:t>
            </a:r>
            <a:endParaRPr dirty="0"/>
          </a:p>
        </p:txBody>
      </p:sp>
      <p:sp>
        <p:nvSpPr>
          <p:cNvPr id="7" name="Properties of Hash functions">
            <a:extLst>
              <a:ext uri="{FF2B5EF4-FFF2-40B4-BE49-F238E27FC236}">
                <a16:creationId xmlns:a16="http://schemas.microsoft.com/office/drawing/2014/main" id="{7CE4DF91-B699-5349-A2C4-793926B10466}"/>
              </a:ext>
            </a:extLst>
          </p:cNvPr>
          <p:cNvSpPr>
            <a:spLocks noGrp="1"/>
          </p:cNvSpPr>
          <p:nvPr>
            <p:ph type="title"/>
          </p:nvPr>
        </p:nvSpPr>
        <p:spPr>
          <a:xfrm>
            <a:off x="445665" y="117507"/>
            <a:ext cx="12113470" cy="1302226"/>
          </a:xfrm>
          <a:prstGeom prst="rect">
            <a:avLst/>
          </a:prstGeom>
        </p:spPr>
        <p:txBody>
          <a:bodyPr/>
          <a:lstStyle>
            <a:lvl1pPr defTabSz="408940">
              <a:defRPr sz="5600" b="1"/>
            </a:lvl1pPr>
          </a:lstStyle>
          <a:p>
            <a:r>
              <a:rPr lang="en-US" dirty="0" err="1"/>
              <a:t>哈希函数的特性</a:t>
            </a:r>
            <a:endParaRPr dirty="0"/>
          </a:p>
        </p:txBody>
      </p:sp>
      <p:sp>
        <p:nvSpPr>
          <p:cNvPr id="8" name="If H(x) = H(y) then objects x and y might be equal, but if H(x) ≠ H(y) then x and y are certainly not equal.">
            <a:extLst>
              <a:ext uri="{FF2B5EF4-FFF2-40B4-BE49-F238E27FC236}">
                <a16:creationId xmlns:a16="http://schemas.microsoft.com/office/drawing/2014/main" id="{F2A22CB2-3AE9-384B-A529-DD49A90C62CB}"/>
              </a:ext>
            </a:extLst>
          </p:cNvPr>
          <p:cNvSpPr/>
          <p:nvPr/>
        </p:nvSpPr>
        <p:spPr>
          <a:xfrm>
            <a:off x="1213457" y="2031797"/>
            <a:ext cx="1057788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a:t>
            </a:r>
            <a:r>
              <a:rPr lang="en-US" altLang="zh-CN" dirty="0"/>
              <a:t> </a:t>
            </a:r>
            <a:r>
              <a:rPr lang="en" altLang="zh-CN" b="1" dirty="0">
                <a:solidFill>
                  <a:schemeClr val="accent4">
                    <a:hueOff val="102361"/>
                    <a:satOff val="14118"/>
                    <a:lumOff val="10675"/>
                  </a:schemeClr>
                </a:solidFill>
              </a:rPr>
              <a:t>H(x) = H(y)</a:t>
            </a:r>
            <a:r>
              <a:rPr lang="en" altLang="zh-CN" dirty="0"/>
              <a:t> </a:t>
            </a:r>
            <a:r>
              <a:rPr lang="zh-CN" altLang="en-US" dirty="0"/>
              <a:t>，那么对象</a:t>
            </a:r>
            <a:r>
              <a:rPr lang="en-US" altLang="zh-CN" dirty="0"/>
              <a:t>x</a:t>
            </a:r>
            <a:r>
              <a:rPr lang="zh-CN" altLang="en-US" dirty="0"/>
              <a:t>和</a:t>
            </a:r>
            <a:r>
              <a:rPr lang="en-US" altLang="zh-CN" dirty="0"/>
              <a:t>y</a:t>
            </a:r>
            <a:r>
              <a:rPr lang="zh-CN" altLang="en-US" b="1" dirty="0">
                <a:solidFill>
                  <a:srgbClr val="E9A432"/>
                </a:solidFill>
              </a:rPr>
              <a:t>可能相等</a:t>
            </a:r>
            <a:r>
              <a:rPr lang="zh-CN" altLang="en-US" dirty="0"/>
              <a:t>，但是如果</a:t>
            </a:r>
            <a:r>
              <a:rPr lang="en" altLang="zh-CN" b="1" dirty="0">
                <a:solidFill>
                  <a:schemeClr val="accent6">
                    <a:hueOff val="-241736"/>
                    <a:satOff val="29413"/>
                    <a:lumOff val="20727"/>
                  </a:schemeClr>
                </a:solidFill>
              </a:rPr>
              <a:t>H(x) ≠ H(y)</a:t>
            </a:r>
            <a:r>
              <a:rPr lang="en" altLang="zh-CN" dirty="0"/>
              <a:t> </a:t>
            </a:r>
            <a:r>
              <a:rPr lang="zh-CN" altLang="en-US" dirty="0"/>
              <a:t>，那么</a:t>
            </a:r>
            <a:r>
              <a:rPr lang="en-US" altLang="zh-CN" b="1" dirty="0">
                <a:solidFill>
                  <a:srgbClr val="8880EF"/>
                </a:solidFill>
              </a:rPr>
              <a:t>x</a:t>
            </a:r>
            <a:r>
              <a:rPr lang="zh-CN" altLang="en-US" b="1" dirty="0">
                <a:solidFill>
                  <a:srgbClr val="8880EF"/>
                </a:solidFill>
              </a:rPr>
              <a:t>和</a:t>
            </a:r>
            <a:r>
              <a:rPr lang="en-US" altLang="zh-CN" b="1" dirty="0">
                <a:solidFill>
                  <a:srgbClr val="8880EF"/>
                </a:solidFill>
              </a:rPr>
              <a:t>y</a:t>
            </a:r>
            <a:r>
              <a:rPr lang="zh-CN" altLang="en-US" b="1" dirty="0">
                <a:solidFill>
                  <a:srgbClr val="8880EF"/>
                </a:solidFill>
              </a:rPr>
              <a:t>必然不相等</a:t>
            </a:r>
            <a:r>
              <a:rPr lang="zh-CN" altLang="en-US" dirty="0"/>
              <a:t>。</a:t>
            </a:r>
            <a:r>
              <a:rPr dirty="0"/>
              <a:t> </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4"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385"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386" name="Recall P(x) = 5x, N = 24, threshold = 8"/>
          <p:cNvSpPr/>
          <p:nvPr/>
        </p:nvSpPr>
        <p:spPr>
          <a:xfrm>
            <a:off x="1077726" y="3725148"/>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87"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88"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89"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90"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2"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393"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394" name="Recall P(x) = 5x, N = 24, threshold = 8"/>
          <p:cNvSpPr/>
          <p:nvPr/>
        </p:nvSpPr>
        <p:spPr>
          <a:xfrm>
            <a:off x="1077726" y="3725148"/>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sp>
        <p:nvSpPr>
          <p:cNvPr id="2395" name="Line"/>
          <p:cNvSpPr/>
          <p:nvPr/>
        </p:nvSpPr>
        <p:spPr>
          <a:xfrm flipH="1">
            <a:off x="3372231" y="75412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396"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97"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98"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99"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00" name="Suppose H(k5) = 2"/>
          <p:cNvSpPr/>
          <p:nvPr/>
        </p:nvSpPr>
        <p:spPr>
          <a:xfrm>
            <a:off x="5035356" y="507364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2</a:t>
            </a:r>
          </a:p>
        </p:txBody>
      </p:sp>
      <p:sp>
        <p:nvSpPr>
          <p:cNvPr id="2401" name="H(k5) + P(0) mod N = 2"/>
          <p:cNvSpPr/>
          <p:nvPr/>
        </p:nvSpPr>
        <p:spPr>
          <a:xfrm>
            <a:off x="4347212" y="567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3"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404"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405" name="Recall P(x) = 5x, N = 24, threshold = 8"/>
          <p:cNvSpPr/>
          <p:nvPr/>
        </p:nvSpPr>
        <p:spPr>
          <a:xfrm>
            <a:off x="1077726" y="3725148"/>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sp>
        <p:nvSpPr>
          <p:cNvPr id="2406" name="Line"/>
          <p:cNvSpPr/>
          <p:nvPr/>
        </p:nvSpPr>
        <p:spPr>
          <a:xfrm flipH="1">
            <a:off x="3372231" y="75412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407"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08"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09"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10"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11" name="Suppose H(k5) = 2"/>
          <p:cNvSpPr/>
          <p:nvPr/>
        </p:nvSpPr>
        <p:spPr>
          <a:xfrm>
            <a:off x="5035356" y="507364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2</a:t>
            </a:r>
          </a:p>
        </p:txBody>
      </p:sp>
      <p:sp>
        <p:nvSpPr>
          <p:cNvPr id="2412" name="H(k5) + P(0) mod N = 2"/>
          <p:cNvSpPr/>
          <p:nvPr/>
        </p:nvSpPr>
        <p:spPr>
          <a:xfrm>
            <a:off x="4347212" y="567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
        <p:nvSpPr>
          <p:cNvPr id="2413" name="Line"/>
          <p:cNvSpPr/>
          <p:nvPr/>
        </p:nvSpPr>
        <p:spPr>
          <a:xfrm flipH="1" flipV="1">
            <a:off x="3386415" y="1695688"/>
            <a:ext cx="962145" cy="39246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5" name="Operations:"/>
          <p:cNvSpPr/>
          <p:nvPr/>
        </p:nvSpPr>
        <p:spPr>
          <a:xfrm>
            <a:off x="156133" y="458342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416" name="insert(k1,v1)…"/>
          <p:cNvSpPr/>
          <p:nvPr/>
        </p:nvSpPr>
        <p:spPr>
          <a:xfrm>
            <a:off x="-77547" y="5147310"/>
            <a:ext cx="378440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417" name="Recall P(x) = 5x, N = 24, threshold = 8"/>
          <p:cNvSpPr/>
          <p:nvPr/>
        </p:nvSpPr>
        <p:spPr>
          <a:xfrm>
            <a:off x="1077726" y="3725148"/>
            <a:ext cx="108493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418"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19"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20"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21"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22" name="Suppose H(k5) = 2"/>
          <p:cNvSpPr/>
          <p:nvPr/>
        </p:nvSpPr>
        <p:spPr>
          <a:xfrm>
            <a:off x="5035356" y="507364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2</a:t>
            </a:r>
          </a:p>
        </p:txBody>
      </p:sp>
      <p:sp>
        <p:nvSpPr>
          <p:cNvPr id="2423" name="H(k5) + P(0) mod N = 2"/>
          <p:cNvSpPr/>
          <p:nvPr/>
        </p:nvSpPr>
        <p:spPr>
          <a:xfrm>
            <a:off x="4347212" y="567817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5" name="FAQ"/>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FAQ</a:t>
            </a:r>
          </a:p>
        </p:txBody>
      </p:sp>
      <p:sp>
        <p:nvSpPr>
          <p:cNvPr id="2426" name="Q: Sweet, I know how insertion works, now how do I removed key-value pairs from the hash table using open addressing?"/>
          <p:cNvSpPr/>
          <p:nvPr/>
        </p:nvSpPr>
        <p:spPr>
          <a:xfrm>
            <a:off x="22572" y="2374899"/>
            <a:ext cx="12959656" cy="185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000"/>
            </a:pPr>
            <a:r>
              <a:rPr b="1"/>
              <a:t>Q:</a:t>
            </a:r>
            <a:r>
              <a:t> Sweet, I know how insertion works, now how do I removed key-value pairs from the hash table using open addressing? </a:t>
            </a: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8" name="FAQ"/>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FAQ</a:t>
            </a:r>
          </a:p>
        </p:txBody>
      </p:sp>
      <p:sp>
        <p:nvSpPr>
          <p:cNvPr id="2429" name="Q: Sweet, I know how insertion works, now how do I removed key-value pairs from the hash table using open addressing?"/>
          <p:cNvSpPr/>
          <p:nvPr/>
        </p:nvSpPr>
        <p:spPr>
          <a:xfrm>
            <a:off x="22572" y="2374899"/>
            <a:ext cx="12959656" cy="1854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000"/>
            </a:pPr>
            <a:r>
              <a:rPr b="1"/>
              <a:t>Q: </a:t>
            </a:r>
            <a:r>
              <a:t>Sweet, I know how insertion works, now how do I removed key-value pairs from the hash table using open addressing? </a:t>
            </a:r>
          </a:p>
        </p:txBody>
      </p:sp>
      <p:sp>
        <p:nvSpPr>
          <p:cNvPr id="2430" name="A: This topic by itself merits its own video (link in the description)."/>
          <p:cNvSpPr/>
          <p:nvPr/>
        </p:nvSpPr>
        <p:spPr>
          <a:xfrm>
            <a:off x="-55248" y="5765800"/>
            <a:ext cx="13115296" cy="1270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000"/>
            </a:pPr>
            <a:r>
              <a:rPr b="1"/>
              <a:t>A:</a:t>
            </a:r>
            <a:r>
              <a:t> This topic by itself merits its own video (link in the description).</a:t>
            </a: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2" name="Next Video:…"/>
          <p:cNvSpPr>
            <a:spLocks noGrp="1"/>
          </p:cNvSpPr>
          <p:nvPr>
            <p:ph type="title"/>
          </p:nvPr>
        </p:nvSpPr>
        <p:spPr>
          <a:xfrm>
            <a:off x="0" y="-106710"/>
            <a:ext cx="13004800" cy="1832968"/>
          </a:xfrm>
          <a:prstGeom prst="rect">
            <a:avLst/>
          </a:prstGeom>
        </p:spPr>
        <p:txBody>
          <a:bodyPr/>
          <a:lstStyle/>
          <a:p>
            <a:pPr defTabSz="461518">
              <a:defRPr sz="5056" b="1"/>
            </a:pPr>
            <a:r>
              <a:t>Next Video: </a:t>
            </a:r>
          </a:p>
          <a:p>
            <a:pPr defTabSz="461518">
              <a:defRPr sz="5056" b="1"/>
            </a:pPr>
            <a:r>
              <a:t>Open addressing quadratic probing</a:t>
            </a:r>
          </a:p>
        </p:txBody>
      </p:sp>
      <p:sp>
        <p:nvSpPr>
          <p:cNvPr id="2433"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2434" name="github.com/williamfiset/data-structures"/>
          <p:cNvSpPr/>
          <p:nvPr/>
        </p:nvSpPr>
        <p:spPr>
          <a:xfrm>
            <a:off x="779530" y="8782701"/>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6" name="Hash table…"/>
          <p:cNvSpPr>
            <a:spLocks noGrp="1"/>
          </p:cNvSpPr>
          <p:nvPr>
            <p:ph type="title"/>
          </p:nvPr>
        </p:nvSpPr>
        <p:spPr>
          <a:xfrm>
            <a:off x="-117753" y="1339165"/>
            <a:ext cx="13265706" cy="3467916"/>
          </a:xfrm>
          <a:prstGeom prst="rect">
            <a:avLst/>
          </a:prstGeom>
        </p:spPr>
        <p:txBody>
          <a:bodyPr/>
          <a:lstStyle/>
          <a:p>
            <a:pPr defTabSz="537463">
              <a:defRPr sz="10120"/>
            </a:pPr>
            <a:r>
              <a:t>Hash table</a:t>
            </a:r>
          </a:p>
          <a:p>
            <a:pPr defTabSz="537463">
              <a:defRPr sz="10120"/>
            </a:pPr>
            <a:r>
              <a:t>Quadratic Probing</a:t>
            </a:r>
          </a:p>
        </p:txBody>
      </p:sp>
      <p:sp>
        <p:nvSpPr>
          <p:cNvPr id="2437" name="An in depth look at quadratic probing"/>
          <p:cNvSpPr/>
          <p:nvPr/>
        </p:nvSpPr>
        <p:spPr>
          <a:xfrm>
            <a:off x="1352983" y="5690069"/>
            <a:ext cx="1029883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An in depth look at quadratic probing</a:t>
            </a:r>
          </a:p>
        </p:txBody>
      </p:sp>
      <p:sp>
        <p:nvSpPr>
          <p:cNvPr id="2438" name="William Fiset"/>
          <p:cNvSpPr/>
          <p:nvPr/>
        </p:nvSpPr>
        <p:spPr>
          <a:xfrm>
            <a:off x="4656075" y="719535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0"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2441" name="x := 1…"/>
          <p:cNvSpPr/>
          <p:nvPr/>
        </p:nvSpPr>
        <p:spPr>
          <a:xfrm>
            <a:off x="2058198" y="3003550"/>
            <a:ext cx="10216428" cy="4787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2442"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2443"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5" name="QP is a probing method which probes according to a quadratic formula, specifically:"/>
          <p:cNvSpPr/>
          <p:nvPr/>
        </p:nvSpPr>
        <p:spPr>
          <a:xfrm>
            <a:off x="108406" y="2388204"/>
            <a:ext cx="1278798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QP is a </a:t>
            </a:r>
            <a:r>
              <a:rPr b="1">
                <a:solidFill>
                  <a:schemeClr val="accent2">
                    <a:satOff val="-13916"/>
                    <a:lumOff val="13989"/>
                  </a:schemeClr>
                </a:solidFill>
              </a:rPr>
              <a:t>probing method </a:t>
            </a:r>
            <a:r>
              <a:t>which probes according to a quadratic formula, specifically:</a:t>
            </a:r>
          </a:p>
        </p:txBody>
      </p:sp>
      <p:sp>
        <p:nvSpPr>
          <p:cNvPr id="2446" name="However, as we previously saw not all quadratic functions are viable because they are unable to produce a cycle of order N. We will need some way to handle this."/>
          <p:cNvSpPr/>
          <p:nvPr/>
        </p:nvSpPr>
        <p:spPr>
          <a:xfrm>
            <a:off x="314758" y="5827847"/>
            <a:ext cx="12070483"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However, as we previously saw not all quadratic functions are viable because they are unable to produce a cycle of order </a:t>
            </a:r>
            <a:r>
              <a:rPr b="1"/>
              <a:t>N</a:t>
            </a:r>
            <a:r>
              <a:t>. We will need some way to handle this.</a:t>
            </a:r>
          </a:p>
        </p:txBody>
      </p:sp>
      <p:sp>
        <p:nvSpPr>
          <p:cNvPr id="2447" name="What is Quadratic Probing (QP)?"/>
          <p:cNvSpPr>
            <a:spLocks noGrp="1"/>
          </p:cNvSpPr>
          <p:nvPr>
            <p:ph type="title"/>
          </p:nvPr>
        </p:nvSpPr>
        <p:spPr>
          <a:xfrm>
            <a:off x="0" y="172720"/>
            <a:ext cx="13004801" cy="1188319"/>
          </a:xfrm>
          <a:prstGeom prst="rect">
            <a:avLst/>
          </a:prstGeom>
        </p:spPr>
        <p:txBody>
          <a:bodyPr/>
          <a:lstStyle>
            <a:lvl1pPr defTabSz="397256">
              <a:defRPr sz="5440" b="1"/>
            </a:lvl1pPr>
          </a:lstStyle>
          <a:p>
            <a:r>
              <a:t>What is Quadratic Probing (QP)?</a:t>
            </a:r>
          </a:p>
        </p:txBody>
      </p:sp>
      <p:sp>
        <p:nvSpPr>
          <p:cNvPr id="2448" name="P(x) = ax² + bx + c where a,b,c are constants and a ≠ 0 (otherwise we have linear probing)"/>
          <p:cNvSpPr/>
          <p:nvPr/>
        </p:nvSpPr>
        <p:spPr>
          <a:xfrm>
            <a:off x="-38958" y="3759778"/>
            <a:ext cx="1308271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6">
                    <a:hueOff val="-241736"/>
                    <a:satOff val="29413"/>
                    <a:lumOff val="20727"/>
                  </a:schemeClr>
                </a:solidFill>
              </a:rPr>
              <a:t>P</a:t>
            </a:r>
            <a:r>
              <a:t>(x) = ax² + bx + c where a,b,c are constants and a ≠ 0 (otherwise we have linear probing)</a:t>
            </a:r>
          </a:p>
        </p:txBody>
      </p:sp>
      <p:sp>
        <p:nvSpPr>
          <p:cNvPr id="2449" name="(Note: The constant c is obsolete, do you know why?)"/>
          <p:cNvSpPr/>
          <p:nvPr/>
        </p:nvSpPr>
        <p:spPr>
          <a:xfrm>
            <a:off x="1521717" y="4811605"/>
            <a:ext cx="9656565" cy="457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r>
              <a:t>(Note: The constant c is obsolete, do you know why?)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Outline"/>
          <p:cNvSpPr>
            <a:spLocks noGrp="1"/>
          </p:cNvSpPr>
          <p:nvPr>
            <p:ph type="title"/>
          </p:nvPr>
        </p:nvSpPr>
        <p:spPr>
          <a:xfrm>
            <a:off x="952500" y="-5328"/>
            <a:ext cx="11099800" cy="1421763"/>
          </a:xfrm>
          <a:prstGeom prst="rect">
            <a:avLst/>
          </a:prstGeom>
        </p:spPr>
        <p:txBody>
          <a:bodyPr/>
          <a:lstStyle>
            <a:lvl1pPr>
              <a:defRPr b="1"/>
            </a:lvl1pPr>
          </a:lstStyle>
          <a:p>
            <a:r>
              <a:rPr lang="en-US" dirty="0" err="1"/>
              <a:t>大纲</a:t>
            </a:r>
            <a:endParaRPr dirty="0"/>
          </a:p>
        </p:txBody>
      </p:sp>
      <p:sp>
        <p:nvSpPr>
          <p:cNvPr id="123" name="What is a Hash table(HT) and what is a hash function?…"/>
          <p:cNvSpPr>
            <a:spLocks noGrp="1"/>
          </p:cNvSpPr>
          <p:nvPr>
            <p:ph type="body" idx="1"/>
          </p:nvPr>
        </p:nvSpPr>
        <p:spPr>
          <a:xfrm>
            <a:off x="574449" y="1386206"/>
            <a:ext cx="11730762" cy="7749500"/>
          </a:xfrm>
          <a:prstGeom prst="rect">
            <a:avLst/>
          </a:prstGeom>
        </p:spPr>
        <p:txBody>
          <a:bodyPr>
            <a:normAutofit/>
          </a:bodyPr>
          <a:lstStyle/>
          <a:p>
            <a:pPr marL="360045" indent="-360045" defTabSz="473201">
              <a:spcBef>
                <a:spcPts val="3200"/>
              </a:spcBef>
              <a:defRPr sz="2916"/>
            </a:pPr>
            <a:r>
              <a:rPr lang="en-US" dirty="0" err="1"/>
              <a:t>什么是</a:t>
            </a:r>
            <a:r>
              <a:rPr lang="en-US" b="1" dirty="0" err="1">
                <a:solidFill>
                  <a:srgbClr val="11DBE2"/>
                </a:solidFill>
              </a:rPr>
              <a:t>哈希表</a:t>
            </a:r>
            <a:r>
              <a:rPr lang="en-US" dirty="0" err="1"/>
              <a:t>和</a:t>
            </a:r>
            <a:r>
              <a:rPr lang="en-US" b="1" dirty="0" err="1">
                <a:solidFill>
                  <a:srgbClr val="11DBE2"/>
                </a:solidFill>
              </a:rPr>
              <a:t>哈希函数</a:t>
            </a:r>
            <a:r>
              <a:rPr dirty="0"/>
              <a:t>?</a:t>
            </a:r>
          </a:p>
          <a:p>
            <a:pPr marL="360045" indent="-360045" defTabSz="473201">
              <a:spcBef>
                <a:spcPts val="3200"/>
              </a:spcBef>
              <a:defRPr sz="2916"/>
            </a:pPr>
            <a:r>
              <a:rPr lang="zh-CN" altLang="en-US" dirty="0"/>
              <a:t>哈希函数的属性</a:t>
            </a:r>
            <a:endParaRPr lang="en-US" altLang="zh-CN" dirty="0"/>
          </a:p>
          <a:p>
            <a:pPr marL="360045" indent="-360045" defTabSz="473201">
              <a:spcBef>
                <a:spcPts val="3200"/>
              </a:spcBef>
              <a:defRPr sz="2916"/>
            </a:pPr>
            <a:r>
              <a:rPr lang="zh-CN" altLang="en-US" dirty="0"/>
              <a:t>讨论哈希表的冲突解决办法，包括：</a:t>
            </a:r>
            <a:r>
              <a:rPr lang="zh-CN" altLang="en-US" b="1" dirty="0">
                <a:solidFill>
                  <a:srgbClr val="11DBE2"/>
                </a:solidFill>
              </a:rPr>
              <a:t>分离链表法</a:t>
            </a:r>
            <a:r>
              <a:rPr lang="en-US" altLang="zh-CN" b="1" dirty="0">
                <a:solidFill>
                  <a:srgbClr val="11DBE2"/>
                </a:solidFill>
              </a:rPr>
              <a:t>(</a:t>
            </a:r>
            <a:r>
              <a:rPr lang="en" altLang="zh-CN" b="1" dirty="0">
                <a:solidFill>
                  <a:srgbClr val="11DBE2"/>
                </a:solidFill>
              </a:rPr>
              <a:t>separate chaining</a:t>
            </a:r>
            <a:r>
              <a:rPr lang="en-US" altLang="zh-CN" b="1" dirty="0">
                <a:solidFill>
                  <a:srgbClr val="11DBE2"/>
                </a:solidFill>
              </a:rPr>
              <a:t>)</a:t>
            </a:r>
            <a:r>
              <a:rPr lang="zh-CN" altLang="en-US" dirty="0"/>
              <a:t>和</a:t>
            </a:r>
            <a:r>
              <a:rPr lang="zh-CN" altLang="en-US" b="1" dirty="0">
                <a:solidFill>
                  <a:srgbClr val="11DBE2"/>
                </a:solidFill>
              </a:rPr>
              <a:t>开放地址法</a:t>
            </a:r>
            <a:r>
              <a:rPr lang="en-US" altLang="zh-CN" b="1" dirty="0">
                <a:solidFill>
                  <a:srgbClr val="11DBE2"/>
                </a:solidFill>
              </a:rPr>
              <a:t>(</a:t>
            </a:r>
            <a:r>
              <a:rPr lang="en" altLang="zh-CN" b="1" dirty="0">
                <a:solidFill>
                  <a:srgbClr val="11DBE2"/>
                </a:solidFill>
              </a:rPr>
              <a:t>open addressing</a:t>
            </a:r>
            <a:r>
              <a:rPr lang="en-US" altLang="zh-CN" b="1" dirty="0">
                <a:solidFill>
                  <a:srgbClr val="11DBE2"/>
                </a:solidFill>
              </a:rPr>
              <a:t>)</a:t>
            </a:r>
            <a:r>
              <a:rPr b="1" dirty="0">
                <a:solidFill>
                  <a:srgbClr val="11DBE2"/>
                </a:solidFill>
              </a:rPr>
              <a:t> </a:t>
            </a:r>
            <a:endParaRPr lang="en-US" b="1" dirty="0">
              <a:solidFill>
                <a:srgbClr val="11DBE2"/>
              </a:solidFill>
            </a:endParaRPr>
          </a:p>
          <a:p>
            <a:pPr marL="360045" indent="-360045" defTabSz="473201">
              <a:spcBef>
                <a:spcPts val="3200"/>
              </a:spcBef>
              <a:defRPr sz="2916"/>
            </a:pPr>
            <a:r>
              <a:rPr lang="en" dirty="0" err="1"/>
              <a:t>复杂度分析</a:t>
            </a:r>
            <a:endParaRPr lang="en" dirty="0"/>
          </a:p>
          <a:p>
            <a:pPr marL="360045" indent="-360045" defTabSz="473201">
              <a:spcBef>
                <a:spcPts val="3200"/>
              </a:spcBef>
              <a:defRPr sz="2916"/>
            </a:pPr>
            <a:r>
              <a:rPr lang="en" dirty="0" err="1"/>
              <a:t>分离链表法实现细节</a:t>
            </a:r>
            <a:r>
              <a:rPr lang="en" dirty="0"/>
              <a:t>:</a:t>
            </a:r>
          </a:p>
          <a:p>
            <a:pPr marL="720090" lvl="1" indent="-360045" defTabSz="473201">
              <a:spcBef>
                <a:spcPts val="3200"/>
              </a:spcBef>
              <a:defRPr sz="2916"/>
            </a:pPr>
            <a:r>
              <a:rPr lang="zh-CN" altLang="en-US" sz="2400" dirty="0"/>
              <a:t>链表法概述</a:t>
            </a:r>
            <a:endParaRPr sz="2400" dirty="0"/>
          </a:p>
          <a:p>
            <a:pPr marL="720090" lvl="1" indent="-360045" defTabSz="473201">
              <a:spcBef>
                <a:spcPts val="3200"/>
              </a:spcBef>
              <a:defRPr sz="2916"/>
            </a:pPr>
            <a:r>
              <a:rPr lang="en-US" sz="2400" dirty="0" err="1"/>
              <a:t>分离链表法问答</a:t>
            </a:r>
            <a:endParaRPr lang="en-US" sz="2400" dirty="0"/>
          </a:p>
          <a:p>
            <a:pPr marL="720090" lvl="1" indent="-360045" defTabSz="473201">
              <a:spcBef>
                <a:spcPts val="3200"/>
              </a:spcBef>
              <a:defRPr sz="2916"/>
            </a:pPr>
            <a:r>
              <a:rPr lang="zh-CN" altLang="en-US" sz="2400" dirty="0"/>
              <a:t>分离链表法源代码</a:t>
            </a:r>
            <a:endParaRPr sz="2400" dirty="0"/>
          </a:p>
          <a:p>
            <a:pPr marL="360045" indent="-360045" defTabSz="473201">
              <a:spcBef>
                <a:spcPts val="3200"/>
              </a:spcBef>
              <a:defRPr sz="2916"/>
            </a:pPr>
            <a:r>
              <a:rPr lang="zh-CN" altLang="en-US" dirty="0"/>
              <a:t>基于分离链表法的哈希表源代码</a:t>
            </a:r>
            <a:r>
              <a:rPr dirty="0"/>
              <a: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A: This means that instead of comparing x and y directly a smarter approach is to first compare their hash values, and only if the hash values match do we need to explicitly compare x and y."/>
          <p:cNvSpPr/>
          <p:nvPr/>
        </p:nvSpPr>
        <p:spPr>
          <a:xfrm>
            <a:off x="2100169" y="6658380"/>
            <a:ext cx="880446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答：可以先比较哈希值，只有当哈希值相等，才进一步比较</a:t>
            </a:r>
            <a:r>
              <a:rPr lang="en-US" altLang="zh-CN" dirty="0"/>
              <a:t>x</a:t>
            </a:r>
            <a:r>
              <a:rPr lang="zh-CN" altLang="en-US" dirty="0"/>
              <a:t>和</a:t>
            </a:r>
            <a:r>
              <a:rPr lang="en-US" altLang="zh-CN" dirty="0"/>
              <a:t>y</a:t>
            </a:r>
            <a:r>
              <a:rPr lang="zh-CN" altLang="en-US" dirty="0"/>
              <a:t>的值。</a:t>
            </a:r>
            <a:endParaRPr dirty="0"/>
          </a:p>
        </p:txBody>
      </p:sp>
      <p:sp>
        <p:nvSpPr>
          <p:cNvPr id="8" name="Q: How can we use this to our advantage to speedup object comparisons?">
            <a:extLst>
              <a:ext uri="{FF2B5EF4-FFF2-40B4-BE49-F238E27FC236}">
                <a16:creationId xmlns:a16="http://schemas.microsoft.com/office/drawing/2014/main" id="{4DE4ADA0-BA9D-2C4B-8A03-F661ED48836C}"/>
              </a:ext>
            </a:extLst>
          </p:cNvPr>
          <p:cNvSpPr/>
          <p:nvPr/>
        </p:nvSpPr>
        <p:spPr>
          <a:xfrm>
            <a:off x="445665" y="4444651"/>
            <a:ext cx="1211347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提问</a:t>
            </a:r>
            <a:r>
              <a:rPr dirty="0"/>
              <a:t>: </a:t>
            </a:r>
            <a:r>
              <a:rPr lang="zh-CN" altLang="en-US" dirty="0"/>
              <a:t>我们能否利用这一特性来加快对象比较？</a:t>
            </a:r>
            <a:endParaRPr dirty="0"/>
          </a:p>
        </p:txBody>
      </p:sp>
      <p:sp>
        <p:nvSpPr>
          <p:cNvPr id="9" name="Properties of Hash functions">
            <a:extLst>
              <a:ext uri="{FF2B5EF4-FFF2-40B4-BE49-F238E27FC236}">
                <a16:creationId xmlns:a16="http://schemas.microsoft.com/office/drawing/2014/main" id="{44CE0B21-BF66-F245-9E1A-9AB872916BD2}"/>
              </a:ext>
            </a:extLst>
          </p:cNvPr>
          <p:cNvSpPr txBox="1">
            <a:spLocks/>
          </p:cNvSpPr>
          <p:nvPr/>
        </p:nvSpPr>
        <p:spPr>
          <a:xfrm>
            <a:off x="445665" y="117507"/>
            <a:ext cx="12113470" cy="130222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0" marR="0" indent="0" algn="ctr" defTabSz="408940" latinLnBrk="0">
              <a:lnSpc>
                <a:spcPct val="100000"/>
              </a:lnSpc>
              <a:spcBef>
                <a:spcPts val="0"/>
              </a:spcBef>
              <a:spcAft>
                <a:spcPts val="0"/>
              </a:spcAft>
              <a:buClrTx/>
              <a:buSzTx/>
              <a:buFontTx/>
              <a:buNone/>
              <a:tabLst/>
              <a:defRPr sz="5600" b="1" i="0" u="none" strike="noStrike" cap="none" spc="0" baseline="0">
                <a:ln>
                  <a:noFill/>
                </a:ln>
                <a:solidFill>
                  <a:srgbClr val="FFFFFF"/>
                </a:solidFill>
                <a:uFillTx/>
                <a:latin typeface="+mj-lt"/>
                <a:ea typeface="+mj-ea"/>
                <a:cs typeface="+mj-cs"/>
                <a:sym typeface="Menlo"/>
              </a:defRPr>
            </a:lvl1pPr>
            <a:lvl2pPr marL="0" marR="0" indent="228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2pPr>
            <a:lvl3pPr marL="0" marR="0" indent="457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3pPr>
            <a:lvl4pPr marL="0" marR="0" indent="685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4pPr>
            <a:lvl5pPr marL="0" marR="0" indent="9144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5pPr>
            <a:lvl6pPr marL="0" marR="0" indent="11430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6pPr>
            <a:lvl7pPr marL="0" marR="0" indent="1371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7pPr>
            <a:lvl8pPr marL="0" marR="0" indent="1600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8pPr>
            <a:lvl9pPr marL="0" marR="0" indent="1828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9pPr>
          </a:lstStyle>
          <a:p>
            <a:pPr hangingPunct="1"/>
            <a:r>
              <a:rPr lang="zh-CN" altLang="en-US" dirty="0"/>
              <a:t>哈希函数的特性</a:t>
            </a:r>
          </a:p>
        </p:txBody>
      </p:sp>
      <p:sp>
        <p:nvSpPr>
          <p:cNvPr id="10" name="If H(x) = H(y) then objects x and y might be equal, but if H(x) ≠ H(y) then x and y are certainly not equal.">
            <a:extLst>
              <a:ext uri="{FF2B5EF4-FFF2-40B4-BE49-F238E27FC236}">
                <a16:creationId xmlns:a16="http://schemas.microsoft.com/office/drawing/2014/main" id="{137F61D4-1F06-6D4A-B109-1433327434E3}"/>
              </a:ext>
            </a:extLst>
          </p:cNvPr>
          <p:cNvSpPr/>
          <p:nvPr/>
        </p:nvSpPr>
        <p:spPr>
          <a:xfrm>
            <a:off x="1213457" y="2031797"/>
            <a:ext cx="1057788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a:t>
            </a:r>
            <a:r>
              <a:rPr lang="en-US" altLang="zh-CN" dirty="0"/>
              <a:t> </a:t>
            </a:r>
            <a:r>
              <a:rPr lang="en" altLang="zh-CN" b="1" dirty="0">
                <a:solidFill>
                  <a:schemeClr val="accent4">
                    <a:hueOff val="102361"/>
                    <a:satOff val="14118"/>
                    <a:lumOff val="10675"/>
                  </a:schemeClr>
                </a:solidFill>
              </a:rPr>
              <a:t>H(x) = H(y)</a:t>
            </a:r>
            <a:r>
              <a:rPr lang="en" altLang="zh-CN" dirty="0"/>
              <a:t> </a:t>
            </a:r>
            <a:r>
              <a:rPr lang="zh-CN" altLang="en-US" dirty="0"/>
              <a:t>，那么对象</a:t>
            </a:r>
            <a:r>
              <a:rPr lang="en-US" altLang="zh-CN" dirty="0"/>
              <a:t>x</a:t>
            </a:r>
            <a:r>
              <a:rPr lang="zh-CN" altLang="en-US" dirty="0"/>
              <a:t>和</a:t>
            </a:r>
            <a:r>
              <a:rPr lang="en-US" altLang="zh-CN" dirty="0"/>
              <a:t>y</a:t>
            </a:r>
            <a:r>
              <a:rPr lang="zh-CN" altLang="en-US" b="1" dirty="0">
                <a:solidFill>
                  <a:srgbClr val="E9A432"/>
                </a:solidFill>
              </a:rPr>
              <a:t>可能相等</a:t>
            </a:r>
            <a:r>
              <a:rPr lang="zh-CN" altLang="en-US" dirty="0"/>
              <a:t>，但是如果</a:t>
            </a:r>
            <a:r>
              <a:rPr lang="en" altLang="zh-CN" b="1" dirty="0">
                <a:solidFill>
                  <a:schemeClr val="accent6">
                    <a:hueOff val="-241736"/>
                    <a:satOff val="29413"/>
                    <a:lumOff val="20727"/>
                  </a:schemeClr>
                </a:solidFill>
              </a:rPr>
              <a:t>H(x) ≠ H(y)</a:t>
            </a:r>
            <a:r>
              <a:rPr lang="en" altLang="zh-CN" dirty="0"/>
              <a:t> </a:t>
            </a:r>
            <a:r>
              <a:rPr lang="zh-CN" altLang="en-US" dirty="0"/>
              <a:t>，那么</a:t>
            </a:r>
            <a:r>
              <a:rPr lang="en-US" altLang="zh-CN" b="1" dirty="0">
                <a:solidFill>
                  <a:srgbClr val="8880EF"/>
                </a:solidFill>
              </a:rPr>
              <a:t>x</a:t>
            </a:r>
            <a:r>
              <a:rPr lang="zh-CN" altLang="en-US" b="1" dirty="0">
                <a:solidFill>
                  <a:srgbClr val="8880EF"/>
                </a:solidFill>
              </a:rPr>
              <a:t>和</a:t>
            </a:r>
            <a:r>
              <a:rPr lang="en-US" altLang="zh-CN" b="1" dirty="0">
                <a:solidFill>
                  <a:srgbClr val="8880EF"/>
                </a:solidFill>
              </a:rPr>
              <a:t>y</a:t>
            </a:r>
            <a:r>
              <a:rPr lang="zh-CN" altLang="en-US" b="1" dirty="0">
                <a:solidFill>
                  <a:srgbClr val="8880EF"/>
                </a:solidFill>
              </a:rPr>
              <a:t>必然不相等</a:t>
            </a:r>
            <a:r>
              <a:rPr lang="zh-CN" altLang="en-US" dirty="0"/>
              <a:t>。</a:t>
            </a:r>
            <a:r>
              <a:rPr dirty="0"/>
              <a:t> </a:t>
            </a: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1" name="Randomly selected QP functions have the issue that they easily produce short cycles. For example, if P(x) = 2x² + 2, H(k) = 4, and table size is nine (N = 9) we end up with the following cycle occurring:"/>
          <p:cNvSpPr/>
          <p:nvPr/>
        </p:nvSpPr>
        <p:spPr>
          <a:xfrm>
            <a:off x="126913" y="1382294"/>
            <a:ext cx="12750975"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Randomly selected QP functions have the issue that they easily produce short cycles. For example, if </a:t>
            </a:r>
            <a:r>
              <a:rPr b="1">
                <a:solidFill>
                  <a:schemeClr val="accent6">
                    <a:hueOff val="-241736"/>
                    <a:satOff val="29413"/>
                    <a:lumOff val="20727"/>
                  </a:schemeClr>
                </a:solidFill>
              </a:rPr>
              <a:t>P</a:t>
            </a:r>
            <a:r>
              <a:t>(x) = 2x² + 2, </a:t>
            </a:r>
            <a:r>
              <a:rPr b="1">
                <a:solidFill>
                  <a:schemeClr val="accent5">
                    <a:hueOff val="101205"/>
                    <a:satOff val="-13598"/>
                    <a:lumOff val="23877"/>
                  </a:schemeClr>
                </a:solidFill>
              </a:rPr>
              <a:t>H</a:t>
            </a:r>
            <a:r>
              <a:t>(k) = 4, and table size is nine (N = 9) we end up with the following cycle occurring:</a:t>
            </a:r>
          </a:p>
        </p:txBody>
      </p:sp>
      <p:sp>
        <p:nvSpPr>
          <p:cNvPr id="2452" name="H(k)+P(0) mod N = 4…"/>
          <p:cNvSpPr/>
          <p:nvPr/>
        </p:nvSpPr>
        <p:spPr>
          <a:xfrm>
            <a:off x="528320" y="4377890"/>
            <a:ext cx="5619453"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4</a:t>
            </a:r>
          </a:p>
        </p:txBody>
      </p:sp>
      <p:sp>
        <p:nvSpPr>
          <p:cNvPr id="2453" name="…"/>
          <p:cNvSpPr/>
          <p:nvPr/>
        </p:nvSpPr>
        <p:spPr>
          <a:xfrm>
            <a:off x="2988376" y="896002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2454"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2455" name="The cycle {4,7} makes it impossible to reach buckets {0,1,2,3,5,6,8}!"/>
          <p:cNvSpPr/>
          <p:nvPr/>
        </p:nvSpPr>
        <p:spPr>
          <a:xfrm>
            <a:off x="6007283" y="4309109"/>
            <a:ext cx="685049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cycle {4,7} makes it impossible to reach buckets {0,1,2,3,5,6,8}!</a:t>
            </a:r>
          </a:p>
        </p:txBody>
      </p:sp>
      <p:sp>
        <p:nvSpPr>
          <p:cNvPr id="2456" name="This would cause an infinite loop in our hash table if the buckets 4 and 7 were already occupied!"/>
          <p:cNvSpPr/>
          <p:nvPr/>
        </p:nvSpPr>
        <p:spPr>
          <a:xfrm>
            <a:off x="6159524" y="6194524"/>
            <a:ext cx="6698249"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This would cause an </a:t>
            </a:r>
            <a:r>
              <a:rPr b="1">
                <a:solidFill>
                  <a:schemeClr val="accent5"/>
                </a:solidFill>
              </a:rPr>
              <a:t>infinite loop</a:t>
            </a:r>
            <a:r>
              <a:t> in our hash table if the buckets 4 and 7 were already occupied!</a:t>
            </a: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 name="Q: So how do we pick a probing function we can work with?"/>
          <p:cNvSpPr/>
          <p:nvPr/>
        </p:nvSpPr>
        <p:spPr>
          <a:xfrm>
            <a:off x="2077362" y="1544753"/>
            <a:ext cx="885007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Q:</a:t>
            </a:r>
            <a:r>
              <a:t> So how do we pick a probing function we can work with?</a:t>
            </a:r>
          </a:p>
        </p:txBody>
      </p:sp>
      <p:sp>
        <p:nvSpPr>
          <p:cNvPr id="2459"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2460" name="A: There are numerous ways, but three of the most popular approaches are:"/>
          <p:cNvSpPr/>
          <p:nvPr/>
        </p:nvSpPr>
        <p:spPr>
          <a:xfrm>
            <a:off x="612139" y="3175434"/>
            <a:ext cx="1088933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A:</a:t>
            </a:r>
            <a:r>
              <a:t> There are numerous ways, but three of the most popular approaches are:</a:t>
            </a:r>
          </a:p>
        </p:txBody>
      </p:sp>
      <p:sp>
        <p:nvSpPr>
          <p:cNvPr id="2461" name="1) Let P(x) = x², keep the table size a prime number &gt; 3 and also keep α ≤ ½"/>
          <p:cNvSpPr/>
          <p:nvPr/>
        </p:nvSpPr>
        <p:spPr>
          <a:xfrm>
            <a:off x="513243" y="4592753"/>
            <a:ext cx="11572945"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1) Let </a:t>
            </a:r>
            <a:r>
              <a:rPr b="1">
                <a:solidFill>
                  <a:schemeClr val="accent6">
                    <a:hueOff val="-241736"/>
                    <a:satOff val="29413"/>
                    <a:lumOff val="20727"/>
                  </a:schemeClr>
                </a:solidFill>
              </a:rPr>
              <a:t>P</a:t>
            </a:r>
            <a:r>
              <a:t>(x) = x², keep the table size a prime number &gt; 3 and also keep α ≤ ½</a:t>
            </a:r>
          </a:p>
        </p:txBody>
      </p:sp>
      <p:sp>
        <p:nvSpPr>
          <p:cNvPr id="2462" name="2) Let P(x) = (x² + x)/2 and keep the table size a power of two"/>
          <p:cNvSpPr/>
          <p:nvPr/>
        </p:nvSpPr>
        <p:spPr>
          <a:xfrm>
            <a:off x="1030887" y="6132829"/>
            <a:ext cx="1053765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2) Let </a:t>
            </a:r>
            <a:r>
              <a:rPr b="1">
                <a:solidFill>
                  <a:schemeClr val="accent6">
                    <a:hueOff val="-241736"/>
                    <a:satOff val="29413"/>
                    <a:lumOff val="20727"/>
                  </a:schemeClr>
                </a:solidFill>
              </a:rPr>
              <a:t>P</a:t>
            </a:r>
            <a:r>
              <a:t>(x) = (x² + x)/2 and keep the table size a power of two</a:t>
            </a:r>
          </a:p>
        </p:txBody>
      </p:sp>
      <p:sp>
        <p:nvSpPr>
          <p:cNvPr id="2463" name="3) Let P(x) = (-1x)*x² and keep the table size a prime N where N ≡ 3 mod 4"/>
          <p:cNvSpPr/>
          <p:nvPr/>
        </p:nvSpPr>
        <p:spPr>
          <a:xfrm>
            <a:off x="787980" y="7427393"/>
            <a:ext cx="1102347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3) Let </a:t>
            </a:r>
            <a:r>
              <a:rPr b="1">
                <a:solidFill>
                  <a:schemeClr val="accent6">
                    <a:hueOff val="-241736"/>
                    <a:satOff val="29413"/>
                    <a:lumOff val="20727"/>
                  </a:schemeClr>
                </a:solidFill>
              </a:rPr>
              <a:t>P</a:t>
            </a:r>
            <a:r>
              <a:t>(x) = (-1</a:t>
            </a:r>
            <a:r>
              <a:rPr baseline="31999"/>
              <a:t>x</a:t>
            </a:r>
            <a:r>
              <a:t>)*x² and keep the table size a prime N where N ≡ 3 mod 4</a:t>
            </a: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5"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2466" name="2) Let P(x) = (x² + x)/2 and keep the table size a power of two"/>
          <p:cNvSpPr/>
          <p:nvPr/>
        </p:nvSpPr>
        <p:spPr>
          <a:xfrm>
            <a:off x="1030887" y="6132829"/>
            <a:ext cx="1053765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2) Let </a:t>
            </a:r>
            <a:r>
              <a:rPr b="1">
                <a:solidFill>
                  <a:schemeClr val="accent6">
                    <a:hueOff val="-241736"/>
                    <a:satOff val="29413"/>
                    <a:lumOff val="20727"/>
                  </a:schemeClr>
                </a:solidFill>
              </a:rPr>
              <a:t>P</a:t>
            </a:r>
            <a:r>
              <a:t>(x) = (x² + x)/2 and keep the table size a power of two</a:t>
            </a:r>
          </a:p>
        </p:txBody>
      </p:sp>
      <p:pic>
        <p:nvPicPr>
          <p:cNvPr id="2467" name="Rectangle" descr="Rectangle"/>
          <p:cNvPicPr>
            <a:picLocks/>
          </p:cNvPicPr>
          <p:nvPr/>
        </p:nvPicPr>
        <p:blipFill>
          <a:blip r:embed="rId2"/>
          <a:stretch>
            <a:fillRect/>
          </a:stretch>
        </p:blipFill>
        <p:spPr>
          <a:xfrm>
            <a:off x="855046" y="5849218"/>
            <a:ext cx="10889338" cy="1566312"/>
          </a:xfrm>
          <a:prstGeom prst="rect">
            <a:avLst/>
          </a:prstGeom>
        </p:spPr>
      </p:pic>
      <p:sp>
        <p:nvSpPr>
          <p:cNvPr id="2469" name="Let’s see an example of inserting using this quadratic probing function…"/>
          <p:cNvSpPr/>
          <p:nvPr/>
        </p:nvSpPr>
        <p:spPr>
          <a:xfrm>
            <a:off x="607592" y="3451859"/>
            <a:ext cx="1138424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Let’s see an example of inserting using this quadratic probing function…</a:t>
            </a: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1" name="Inserting with Q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QP</a:t>
            </a:r>
          </a:p>
        </p:txBody>
      </p:sp>
      <p:sp>
        <p:nvSpPr>
          <p:cNvPr id="2472" name="Suppose we have an originally empty hash table and we want to insert some (ki,vi) pairs with QP and we selected our hash table to have:"/>
          <p:cNvSpPr/>
          <p:nvPr/>
        </p:nvSpPr>
        <p:spPr>
          <a:xfrm>
            <a:off x="0" y="3840797"/>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QP and we selected our hash table to have:</a:t>
            </a:r>
          </a:p>
        </p:txBody>
      </p:sp>
      <p:graphicFrame>
        <p:nvGraphicFramePr>
          <p:cNvPr id="247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74" name="Probing function: P(x) = (x² + x)/2…"/>
          <p:cNvSpPr/>
          <p:nvPr/>
        </p:nvSpPr>
        <p:spPr>
          <a:xfrm>
            <a:off x="1215355" y="6192519"/>
            <a:ext cx="10574090"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(x² + x)/2 </a:t>
            </a:r>
          </a:p>
          <a:p>
            <a:r>
              <a:t>Table size: N = 2³ = 8 (power of two)</a:t>
            </a:r>
            <a:endParaRPr b="1">
              <a:solidFill>
                <a:schemeClr val="accent4">
                  <a:hueOff val="102361"/>
                  <a:satOff val="14118"/>
                  <a:lumOff val="10675"/>
                </a:schemeClr>
              </a:solidFill>
            </a:endParaRPr>
          </a:p>
          <a:p>
            <a:r>
              <a:t>Max load factor: α = 0.4</a:t>
            </a:r>
          </a:p>
          <a:p>
            <a:r>
              <a:t>Threshold before resize = N * α = 3</a:t>
            </a:r>
          </a:p>
        </p:txBody>
      </p:sp>
      <p:graphicFrame>
        <p:nvGraphicFramePr>
          <p:cNvPr id="2475" name="Table"/>
          <p:cNvGraphicFramePr/>
          <p:nvPr/>
        </p:nvGraphicFramePr>
        <p:xfrm>
          <a:off x="763885" y="1559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7" name="Inserting with QP"/>
          <p:cNvSpPr>
            <a:spLocks noGrp="1"/>
          </p:cNvSpPr>
          <p:nvPr>
            <p:ph type="title"/>
          </p:nvPr>
        </p:nvSpPr>
        <p:spPr>
          <a:xfrm>
            <a:off x="0" y="71120"/>
            <a:ext cx="13004801" cy="1188319"/>
          </a:xfrm>
          <a:prstGeom prst="rect">
            <a:avLst/>
          </a:prstGeom>
        </p:spPr>
        <p:txBody>
          <a:bodyPr>
            <a:normAutofit fontScale="90000"/>
          </a:bodyPr>
          <a:lstStyle>
            <a:lvl1pPr defTabSz="537463">
              <a:defRPr sz="7360" b="1"/>
            </a:lvl1pPr>
          </a:lstStyle>
          <a:p>
            <a:r>
              <a:t>Inserting with QP</a:t>
            </a:r>
          </a:p>
        </p:txBody>
      </p:sp>
      <p:sp>
        <p:nvSpPr>
          <p:cNvPr id="2478" name="Suppose we have an originally empty hash table and we want to insert some (ki,vi) pairs with QP and we selected our hash table to have:"/>
          <p:cNvSpPr/>
          <p:nvPr/>
        </p:nvSpPr>
        <p:spPr>
          <a:xfrm>
            <a:off x="0" y="3840797"/>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QP and we selected our hash table to have:</a:t>
            </a:r>
          </a:p>
        </p:txBody>
      </p:sp>
      <p:sp>
        <p:nvSpPr>
          <p:cNvPr id="2479" name="Probing function: P(x) = (x² + x)/2…"/>
          <p:cNvSpPr/>
          <p:nvPr/>
        </p:nvSpPr>
        <p:spPr>
          <a:xfrm>
            <a:off x="1215355" y="6192519"/>
            <a:ext cx="10574090"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(x² + x)/2 </a:t>
            </a:r>
          </a:p>
          <a:p>
            <a:r>
              <a:t>Table size: </a:t>
            </a:r>
            <a:r>
              <a:rPr b="1">
                <a:solidFill>
                  <a:schemeClr val="accent4">
                    <a:hueOff val="102361"/>
                    <a:satOff val="14118"/>
                    <a:lumOff val="10675"/>
                  </a:schemeClr>
                </a:solidFill>
              </a:rPr>
              <a:t>N = 2³ = 8 (power of two)</a:t>
            </a:r>
          </a:p>
          <a:p>
            <a:r>
              <a:t>Max load factor: α = 0.4</a:t>
            </a:r>
          </a:p>
          <a:p>
            <a:r>
              <a:t>Threshold before resize = N * α = 3</a:t>
            </a:r>
          </a:p>
        </p:txBody>
      </p:sp>
      <p:graphicFrame>
        <p:nvGraphicFramePr>
          <p:cNvPr id="2480"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81" name="Table"/>
          <p:cNvGraphicFramePr/>
          <p:nvPr/>
        </p:nvGraphicFramePr>
        <p:xfrm>
          <a:off x="763885" y="1559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3"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84"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485"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486"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487"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9"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90"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49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492"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493" name="Suppose H(k1) =  6"/>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6</a:t>
            </a:r>
          </a:p>
        </p:txBody>
      </p:sp>
      <p:sp>
        <p:nvSpPr>
          <p:cNvPr id="249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6"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97"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498"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499"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00" name="Suppose H(k1) =  6"/>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6</a:t>
            </a:r>
          </a:p>
        </p:txBody>
      </p:sp>
      <p:sp>
        <p:nvSpPr>
          <p:cNvPr id="2501" name="H(k1)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502" name="6   +   0  mod 8 = 6"/>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6   +   0  mod 8 = 6</a:t>
            </a:r>
          </a:p>
        </p:txBody>
      </p:sp>
      <p:sp>
        <p:nvSpPr>
          <p:cNvPr id="2503"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5"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06"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07"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08"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09" name="Suppose H(k1) =  6"/>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6</a:t>
            </a:r>
          </a:p>
        </p:txBody>
      </p:sp>
      <p:sp>
        <p:nvSpPr>
          <p:cNvPr id="2510" name="H(k1)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511" name="Line"/>
          <p:cNvSpPr/>
          <p:nvPr/>
        </p:nvSpPr>
        <p:spPr>
          <a:xfrm flipV="1">
            <a:off x="100838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2" name="6   +   0  mod 8 = 6"/>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6   +   0  mod 8 = 6</a:t>
            </a:r>
          </a:p>
        </p:txBody>
      </p:sp>
      <p:sp>
        <p:nvSpPr>
          <p:cNvPr id="2513"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5"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16"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17"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18"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19"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pPr hangingPunct="1"/>
            <a:r>
              <a:rPr lang="zh-CN" altLang="en-US" dirty="0"/>
              <a:t>哈希函数的特性</a:t>
            </a:r>
          </a:p>
        </p:txBody>
      </p:sp>
      <p:sp>
        <p:nvSpPr>
          <p:cNvPr id="229" name="Consider the problem of trying to determine if two very large files have the same contents.…"/>
          <p:cNvSpPr/>
          <p:nvPr/>
        </p:nvSpPr>
        <p:spPr>
          <a:xfrm>
            <a:off x="368944" y="1165817"/>
            <a:ext cx="12266911" cy="41652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300"/>
            </a:pPr>
            <a:r>
              <a:rPr lang="en-US" dirty="0" err="1"/>
              <a:t>思考一个问题</a:t>
            </a:r>
            <a:r>
              <a:rPr lang="zh-CN" altLang="en-US" dirty="0"/>
              <a:t>，如何判定两个非常大的文件的内容相同？</a:t>
            </a:r>
            <a:endParaRPr lang="en-US" dirty="0"/>
          </a:p>
          <a:p>
            <a:pPr>
              <a:defRPr sz="3300"/>
            </a:pPr>
            <a:endParaRPr dirty="0"/>
          </a:p>
          <a:p>
            <a:pPr>
              <a:defRPr sz="3300"/>
            </a:pPr>
            <a:r>
              <a:rPr lang="en-US" dirty="0" err="1"/>
              <a:t>如果我们可以预计算</a:t>
            </a:r>
            <a:r>
              <a:rPr lang="en" altLang="zh-CN" b="1" dirty="0">
                <a:solidFill>
                  <a:schemeClr val="accent5">
                    <a:hueOff val="101205"/>
                    <a:satOff val="-13598"/>
                    <a:lumOff val="23877"/>
                  </a:schemeClr>
                </a:solidFill>
              </a:rPr>
              <a:t>H</a:t>
            </a:r>
            <a:r>
              <a:rPr lang="en" altLang="zh-CN" dirty="0"/>
              <a:t>(file1)</a:t>
            </a:r>
            <a:r>
              <a:rPr lang="zh-CN" altLang="en" dirty="0"/>
              <a:t>和</a:t>
            </a:r>
            <a:r>
              <a:rPr lang="en" altLang="zh-CN" b="1" dirty="0">
                <a:solidFill>
                  <a:schemeClr val="accent5">
                    <a:hueOff val="101205"/>
                    <a:satOff val="-13598"/>
                    <a:lumOff val="23877"/>
                  </a:schemeClr>
                </a:solidFill>
              </a:rPr>
              <a:t>H</a:t>
            </a:r>
            <a:r>
              <a:rPr lang="en" altLang="zh-CN" dirty="0"/>
              <a:t>(file2)</a:t>
            </a:r>
            <a:r>
              <a:rPr lang="zh-CN" altLang="en-US" dirty="0"/>
              <a:t>，那么我们就可以比较这两个哈希值，因为比较哈希值是</a:t>
            </a:r>
            <a:r>
              <a:rPr lang="en" altLang="zh-CN" b="1" dirty="0">
                <a:solidFill>
                  <a:schemeClr val="accent3">
                    <a:hueOff val="-499813"/>
                    <a:satOff val="-5228"/>
                    <a:lumOff val="24899"/>
                  </a:schemeClr>
                </a:solidFill>
              </a:rPr>
              <a:t>O(1)</a:t>
            </a:r>
            <a:r>
              <a:rPr lang="zh-CN" altLang="en-US" b="1" dirty="0">
                <a:solidFill>
                  <a:schemeClr val="accent3">
                    <a:hueOff val="-499813"/>
                    <a:satOff val="-5228"/>
                    <a:lumOff val="24899"/>
                  </a:schemeClr>
                </a:solidFill>
              </a:rPr>
              <a:t>！ </a:t>
            </a:r>
            <a:r>
              <a:rPr lang="zh-CN" altLang="en-US" dirty="0"/>
              <a:t>如果</a:t>
            </a:r>
            <a:r>
              <a:rPr lang="en" altLang="zh-CN" b="1" dirty="0">
                <a:solidFill>
                  <a:schemeClr val="accent5">
                    <a:hueOff val="101205"/>
                    <a:satOff val="-13598"/>
                    <a:lumOff val="23877"/>
                  </a:schemeClr>
                </a:solidFill>
              </a:rPr>
              <a:t>H</a:t>
            </a:r>
            <a:r>
              <a:rPr lang="en-US" altLang="zh-CN" dirty="0"/>
              <a:t>(file1) != </a:t>
            </a:r>
            <a:r>
              <a:rPr lang="en" altLang="zh-CN" b="1" dirty="0">
                <a:solidFill>
                  <a:schemeClr val="accent5">
                    <a:hueOff val="101205"/>
                    <a:satOff val="-13598"/>
                    <a:lumOff val="23877"/>
                  </a:schemeClr>
                </a:solidFill>
              </a:rPr>
              <a:t>H</a:t>
            </a:r>
            <a:r>
              <a:rPr lang="en-US" altLang="zh-CN" dirty="0"/>
              <a:t>(file2)</a:t>
            </a:r>
            <a:r>
              <a:rPr lang="zh-CN" altLang="en-US" dirty="0"/>
              <a:t>，那么这两个文件肯定不相等，也就是说，我们尽量不要去打开文件比较其中的内容，因为直接比较它们的内容会非常慢。只有当</a:t>
            </a:r>
            <a:r>
              <a:rPr lang="en" altLang="zh-CN" b="1" dirty="0">
                <a:solidFill>
                  <a:schemeClr val="accent5">
                    <a:hueOff val="101205"/>
                    <a:satOff val="-13598"/>
                    <a:lumOff val="23877"/>
                  </a:schemeClr>
                </a:solidFill>
              </a:rPr>
              <a:t>H</a:t>
            </a:r>
            <a:r>
              <a:rPr lang="en" altLang="zh-CN" dirty="0"/>
              <a:t>(file1) = </a:t>
            </a:r>
            <a:r>
              <a:rPr lang="en" altLang="zh-CN" b="1" dirty="0">
                <a:solidFill>
                  <a:schemeClr val="accent5">
                    <a:hueOff val="101205"/>
                    <a:satOff val="-13598"/>
                    <a:lumOff val="23877"/>
                  </a:schemeClr>
                </a:solidFill>
              </a:rPr>
              <a:t>H</a:t>
            </a:r>
            <a:r>
              <a:rPr lang="en" altLang="zh-CN" dirty="0"/>
              <a:t>(file2)</a:t>
            </a:r>
            <a:r>
              <a:rPr lang="zh-CN" altLang="en-US" dirty="0"/>
              <a:t>，我们才需要打开文件，通过按子节比较它们的内容，来确定两个文件内容确实相同。</a:t>
            </a:r>
            <a:endParaRPr lang="en-US" dirty="0"/>
          </a:p>
        </p:txBody>
      </p:sp>
      <p:pic>
        <p:nvPicPr>
          <p:cNvPr id="230" name="13540413091668666327Text File.svg.med.png" descr="13540413091668666327Text File.svg.med.png"/>
          <p:cNvPicPr>
            <a:picLocks noChangeAspect="1"/>
          </p:cNvPicPr>
          <p:nvPr/>
        </p:nvPicPr>
        <p:blipFill>
          <a:blip r:embed="rId3"/>
          <a:stretch>
            <a:fillRect/>
          </a:stretch>
        </p:blipFill>
        <p:spPr>
          <a:xfrm>
            <a:off x="3993286" y="5581134"/>
            <a:ext cx="1457648" cy="1596471"/>
          </a:xfrm>
          <a:prstGeom prst="rect">
            <a:avLst/>
          </a:prstGeom>
          <a:ln w="12700">
            <a:miter lim="400000"/>
          </a:ln>
        </p:spPr>
      </p:pic>
      <p:pic>
        <p:nvPicPr>
          <p:cNvPr id="231" name="13540413091668666327Text File.svg.med.png" descr="13540413091668666327Text File.svg.med.png"/>
          <p:cNvPicPr>
            <a:picLocks noChangeAspect="1"/>
          </p:cNvPicPr>
          <p:nvPr/>
        </p:nvPicPr>
        <p:blipFill>
          <a:blip r:embed="rId3"/>
          <a:stretch>
            <a:fillRect/>
          </a:stretch>
        </p:blipFill>
        <p:spPr>
          <a:xfrm>
            <a:off x="7523886" y="5581134"/>
            <a:ext cx="1457648" cy="1596471"/>
          </a:xfrm>
          <a:prstGeom prst="rect">
            <a:avLst/>
          </a:prstGeom>
          <a:ln w="12700">
            <a:miter lim="400000"/>
          </a:ln>
        </p:spPr>
      </p:pic>
      <p:sp>
        <p:nvSpPr>
          <p:cNvPr id="232" name="file1"/>
          <p:cNvSpPr/>
          <p:nvPr/>
        </p:nvSpPr>
        <p:spPr>
          <a:xfrm>
            <a:off x="4091506" y="7134217"/>
            <a:ext cx="1261208" cy="546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000"/>
            </a:lvl1pPr>
          </a:lstStyle>
          <a:p>
            <a:r>
              <a:t>file1</a:t>
            </a:r>
          </a:p>
        </p:txBody>
      </p:sp>
      <p:sp>
        <p:nvSpPr>
          <p:cNvPr id="233" name="file2"/>
          <p:cNvSpPr/>
          <p:nvPr/>
        </p:nvSpPr>
        <p:spPr>
          <a:xfrm>
            <a:off x="7622106" y="7134217"/>
            <a:ext cx="1261208" cy="546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000"/>
            </a:lvl1pPr>
          </a:lstStyle>
          <a:p>
            <a:r>
              <a:t>file2</a:t>
            </a:r>
          </a:p>
        </p:txBody>
      </p:sp>
      <p:sp>
        <p:nvSpPr>
          <p:cNvPr id="234" name="="/>
          <p:cNvSpPr/>
          <p:nvPr/>
        </p:nvSpPr>
        <p:spPr>
          <a:xfrm>
            <a:off x="6185586" y="6125370"/>
            <a:ext cx="603648" cy="1041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400"/>
            </a:lvl1pPr>
          </a:lstStyle>
          <a:p>
            <a:r>
              <a:t>=</a:t>
            </a:r>
          </a:p>
        </p:txBody>
      </p:sp>
      <p:sp>
        <p:nvSpPr>
          <p:cNvPr id="235" name="?"/>
          <p:cNvSpPr/>
          <p:nvPr/>
        </p:nvSpPr>
        <p:spPr>
          <a:xfrm>
            <a:off x="6185586" y="5591969"/>
            <a:ext cx="603648" cy="1041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400"/>
            </a:lvl1pPr>
          </a:lstStyle>
          <a:p>
            <a:r>
              <a:t>?</a:t>
            </a:r>
          </a:p>
        </p:txBody>
      </p:sp>
      <p:sp>
        <p:nvSpPr>
          <p:cNvPr id="236" name="NOTE: Hash functions for files are more sophisticated than those used for hashtables. Instead for files we use what are called cryptographic hash functions also called checksums."/>
          <p:cNvSpPr/>
          <p:nvPr/>
        </p:nvSpPr>
        <p:spPr>
          <a:xfrm>
            <a:off x="292224" y="7820870"/>
            <a:ext cx="12420352"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en-US" b="1" dirty="0" err="1"/>
              <a:t>注意</a:t>
            </a:r>
            <a:r>
              <a:rPr dirty="0"/>
              <a:t>: </a:t>
            </a:r>
            <a:r>
              <a:rPr lang="zh-CN" altLang="en-US" dirty="0"/>
              <a:t>用于文件的哈希函数比用于哈希表的哈希函数要更加复杂。对于文件，我们通常使用</a:t>
            </a:r>
            <a:r>
              <a:rPr lang="zh-CN" altLang="en-US" b="1" dirty="0">
                <a:solidFill>
                  <a:srgbClr val="11DBE2"/>
                </a:solidFill>
              </a:rPr>
              <a:t>加密哈希函数</a:t>
            </a:r>
            <a:r>
              <a:rPr lang="en-US" altLang="zh-CN" b="1" dirty="0">
                <a:solidFill>
                  <a:srgbClr val="11DBE2"/>
                </a:solidFill>
              </a:rPr>
              <a:t>(</a:t>
            </a:r>
            <a:r>
              <a:rPr lang="en" altLang="zh-CN" b="1" dirty="0">
                <a:solidFill>
                  <a:srgbClr val="11DBE2"/>
                </a:solidFill>
              </a:rPr>
              <a:t>cryptographic hash functions</a:t>
            </a:r>
            <a:r>
              <a:rPr lang="en-US" altLang="zh-CN" b="1" dirty="0">
                <a:solidFill>
                  <a:srgbClr val="11DBE2"/>
                </a:solidFill>
              </a:rPr>
              <a:t>)</a:t>
            </a:r>
            <a:r>
              <a:rPr lang="zh-CN" altLang="en-US" dirty="0"/>
              <a:t>，也称为</a:t>
            </a:r>
            <a:r>
              <a:rPr lang="zh-CN" altLang="en-US" b="1" dirty="0">
                <a:solidFill>
                  <a:srgbClr val="11DBE2"/>
                </a:solidFill>
              </a:rPr>
              <a:t>校验和</a:t>
            </a:r>
            <a:r>
              <a:rPr lang="en-US" altLang="zh-CN" b="1" dirty="0">
                <a:solidFill>
                  <a:srgbClr val="11DBE2"/>
                </a:solidFill>
              </a:rPr>
              <a:t>(</a:t>
            </a:r>
            <a:r>
              <a:rPr lang="en" altLang="zh-CN" b="1" dirty="0">
                <a:solidFill>
                  <a:srgbClr val="11DBE2"/>
                </a:solidFill>
              </a:rPr>
              <a:t>checksums)</a:t>
            </a:r>
            <a:r>
              <a:rPr lang="zh-CN" altLang="en-US" dirty="0"/>
              <a:t>。</a:t>
            </a:r>
            <a:endParaRPr dirty="0"/>
          </a:p>
        </p:txBody>
      </p:sp>
    </p:spTree>
  </p:cSld>
  <p:clrMapOvr>
    <a:masterClrMapping/>
  </p:clrMapOvr>
  <p:transition spd="me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21"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22"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23"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24"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25" name="Suppose H(k2)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5</a:t>
            </a:r>
          </a:p>
        </p:txBody>
      </p:sp>
      <p:sp>
        <p:nvSpPr>
          <p:cNvPr id="2526" name="H(k2)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527"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28"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0"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31"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32"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33"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34" name="Suppose H(k2)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5</a:t>
            </a:r>
          </a:p>
        </p:txBody>
      </p:sp>
      <p:sp>
        <p:nvSpPr>
          <p:cNvPr id="2535" name="H(k2)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536"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37"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38"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0"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41"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42"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43"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4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6"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47"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48"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49"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50" name="Suppose H(k3)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51" name="H(k3)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52"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53"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55"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56"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57"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58"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59" name="Suppose H(k3)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60" name="H(k3)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61"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62" name="Bucket 5 is already taken! Try the next probe position at P(1) instead of P(0)"/>
          <p:cNvSpPr/>
          <p:nvPr/>
        </p:nvSpPr>
        <p:spPr>
          <a:xfrm>
            <a:off x="841756" y="8335327"/>
            <a:ext cx="11119953"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5 is already taken! Try the next probe position at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2563"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6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6"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67"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68"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69"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70" name="Suppose H(k3)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71"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72" name="H(k3) + P(1) mod N"/>
          <p:cNvSpPr/>
          <p:nvPr/>
        </p:nvSpPr>
        <p:spPr>
          <a:xfrm>
            <a:off x="4560572" y="5965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a:t>
            </a:r>
          </a:p>
        </p:txBody>
      </p:sp>
      <p:sp>
        <p:nvSpPr>
          <p:cNvPr id="2573" name="5   +   1  mod 8 = 6"/>
          <p:cNvSpPr/>
          <p:nvPr/>
        </p:nvSpPr>
        <p:spPr>
          <a:xfrm>
            <a:off x="4514696" y="6572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1  mod 8 = 6</a:t>
            </a:r>
          </a:p>
        </p:txBody>
      </p:sp>
      <p:sp>
        <p:nvSpPr>
          <p:cNvPr id="2580" name="Connection Line"/>
          <p:cNvSpPr/>
          <p:nvPr/>
        </p:nvSpPr>
        <p:spPr>
          <a:xfrm>
            <a:off x="8883385" y="2410473"/>
            <a:ext cx="1209517" cy="483773"/>
          </a:xfrm>
          <a:custGeom>
            <a:avLst/>
            <a:gdLst/>
            <a:ahLst/>
            <a:cxnLst>
              <a:cxn ang="0">
                <a:pos x="wd2" y="hd2"/>
              </a:cxn>
              <a:cxn ang="5400000">
                <a:pos x="wd2" y="hd2"/>
              </a:cxn>
              <a:cxn ang="10800000">
                <a:pos x="wd2" y="hd2"/>
              </a:cxn>
              <a:cxn ang="16200000">
                <a:pos x="wd2" y="hd2"/>
              </a:cxn>
            </a:cxnLst>
            <a:rect l="0" t="0" r="r" b="b"/>
            <a:pathLst>
              <a:path w="21600" h="16207" extrusionOk="0">
                <a:moveTo>
                  <a:pt x="21600" y="0"/>
                </a:moveTo>
                <a:cubicBezTo>
                  <a:pt x="14258" y="21166"/>
                  <a:pt x="7058" y="21600"/>
                  <a:pt x="0" y="1303"/>
                </a:cubicBezTo>
              </a:path>
            </a:pathLst>
          </a:custGeom>
          <a:ln w="50800">
            <a:solidFill>
              <a:srgbClr val="FFFFFF"/>
            </a:solidFill>
            <a:miter lim="400000"/>
          </a:ln>
        </p:spPr>
        <p:txBody>
          <a:bodyPr/>
          <a:lstStyle/>
          <a:p>
            <a:endParaRPr/>
          </a:p>
        </p:txBody>
      </p:sp>
      <p:sp>
        <p:nvSpPr>
          <p:cNvPr id="2575" name="Line"/>
          <p:cNvSpPr/>
          <p:nvPr/>
        </p:nvSpPr>
        <p:spPr>
          <a:xfrm flipV="1">
            <a:off x="10035430" y="2248561"/>
            <a:ext cx="143620" cy="24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76" name="Bucket 6 is already taken! Try the next probe position at P(2) instead of P(1)"/>
          <p:cNvSpPr/>
          <p:nvPr/>
        </p:nvSpPr>
        <p:spPr>
          <a:xfrm>
            <a:off x="841756" y="8335327"/>
            <a:ext cx="11119953"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6 is already taken! Try the next probe position at </a:t>
            </a:r>
            <a:r>
              <a:rPr b="1">
                <a:solidFill>
                  <a:schemeClr val="accent6">
                    <a:hueOff val="-241736"/>
                    <a:satOff val="29413"/>
                    <a:lumOff val="20727"/>
                  </a:schemeClr>
                </a:solidFill>
              </a:rPr>
              <a:t>P</a:t>
            </a:r>
            <a:r>
              <a:t>(2) instead of </a:t>
            </a:r>
            <a:r>
              <a:rPr b="1">
                <a:solidFill>
                  <a:schemeClr val="accent6">
                    <a:hueOff val="-241736"/>
                    <a:satOff val="29413"/>
                    <a:lumOff val="20727"/>
                  </a:schemeClr>
                </a:solidFill>
              </a:rPr>
              <a:t>P</a:t>
            </a:r>
            <a:r>
              <a:t>(1)</a:t>
            </a:r>
          </a:p>
        </p:txBody>
      </p:sp>
      <p:sp>
        <p:nvSpPr>
          <p:cNvPr id="2577" name="H(k3)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78"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79"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82"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83"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84"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585"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86" name="Suppose H(k3) =  5"/>
          <p:cNvSpPr/>
          <p:nvPr/>
        </p:nvSpPr>
        <p:spPr>
          <a:xfrm>
            <a:off x="5111087" y="410590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87"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9" name="Connection Line"/>
          <p:cNvSpPr/>
          <p:nvPr/>
        </p:nvSpPr>
        <p:spPr>
          <a:xfrm>
            <a:off x="8883385" y="2410473"/>
            <a:ext cx="1209517" cy="483773"/>
          </a:xfrm>
          <a:custGeom>
            <a:avLst/>
            <a:gdLst/>
            <a:ahLst/>
            <a:cxnLst>
              <a:cxn ang="0">
                <a:pos x="wd2" y="hd2"/>
              </a:cxn>
              <a:cxn ang="5400000">
                <a:pos x="wd2" y="hd2"/>
              </a:cxn>
              <a:cxn ang="10800000">
                <a:pos x="wd2" y="hd2"/>
              </a:cxn>
              <a:cxn ang="16200000">
                <a:pos x="wd2" y="hd2"/>
              </a:cxn>
            </a:cxnLst>
            <a:rect l="0" t="0" r="r" b="b"/>
            <a:pathLst>
              <a:path w="21600" h="16207" extrusionOk="0">
                <a:moveTo>
                  <a:pt x="21600" y="0"/>
                </a:moveTo>
                <a:cubicBezTo>
                  <a:pt x="14258" y="21166"/>
                  <a:pt x="7058" y="21600"/>
                  <a:pt x="0" y="1303"/>
                </a:cubicBezTo>
              </a:path>
            </a:pathLst>
          </a:custGeom>
          <a:ln w="50800">
            <a:solidFill>
              <a:srgbClr val="FFFFFF"/>
            </a:solidFill>
            <a:miter lim="400000"/>
          </a:ln>
        </p:spPr>
        <p:txBody>
          <a:bodyPr/>
          <a:lstStyle/>
          <a:p>
            <a:endParaRPr/>
          </a:p>
        </p:txBody>
      </p:sp>
      <p:sp>
        <p:nvSpPr>
          <p:cNvPr id="2589" name="Line"/>
          <p:cNvSpPr/>
          <p:nvPr/>
        </p:nvSpPr>
        <p:spPr>
          <a:xfrm flipV="1">
            <a:off x="10035430" y="2248561"/>
            <a:ext cx="143620" cy="24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0" name="H(k3) + P(2) mod N"/>
          <p:cNvSpPr/>
          <p:nvPr/>
        </p:nvSpPr>
        <p:spPr>
          <a:xfrm>
            <a:off x="4560572" y="7108190"/>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a:t>
            </a:r>
          </a:p>
        </p:txBody>
      </p:sp>
      <p:sp>
        <p:nvSpPr>
          <p:cNvPr id="2591" name="5   +   3  mod 8 = 0"/>
          <p:cNvSpPr/>
          <p:nvPr/>
        </p:nvSpPr>
        <p:spPr>
          <a:xfrm>
            <a:off x="4514696" y="7715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3  mod 8 = 0</a:t>
            </a:r>
          </a:p>
        </p:txBody>
      </p:sp>
      <p:sp>
        <p:nvSpPr>
          <p:cNvPr id="2600" name="Connection Line"/>
          <p:cNvSpPr/>
          <p:nvPr/>
        </p:nvSpPr>
        <p:spPr>
          <a:xfrm>
            <a:off x="1833179" y="201106"/>
            <a:ext cx="7877374" cy="1019973"/>
          </a:xfrm>
          <a:custGeom>
            <a:avLst/>
            <a:gdLst/>
            <a:ahLst/>
            <a:cxnLst>
              <a:cxn ang="0">
                <a:pos x="wd2" y="hd2"/>
              </a:cxn>
              <a:cxn ang="5400000">
                <a:pos x="wd2" y="hd2"/>
              </a:cxn>
              <a:cxn ang="10800000">
                <a:pos x="wd2" y="hd2"/>
              </a:cxn>
              <a:cxn ang="16200000">
                <a:pos x="wd2" y="hd2"/>
              </a:cxn>
            </a:cxnLst>
            <a:rect l="0" t="0" r="r" b="b"/>
            <a:pathLst>
              <a:path w="21600" h="16202" extrusionOk="0">
                <a:moveTo>
                  <a:pt x="21600" y="16202"/>
                </a:moveTo>
                <a:cubicBezTo>
                  <a:pt x="13888" y="-5152"/>
                  <a:pt x="6688" y="-5398"/>
                  <a:pt x="0" y="15465"/>
                </a:cubicBezTo>
              </a:path>
            </a:pathLst>
          </a:custGeom>
          <a:ln w="50800">
            <a:solidFill>
              <a:srgbClr val="FFFFFF"/>
            </a:solidFill>
            <a:miter lim="400000"/>
          </a:ln>
        </p:spPr>
        <p:txBody>
          <a:bodyPr/>
          <a:lstStyle/>
          <a:p>
            <a:endParaRPr/>
          </a:p>
        </p:txBody>
      </p:sp>
      <p:sp>
        <p:nvSpPr>
          <p:cNvPr id="2593" name="Line"/>
          <p:cNvSpPr/>
          <p:nvPr/>
        </p:nvSpPr>
        <p:spPr>
          <a:xfrm flipH="1">
            <a:off x="1641033" y="1150826"/>
            <a:ext cx="239714" cy="1194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4" name="H(k3) + P(1) mod N"/>
          <p:cNvSpPr/>
          <p:nvPr/>
        </p:nvSpPr>
        <p:spPr>
          <a:xfrm>
            <a:off x="4560572" y="5965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a:t>
            </a:r>
          </a:p>
        </p:txBody>
      </p:sp>
      <p:sp>
        <p:nvSpPr>
          <p:cNvPr id="2595" name="5   +   1  mod 8 = 6"/>
          <p:cNvSpPr/>
          <p:nvPr/>
        </p:nvSpPr>
        <p:spPr>
          <a:xfrm>
            <a:off x="4514696" y="6572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1  mod 8 = 6</a:t>
            </a:r>
          </a:p>
        </p:txBody>
      </p:sp>
      <p:sp>
        <p:nvSpPr>
          <p:cNvPr id="2596" name="H(k3) + P(0) mod N"/>
          <p:cNvSpPr/>
          <p:nvPr/>
        </p:nvSpPr>
        <p:spPr>
          <a:xfrm>
            <a:off x="4560572" y="482218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97" name="5   +   0  mod 8 = 5"/>
          <p:cNvSpPr/>
          <p:nvPr/>
        </p:nvSpPr>
        <p:spPr>
          <a:xfrm>
            <a:off x="4514696" y="5429250"/>
            <a:ext cx="6169969"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lstStyle>
          <a:p>
            <a:r>
              <a:t>  5   +   0  mod 8 = 5</a:t>
            </a:r>
          </a:p>
        </p:txBody>
      </p:sp>
      <p:sp>
        <p:nvSpPr>
          <p:cNvPr id="2598"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2"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3"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04"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605"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606"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8" name="Table"/>
          <p:cNvGraphicFramePr/>
          <p:nvPr/>
        </p:nvGraphicFramePr>
        <p:xfrm>
          <a:off x="763885" y="14224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9" name="Table"/>
          <p:cNvGraphicFramePr/>
          <p:nvPr/>
        </p:nvGraphicFramePr>
        <p:xfrm>
          <a:off x="763885" y="7061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10"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611" name="Recall P(x) = (x² + x)/2, N = 8, threshold = 3"/>
          <p:cNvSpPr/>
          <p:nvPr/>
        </p:nvSpPr>
        <p:spPr>
          <a:xfrm>
            <a:off x="-627613" y="324961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a:t>
            </a:r>
            <a:r>
              <a:rPr b="1">
                <a:solidFill>
                  <a:schemeClr val="accent4">
                    <a:hueOff val="102361"/>
                    <a:satOff val="14118"/>
                    <a:lumOff val="10675"/>
                  </a:schemeClr>
                </a:solidFill>
              </a:rPr>
              <a:t>threshold = 3</a:t>
            </a:r>
            <a:r>
              <a:t> </a:t>
            </a:r>
          </a:p>
        </p:txBody>
      </p:sp>
      <p:sp>
        <p:nvSpPr>
          <p:cNvPr id="2612" name="We have now reached the table threshold, so it’s time to resize the table!"/>
          <p:cNvSpPr/>
          <p:nvPr/>
        </p:nvSpPr>
        <p:spPr>
          <a:xfrm>
            <a:off x="3955742" y="4908550"/>
            <a:ext cx="8333285"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We have now reached the table </a:t>
            </a:r>
            <a:r>
              <a:rPr b="1">
                <a:solidFill>
                  <a:schemeClr val="accent4">
                    <a:hueOff val="102361"/>
                    <a:satOff val="14118"/>
                    <a:lumOff val="10675"/>
                  </a:schemeClr>
                </a:solidFill>
              </a:rPr>
              <a:t>threshold</a:t>
            </a:r>
            <a:r>
              <a:t>, so it’s time to resize the table!</a:t>
            </a:r>
          </a:p>
        </p:txBody>
      </p:sp>
      <p:sp>
        <p:nvSpPr>
          <p:cNvPr id="2613"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5"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16"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17"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18"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19"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20"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21" name="Our quadratic probing scheme requires that the table size remains a power of two, so let’s double the table size!"/>
          <p:cNvSpPr/>
          <p:nvPr/>
        </p:nvSpPr>
        <p:spPr>
          <a:xfrm>
            <a:off x="911515" y="6501129"/>
            <a:ext cx="1118177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Our quadratic probing scheme requires that the table size remains a power of two, so let’s double the table size!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rPr lang="zh-CN" altLang="en-US" dirty="0"/>
              <a:t>哈希函数的特性</a:t>
            </a:r>
            <a:endParaRPr dirty="0"/>
          </a:p>
        </p:txBody>
      </p:sp>
      <p:sp>
        <p:nvSpPr>
          <p:cNvPr id="239" name="A hash function H(x) must be deterministic."/>
          <p:cNvSpPr/>
          <p:nvPr/>
        </p:nvSpPr>
        <p:spPr>
          <a:xfrm>
            <a:off x="445665" y="1703705"/>
            <a:ext cx="1211347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哈希函数</a:t>
            </a:r>
            <a:r>
              <a:rPr lang="en" altLang="zh-CN" b="1" dirty="0">
                <a:solidFill>
                  <a:schemeClr val="accent5">
                    <a:hueOff val="101205"/>
                    <a:satOff val="-13598"/>
                    <a:lumOff val="23877"/>
                  </a:schemeClr>
                </a:solidFill>
              </a:rPr>
              <a:t>H</a:t>
            </a:r>
            <a:r>
              <a:rPr lang="en" altLang="zh-CN" dirty="0"/>
              <a:t>(x)</a:t>
            </a:r>
            <a:r>
              <a:rPr lang="en-US" dirty="0" err="1"/>
              <a:t>必须是</a:t>
            </a:r>
            <a:r>
              <a:rPr lang="en-US" b="1" dirty="0" err="1">
                <a:solidFill>
                  <a:srgbClr val="11DBE2"/>
                </a:solidFill>
              </a:rPr>
              <a:t>确定的</a:t>
            </a:r>
            <a:r>
              <a:rPr lang="en-US" b="1" dirty="0">
                <a:solidFill>
                  <a:srgbClr val="11DBE2"/>
                </a:solidFill>
              </a:rPr>
              <a:t>(</a:t>
            </a:r>
            <a:r>
              <a:rPr lang="en" altLang="zh-CN" b="1" dirty="0">
                <a:solidFill>
                  <a:schemeClr val="accent2">
                    <a:satOff val="-13916"/>
                    <a:lumOff val="13989"/>
                  </a:schemeClr>
                </a:solidFill>
              </a:rPr>
              <a:t>deterministic)</a:t>
            </a:r>
            <a:endParaRPr dirty="0"/>
          </a:p>
        </p:txBody>
      </p:sp>
      <p:sp>
        <p:nvSpPr>
          <p:cNvPr id="240" name="This means that if H(x) = y then H(x) must always produce y and never another value. This may seen obvious, but it is critical to the functionality of a hash function."/>
          <p:cNvSpPr/>
          <p:nvPr/>
        </p:nvSpPr>
        <p:spPr>
          <a:xfrm>
            <a:off x="652735" y="2854174"/>
            <a:ext cx="11699330"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也就是说，如果</a:t>
            </a:r>
            <a:r>
              <a:rPr lang="en" altLang="zh-CN" b="1" dirty="0">
                <a:solidFill>
                  <a:schemeClr val="accent5">
                    <a:hueOff val="101205"/>
                    <a:satOff val="-13598"/>
                    <a:lumOff val="23877"/>
                  </a:schemeClr>
                </a:solidFill>
              </a:rPr>
              <a:t>H</a:t>
            </a:r>
            <a:r>
              <a:rPr lang="en" altLang="zh-CN" dirty="0"/>
              <a:t>(x) = y </a:t>
            </a:r>
            <a:r>
              <a:rPr lang="zh-CN" altLang="en-US" dirty="0"/>
              <a:t>，那么</a:t>
            </a:r>
            <a:r>
              <a:rPr lang="en" altLang="zh-CN" b="1" dirty="0">
                <a:solidFill>
                  <a:schemeClr val="accent5">
                    <a:hueOff val="101205"/>
                    <a:satOff val="-13598"/>
                    <a:lumOff val="23877"/>
                  </a:schemeClr>
                </a:solidFill>
              </a:rPr>
              <a:t>H</a:t>
            </a:r>
            <a:r>
              <a:rPr lang="en" altLang="zh-CN" dirty="0"/>
              <a:t>(x)</a:t>
            </a:r>
            <a:r>
              <a:rPr lang="zh-CN" altLang="en" dirty="0"/>
              <a:t>的</a:t>
            </a:r>
            <a:r>
              <a:rPr lang="zh-CN" altLang="en-US" dirty="0"/>
              <a:t>计算结果必须始终是</a:t>
            </a:r>
            <a:r>
              <a:rPr lang="en-US" altLang="zh-CN" dirty="0"/>
              <a:t>y</a:t>
            </a:r>
            <a:r>
              <a:rPr lang="zh-CN" altLang="en-US" dirty="0"/>
              <a:t>，而不能是其它值。这个看起来很明显，但是对于一个哈希函数的功能正确性来说，这个是非常关键的。</a:t>
            </a:r>
            <a:endParaRPr dirty="0"/>
          </a:p>
        </p:txBody>
      </p:sp>
    </p:spTree>
  </p:cSld>
  <p:clrMapOvr>
    <a:masterClrMapping/>
  </p:clrMapOvr>
  <p:transition spd="me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23"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24"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25"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26"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27"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28"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29" name="New table size N = 2⁴ = 16…"/>
          <p:cNvSpPr/>
          <p:nvPr/>
        </p:nvSpPr>
        <p:spPr>
          <a:xfrm>
            <a:off x="911515" y="6240779"/>
            <a:ext cx="11181770"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New table size N = 2⁴ = 16</a:t>
            </a:r>
          </a:p>
          <a:p>
            <a:r>
              <a:t>Max load factor α = 0.4</a:t>
            </a:r>
          </a:p>
          <a:p>
            <a:r>
              <a:t>New threshold value = N*α = 6</a:t>
            </a:r>
          </a:p>
          <a:p>
            <a:r>
              <a:t>Probing function </a:t>
            </a:r>
            <a:r>
              <a:rPr b="1">
                <a:solidFill>
                  <a:schemeClr val="accent6">
                    <a:hueOff val="-241736"/>
                    <a:satOff val="29413"/>
                    <a:lumOff val="20727"/>
                  </a:schemeClr>
                </a:solidFill>
              </a:rPr>
              <a:t>P</a:t>
            </a:r>
            <a:r>
              <a:t>(x) stays the same</a:t>
            </a:r>
          </a:p>
        </p:txBody>
      </p:sp>
    </p:spTree>
  </p:cSld>
  <p:clrMapOvr>
    <a:masterClrMapping/>
  </p:clrMapOvr>
  <p:transition spd="me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1"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2"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33"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4"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5"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36"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8"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9"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40"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41"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42"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43"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44" name="From before, H(k3) = 5"/>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645" name="Line"/>
          <p:cNvSpPr/>
          <p:nvPr/>
        </p:nvSpPr>
        <p:spPr>
          <a:xfrm flipV="1">
            <a:off x="14579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7"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48"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49"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50"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51"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52"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53" name="From before, H(k3) = 5"/>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654" name="H(k3) + P(0) mod N"/>
          <p:cNvSpPr/>
          <p:nvPr/>
        </p:nvSpPr>
        <p:spPr>
          <a:xfrm>
            <a:off x="3444847" y="640587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655" name="5   +   0  mod 16 = 5"/>
          <p:cNvSpPr/>
          <p:nvPr/>
        </p:nvSpPr>
        <p:spPr>
          <a:xfrm>
            <a:off x="3902360" y="7019925"/>
            <a:ext cx="5894711"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656" name="Line"/>
          <p:cNvSpPr/>
          <p:nvPr/>
        </p:nvSpPr>
        <p:spPr>
          <a:xfrm flipV="1">
            <a:off x="14579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57" name="Line"/>
          <p:cNvSpPr/>
          <p:nvPr/>
        </p:nvSpPr>
        <p:spPr>
          <a:xfrm>
            <a:off x="1885156" y="1956315"/>
            <a:ext cx="6197204" cy="172236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9"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0"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61"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2"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3"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64"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65" name="Line"/>
          <p:cNvSpPr/>
          <p:nvPr/>
        </p:nvSpPr>
        <p:spPr>
          <a:xfrm flipV="1">
            <a:off x="29184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7"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8"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69"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0"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1"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72"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73" name="Line"/>
          <p:cNvSpPr/>
          <p:nvPr/>
        </p:nvSpPr>
        <p:spPr>
          <a:xfrm flipV="1">
            <a:off x="4353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5"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6"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77"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8"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9"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80"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81" name="Line"/>
          <p:cNvSpPr/>
          <p:nvPr/>
        </p:nvSpPr>
        <p:spPr>
          <a:xfrm flipV="1">
            <a:off x="58013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3"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4"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85"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6"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7"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88"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89" name="Line"/>
          <p:cNvSpPr/>
          <p:nvPr/>
        </p:nvSpPr>
        <p:spPr>
          <a:xfrm flipV="1">
            <a:off x="72237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1"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92"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93"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94"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95"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96"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97"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9"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00"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01"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02"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03"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04"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05"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06" name="From before, H(k2) = 5"/>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5</a:t>
            </a:r>
          </a:p>
        </p:txBody>
      </p:sp>
      <p:sp>
        <p:nvSpPr>
          <p:cNvPr id="2707" name="H(k2) + P(0) mod N"/>
          <p:cNvSpPr/>
          <p:nvPr/>
        </p:nvSpPr>
        <p:spPr>
          <a:xfrm>
            <a:off x="3444847" y="640587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708" name="5   +   0  mod 16 = 5"/>
          <p:cNvSpPr/>
          <p:nvPr/>
        </p:nvSpPr>
        <p:spPr>
          <a:xfrm>
            <a:off x="3902360" y="7019925"/>
            <a:ext cx="5894711"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709" name="Line"/>
          <p:cNvSpPr/>
          <p:nvPr/>
        </p:nvSpPr>
        <p:spPr>
          <a:xfrm>
            <a:off x="9067800" y="1756886"/>
            <a:ext cx="0" cy="186658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Example of non-deterministic hash function:"/>
          <p:cNvSpPr/>
          <p:nvPr/>
        </p:nvSpPr>
        <p:spPr>
          <a:xfrm>
            <a:off x="4004120" y="4784344"/>
            <a:ext cx="499656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不确定哈希函数的例子</a:t>
            </a:r>
            <a:r>
              <a:rPr dirty="0"/>
              <a:t>:</a:t>
            </a:r>
          </a:p>
        </p:txBody>
      </p:sp>
      <p:sp>
        <p:nvSpPr>
          <p:cNvPr id="244" name="counter := 0…"/>
          <p:cNvSpPr/>
          <p:nvPr/>
        </p:nvSpPr>
        <p:spPr>
          <a:xfrm>
            <a:off x="2787804" y="5629655"/>
            <a:ext cx="8647287"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counter := 0</a:t>
            </a:r>
          </a:p>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(x):</a:t>
            </a:r>
          </a:p>
          <a:p>
            <a:pPr algn="l"/>
            <a:r>
              <a:t>    counter = counter + 1</a:t>
            </a:r>
          </a:p>
          <a:p>
            <a:pPr algn="l"/>
            <a:r>
              <a:t>    </a:t>
            </a:r>
            <a:r>
              <a:rPr b="1">
                <a:solidFill>
                  <a:schemeClr val="accent5">
                    <a:hueOff val="101205"/>
                    <a:satOff val="-13598"/>
                    <a:lumOff val="23877"/>
                  </a:schemeClr>
                </a:solidFill>
              </a:rPr>
              <a:t>return</a:t>
            </a:r>
            <a:r>
              <a:t> (x + counter) mod 13</a:t>
            </a:r>
          </a:p>
        </p:txBody>
      </p:sp>
      <p:sp>
        <p:nvSpPr>
          <p:cNvPr id="245" name="The first time called H(5) = 6, but if called again H(5) = 7!"/>
          <p:cNvSpPr/>
          <p:nvPr/>
        </p:nvSpPr>
        <p:spPr>
          <a:xfrm>
            <a:off x="1761732" y="8002777"/>
            <a:ext cx="9481322"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第一次调用</a:t>
            </a:r>
            <a:r>
              <a:rPr b="1" dirty="0">
                <a:solidFill>
                  <a:schemeClr val="accent5">
                    <a:hueOff val="101205"/>
                    <a:satOff val="-13598"/>
                    <a:lumOff val="23877"/>
                  </a:schemeClr>
                </a:solidFill>
              </a:rPr>
              <a:t>H</a:t>
            </a:r>
            <a:r>
              <a:rPr dirty="0"/>
              <a:t>(5) = 6, </a:t>
            </a:r>
            <a:r>
              <a:rPr lang="zh-CN" altLang="en-US" dirty="0"/>
              <a:t>但是如果再次调用</a:t>
            </a:r>
            <a:r>
              <a:rPr b="1" dirty="0">
                <a:solidFill>
                  <a:schemeClr val="accent5">
                    <a:hueOff val="101205"/>
                    <a:satOff val="-13598"/>
                    <a:lumOff val="23877"/>
                  </a:schemeClr>
                </a:solidFill>
              </a:rPr>
              <a:t>H</a:t>
            </a:r>
            <a:r>
              <a:rPr dirty="0"/>
              <a:t>(5) = 7!</a:t>
            </a:r>
          </a:p>
        </p:txBody>
      </p:sp>
      <p:sp>
        <p:nvSpPr>
          <p:cNvPr id="10" name="Properties of Hash functions">
            <a:extLst>
              <a:ext uri="{FF2B5EF4-FFF2-40B4-BE49-F238E27FC236}">
                <a16:creationId xmlns:a16="http://schemas.microsoft.com/office/drawing/2014/main" id="{CDCDE200-D8B3-D24F-AF1E-075E16C9ADA6}"/>
              </a:ext>
            </a:extLst>
          </p:cNvPr>
          <p:cNvSpPr>
            <a:spLocks noGrp="1"/>
          </p:cNvSpPr>
          <p:nvPr>
            <p:ph type="title"/>
          </p:nvPr>
        </p:nvSpPr>
        <p:spPr>
          <a:xfrm>
            <a:off x="445665" y="117507"/>
            <a:ext cx="12113470" cy="1302226"/>
          </a:xfrm>
          <a:prstGeom prst="rect">
            <a:avLst/>
          </a:prstGeom>
        </p:spPr>
        <p:txBody>
          <a:bodyPr/>
          <a:lstStyle>
            <a:lvl1pPr defTabSz="408940">
              <a:defRPr sz="5600" b="1"/>
            </a:lvl1pPr>
          </a:lstStyle>
          <a:p>
            <a:r>
              <a:rPr lang="zh-CN" altLang="en-US" dirty="0"/>
              <a:t>哈希函数的特性</a:t>
            </a:r>
            <a:endParaRPr dirty="0"/>
          </a:p>
        </p:txBody>
      </p:sp>
      <p:sp>
        <p:nvSpPr>
          <p:cNvPr id="11" name="A hash function H(x) must be deterministic.">
            <a:extLst>
              <a:ext uri="{FF2B5EF4-FFF2-40B4-BE49-F238E27FC236}">
                <a16:creationId xmlns:a16="http://schemas.microsoft.com/office/drawing/2014/main" id="{6FFC3351-2498-6E4B-8021-F28B22D240A0}"/>
              </a:ext>
            </a:extLst>
          </p:cNvPr>
          <p:cNvSpPr/>
          <p:nvPr/>
        </p:nvSpPr>
        <p:spPr>
          <a:xfrm>
            <a:off x="445665" y="1703705"/>
            <a:ext cx="1211347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哈希函数</a:t>
            </a:r>
            <a:r>
              <a:rPr lang="en" altLang="zh-CN" b="1" dirty="0">
                <a:solidFill>
                  <a:schemeClr val="accent5">
                    <a:hueOff val="101205"/>
                    <a:satOff val="-13598"/>
                    <a:lumOff val="23877"/>
                  </a:schemeClr>
                </a:solidFill>
              </a:rPr>
              <a:t>H</a:t>
            </a:r>
            <a:r>
              <a:rPr lang="en" altLang="zh-CN" dirty="0"/>
              <a:t>(x)</a:t>
            </a:r>
            <a:r>
              <a:rPr lang="en-US" dirty="0" err="1"/>
              <a:t>必须是</a:t>
            </a:r>
            <a:r>
              <a:rPr lang="en-US" b="1" dirty="0" err="1">
                <a:solidFill>
                  <a:srgbClr val="11DBE2"/>
                </a:solidFill>
              </a:rPr>
              <a:t>确定的</a:t>
            </a:r>
            <a:r>
              <a:rPr lang="en-US" b="1" dirty="0">
                <a:solidFill>
                  <a:srgbClr val="11DBE2"/>
                </a:solidFill>
              </a:rPr>
              <a:t>(</a:t>
            </a:r>
            <a:r>
              <a:rPr lang="en" altLang="zh-CN" b="1" dirty="0">
                <a:solidFill>
                  <a:schemeClr val="accent2">
                    <a:satOff val="-13916"/>
                    <a:lumOff val="13989"/>
                  </a:schemeClr>
                </a:solidFill>
              </a:rPr>
              <a:t>deterministic)</a:t>
            </a:r>
            <a:endParaRPr dirty="0"/>
          </a:p>
        </p:txBody>
      </p:sp>
      <p:sp>
        <p:nvSpPr>
          <p:cNvPr id="12" name="This means that if H(x) = y then H(x) must always produce y and never another value. This may seen obvious, but it is critical to the functionality of a hash function.">
            <a:extLst>
              <a:ext uri="{FF2B5EF4-FFF2-40B4-BE49-F238E27FC236}">
                <a16:creationId xmlns:a16="http://schemas.microsoft.com/office/drawing/2014/main" id="{74CF3335-55BF-1E49-B6F5-9B38A3BB5737}"/>
              </a:ext>
            </a:extLst>
          </p:cNvPr>
          <p:cNvSpPr/>
          <p:nvPr/>
        </p:nvSpPr>
        <p:spPr>
          <a:xfrm>
            <a:off x="652735" y="2690026"/>
            <a:ext cx="11699330"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也就是说，如果</a:t>
            </a:r>
            <a:r>
              <a:rPr lang="en" altLang="zh-CN" b="1" dirty="0">
                <a:solidFill>
                  <a:schemeClr val="accent5">
                    <a:hueOff val="101205"/>
                    <a:satOff val="-13598"/>
                    <a:lumOff val="23877"/>
                  </a:schemeClr>
                </a:solidFill>
              </a:rPr>
              <a:t>H</a:t>
            </a:r>
            <a:r>
              <a:rPr lang="en" altLang="zh-CN" dirty="0"/>
              <a:t>(x) = y </a:t>
            </a:r>
            <a:r>
              <a:rPr lang="zh-CN" altLang="en-US" dirty="0"/>
              <a:t>，那么</a:t>
            </a:r>
            <a:r>
              <a:rPr lang="en" altLang="zh-CN" b="1" dirty="0">
                <a:solidFill>
                  <a:schemeClr val="accent5">
                    <a:hueOff val="101205"/>
                    <a:satOff val="-13598"/>
                    <a:lumOff val="23877"/>
                  </a:schemeClr>
                </a:solidFill>
              </a:rPr>
              <a:t>H</a:t>
            </a:r>
            <a:r>
              <a:rPr lang="en" altLang="zh-CN" dirty="0"/>
              <a:t>(x)</a:t>
            </a:r>
            <a:r>
              <a:rPr lang="zh-CN" altLang="en" dirty="0"/>
              <a:t>的</a:t>
            </a:r>
            <a:r>
              <a:rPr lang="zh-CN" altLang="en-US" dirty="0"/>
              <a:t>计算结果必须始终是</a:t>
            </a:r>
            <a:r>
              <a:rPr lang="en-US" altLang="zh-CN" dirty="0"/>
              <a:t>y</a:t>
            </a:r>
            <a:r>
              <a:rPr lang="zh-CN" altLang="en-US" dirty="0"/>
              <a:t>，而不能是其它值。这个看起来很明显，但是对于一个哈希函数的功能正确性来说，这个是非常关键的。</a:t>
            </a:r>
            <a:endParaRPr dirty="0"/>
          </a:p>
        </p:txBody>
      </p:sp>
    </p:spTree>
  </p:cSld>
  <p:clrMapOvr>
    <a:masterClrMapping/>
  </p:clrMapOvr>
  <p:transition spd="me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1"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12"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13"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14"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15"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16"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17"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18" name="From before, H(k2) = 5"/>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5</a:t>
            </a:r>
          </a:p>
        </p:txBody>
      </p:sp>
      <p:sp>
        <p:nvSpPr>
          <p:cNvPr id="2719" name="H(k2) + P(0) mod N"/>
          <p:cNvSpPr/>
          <p:nvPr/>
        </p:nvSpPr>
        <p:spPr>
          <a:xfrm>
            <a:off x="3444847" y="640587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720" name="5   +   0  mod 16 = 5"/>
          <p:cNvSpPr/>
          <p:nvPr/>
        </p:nvSpPr>
        <p:spPr>
          <a:xfrm>
            <a:off x="3902360" y="7019925"/>
            <a:ext cx="5894711"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721" name="Line"/>
          <p:cNvSpPr/>
          <p:nvPr/>
        </p:nvSpPr>
        <p:spPr>
          <a:xfrm>
            <a:off x="9067800" y="1756886"/>
            <a:ext cx="0" cy="186658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22" name="H(k2) + P(1) mod N"/>
          <p:cNvSpPr/>
          <p:nvPr/>
        </p:nvSpPr>
        <p:spPr>
          <a:xfrm>
            <a:off x="3429607" y="7640953"/>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a:t>
            </a:r>
          </a:p>
        </p:txBody>
      </p:sp>
      <p:sp>
        <p:nvSpPr>
          <p:cNvPr id="2723" name="5   +   1  mod 16 = 6"/>
          <p:cNvSpPr/>
          <p:nvPr/>
        </p:nvSpPr>
        <p:spPr>
          <a:xfrm>
            <a:off x="3887120" y="8254999"/>
            <a:ext cx="589471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1  mod 16 = 6</a:t>
            </a:r>
          </a:p>
        </p:txBody>
      </p:sp>
      <p:sp>
        <p:nvSpPr>
          <p:cNvPr id="2724" name="Line"/>
          <p:cNvSpPr/>
          <p:nvPr/>
        </p:nvSpPr>
        <p:spPr>
          <a:xfrm>
            <a:off x="9227819" y="4039234"/>
            <a:ext cx="444080"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6"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27"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28"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29"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0"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31"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32"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5"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36"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7"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8"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39"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40"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1" name="From before, H(k1) = 6"/>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6</a:t>
            </a:r>
          </a:p>
        </p:txBody>
      </p:sp>
    </p:spTree>
  </p:cSld>
  <p:clrMapOvr>
    <a:masterClrMapping/>
  </p:clrMapOvr>
  <p:transition spd="me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3"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44"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45"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46"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47"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48"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49"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0" name="From before, H(k1) = 6"/>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6</a:t>
            </a:r>
          </a:p>
        </p:txBody>
      </p:sp>
      <p:sp>
        <p:nvSpPr>
          <p:cNvPr id="2751" name="H(k1) + P(0) mod N"/>
          <p:cNvSpPr/>
          <p:nvPr/>
        </p:nvSpPr>
        <p:spPr>
          <a:xfrm>
            <a:off x="3444847" y="640587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752" name="6   +   0  mod 16 = 6"/>
          <p:cNvSpPr/>
          <p:nvPr/>
        </p:nvSpPr>
        <p:spPr>
          <a:xfrm>
            <a:off x="3902360" y="7019925"/>
            <a:ext cx="5894711"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0  mod 16 = 6</a:t>
            </a:r>
          </a:p>
        </p:txBody>
      </p:sp>
      <p:sp>
        <p:nvSpPr>
          <p:cNvPr id="2753" name="Line"/>
          <p:cNvSpPr/>
          <p:nvPr/>
        </p:nvSpPr>
        <p:spPr>
          <a:xfrm>
            <a:off x="10459720" y="1721338"/>
            <a:ext cx="1" cy="189703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5"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56"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57"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58"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59"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60"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61"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2" name="From before, H(k1) = 6"/>
          <p:cNvSpPr/>
          <p:nvPr/>
        </p:nvSpPr>
        <p:spPr>
          <a:xfrm>
            <a:off x="2894332" y="574039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6</a:t>
            </a:r>
          </a:p>
        </p:txBody>
      </p:sp>
      <p:sp>
        <p:nvSpPr>
          <p:cNvPr id="2763" name="H(k1) + P(0) mod N"/>
          <p:cNvSpPr/>
          <p:nvPr/>
        </p:nvSpPr>
        <p:spPr>
          <a:xfrm>
            <a:off x="3444847" y="640587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764" name="6   +   0  mod 16 = 6"/>
          <p:cNvSpPr/>
          <p:nvPr/>
        </p:nvSpPr>
        <p:spPr>
          <a:xfrm>
            <a:off x="3902360" y="7019925"/>
            <a:ext cx="5894711"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0  mod 16 = 6</a:t>
            </a:r>
          </a:p>
        </p:txBody>
      </p:sp>
      <p:sp>
        <p:nvSpPr>
          <p:cNvPr id="2765" name="Line"/>
          <p:cNvSpPr/>
          <p:nvPr/>
        </p:nvSpPr>
        <p:spPr>
          <a:xfrm>
            <a:off x="10459720" y="1721338"/>
            <a:ext cx="1" cy="189703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6" name="H(k1) + P(1) mod N"/>
          <p:cNvSpPr/>
          <p:nvPr/>
        </p:nvSpPr>
        <p:spPr>
          <a:xfrm>
            <a:off x="3470247" y="7640953"/>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a:t>
            </a:r>
          </a:p>
        </p:txBody>
      </p:sp>
      <p:sp>
        <p:nvSpPr>
          <p:cNvPr id="2767" name="6   +   1  mod 16 = 7"/>
          <p:cNvSpPr/>
          <p:nvPr/>
        </p:nvSpPr>
        <p:spPr>
          <a:xfrm>
            <a:off x="3927760" y="8254999"/>
            <a:ext cx="589471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1  mod 16 = 7</a:t>
            </a:r>
          </a:p>
        </p:txBody>
      </p:sp>
      <p:sp>
        <p:nvSpPr>
          <p:cNvPr id="2768" name="Line"/>
          <p:cNvSpPr/>
          <p:nvPr/>
        </p:nvSpPr>
        <p:spPr>
          <a:xfrm>
            <a:off x="10449559" y="4045267"/>
            <a:ext cx="7185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0" name="Table"/>
          <p:cNvGraphicFramePr/>
          <p:nvPr/>
        </p:nvGraphicFramePr>
        <p:xfrm>
          <a:off x="763885" y="985519"/>
          <a:ext cx="11489730" cy="883287"/>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1" name="Table"/>
          <p:cNvGraphicFramePr/>
          <p:nvPr/>
        </p:nvGraphicFramePr>
        <p:xfrm>
          <a:off x="763885" y="269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72" name="Table"/>
          <p:cNvGraphicFramePr/>
          <p:nvPr/>
        </p:nvGraphicFramePr>
        <p:xfrm>
          <a:off x="763885" y="33375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3" name="Table"/>
          <p:cNvGraphicFramePr/>
          <p:nvPr/>
        </p:nvGraphicFramePr>
        <p:xfrm>
          <a:off x="763885" y="4206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4" name="Table"/>
          <p:cNvGraphicFramePr/>
          <p:nvPr/>
        </p:nvGraphicFramePr>
        <p:xfrm>
          <a:off x="763885" y="267207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75" name="Table"/>
          <p:cNvGraphicFramePr/>
          <p:nvPr/>
        </p:nvGraphicFramePr>
        <p:xfrm>
          <a:off x="763885" y="492252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76" name="Line"/>
          <p:cNvSpPr/>
          <p:nvPr/>
        </p:nvSpPr>
        <p:spPr>
          <a:xfrm flipV="1">
            <a:off x="115163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8"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9"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80"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81"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82"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783"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78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86"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87"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88"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89"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90"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791"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792" name="Suppose H(k4) = 35410"/>
          <p:cNvSpPr/>
          <p:nvPr/>
        </p:nvSpPr>
        <p:spPr>
          <a:xfrm>
            <a:off x="4688041" y="4194810"/>
            <a:ext cx="58029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35410</a:t>
            </a:r>
          </a:p>
        </p:txBody>
      </p:sp>
      <p:sp>
        <p:nvSpPr>
          <p:cNvPr id="2793" name="35410 +   0  mod 16 = 2"/>
          <p:cNvSpPr/>
          <p:nvPr/>
        </p:nvSpPr>
        <p:spPr>
          <a:xfrm>
            <a:off x="4876800" y="5538469"/>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35410 +   0  mod 16 = 2</a:t>
            </a:r>
          </a:p>
        </p:txBody>
      </p:sp>
      <p:sp>
        <p:nvSpPr>
          <p:cNvPr id="2794" name="H(k4) + P(0) mod N  ="/>
          <p:cNvSpPr/>
          <p:nvPr/>
        </p:nvSpPr>
        <p:spPr>
          <a:xfrm>
            <a:off x="4947919" y="4982447"/>
            <a:ext cx="58029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a:t>
            </a:r>
          </a:p>
        </p:txBody>
      </p:sp>
      <p:sp>
        <p:nvSpPr>
          <p:cNvPr id="2795"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9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9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9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0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0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0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03" name="Suppose H(k4) = 35410"/>
          <p:cNvSpPr/>
          <p:nvPr/>
        </p:nvSpPr>
        <p:spPr>
          <a:xfrm>
            <a:off x="4688041" y="4194810"/>
            <a:ext cx="58029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35410</a:t>
            </a:r>
          </a:p>
        </p:txBody>
      </p:sp>
      <p:sp>
        <p:nvSpPr>
          <p:cNvPr id="2804" name="H(k4) + P(0) mod N  ="/>
          <p:cNvSpPr/>
          <p:nvPr/>
        </p:nvSpPr>
        <p:spPr>
          <a:xfrm>
            <a:off x="4947919" y="4982447"/>
            <a:ext cx="58029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a:t>
            </a:r>
          </a:p>
        </p:txBody>
      </p:sp>
      <p:sp>
        <p:nvSpPr>
          <p:cNvPr id="2805" name="35410 +   0  mod 16 = 2"/>
          <p:cNvSpPr/>
          <p:nvPr/>
        </p:nvSpPr>
        <p:spPr>
          <a:xfrm>
            <a:off x="4876800" y="5538469"/>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35410 +   0  mod 16 = 2</a:t>
            </a:r>
          </a:p>
        </p:txBody>
      </p:sp>
      <p:sp>
        <p:nvSpPr>
          <p:cNvPr id="2806" name="Line"/>
          <p:cNvSpPr/>
          <p:nvPr/>
        </p:nvSpPr>
        <p:spPr>
          <a:xfrm flipV="1">
            <a:off x="3845560" y="1761092"/>
            <a:ext cx="1" cy="27433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07"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09"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0"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1"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12"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13"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14"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15"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rPr lang="zh-CN" altLang="en-US" dirty="0"/>
              <a:t>哈希函数的特性</a:t>
            </a:r>
            <a:endParaRPr dirty="0"/>
          </a:p>
        </p:txBody>
      </p:sp>
      <p:sp>
        <p:nvSpPr>
          <p:cNvPr id="250" name="We try very hard to make uniform hash functions to minimize the number of hash collisions."/>
          <p:cNvSpPr/>
          <p:nvPr/>
        </p:nvSpPr>
        <p:spPr>
          <a:xfrm>
            <a:off x="1851890" y="1444115"/>
            <a:ext cx="930102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我们努力寻找</a:t>
            </a:r>
            <a:r>
              <a:rPr lang="zh-CN" altLang="en-US" b="1" dirty="0">
                <a:solidFill>
                  <a:srgbClr val="11DBE2"/>
                </a:solidFill>
              </a:rPr>
              <a:t>均匀</a:t>
            </a:r>
            <a:r>
              <a:rPr lang="en-US" altLang="zh-CN" b="1" dirty="0">
                <a:solidFill>
                  <a:srgbClr val="11DBE2"/>
                </a:solidFill>
              </a:rPr>
              <a:t>uniform</a:t>
            </a:r>
            <a:r>
              <a:rPr lang="zh-CN" altLang="en-US" dirty="0"/>
              <a:t>哈希函数，以最小化哈希碰撞。</a:t>
            </a:r>
            <a:endParaRPr dirty="0"/>
          </a:p>
        </p:txBody>
      </p:sp>
      <p:sp>
        <p:nvSpPr>
          <p:cNvPr id="251" name="A hash collision is when two objects x, y hash to the same value (i.e. H(x) = H(y))."/>
          <p:cNvSpPr/>
          <p:nvPr/>
        </p:nvSpPr>
        <p:spPr>
          <a:xfrm>
            <a:off x="652735" y="2975744"/>
            <a:ext cx="1169933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哈希碰撞指的是对象x和y具有相同的哈希值</a:t>
            </a:r>
            <a:r>
              <a:rPr lang="zh-CN" altLang="en-US" dirty="0"/>
              <a:t>，也就是</a:t>
            </a:r>
            <a:r>
              <a:rPr lang="en" altLang="zh-CN" b="1" dirty="0">
                <a:solidFill>
                  <a:schemeClr val="accent5">
                    <a:hueOff val="101205"/>
                    <a:satOff val="-13598"/>
                    <a:lumOff val="23877"/>
                  </a:schemeClr>
                </a:solidFill>
              </a:rPr>
              <a:t>H</a:t>
            </a:r>
            <a:r>
              <a:rPr lang="en" altLang="zh-CN" dirty="0"/>
              <a:t>(x) = </a:t>
            </a:r>
            <a:r>
              <a:rPr lang="en" altLang="zh-CN" b="1" dirty="0">
                <a:solidFill>
                  <a:schemeClr val="accent5">
                    <a:hueOff val="101205"/>
                    <a:satOff val="-13598"/>
                    <a:lumOff val="23877"/>
                  </a:schemeClr>
                </a:solidFill>
              </a:rPr>
              <a:t>H</a:t>
            </a:r>
            <a:r>
              <a:rPr lang="en" altLang="zh-CN" dirty="0"/>
              <a:t>(y)</a:t>
            </a:r>
            <a:r>
              <a:rPr lang="zh-CN" altLang="en-US" dirty="0"/>
              <a:t>。</a:t>
            </a:r>
            <a:endParaRPr dirty="0"/>
          </a:p>
        </p:txBody>
      </p:sp>
    </p:spTree>
  </p:cSld>
  <p:clrMapOvr>
    <a:masterClrMapping/>
  </p:clrMapOvr>
  <p:transition spd="me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1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2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2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2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23" name="From before, H(k3) = 5"/>
          <p:cNvSpPr/>
          <p:nvPr/>
        </p:nvSpPr>
        <p:spPr>
          <a:xfrm>
            <a:off x="4458972" y="456564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82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6"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rPr b="1">
                          <a:solidFill>
                            <a:schemeClr val="accent3">
                              <a:hueOff val="-499813"/>
                              <a:satOff val="-5228"/>
                              <a:lumOff val="24899"/>
                            </a:schemeClr>
                          </a:solidFill>
                        </a:rPr>
                        <a:t>v</a:t>
                      </a:r>
                      <a:r>
                        <a:rPr b="1" baseline="-5999">
                          <a:solidFill>
                            <a:schemeClr val="accent3">
                              <a:hueOff val="-499813"/>
                              <a:satOff val="-5228"/>
                              <a:lumOff val="24899"/>
                            </a:schemeClr>
                          </a:solidFill>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27"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28"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29"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30"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31"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32" name="From before, H(k3) = 5"/>
          <p:cNvSpPr/>
          <p:nvPr/>
        </p:nvSpPr>
        <p:spPr>
          <a:xfrm>
            <a:off x="4458972" y="456564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833" name="H(k3) + P(0) mod N"/>
          <p:cNvSpPr/>
          <p:nvPr/>
        </p:nvSpPr>
        <p:spPr>
          <a:xfrm>
            <a:off x="4755487" y="553846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834" name="5   +   0  mod 16 = 5"/>
          <p:cNvSpPr/>
          <p:nvPr/>
        </p:nvSpPr>
        <p:spPr>
          <a:xfrm>
            <a:off x="4684367" y="6061709"/>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5</a:t>
            </a:r>
            <a:r>
              <a:rPr b="1">
                <a:solidFill>
                  <a:schemeClr val="accent5">
                    <a:hueOff val="101205"/>
                    <a:satOff val="-13598"/>
                    <a:lumOff val="23877"/>
                  </a:schemeClr>
                </a:solidFill>
              </a:rPr>
              <a:t>   </a:t>
            </a:r>
            <a:r>
              <a:t>+   0  mod 16 = 5</a:t>
            </a:r>
          </a:p>
        </p:txBody>
      </p:sp>
      <p:sp>
        <p:nvSpPr>
          <p:cNvPr id="2835" name="Since k3 already existed in the table simply update the value associated with k3."/>
          <p:cNvSpPr/>
          <p:nvPr/>
        </p:nvSpPr>
        <p:spPr>
          <a:xfrm>
            <a:off x="3558716" y="7072630"/>
            <a:ext cx="869652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Since k</a:t>
            </a:r>
            <a:r>
              <a:rPr baseline="-5999"/>
              <a:t>3</a:t>
            </a:r>
            <a:r>
              <a:t> already existed in the table simply update the value associated with k</a:t>
            </a:r>
            <a:r>
              <a:rPr baseline="-5999"/>
              <a:t>3</a:t>
            </a:r>
            <a:r>
              <a:t>.</a:t>
            </a:r>
          </a:p>
        </p:txBody>
      </p:sp>
      <p:sp>
        <p:nvSpPr>
          <p:cNvPr id="2836" name="Line"/>
          <p:cNvSpPr/>
          <p:nvPr/>
        </p:nvSpPr>
        <p:spPr>
          <a:xfrm flipH="1" flipV="1">
            <a:off x="9056965" y="1679574"/>
            <a:ext cx="1727003" cy="43917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7"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9"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0"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1"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42"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43"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44"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45"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4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5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5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5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53" name="Suppose H(k6) = -6413"/>
          <p:cNvSpPr/>
          <p:nvPr/>
        </p:nvSpPr>
        <p:spPr>
          <a:xfrm>
            <a:off x="4535641" y="4194810"/>
            <a:ext cx="58029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-6413</a:t>
            </a:r>
          </a:p>
        </p:txBody>
      </p:sp>
      <p:sp>
        <p:nvSpPr>
          <p:cNvPr id="285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56"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57"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58"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59"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60"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61"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62" name="Suppose H(k6) = -6413"/>
          <p:cNvSpPr/>
          <p:nvPr/>
        </p:nvSpPr>
        <p:spPr>
          <a:xfrm>
            <a:off x="4535641" y="4194810"/>
            <a:ext cx="58029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-6413</a:t>
            </a:r>
          </a:p>
        </p:txBody>
      </p:sp>
      <p:sp>
        <p:nvSpPr>
          <p:cNvPr id="2863" name="H(k6) + P(0) mod N"/>
          <p:cNvSpPr/>
          <p:nvPr/>
        </p:nvSpPr>
        <p:spPr>
          <a:xfrm>
            <a:off x="4745328" y="4977448"/>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a:t>
            </a:r>
          </a:p>
        </p:txBody>
      </p:sp>
      <p:sp>
        <p:nvSpPr>
          <p:cNvPr id="2864" name="-6413 +   0  mod 16 = 3"/>
          <p:cNvSpPr/>
          <p:nvPr/>
        </p:nvSpPr>
        <p:spPr>
          <a:xfrm>
            <a:off x="4674207" y="5500688"/>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-6413</a:t>
            </a:r>
            <a:r>
              <a:rPr b="1">
                <a:solidFill>
                  <a:schemeClr val="accent5">
                    <a:hueOff val="101205"/>
                    <a:satOff val="-13598"/>
                    <a:lumOff val="23877"/>
                  </a:schemeClr>
                </a:solidFill>
              </a:rPr>
              <a:t> </a:t>
            </a:r>
            <a:r>
              <a:t>+   0  mod 16 = 3</a:t>
            </a:r>
          </a:p>
        </p:txBody>
      </p:sp>
      <p:sp>
        <p:nvSpPr>
          <p:cNvPr id="2865"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6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6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7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7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7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73" name="Suppose H(k6) = -6413"/>
          <p:cNvSpPr/>
          <p:nvPr/>
        </p:nvSpPr>
        <p:spPr>
          <a:xfrm>
            <a:off x="4535641" y="4194810"/>
            <a:ext cx="58029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-6413</a:t>
            </a:r>
          </a:p>
        </p:txBody>
      </p:sp>
      <p:sp>
        <p:nvSpPr>
          <p:cNvPr id="2874" name="H(k6) + P(0) mod N"/>
          <p:cNvSpPr/>
          <p:nvPr/>
        </p:nvSpPr>
        <p:spPr>
          <a:xfrm>
            <a:off x="4745328" y="4977448"/>
            <a:ext cx="497718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a:t>
            </a:r>
          </a:p>
        </p:txBody>
      </p:sp>
      <p:sp>
        <p:nvSpPr>
          <p:cNvPr id="2875" name="-6413 +   0  mod 16 = 3"/>
          <p:cNvSpPr/>
          <p:nvPr/>
        </p:nvSpPr>
        <p:spPr>
          <a:xfrm>
            <a:off x="4674207" y="5500688"/>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-6413</a:t>
            </a:r>
            <a:r>
              <a:rPr b="1">
                <a:solidFill>
                  <a:schemeClr val="accent5">
                    <a:hueOff val="101205"/>
                    <a:satOff val="-13598"/>
                    <a:lumOff val="23877"/>
                  </a:schemeClr>
                </a:solidFill>
              </a:rPr>
              <a:t> </a:t>
            </a:r>
            <a:r>
              <a:t>+   0  mod 16 = 3</a:t>
            </a:r>
          </a:p>
        </p:txBody>
      </p:sp>
      <p:sp>
        <p:nvSpPr>
          <p:cNvPr id="2876" name="Line"/>
          <p:cNvSpPr/>
          <p:nvPr/>
        </p:nvSpPr>
        <p:spPr>
          <a:xfrm flipH="1" flipV="1">
            <a:off x="6300470" y="1772483"/>
            <a:ext cx="4427022" cy="376602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77"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9"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0"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1"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82"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83"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84"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85"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8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9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9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89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93" name="Suppose H(k7) = 2"/>
          <p:cNvSpPr/>
          <p:nvPr/>
        </p:nvSpPr>
        <p:spPr>
          <a:xfrm>
            <a:off x="5106476" y="410590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894"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96"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97"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98"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99"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00"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901"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02" name="Suppose H(k7) = 2"/>
          <p:cNvSpPr/>
          <p:nvPr/>
        </p:nvSpPr>
        <p:spPr>
          <a:xfrm>
            <a:off x="5106476" y="410590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03" name="H(k7) + P(0) mod N"/>
          <p:cNvSpPr/>
          <p:nvPr/>
        </p:nvSpPr>
        <p:spPr>
          <a:xfrm>
            <a:off x="4704687" y="485901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04" name="2  +   0  mod 16 = 2"/>
          <p:cNvSpPr/>
          <p:nvPr/>
        </p:nvSpPr>
        <p:spPr>
          <a:xfrm>
            <a:off x="4633567" y="5328920"/>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05"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6"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08"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09"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10"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11"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12"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913"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14" name="Suppose H(k7) = 2"/>
          <p:cNvSpPr/>
          <p:nvPr/>
        </p:nvSpPr>
        <p:spPr>
          <a:xfrm>
            <a:off x="5106476" y="410590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15" name="H(k7) + P(0) mod N"/>
          <p:cNvSpPr/>
          <p:nvPr/>
        </p:nvSpPr>
        <p:spPr>
          <a:xfrm>
            <a:off x="4704687" y="485901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16" name="2  +   0  mod 16 = 2"/>
          <p:cNvSpPr/>
          <p:nvPr/>
        </p:nvSpPr>
        <p:spPr>
          <a:xfrm>
            <a:off x="4633567" y="5328920"/>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17" name="H(k7) + P(1) mod N"/>
          <p:cNvSpPr/>
          <p:nvPr/>
        </p:nvSpPr>
        <p:spPr>
          <a:xfrm>
            <a:off x="4704687" y="5860097"/>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18" name="2  +   1  mod 16 = 3"/>
          <p:cNvSpPr/>
          <p:nvPr/>
        </p:nvSpPr>
        <p:spPr>
          <a:xfrm>
            <a:off x="4633567" y="6322377"/>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1  mod 16 = 3</a:t>
            </a:r>
          </a:p>
        </p:txBody>
      </p:sp>
      <p:sp>
        <p:nvSpPr>
          <p:cNvPr id="2919"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23"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extrusionOk="0">
                <a:moveTo>
                  <a:pt x="0" y="16224"/>
                </a:moveTo>
                <a:cubicBezTo>
                  <a:pt x="7119" y="-4575"/>
                  <a:pt x="14319" y="-5376"/>
                  <a:pt x="21600" y="13822"/>
                </a:cubicBezTo>
              </a:path>
            </a:pathLst>
          </a:custGeom>
          <a:ln w="50800">
            <a:solidFill>
              <a:srgbClr val="FFFFFF"/>
            </a:solidFill>
            <a:miter lim="400000"/>
          </a:ln>
        </p:spPr>
        <p:txBody>
          <a:bodyPr/>
          <a:lstStyle/>
          <a:p>
            <a:endParaRPr/>
          </a:p>
        </p:txBody>
      </p:sp>
      <p:sp>
        <p:nvSpPr>
          <p:cNvPr id="2921"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22"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 name="Table"/>
          <p:cNvGraphicFramePr/>
          <p:nvPr/>
        </p:nvGraphicFramePr>
        <p:xfrm>
          <a:off x="1158428" y="6239879"/>
          <a:ext cx="10687940" cy="3251200"/>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621483">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21483">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21483">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21483">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21483">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257" name="In the table we generated earlier William and Kate have a hash collision."/>
          <p:cNvSpPr/>
          <p:nvPr/>
        </p:nvSpPr>
        <p:spPr>
          <a:xfrm>
            <a:off x="652735" y="4871269"/>
            <a:ext cx="1169933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在前面生成的表中，</a:t>
            </a:r>
            <a:r>
              <a:rPr lang="en-US" altLang="zh-CN" dirty="0"/>
              <a:t>William</a:t>
            </a:r>
            <a:r>
              <a:rPr lang="zh-CN" altLang="en-US" dirty="0"/>
              <a:t>和</a:t>
            </a:r>
            <a:r>
              <a:rPr lang="en-US" altLang="zh-CN" dirty="0"/>
              <a:t>Kate</a:t>
            </a:r>
            <a:r>
              <a:rPr lang="zh-CN" altLang="en-US" dirty="0"/>
              <a:t>有哈希碰撞</a:t>
            </a:r>
            <a:endParaRPr dirty="0"/>
          </a:p>
        </p:txBody>
      </p:sp>
      <p:sp>
        <p:nvSpPr>
          <p:cNvPr id="258" name="Circle"/>
          <p:cNvSpPr/>
          <p:nvPr/>
        </p:nvSpPr>
        <p:spPr>
          <a:xfrm>
            <a:off x="9817100" y="6805662"/>
            <a:ext cx="1348904" cy="1348904"/>
          </a:xfrm>
          <a:prstGeom prst="ellipse">
            <a:avLst/>
          </a:prstGeom>
          <a:ln w="76200">
            <a:solidFill>
              <a:schemeClr val="accent4">
                <a:hueOff val="102361"/>
                <a:satOff val="14118"/>
                <a:lumOff val="10675"/>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 name="Properties of Hash functions">
            <a:extLst>
              <a:ext uri="{FF2B5EF4-FFF2-40B4-BE49-F238E27FC236}">
                <a16:creationId xmlns:a16="http://schemas.microsoft.com/office/drawing/2014/main" id="{FD10A9A4-47C3-BA4A-A9B9-DAACE562B75D}"/>
              </a:ext>
            </a:extLst>
          </p:cNvPr>
          <p:cNvSpPr>
            <a:spLocks noGrp="1"/>
          </p:cNvSpPr>
          <p:nvPr>
            <p:ph type="title"/>
          </p:nvPr>
        </p:nvSpPr>
        <p:spPr>
          <a:xfrm>
            <a:off x="445665" y="117507"/>
            <a:ext cx="12113470" cy="1302226"/>
          </a:xfrm>
          <a:prstGeom prst="rect">
            <a:avLst/>
          </a:prstGeom>
        </p:spPr>
        <p:txBody>
          <a:bodyPr/>
          <a:lstStyle>
            <a:lvl1pPr defTabSz="408940">
              <a:defRPr sz="5600" b="1"/>
            </a:lvl1pPr>
          </a:lstStyle>
          <a:p>
            <a:r>
              <a:rPr lang="zh-CN" altLang="en-US" dirty="0"/>
              <a:t>哈希函数的特性</a:t>
            </a:r>
            <a:endParaRPr dirty="0"/>
          </a:p>
        </p:txBody>
      </p:sp>
      <p:sp>
        <p:nvSpPr>
          <p:cNvPr id="11" name="We try very hard to make uniform hash functions to minimize the number of hash collisions.">
            <a:extLst>
              <a:ext uri="{FF2B5EF4-FFF2-40B4-BE49-F238E27FC236}">
                <a16:creationId xmlns:a16="http://schemas.microsoft.com/office/drawing/2014/main" id="{35E4ED06-9C2A-FF45-B324-B43770929FFB}"/>
              </a:ext>
            </a:extLst>
          </p:cNvPr>
          <p:cNvSpPr/>
          <p:nvPr/>
        </p:nvSpPr>
        <p:spPr>
          <a:xfrm>
            <a:off x="1851890" y="1444115"/>
            <a:ext cx="930102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我们努力寻找</a:t>
            </a:r>
            <a:r>
              <a:rPr lang="zh-CN" altLang="en-US" b="1" dirty="0">
                <a:solidFill>
                  <a:srgbClr val="11DBE2"/>
                </a:solidFill>
              </a:rPr>
              <a:t>均匀</a:t>
            </a:r>
            <a:r>
              <a:rPr lang="en-US" altLang="zh-CN" b="1" dirty="0">
                <a:solidFill>
                  <a:srgbClr val="11DBE2"/>
                </a:solidFill>
              </a:rPr>
              <a:t>uniform</a:t>
            </a:r>
            <a:r>
              <a:rPr lang="zh-CN" altLang="en-US" dirty="0"/>
              <a:t>哈希函数，以最小化哈希碰撞。</a:t>
            </a:r>
            <a:endParaRPr dirty="0"/>
          </a:p>
        </p:txBody>
      </p:sp>
      <p:sp>
        <p:nvSpPr>
          <p:cNvPr id="12" name="A hash collision is when two objects x, y hash to the same value (i.e. H(x) = H(y)).">
            <a:extLst>
              <a:ext uri="{FF2B5EF4-FFF2-40B4-BE49-F238E27FC236}">
                <a16:creationId xmlns:a16="http://schemas.microsoft.com/office/drawing/2014/main" id="{89B1740E-55D8-3348-89CF-75E4CB9EFE61}"/>
              </a:ext>
            </a:extLst>
          </p:cNvPr>
          <p:cNvSpPr/>
          <p:nvPr/>
        </p:nvSpPr>
        <p:spPr>
          <a:xfrm>
            <a:off x="652735" y="2975744"/>
            <a:ext cx="1169933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哈希碰撞指的是对象x和y具有相同的哈希值</a:t>
            </a:r>
            <a:r>
              <a:rPr lang="zh-CN" altLang="en-US" dirty="0"/>
              <a:t>，也就是</a:t>
            </a:r>
            <a:r>
              <a:rPr lang="en" altLang="zh-CN" b="1" dirty="0">
                <a:solidFill>
                  <a:schemeClr val="accent5">
                    <a:hueOff val="101205"/>
                    <a:satOff val="-13598"/>
                    <a:lumOff val="23877"/>
                  </a:schemeClr>
                </a:solidFill>
              </a:rPr>
              <a:t>H</a:t>
            </a:r>
            <a:r>
              <a:rPr lang="en" altLang="zh-CN" dirty="0"/>
              <a:t>(x) = </a:t>
            </a:r>
            <a:r>
              <a:rPr lang="en" altLang="zh-CN" b="1" dirty="0">
                <a:solidFill>
                  <a:schemeClr val="accent5">
                    <a:hueOff val="101205"/>
                    <a:satOff val="-13598"/>
                    <a:lumOff val="23877"/>
                  </a:schemeClr>
                </a:solidFill>
              </a:rPr>
              <a:t>H</a:t>
            </a:r>
            <a:r>
              <a:rPr lang="en" altLang="zh-CN" dirty="0"/>
              <a:t>(y)</a:t>
            </a:r>
            <a:r>
              <a:rPr lang="zh-CN" altLang="en-US" dirty="0"/>
              <a:t>。</a:t>
            </a:r>
            <a:endParaRPr dirty="0"/>
          </a:p>
        </p:txBody>
      </p:sp>
    </p:spTree>
  </p:cSld>
  <p:clrMapOvr>
    <a:masterClrMapping/>
  </p:clrMapOvr>
  <p:transition spd="me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25"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26"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27"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28"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29"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930"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31" name="Suppose H(k7) = 2"/>
          <p:cNvSpPr/>
          <p:nvPr/>
        </p:nvSpPr>
        <p:spPr>
          <a:xfrm>
            <a:off x="5106476" y="410590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32" name="H(k7) + P(0) mod N"/>
          <p:cNvSpPr/>
          <p:nvPr/>
        </p:nvSpPr>
        <p:spPr>
          <a:xfrm>
            <a:off x="4704687" y="485901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33" name="2  +   0  mod 16 = 2"/>
          <p:cNvSpPr/>
          <p:nvPr/>
        </p:nvSpPr>
        <p:spPr>
          <a:xfrm>
            <a:off x="4633567" y="5328920"/>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34" name="H(k7) + P(1) mod N"/>
          <p:cNvSpPr/>
          <p:nvPr/>
        </p:nvSpPr>
        <p:spPr>
          <a:xfrm>
            <a:off x="4704687" y="5860097"/>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35" name="2  +   1  mod 16 = 3"/>
          <p:cNvSpPr/>
          <p:nvPr/>
        </p:nvSpPr>
        <p:spPr>
          <a:xfrm>
            <a:off x="4633567" y="6322377"/>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1  mod 16 = 3</a:t>
            </a:r>
          </a:p>
        </p:txBody>
      </p:sp>
      <p:sp>
        <p:nvSpPr>
          <p:cNvPr id="2936" name="H(k7) + P(2) mod N"/>
          <p:cNvSpPr/>
          <p:nvPr/>
        </p:nvSpPr>
        <p:spPr>
          <a:xfrm>
            <a:off x="4704687" y="6853554"/>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a:t>
            </a:r>
          </a:p>
        </p:txBody>
      </p:sp>
      <p:sp>
        <p:nvSpPr>
          <p:cNvPr id="2937" name="2  +   3  mod 16 = 5"/>
          <p:cNvSpPr/>
          <p:nvPr/>
        </p:nvSpPr>
        <p:spPr>
          <a:xfrm>
            <a:off x="4633567" y="7315834"/>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3  mod 16 = 5</a:t>
            </a:r>
          </a:p>
        </p:txBody>
      </p:sp>
      <p:sp>
        <p:nvSpPr>
          <p:cNvPr id="2938"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44"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extrusionOk="0">
                <a:moveTo>
                  <a:pt x="0" y="16224"/>
                </a:moveTo>
                <a:cubicBezTo>
                  <a:pt x="7119" y="-4575"/>
                  <a:pt x="14319" y="-5376"/>
                  <a:pt x="21600" y="13822"/>
                </a:cubicBezTo>
              </a:path>
            </a:pathLst>
          </a:custGeom>
          <a:ln w="50800">
            <a:solidFill>
              <a:srgbClr val="FFFFFF"/>
            </a:solidFill>
            <a:miter lim="400000"/>
          </a:ln>
        </p:spPr>
        <p:txBody>
          <a:bodyPr/>
          <a:lstStyle/>
          <a:p>
            <a:endParaRPr/>
          </a:p>
        </p:txBody>
      </p:sp>
      <p:sp>
        <p:nvSpPr>
          <p:cNvPr id="2940"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45" name="Connection Line"/>
          <p:cNvSpPr/>
          <p:nvPr/>
        </p:nvSpPr>
        <p:spPr>
          <a:xfrm>
            <a:off x="6148535" y="435536"/>
            <a:ext cx="2131021" cy="513647"/>
          </a:xfrm>
          <a:custGeom>
            <a:avLst/>
            <a:gdLst/>
            <a:ahLst/>
            <a:cxnLst>
              <a:cxn ang="0">
                <a:pos x="wd2" y="hd2"/>
              </a:cxn>
              <a:cxn ang="5400000">
                <a:pos x="wd2" y="hd2"/>
              </a:cxn>
              <a:cxn ang="10800000">
                <a:pos x="wd2" y="hd2"/>
              </a:cxn>
              <a:cxn ang="16200000">
                <a:pos x="wd2" y="hd2"/>
              </a:cxn>
            </a:cxnLst>
            <a:rect l="0" t="0" r="r" b="b"/>
            <a:pathLst>
              <a:path w="21600" h="16202" extrusionOk="0">
                <a:moveTo>
                  <a:pt x="0" y="16202"/>
                </a:moveTo>
                <a:cubicBezTo>
                  <a:pt x="7167" y="-5168"/>
                  <a:pt x="14367" y="-5398"/>
                  <a:pt x="21600" y="15512"/>
                </a:cubicBezTo>
              </a:path>
            </a:pathLst>
          </a:custGeom>
          <a:ln w="50800">
            <a:solidFill>
              <a:srgbClr val="FFFFFF"/>
            </a:solidFill>
            <a:miter lim="400000"/>
          </a:ln>
        </p:spPr>
        <p:txBody>
          <a:bodyPr/>
          <a:lstStyle/>
          <a:p>
            <a:endParaRPr/>
          </a:p>
        </p:txBody>
      </p:sp>
      <p:sp>
        <p:nvSpPr>
          <p:cNvPr id="2942" name="Line"/>
          <p:cNvSpPr/>
          <p:nvPr/>
        </p:nvSpPr>
        <p:spPr>
          <a:xfrm>
            <a:off x="8096449" y="773173"/>
            <a:ext cx="260152" cy="217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43"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47"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48"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49"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50"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51"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952"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53" name="Suppose H(k7) = 2"/>
          <p:cNvSpPr/>
          <p:nvPr/>
        </p:nvSpPr>
        <p:spPr>
          <a:xfrm>
            <a:off x="5106476" y="4105909"/>
            <a:ext cx="470192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54" name="H(k7) + P(0) mod N"/>
          <p:cNvSpPr/>
          <p:nvPr/>
        </p:nvSpPr>
        <p:spPr>
          <a:xfrm>
            <a:off x="4704687" y="4859019"/>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55" name="2  +   0  mod 16 = 2"/>
          <p:cNvSpPr/>
          <p:nvPr/>
        </p:nvSpPr>
        <p:spPr>
          <a:xfrm>
            <a:off x="4633567" y="5328920"/>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56" name="H(k7) + P(1) mod N"/>
          <p:cNvSpPr/>
          <p:nvPr/>
        </p:nvSpPr>
        <p:spPr>
          <a:xfrm>
            <a:off x="4704687" y="5860097"/>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57" name="2  +   1  mod 16 = 3"/>
          <p:cNvSpPr/>
          <p:nvPr/>
        </p:nvSpPr>
        <p:spPr>
          <a:xfrm>
            <a:off x="4633567" y="6322377"/>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1  mod 16 = 3</a:t>
            </a:r>
          </a:p>
        </p:txBody>
      </p:sp>
      <p:sp>
        <p:nvSpPr>
          <p:cNvPr id="2958" name="H(k7) + P(2) mod N"/>
          <p:cNvSpPr/>
          <p:nvPr/>
        </p:nvSpPr>
        <p:spPr>
          <a:xfrm>
            <a:off x="4704687" y="6853554"/>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a:t>
            </a:r>
          </a:p>
        </p:txBody>
      </p:sp>
      <p:sp>
        <p:nvSpPr>
          <p:cNvPr id="2959" name="2  +   3  mod 16 = 5"/>
          <p:cNvSpPr/>
          <p:nvPr/>
        </p:nvSpPr>
        <p:spPr>
          <a:xfrm>
            <a:off x="4633567" y="7315834"/>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3  mod 16 = 5</a:t>
            </a:r>
          </a:p>
        </p:txBody>
      </p:sp>
      <p:sp>
        <p:nvSpPr>
          <p:cNvPr id="2960" name="H(k7) + P(3) mod N"/>
          <p:cNvSpPr/>
          <p:nvPr/>
        </p:nvSpPr>
        <p:spPr>
          <a:xfrm>
            <a:off x="4704687" y="7883206"/>
            <a:ext cx="497718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a:t>
            </a:r>
          </a:p>
        </p:txBody>
      </p:sp>
      <p:sp>
        <p:nvSpPr>
          <p:cNvPr id="2961" name="2  +   6  mod 16 = 8"/>
          <p:cNvSpPr/>
          <p:nvPr/>
        </p:nvSpPr>
        <p:spPr>
          <a:xfrm>
            <a:off x="4633567" y="8345486"/>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6  mod 16 = 8</a:t>
            </a:r>
          </a:p>
        </p:txBody>
      </p:sp>
      <p:sp>
        <p:nvSpPr>
          <p:cNvPr id="2962"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9"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extrusionOk="0">
                <a:moveTo>
                  <a:pt x="0" y="16224"/>
                </a:moveTo>
                <a:cubicBezTo>
                  <a:pt x="7119" y="-4575"/>
                  <a:pt x="14319" y="-5376"/>
                  <a:pt x="21600" y="13822"/>
                </a:cubicBezTo>
              </a:path>
            </a:pathLst>
          </a:custGeom>
          <a:ln w="50800">
            <a:solidFill>
              <a:srgbClr val="FFFFFF"/>
            </a:solidFill>
            <a:miter lim="400000"/>
          </a:ln>
        </p:spPr>
        <p:txBody>
          <a:bodyPr/>
          <a:lstStyle/>
          <a:p>
            <a:endParaRPr/>
          </a:p>
        </p:txBody>
      </p:sp>
      <p:sp>
        <p:nvSpPr>
          <p:cNvPr id="2964"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0" name="Connection Line"/>
          <p:cNvSpPr/>
          <p:nvPr/>
        </p:nvSpPr>
        <p:spPr>
          <a:xfrm>
            <a:off x="6148535" y="435536"/>
            <a:ext cx="2131021" cy="513647"/>
          </a:xfrm>
          <a:custGeom>
            <a:avLst/>
            <a:gdLst/>
            <a:ahLst/>
            <a:cxnLst>
              <a:cxn ang="0">
                <a:pos x="wd2" y="hd2"/>
              </a:cxn>
              <a:cxn ang="5400000">
                <a:pos x="wd2" y="hd2"/>
              </a:cxn>
              <a:cxn ang="10800000">
                <a:pos x="wd2" y="hd2"/>
              </a:cxn>
              <a:cxn ang="16200000">
                <a:pos x="wd2" y="hd2"/>
              </a:cxn>
            </a:cxnLst>
            <a:rect l="0" t="0" r="r" b="b"/>
            <a:pathLst>
              <a:path w="21600" h="16202" extrusionOk="0">
                <a:moveTo>
                  <a:pt x="0" y="16202"/>
                </a:moveTo>
                <a:cubicBezTo>
                  <a:pt x="7167" y="-5168"/>
                  <a:pt x="14367" y="-5398"/>
                  <a:pt x="21600" y="15512"/>
                </a:cubicBezTo>
              </a:path>
            </a:pathLst>
          </a:custGeom>
          <a:ln w="50800">
            <a:solidFill>
              <a:srgbClr val="FFFFFF"/>
            </a:solidFill>
            <a:miter lim="400000"/>
          </a:ln>
        </p:spPr>
        <p:txBody>
          <a:bodyPr/>
          <a:lstStyle/>
          <a:p>
            <a:endParaRPr/>
          </a:p>
        </p:txBody>
      </p:sp>
      <p:sp>
        <p:nvSpPr>
          <p:cNvPr id="2966" name="Line"/>
          <p:cNvSpPr/>
          <p:nvPr/>
        </p:nvSpPr>
        <p:spPr>
          <a:xfrm>
            <a:off x="8096449" y="773173"/>
            <a:ext cx="260152" cy="217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7" name="Line"/>
          <p:cNvSpPr/>
          <p:nvPr/>
        </p:nvSpPr>
        <p:spPr>
          <a:xfrm flipH="1">
            <a:off x="1931167" y="1756485"/>
            <a:ext cx="6189101" cy="4623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8"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2" name="Table"/>
          <p:cNvGraphicFramePr/>
          <p:nvPr/>
        </p:nvGraphicFramePr>
        <p:xfrm>
          <a:off x="763885" y="103123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73" name="Table"/>
          <p:cNvGraphicFramePr/>
          <p:nvPr/>
        </p:nvGraphicFramePr>
        <p:xfrm>
          <a:off x="763885" y="189991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74" name="Table"/>
          <p:cNvGraphicFramePr/>
          <p:nvPr/>
        </p:nvGraphicFramePr>
        <p:xfrm>
          <a:off x="763885" y="365759"/>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75" name="Table"/>
          <p:cNvGraphicFramePr/>
          <p:nvPr/>
        </p:nvGraphicFramePr>
        <p:xfrm>
          <a:off x="763885" y="2616200"/>
          <a:ext cx="11489730" cy="883286"/>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76" name="Operations:"/>
          <p:cNvSpPr/>
          <p:nvPr/>
        </p:nvSpPr>
        <p:spPr>
          <a:xfrm>
            <a:off x="318693" y="410590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2977" name="Recall P(x) = (x² + x)/2, N = 16, threshold = 6"/>
          <p:cNvSpPr/>
          <p:nvPr/>
        </p:nvSpPr>
        <p:spPr>
          <a:xfrm>
            <a:off x="-627613" y="3412172"/>
            <a:ext cx="1426002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78" name="insert(k1,v1)…"/>
          <p:cNvSpPr/>
          <p:nvPr/>
        </p:nvSpPr>
        <p:spPr>
          <a:xfrm>
            <a:off x="85013" y="4669790"/>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0" name="Next Video:…"/>
          <p:cNvSpPr>
            <a:spLocks noGrp="1"/>
          </p:cNvSpPr>
          <p:nvPr>
            <p:ph type="title"/>
          </p:nvPr>
        </p:nvSpPr>
        <p:spPr>
          <a:xfrm>
            <a:off x="0" y="-106710"/>
            <a:ext cx="13004800" cy="1832968"/>
          </a:xfrm>
          <a:prstGeom prst="rect">
            <a:avLst/>
          </a:prstGeom>
        </p:spPr>
        <p:txBody>
          <a:bodyPr/>
          <a:lstStyle/>
          <a:p>
            <a:pPr defTabSz="508254">
              <a:defRPr sz="5568" b="1"/>
            </a:pPr>
            <a:r>
              <a:t>Next Video: </a:t>
            </a:r>
          </a:p>
          <a:p>
            <a:pPr defTabSz="508254">
              <a:defRPr sz="5568" b="1"/>
            </a:pPr>
            <a:r>
              <a:t>Open addressing double hashing</a:t>
            </a:r>
          </a:p>
        </p:txBody>
      </p:sp>
      <p:sp>
        <p:nvSpPr>
          <p:cNvPr id="2981"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2982" name="github.com/williamfiset/data-structures"/>
          <p:cNvSpPr/>
          <p:nvPr/>
        </p:nvSpPr>
        <p:spPr>
          <a:xfrm>
            <a:off x="779530" y="8782701"/>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4" name="Hash table (HT)…"/>
          <p:cNvSpPr>
            <a:spLocks noGrp="1"/>
          </p:cNvSpPr>
          <p:nvPr>
            <p:ph type="title"/>
          </p:nvPr>
        </p:nvSpPr>
        <p:spPr>
          <a:xfrm>
            <a:off x="-1" y="1758265"/>
            <a:ext cx="13004801" cy="3698748"/>
          </a:xfrm>
          <a:prstGeom prst="rect">
            <a:avLst/>
          </a:prstGeom>
        </p:spPr>
        <p:txBody>
          <a:bodyPr/>
          <a:lstStyle/>
          <a:p>
            <a:pPr>
              <a:defRPr sz="11000"/>
            </a:pPr>
            <a:r>
              <a:t>Hash table (HT) </a:t>
            </a:r>
          </a:p>
          <a:p>
            <a:pPr>
              <a:defRPr sz="11000"/>
            </a:pPr>
            <a:r>
              <a:t>Double Hashing</a:t>
            </a:r>
          </a:p>
        </p:txBody>
      </p:sp>
      <p:sp>
        <p:nvSpPr>
          <p:cNvPr id="2985" name="An in depth look at double hashing"/>
          <p:cNvSpPr/>
          <p:nvPr/>
        </p:nvSpPr>
        <p:spPr>
          <a:xfrm>
            <a:off x="1765870" y="5690069"/>
            <a:ext cx="947306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An in depth look at double hashing</a:t>
            </a:r>
          </a:p>
        </p:txBody>
      </p:sp>
      <p:sp>
        <p:nvSpPr>
          <p:cNvPr id="2986" name="William Fiset"/>
          <p:cNvSpPr/>
          <p:nvPr/>
        </p:nvSpPr>
        <p:spPr>
          <a:xfrm>
            <a:off x="4656075" y="719535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8"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2989" name="x := 1…"/>
          <p:cNvSpPr/>
          <p:nvPr/>
        </p:nvSpPr>
        <p:spPr>
          <a:xfrm>
            <a:off x="2058198" y="3003550"/>
            <a:ext cx="10216428" cy="4787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2990"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2991" name="Where H1(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3" name="DH is a probing method which probes according to a constant multiple of another hash function, specifically:"/>
          <p:cNvSpPr/>
          <p:nvPr/>
        </p:nvSpPr>
        <p:spPr>
          <a:xfrm>
            <a:off x="432335" y="1995893"/>
            <a:ext cx="1214013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DH is a </a:t>
            </a:r>
            <a:r>
              <a:rPr b="1">
                <a:solidFill>
                  <a:schemeClr val="accent2">
                    <a:satOff val="-13916"/>
                    <a:lumOff val="13989"/>
                  </a:schemeClr>
                </a:solidFill>
              </a:rPr>
              <a:t>probing method </a:t>
            </a:r>
            <a:r>
              <a:t>which probes according to a constant multiple of another hash function, specifically:</a:t>
            </a:r>
          </a:p>
        </p:txBody>
      </p:sp>
      <p:sp>
        <p:nvSpPr>
          <p:cNvPr id="2994" name="What is Double Hashing (DH)?"/>
          <p:cNvSpPr>
            <a:spLocks noGrp="1"/>
          </p:cNvSpPr>
          <p:nvPr>
            <p:ph type="title"/>
          </p:nvPr>
        </p:nvSpPr>
        <p:spPr>
          <a:xfrm>
            <a:off x="0" y="172720"/>
            <a:ext cx="13004801" cy="1188319"/>
          </a:xfrm>
          <a:prstGeom prst="rect">
            <a:avLst/>
          </a:prstGeom>
        </p:spPr>
        <p:txBody>
          <a:bodyPr/>
          <a:lstStyle>
            <a:lvl1pPr defTabSz="438150">
              <a:defRPr sz="6000" b="1"/>
            </a:lvl1pPr>
          </a:lstStyle>
          <a:p>
            <a:r>
              <a:t>What is Double Hashing (DH)?</a:t>
            </a:r>
          </a:p>
        </p:txBody>
      </p:sp>
      <p:sp>
        <p:nvSpPr>
          <p:cNvPr id="2995" name="P(k,x) = x*H2(k), where H2(k) is a second hash function"/>
          <p:cNvSpPr/>
          <p:nvPr/>
        </p:nvSpPr>
        <p:spPr>
          <a:xfrm>
            <a:off x="1426622" y="4477328"/>
            <a:ext cx="980611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 hash function </a:t>
            </a:r>
          </a:p>
        </p:txBody>
      </p:sp>
    </p:spTree>
  </p:cSld>
  <p:clrMapOvr>
    <a:masterClrMapping/>
  </p:clrMapOvr>
  <p:transition spd="me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7" name="What is Double Hashing (DH)?"/>
          <p:cNvSpPr>
            <a:spLocks noGrp="1"/>
          </p:cNvSpPr>
          <p:nvPr>
            <p:ph type="title"/>
          </p:nvPr>
        </p:nvSpPr>
        <p:spPr>
          <a:xfrm>
            <a:off x="0" y="172720"/>
            <a:ext cx="13004801" cy="1188319"/>
          </a:xfrm>
          <a:prstGeom prst="rect">
            <a:avLst/>
          </a:prstGeom>
        </p:spPr>
        <p:txBody>
          <a:bodyPr/>
          <a:lstStyle>
            <a:lvl1pPr defTabSz="438150">
              <a:defRPr sz="6000" b="1"/>
            </a:lvl1pPr>
          </a:lstStyle>
          <a:p>
            <a:r>
              <a:t>What is Double Hashing (DH)?</a:t>
            </a:r>
          </a:p>
        </p:txBody>
      </p:sp>
      <p:sp>
        <p:nvSpPr>
          <p:cNvPr id="2998" name="P(k,x) = x*H2(k), where H2(k) is a second hash function"/>
          <p:cNvSpPr/>
          <p:nvPr/>
        </p:nvSpPr>
        <p:spPr>
          <a:xfrm>
            <a:off x="1426622" y="4477328"/>
            <a:ext cx="980611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 hash function </a:t>
            </a:r>
          </a:p>
        </p:txBody>
      </p:sp>
      <p:sp>
        <p:nvSpPr>
          <p:cNvPr id="2999" name="H2(k) must hash the same type of keys as H1(k)"/>
          <p:cNvSpPr/>
          <p:nvPr/>
        </p:nvSpPr>
        <p:spPr>
          <a:xfrm>
            <a:off x="-640904" y="6142009"/>
            <a:ext cx="14515803"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must hash the same type of keys as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p>
        </p:txBody>
      </p:sp>
      <p:sp>
        <p:nvSpPr>
          <p:cNvPr id="3000" name="NOTE: Notice that doubling hashing reduces to linear probing (except that the constant is unknown until runtime)"/>
          <p:cNvSpPr/>
          <p:nvPr/>
        </p:nvSpPr>
        <p:spPr>
          <a:xfrm>
            <a:off x="1499387" y="7285989"/>
            <a:ext cx="10896746"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NOTE</a:t>
            </a:r>
            <a:r>
              <a:t>: Notice that doubling hashing reduces to linear probing (except that the constant is unknown until runtime)</a:t>
            </a:r>
          </a:p>
        </p:txBody>
      </p:sp>
      <p:sp>
        <p:nvSpPr>
          <p:cNvPr id="3001" name="DH is a probing method which probes according to a constant multiple of another hash function, specifically:"/>
          <p:cNvSpPr/>
          <p:nvPr/>
        </p:nvSpPr>
        <p:spPr>
          <a:xfrm>
            <a:off x="432335" y="1995893"/>
            <a:ext cx="1214013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DH is a </a:t>
            </a:r>
            <a:r>
              <a:rPr b="1">
                <a:solidFill>
                  <a:schemeClr val="accent2">
                    <a:satOff val="-13916"/>
                    <a:lumOff val="13989"/>
                  </a:schemeClr>
                </a:solidFill>
              </a:rPr>
              <a:t>probing method </a:t>
            </a:r>
            <a:r>
              <a:t>which probes according to a constant multiple of another hash function, specifically:</a:t>
            </a:r>
          </a:p>
        </p:txBody>
      </p:sp>
    </p:spTree>
  </p:cSld>
  <p:clrMapOvr>
    <a:masterClrMapping/>
  </p:clrMapOvr>
  <p:transition spd="me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3" name="Since DH reduces to linear probing at runtime we may end up with a linear probing function such as: P(x) = 3x, H1(k) = 4, and table size is nine (N = 9) in which case we end up with the following cycle occurring:"/>
          <p:cNvSpPr/>
          <p:nvPr/>
        </p:nvSpPr>
        <p:spPr>
          <a:xfrm>
            <a:off x="250380" y="1415314"/>
            <a:ext cx="12328501"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Since DH reduces to linear probing at runtime we may end up with a linear probing function such as: </a:t>
            </a:r>
            <a:r>
              <a:rPr b="1">
                <a:solidFill>
                  <a:schemeClr val="accent6">
                    <a:hueOff val="-241736"/>
                    <a:satOff val="29413"/>
                    <a:lumOff val="20727"/>
                  </a:schemeClr>
                </a:solidFill>
              </a:rPr>
              <a:t>P</a:t>
            </a:r>
            <a:r>
              <a:t>(x) = 3x,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 4, and table size is nine (N = 9) in which case we end up with the following cycle occurring:</a:t>
            </a:r>
          </a:p>
        </p:txBody>
      </p:sp>
      <p:sp>
        <p:nvSpPr>
          <p:cNvPr id="3004" name="H(k)+P(0) mod N = 4…"/>
          <p:cNvSpPr/>
          <p:nvPr/>
        </p:nvSpPr>
        <p:spPr>
          <a:xfrm>
            <a:off x="660400" y="4296610"/>
            <a:ext cx="5619453"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3005" name="…"/>
          <p:cNvSpPr/>
          <p:nvPr/>
        </p:nvSpPr>
        <p:spPr>
          <a:xfrm>
            <a:off x="3072147" y="888890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3006"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Tree>
  </p:cSld>
  <p:clrMapOvr>
    <a:masterClrMapping/>
  </p:clrMapOvr>
  <p:transition spd="me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8" name="Since DH reduces to linear probing at runtime we may end up with a linear probing function such as: P(x) = 3x, H1(k) = 4, and table size is nine (N = 9) in which case we end up with the following cycle occurring:"/>
          <p:cNvSpPr/>
          <p:nvPr/>
        </p:nvSpPr>
        <p:spPr>
          <a:xfrm>
            <a:off x="250380" y="1415314"/>
            <a:ext cx="12328501"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Since DH reduces to linear probing at runtime we may end up with a linear probing function such as: </a:t>
            </a:r>
            <a:r>
              <a:rPr b="1">
                <a:solidFill>
                  <a:schemeClr val="accent6">
                    <a:hueOff val="-241736"/>
                    <a:satOff val="29413"/>
                    <a:lumOff val="20727"/>
                  </a:schemeClr>
                </a:solidFill>
              </a:rPr>
              <a:t>P</a:t>
            </a:r>
            <a:r>
              <a:t>(x) = 3x,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 4, and table size is nine (N = 9) in which case we end up with the following cycle occurring:</a:t>
            </a:r>
          </a:p>
        </p:txBody>
      </p:sp>
      <p:sp>
        <p:nvSpPr>
          <p:cNvPr id="3009" name="H(k)+P(0) mod N = 4…"/>
          <p:cNvSpPr/>
          <p:nvPr/>
        </p:nvSpPr>
        <p:spPr>
          <a:xfrm>
            <a:off x="660400" y="4296610"/>
            <a:ext cx="5619453"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3010" name="…"/>
          <p:cNvSpPr/>
          <p:nvPr/>
        </p:nvSpPr>
        <p:spPr>
          <a:xfrm>
            <a:off x="3072147" y="888890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t>
            </a:r>
          </a:p>
        </p:txBody>
      </p:sp>
      <p:sp>
        <p:nvSpPr>
          <p:cNvPr id="3011"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3012" name="The cycle {4,7,1} makes it impossible to reach buckets {0,2,3,5,6,8}!"/>
          <p:cNvSpPr/>
          <p:nvPr/>
        </p:nvSpPr>
        <p:spPr>
          <a:xfrm>
            <a:off x="6139204" y="4407101"/>
            <a:ext cx="669824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cycle {4,7,1} makes it impossible to reach buckets {0,2,3,5,6,8}!</a:t>
            </a:r>
          </a:p>
        </p:txBody>
      </p:sp>
      <p:sp>
        <p:nvSpPr>
          <p:cNvPr id="3013" name="This would cause an infinite loop in our hash table if all the buckets 4, 7, and 1 were already occupied!"/>
          <p:cNvSpPr/>
          <p:nvPr/>
        </p:nvSpPr>
        <p:spPr>
          <a:xfrm>
            <a:off x="6139204" y="6268920"/>
            <a:ext cx="6698249"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This would cause an </a:t>
            </a:r>
            <a:r>
              <a:rPr b="1">
                <a:solidFill>
                  <a:schemeClr val="accent5"/>
                </a:solidFill>
              </a:rPr>
              <a:t>infinite loop</a:t>
            </a:r>
            <a:r>
              <a:t> in our hash table if all the buckets 4, 7, and 1 were already occupied!</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We are now able to answer a central question about the types of keys we are allowed to use in our hashtable:…"/>
          <p:cNvSpPr/>
          <p:nvPr/>
        </p:nvSpPr>
        <p:spPr>
          <a:xfrm>
            <a:off x="598388" y="1049175"/>
            <a:ext cx="11808024"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现在我们可以来回答一个关键问题，什么样的</a:t>
            </a:r>
            <a:r>
              <a:rPr lang="en-US" altLang="zh-CN" dirty="0"/>
              <a:t>key</a:t>
            </a:r>
            <a:r>
              <a:rPr lang="zh-CN" altLang="en-US" dirty="0"/>
              <a:t>是允许作为哈希表的</a:t>
            </a:r>
            <a:r>
              <a:rPr lang="en-US" altLang="zh-CN" dirty="0"/>
              <a:t>key</a:t>
            </a:r>
            <a:r>
              <a:rPr lang="zh-CN" altLang="en-US" dirty="0"/>
              <a:t>的？</a:t>
            </a:r>
            <a:endParaRPr dirty="0"/>
          </a:p>
          <a:p>
            <a:endParaRPr dirty="0"/>
          </a:p>
          <a:p>
            <a:r>
              <a:rPr dirty="0"/>
              <a:t>Q: </a:t>
            </a:r>
            <a:r>
              <a:rPr lang="zh-CN" altLang="en-US" dirty="0"/>
              <a:t>什么样的</a:t>
            </a:r>
            <a:r>
              <a:rPr lang="en-US" altLang="zh-CN" dirty="0"/>
              <a:t>key</a:t>
            </a:r>
            <a:r>
              <a:rPr lang="zh-CN" altLang="en-US" dirty="0"/>
              <a:t>才能称为是</a:t>
            </a:r>
            <a:r>
              <a:rPr lang="zh-CN" altLang="en-US" b="1" dirty="0">
                <a:solidFill>
                  <a:srgbClr val="11DBE2"/>
                </a:solidFill>
              </a:rPr>
              <a:t>可哈希的</a:t>
            </a:r>
            <a:r>
              <a:rPr lang="en-US" altLang="zh-CN" b="1" dirty="0">
                <a:solidFill>
                  <a:srgbClr val="11DBE2"/>
                </a:solidFill>
              </a:rPr>
              <a:t>(</a:t>
            </a:r>
            <a:r>
              <a:rPr b="1" dirty="0" err="1">
                <a:solidFill>
                  <a:schemeClr val="accent2">
                    <a:satOff val="-13916"/>
                    <a:lumOff val="13989"/>
                  </a:schemeClr>
                </a:solidFill>
              </a:rPr>
              <a:t>hashable</a:t>
            </a:r>
            <a:r>
              <a:rPr lang="en-US" b="1" dirty="0">
                <a:solidFill>
                  <a:schemeClr val="accent2">
                    <a:satOff val="-13916"/>
                    <a:lumOff val="13989"/>
                  </a:schemeClr>
                </a:solidFill>
              </a:rPr>
              <a:t>)</a:t>
            </a:r>
            <a:r>
              <a:rPr dirty="0"/>
              <a:t>?</a:t>
            </a:r>
          </a:p>
        </p:txBody>
      </p:sp>
    </p:spTree>
  </p:cSld>
  <p:clrMapOvr>
    <a:masterClrMapping/>
  </p:clrMapOvr>
  <p:transition spd="me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5"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To fix the issue of cycles pick the table size to be a prime number and also compute the value of δ</a:t>
            </a:r>
          </a:p>
        </p:txBody>
      </p:sp>
      <p:sp>
        <p:nvSpPr>
          <p:cNvPr id="3016"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3017" name="δ = H2(k) mod N"/>
          <p:cNvSpPr/>
          <p:nvPr/>
        </p:nvSpPr>
        <p:spPr>
          <a:xfrm>
            <a:off x="4223494" y="3684053"/>
            <a:ext cx="415141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Tree>
  </p:cSld>
  <p:clrMapOvr>
    <a:masterClrMapping/>
  </p:clrMapOvr>
  <p:transition spd="me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9"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To fix the issue of cycles pick the table size to be a prime number and also compute the value of δ</a:t>
            </a:r>
          </a:p>
        </p:txBody>
      </p:sp>
      <p:sp>
        <p:nvSpPr>
          <p:cNvPr id="3020"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3021" name="δ = H2(k) mod N"/>
          <p:cNvSpPr/>
          <p:nvPr/>
        </p:nvSpPr>
        <p:spPr>
          <a:xfrm>
            <a:off x="4223494" y="3684053"/>
            <a:ext cx="415141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
        <p:nvSpPr>
          <p:cNvPr id="3022" name="If δ = 0 then we are guaranteed to be stuck in a cycle, so when this happens set δ = 1"/>
          <p:cNvSpPr/>
          <p:nvPr/>
        </p:nvSpPr>
        <p:spPr>
          <a:xfrm>
            <a:off x="455704" y="4611772"/>
            <a:ext cx="1209339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If δ = 0 then we are guaranteed to be stuck in a cycle, so when this happens set δ = 1</a:t>
            </a:r>
          </a:p>
        </p:txBody>
      </p:sp>
    </p:spTree>
  </p:cSld>
  <p:clrMapOvr>
    <a:masterClrMapping/>
  </p:clrMapOvr>
  <p:transition spd="me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4"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To fix the issue of cycles pick the table size to be a prime number and also compute the value of δ</a:t>
            </a:r>
          </a:p>
        </p:txBody>
      </p:sp>
      <p:sp>
        <p:nvSpPr>
          <p:cNvPr id="3025" name="Chaos with cycle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Chaos with cycles</a:t>
            </a:r>
          </a:p>
        </p:txBody>
      </p:sp>
      <p:sp>
        <p:nvSpPr>
          <p:cNvPr id="3026" name="δ = H2(k) mod N"/>
          <p:cNvSpPr/>
          <p:nvPr/>
        </p:nvSpPr>
        <p:spPr>
          <a:xfrm>
            <a:off x="4223494" y="3684053"/>
            <a:ext cx="415141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
        <p:nvSpPr>
          <p:cNvPr id="3027" name="Notice that 1 ≤ δ &lt; N and GCD(δ,N) = 1 since N is prime. Hence, with these conditions we know that modulo N the sequence"/>
          <p:cNvSpPr/>
          <p:nvPr/>
        </p:nvSpPr>
        <p:spPr>
          <a:xfrm>
            <a:off x="651403" y="6111804"/>
            <a:ext cx="1240704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Notice that 1 ≤ δ &lt; N and </a:t>
            </a:r>
            <a:r>
              <a:rPr b="1">
                <a:solidFill>
                  <a:schemeClr val="accent4">
                    <a:hueOff val="102361"/>
                    <a:satOff val="14118"/>
                    <a:lumOff val="10675"/>
                  </a:schemeClr>
                </a:solidFill>
              </a:rPr>
              <a:t>GCD</a:t>
            </a:r>
            <a:r>
              <a:t>(δ,N) = 1 since N is prime. Hence, with these conditions we know that modulo N the sequence</a:t>
            </a:r>
          </a:p>
        </p:txBody>
      </p:sp>
      <p:sp>
        <p:nvSpPr>
          <p:cNvPr id="3028" name="H1(k), H1(k)+1δ, H1(k)+2δ, H1(k)+3δ, H1(k)+4δ, …"/>
          <p:cNvSpPr/>
          <p:nvPr/>
        </p:nvSpPr>
        <p:spPr>
          <a:xfrm>
            <a:off x="68448" y="7998107"/>
            <a:ext cx="128679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(k)+1δ,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(k)+2δ,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(k)+3δ,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(k)+4δ, …</a:t>
            </a:r>
          </a:p>
        </p:txBody>
      </p:sp>
      <p:sp>
        <p:nvSpPr>
          <p:cNvPr id="3029" name="is certain to have order N :)"/>
          <p:cNvSpPr/>
          <p:nvPr/>
        </p:nvSpPr>
        <p:spPr>
          <a:xfrm>
            <a:off x="2250814" y="8741409"/>
            <a:ext cx="809677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is certain to have order N :)</a:t>
            </a:r>
          </a:p>
        </p:txBody>
      </p:sp>
      <p:sp>
        <p:nvSpPr>
          <p:cNvPr id="3030" name="If δ = 0 then we are guaranteed to be stuck in a cycle, so when this happens set δ = 1"/>
          <p:cNvSpPr/>
          <p:nvPr/>
        </p:nvSpPr>
        <p:spPr>
          <a:xfrm>
            <a:off x="455704" y="4611772"/>
            <a:ext cx="1209339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If δ = 0 then we are guaranteed to be stuck in a cycle, so when this happens set δ = 1</a:t>
            </a:r>
          </a:p>
        </p:txBody>
      </p:sp>
    </p:spTree>
  </p:cSld>
  <p:clrMapOvr>
    <a:masterClrMapping/>
  </p:clrMapOvr>
  <p:transition spd="me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33" name="Constructing H2(k)"/>
          <p:cNvSpPr>
            <a:spLocks noGrp="1"/>
          </p:cNvSpPr>
          <p:nvPr>
            <p:ph type="title"/>
          </p:nvPr>
        </p:nvSpPr>
        <p:spPr>
          <a:xfrm>
            <a:off x="0" y="172720"/>
            <a:ext cx="13004801" cy="1188319"/>
          </a:xfrm>
          <a:prstGeom prst="rect">
            <a:avLst/>
          </a:prstGeom>
        </p:spPr>
        <p:txBody>
          <a:bodyPr>
            <a:normAutofit fontScale="90000"/>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34" name="Suppose the key k has type T"/>
          <p:cNvSpPr/>
          <p:nvPr/>
        </p:nvSpPr>
        <p:spPr>
          <a:xfrm>
            <a:off x="2439243" y="1370514"/>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the key k has type T</a:t>
            </a:r>
          </a:p>
        </p:txBody>
      </p:sp>
    </p:spTree>
  </p:cSld>
  <p:clrMapOvr>
    <a:masterClrMapping/>
  </p:clrMapOvr>
  <p:transition spd="me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6"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37" name="Constructing H2(k)"/>
          <p:cNvSpPr>
            <a:spLocks noGrp="1"/>
          </p:cNvSpPr>
          <p:nvPr>
            <p:ph type="title"/>
          </p:nvPr>
        </p:nvSpPr>
        <p:spPr>
          <a:xfrm>
            <a:off x="0" y="172720"/>
            <a:ext cx="13004801" cy="1188319"/>
          </a:xfrm>
          <a:prstGeom prst="rect">
            <a:avLst/>
          </a:prstGeom>
        </p:spPr>
        <p:txBody>
          <a:bodyPr>
            <a:normAutofit fontScale="90000"/>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38" name="It would be nice to have a systematic way to be able to effectively produce a new hash function every time we need one, right?"/>
          <p:cNvSpPr/>
          <p:nvPr/>
        </p:nvSpPr>
        <p:spPr>
          <a:xfrm>
            <a:off x="340853" y="4543408"/>
            <a:ext cx="1250089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It would be nice to have a systematic way to be able to effectively produce a new hash function every time we need one, right?</a:t>
            </a:r>
          </a:p>
        </p:txBody>
      </p:sp>
      <p:sp>
        <p:nvSpPr>
          <p:cNvPr id="3039" name="Suppose the key k has type T"/>
          <p:cNvSpPr/>
          <p:nvPr/>
        </p:nvSpPr>
        <p:spPr>
          <a:xfrm>
            <a:off x="2439243" y="1370514"/>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the key k has type T</a:t>
            </a:r>
          </a:p>
        </p:txBody>
      </p:sp>
    </p:spTree>
  </p:cSld>
  <p:clrMapOvr>
    <a:masterClrMapping/>
  </p:clrMapOvr>
  <p:transition spd="me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42" name="Constructing H2(k)"/>
          <p:cNvSpPr>
            <a:spLocks noGrp="1"/>
          </p:cNvSpPr>
          <p:nvPr>
            <p:ph type="title"/>
          </p:nvPr>
        </p:nvSpPr>
        <p:spPr>
          <a:xfrm>
            <a:off x="0" y="172720"/>
            <a:ext cx="13004801" cy="1188319"/>
          </a:xfrm>
          <a:prstGeom prst="rect">
            <a:avLst/>
          </a:prstGeom>
        </p:spPr>
        <p:txBody>
          <a:bodyPr>
            <a:normAutofit fontScale="90000"/>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43" name="It would be nice to have a systematic way to be able to effectively produce a new hash function every time we need one, right?"/>
          <p:cNvSpPr/>
          <p:nvPr/>
        </p:nvSpPr>
        <p:spPr>
          <a:xfrm>
            <a:off x="340853" y="4543408"/>
            <a:ext cx="1250089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It would be nice to have a systematic way to be able to effectively produce a new hash function every time we need one, right?</a:t>
            </a:r>
          </a:p>
        </p:txBody>
      </p:sp>
      <p:sp>
        <p:nvSpPr>
          <p:cNvPr id="3044" name="Luckily for us the keys we need to hash are always composed of the same fundamental building blocks. In particular: integers, strings, real numbers, fixed length vectors, etc…"/>
          <p:cNvSpPr/>
          <p:nvPr/>
        </p:nvSpPr>
        <p:spPr>
          <a:xfrm>
            <a:off x="320265" y="6701356"/>
            <a:ext cx="12364270"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Luckily for us the keys we need to hash are always composed of the same fundamental building blocks. In particular: integers, strings, real numbers, fixed length vectors, etc…</a:t>
            </a:r>
          </a:p>
        </p:txBody>
      </p:sp>
      <p:sp>
        <p:nvSpPr>
          <p:cNvPr id="3045" name="Suppose the key k has type T"/>
          <p:cNvSpPr/>
          <p:nvPr/>
        </p:nvSpPr>
        <p:spPr>
          <a:xfrm>
            <a:off x="2439243" y="1370514"/>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the key k has type T</a:t>
            </a:r>
          </a:p>
        </p:txBody>
      </p:sp>
    </p:spTree>
  </p:cSld>
  <p:clrMapOvr>
    <a:masterClrMapping/>
  </p:clrMapOvr>
  <p:transition spd="me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7" name="There are many well known high quality hash functions for these fundamental data types. Hence, we can use and combine them to construct our function H2(k)."/>
          <p:cNvSpPr/>
          <p:nvPr/>
        </p:nvSpPr>
        <p:spPr>
          <a:xfrm>
            <a:off x="692856" y="2276491"/>
            <a:ext cx="11619088"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There are many well known high quality hash functions for these fundamental data types. Hence, we can use and combine them to construct our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p>
        </p:txBody>
      </p:sp>
      <p:sp>
        <p:nvSpPr>
          <p:cNvPr id="3048" name="Constructing H2(k)"/>
          <p:cNvSpPr>
            <a:spLocks noGrp="1"/>
          </p:cNvSpPr>
          <p:nvPr>
            <p:ph type="title"/>
          </p:nvPr>
        </p:nvSpPr>
        <p:spPr>
          <a:xfrm>
            <a:off x="0" y="172720"/>
            <a:ext cx="13004801" cy="1188319"/>
          </a:xfrm>
          <a:prstGeom prst="rect">
            <a:avLst/>
          </a:prstGeom>
        </p:spPr>
        <p:txBody>
          <a:bodyPr>
            <a:normAutofit fontScale="90000"/>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49" name="Frequently the hash functions selected to compose H2(k) are picked from a pool of hash functions called universal hash functions which generally operate on one fundamental data type."/>
          <p:cNvSpPr/>
          <p:nvPr/>
        </p:nvSpPr>
        <p:spPr>
          <a:xfrm>
            <a:off x="580243" y="5312844"/>
            <a:ext cx="11844314"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Frequently the hash functions selected to compose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are picked from a pool of hash functions called </a:t>
            </a:r>
            <a:r>
              <a:rPr b="1">
                <a:solidFill>
                  <a:schemeClr val="accent2">
                    <a:satOff val="-13916"/>
                    <a:lumOff val="13989"/>
                  </a:schemeClr>
                </a:solidFill>
              </a:rPr>
              <a:t>universal hash functions</a:t>
            </a:r>
            <a:r>
              <a:t> which generally operate on one fundamental data type.</a:t>
            </a:r>
          </a:p>
        </p:txBody>
      </p:sp>
    </p:spTree>
  </p:cSld>
  <p:clrMapOvr>
    <a:masterClrMapping/>
  </p:clrMapOvr>
  <p:transition spd="me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 name="Inserting with DH"/>
          <p:cNvSpPr>
            <a:spLocks noGrp="1"/>
          </p:cNvSpPr>
          <p:nvPr>
            <p:ph type="title"/>
          </p:nvPr>
        </p:nvSpPr>
        <p:spPr>
          <a:xfrm>
            <a:off x="0" y="-64347"/>
            <a:ext cx="13004801" cy="1263461"/>
          </a:xfrm>
          <a:prstGeom prst="rect">
            <a:avLst/>
          </a:prstGeom>
        </p:spPr>
        <p:txBody>
          <a:bodyPr>
            <a:normAutofit fontScale="90000"/>
          </a:bodyPr>
          <a:lstStyle>
            <a:lvl1pPr defTabSz="572516">
              <a:defRPr sz="7840" b="1"/>
            </a:lvl1pPr>
          </a:lstStyle>
          <a:p>
            <a:r>
              <a:t>Inserting with DH</a:t>
            </a:r>
          </a:p>
        </p:txBody>
      </p:sp>
      <p:sp>
        <p:nvSpPr>
          <p:cNvPr id="3052" name="Suppose we have an originally empty hash table and we want to insert some (ki,vi) pairs with DH and we selected our hash table to have:"/>
          <p:cNvSpPr/>
          <p:nvPr/>
        </p:nvSpPr>
        <p:spPr>
          <a:xfrm>
            <a:off x="0" y="3612197"/>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DH and we selected our hash table to have:</a:t>
            </a:r>
          </a:p>
        </p:txBody>
      </p:sp>
      <p:graphicFrame>
        <p:nvGraphicFramePr>
          <p:cNvPr id="3053" name="Table"/>
          <p:cNvGraphicFramePr/>
          <p:nvPr/>
        </p:nvGraphicFramePr>
        <p:xfrm>
          <a:off x="763885" y="18249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54" name="Probing function: P(x) = x*H2(k)…"/>
          <p:cNvSpPr/>
          <p:nvPr/>
        </p:nvSpPr>
        <p:spPr>
          <a:xfrm>
            <a:off x="1628241" y="6192519"/>
            <a:ext cx="9748318"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p>
          <a:p>
            <a:r>
              <a:t>Table size: N = 7 (a prime number)</a:t>
            </a:r>
            <a:endParaRPr b="1">
              <a:solidFill>
                <a:schemeClr val="accent4">
                  <a:hueOff val="102361"/>
                  <a:satOff val="14118"/>
                  <a:lumOff val="10675"/>
                </a:schemeClr>
              </a:solidFill>
            </a:endParaRPr>
          </a:p>
          <a:p>
            <a:r>
              <a:t>Max load factor: α = 0.75</a:t>
            </a:r>
          </a:p>
          <a:p>
            <a:r>
              <a:t>Threshold before resize = N * α = 5</a:t>
            </a:r>
          </a:p>
        </p:txBody>
      </p:sp>
      <p:graphicFrame>
        <p:nvGraphicFramePr>
          <p:cNvPr id="3055" name="Table"/>
          <p:cNvGraphicFramePr/>
          <p:nvPr/>
        </p:nvGraphicFramePr>
        <p:xfrm>
          <a:off x="763885" y="1122256"/>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57"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58"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59"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60"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2"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63"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64"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65"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66" name="Suppose H1(k1) = 67, H2(k1) = 34"/>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A: Since we are going to use hash functions in the implementation of our hash table we need our hash functions to be deterministic. To enforce this behaviour, we demand that the keys used in our hash table are immutable data types. Hence, if a key of type T is immutable, and we have a hash function H(k) defined for all keys k of type T then we say a key of type T is hashable."/>
          <p:cNvSpPr/>
          <p:nvPr/>
        </p:nvSpPr>
        <p:spPr>
          <a:xfrm>
            <a:off x="224841" y="4190379"/>
            <a:ext cx="12555117" cy="342657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答：既然哈希表的实现需要用到哈希函数，那么我们所采用的哈希函数必须是确定的。为了满足这个需求，我们要求哈希表中的</a:t>
            </a:r>
            <a:r>
              <a:rPr lang="en-US" altLang="zh-CN" b="1" dirty="0">
                <a:solidFill>
                  <a:srgbClr val="E9A432"/>
                </a:solidFill>
              </a:rPr>
              <a:t>key</a:t>
            </a:r>
            <a:r>
              <a:rPr lang="zh-CN" altLang="en-US" b="1" dirty="0">
                <a:solidFill>
                  <a:srgbClr val="E9A432"/>
                </a:solidFill>
              </a:rPr>
              <a:t>必须是不可变的</a:t>
            </a:r>
            <a:r>
              <a:rPr lang="en-US" altLang="zh-CN" b="1" dirty="0">
                <a:solidFill>
                  <a:srgbClr val="E9A432"/>
                </a:solidFill>
              </a:rPr>
              <a:t>(immutable)</a:t>
            </a:r>
            <a:r>
              <a:rPr lang="zh-CN" altLang="en-US" b="1" dirty="0">
                <a:solidFill>
                  <a:srgbClr val="E9A432"/>
                </a:solidFill>
              </a:rPr>
              <a:t>数据类型</a:t>
            </a:r>
            <a:r>
              <a:rPr lang="zh-CN" altLang="en-US" dirty="0"/>
              <a:t>。因此，如果某个类型为</a:t>
            </a:r>
            <a:r>
              <a:rPr lang="en-US" altLang="zh-CN" dirty="0"/>
              <a:t>T</a:t>
            </a:r>
            <a:r>
              <a:rPr lang="zh-CN" altLang="en-US" dirty="0"/>
              <a:t>的</a:t>
            </a:r>
            <a:r>
              <a:rPr lang="en-US" altLang="zh-CN" dirty="0"/>
              <a:t>key</a:t>
            </a:r>
            <a:r>
              <a:rPr lang="zh-CN" altLang="en-US" dirty="0"/>
              <a:t>是不可变的，然后我们可以定义出一个哈希函数</a:t>
            </a:r>
            <a:r>
              <a:rPr lang="en" altLang="zh-CN" b="1" dirty="0">
                <a:solidFill>
                  <a:schemeClr val="accent5">
                    <a:hueOff val="101205"/>
                    <a:satOff val="-13598"/>
                    <a:lumOff val="23877"/>
                  </a:schemeClr>
                </a:solidFill>
              </a:rPr>
              <a:t>H</a:t>
            </a:r>
            <a:r>
              <a:rPr lang="en" altLang="zh-CN" dirty="0"/>
              <a:t>(k)</a:t>
            </a:r>
            <a:r>
              <a:rPr lang="zh-CN" altLang="en-US" dirty="0"/>
              <a:t>，它可以应用于</a:t>
            </a:r>
            <a:r>
              <a:rPr lang="en-US" altLang="zh-CN" dirty="0"/>
              <a:t>T</a:t>
            </a:r>
            <a:r>
              <a:rPr lang="zh-CN" altLang="en-US" dirty="0"/>
              <a:t>类型的每一个</a:t>
            </a:r>
            <a:r>
              <a:rPr lang="en-US" altLang="zh-CN" dirty="0"/>
              <a:t>key</a:t>
            </a:r>
            <a:r>
              <a:rPr lang="zh-CN" altLang="en-US" dirty="0"/>
              <a:t>，那么我们就说类型为</a:t>
            </a:r>
            <a:r>
              <a:rPr lang="en-US" altLang="zh-CN" dirty="0"/>
              <a:t>T</a:t>
            </a:r>
            <a:r>
              <a:rPr lang="zh-CN" altLang="en-US" dirty="0"/>
              <a:t>的</a:t>
            </a:r>
            <a:r>
              <a:rPr lang="en-US" altLang="zh-CN" dirty="0"/>
              <a:t>key</a:t>
            </a:r>
            <a:r>
              <a:rPr lang="zh-CN" altLang="en-US" dirty="0"/>
              <a:t>是可哈希的</a:t>
            </a:r>
            <a:r>
              <a:rPr lang="en-US" altLang="zh-CN" dirty="0"/>
              <a:t>(</a:t>
            </a:r>
            <a:r>
              <a:rPr lang="en-US" altLang="zh-CN" dirty="0" err="1"/>
              <a:t>hashable</a:t>
            </a:r>
            <a:r>
              <a:rPr lang="en-US" altLang="zh-CN" dirty="0"/>
              <a:t>)</a:t>
            </a:r>
            <a:r>
              <a:rPr lang="zh-CN" altLang="en-US" dirty="0"/>
              <a:t>。</a:t>
            </a:r>
            <a:endParaRPr dirty="0"/>
          </a:p>
        </p:txBody>
      </p:sp>
      <p:sp>
        <p:nvSpPr>
          <p:cNvPr id="5" name="We are now able to answer a central question about the types of keys we are allowed to use in our hashtable:…">
            <a:extLst>
              <a:ext uri="{FF2B5EF4-FFF2-40B4-BE49-F238E27FC236}">
                <a16:creationId xmlns:a16="http://schemas.microsoft.com/office/drawing/2014/main" id="{CC9CA8F6-7920-5443-B7FB-32CDDDC54533}"/>
              </a:ext>
            </a:extLst>
          </p:cNvPr>
          <p:cNvSpPr/>
          <p:nvPr/>
        </p:nvSpPr>
        <p:spPr>
          <a:xfrm>
            <a:off x="598388" y="1049175"/>
            <a:ext cx="11808024"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现在我们可以来回答一个关键问题，什么样的</a:t>
            </a:r>
            <a:r>
              <a:rPr lang="en-US" altLang="zh-CN" dirty="0"/>
              <a:t>key</a:t>
            </a:r>
            <a:r>
              <a:rPr lang="zh-CN" altLang="en-US" dirty="0"/>
              <a:t>是允许作为哈希表的</a:t>
            </a:r>
            <a:r>
              <a:rPr lang="en-US" altLang="zh-CN" dirty="0"/>
              <a:t>key</a:t>
            </a:r>
            <a:r>
              <a:rPr lang="zh-CN" altLang="en-US" dirty="0"/>
              <a:t>的？</a:t>
            </a:r>
            <a:endParaRPr dirty="0"/>
          </a:p>
          <a:p>
            <a:endParaRPr dirty="0"/>
          </a:p>
          <a:p>
            <a:r>
              <a:rPr dirty="0"/>
              <a:t>Q: </a:t>
            </a:r>
            <a:r>
              <a:rPr lang="zh-CN" altLang="en-US" dirty="0"/>
              <a:t>什么样的</a:t>
            </a:r>
            <a:r>
              <a:rPr lang="en-US" altLang="zh-CN" dirty="0"/>
              <a:t>key</a:t>
            </a:r>
            <a:r>
              <a:rPr lang="zh-CN" altLang="en-US" dirty="0"/>
              <a:t>才能称为是</a:t>
            </a:r>
            <a:r>
              <a:rPr lang="zh-CN" altLang="en-US" b="1" dirty="0">
                <a:solidFill>
                  <a:srgbClr val="11DBE2"/>
                </a:solidFill>
              </a:rPr>
              <a:t>可哈希的</a:t>
            </a:r>
            <a:r>
              <a:rPr lang="en-US" altLang="zh-CN" b="1" dirty="0">
                <a:solidFill>
                  <a:srgbClr val="11DBE2"/>
                </a:solidFill>
              </a:rPr>
              <a:t>(</a:t>
            </a:r>
            <a:r>
              <a:rPr b="1" dirty="0" err="1">
                <a:solidFill>
                  <a:schemeClr val="accent2">
                    <a:satOff val="-13916"/>
                    <a:lumOff val="13989"/>
                  </a:schemeClr>
                </a:solidFill>
              </a:rPr>
              <a:t>hashable</a:t>
            </a:r>
            <a:r>
              <a:rPr lang="en-US" b="1" dirty="0">
                <a:solidFill>
                  <a:schemeClr val="accent2">
                    <a:satOff val="-13916"/>
                    <a:lumOff val="13989"/>
                  </a:schemeClr>
                </a:solidFill>
              </a:rPr>
              <a:t>)</a:t>
            </a:r>
            <a:r>
              <a:rPr dirty="0"/>
              <a:t>?</a:t>
            </a:r>
          </a:p>
        </p:txBody>
      </p:sp>
    </p:spTree>
  </p:cSld>
  <p:clrMapOvr>
    <a:masterClrMapping/>
  </p:clrMapOvr>
  <p:transition spd="me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8"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69"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70"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71"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72" name="δ = H2(k1) mod 7 = 6"/>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7 = 6</a:t>
            </a:r>
          </a:p>
        </p:txBody>
      </p:sp>
      <p:sp>
        <p:nvSpPr>
          <p:cNvPr id="3073" name="Suppose H1(k1) = 67, H2(k1) = 34"/>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5"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76"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77"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78"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79" name="Line"/>
          <p:cNvSpPr/>
          <p:nvPr/>
        </p:nvSpPr>
        <p:spPr>
          <a:xfrm flipV="1">
            <a:off x="8173719" y="2574289"/>
            <a:ext cx="1" cy="62230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0" name="H1(k1) + 0*δ mod 7 = 4"/>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7 = 4</a:t>
            </a:r>
          </a:p>
        </p:txBody>
      </p:sp>
      <p:sp>
        <p:nvSpPr>
          <p:cNvPr id="3081" name="δ = H2(k1) mod 7 = 6"/>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7 = 6</a:t>
            </a:r>
          </a:p>
        </p:txBody>
      </p:sp>
      <p:sp>
        <p:nvSpPr>
          <p:cNvPr id="3082" name="Suppose H1(k1) = 67, H2(k1) = 34"/>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4"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85"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86"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87"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9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91"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92"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93" name="Suppose H1(k2) = 2, H2(k2) = -79"/>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spd="me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95"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96"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97"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098"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99" name="δ = H2(k2) mod 7 = 5"/>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7 = 5</a:t>
            </a:r>
          </a:p>
        </p:txBody>
      </p:sp>
      <p:sp>
        <p:nvSpPr>
          <p:cNvPr id="3100" name="Suppose H1(k2) = 2, H2(k2) = -79"/>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spd="me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03"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04"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05"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06" name="Line"/>
          <p:cNvSpPr/>
          <p:nvPr/>
        </p:nvSpPr>
        <p:spPr>
          <a:xfrm flipV="1">
            <a:off x="4871719" y="2574289"/>
            <a:ext cx="1" cy="62230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7" name="H1(k2)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+ 0*δ mod 7 = 2</a:t>
            </a:r>
          </a:p>
        </p:txBody>
      </p:sp>
      <p:sp>
        <p:nvSpPr>
          <p:cNvPr id="3108" name="δ = H2(k2) mod 7 = 5"/>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7 = 5</a:t>
            </a:r>
          </a:p>
        </p:txBody>
      </p:sp>
      <p:sp>
        <p:nvSpPr>
          <p:cNvPr id="3109" name="Suppose H1(k2) = 2, H2(k2) = -79"/>
          <p:cNvSpPr/>
          <p:nvPr/>
        </p:nvSpPr>
        <p:spPr>
          <a:xfrm>
            <a:off x="4318000" y="3681729"/>
            <a:ext cx="85555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spd="me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1"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12"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13"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14"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6"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17"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18"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19"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20"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2"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23"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24"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25"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26"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27"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3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31"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32"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33" name="H1(k3)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34"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35" name="Bucket at index 2 is full, so keep probing"/>
          <p:cNvSpPr/>
          <p:nvPr/>
        </p:nvSpPr>
        <p:spPr>
          <a:xfrm>
            <a:off x="5204204" y="6882341"/>
            <a:ext cx="614085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at index 2 is full, so keep probing</a:t>
            </a:r>
          </a:p>
        </p:txBody>
      </p:sp>
      <p:sp>
        <p:nvSpPr>
          <p:cNvPr id="3136"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37"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
        <p:nvSpPr>
          <p:cNvPr id="266" name="Ideally we would like to have a very fast insertion, lookup and removal time for the data we are placing within our hash table."/>
          <p:cNvSpPr/>
          <p:nvPr/>
        </p:nvSpPr>
        <p:spPr>
          <a:xfrm>
            <a:off x="248554" y="1761708"/>
            <a:ext cx="12262273"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理想情况下，在哈希表中插入，查找和移除数据应该非常快。</a:t>
            </a:r>
            <a:endParaRPr dirty="0"/>
          </a:p>
        </p:txBody>
      </p:sp>
      <p:sp>
        <p:nvSpPr>
          <p:cNvPr id="267" name="Remarkably, we can achieve all this in O(1)* time using a hash function as a way to index into a hash table."/>
          <p:cNvSpPr/>
          <p:nvPr/>
        </p:nvSpPr>
        <p:spPr>
          <a:xfrm>
            <a:off x="371262" y="3424553"/>
            <a:ext cx="12262274" cy="342657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哈希表的亮点是，如果采用</a:t>
            </a:r>
            <a:r>
              <a:rPr lang="zh-CN" altLang="en-US" b="1" dirty="0">
                <a:solidFill>
                  <a:srgbClr val="8981F0"/>
                </a:solidFill>
              </a:rPr>
              <a:t>合适的哈希函数</a:t>
            </a:r>
            <a:r>
              <a:rPr lang="zh-CN" altLang="en-US" dirty="0"/>
              <a:t>，对于上述操作都可以实现</a:t>
            </a:r>
            <a:r>
              <a:rPr lang="en" altLang="zh-CN" b="1" dirty="0">
                <a:solidFill>
                  <a:schemeClr val="accent3">
                    <a:hueOff val="-499813"/>
                    <a:satOff val="-5228"/>
                    <a:lumOff val="24899"/>
                  </a:schemeClr>
                </a:solidFill>
              </a:rPr>
              <a:t>O(1)</a:t>
            </a:r>
            <a:r>
              <a:rPr lang="en" altLang="zh-CN" baseline="31999" dirty="0"/>
              <a:t>*</a:t>
            </a:r>
            <a:r>
              <a:rPr lang="en" altLang="zh-CN" dirty="0"/>
              <a:t> </a:t>
            </a:r>
            <a:r>
              <a:rPr lang="zh-CN" altLang="en-US" dirty="0"/>
              <a:t>复杂度。</a:t>
            </a:r>
            <a:endParaRPr lang="en-US" altLang="zh-CN" dirty="0"/>
          </a:p>
          <a:p>
            <a:endParaRPr lang="en-US" altLang="zh-CN" dirty="0"/>
          </a:p>
          <a:p>
            <a:r>
              <a:rPr lang="zh-CN" altLang="en-US" dirty="0"/>
              <a:t>哈希表可以看作是一个可以索引的数组。我们可以用哈希函数计算出来的值作为索引，到哈希表中快速定位要插入、查找或者移除数据的位置。</a:t>
            </a:r>
            <a:endParaRPr dirty="0"/>
          </a:p>
        </p:txBody>
      </p:sp>
      <p:sp>
        <p:nvSpPr>
          <p:cNvPr id="268" name="* The constant time behaviour attributed to hash tables is only true if you have a good uniform hash function!"/>
          <p:cNvSpPr/>
          <p:nvPr/>
        </p:nvSpPr>
        <p:spPr>
          <a:xfrm>
            <a:off x="371262" y="7386598"/>
            <a:ext cx="1201685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aseline="31999" dirty="0"/>
              <a:t>* </a:t>
            </a:r>
            <a:r>
              <a:rPr lang="zh-CN" altLang="en-US" dirty="0"/>
              <a:t>获得常量时间复杂度的前提是，采用均匀的哈希函数</a:t>
            </a:r>
            <a:r>
              <a:rPr lang="en-US" altLang="zh-CN" b="1" dirty="0">
                <a:solidFill>
                  <a:srgbClr val="8981F0"/>
                </a:solidFill>
              </a:rPr>
              <a:t>(</a:t>
            </a:r>
            <a:r>
              <a:rPr lang="en" altLang="zh-CN" b="1" dirty="0">
                <a:solidFill>
                  <a:srgbClr val="8981F0"/>
                </a:solidFill>
              </a:rPr>
              <a:t>uniform hash function</a:t>
            </a:r>
            <a:r>
              <a:rPr lang="en-US" altLang="zh-CN" b="1" dirty="0">
                <a:solidFill>
                  <a:srgbClr val="8981F0"/>
                </a:solidFill>
              </a:rPr>
              <a:t>)</a:t>
            </a:r>
            <a:r>
              <a:rPr lang="zh-CN" altLang="en-US" dirty="0"/>
              <a:t>！</a:t>
            </a:r>
            <a:endParaRPr dirty="0"/>
          </a:p>
        </p:txBody>
      </p:sp>
    </p:spTree>
  </p:cSld>
  <p:clrMapOvr>
    <a:masterClrMapping/>
  </p:clrMapOvr>
  <p:transition spd="me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4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41"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42"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4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44" name="H1(k3) + 1*δ mod 7 = 5"/>
          <p:cNvSpPr/>
          <p:nvPr/>
        </p:nvSpPr>
        <p:spPr>
          <a:xfrm>
            <a:off x="5048408" y="5622395"/>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145" name="H1(k3)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46"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47"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5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51"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52"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5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0" name="Connection Line"/>
          <p:cNvSpPr/>
          <p:nvPr/>
        </p:nvSpPr>
        <p:spPr>
          <a:xfrm>
            <a:off x="5164627" y="2568588"/>
            <a:ext cx="4127778" cy="878322"/>
          </a:xfrm>
          <a:custGeom>
            <a:avLst/>
            <a:gdLst/>
            <a:ahLst/>
            <a:cxnLst>
              <a:cxn ang="0">
                <a:pos x="wd2" y="hd2"/>
              </a:cxn>
              <a:cxn ang="5400000">
                <a:pos x="wd2" y="hd2"/>
              </a:cxn>
              <a:cxn ang="10800000">
                <a:pos x="wd2" y="hd2"/>
              </a:cxn>
              <a:cxn ang="16200000">
                <a:pos x="wd2" y="hd2"/>
              </a:cxn>
            </a:cxnLst>
            <a:rect l="0" t="0" r="r" b="b"/>
            <a:pathLst>
              <a:path w="21600" h="16202" extrusionOk="0">
                <a:moveTo>
                  <a:pt x="21600" y="0"/>
                </a:moveTo>
                <a:cubicBezTo>
                  <a:pt x="13959" y="21375"/>
                  <a:pt x="6759" y="21600"/>
                  <a:pt x="0" y="674"/>
                </a:cubicBezTo>
              </a:path>
            </a:pathLst>
          </a:custGeom>
          <a:ln w="63500">
            <a:solidFill>
              <a:srgbClr val="FFFFFF"/>
            </a:solidFill>
            <a:miter lim="400000"/>
          </a:ln>
        </p:spPr>
        <p:txBody>
          <a:bodyPr/>
          <a:lstStyle/>
          <a:p>
            <a:endParaRPr/>
          </a:p>
        </p:txBody>
      </p:sp>
      <p:sp>
        <p:nvSpPr>
          <p:cNvPr id="3155" name="Line"/>
          <p:cNvSpPr/>
          <p:nvPr/>
        </p:nvSpPr>
        <p:spPr>
          <a:xfrm flipV="1">
            <a:off x="9117449" y="2482323"/>
            <a:ext cx="298332" cy="21794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6" name="H1(k3) + 1*δ mod 7 = 5"/>
          <p:cNvSpPr/>
          <p:nvPr/>
        </p:nvSpPr>
        <p:spPr>
          <a:xfrm>
            <a:off x="5048408" y="5622395"/>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157" name="H1(k3)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58"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59"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2"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63"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64"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65"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7"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68"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69"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70"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71"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3"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74"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75"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76"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77" name="δ = H2(k4) mod 7 = 0"/>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7 = 0</a:t>
            </a:r>
          </a:p>
        </p:txBody>
      </p:sp>
      <p:sp>
        <p:nvSpPr>
          <p:cNvPr id="3178"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0"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81"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82"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83"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84" name="δ = H2(k4) mod 7 = 0"/>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7 = 0</a:t>
            </a:r>
          </a:p>
        </p:txBody>
      </p:sp>
      <p:sp>
        <p:nvSpPr>
          <p:cNvPr id="3185" name="δ = 0, so set δ = 1"/>
          <p:cNvSpPr/>
          <p:nvPr/>
        </p:nvSpPr>
        <p:spPr>
          <a:xfrm>
            <a:off x="5464906" y="5043170"/>
            <a:ext cx="534419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0, so set δ = 1</a:t>
            </a:r>
          </a:p>
        </p:txBody>
      </p:sp>
      <p:sp>
        <p:nvSpPr>
          <p:cNvPr id="3186"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8"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89"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90"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91"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92" name="δ = 1"/>
          <p:cNvSpPr/>
          <p:nvPr/>
        </p:nvSpPr>
        <p:spPr>
          <a:xfrm>
            <a:off x="7296346" y="4362449"/>
            <a:ext cx="149058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193"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5"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96"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97"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198"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99" name="δ = 1"/>
          <p:cNvSpPr/>
          <p:nvPr/>
        </p:nvSpPr>
        <p:spPr>
          <a:xfrm>
            <a:off x="7296346" y="4362449"/>
            <a:ext cx="149058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200"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201" name="H1(k4)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7 = 2</a:t>
            </a:r>
          </a:p>
        </p:txBody>
      </p:sp>
      <p:sp>
        <p:nvSpPr>
          <p:cNvPr id="3202"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3" name="Bucket at index 2 is full, so keep probing"/>
          <p:cNvSpPr/>
          <p:nvPr/>
        </p:nvSpPr>
        <p:spPr>
          <a:xfrm>
            <a:off x="5204204" y="6882341"/>
            <a:ext cx="614085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at index 2 is full, so keep probing</a:t>
            </a:r>
          </a:p>
        </p:txBody>
      </p:sp>
    </p:spTree>
  </p:cSld>
  <p:clrMapOvr>
    <a:masterClrMapping/>
  </p:clrMapOvr>
  <p:transition spd="me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05"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06"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07"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08"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09" name="δ = 1"/>
          <p:cNvSpPr/>
          <p:nvPr/>
        </p:nvSpPr>
        <p:spPr>
          <a:xfrm>
            <a:off x="7296346" y="4362449"/>
            <a:ext cx="149058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210" name="Suppose H1(k4) = 2, H2(k4) = 7"/>
          <p:cNvSpPr/>
          <p:nvPr/>
        </p:nvSpPr>
        <p:spPr>
          <a:xfrm>
            <a:off x="4318000" y="3681729"/>
            <a:ext cx="80050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211" name="H1(k4)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7 = 2</a:t>
            </a:r>
          </a:p>
        </p:txBody>
      </p:sp>
      <p:sp>
        <p:nvSpPr>
          <p:cNvPr id="3212"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3" name="H1(k4) + 1*δ mod 7 = 3"/>
          <p:cNvSpPr/>
          <p:nvPr/>
        </p:nvSpPr>
        <p:spPr>
          <a:xfrm>
            <a:off x="5048408" y="5520901"/>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+ 1*δ mod 7 = 3</a:t>
            </a:r>
          </a:p>
        </p:txBody>
      </p:sp>
      <p:sp>
        <p:nvSpPr>
          <p:cNvPr id="3216" name="Connection Line"/>
          <p:cNvSpPr/>
          <p:nvPr/>
        </p:nvSpPr>
        <p:spPr>
          <a:xfrm>
            <a:off x="5248843" y="2640740"/>
            <a:ext cx="1038901" cy="541748"/>
          </a:xfrm>
          <a:custGeom>
            <a:avLst/>
            <a:gdLst/>
            <a:ahLst/>
            <a:cxnLst>
              <a:cxn ang="0">
                <a:pos x="wd2" y="hd2"/>
              </a:cxn>
              <a:cxn ang="5400000">
                <a:pos x="wd2" y="hd2"/>
              </a:cxn>
              <a:cxn ang="10800000">
                <a:pos x="wd2" y="hd2"/>
              </a:cxn>
              <a:cxn ang="16200000">
                <a:pos x="wd2" y="hd2"/>
              </a:cxn>
            </a:cxnLst>
            <a:rect l="0" t="0" r="r" b="b"/>
            <a:pathLst>
              <a:path w="21600" h="16200" extrusionOk="0">
                <a:moveTo>
                  <a:pt x="21600" y="176"/>
                </a:moveTo>
                <a:cubicBezTo>
                  <a:pt x="14316" y="21600"/>
                  <a:pt x="7116" y="21541"/>
                  <a:pt x="0" y="0"/>
                </a:cubicBezTo>
              </a:path>
            </a:pathLst>
          </a:custGeom>
          <a:ln w="63500">
            <a:solidFill>
              <a:srgbClr val="FFFFFF"/>
            </a:solidFill>
            <a:miter lim="400000"/>
          </a:ln>
        </p:spPr>
        <p:txBody>
          <a:bodyPr/>
          <a:lstStyle/>
          <a:p>
            <a:endParaRPr/>
          </a:p>
        </p:txBody>
      </p:sp>
      <p:sp>
        <p:nvSpPr>
          <p:cNvPr id="3215" name="Line"/>
          <p:cNvSpPr/>
          <p:nvPr/>
        </p:nvSpPr>
        <p:spPr>
          <a:xfrm flipV="1">
            <a:off x="6182422" y="2559033"/>
            <a:ext cx="143025" cy="28126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8"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19"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20"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21"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hink of the hash table on the right as an indexable block of memory (an array) and we can only access its entries using the value given to us by our hash function H(x)"/>
          <p:cNvSpPr/>
          <p:nvPr/>
        </p:nvSpPr>
        <p:spPr>
          <a:xfrm>
            <a:off x="14622" y="3717511"/>
            <a:ext cx="8461053"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设想右边有一个哈希表，它看起来像可索引的内存块一样</a:t>
            </a:r>
            <a:r>
              <a:rPr lang="en-US" altLang="zh-CN" dirty="0"/>
              <a:t>(</a:t>
            </a:r>
            <a:r>
              <a:rPr lang="zh-CN" altLang="en-US" dirty="0"/>
              <a:t>类似一个数组</a:t>
            </a:r>
            <a:r>
              <a:rPr lang="en-US" altLang="zh-CN" dirty="0"/>
              <a:t>)</a:t>
            </a:r>
            <a:r>
              <a:rPr lang="zh-CN" altLang="en-US" dirty="0"/>
              <a:t>，并且，我们只能通过哈希函数</a:t>
            </a:r>
            <a:r>
              <a:rPr lang="en" altLang="zh-CN" b="1" dirty="0">
                <a:solidFill>
                  <a:schemeClr val="accent5">
                    <a:hueOff val="101205"/>
                    <a:satOff val="-13598"/>
                    <a:lumOff val="23877"/>
                  </a:schemeClr>
                </a:solidFill>
              </a:rPr>
              <a:t>H</a:t>
            </a:r>
            <a:r>
              <a:rPr lang="en" altLang="zh-CN" dirty="0"/>
              <a:t>(x)</a:t>
            </a:r>
            <a:r>
              <a:rPr lang="zh-CN" altLang="en-US" dirty="0"/>
              <a:t>计算出来的结果索引去访问它的条目。</a:t>
            </a:r>
            <a:endParaRPr lang="en" altLang="zh-CN" dirty="0"/>
          </a:p>
        </p:txBody>
      </p:sp>
      <p:graphicFrame>
        <p:nvGraphicFramePr>
          <p:cNvPr id="271"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72"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23"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24"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25"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26"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27"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2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3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31"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32"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33"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34"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Tree>
  </p:cSld>
  <p:clrMapOvr>
    <a:masterClrMapping/>
  </p:clrMapOvr>
  <p:transition spd="me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6"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37"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38"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39"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40"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41"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242" name="H1(k3)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24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44" name="Collision at bucket 2"/>
          <p:cNvSpPr/>
          <p:nvPr/>
        </p:nvSpPr>
        <p:spPr>
          <a:xfrm>
            <a:off x="5170485" y="6882341"/>
            <a:ext cx="589471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Collision at bucket 2</a:t>
            </a:r>
          </a:p>
        </p:txBody>
      </p:sp>
    </p:spTree>
  </p:cSld>
  <p:clrMapOvr>
    <a:masterClrMapping/>
  </p:clrMapOvr>
  <p:transition spd="me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rPr b="1">
                          <a:solidFill>
                            <a:schemeClr val="accent3">
                              <a:hueOff val="-499813"/>
                              <a:satOff val="-5228"/>
                              <a:lumOff val="24899"/>
                            </a:schemeClr>
                          </a:solidFill>
                        </a:rPr>
                        <a:t>v</a:t>
                      </a:r>
                      <a:r>
                        <a:rPr b="1" baseline="-5999">
                          <a:solidFill>
                            <a:schemeClr val="accent3">
                              <a:hueOff val="-499813"/>
                              <a:satOff val="-5228"/>
                              <a:lumOff val="24899"/>
                            </a:schemeClr>
                          </a:solidFill>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47"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48"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49"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50" name="Suppose H1(k3) = 2, H2(k3) = 10"/>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51" name="δ = H2(k3) mod 7 = 3"/>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252" name="H1(k3) + 0*δ mod 7 = 2"/>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25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54" name="H1(k3) + 1*δ mod 7 = 5"/>
          <p:cNvSpPr/>
          <p:nvPr/>
        </p:nvSpPr>
        <p:spPr>
          <a:xfrm>
            <a:off x="5048408" y="5622395"/>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258" name="Connection Line"/>
          <p:cNvSpPr/>
          <p:nvPr/>
        </p:nvSpPr>
        <p:spPr>
          <a:xfrm>
            <a:off x="5164627" y="2568588"/>
            <a:ext cx="4127778" cy="878322"/>
          </a:xfrm>
          <a:custGeom>
            <a:avLst/>
            <a:gdLst/>
            <a:ahLst/>
            <a:cxnLst>
              <a:cxn ang="0">
                <a:pos x="wd2" y="hd2"/>
              </a:cxn>
              <a:cxn ang="5400000">
                <a:pos x="wd2" y="hd2"/>
              </a:cxn>
              <a:cxn ang="10800000">
                <a:pos x="wd2" y="hd2"/>
              </a:cxn>
              <a:cxn ang="16200000">
                <a:pos x="wd2" y="hd2"/>
              </a:cxn>
            </a:cxnLst>
            <a:rect l="0" t="0" r="r" b="b"/>
            <a:pathLst>
              <a:path w="21600" h="16202" extrusionOk="0">
                <a:moveTo>
                  <a:pt x="21600" y="0"/>
                </a:moveTo>
                <a:cubicBezTo>
                  <a:pt x="13959" y="21375"/>
                  <a:pt x="6759" y="21600"/>
                  <a:pt x="0" y="674"/>
                </a:cubicBezTo>
              </a:path>
            </a:pathLst>
          </a:custGeom>
          <a:ln w="63500">
            <a:solidFill>
              <a:srgbClr val="FFFFFF"/>
            </a:solidFill>
            <a:miter lim="400000"/>
          </a:ln>
        </p:spPr>
        <p:txBody>
          <a:bodyPr/>
          <a:lstStyle/>
          <a:p>
            <a:endParaRPr/>
          </a:p>
        </p:txBody>
      </p:sp>
      <p:sp>
        <p:nvSpPr>
          <p:cNvPr id="3256" name="Line"/>
          <p:cNvSpPr/>
          <p:nvPr/>
        </p:nvSpPr>
        <p:spPr>
          <a:xfrm flipV="1">
            <a:off x="9117449" y="2482323"/>
            <a:ext cx="298332" cy="21794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57" name="k3 already existed inside the hash table so update its value"/>
          <p:cNvSpPr/>
          <p:nvPr/>
        </p:nvSpPr>
        <p:spPr>
          <a:xfrm>
            <a:off x="3918969" y="7010269"/>
            <a:ext cx="907833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k</a:t>
            </a:r>
            <a:r>
              <a:rPr baseline="-5999"/>
              <a:t>3</a:t>
            </a:r>
            <a:r>
              <a:t> already existed inside the hash table so update its value</a:t>
            </a:r>
          </a:p>
        </p:txBody>
      </p:sp>
    </p:spTree>
  </p:cSld>
  <p:clrMapOvr>
    <a:masterClrMapping/>
  </p:clrMapOvr>
  <p:transition spd="me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0"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61"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62"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63"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5"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66"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67"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68"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69" name="Suppose H1(k6) = 3, H2(k6) = 23"/>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Tree>
  </p:cSld>
  <p:clrMapOvr>
    <a:masterClrMapping/>
  </p:clrMapOvr>
  <p:transition spd="me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1"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72"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73"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74"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75" name="Suppose H1(k6) = 3, H2(k6) = 23"/>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76" name="δ = H2(k6) mod 7 = 2"/>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Tree>
  </p:cSld>
  <p:clrMapOvr>
    <a:masterClrMapping/>
  </p:clrMapOvr>
  <p:transition spd="me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8"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79"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80"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81"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82" name="Suppose H1(k6) = 3, H2(k6) = 23"/>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83" name="δ = H2(k6) mod 7 = 2"/>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284" name="H1(k6) + 0*δ mod 7 = 3"/>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285"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6" name="Bucket at index 3 is full so keep probing!"/>
          <p:cNvSpPr/>
          <p:nvPr/>
        </p:nvSpPr>
        <p:spPr>
          <a:xfrm>
            <a:off x="4449440" y="6527800"/>
            <a:ext cx="77936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at index 3 is full so keep probing!</a:t>
            </a:r>
          </a:p>
        </p:txBody>
      </p:sp>
    </p:spTree>
  </p:cSld>
  <p:clrMapOvr>
    <a:masterClrMapping/>
  </p:clrMapOvr>
  <p:transition spd="me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88"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89"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90"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291"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92" name="Suppose H1(k6) = 3, H2(k6) = 23"/>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93" name="δ = H2(k6) mod 7 = 2"/>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294" name="H1(k6) + 0*δ mod 7 = 3"/>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295" name="H1(k6) + 1*δ mod 7 = 5"/>
          <p:cNvSpPr/>
          <p:nvPr/>
        </p:nvSpPr>
        <p:spPr>
          <a:xfrm>
            <a:off x="5048408" y="5602075"/>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+ 1*δ mod 7 = 5</a:t>
            </a:r>
          </a:p>
        </p:txBody>
      </p:sp>
      <p:sp>
        <p:nvSpPr>
          <p:cNvPr id="3296"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00" name="Connection Line"/>
          <p:cNvSpPr/>
          <p:nvPr/>
        </p:nvSpPr>
        <p:spPr>
          <a:xfrm>
            <a:off x="6811578" y="2553110"/>
            <a:ext cx="2475152" cy="683060"/>
          </a:xfrm>
          <a:custGeom>
            <a:avLst/>
            <a:gdLst/>
            <a:ahLst/>
            <a:cxnLst>
              <a:cxn ang="0">
                <a:pos x="wd2" y="hd2"/>
              </a:cxn>
              <a:cxn ang="5400000">
                <a:pos x="wd2" y="hd2"/>
              </a:cxn>
              <a:cxn ang="10800000">
                <a:pos x="wd2" y="hd2"/>
              </a:cxn>
              <a:cxn ang="16200000">
                <a:pos x="wd2" y="hd2"/>
              </a:cxn>
            </a:cxnLst>
            <a:rect l="0" t="0" r="r" b="b"/>
            <a:pathLst>
              <a:path w="21600" h="16203" extrusionOk="0">
                <a:moveTo>
                  <a:pt x="21600" y="0"/>
                </a:moveTo>
                <a:cubicBezTo>
                  <a:pt x="14778" y="21328"/>
                  <a:pt x="7578" y="21600"/>
                  <a:pt x="0" y="815"/>
                </a:cubicBezTo>
              </a:path>
            </a:pathLst>
          </a:custGeom>
          <a:ln w="50800">
            <a:solidFill>
              <a:srgbClr val="FFFFFF"/>
            </a:solidFill>
            <a:miter lim="400000"/>
          </a:ln>
        </p:spPr>
        <p:txBody>
          <a:bodyPr/>
          <a:lstStyle/>
          <a:p>
            <a:endParaRPr/>
          </a:p>
        </p:txBody>
      </p:sp>
      <p:sp>
        <p:nvSpPr>
          <p:cNvPr id="3298" name="Line"/>
          <p:cNvSpPr/>
          <p:nvPr/>
        </p:nvSpPr>
        <p:spPr>
          <a:xfrm flipV="1">
            <a:off x="9148008" y="2485628"/>
            <a:ext cx="215703" cy="21665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99" name="Bucket at index 5 is full so keep probing!"/>
          <p:cNvSpPr/>
          <p:nvPr/>
        </p:nvSpPr>
        <p:spPr>
          <a:xfrm>
            <a:off x="4449440" y="6527800"/>
            <a:ext cx="77936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Bucket at index 5 is full so keep probing!</a:t>
            </a:r>
          </a:p>
        </p:txBody>
      </p:sp>
    </p:spTree>
  </p:cSld>
  <p:clrMapOvr>
    <a:masterClrMapping/>
  </p:clrMapOvr>
  <p:transition spd="me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02"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03"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04" name="Operations:"/>
          <p:cNvSpPr/>
          <p:nvPr/>
        </p:nvSpPr>
        <p:spPr>
          <a:xfrm>
            <a:off x="593013" y="39060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305" name="insert(k1,v1)…"/>
          <p:cNvSpPr/>
          <p:nvPr/>
        </p:nvSpPr>
        <p:spPr>
          <a:xfrm>
            <a:off x="359333" y="44699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306" name="Suppose H1(k6) = 3, H2(k6) = 23"/>
          <p:cNvSpPr/>
          <p:nvPr/>
        </p:nvSpPr>
        <p:spPr>
          <a:xfrm>
            <a:off x="4318000" y="3681729"/>
            <a:ext cx="828027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07" name="δ = H2(k6) mod 7 = 2"/>
          <p:cNvSpPr/>
          <p:nvPr/>
        </p:nvSpPr>
        <p:spPr>
          <a:xfrm>
            <a:off x="5323666" y="4362449"/>
            <a:ext cx="543594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308" name="H1(k6) + 0*δ mod 7 = 3"/>
          <p:cNvSpPr/>
          <p:nvPr/>
        </p:nvSpPr>
        <p:spPr>
          <a:xfrm>
            <a:off x="5048408" y="5043170"/>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309" name="H1(k6) + 1*δ mod 7 = 5"/>
          <p:cNvSpPr/>
          <p:nvPr/>
        </p:nvSpPr>
        <p:spPr>
          <a:xfrm>
            <a:off x="5048408" y="5602075"/>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+ 1*δ mod 7 = 5</a:t>
            </a:r>
          </a:p>
        </p:txBody>
      </p:sp>
      <p:sp>
        <p:nvSpPr>
          <p:cNvPr id="3310" name="H1(k6) + 2*δ mod 7 = 0"/>
          <p:cNvSpPr/>
          <p:nvPr/>
        </p:nvSpPr>
        <p:spPr>
          <a:xfrm>
            <a:off x="5048408" y="6145636"/>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+ 2*δ mod 7 = 0</a:t>
            </a:r>
          </a:p>
        </p:txBody>
      </p:sp>
      <p:sp>
        <p:nvSpPr>
          <p:cNvPr id="3311"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6" name="Connection Line"/>
          <p:cNvSpPr/>
          <p:nvPr/>
        </p:nvSpPr>
        <p:spPr>
          <a:xfrm>
            <a:off x="6811578" y="2553110"/>
            <a:ext cx="2475152" cy="683060"/>
          </a:xfrm>
          <a:custGeom>
            <a:avLst/>
            <a:gdLst/>
            <a:ahLst/>
            <a:cxnLst>
              <a:cxn ang="0">
                <a:pos x="wd2" y="hd2"/>
              </a:cxn>
              <a:cxn ang="5400000">
                <a:pos x="wd2" y="hd2"/>
              </a:cxn>
              <a:cxn ang="10800000">
                <a:pos x="wd2" y="hd2"/>
              </a:cxn>
              <a:cxn ang="16200000">
                <a:pos x="wd2" y="hd2"/>
              </a:cxn>
            </a:cxnLst>
            <a:rect l="0" t="0" r="r" b="b"/>
            <a:pathLst>
              <a:path w="21600" h="16203" extrusionOk="0">
                <a:moveTo>
                  <a:pt x="21600" y="0"/>
                </a:moveTo>
                <a:cubicBezTo>
                  <a:pt x="14778" y="21328"/>
                  <a:pt x="7578" y="21600"/>
                  <a:pt x="0" y="815"/>
                </a:cubicBezTo>
              </a:path>
            </a:pathLst>
          </a:custGeom>
          <a:ln w="50800">
            <a:solidFill>
              <a:srgbClr val="FFFFFF"/>
            </a:solidFill>
            <a:miter lim="400000"/>
          </a:ln>
        </p:spPr>
        <p:txBody>
          <a:bodyPr/>
          <a:lstStyle/>
          <a:p>
            <a:endParaRPr/>
          </a:p>
        </p:txBody>
      </p:sp>
      <p:sp>
        <p:nvSpPr>
          <p:cNvPr id="3313" name="Line"/>
          <p:cNvSpPr/>
          <p:nvPr/>
        </p:nvSpPr>
        <p:spPr>
          <a:xfrm flipV="1">
            <a:off x="9148008" y="2485628"/>
            <a:ext cx="215703" cy="21665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7" name="Connection Line"/>
          <p:cNvSpPr/>
          <p:nvPr/>
        </p:nvSpPr>
        <p:spPr>
          <a:xfrm>
            <a:off x="2031755" y="221360"/>
            <a:ext cx="7444195" cy="1155502"/>
          </a:xfrm>
          <a:custGeom>
            <a:avLst/>
            <a:gdLst/>
            <a:ahLst/>
            <a:cxnLst>
              <a:cxn ang="0">
                <a:pos x="wd2" y="hd2"/>
              </a:cxn>
              <a:cxn ang="5400000">
                <a:pos x="wd2" y="hd2"/>
              </a:cxn>
              <a:cxn ang="10800000">
                <a:pos x="wd2" y="hd2"/>
              </a:cxn>
              <a:cxn ang="16200000">
                <a:pos x="wd2" y="hd2"/>
              </a:cxn>
            </a:cxnLst>
            <a:rect l="0" t="0" r="r" b="b"/>
            <a:pathLst>
              <a:path w="21600" h="16204" extrusionOk="0">
                <a:moveTo>
                  <a:pt x="0" y="15222"/>
                </a:moveTo>
                <a:cubicBezTo>
                  <a:pt x="6850" y="-5396"/>
                  <a:pt x="14050" y="-5069"/>
                  <a:pt x="21600" y="16204"/>
                </a:cubicBezTo>
              </a:path>
            </a:pathLst>
          </a:custGeom>
          <a:ln w="50800">
            <a:solidFill>
              <a:srgbClr val="FFFFFF"/>
            </a:solidFill>
            <a:miter lim="400000"/>
          </a:ln>
        </p:spPr>
        <p:txBody>
          <a:bodyPr/>
          <a:lstStyle/>
          <a:p>
            <a:endParaRPr/>
          </a:p>
        </p:txBody>
      </p:sp>
      <p:sp>
        <p:nvSpPr>
          <p:cNvPr id="3315" name="Line"/>
          <p:cNvSpPr/>
          <p:nvPr/>
        </p:nvSpPr>
        <p:spPr>
          <a:xfrm flipH="1">
            <a:off x="1839369" y="1278113"/>
            <a:ext cx="238027" cy="1574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xfrm>
            <a:off x="952500" y="-5328"/>
            <a:ext cx="11099800" cy="1421763"/>
          </a:xfrm>
          <a:prstGeom prst="rect">
            <a:avLst/>
          </a:prstGeom>
        </p:spPr>
        <p:txBody>
          <a:bodyPr/>
          <a:lstStyle>
            <a:lvl1pPr>
              <a:defRPr b="1"/>
            </a:lvl1pPr>
          </a:lstStyle>
          <a:p>
            <a:r>
              <a:rPr lang="zh-CN" altLang="en-US" dirty="0"/>
              <a:t>大纲</a:t>
            </a:r>
            <a:endParaRPr dirty="0"/>
          </a:p>
        </p:txBody>
      </p:sp>
      <p:sp>
        <p:nvSpPr>
          <p:cNvPr id="126" name="Open addressing techniques implementation details:…"/>
          <p:cNvSpPr>
            <a:spLocks noGrp="1"/>
          </p:cNvSpPr>
          <p:nvPr>
            <p:ph type="body" idx="1"/>
          </p:nvPr>
        </p:nvSpPr>
        <p:spPr>
          <a:xfrm>
            <a:off x="1244987" y="1187297"/>
            <a:ext cx="11099801" cy="8014299"/>
          </a:xfrm>
          <a:prstGeom prst="rect">
            <a:avLst/>
          </a:prstGeom>
        </p:spPr>
        <p:txBody>
          <a:bodyPr>
            <a:normAutofit/>
          </a:bodyPr>
          <a:lstStyle/>
          <a:p>
            <a:pPr marL="262254" indent="-262254" defTabSz="344677">
              <a:spcBef>
                <a:spcPts val="2300"/>
              </a:spcBef>
              <a:defRPr sz="2773"/>
            </a:pPr>
            <a:r>
              <a:rPr lang="zh-CN" altLang="en-US" sz="3200" dirty="0">
                <a:latin typeface="+mj-ea"/>
              </a:rPr>
              <a:t>开放地址技术实现细节</a:t>
            </a:r>
            <a:r>
              <a:rPr sz="3200" dirty="0">
                <a:latin typeface="+mj-ea"/>
              </a:rPr>
              <a:t>:</a:t>
            </a:r>
          </a:p>
          <a:p>
            <a:pPr marL="524509" lvl="1" indent="-262254" defTabSz="344677">
              <a:spcBef>
                <a:spcPts val="2300"/>
              </a:spcBef>
              <a:defRPr sz="2773" b="1">
                <a:solidFill>
                  <a:schemeClr val="accent2">
                    <a:satOff val="-13916"/>
                    <a:lumOff val="13989"/>
                  </a:schemeClr>
                </a:solidFill>
              </a:defRPr>
            </a:pPr>
            <a:r>
              <a:rPr lang="zh-CN" altLang="en-US" dirty="0"/>
              <a:t>线性探测法</a:t>
            </a:r>
            <a:r>
              <a:rPr dirty="0"/>
              <a:t>Linear probing</a:t>
            </a:r>
          </a:p>
          <a:p>
            <a:pPr marL="786764" lvl="2" indent="-262254" defTabSz="344677">
              <a:spcBef>
                <a:spcPts val="2300"/>
              </a:spcBef>
              <a:defRPr sz="2773"/>
            </a:pPr>
            <a:r>
              <a:rPr lang="zh-CN" altLang="en-US" sz="2400" dirty="0"/>
              <a:t>什么是线性探测</a:t>
            </a:r>
            <a:r>
              <a:rPr sz="2400" dirty="0"/>
              <a:t>?</a:t>
            </a:r>
          </a:p>
          <a:p>
            <a:pPr marL="786764" lvl="2" indent="-262254" defTabSz="344677">
              <a:spcBef>
                <a:spcPts val="2300"/>
              </a:spcBef>
              <a:defRPr sz="2773"/>
            </a:pPr>
            <a:r>
              <a:rPr lang="en-US" sz="2400" dirty="0" err="1"/>
              <a:t>死循环混沌</a:t>
            </a:r>
            <a:r>
              <a:rPr sz="2400" dirty="0" err="1"/>
              <a:t>Chaos</a:t>
            </a:r>
            <a:r>
              <a:rPr sz="2400" dirty="0"/>
              <a:t> with cycles</a:t>
            </a:r>
          </a:p>
          <a:p>
            <a:pPr marL="786764" lvl="2" indent="-262254" defTabSz="344677">
              <a:spcBef>
                <a:spcPts val="2300"/>
              </a:spcBef>
              <a:defRPr sz="2773"/>
            </a:pPr>
            <a:r>
              <a:rPr lang="zh-CN" altLang="en-US" sz="2400" dirty="0"/>
              <a:t>线性探测插入样例</a:t>
            </a:r>
            <a:endParaRPr sz="2400" dirty="0"/>
          </a:p>
          <a:p>
            <a:pPr marL="786764" lvl="2" indent="-262254" defTabSz="344677">
              <a:spcBef>
                <a:spcPts val="2300"/>
              </a:spcBef>
              <a:defRPr sz="2773"/>
            </a:pPr>
            <a:r>
              <a:rPr lang="en-US" sz="2400" dirty="0" err="1"/>
              <a:t>哈希表修改大小</a:t>
            </a:r>
            <a:r>
              <a:rPr lang="en-US" sz="2400" dirty="0"/>
              <a:t>(resizing)</a:t>
            </a:r>
            <a:r>
              <a:rPr lang="en-US" sz="2400" dirty="0" err="1"/>
              <a:t>和更新值</a:t>
            </a:r>
            <a:endParaRPr sz="2400" dirty="0"/>
          </a:p>
          <a:p>
            <a:pPr marL="524509" lvl="1" indent="-262254" defTabSz="344677">
              <a:spcBef>
                <a:spcPts val="2300"/>
              </a:spcBef>
              <a:defRPr sz="2773" b="1">
                <a:solidFill>
                  <a:schemeClr val="accent2">
                    <a:satOff val="-13916"/>
                    <a:lumOff val="13989"/>
                  </a:schemeClr>
                </a:solidFill>
              </a:defRPr>
            </a:pPr>
            <a:r>
              <a:rPr lang="en-US" dirty="0" err="1"/>
              <a:t>平方探测法</a:t>
            </a:r>
            <a:r>
              <a:rPr dirty="0" err="1"/>
              <a:t>Quadratic</a:t>
            </a:r>
            <a:r>
              <a:rPr dirty="0"/>
              <a:t> probing</a:t>
            </a:r>
          </a:p>
          <a:p>
            <a:pPr marL="786764" lvl="2" indent="-262254" defTabSz="344677">
              <a:spcBef>
                <a:spcPts val="2300"/>
              </a:spcBef>
              <a:defRPr sz="2773"/>
            </a:pPr>
            <a:r>
              <a:rPr lang="zh-CN" altLang="en-US" sz="2400" dirty="0"/>
              <a:t>什么是平方探测法</a:t>
            </a:r>
            <a:r>
              <a:rPr sz="2400" dirty="0"/>
              <a:t>?</a:t>
            </a:r>
          </a:p>
          <a:p>
            <a:pPr marL="786764" lvl="2" indent="-262254" defTabSz="344677">
              <a:spcBef>
                <a:spcPts val="2300"/>
              </a:spcBef>
              <a:defRPr sz="2773"/>
            </a:pPr>
            <a:r>
              <a:rPr lang="zh-CN" altLang="en-US" sz="2400" dirty="0"/>
              <a:t>探测序列周期的问题</a:t>
            </a:r>
            <a:endParaRPr sz="2400" dirty="0"/>
          </a:p>
          <a:p>
            <a:pPr marL="786764" lvl="2" indent="-262254" defTabSz="344677">
              <a:spcBef>
                <a:spcPts val="2300"/>
              </a:spcBef>
              <a:defRPr sz="2773"/>
            </a:pPr>
            <a:r>
              <a:rPr lang="zh-CN" altLang="en-US" sz="2400" dirty="0"/>
              <a:t>平方探测的不同方式</a:t>
            </a:r>
            <a:endParaRPr sz="2400" dirty="0"/>
          </a:p>
          <a:p>
            <a:pPr marL="786764" lvl="2" indent="-262254" defTabSz="344677">
              <a:spcBef>
                <a:spcPts val="2300"/>
              </a:spcBef>
              <a:defRPr sz="2773"/>
            </a:pPr>
            <a:r>
              <a:rPr lang="zh-CN" altLang="en-US" sz="2400" dirty="0"/>
              <a:t>插入和修改大小</a:t>
            </a:r>
            <a:r>
              <a:rPr lang="en-US" altLang="zh-CN" sz="2400" dirty="0"/>
              <a:t>(resize)</a:t>
            </a:r>
            <a:r>
              <a:rPr lang="zh-CN" altLang="en-US" sz="2400" dirty="0"/>
              <a:t>的样例</a:t>
            </a:r>
            <a:endParaRPr sz="2400"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75" name="H(x) = x² + 3 mod 10"/>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276" name="Suppose we’re inserting (integer, string) key-value pairs into the table representing rankings of users to their usernames from an online programming competition and we’re using the hash function:"/>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277"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19" name="Table"/>
          <p:cNvGraphicFramePr/>
          <p:nvPr/>
        </p:nvGraphicFramePr>
        <p:xfrm>
          <a:off x="763885" y="15879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0" name="Table"/>
          <p:cNvGraphicFramePr/>
          <p:nvPr/>
        </p:nvGraphicFramePr>
        <p:xfrm>
          <a:off x="763885" y="8851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21" name="The maximum threshold on this table was five key-value pairs, so it’s time to resize."/>
          <p:cNvSpPr/>
          <p:nvPr/>
        </p:nvSpPr>
        <p:spPr>
          <a:xfrm>
            <a:off x="251953" y="3359679"/>
            <a:ext cx="1250089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The maximum threshold on this table was five key-value pairs, so it’s time to resize.</a:t>
            </a:r>
          </a:p>
        </p:txBody>
      </p:sp>
      <p:sp>
        <p:nvSpPr>
          <p:cNvPr id="3322" name="To resize one strategy is compute 2N and find the next prime above this value."/>
          <p:cNvSpPr/>
          <p:nvPr/>
        </p:nvSpPr>
        <p:spPr>
          <a:xfrm>
            <a:off x="600844" y="5029200"/>
            <a:ext cx="11803113"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To resize one strategy is compute 2N and find the next prime above this value.</a:t>
            </a:r>
          </a:p>
        </p:txBody>
      </p:sp>
      <p:sp>
        <p:nvSpPr>
          <p:cNvPr id="3323" name="In this case 2N = 14 and the next prime above 14 is 17, so 17 is the new table size."/>
          <p:cNvSpPr/>
          <p:nvPr/>
        </p:nvSpPr>
        <p:spPr>
          <a:xfrm>
            <a:off x="298152" y="6934200"/>
            <a:ext cx="1240849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case 2N = 14 and the next prime above 14 is 17, so 17 is the new table size.</a:t>
            </a:r>
          </a:p>
        </p:txBody>
      </p:sp>
    </p:spTree>
  </p:cSld>
  <p:clrMapOvr>
    <a:masterClrMapping/>
  </p:clrMapOvr>
  <p:transition spd="me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5"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6"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27"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8"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9"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30"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2"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33"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34"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35"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36"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37"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38"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9" name="From before, H1(k6) = 3, H2(k6) = 23"/>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Tree>
  </p:cSld>
  <p:clrMapOvr>
    <a:masterClrMapping/>
  </p:clrMapOvr>
  <p:transition spd="me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4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4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4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4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4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4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47"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48" name="From before, H1(k6) = 3, H2(k6) = 23"/>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49" name="δ = H2(k6) mod 17 = 6"/>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17 = 6</a:t>
            </a:r>
          </a:p>
        </p:txBody>
      </p:sp>
    </p:spTree>
  </p:cSld>
  <p:clrMapOvr>
    <a:masterClrMapping/>
  </p:clrMapOvr>
  <p:transition spd="me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5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5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5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5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5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57"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58" name="From before, H1(k6) = 3, H2(k6) = 23"/>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59" name="δ = H2(k6) mod 17 = 6"/>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17 = 6</a:t>
            </a:r>
          </a:p>
        </p:txBody>
      </p:sp>
      <p:sp>
        <p:nvSpPr>
          <p:cNvPr id="3360" name="H1(k6) + 0*δ mod 17 = 3"/>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17 = 3</a:t>
            </a:r>
          </a:p>
        </p:txBody>
      </p:sp>
      <p:sp>
        <p:nvSpPr>
          <p:cNvPr id="3361" name="Line"/>
          <p:cNvSpPr/>
          <p:nvPr/>
        </p:nvSpPr>
        <p:spPr>
          <a:xfrm>
            <a:off x="1940669" y="1688455"/>
            <a:ext cx="2853284" cy="1342579"/>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3"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64"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65"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66"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67"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68"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69"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7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7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7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7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7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77" name="Line"/>
          <p:cNvSpPr/>
          <p:nvPr/>
        </p:nvSpPr>
        <p:spPr>
          <a:xfrm flipV="1">
            <a:off x="3200400" y="1692151"/>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0"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81"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2"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3"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8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85"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8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9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9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9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9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94" name="From before, H1(k2) = 2, H2(k2) = -79"/>
          <p:cNvSpPr/>
          <p:nvPr/>
        </p:nvSpPr>
        <p:spPr>
          <a:xfrm>
            <a:off x="1295189" y="5721349"/>
            <a:ext cx="99318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395"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9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9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9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0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0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0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0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04" name="From before, H1(k2) = 2, H2(k2) = -79"/>
          <p:cNvSpPr/>
          <p:nvPr/>
        </p:nvSpPr>
        <p:spPr>
          <a:xfrm>
            <a:off x="1295189" y="5721349"/>
            <a:ext cx="99318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405" name="δ = H2(k2) mod 17 = 6"/>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17 = 6</a:t>
            </a:r>
          </a:p>
        </p:txBody>
      </p:sp>
      <p:sp>
        <p:nvSpPr>
          <p:cNvPr id="3406"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9"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81" name="To insert (3, “byte-eater”) we hash the key (the rank) and find out where it goes in the table"/>
          <p:cNvSpPr/>
          <p:nvPr/>
        </p:nvSpPr>
        <p:spPr>
          <a:xfrm>
            <a:off x="419695" y="5214996"/>
            <a:ext cx="7676307"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为了</a:t>
            </a:r>
            <a:r>
              <a:rPr lang="zh-CN" altLang="en-US" b="1" dirty="0">
                <a:solidFill>
                  <a:srgbClr val="E9A432"/>
                </a:solidFill>
              </a:rPr>
              <a:t>插入</a:t>
            </a:r>
            <a:r>
              <a:rPr b="1" dirty="0">
                <a:solidFill>
                  <a:schemeClr val="accent4">
                    <a:hueOff val="102361"/>
                    <a:satOff val="14118"/>
                    <a:lumOff val="10675"/>
                  </a:schemeClr>
                </a:solidFill>
              </a:rPr>
              <a:t>insert</a:t>
            </a:r>
            <a:r>
              <a:rPr dirty="0"/>
              <a:t>(3, “byte-eater”)</a:t>
            </a:r>
            <a:r>
              <a:rPr lang="zh-CN" altLang="en-US" dirty="0"/>
              <a:t>，我们对</a:t>
            </a:r>
            <a:r>
              <a:rPr lang="en-US" altLang="zh-CN" dirty="0"/>
              <a:t>rank</a:t>
            </a:r>
            <a:r>
              <a:rPr lang="zh-CN" altLang="en-US" dirty="0"/>
              <a:t>进行哈希，看它应该落在哈希表的哪个位置。</a:t>
            </a:r>
            <a:endParaRPr dirty="0"/>
          </a:p>
        </p:txBody>
      </p:sp>
      <p:sp>
        <p:nvSpPr>
          <p:cNvPr id="282" name="H(3) = (3² + 3) mod 10 = 2"/>
          <p:cNvSpPr/>
          <p:nvPr/>
        </p:nvSpPr>
        <p:spPr>
          <a:xfrm>
            <a:off x="622349" y="798823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(3) = (3² + 3) mod 10 = 2</a:t>
            </a:r>
          </a:p>
        </p:txBody>
      </p:sp>
      <p:sp>
        <p:nvSpPr>
          <p:cNvPr id="283" name="Line"/>
          <p:cNvSpPr/>
          <p:nvPr/>
        </p:nvSpPr>
        <p:spPr>
          <a:xfrm flipV="1">
            <a:off x="7832576" y="4068316"/>
            <a:ext cx="1000622" cy="3929013"/>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 name="H(x) = x² + 3 mod 10">
            <a:extLst>
              <a:ext uri="{FF2B5EF4-FFF2-40B4-BE49-F238E27FC236}">
                <a16:creationId xmlns:a16="http://schemas.microsoft.com/office/drawing/2014/main" id="{252F389B-C4AB-F34C-8506-5531633E59D9}"/>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2"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F4D68790-0094-9442-B066-694174344B78}"/>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3" name="How does a hash table work?">
            <a:extLst>
              <a:ext uri="{FF2B5EF4-FFF2-40B4-BE49-F238E27FC236}">
                <a16:creationId xmlns:a16="http://schemas.microsoft.com/office/drawing/2014/main" id="{DDD50044-9037-ED4E-837A-A6A5D146FEB3}"/>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08"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09"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10"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11"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12"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1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1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15" name="From before, H1(k2) = 2, H2(k2) = -79"/>
          <p:cNvSpPr/>
          <p:nvPr/>
        </p:nvSpPr>
        <p:spPr>
          <a:xfrm>
            <a:off x="1295189" y="5721349"/>
            <a:ext cx="99318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416" name="δ = H2(k2) mod 17 = 6"/>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17 = 6</a:t>
            </a:r>
          </a:p>
        </p:txBody>
      </p:sp>
      <p:sp>
        <p:nvSpPr>
          <p:cNvPr id="3417" name="H1(k2)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+ 0*δ mod 17 = 2</a:t>
            </a:r>
          </a:p>
        </p:txBody>
      </p:sp>
      <p:sp>
        <p:nvSpPr>
          <p:cNvPr id="3418"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9" name="Line"/>
          <p:cNvSpPr/>
          <p:nvPr/>
        </p:nvSpPr>
        <p:spPr>
          <a:xfrm flipH="1">
            <a:off x="4081462" y="1676204"/>
            <a:ext cx="325439" cy="149826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2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2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2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2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2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2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27"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28"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30"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31"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32"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33"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34"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3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3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37"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39"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40"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41"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42"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43"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4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4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4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47" name="From before, H1(k4) = 2, H2(k4) = 7"/>
          <p:cNvSpPr/>
          <p:nvPr/>
        </p:nvSpPr>
        <p:spPr>
          <a:xfrm>
            <a:off x="1570446" y="5721349"/>
            <a:ext cx="93813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49"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50"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51"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52"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53"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5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5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5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57" name="From before, H1(k4) = 2, H2(k4) = 7"/>
          <p:cNvSpPr/>
          <p:nvPr/>
        </p:nvSpPr>
        <p:spPr>
          <a:xfrm>
            <a:off x="1570446" y="5721349"/>
            <a:ext cx="93813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58" name="δ = H2(k4) mod 17 = 7"/>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Tree>
  </p:cSld>
  <p:clrMapOvr>
    <a:masterClrMapping/>
  </p:clrMapOvr>
  <p:transition spd="me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60"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61"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62"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63"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64"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6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6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67"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8" name="From before, H1(k4) = 2, H2(k4) = 7"/>
          <p:cNvSpPr/>
          <p:nvPr/>
        </p:nvSpPr>
        <p:spPr>
          <a:xfrm>
            <a:off x="1570446" y="5721349"/>
            <a:ext cx="93813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69" name="δ = H2(k4) mod 17 = 7"/>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
        <p:nvSpPr>
          <p:cNvPr id="3470" name="H1(k4)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17 = 2</a:t>
            </a:r>
          </a:p>
        </p:txBody>
      </p:sp>
      <p:sp>
        <p:nvSpPr>
          <p:cNvPr id="3471" name="Line"/>
          <p:cNvSpPr/>
          <p:nvPr/>
        </p:nvSpPr>
        <p:spPr>
          <a:xfrm flipH="1">
            <a:off x="3909119" y="1686160"/>
            <a:ext cx="2264223" cy="145170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2" name="Collision at bucket 2 so keep probing"/>
          <p:cNvSpPr/>
          <p:nvPr/>
        </p:nvSpPr>
        <p:spPr>
          <a:xfrm>
            <a:off x="1441883" y="8146529"/>
            <a:ext cx="1029883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Collision at bucket 2 so keep probing</a:t>
            </a:r>
          </a:p>
        </p:txBody>
      </p:sp>
    </p:spTree>
  </p:cSld>
  <p:clrMapOvr>
    <a:masterClrMapping/>
  </p:clrMapOvr>
  <p:transition spd="me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74"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75"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76"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77"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78"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79"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80"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81"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2" name="From before, H1(k4) = 2, H2(k4) = 7"/>
          <p:cNvSpPr/>
          <p:nvPr/>
        </p:nvSpPr>
        <p:spPr>
          <a:xfrm>
            <a:off x="1570446" y="5721349"/>
            <a:ext cx="93813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83" name="δ = H2(k4) mod 17 = 7"/>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
        <p:nvSpPr>
          <p:cNvPr id="3484" name="H1(k4)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17 = 2</a:t>
            </a:r>
          </a:p>
        </p:txBody>
      </p:sp>
      <p:sp>
        <p:nvSpPr>
          <p:cNvPr id="3485" name="Line"/>
          <p:cNvSpPr/>
          <p:nvPr/>
        </p:nvSpPr>
        <p:spPr>
          <a:xfrm flipH="1">
            <a:off x="3909119" y="1686160"/>
            <a:ext cx="2264223" cy="145170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6" name="H1(k4) + 1*δ mod 17 = 9"/>
          <p:cNvSpPr/>
          <p:nvPr/>
        </p:nvSpPr>
        <p:spPr>
          <a:xfrm>
            <a:off x="3371540" y="763138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+ 1*δ mod 17 = 9</a:t>
            </a:r>
          </a:p>
        </p:txBody>
      </p:sp>
      <p:sp>
        <p:nvSpPr>
          <p:cNvPr id="3487" name="Line"/>
          <p:cNvSpPr/>
          <p:nvPr/>
        </p:nvSpPr>
        <p:spPr>
          <a:xfrm flipH="1">
            <a:off x="1821358" y="3665832"/>
            <a:ext cx="1436887" cy="65116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9"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0"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91"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2"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3"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9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9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9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8"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9"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0"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01"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02"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0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0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0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1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1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1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1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14"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5"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90" name="To insert (1, “will.fiset”) we hash the key (the rank) and find out where it goes in the table"/>
          <p:cNvSpPr/>
          <p:nvPr/>
        </p:nvSpPr>
        <p:spPr>
          <a:xfrm>
            <a:off x="419695" y="4937998"/>
            <a:ext cx="7676307"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为了</a:t>
            </a:r>
            <a:r>
              <a:rPr lang="zh-CN" altLang="en-US" b="1" dirty="0">
                <a:solidFill>
                  <a:srgbClr val="E9A432"/>
                </a:solidFill>
              </a:rPr>
              <a:t>插入</a:t>
            </a:r>
            <a:r>
              <a:rPr lang="en-US" altLang="zh-CN" b="1" dirty="0">
                <a:solidFill>
                  <a:schemeClr val="accent4">
                    <a:hueOff val="102361"/>
                    <a:satOff val="14118"/>
                    <a:lumOff val="10675"/>
                  </a:schemeClr>
                </a:solidFill>
              </a:rPr>
              <a:t>insert</a:t>
            </a:r>
          </a:p>
          <a:p>
            <a:r>
              <a:rPr lang="en-US" altLang="zh-CN" dirty="0"/>
              <a:t>(1, “</a:t>
            </a:r>
            <a:r>
              <a:rPr lang="en-US" altLang="zh-CN" dirty="0" err="1"/>
              <a:t>will.fiset</a:t>
            </a:r>
            <a:r>
              <a:rPr lang="en-US" altLang="zh-CN" dirty="0"/>
              <a:t>”)</a:t>
            </a:r>
            <a:r>
              <a:rPr lang="zh-CN" altLang="en-US" dirty="0"/>
              <a:t>，我们对</a:t>
            </a:r>
            <a:r>
              <a:rPr lang="en-US" altLang="zh-CN" dirty="0"/>
              <a:t>rank</a:t>
            </a:r>
            <a:r>
              <a:rPr lang="zh-CN" altLang="en-US" dirty="0"/>
              <a:t>进行哈希，看它应该落在哈希表的哪个位置。</a:t>
            </a:r>
          </a:p>
        </p:txBody>
      </p:sp>
      <p:sp>
        <p:nvSpPr>
          <p:cNvPr id="291" name="H(1) = (1² + 3) mod 10 = 4"/>
          <p:cNvSpPr/>
          <p:nvPr/>
        </p:nvSpPr>
        <p:spPr>
          <a:xfrm>
            <a:off x="622349" y="798823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(1) = (1² + 3) mod 10 = 4</a:t>
            </a:r>
          </a:p>
        </p:txBody>
      </p:sp>
      <p:sp>
        <p:nvSpPr>
          <p:cNvPr id="292" name="Line"/>
          <p:cNvSpPr/>
          <p:nvPr/>
        </p:nvSpPr>
        <p:spPr>
          <a:xfrm flipV="1">
            <a:off x="7832576" y="5512742"/>
            <a:ext cx="883692" cy="2484587"/>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 name="H(x) = x² + 3 mod 10">
            <a:extLst>
              <a:ext uri="{FF2B5EF4-FFF2-40B4-BE49-F238E27FC236}">
                <a16:creationId xmlns:a16="http://schemas.microsoft.com/office/drawing/2014/main" id="{841538C6-023B-734A-A33A-BA655A138737}"/>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2"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3A59F0ED-D399-8D4A-994C-DC59A5C01579}"/>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3" name="How does a hash table work?">
            <a:extLst>
              <a:ext uri="{FF2B5EF4-FFF2-40B4-BE49-F238E27FC236}">
                <a16:creationId xmlns:a16="http://schemas.microsoft.com/office/drawing/2014/main" id="{83340763-795E-D947-8CB4-06A39CBABAC7}"/>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1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1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1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2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2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2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2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24"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5"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26" name="δ = H2(k1) mod 17 = 0"/>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17 = 0</a:t>
            </a:r>
          </a:p>
        </p:txBody>
      </p:sp>
    </p:spTree>
  </p:cSld>
  <p:clrMapOvr>
    <a:masterClrMapping/>
  </p:clrMapOvr>
  <p:transition spd="me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28"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29"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30"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31"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32"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3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3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3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36"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37" name="δ = H2(k1) mod 17 = 0"/>
          <p:cNvSpPr/>
          <p:nvPr/>
        </p:nvSpPr>
        <p:spPr>
          <a:xfrm>
            <a:off x="3646797" y="6375313"/>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17 = 0</a:t>
            </a:r>
          </a:p>
        </p:txBody>
      </p:sp>
      <p:sp>
        <p:nvSpPr>
          <p:cNvPr id="3538" name="δ = 0, so set δ = 1"/>
          <p:cNvSpPr/>
          <p:nvPr/>
        </p:nvSpPr>
        <p:spPr>
          <a:xfrm>
            <a:off x="3830302" y="7029276"/>
            <a:ext cx="534419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0, so set δ = 1</a:t>
            </a:r>
          </a:p>
        </p:txBody>
      </p:sp>
    </p:spTree>
  </p:cSld>
  <p:clrMapOvr>
    <a:masterClrMapping/>
  </p:clrMapOvr>
  <p:transition spd="me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40"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41"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42"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43"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44"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45"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4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47"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48"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49" name="δ = 1"/>
          <p:cNvSpPr/>
          <p:nvPr/>
        </p:nvSpPr>
        <p:spPr>
          <a:xfrm>
            <a:off x="5757105" y="6375313"/>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Tree>
  </p:cSld>
  <p:clrMapOvr>
    <a:masterClrMapping/>
  </p:clrMapOvr>
  <p:transition spd="me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5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5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5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5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5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5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57"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58"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9"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60" name="δ = 1"/>
          <p:cNvSpPr/>
          <p:nvPr/>
        </p:nvSpPr>
        <p:spPr>
          <a:xfrm>
            <a:off x="5757105" y="6375313"/>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561" name="H1(k1)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62"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3" name="Collision at bucket 2 in new table so keep probing"/>
          <p:cNvSpPr/>
          <p:nvPr/>
        </p:nvSpPr>
        <p:spPr>
          <a:xfrm>
            <a:off x="1653220" y="7876827"/>
            <a:ext cx="921576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Collision at bucket 2 in new table so keep probing</a:t>
            </a:r>
          </a:p>
        </p:txBody>
      </p:sp>
    </p:spTree>
  </p:cSld>
  <p:clrMapOvr>
    <a:masterClrMapping/>
  </p:clrMapOvr>
  <p:transition spd="me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65"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66"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67"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68"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69"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70"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71"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72"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3"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74" name="δ = 1"/>
          <p:cNvSpPr/>
          <p:nvPr/>
        </p:nvSpPr>
        <p:spPr>
          <a:xfrm>
            <a:off x="5757105" y="6375313"/>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575" name="H1(k1)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76"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7" name="H1(k1) + 1*δ mod 17 = 3"/>
          <p:cNvSpPr/>
          <p:nvPr/>
        </p:nvSpPr>
        <p:spPr>
          <a:xfrm>
            <a:off x="3371540" y="7556239"/>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+ 1*δ mod 17 = 3</a:t>
            </a:r>
          </a:p>
        </p:txBody>
      </p:sp>
      <p:sp>
        <p:nvSpPr>
          <p:cNvPr id="3578" name="Line"/>
          <p:cNvSpPr/>
          <p:nvPr/>
        </p:nvSpPr>
        <p:spPr>
          <a:xfrm>
            <a:off x="39496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9" name="Collision at bucket 3 in new table so keep probing"/>
          <p:cNvSpPr/>
          <p:nvPr/>
        </p:nvSpPr>
        <p:spPr>
          <a:xfrm>
            <a:off x="1653220" y="8221169"/>
            <a:ext cx="921576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Collision at bucket 3 in new table so keep probing</a:t>
            </a:r>
          </a:p>
        </p:txBody>
      </p:sp>
    </p:spTree>
  </p:cSld>
  <p:clrMapOvr>
    <a:masterClrMapping/>
  </p:clrMapOvr>
  <p:transition spd="me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8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8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8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8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8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87"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88"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9" name="From before, H1(k1) = 2, H2(k1) = 34"/>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90" name="δ = 1"/>
          <p:cNvSpPr/>
          <p:nvPr/>
        </p:nvSpPr>
        <p:spPr>
          <a:xfrm>
            <a:off x="5757105" y="6375313"/>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1</a:t>
            </a:r>
          </a:p>
        </p:txBody>
      </p:sp>
      <p:sp>
        <p:nvSpPr>
          <p:cNvPr id="3591" name="H1(k1)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92"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3" name="H1(k1) + 1*δ mod 17 = 3"/>
          <p:cNvSpPr/>
          <p:nvPr/>
        </p:nvSpPr>
        <p:spPr>
          <a:xfrm>
            <a:off x="3371540" y="7556239"/>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+ 1*δ mod 17 = 3</a:t>
            </a:r>
          </a:p>
        </p:txBody>
      </p:sp>
      <p:sp>
        <p:nvSpPr>
          <p:cNvPr id="3594" name="Line"/>
          <p:cNvSpPr/>
          <p:nvPr/>
        </p:nvSpPr>
        <p:spPr>
          <a:xfrm>
            <a:off x="39496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5" name="Line"/>
          <p:cNvSpPr/>
          <p:nvPr/>
        </p:nvSpPr>
        <p:spPr>
          <a:xfrm>
            <a:off x="52704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6" name="H1(k1) + 2*δ mod 17 = 4"/>
          <p:cNvSpPr/>
          <p:nvPr/>
        </p:nvSpPr>
        <p:spPr>
          <a:xfrm>
            <a:off x="3371540" y="8048277"/>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+ 2*δ mod 17 = 4</a:t>
            </a:r>
          </a:p>
        </p:txBody>
      </p:sp>
    </p:spTree>
  </p:cSld>
  <p:clrMapOvr>
    <a:masterClrMapping/>
  </p:clrMapOvr>
  <p:transition spd="me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98"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99"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0"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01"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02"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4"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0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0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0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1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1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14"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16"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7"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18"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9"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20"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21"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2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2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4" name="From before, H1(k3) = 2, H2(k3) = 10"/>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26"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27"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28"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29"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30"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31"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3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3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4" name="δ = H2(k3) mod 17 = 10"/>
          <p:cNvSpPr/>
          <p:nvPr/>
        </p:nvSpPr>
        <p:spPr>
          <a:xfrm>
            <a:off x="3509168" y="6375313"/>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35" name="From before, H1(k3) = 2, H2(k3) = 10"/>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98" name="To insert (32, “Lauren425”) we hash the key (the rank) and find out where it goes in the table"/>
          <p:cNvSpPr/>
          <p:nvPr/>
        </p:nvSpPr>
        <p:spPr>
          <a:xfrm>
            <a:off x="419695" y="4937998"/>
            <a:ext cx="7676307" cy="23185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为了</a:t>
            </a:r>
            <a:r>
              <a:rPr lang="zh-CN" altLang="en-US" b="1" dirty="0">
                <a:solidFill>
                  <a:srgbClr val="E9A432"/>
                </a:solidFill>
              </a:rPr>
              <a:t>插入</a:t>
            </a:r>
            <a:r>
              <a:rPr lang="en-US" altLang="zh-CN" b="1" dirty="0">
                <a:solidFill>
                  <a:schemeClr val="accent4">
                    <a:hueOff val="102361"/>
                    <a:satOff val="14118"/>
                    <a:lumOff val="10675"/>
                  </a:schemeClr>
                </a:solidFill>
              </a:rPr>
              <a:t>insert</a:t>
            </a:r>
          </a:p>
          <a:p>
            <a:r>
              <a:rPr lang="en-US" altLang="zh-CN" dirty="0"/>
              <a:t>(32, “Lauren425”)</a:t>
            </a:r>
            <a:r>
              <a:rPr lang="zh-CN" altLang="en-US" dirty="0"/>
              <a:t>，我们对</a:t>
            </a:r>
            <a:r>
              <a:rPr lang="en-US" altLang="zh-CN" dirty="0"/>
              <a:t>rank</a:t>
            </a:r>
            <a:r>
              <a:rPr lang="zh-CN" altLang="en-US" dirty="0"/>
              <a:t>进行哈希，看它应该落在哈希表的哪个位置。</a:t>
            </a:r>
          </a:p>
        </p:txBody>
      </p:sp>
      <p:sp>
        <p:nvSpPr>
          <p:cNvPr id="299" name="H(1) = (32² + 3) mod 10 = 7"/>
          <p:cNvSpPr/>
          <p:nvPr/>
        </p:nvSpPr>
        <p:spPr>
          <a:xfrm>
            <a:off x="484720" y="7988239"/>
            <a:ext cx="754625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(1) = (32² + 3) mod 10 = 7</a:t>
            </a:r>
          </a:p>
        </p:txBody>
      </p:sp>
      <p:sp>
        <p:nvSpPr>
          <p:cNvPr id="300" name="Line"/>
          <p:cNvSpPr/>
          <p:nvPr/>
        </p:nvSpPr>
        <p:spPr>
          <a:xfrm flipV="1">
            <a:off x="8023076" y="7599412"/>
            <a:ext cx="676375" cy="512217"/>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 name="H(x) = x² + 3 mod 10">
            <a:extLst>
              <a:ext uri="{FF2B5EF4-FFF2-40B4-BE49-F238E27FC236}">
                <a16:creationId xmlns:a16="http://schemas.microsoft.com/office/drawing/2014/main" id="{9344F90F-46B4-5A41-8213-8C6D0407CD6C}"/>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2"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62455FFD-E537-9D4E-9362-FA373B0F0847}"/>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3" name="How does a hash table work?">
            <a:extLst>
              <a:ext uri="{FF2B5EF4-FFF2-40B4-BE49-F238E27FC236}">
                <a16:creationId xmlns:a16="http://schemas.microsoft.com/office/drawing/2014/main" id="{8DAE83FE-55F9-7845-B168-298141A825B8}"/>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37"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38"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39"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40"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41"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4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43"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44"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5" name="H1(k3)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17 = 2</a:t>
            </a:r>
          </a:p>
        </p:txBody>
      </p:sp>
      <p:sp>
        <p:nvSpPr>
          <p:cNvPr id="3646" name="Line"/>
          <p:cNvSpPr/>
          <p:nvPr/>
        </p:nvSpPr>
        <p:spPr>
          <a:xfrm flipH="1">
            <a:off x="3923009" y="1697136"/>
            <a:ext cx="5461249" cy="135989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7" name="Collision again at bucket 2 so keep probing!"/>
          <p:cNvSpPr/>
          <p:nvPr/>
        </p:nvSpPr>
        <p:spPr>
          <a:xfrm>
            <a:off x="478482" y="7854602"/>
            <a:ext cx="1222563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Collision again at bucket 2 so keep probing!</a:t>
            </a:r>
          </a:p>
        </p:txBody>
      </p:sp>
      <p:sp>
        <p:nvSpPr>
          <p:cNvPr id="3648" name="δ = H2(k3) mod 17 = 10"/>
          <p:cNvSpPr/>
          <p:nvPr/>
        </p:nvSpPr>
        <p:spPr>
          <a:xfrm>
            <a:off x="3509168" y="6375313"/>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49" name="From before, H1(k3) = 2, H2(k3) = 10"/>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1"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52"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53"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54"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55"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56"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57"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58"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59" name="H1(k3) + 1*δ mod 17 = 12"/>
          <p:cNvSpPr/>
          <p:nvPr/>
        </p:nvSpPr>
        <p:spPr>
          <a:xfrm>
            <a:off x="3399011" y="7657839"/>
            <a:ext cx="653697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17 = 12</a:t>
            </a:r>
          </a:p>
        </p:txBody>
      </p:sp>
      <p:sp>
        <p:nvSpPr>
          <p:cNvPr id="3660" name="Line"/>
          <p:cNvSpPr/>
          <p:nvPr/>
        </p:nvSpPr>
        <p:spPr>
          <a:xfrm flipH="1">
            <a:off x="3923009" y="1697136"/>
            <a:ext cx="5461249" cy="135989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1" name="Line"/>
          <p:cNvSpPr/>
          <p:nvPr/>
        </p:nvSpPr>
        <p:spPr>
          <a:xfrm>
            <a:off x="3950443" y="3729037"/>
            <a:ext cx="1440856" cy="57884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2" name="H1(k3) + 0*δ mod 17 = 2"/>
          <p:cNvSpPr/>
          <p:nvPr/>
        </p:nvSpPr>
        <p:spPr>
          <a:xfrm>
            <a:off x="3371540" y="7029276"/>
            <a:ext cx="626172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17 = 2</a:t>
            </a:r>
          </a:p>
        </p:txBody>
      </p:sp>
      <p:sp>
        <p:nvSpPr>
          <p:cNvPr id="3663" name="δ = H2(k3) mod 17 = 10"/>
          <p:cNvSpPr/>
          <p:nvPr/>
        </p:nvSpPr>
        <p:spPr>
          <a:xfrm>
            <a:off x="3509168" y="6375313"/>
            <a:ext cx="598646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64" name="From before, H1(k3) = 2, H2(k3) = 10"/>
          <p:cNvSpPr/>
          <p:nvPr/>
        </p:nvSpPr>
        <p:spPr>
          <a:xfrm>
            <a:off x="1432817" y="5721349"/>
            <a:ext cx="965656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66"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67"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68"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69"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0"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71"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72"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7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75" name="Table"/>
          <p:cNvGraphicFramePr/>
          <p:nvPr/>
        </p:nvGraphicFramePr>
        <p:xfrm>
          <a:off x="763885" y="724323"/>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6" name="Table"/>
          <p:cNvGraphicFramePr/>
          <p:nvPr/>
        </p:nvGraphicFramePr>
        <p:xfrm>
          <a:off x="763885" y="21589"/>
          <a:ext cx="11489730" cy="883286"/>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77" name="Table"/>
          <p:cNvGraphicFramePr/>
          <p:nvPr/>
        </p:nvGraphicFramePr>
        <p:xfrm>
          <a:off x="292100" y="2793826"/>
          <a:ext cx="12433300"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8" name="Table"/>
          <p:cNvGraphicFramePr/>
          <p:nvPr/>
        </p:nvGraphicFramePr>
        <p:xfrm>
          <a:off x="631353" y="39110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9" name="Table"/>
          <p:cNvGraphicFramePr/>
          <p:nvPr/>
        </p:nvGraphicFramePr>
        <p:xfrm>
          <a:off x="292100" y="19302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0"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1" name="Table"/>
          <p:cNvGraphicFramePr/>
          <p:nvPr/>
        </p:nvGraphicFramePr>
        <p:xfrm>
          <a:off x="720253" y="48254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82" name="Line"/>
          <p:cNvSpPr/>
          <p:nvPr/>
        </p:nvSpPr>
        <p:spPr>
          <a:xfrm flipV="1">
            <a:off x="114172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4" name="Table"/>
          <p:cNvGraphicFramePr/>
          <p:nvPr/>
        </p:nvGraphicFramePr>
        <p:xfrm>
          <a:off x="292100" y="10031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85" name="Table"/>
          <p:cNvGraphicFramePr/>
          <p:nvPr/>
        </p:nvGraphicFramePr>
        <p:xfrm>
          <a:off x="631353" y="21203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86" name="Table"/>
          <p:cNvGraphicFramePr/>
          <p:nvPr/>
        </p:nvGraphicFramePr>
        <p:xfrm>
          <a:off x="292100" y="1395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7"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8"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89" name="Operations:"/>
          <p:cNvSpPr/>
          <p:nvPr/>
        </p:nvSpPr>
        <p:spPr>
          <a:xfrm>
            <a:off x="567613" y="42616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690" name="insert(k1,v1)…"/>
          <p:cNvSpPr/>
          <p:nvPr/>
        </p:nvSpPr>
        <p:spPr>
          <a:xfrm>
            <a:off x="333933" y="48255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691" name="Suppose H1(k7) = 15, H2(k7) = 3"/>
          <p:cNvSpPr/>
          <p:nvPr/>
        </p:nvSpPr>
        <p:spPr>
          <a:xfrm>
            <a:off x="4127562" y="4247802"/>
            <a:ext cx="82802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Tree>
  </p:cSld>
  <p:clrMapOvr>
    <a:masterClrMapping/>
  </p:clrMapOvr>
  <p:transition spd="me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3" name="Table"/>
          <p:cNvGraphicFramePr/>
          <p:nvPr/>
        </p:nvGraphicFramePr>
        <p:xfrm>
          <a:off x="292100" y="10031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94" name="Table"/>
          <p:cNvGraphicFramePr/>
          <p:nvPr/>
        </p:nvGraphicFramePr>
        <p:xfrm>
          <a:off x="631353" y="21203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95" name="Table"/>
          <p:cNvGraphicFramePr/>
          <p:nvPr/>
        </p:nvGraphicFramePr>
        <p:xfrm>
          <a:off x="292100" y="1395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96"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97"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98" name="Operations:"/>
          <p:cNvSpPr/>
          <p:nvPr/>
        </p:nvSpPr>
        <p:spPr>
          <a:xfrm>
            <a:off x="567613" y="42616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699" name="insert(k1,v1)…"/>
          <p:cNvSpPr/>
          <p:nvPr/>
        </p:nvSpPr>
        <p:spPr>
          <a:xfrm>
            <a:off x="333933" y="48255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700" name="Suppose H1(k7) = 15, H2(k7) = 3"/>
          <p:cNvSpPr/>
          <p:nvPr/>
        </p:nvSpPr>
        <p:spPr>
          <a:xfrm>
            <a:off x="4127562" y="4247802"/>
            <a:ext cx="82802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
        <p:nvSpPr>
          <p:cNvPr id="3701" name="δ = H2(k7) mod 17 = 3"/>
          <p:cNvSpPr/>
          <p:nvPr/>
        </p:nvSpPr>
        <p:spPr>
          <a:xfrm>
            <a:off x="5412097" y="4964831"/>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mod 17 = 3</a:t>
            </a:r>
          </a:p>
        </p:txBody>
      </p:sp>
    </p:spTree>
  </p:cSld>
  <p:clrMapOvr>
    <a:masterClrMapping/>
  </p:clrMapOvr>
  <p:transition spd="me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3" name="Table"/>
          <p:cNvGraphicFramePr/>
          <p:nvPr/>
        </p:nvGraphicFramePr>
        <p:xfrm>
          <a:off x="292100" y="10031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04" name="Table"/>
          <p:cNvGraphicFramePr/>
          <p:nvPr/>
        </p:nvGraphicFramePr>
        <p:xfrm>
          <a:off x="631353" y="21203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05" name="Table"/>
          <p:cNvGraphicFramePr/>
          <p:nvPr/>
        </p:nvGraphicFramePr>
        <p:xfrm>
          <a:off x="292100" y="1395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06"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07"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08" name="Operations:"/>
          <p:cNvSpPr/>
          <p:nvPr/>
        </p:nvSpPr>
        <p:spPr>
          <a:xfrm>
            <a:off x="567613" y="42616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709" name="insert(k1,v1)…"/>
          <p:cNvSpPr/>
          <p:nvPr/>
        </p:nvSpPr>
        <p:spPr>
          <a:xfrm>
            <a:off x="333933" y="48255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710" name="Suppose H1(k7) = 15, H2(k7) = 3"/>
          <p:cNvSpPr/>
          <p:nvPr/>
        </p:nvSpPr>
        <p:spPr>
          <a:xfrm>
            <a:off x="4127562" y="4247802"/>
            <a:ext cx="82802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
        <p:nvSpPr>
          <p:cNvPr id="3711" name="δ = H2(k7) mod 17 = 3"/>
          <p:cNvSpPr/>
          <p:nvPr/>
        </p:nvSpPr>
        <p:spPr>
          <a:xfrm>
            <a:off x="5412097" y="4964831"/>
            <a:ext cx="57112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mod 17 = 3</a:t>
            </a:r>
          </a:p>
        </p:txBody>
      </p:sp>
      <p:sp>
        <p:nvSpPr>
          <p:cNvPr id="3712" name="H1(k7) + 0*δ mod 17 = 15"/>
          <p:cNvSpPr/>
          <p:nvPr/>
        </p:nvSpPr>
        <p:spPr>
          <a:xfrm>
            <a:off x="4783311" y="5681860"/>
            <a:ext cx="653697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+ 0*δ mod 17 = 15</a:t>
            </a:r>
          </a:p>
        </p:txBody>
      </p:sp>
      <p:sp>
        <p:nvSpPr>
          <p:cNvPr id="3713" name="Line"/>
          <p:cNvSpPr/>
          <p:nvPr/>
        </p:nvSpPr>
        <p:spPr>
          <a:xfrm flipV="1">
            <a:off x="10680699" y="2953079"/>
            <a:ext cx="1" cy="72872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15" name="Table"/>
          <p:cNvGraphicFramePr/>
          <p:nvPr/>
        </p:nvGraphicFramePr>
        <p:xfrm>
          <a:off x="292100" y="10031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16" name="Table"/>
          <p:cNvGraphicFramePr/>
          <p:nvPr/>
        </p:nvGraphicFramePr>
        <p:xfrm>
          <a:off x="631353" y="21203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17" name="Table"/>
          <p:cNvGraphicFramePr/>
          <p:nvPr/>
        </p:nvGraphicFramePr>
        <p:xfrm>
          <a:off x="292100" y="139526"/>
          <a:ext cx="12433301" cy="1130995"/>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18"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19" name="Table"/>
          <p:cNvGraphicFramePr/>
          <p:nvPr/>
        </p:nvGraphicFramePr>
        <p:xfrm>
          <a:off x="720253" y="3034779"/>
          <a:ext cx="11754794" cy="1130995"/>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20" name="Operations:"/>
          <p:cNvSpPr/>
          <p:nvPr/>
        </p:nvSpPr>
        <p:spPr>
          <a:xfrm>
            <a:off x="567613" y="4261696"/>
            <a:ext cx="314213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p:txBody>
      </p:sp>
      <p:sp>
        <p:nvSpPr>
          <p:cNvPr id="3721" name="insert(k1,v1)…"/>
          <p:cNvSpPr/>
          <p:nvPr/>
        </p:nvSpPr>
        <p:spPr>
          <a:xfrm>
            <a:off x="333933" y="4825576"/>
            <a:ext cx="3784402" cy="3746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Next Video:…"/>
          <p:cNvSpPr>
            <a:spLocks noGrp="1"/>
          </p:cNvSpPr>
          <p:nvPr>
            <p:ph type="title"/>
          </p:nvPr>
        </p:nvSpPr>
        <p:spPr>
          <a:xfrm>
            <a:off x="0" y="-106710"/>
            <a:ext cx="13004800" cy="1832968"/>
          </a:xfrm>
          <a:prstGeom prst="rect">
            <a:avLst/>
          </a:prstGeom>
        </p:spPr>
        <p:txBody>
          <a:bodyPr>
            <a:normAutofit fontScale="90000"/>
          </a:bodyPr>
          <a:lstStyle/>
          <a:p>
            <a:pPr defTabSz="531622">
              <a:defRPr sz="5824" b="1"/>
            </a:pPr>
            <a:r>
              <a:t>Next Video: </a:t>
            </a:r>
          </a:p>
          <a:p>
            <a:pPr defTabSz="531622">
              <a:defRPr sz="5824" b="1"/>
            </a:pPr>
            <a:r>
              <a:t>Removing from a hash table</a:t>
            </a:r>
          </a:p>
        </p:txBody>
      </p:sp>
      <p:sp>
        <p:nvSpPr>
          <p:cNvPr id="3724" name="Double hashing implementation source code and tests can all be found at:"/>
          <p:cNvSpPr/>
          <p:nvPr/>
        </p:nvSpPr>
        <p:spPr>
          <a:xfrm>
            <a:off x="97352" y="73329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332993">
              <a:defRPr sz="4560"/>
            </a:lvl1pPr>
          </a:lstStyle>
          <a:p>
            <a:r>
              <a:t>Double hashing implementation source code and tests can all be found at:</a:t>
            </a:r>
          </a:p>
        </p:txBody>
      </p:sp>
      <p:sp>
        <p:nvSpPr>
          <p:cNvPr id="3725" name="github.com/williamfiset/data-structures"/>
          <p:cNvSpPr/>
          <p:nvPr/>
        </p:nvSpPr>
        <p:spPr>
          <a:xfrm>
            <a:off x="779530" y="8782701"/>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 name="Hash table (HT)…"/>
          <p:cNvSpPr>
            <a:spLocks noGrp="1"/>
          </p:cNvSpPr>
          <p:nvPr>
            <p:ph type="title"/>
          </p:nvPr>
        </p:nvSpPr>
        <p:spPr>
          <a:xfrm>
            <a:off x="-360336" y="793384"/>
            <a:ext cx="13725473" cy="4620964"/>
          </a:xfrm>
          <a:prstGeom prst="rect">
            <a:avLst/>
          </a:prstGeom>
        </p:spPr>
        <p:txBody>
          <a:bodyPr/>
          <a:lstStyle/>
          <a:p>
            <a:pPr>
              <a:defRPr sz="9700"/>
            </a:pPr>
            <a:r>
              <a:t>Hash table (HT) </a:t>
            </a:r>
          </a:p>
          <a:p>
            <a:pPr>
              <a:defRPr sz="9700"/>
            </a:pPr>
            <a:r>
              <a:t>Removing elements</a:t>
            </a:r>
          </a:p>
          <a:p>
            <a:pPr>
              <a:defRPr sz="9700"/>
            </a:pPr>
            <a:r>
              <a:t>open addressing</a:t>
            </a:r>
          </a:p>
        </p:txBody>
      </p:sp>
      <p:sp>
        <p:nvSpPr>
          <p:cNvPr id="3728" name="A quick guide to removing key-value pairs in a hash table via open addressing"/>
          <p:cNvSpPr/>
          <p:nvPr/>
        </p:nvSpPr>
        <p:spPr>
          <a:xfrm>
            <a:off x="566724" y="5733353"/>
            <a:ext cx="1187135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 quick guide to removing key-value pairs in a hash table via open addressing </a:t>
            </a:r>
          </a:p>
        </p:txBody>
      </p:sp>
      <p:sp>
        <p:nvSpPr>
          <p:cNvPr id="3729" name="William Fiset"/>
          <p:cNvSpPr/>
          <p:nvPr/>
        </p:nvSpPr>
        <p:spPr>
          <a:xfrm>
            <a:off x="4656075" y="719535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3"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tc>
                <a:tc>
                  <a:txBody>
                    <a:bodyPr/>
                    <a:lstStyle/>
                    <a:p>
                      <a:pPr defTabSz="914400">
                        <a:defRPr>
                          <a:solidFill>
                            <a:srgbClr val="000000"/>
                          </a:solidFill>
                        </a:defRPr>
                      </a:pPr>
                      <a:r>
                        <a:rPr sz="2700" b="1">
                          <a:solidFill>
                            <a:srgbClr val="FFFFFF"/>
                          </a:solidFill>
                          <a:latin typeface="Helvetica"/>
                          <a:ea typeface="Helvetica"/>
                          <a:cs typeface="Helvetica"/>
                          <a:sym typeface="Helvetica"/>
                        </a:rPr>
                        <a:t>“ternarywizard"</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306" name="To insert (5, “ternarywizard”) we hash the key (the rank) and find out where it goes in the table"/>
          <p:cNvSpPr/>
          <p:nvPr/>
        </p:nvSpPr>
        <p:spPr>
          <a:xfrm>
            <a:off x="296291" y="4946203"/>
            <a:ext cx="7923114" cy="23185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为了</a:t>
            </a:r>
            <a:r>
              <a:rPr lang="zh-CN" altLang="en-US" b="1" dirty="0">
                <a:solidFill>
                  <a:srgbClr val="E9A432"/>
                </a:solidFill>
              </a:rPr>
              <a:t>插入</a:t>
            </a:r>
            <a:r>
              <a:rPr lang="en-US" altLang="zh-CN" b="1" dirty="0">
                <a:solidFill>
                  <a:schemeClr val="accent4">
                    <a:hueOff val="102361"/>
                    <a:satOff val="14118"/>
                    <a:lumOff val="10675"/>
                  </a:schemeClr>
                </a:solidFill>
              </a:rPr>
              <a:t>insert</a:t>
            </a:r>
          </a:p>
          <a:p>
            <a:r>
              <a:rPr lang="en-US" altLang="zh-CN" dirty="0"/>
              <a:t>(5, “</a:t>
            </a:r>
            <a:r>
              <a:rPr lang="en-US" altLang="zh-CN" dirty="0" err="1"/>
              <a:t>ternarywizard</a:t>
            </a:r>
            <a:r>
              <a:rPr lang="en-US" altLang="zh-CN" dirty="0"/>
              <a:t>”)</a:t>
            </a:r>
            <a:r>
              <a:rPr lang="zh-CN" altLang="en-US" dirty="0"/>
              <a:t>，我们对</a:t>
            </a:r>
            <a:r>
              <a:rPr lang="en-US" altLang="zh-CN" dirty="0"/>
              <a:t>rank</a:t>
            </a:r>
            <a:r>
              <a:rPr lang="zh-CN" altLang="en-US" dirty="0"/>
              <a:t>进行哈希，看它应该落在哈希表的哪个位置</a:t>
            </a:r>
            <a:endParaRPr dirty="0"/>
          </a:p>
        </p:txBody>
      </p:sp>
      <p:sp>
        <p:nvSpPr>
          <p:cNvPr id="307" name="H(5) = (5² + 3) mod 10 = 8"/>
          <p:cNvSpPr/>
          <p:nvPr/>
        </p:nvSpPr>
        <p:spPr>
          <a:xfrm>
            <a:off x="622349" y="798823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(5) = (5² + 3) mod 10 = 8</a:t>
            </a:r>
          </a:p>
        </p:txBody>
      </p:sp>
      <p:sp>
        <p:nvSpPr>
          <p:cNvPr id="308" name="Line"/>
          <p:cNvSpPr/>
          <p:nvPr/>
        </p:nvSpPr>
        <p:spPr>
          <a:xfrm flipV="1">
            <a:off x="7934176" y="8199477"/>
            <a:ext cx="762056" cy="55563"/>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 name="H(x) = x² + 3 mod 10">
            <a:extLst>
              <a:ext uri="{FF2B5EF4-FFF2-40B4-BE49-F238E27FC236}">
                <a16:creationId xmlns:a16="http://schemas.microsoft.com/office/drawing/2014/main" id="{653DE52D-600B-984A-A238-411E9BA9C6C0}"/>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2"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BA586DE4-8DD6-BB4A-9D21-28974D367E7B}"/>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3" name="How does a hash table work?">
            <a:extLst>
              <a:ext uri="{FF2B5EF4-FFF2-40B4-BE49-F238E27FC236}">
                <a16:creationId xmlns:a16="http://schemas.microsoft.com/office/drawing/2014/main" id="{C0877064-5279-A547-968D-BF646BD1052B}"/>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1"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sp>
        <p:nvSpPr>
          <p:cNvPr id="3732" name="Suppose we have an empty hash table and we’re using linear probing with P(x) = x as our probing function."/>
          <p:cNvSpPr/>
          <p:nvPr/>
        </p:nvSpPr>
        <p:spPr>
          <a:xfrm>
            <a:off x="920167" y="4413250"/>
            <a:ext cx="11481867"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have an empty hash table and we’re using linear probing with </a:t>
            </a:r>
            <a:r>
              <a:rPr b="1">
                <a:solidFill>
                  <a:schemeClr val="accent6">
                    <a:hueOff val="-241736"/>
                    <a:satOff val="29413"/>
                    <a:lumOff val="20727"/>
                  </a:schemeClr>
                </a:solidFill>
              </a:rPr>
              <a:t>P</a:t>
            </a:r>
            <a:r>
              <a:t>(x) = x as our probing function. </a:t>
            </a:r>
          </a:p>
        </p:txBody>
      </p:sp>
      <p:graphicFrame>
        <p:nvGraphicFramePr>
          <p:cNvPr id="3733"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34"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6"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37"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38"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39" name="Assume for the sake of argument that H(k1) = H(k2) = H(k3) = 1"/>
          <p:cNvSpPr/>
          <p:nvPr/>
        </p:nvSpPr>
        <p:spPr>
          <a:xfrm>
            <a:off x="4087353" y="5435600"/>
            <a:ext cx="890490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Assume for the sake of argument that </a:t>
            </a:r>
            <a:r>
              <a:rPr b="1">
                <a:solidFill>
                  <a:schemeClr val="accent5">
                    <a:hueOff val="101205"/>
                    <a:satOff val="-13598"/>
                    <a:lumOff val="23877"/>
                  </a:schemeClr>
                </a:solidFill>
              </a:rPr>
              <a:t>H</a:t>
            </a:r>
            <a:r>
              <a:t>(k</a:t>
            </a:r>
            <a:r>
              <a:rPr baseline="-5999"/>
              <a:t>1</a:t>
            </a:r>
            <a:r>
              <a:t>) = </a:t>
            </a:r>
            <a:r>
              <a:rPr b="1">
                <a:solidFill>
                  <a:schemeClr val="accent5">
                    <a:hueOff val="101205"/>
                    <a:satOff val="-13598"/>
                    <a:lumOff val="23877"/>
                  </a:schemeClr>
                </a:solidFill>
              </a:rPr>
              <a:t>H</a:t>
            </a:r>
            <a:r>
              <a:t>(k</a:t>
            </a:r>
            <a:r>
              <a:rPr baseline="-5999"/>
              <a:t>2</a:t>
            </a:r>
            <a:r>
              <a:t>) = </a:t>
            </a:r>
            <a:r>
              <a:rPr b="1">
                <a:solidFill>
                  <a:schemeClr val="accent5">
                    <a:hueOff val="101205"/>
                    <a:satOff val="-13598"/>
                    <a:lumOff val="23877"/>
                  </a:schemeClr>
                </a:solidFill>
              </a:rPr>
              <a:t>H</a:t>
            </a:r>
            <a:r>
              <a:t>(k</a:t>
            </a:r>
            <a:r>
              <a:rPr baseline="-5999"/>
              <a:t>3</a:t>
            </a:r>
            <a:r>
              <a:t>) = 1</a:t>
            </a:r>
          </a:p>
        </p:txBody>
      </p:sp>
      <p:sp>
        <p:nvSpPr>
          <p:cNvPr id="3740"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741"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3"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4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4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4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47" name="H(k1)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1</a:t>
            </a:r>
          </a:p>
        </p:txBody>
      </p:sp>
      <p:graphicFrame>
        <p:nvGraphicFramePr>
          <p:cNvPr id="3748"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0"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51"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52"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53"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54" name="H(k1)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1</a:t>
            </a:r>
          </a:p>
        </p:txBody>
      </p:sp>
      <p:sp>
        <p:nvSpPr>
          <p:cNvPr id="3755" name="H(k1) + P(0) mod N = 1"/>
          <p:cNvSpPr/>
          <p:nvPr/>
        </p:nvSpPr>
        <p:spPr>
          <a:xfrm>
            <a:off x="4695192" y="5248137"/>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a:t>
            </a:r>
          </a:p>
        </p:txBody>
      </p:sp>
      <p:sp>
        <p:nvSpPr>
          <p:cNvPr id="3756" name="1  +   0  mod 8 = 1"/>
          <p:cNvSpPr/>
          <p:nvPr/>
        </p:nvSpPr>
        <p:spPr>
          <a:xfrm>
            <a:off x="5156200" y="5797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graphicFrame>
        <p:nvGraphicFramePr>
          <p:cNvPr id="375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9"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60"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61"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62"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63" name="H(k1)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1</a:t>
            </a:r>
          </a:p>
        </p:txBody>
      </p:sp>
      <p:sp>
        <p:nvSpPr>
          <p:cNvPr id="3764" name="H(k1) + P(0) mod N = 1"/>
          <p:cNvSpPr/>
          <p:nvPr/>
        </p:nvSpPr>
        <p:spPr>
          <a:xfrm>
            <a:off x="4695192" y="5248137"/>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a:t>
            </a:r>
          </a:p>
        </p:txBody>
      </p:sp>
      <p:sp>
        <p:nvSpPr>
          <p:cNvPr id="3765" name="1  +   0  mod 8 = 1"/>
          <p:cNvSpPr/>
          <p:nvPr/>
        </p:nvSpPr>
        <p:spPr>
          <a:xfrm>
            <a:off x="5156200" y="5797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graphicFrame>
        <p:nvGraphicFramePr>
          <p:cNvPr id="3766"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6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9"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70"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71"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72"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73" name="H(k2)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graphicFrame>
        <p:nvGraphicFramePr>
          <p:cNvPr id="3774"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75" name="H(k2) + P(0) mod N = 1"/>
          <p:cNvSpPr/>
          <p:nvPr/>
        </p:nvSpPr>
        <p:spPr>
          <a:xfrm>
            <a:off x="4695192" y="5248137"/>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76" name="1  +   0  mod 8 = 1"/>
          <p:cNvSpPr/>
          <p:nvPr/>
        </p:nvSpPr>
        <p:spPr>
          <a:xfrm>
            <a:off x="5156200" y="5797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Tree>
  </p:cSld>
  <p:clrMapOvr>
    <a:masterClrMapping/>
  </p:clrMapOvr>
  <p:transition spd="med"/>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79"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80"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81"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82" name="H(k2)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graphicFrame>
        <p:nvGraphicFramePr>
          <p:cNvPr id="3783"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84" name="H(k2) + P(0) mod N = 1"/>
          <p:cNvSpPr/>
          <p:nvPr/>
        </p:nvSpPr>
        <p:spPr>
          <a:xfrm>
            <a:off x="4695192" y="5248137"/>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85" name="1  +   0  mod 8 = 1"/>
          <p:cNvSpPr/>
          <p:nvPr/>
        </p:nvSpPr>
        <p:spPr>
          <a:xfrm>
            <a:off x="5156200" y="5797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786" name="Bucket 1 is occupied, so keep probing."/>
          <p:cNvSpPr/>
          <p:nvPr/>
        </p:nvSpPr>
        <p:spPr>
          <a:xfrm>
            <a:off x="2066255" y="8134917"/>
            <a:ext cx="105740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Bucket 1 is occupied, so keep probing.</a:t>
            </a:r>
          </a:p>
        </p:txBody>
      </p:sp>
      <p:sp>
        <p:nvSpPr>
          <p:cNvPr id="378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790"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91"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92"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93" name="H(k2)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graphicFrame>
        <p:nvGraphicFramePr>
          <p:cNvPr id="3794"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95" name="H(k2) + P(0) mod N = 1"/>
          <p:cNvSpPr/>
          <p:nvPr/>
        </p:nvSpPr>
        <p:spPr>
          <a:xfrm>
            <a:off x="4695192" y="5248137"/>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96" name="1  +   0  mod 8 = 1"/>
          <p:cNvSpPr/>
          <p:nvPr/>
        </p:nvSpPr>
        <p:spPr>
          <a:xfrm>
            <a:off x="5156200" y="5797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79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98" name="H(k2) + P(1) mod N = 2"/>
          <p:cNvSpPr/>
          <p:nvPr/>
        </p:nvSpPr>
        <p:spPr>
          <a:xfrm>
            <a:off x="4694070" y="6416820"/>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799" name="1  +   1  mod 8 = 2"/>
          <p:cNvSpPr/>
          <p:nvPr/>
        </p:nvSpPr>
        <p:spPr>
          <a:xfrm>
            <a:off x="5155077" y="6966233"/>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802" name="Group"/>
          <p:cNvGrpSpPr/>
          <p:nvPr/>
        </p:nvGrpSpPr>
        <p:grpSpPr>
          <a:xfrm rot="232890">
            <a:off x="3412671" y="3041969"/>
            <a:ext cx="1012020" cy="558579"/>
            <a:chOff x="0" y="0"/>
            <a:chExt cx="1012018" cy="558577"/>
          </a:xfrm>
        </p:grpSpPr>
        <p:sp>
          <p:nvSpPr>
            <p:cNvPr id="380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01"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Tree>
  </p:cSld>
  <p:clrMapOvr>
    <a:masterClrMapping/>
  </p:clrMapOvr>
  <p:transition spd="med"/>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5"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06"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07"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08"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09" name="H(k3)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10"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2"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13"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14"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15"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16" name="H(k3)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1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18"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19"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820"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1" name="Bucket 1 is occupied, so keep probing."/>
          <p:cNvSpPr/>
          <p:nvPr/>
        </p:nvSpPr>
        <p:spPr>
          <a:xfrm>
            <a:off x="2076415" y="8693717"/>
            <a:ext cx="105740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Bucket 1 is occupied, so keep probing.</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tc>
                <a:tc>
                  <a:txBody>
                    <a:bodyPr/>
                    <a:lstStyle/>
                    <a:p>
                      <a:pPr defTabSz="914400">
                        <a:defRPr>
                          <a:solidFill>
                            <a:srgbClr val="000000"/>
                          </a:solidFill>
                        </a:defRPr>
                      </a:pPr>
                      <a:r>
                        <a:rPr sz="2600" b="1">
                          <a:solidFill>
                            <a:srgbClr val="FFFFFF"/>
                          </a:solidFill>
                          <a:latin typeface="Helvetica"/>
                          <a:ea typeface="Helvetica"/>
                          <a:cs typeface="Helvetica"/>
                          <a:sym typeface="Helvetica"/>
                        </a:rPr>
                        <a:t>“orange-knight”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tc>
                <a:tc>
                  <a:txBody>
                    <a:bodyPr/>
                    <a:lstStyle/>
                    <a:p>
                      <a:pPr defTabSz="914400">
                        <a:defRPr>
                          <a:solidFill>
                            <a:srgbClr val="000000"/>
                          </a:solidFill>
                        </a:defRPr>
                      </a:pPr>
                      <a:r>
                        <a:rPr sz="2700" b="1">
                          <a:solidFill>
                            <a:srgbClr val="FFFFFF"/>
                          </a:solidFill>
                          <a:latin typeface="Helvetica"/>
                          <a:ea typeface="Helvetica"/>
                          <a:cs typeface="Helvetica"/>
                          <a:sym typeface="Helvetica"/>
                        </a:rPr>
                        <a:t>“ternarywizard"</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314" name="To insert (10, “orange-knight”) we hash the key (the rank) and find out where it goes in the table"/>
          <p:cNvSpPr/>
          <p:nvPr/>
        </p:nvSpPr>
        <p:spPr>
          <a:xfrm>
            <a:off x="176740" y="4882506"/>
            <a:ext cx="7991866" cy="23185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为了</a:t>
            </a:r>
            <a:r>
              <a:rPr lang="zh-CN" altLang="en-US" b="1" dirty="0">
                <a:solidFill>
                  <a:srgbClr val="E9A432"/>
                </a:solidFill>
              </a:rPr>
              <a:t>插入</a:t>
            </a:r>
            <a:r>
              <a:rPr lang="en" altLang="zh-CN" b="1" dirty="0">
                <a:solidFill>
                  <a:schemeClr val="accent4">
                    <a:hueOff val="102361"/>
                    <a:satOff val="14118"/>
                    <a:lumOff val="10675"/>
                  </a:schemeClr>
                </a:solidFill>
              </a:rPr>
              <a:t>insert</a:t>
            </a:r>
          </a:p>
          <a:p>
            <a:r>
              <a:rPr lang="en" altLang="zh-CN" dirty="0"/>
              <a:t>(10, “orange-knight”)</a:t>
            </a:r>
            <a:r>
              <a:rPr lang="zh-CN" altLang="en" dirty="0"/>
              <a:t>，</a:t>
            </a:r>
            <a:r>
              <a:rPr lang="zh-CN" altLang="en-US" dirty="0"/>
              <a:t>我们对</a:t>
            </a:r>
            <a:r>
              <a:rPr lang="en" altLang="zh-CN" dirty="0"/>
              <a:t>rank</a:t>
            </a:r>
            <a:r>
              <a:rPr lang="zh-CN" altLang="en-US" dirty="0"/>
              <a:t>进行哈希，看它应该落在哈希表的哪个位置</a:t>
            </a:r>
          </a:p>
        </p:txBody>
      </p:sp>
      <p:sp>
        <p:nvSpPr>
          <p:cNvPr id="315" name="Line"/>
          <p:cNvSpPr/>
          <p:nvPr/>
        </p:nvSpPr>
        <p:spPr>
          <a:xfrm flipV="1">
            <a:off x="8050311" y="4758392"/>
            <a:ext cx="757195" cy="3288805"/>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 name="H(10) = (10² + 3) mod 10 = 3"/>
          <p:cNvSpPr/>
          <p:nvPr/>
        </p:nvSpPr>
        <p:spPr>
          <a:xfrm>
            <a:off x="347092" y="798823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(10) = (10² + 3) mod 10 = 3</a:t>
            </a:r>
          </a:p>
        </p:txBody>
      </p:sp>
      <p:sp>
        <p:nvSpPr>
          <p:cNvPr id="11" name="H(x) = x² + 3 mod 10">
            <a:extLst>
              <a:ext uri="{FF2B5EF4-FFF2-40B4-BE49-F238E27FC236}">
                <a16:creationId xmlns:a16="http://schemas.microsoft.com/office/drawing/2014/main" id="{CC793AF5-6501-564F-BDDC-767A86C1A769}"/>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2"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DFB85B9D-B083-B74C-A523-24092A3BACCB}"/>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3" name="How does a hash table work?">
            <a:extLst>
              <a:ext uri="{FF2B5EF4-FFF2-40B4-BE49-F238E27FC236}">
                <a16:creationId xmlns:a16="http://schemas.microsoft.com/office/drawing/2014/main" id="{945763CC-0388-BD45-8AB3-73844F518AFD}"/>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3"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2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2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2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27" name="H(k3)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28"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29"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30"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83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2" name="Bucket 2 is occupied, so keep probing."/>
          <p:cNvSpPr/>
          <p:nvPr/>
        </p:nvSpPr>
        <p:spPr>
          <a:xfrm>
            <a:off x="2076415" y="8693717"/>
            <a:ext cx="105740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Bucket 2 is occupied, so keep probing.</a:t>
            </a:r>
          </a:p>
        </p:txBody>
      </p:sp>
      <p:sp>
        <p:nvSpPr>
          <p:cNvPr id="3833" name="H(k3) + P(1) mod N = 2"/>
          <p:cNvSpPr/>
          <p:nvPr/>
        </p:nvSpPr>
        <p:spPr>
          <a:xfrm>
            <a:off x="4714389" y="6193301"/>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834" name="1  +   1  mod 8 = 2"/>
          <p:cNvSpPr/>
          <p:nvPr/>
        </p:nvSpPr>
        <p:spPr>
          <a:xfrm>
            <a:off x="5175397" y="674271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837" name="Group"/>
          <p:cNvGrpSpPr/>
          <p:nvPr/>
        </p:nvGrpSpPr>
        <p:grpSpPr>
          <a:xfrm rot="232890">
            <a:off x="3412671" y="3041969"/>
            <a:ext cx="1012020" cy="558579"/>
            <a:chOff x="0" y="0"/>
            <a:chExt cx="1012018" cy="558577"/>
          </a:xfrm>
        </p:grpSpPr>
        <p:sp>
          <p:nvSpPr>
            <p:cNvPr id="3838"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36"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Tree>
  </p:cSld>
  <p:clrMapOvr>
    <a:masterClrMapping/>
  </p:clrMapOvr>
  <p:transition spd="med"/>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41"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42"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43"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44" name="H(k3) = 1"/>
          <p:cNvSpPr/>
          <p:nvPr/>
        </p:nvSpPr>
        <p:spPr>
          <a:xfrm>
            <a:off x="6395466" y="4565649"/>
            <a:ext cx="24998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45"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46"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47"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848"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9" name="H(k3) + P(1) mod N = 2"/>
          <p:cNvSpPr/>
          <p:nvPr/>
        </p:nvSpPr>
        <p:spPr>
          <a:xfrm>
            <a:off x="4714389" y="6193301"/>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850" name="1  +   1  mod 8 = 2"/>
          <p:cNvSpPr/>
          <p:nvPr/>
        </p:nvSpPr>
        <p:spPr>
          <a:xfrm>
            <a:off x="5175397" y="674271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853" name="Group"/>
          <p:cNvGrpSpPr/>
          <p:nvPr/>
        </p:nvGrpSpPr>
        <p:grpSpPr>
          <a:xfrm rot="232890">
            <a:off x="3412671" y="3041969"/>
            <a:ext cx="1012020" cy="558579"/>
            <a:chOff x="0" y="0"/>
            <a:chExt cx="1012018" cy="558577"/>
          </a:xfrm>
        </p:grpSpPr>
        <p:sp>
          <p:nvSpPr>
            <p:cNvPr id="3859"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52"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grpSp>
        <p:nvGrpSpPr>
          <p:cNvPr id="3856" name="Group"/>
          <p:cNvGrpSpPr/>
          <p:nvPr/>
        </p:nvGrpSpPr>
        <p:grpSpPr>
          <a:xfrm rot="232890">
            <a:off x="4626767" y="3041969"/>
            <a:ext cx="1012020" cy="558579"/>
            <a:chOff x="0" y="0"/>
            <a:chExt cx="1012018" cy="558577"/>
          </a:xfrm>
        </p:grpSpPr>
        <p:sp>
          <p:nvSpPr>
            <p:cNvPr id="3860"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5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857" name="H(k3) + P(2) mod N = 3"/>
          <p:cNvSpPr/>
          <p:nvPr/>
        </p:nvSpPr>
        <p:spPr>
          <a:xfrm>
            <a:off x="4714389" y="7261032"/>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 = 3</a:t>
            </a:r>
          </a:p>
        </p:txBody>
      </p:sp>
      <p:sp>
        <p:nvSpPr>
          <p:cNvPr id="3858" name="1  +   2  mod 8 = 3"/>
          <p:cNvSpPr/>
          <p:nvPr/>
        </p:nvSpPr>
        <p:spPr>
          <a:xfrm>
            <a:off x="5175397" y="7810445"/>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2  mod 8 = 3</a:t>
            </a:r>
          </a:p>
        </p:txBody>
      </p:sp>
    </p:spTree>
  </p:cSld>
  <p:clrMapOvr>
    <a:masterClrMapping/>
  </p:clrMapOvr>
  <p:transition spd="med"/>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2"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63"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64"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65"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66"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67" name="For this example we’ll use naive removing where we just clear the bucket and explore why that doesn’t quite work."/>
          <p:cNvSpPr/>
          <p:nvPr/>
        </p:nvSpPr>
        <p:spPr>
          <a:xfrm>
            <a:off x="3967417" y="4914899"/>
            <a:ext cx="8385985"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For this example we’ll use naive removing where we just clear the bucket and explore why that doesn’t quite work.</a:t>
            </a:r>
          </a:p>
        </p:txBody>
      </p:sp>
    </p:spTree>
  </p:cSld>
  <p:clrMapOvr>
    <a:masterClrMapping/>
  </p:clrMapOvr>
  <p:transition spd="med"/>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9"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70"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71"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72"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73"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74" name="H(k2) = 1"/>
          <p:cNvSpPr/>
          <p:nvPr/>
        </p:nvSpPr>
        <p:spPr>
          <a:xfrm>
            <a:off x="3896297" y="4565649"/>
            <a:ext cx="8385985"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Tree>
  </p:cSld>
  <p:clrMapOvr>
    <a:masterClrMapping/>
  </p:clrMapOvr>
  <p:transition spd="med"/>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6"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77"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78"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79"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80"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81" name="H(k2) = 1"/>
          <p:cNvSpPr/>
          <p:nvPr/>
        </p:nvSpPr>
        <p:spPr>
          <a:xfrm>
            <a:off x="3896297" y="4565649"/>
            <a:ext cx="8385985"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882" name="H(k2)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883"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Tree>
  </p:cSld>
  <p:clrMapOvr>
    <a:masterClrMapping/>
  </p:clrMapOvr>
  <p:transition spd="med"/>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5"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86"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87"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88"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89"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90" name="H(k2) = 1"/>
          <p:cNvSpPr/>
          <p:nvPr/>
        </p:nvSpPr>
        <p:spPr>
          <a:xfrm>
            <a:off x="3896297" y="4565649"/>
            <a:ext cx="8385985"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891" name="H(k2)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892"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893"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94" name="Look in bucket at index 1 and discover that k1 is not equal to k2 so the search continues…"/>
          <p:cNvSpPr/>
          <p:nvPr/>
        </p:nvSpPr>
        <p:spPr>
          <a:xfrm>
            <a:off x="22572" y="7731546"/>
            <a:ext cx="12959656"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Look in bucket at index 1 and discover that k</a:t>
            </a:r>
            <a:r>
              <a:rPr baseline="-5999"/>
              <a:t>1</a:t>
            </a:r>
            <a:r>
              <a:t> is not equal to k</a:t>
            </a:r>
            <a:r>
              <a:rPr baseline="-5999"/>
              <a:t>2</a:t>
            </a:r>
            <a:r>
              <a:t> so the search continues…</a:t>
            </a:r>
          </a:p>
        </p:txBody>
      </p:sp>
    </p:spTree>
  </p:cSld>
  <p:clrMapOvr>
    <a:masterClrMapping/>
  </p:clrMapOvr>
  <p:transition spd="med"/>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6"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897"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98"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99"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00"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01" name="H(k2) = 1"/>
          <p:cNvSpPr/>
          <p:nvPr/>
        </p:nvSpPr>
        <p:spPr>
          <a:xfrm>
            <a:off x="3896297" y="4565649"/>
            <a:ext cx="8385985"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902" name="H(k2)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903"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904"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5" name="H(k2) + P(1) mod N = 2"/>
          <p:cNvSpPr/>
          <p:nvPr/>
        </p:nvSpPr>
        <p:spPr>
          <a:xfrm>
            <a:off x="4709309" y="6087172"/>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906" name="1  +   1  mod 8 = 2"/>
          <p:cNvSpPr/>
          <p:nvPr/>
        </p:nvSpPr>
        <p:spPr>
          <a:xfrm>
            <a:off x="5180477" y="6565465"/>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909" name="Group"/>
          <p:cNvGrpSpPr/>
          <p:nvPr/>
        </p:nvGrpSpPr>
        <p:grpSpPr>
          <a:xfrm rot="232890">
            <a:off x="3412671" y="3041969"/>
            <a:ext cx="1012020" cy="558579"/>
            <a:chOff x="0" y="0"/>
            <a:chExt cx="1012018" cy="558577"/>
          </a:xfrm>
        </p:grpSpPr>
        <p:sp>
          <p:nvSpPr>
            <p:cNvPr id="3911"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08"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10" name="In bucket at index 2 the key k2 is found!"/>
          <p:cNvSpPr/>
          <p:nvPr/>
        </p:nvSpPr>
        <p:spPr>
          <a:xfrm>
            <a:off x="584185" y="8005361"/>
            <a:ext cx="1130811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bucket at index 2 the key k</a:t>
            </a:r>
            <a:r>
              <a:rPr baseline="-5999"/>
              <a:t>2</a:t>
            </a:r>
            <a:r>
              <a:t> is found!</a:t>
            </a:r>
          </a:p>
        </p:txBody>
      </p:sp>
    </p:spTree>
  </p:cSld>
  <p:clrMapOvr>
    <a:masterClrMapping/>
  </p:clrMapOvr>
  <p:transition spd="med"/>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3"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1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1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91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1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18" name="H(k2) = 1"/>
          <p:cNvSpPr/>
          <p:nvPr/>
        </p:nvSpPr>
        <p:spPr>
          <a:xfrm>
            <a:off x="3896297" y="4565649"/>
            <a:ext cx="8385985"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919" name="H(k2)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920"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92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22" name="H(k2) + P(1) mod N = 2"/>
          <p:cNvSpPr/>
          <p:nvPr/>
        </p:nvSpPr>
        <p:spPr>
          <a:xfrm>
            <a:off x="4709309" y="6087172"/>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923" name="1  +   1  mod 8 = 2"/>
          <p:cNvSpPr/>
          <p:nvPr/>
        </p:nvSpPr>
        <p:spPr>
          <a:xfrm>
            <a:off x="5180477" y="6565465"/>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926" name="Group"/>
          <p:cNvGrpSpPr/>
          <p:nvPr/>
        </p:nvGrpSpPr>
        <p:grpSpPr>
          <a:xfrm rot="232890">
            <a:off x="3412671" y="3041969"/>
            <a:ext cx="1012020" cy="558579"/>
            <a:chOff x="0" y="0"/>
            <a:chExt cx="1012018" cy="558577"/>
          </a:xfrm>
        </p:grpSpPr>
        <p:sp>
          <p:nvSpPr>
            <p:cNvPr id="3928"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2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27" name="In bucket at index 2 the key k2 is found!"/>
          <p:cNvSpPr/>
          <p:nvPr/>
        </p:nvSpPr>
        <p:spPr>
          <a:xfrm>
            <a:off x="584185" y="8005361"/>
            <a:ext cx="1130811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bucket at index 2 the key k</a:t>
            </a:r>
            <a:r>
              <a:rPr baseline="-5999"/>
              <a:t>2</a:t>
            </a:r>
            <a:r>
              <a:t> is found!</a:t>
            </a:r>
          </a:p>
        </p:txBody>
      </p:sp>
    </p:spTree>
  </p:cSld>
  <p:clrMapOvr>
    <a:masterClrMapping/>
  </p:clrMapOvr>
  <p:transition spd="med"/>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0"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31"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32"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33"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34"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35" name="Now let’s query the value of k3 inside our hashtable."/>
          <p:cNvSpPr/>
          <p:nvPr/>
        </p:nvSpPr>
        <p:spPr>
          <a:xfrm>
            <a:off x="3803967" y="5168900"/>
            <a:ext cx="841379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let’s query the value of k</a:t>
            </a:r>
            <a:r>
              <a:rPr baseline="-5999"/>
              <a:t>3</a:t>
            </a:r>
            <a:r>
              <a:t> inside our hashtable.</a:t>
            </a:r>
          </a:p>
        </p:txBody>
      </p:sp>
    </p:spTree>
  </p:cSld>
  <p:clrMapOvr>
    <a:masterClrMapping/>
  </p:clrMapOvr>
  <p:transition spd="med"/>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7"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38"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39"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40"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41"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42"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 name="Table"/>
          <p:cNvGraphicFramePr/>
          <p:nvPr/>
        </p:nvGraphicFramePr>
        <p:xfrm>
          <a:off x="8547100" y="1352550"/>
          <a:ext cx="4389585" cy="7837181"/>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tc>
                <a:tc>
                  <a:txBody>
                    <a:bodyPr/>
                    <a:lstStyle/>
                    <a:p>
                      <a:pPr defTabSz="914400">
                        <a:defRPr>
                          <a:solidFill>
                            <a:srgbClr val="000000"/>
                          </a:solidFill>
                        </a:defRPr>
                      </a:pPr>
                      <a:r>
                        <a:rPr sz="2600" b="1">
                          <a:solidFill>
                            <a:srgbClr val="FFFFFF"/>
                          </a:solidFill>
                          <a:latin typeface="Helvetica"/>
                          <a:ea typeface="Helvetica"/>
                          <a:cs typeface="Helvetica"/>
                          <a:sym typeface="Helvetica"/>
                        </a:rPr>
                        <a:t>“orange-knight”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tc>
                <a:tc>
                  <a:txBody>
                    <a:bodyPr/>
                    <a:lstStyle/>
                    <a:p>
                      <a:pPr defTabSz="914400">
                        <a:defRPr>
                          <a:solidFill>
                            <a:srgbClr val="000000"/>
                          </a:solidFill>
                        </a:defRPr>
                      </a:pPr>
                      <a:r>
                        <a:rPr sz="2700" b="1">
                          <a:solidFill>
                            <a:srgbClr val="FFFFFF"/>
                          </a:solidFill>
                          <a:latin typeface="Helvetica"/>
                          <a:ea typeface="Helvetica"/>
                          <a:cs typeface="Helvetica"/>
                          <a:sym typeface="Helvetica"/>
                        </a:rPr>
                        <a:t>“ternarywizard"</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322" name="To lookup which user has rank r we simply compute H(r) and look inside the hashtable!"/>
          <p:cNvSpPr/>
          <p:nvPr/>
        </p:nvSpPr>
        <p:spPr>
          <a:xfrm>
            <a:off x="198313" y="5869046"/>
            <a:ext cx="8119071"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为了</a:t>
            </a:r>
            <a:r>
              <a:rPr lang="zh-CN" altLang="en-US" b="1" dirty="0">
                <a:solidFill>
                  <a:srgbClr val="8981F0"/>
                </a:solidFill>
              </a:rPr>
              <a:t>查找</a:t>
            </a:r>
            <a:r>
              <a:rPr lang="en-US" altLang="zh-CN" b="1" dirty="0">
                <a:solidFill>
                  <a:srgbClr val="8981F0"/>
                </a:solidFill>
              </a:rPr>
              <a:t>lookup</a:t>
            </a:r>
            <a:r>
              <a:rPr lang="zh-CN" altLang="en-US" dirty="0"/>
              <a:t>哪个用户的排名是</a:t>
            </a:r>
            <a:r>
              <a:rPr lang="en-US" altLang="zh-CN" dirty="0"/>
              <a:t>r</a:t>
            </a:r>
            <a:r>
              <a:rPr lang="zh-CN" altLang="en-US" dirty="0"/>
              <a:t>，我们只需要计算</a:t>
            </a:r>
            <a:r>
              <a:rPr lang="en" altLang="zh-CN" b="1" dirty="0">
                <a:solidFill>
                  <a:schemeClr val="accent5">
                    <a:hueOff val="101205"/>
                    <a:satOff val="-13598"/>
                    <a:lumOff val="23877"/>
                  </a:schemeClr>
                </a:solidFill>
              </a:rPr>
              <a:t>H</a:t>
            </a:r>
            <a:r>
              <a:rPr lang="en" altLang="zh-CN" dirty="0"/>
              <a:t>(r)</a:t>
            </a:r>
            <a:r>
              <a:rPr lang="zh-CN" altLang="en-US" dirty="0"/>
              <a:t>，然后在哈希表中查找即可</a:t>
            </a:r>
            <a:r>
              <a:rPr lang="en-US" altLang="zh-CN" dirty="0"/>
              <a:t>!</a:t>
            </a:r>
            <a:endParaRPr dirty="0"/>
          </a:p>
        </p:txBody>
      </p:sp>
      <p:sp>
        <p:nvSpPr>
          <p:cNvPr id="14" name="H(x) = x² + 3 mod 10">
            <a:extLst>
              <a:ext uri="{FF2B5EF4-FFF2-40B4-BE49-F238E27FC236}">
                <a16:creationId xmlns:a16="http://schemas.microsoft.com/office/drawing/2014/main" id="{6D6F8941-BEFA-E243-B3F9-7F48F80B622E}"/>
              </a:ext>
            </a:extLst>
          </p:cNvPr>
          <p:cNvSpPr/>
          <p:nvPr/>
        </p:nvSpPr>
        <p:spPr>
          <a:xfrm>
            <a:off x="1448122" y="4248794"/>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dirty="0">
                <a:solidFill>
                  <a:schemeClr val="accent5">
                    <a:hueOff val="101205"/>
                    <a:satOff val="-13598"/>
                    <a:lumOff val="23877"/>
                  </a:schemeClr>
                </a:solidFill>
              </a:rPr>
              <a:t>H</a:t>
            </a:r>
            <a:r>
              <a:rPr dirty="0"/>
              <a:t>(x) = x² + 3 mod 10</a:t>
            </a:r>
          </a:p>
        </p:txBody>
      </p:sp>
      <p:sp>
        <p:nvSpPr>
          <p:cNvPr id="15" name="Suppose we’re inserting (integer, string) key-value pairs into the table representing rankings of users to their usernames from an online programming competition and we’re using the hash function:">
            <a:extLst>
              <a:ext uri="{FF2B5EF4-FFF2-40B4-BE49-F238E27FC236}">
                <a16:creationId xmlns:a16="http://schemas.microsoft.com/office/drawing/2014/main" id="{6E23A76B-489E-5C46-BAB8-786E8B3ABF7A}"/>
              </a:ext>
            </a:extLst>
          </p:cNvPr>
          <p:cNvSpPr/>
          <p:nvPr/>
        </p:nvSpPr>
        <p:spPr>
          <a:xfrm>
            <a:off x="59134" y="1525043"/>
            <a:ext cx="839742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rPr lang="en-US" dirty="0" err="1"/>
              <a:t>假定我们要插入哈希表的键值对是</a:t>
            </a:r>
            <a:r>
              <a:rPr lang="en-US" dirty="0"/>
              <a:t>(integer, string)</a:t>
            </a:r>
            <a:r>
              <a:rPr lang="zh-CN" altLang="en-US" dirty="0"/>
              <a:t>，它表示参加某个线上编程竞赛的学生的排名和姓名之间的映射。</a:t>
            </a:r>
            <a:endParaRPr lang="en-US" altLang="zh-CN" dirty="0"/>
          </a:p>
          <a:p>
            <a:endParaRPr lang="en-US" dirty="0"/>
          </a:p>
          <a:p>
            <a:r>
              <a:rPr lang="zh-CN" altLang="en-US" dirty="0"/>
              <a:t>我们使用下面的哈希函数</a:t>
            </a:r>
            <a:r>
              <a:rPr dirty="0"/>
              <a:t>:</a:t>
            </a:r>
          </a:p>
        </p:txBody>
      </p:sp>
      <p:sp>
        <p:nvSpPr>
          <p:cNvPr id="16" name="How does a hash table work?">
            <a:extLst>
              <a:ext uri="{FF2B5EF4-FFF2-40B4-BE49-F238E27FC236}">
                <a16:creationId xmlns:a16="http://schemas.microsoft.com/office/drawing/2014/main" id="{0F8005D6-5438-3947-9737-DD62472952CE}"/>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4"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45"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46"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47"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48"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49"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3950"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951"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952"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3" name="In bucket 1 k1 ≠ k3 so continue the search."/>
          <p:cNvSpPr/>
          <p:nvPr/>
        </p:nvSpPr>
        <p:spPr>
          <a:xfrm>
            <a:off x="618963" y="8040369"/>
            <a:ext cx="117668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bucket 1 k</a:t>
            </a:r>
            <a:r>
              <a:rPr baseline="-5999"/>
              <a:t>1</a:t>
            </a:r>
            <a:r>
              <a:t> ≠ k</a:t>
            </a:r>
            <a:r>
              <a:rPr baseline="-5999"/>
              <a:t>3</a:t>
            </a:r>
            <a:r>
              <a:t> so continue the search.</a:t>
            </a:r>
          </a:p>
        </p:txBody>
      </p:sp>
    </p:spTree>
  </p:cSld>
  <p:clrMapOvr>
    <a:masterClrMapping/>
  </p:clrMapOvr>
  <p:transition spd="med"/>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5"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56"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57"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58"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59"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60"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3961"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962"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3963"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64" name="H(k3) + P(1) mod N = 2"/>
          <p:cNvSpPr/>
          <p:nvPr/>
        </p:nvSpPr>
        <p:spPr>
          <a:xfrm>
            <a:off x="4709309" y="61669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965" name="1  +   1  mod 8 = 2"/>
          <p:cNvSpPr/>
          <p:nvPr/>
        </p:nvSpPr>
        <p:spPr>
          <a:xfrm>
            <a:off x="5180477" y="6645262"/>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3968" name="Group"/>
          <p:cNvGrpSpPr/>
          <p:nvPr/>
        </p:nvGrpSpPr>
        <p:grpSpPr>
          <a:xfrm rot="232890">
            <a:off x="3412671" y="3041969"/>
            <a:ext cx="1012020" cy="558579"/>
            <a:chOff x="0" y="0"/>
            <a:chExt cx="1012018" cy="558577"/>
          </a:xfrm>
        </p:grpSpPr>
        <p:sp>
          <p:nvSpPr>
            <p:cNvPr id="3969"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67"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Tree>
  </p:cSld>
  <p:clrMapOvr>
    <a:masterClrMapping/>
  </p:clrMapOvr>
  <p:transition spd="med"/>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1"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72"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73"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74"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75"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76"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79" name="Group"/>
          <p:cNvGrpSpPr/>
          <p:nvPr/>
        </p:nvGrpSpPr>
        <p:grpSpPr>
          <a:xfrm rot="232890">
            <a:off x="3412671" y="3041969"/>
            <a:ext cx="1012020" cy="558579"/>
            <a:chOff x="0" y="0"/>
            <a:chExt cx="1012018" cy="558577"/>
          </a:xfrm>
        </p:grpSpPr>
        <p:sp>
          <p:nvSpPr>
            <p:cNvPr id="3981"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78"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80" name="The value in the bucket at index 2 is null so we must conclude that the key k3 does not exist in the hash table otherwise we would have found it before reaching a null position!"/>
          <p:cNvSpPr/>
          <p:nvPr/>
        </p:nvSpPr>
        <p:spPr>
          <a:xfrm>
            <a:off x="3502917" y="4620463"/>
            <a:ext cx="9366251" cy="3225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value in the bucket at index 2 is null so we must conclude that the key k</a:t>
            </a:r>
            <a:r>
              <a:rPr baseline="-5999"/>
              <a:t>3</a:t>
            </a:r>
            <a:r>
              <a:t> does not exist in the hash table otherwise we would have found it before reaching a null position!</a:t>
            </a:r>
          </a:p>
        </p:txBody>
      </p:sp>
    </p:spTree>
  </p:cSld>
  <p:clrMapOvr>
    <a:masterClrMapping/>
  </p:clrMapOvr>
  <p:transition spd="med"/>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 name="Issues with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Issues with removing</a:t>
            </a:r>
          </a:p>
        </p:txBody>
      </p:sp>
      <p:graphicFrame>
        <p:nvGraphicFramePr>
          <p:cNvPr id="398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8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8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8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88"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91" name="Group"/>
          <p:cNvGrpSpPr/>
          <p:nvPr/>
        </p:nvGrpSpPr>
        <p:grpSpPr>
          <a:xfrm rot="232890">
            <a:off x="3412671" y="3041969"/>
            <a:ext cx="1012020" cy="558579"/>
            <a:chOff x="0" y="0"/>
            <a:chExt cx="1012018" cy="558577"/>
          </a:xfrm>
        </p:grpSpPr>
        <p:sp>
          <p:nvSpPr>
            <p:cNvPr id="399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90"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92" name="However, the key k3 clearly exists in our table! Hence, the naive removing method doesn’t work :/"/>
          <p:cNvSpPr/>
          <p:nvPr/>
        </p:nvSpPr>
        <p:spPr>
          <a:xfrm>
            <a:off x="3451641" y="5371033"/>
            <a:ext cx="9661367"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However, the key k</a:t>
            </a:r>
            <a:r>
              <a:rPr baseline="-5999"/>
              <a:t>3</a:t>
            </a:r>
            <a:r>
              <a:t> clearly exists in our table! Hence, the naive removing method doesn’t work :/</a:t>
            </a:r>
          </a:p>
        </p:txBody>
      </p:sp>
    </p:spTree>
  </p:cSld>
  <p:clrMapOvr>
    <a:masterClrMapping/>
  </p:clrMapOvr>
  <p:transition spd="med"/>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graphicFrame>
        <p:nvGraphicFramePr>
          <p:cNvPr id="3996"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99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98" name="The solution is to place a unique marker called a tombstone instead of null to indicate that a (k,v) pair has been deleted and that the bucket should be skipped during a search."/>
          <p:cNvSpPr/>
          <p:nvPr/>
        </p:nvSpPr>
        <p:spPr>
          <a:xfrm>
            <a:off x="922694" y="4535373"/>
            <a:ext cx="11159411"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solution is to place a </a:t>
            </a:r>
            <a:r>
              <a:rPr b="1">
                <a:solidFill>
                  <a:schemeClr val="accent2">
                    <a:satOff val="-13916"/>
                    <a:lumOff val="13989"/>
                  </a:schemeClr>
                </a:solidFill>
              </a:rPr>
              <a:t>unique marker</a:t>
            </a:r>
            <a:r>
              <a:t> called a </a:t>
            </a:r>
            <a:r>
              <a:rPr b="1">
                <a:solidFill>
                  <a:schemeClr val="accent2">
                    <a:satOff val="-13916"/>
                    <a:lumOff val="13989"/>
                  </a:schemeClr>
                </a:solidFill>
              </a:rPr>
              <a:t>tombstone</a:t>
            </a:r>
            <a:r>
              <a:t> instead of null to indicate that a (k,v) pair has been deleted and that the bucket should be skipped during a search.</a:t>
            </a:r>
          </a:p>
        </p:txBody>
      </p:sp>
    </p:spTree>
  </p:cSld>
  <p:clrMapOvr>
    <a:masterClrMapping/>
  </p:clrMapOvr>
  <p:transition spd="med"/>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00"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001"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02"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03" name="Line"/>
          <p:cNvSpPr/>
          <p:nvPr/>
        </p:nvSpPr>
        <p:spPr>
          <a:xfrm flipH="1" flipV="1">
            <a:off x="4713605" y="3126660"/>
            <a:ext cx="652474" cy="128361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04" name="Let’s replace the deleted bucket with a tombstone as we should have done and see what should have happened when we searched for k3."/>
          <p:cNvSpPr/>
          <p:nvPr/>
        </p:nvSpPr>
        <p:spPr>
          <a:xfrm>
            <a:off x="992696" y="4837388"/>
            <a:ext cx="11019408"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Let’s replace the deleted bucket with a tombstone as we should have done and see what should have happened when we searched for k</a:t>
            </a:r>
            <a:r>
              <a:rPr baseline="-5999"/>
              <a:t>3</a:t>
            </a:r>
            <a:r>
              <a:t>.</a:t>
            </a:r>
          </a:p>
        </p:txBody>
      </p:sp>
      <p:sp>
        <p:nvSpPr>
          <p:cNvPr id="4005"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07"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08"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09"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10"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11"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12"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1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1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1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1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18"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pic>
        <p:nvPicPr>
          <p:cNvPr id="4019"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20"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22"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23"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24"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25"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26"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4027"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28"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4029"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pic>
        <p:nvPicPr>
          <p:cNvPr id="4030"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31" name="k1 ≠ k3, so keep probing"/>
          <p:cNvSpPr/>
          <p:nvPr/>
        </p:nvSpPr>
        <p:spPr>
          <a:xfrm>
            <a:off x="4305947" y="6769943"/>
            <a:ext cx="644522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k</a:t>
            </a:r>
            <a:r>
              <a:rPr baseline="-5999"/>
              <a:t>1</a:t>
            </a:r>
            <a:r>
              <a:t> ≠ k</a:t>
            </a:r>
            <a:r>
              <a:rPr baseline="-5999"/>
              <a:t>3,</a:t>
            </a:r>
            <a:r>
              <a:t> so keep probing</a:t>
            </a:r>
          </a:p>
        </p:txBody>
      </p:sp>
      <p:sp>
        <p:nvSpPr>
          <p:cNvPr id="4032"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34"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35"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36"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37"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38"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4039"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40"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404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2" name="H(k3) + P(1) mod N = 2"/>
          <p:cNvSpPr/>
          <p:nvPr/>
        </p:nvSpPr>
        <p:spPr>
          <a:xfrm>
            <a:off x="4709309" y="61669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4043" name="1  +   1  mod 8 = 2"/>
          <p:cNvSpPr/>
          <p:nvPr/>
        </p:nvSpPr>
        <p:spPr>
          <a:xfrm>
            <a:off x="5180477" y="6645262"/>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4046" name="Group"/>
          <p:cNvGrpSpPr/>
          <p:nvPr/>
        </p:nvGrpSpPr>
        <p:grpSpPr>
          <a:xfrm rot="232890">
            <a:off x="3412671" y="3041969"/>
            <a:ext cx="1012020" cy="558579"/>
            <a:chOff x="0" y="0"/>
            <a:chExt cx="1012018" cy="558577"/>
          </a:xfrm>
        </p:grpSpPr>
        <p:sp>
          <p:nvSpPr>
            <p:cNvPr id="4050"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404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pic>
        <p:nvPicPr>
          <p:cNvPr id="4047"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48" name="Hit a tombstone, so keep searching."/>
          <p:cNvSpPr/>
          <p:nvPr/>
        </p:nvSpPr>
        <p:spPr>
          <a:xfrm>
            <a:off x="2654401" y="7768288"/>
            <a:ext cx="974831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Hit a tombstone, so keep searching.</a:t>
            </a:r>
          </a:p>
        </p:txBody>
      </p:sp>
      <p:sp>
        <p:nvSpPr>
          <p:cNvPr id="4049"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Q: What do we do if there is a hash collision?"/>
          <p:cNvSpPr/>
          <p:nvPr/>
        </p:nvSpPr>
        <p:spPr>
          <a:xfrm>
            <a:off x="102170" y="2248472"/>
            <a:ext cx="1280046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Q: </a:t>
            </a:r>
            <a:r>
              <a:rPr lang="zh-CN" altLang="en-US" dirty="0"/>
              <a:t>如果有</a:t>
            </a:r>
            <a:r>
              <a:rPr lang="zh-CN" altLang="en-US" b="1" dirty="0">
                <a:solidFill>
                  <a:srgbClr val="E9A432"/>
                </a:solidFill>
              </a:rPr>
              <a:t>哈希冲突</a:t>
            </a:r>
            <a:r>
              <a:rPr lang="en-US" altLang="zh-CN" b="1" dirty="0">
                <a:solidFill>
                  <a:srgbClr val="E9A432"/>
                </a:solidFill>
              </a:rPr>
              <a:t>(</a:t>
            </a:r>
            <a:r>
              <a:rPr b="1" dirty="0">
                <a:solidFill>
                  <a:schemeClr val="accent4">
                    <a:hueOff val="102361"/>
                    <a:satOff val="14118"/>
                    <a:lumOff val="10675"/>
                  </a:schemeClr>
                </a:solidFill>
              </a:rPr>
              <a:t>hash collision</a:t>
            </a:r>
            <a:r>
              <a:rPr lang="en-US" b="1" dirty="0">
                <a:solidFill>
                  <a:schemeClr val="accent4">
                    <a:hueOff val="102361"/>
                    <a:satOff val="14118"/>
                    <a:lumOff val="10675"/>
                  </a:schemeClr>
                </a:solidFill>
              </a:rPr>
              <a:t>)</a:t>
            </a:r>
            <a:r>
              <a:rPr lang="zh-CN" altLang="en-US" dirty="0"/>
              <a:t>我们该怎么办？</a:t>
            </a:r>
            <a:endParaRPr dirty="0"/>
          </a:p>
        </p:txBody>
      </p:sp>
      <p:sp>
        <p:nvSpPr>
          <p:cNvPr id="326" name="For example, users with ranks 2 and 8 hash to the same value!!"/>
          <p:cNvSpPr/>
          <p:nvPr/>
        </p:nvSpPr>
        <p:spPr>
          <a:xfrm>
            <a:off x="1593639" y="3443606"/>
            <a:ext cx="9817522"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例如</a:t>
            </a:r>
            <a:r>
              <a:rPr lang="zh-CN" altLang="en-US" dirty="0"/>
              <a:t>，排名</a:t>
            </a:r>
            <a:r>
              <a:rPr lang="en-US" altLang="zh-CN" dirty="0"/>
              <a:t>2</a:t>
            </a:r>
            <a:r>
              <a:rPr lang="zh-CN" altLang="en-US" dirty="0"/>
              <a:t>和</a:t>
            </a:r>
            <a:r>
              <a:rPr lang="en-US" altLang="zh-CN" dirty="0"/>
              <a:t>8</a:t>
            </a:r>
            <a:r>
              <a:rPr lang="zh-CN" altLang="en-US" dirty="0"/>
              <a:t>的哈希值相同！！</a:t>
            </a:r>
            <a:endParaRPr dirty="0"/>
          </a:p>
        </p:txBody>
      </p:sp>
      <p:sp>
        <p:nvSpPr>
          <p:cNvPr id="327" name="H(2) = 2²+3 mod 10 = 7 = 8²+3 mod 10 = H(8)"/>
          <p:cNvSpPr/>
          <p:nvPr/>
        </p:nvSpPr>
        <p:spPr>
          <a:xfrm>
            <a:off x="346979" y="4655884"/>
            <a:ext cx="12130982"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(2) = 2²+3 mod 10 = 7 = 8²+3 mod 10 = </a:t>
            </a:r>
            <a:r>
              <a:rPr b="1">
                <a:solidFill>
                  <a:schemeClr val="accent5">
                    <a:hueOff val="101205"/>
                    <a:satOff val="-13598"/>
                    <a:lumOff val="23877"/>
                  </a:schemeClr>
                </a:solidFill>
              </a:rPr>
              <a:t>H</a:t>
            </a:r>
            <a:r>
              <a:t>(8)</a:t>
            </a:r>
          </a:p>
        </p:txBody>
      </p:sp>
      <p:sp>
        <p:nvSpPr>
          <p:cNvPr id="328"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rPr lang="en-US" dirty="0" err="1"/>
              <a:t>哈希表是如何工作的</a:t>
            </a:r>
            <a:r>
              <a:rPr dirty="0"/>
              <a:t>?</a:t>
            </a:r>
          </a:p>
        </p:txBody>
      </p:sp>
    </p:spTree>
  </p:cSld>
  <p:clrMapOvr>
    <a:masterClrMapping/>
  </p:clrMapOvr>
  <p:transition spd="med"/>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52" name="Table"/>
          <p:cNvGraphicFramePr/>
          <p:nvPr/>
        </p:nvGraphicFramePr>
        <p:xfrm>
          <a:off x="1070316" y="1600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b="1">
                          <a:solidFill>
                            <a:schemeClr val="accent3">
                              <a:hueOff val="-499813"/>
                              <a:satOff val="-5228"/>
                              <a:lumOff val="24899"/>
                            </a:schemeClr>
                          </a:solidFill>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53" name="Operations:…"/>
          <p:cNvSpPr/>
          <p:nvPr/>
        </p:nvSpPr>
        <p:spPr>
          <a:xfrm>
            <a:off x="-139601" y="4394200"/>
            <a:ext cx="3784402"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54" name="Recall that P(x) = x, N = 8"/>
          <p:cNvSpPr/>
          <p:nvPr/>
        </p:nvSpPr>
        <p:spPr>
          <a:xfrm>
            <a:off x="2826183" y="3743462"/>
            <a:ext cx="805931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55" name="Table"/>
          <p:cNvGraphicFramePr/>
          <p:nvPr/>
        </p:nvGraphicFramePr>
        <p:xfrm>
          <a:off x="1070316" y="6449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56" name="H(k3) = 1"/>
          <p:cNvSpPr/>
          <p:nvPr/>
        </p:nvSpPr>
        <p:spPr>
          <a:xfrm>
            <a:off x="6278626" y="4565649"/>
            <a:ext cx="249986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4057" name="H(k3) + P(0) mod N = 1"/>
          <p:cNvSpPr/>
          <p:nvPr/>
        </p:nvSpPr>
        <p:spPr>
          <a:xfrm>
            <a:off x="4715512" y="51255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58" name="1  +   0  mod 8 = 1"/>
          <p:cNvSpPr/>
          <p:nvPr/>
        </p:nvSpPr>
        <p:spPr>
          <a:xfrm>
            <a:off x="5186679" y="5603862"/>
            <a:ext cx="561945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0  mod 8 = 1</a:t>
            </a:r>
          </a:p>
        </p:txBody>
      </p:sp>
      <p:sp>
        <p:nvSpPr>
          <p:cNvPr id="4059"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0" name="H(k3) + P(1) mod N = 2"/>
          <p:cNvSpPr/>
          <p:nvPr/>
        </p:nvSpPr>
        <p:spPr>
          <a:xfrm>
            <a:off x="4709309" y="61669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4061" name="1  +   1  mod 8 = 2"/>
          <p:cNvSpPr/>
          <p:nvPr/>
        </p:nvSpPr>
        <p:spPr>
          <a:xfrm>
            <a:off x="5180477" y="6645262"/>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1  mod 8 = 2</a:t>
            </a:r>
          </a:p>
        </p:txBody>
      </p:sp>
      <p:grpSp>
        <p:nvGrpSpPr>
          <p:cNvPr id="4064" name="Group"/>
          <p:cNvGrpSpPr/>
          <p:nvPr/>
        </p:nvGrpSpPr>
        <p:grpSpPr>
          <a:xfrm rot="232890">
            <a:off x="3412671" y="3041969"/>
            <a:ext cx="1012020" cy="558579"/>
            <a:chOff x="0" y="0"/>
            <a:chExt cx="1012018" cy="558577"/>
          </a:xfrm>
        </p:grpSpPr>
        <p:sp>
          <p:nvSpPr>
            <p:cNvPr id="407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4063"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pic>
        <p:nvPicPr>
          <p:cNvPr id="4065"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grpSp>
        <p:nvGrpSpPr>
          <p:cNvPr id="4068" name="Group"/>
          <p:cNvGrpSpPr/>
          <p:nvPr/>
        </p:nvGrpSpPr>
        <p:grpSpPr>
          <a:xfrm rot="232890">
            <a:off x="4720771" y="2951385"/>
            <a:ext cx="1012020" cy="558579"/>
            <a:chOff x="0" y="0"/>
            <a:chExt cx="1012018" cy="558577"/>
          </a:xfrm>
        </p:grpSpPr>
        <p:sp>
          <p:nvSpPr>
            <p:cNvPr id="4074"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4067"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69" name="H(k3) + P(2) mod N = 3"/>
          <p:cNvSpPr/>
          <p:nvPr/>
        </p:nvSpPr>
        <p:spPr>
          <a:xfrm>
            <a:off x="4709309" y="7208369"/>
            <a:ext cx="60782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 = 3</a:t>
            </a:r>
          </a:p>
        </p:txBody>
      </p:sp>
      <p:sp>
        <p:nvSpPr>
          <p:cNvPr id="4070" name="1  +   2  mod 8 = 3"/>
          <p:cNvSpPr/>
          <p:nvPr/>
        </p:nvSpPr>
        <p:spPr>
          <a:xfrm>
            <a:off x="5180477" y="7686662"/>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 1  +   2  mod 8 = 3</a:t>
            </a:r>
          </a:p>
        </p:txBody>
      </p:sp>
      <p:sp>
        <p:nvSpPr>
          <p:cNvPr id="4071" name="Found k3! Return v3 as answer."/>
          <p:cNvSpPr/>
          <p:nvPr/>
        </p:nvSpPr>
        <p:spPr>
          <a:xfrm>
            <a:off x="2761580" y="8379806"/>
            <a:ext cx="818852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Found k</a:t>
            </a:r>
            <a:r>
              <a:rPr baseline="-5999"/>
              <a:t>3</a:t>
            </a:r>
            <a:r>
              <a:t>! Return v</a:t>
            </a:r>
            <a:r>
              <a:rPr baseline="-5999"/>
              <a:t>3</a:t>
            </a:r>
            <a:r>
              <a:t> as answer.</a:t>
            </a:r>
          </a:p>
        </p:txBody>
      </p:sp>
      <p:sp>
        <p:nvSpPr>
          <p:cNvPr id="4072" name="Solution to removing"/>
          <p:cNvSpPr>
            <a:spLocks noGrp="1"/>
          </p:cNvSpPr>
          <p:nvPr>
            <p:ph type="title"/>
          </p:nvPr>
        </p:nvSpPr>
        <p:spPr>
          <a:xfrm>
            <a:off x="0" y="-55880"/>
            <a:ext cx="13004801" cy="1188319"/>
          </a:xfrm>
          <a:prstGeom prst="rect">
            <a:avLst/>
          </a:prstGeom>
        </p:spPr>
        <p:txBody>
          <a:bodyPr>
            <a:normAutofit fontScale="90000"/>
          </a:bodyPr>
          <a:lstStyle>
            <a:lvl1pPr defTabSz="537463">
              <a:defRPr sz="7360" b="1"/>
            </a:lvl1pPr>
          </a:lstStyle>
          <a:p>
            <a:r>
              <a:t>Solution to removing</a:t>
            </a:r>
          </a:p>
        </p:txBody>
      </p:sp>
    </p:spTree>
  </p:cSld>
  <p:clrMapOvr>
    <a:masterClrMapping/>
  </p:clrMapOvr>
  <p:transition spd="med"/>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6" name="Tombstone question"/>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Tombstone question</a:t>
            </a:r>
          </a:p>
        </p:txBody>
      </p:sp>
      <p:sp>
        <p:nvSpPr>
          <p:cNvPr id="4077" name="Q: I have a lot of tombstones cluttering my HT how do I get rid of them?"/>
          <p:cNvSpPr/>
          <p:nvPr/>
        </p:nvSpPr>
        <p:spPr>
          <a:xfrm>
            <a:off x="967928" y="2289709"/>
            <a:ext cx="11352858"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Q:</a:t>
            </a:r>
            <a:r>
              <a:t> I have a lot of tombstones cluttering my HT how do I get rid of them?</a:t>
            </a:r>
          </a:p>
        </p:txBody>
      </p:sp>
      <p:sp>
        <p:nvSpPr>
          <p:cNvPr id="4078" name="A: Tombstones count as filled slots in the HT so they increase the load factor and will be removed when the table is resized. Additionally, when inserting a new (k,v) pair you can replace buckets with tombstones with the new key-value pair."/>
          <p:cNvSpPr/>
          <p:nvPr/>
        </p:nvSpPr>
        <p:spPr>
          <a:xfrm>
            <a:off x="792757" y="4238090"/>
            <a:ext cx="11703200" cy="3225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A:</a:t>
            </a:r>
            <a:r>
              <a:t> Tombstones count as filled slots in the HT so they increase the load factor and will be removed when the table is resized. Additionally, when inserting a new (k,v) pair you can replace buckets with tombstones with the new key-value pair.</a:t>
            </a:r>
          </a:p>
        </p:txBody>
      </p:sp>
    </p:spTree>
  </p:cSld>
  <p:clrMapOvr>
    <a:masterClrMapping/>
  </p:clrMapOvr>
  <p:transition spd="med"/>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0"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081" name="Suppose we have the following HT with the quadratic probing function P(x) = (x²+x)/2. Let’s see how to delete tombstones while doing a lookup."/>
          <p:cNvSpPr/>
          <p:nvPr/>
        </p:nvSpPr>
        <p:spPr>
          <a:xfrm>
            <a:off x="403225" y="4918609"/>
            <a:ext cx="1219835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have the following HT with the quadratic probing function </a:t>
            </a:r>
            <a:r>
              <a:rPr b="1">
                <a:solidFill>
                  <a:schemeClr val="accent6">
                    <a:hueOff val="-241736"/>
                    <a:satOff val="29413"/>
                    <a:lumOff val="20727"/>
                  </a:schemeClr>
                </a:solidFill>
              </a:rPr>
              <a:t>P</a:t>
            </a:r>
            <a:r>
              <a:t>(x) = (x²+x)/2. Let’s see how to delete tombstones while doing a lookup.</a:t>
            </a:r>
          </a:p>
        </p:txBody>
      </p:sp>
      <p:pic>
        <p:nvPicPr>
          <p:cNvPr id="408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083"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084"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85"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086"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087"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Tree>
  </p:cSld>
  <p:clrMapOvr>
    <a:masterClrMapping/>
  </p:clrMapOvr>
  <p:transition spd="med"/>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9"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090"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091"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092"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093"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94"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09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09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097"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00"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01"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02"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03"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04"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05"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06"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
        <p:nvSpPr>
          <p:cNvPr id="4107" name="H(k7) + P(0) mod N = 5"/>
          <p:cNvSpPr/>
          <p:nvPr/>
        </p:nvSpPr>
        <p:spPr>
          <a:xfrm>
            <a:off x="3325663" y="6489700"/>
            <a:ext cx="635347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p:txBody>
      </p:sp>
      <p:sp>
        <p:nvSpPr>
          <p:cNvPr id="4108"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9"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Tree>
  </p:cSld>
  <p:clrMapOvr>
    <a:masterClrMapping/>
  </p:clrMapOvr>
  <p:transition spd="med"/>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1"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1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13"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14"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15"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16"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17"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18"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19" name="H(k7) + P(0) mod N = 5…"/>
          <p:cNvSpPr/>
          <p:nvPr/>
        </p:nvSpPr>
        <p:spPr>
          <a:xfrm>
            <a:off x="3325663" y="6489700"/>
            <a:ext cx="635347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p:txBody>
      </p:sp>
      <p:sp>
        <p:nvSpPr>
          <p:cNvPr id="4120"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124"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22"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23"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27"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28"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29"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30"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31"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32"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33"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4" name="H(k7) + P(0) mod N = 5…"/>
          <p:cNvSpPr/>
          <p:nvPr/>
        </p:nvSpPr>
        <p:spPr>
          <a:xfrm>
            <a:off x="3325663" y="6489700"/>
            <a:ext cx="635347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p:txBody>
      </p:sp>
      <p:sp>
        <p:nvSpPr>
          <p:cNvPr id="4141"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36"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7" name="Position 6 is the first tombstone we encounter, so store this position for later."/>
          <p:cNvSpPr/>
          <p:nvPr/>
        </p:nvSpPr>
        <p:spPr>
          <a:xfrm>
            <a:off x="250633" y="7866926"/>
            <a:ext cx="125035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Position 6 is the first tombstone we encounter, so store this position for later.</a:t>
            </a:r>
          </a:p>
        </p:txBody>
      </p:sp>
      <p:sp>
        <p:nvSpPr>
          <p:cNvPr id="4138"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39"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140"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3"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44"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45"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46"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47"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48"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49"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50"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51" name="H(k7) + P(0) mod N = 5…"/>
          <p:cNvSpPr/>
          <p:nvPr/>
        </p:nvSpPr>
        <p:spPr>
          <a:xfrm>
            <a:off x="3325663" y="6489700"/>
            <a:ext cx="635347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p:txBody>
      </p:sp>
      <p:sp>
        <p:nvSpPr>
          <p:cNvPr id="4152"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160"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54"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55"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61"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extrusionOk="0">
                <a:moveTo>
                  <a:pt x="21600" y="582"/>
                </a:moveTo>
                <a:cubicBezTo>
                  <a:pt x="18240" y="21600"/>
                  <a:pt x="11040" y="21406"/>
                  <a:pt x="0" y="0"/>
                </a:cubicBezTo>
              </a:path>
            </a:pathLst>
          </a:custGeom>
          <a:ln w="63500">
            <a:solidFill>
              <a:srgbClr val="FFFFFF"/>
            </a:solidFill>
            <a:miter lim="400000"/>
          </a:ln>
        </p:spPr>
        <p:txBody>
          <a:bodyPr/>
          <a:lstStyle/>
          <a:p>
            <a:endParaRPr/>
          </a:p>
        </p:txBody>
      </p:sp>
      <p:sp>
        <p:nvSpPr>
          <p:cNvPr id="4157"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58" name="Still haven't found k7, keep probing.."/>
          <p:cNvSpPr/>
          <p:nvPr/>
        </p:nvSpPr>
        <p:spPr>
          <a:xfrm>
            <a:off x="872721" y="8573628"/>
            <a:ext cx="104823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Still haven't found k</a:t>
            </a:r>
            <a:r>
              <a:rPr baseline="-5999"/>
              <a:t>7</a:t>
            </a:r>
            <a:r>
              <a:t>, keep probing..</a:t>
            </a:r>
          </a:p>
        </p:txBody>
      </p:sp>
      <p:sp>
        <p:nvSpPr>
          <p:cNvPr id="4159"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3"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64"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65"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66"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67"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68"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69"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70"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1"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181"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73"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4"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82"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extrusionOk="0">
                <a:moveTo>
                  <a:pt x="21600" y="582"/>
                </a:moveTo>
                <a:cubicBezTo>
                  <a:pt x="18240" y="21600"/>
                  <a:pt x="11040" y="21406"/>
                  <a:pt x="0" y="0"/>
                </a:cubicBezTo>
              </a:path>
            </a:pathLst>
          </a:custGeom>
          <a:ln w="63500">
            <a:solidFill>
              <a:srgbClr val="FFFFFF"/>
            </a:solidFill>
            <a:miter lim="400000"/>
          </a:ln>
        </p:spPr>
        <p:txBody>
          <a:bodyPr/>
          <a:lstStyle/>
          <a:p>
            <a:endParaRPr/>
          </a:p>
        </p:txBody>
      </p:sp>
      <p:sp>
        <p:nvSpPr>
          <p:cNvPr id="4176"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7" name="H(k7) + P(0) mod N = 5…"/>
          <p:cNvSpPr/>
          <p:nvPr/>
        </p:nvSpPr>
        <p:spPr>
          <a:xfrm>
            <a:off x="3325663" y="6489700"/>
            <a:ext cx="6353474"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 = 3</a:t>
            </a:r>
          </a:p>
        </p:txBody>
      </p:sp>
      <p:sp>
        <p:nvSpPr>
          <p:cNvPr id="4183" name="Connection Line"/>
          <p:cNvSpPr/>
          <p:nvPr/>
        </p:nvSpPr>
        <p:spPr>
          <a:xfrm>
            <a:off x="1763580" y="3298126"/>
            <a:ext cx="3735826" cy="892730"/>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267" y="21570"/>
                  <a:pt x="7067" y="21600"/>
                  <a:pt x="0" y="91"/>
                </a:cubicBezTo>
              </a:path>
            </a:pathLst>
          </a:custGeom>
          <a:ln w="63500">
            <a:solidFill>
              <a:srgbClr val="FFFFFF"/>
            </a:solidFill>
            <a:miter lim="400000"/>
          </a:ln>
        </p:spPr>
        <p:txBody>
          <a:bodyPr/>
          <a:lstStyle/>
          <a:p>
            <a:endParaRPr/>
          </a:p>
        </p:txBody>
      </p:sp>
      <p:sp>
        <p:nvSpPr>
          <p:cNvPr id="4179" name="Line"/>
          <p:cNvSpPr/>
          <p:nvPr/>
        </p:nvSpPr>
        <p:spPr>
          <a:xfrm flipV="1">
            <a:off x="5436176" y="3189868"/>
            <a:ext cx="182505" cy="1757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0"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5" name="Recall that P(x) = (x²+x)/2"/>
          <p:cNvSpPr/>
          <p:nvPr/>
        </p:nvSpPr>
        <p:spPr>
          <a:xfrm>
            <a:off x="403225" y="4232981"/>
            <a:ext cx="12198351"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86"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87"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88"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89"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90"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91"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92"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93"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206"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95"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96"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07"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extrusionOk="0">
                <a:moveTo>
                  <a:pt x="21600" y="582"/>
                </a:moveTo>
                <a:cubicBezTo>
                  <a:pt x="18240" y="21600"/>
                  <a:pt x="11040" y="21406"/>
                  <a:pt x="0" y="0"/>
                </a:cubicBezTo>
              </a:path>
            </a:pathLst>
          </a:custGeom>
          <a:ln w="63500">
            <a:solidFill>
              <a:srgbClr val="FFFFFF"/>
            </a:solidFill>
            <a:miter lim="400000"/>
          </a:ln>
        </p:spPr>
        <p:txBody>
          <a:bodyPr/>
          <a:lstStyle/>
          <a:p>
            <a:endParaRPr/>
          </a:p>
        </p:txBody>
      </p:sp>
      <p:sp>
        <p:nvSpPr>
          <p:cNvPr id="4198"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8" name="Connection Line"/>
          <p:cNvSpPr/>
          <p:nvPr/>
        </p:nvSpPr>
        <p:spPr>
          <a:xfrm>
            <a:off x="1763580" y="3298126"/>
            <a:ext cx="3735826" cy="892730"/>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267" y="21570"/>
                  <a:pt x="7067" y="21600"/>
                  <a:pt x="0" y="91"/>
                </a:cubicBezTo>
              </a:path>
            </a:pathLst>
          </a:custGeom>
          <a:ln w="63500">
            <a:solidFill>
              <a:srgbClr val="FFFFFF"/>
            </a:solidFill>
            <a:miter lim="400000"/>
          </a:ln>
        </p:spPr>
        <p:txBody>
          <a:bodyPr/>
          <a:lstStyle/>
          <a:p>
            <a:endParaRPr/>
          </a:p>
        </p:txBody>
      </p:sp>
      <p:sp>
        <p:nvSpPr>
          <p:cNvPr id="4200" name="Line"/>
          <p:cNvSpPr/>
          <p:nvPr/>
        </p:nvSpPr>
        <p:spPr>
          <a:xfrm flipV="1">
            <a:off x="5436176" y="3189868"/>
            <a:ext cx="182505" cy="1757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9" name="Connection Line"/>
          <p:cNvSpPr/>
          <p:nvPr/>
        </p:nvSpPr>
        <p:spPr>
          <a:xfrm>
            <a:off x="5910627" y="3325630"/>
            <a:ext cx="5037428" cy="811202"/>
          </a:xfrm>
          <a:custGeom>
            <a:avLst/>
            <a:gdLst/>
            <a:ahLst/>
            <a:cxnLst>
              <a:cxn ang="0">
                <a:pos x="wd2" y="hd2"/>
              </a:cxn>
              <a:cxn ang="5400000">
                <a:pos x="wd2" y="hd2"/>
              </a:cxn>
              <a:cxn ang="10800000">
                <a:pos x="wd2" y="hd2"/>
              </a:cxn>
              <a:cxn ang="16200000">
                <a:pos x="wd2" y="hd2"/>
              </a:cxn>
            </a:cxnLst>
            <a:rect l="0" t="0" r="r" b="b"/>
            <a:pathLst>
              <a:path w="21600" h="16200" extrusionOk="0">
                <a:moveTo>
                  <a:pt x="21600" y="268"/>
                </a:moveTo>
                <a:cubicBezTo>
                  <a:pt x="14127" y="21600"/>
                  <a:pt x="6927" y="21511"/>
                  <a:pt x="0" y="0"/>
                </a:cubicBezTo>
              </a:path>
            </a:pathLst>
          </a:custGeom>
          <a:ln w="63500">
            <a:solidFill>
              <a:srgbClr val="FFFFFF"/>
            </a:solidFill>
            <a:miter lim="400000"/>
          </a:ln>
        </p:spPr>
        <p:txBody>
          <a:bodyPr/>
          <a:lstStyle/>
          <a:p>
            <a:endParaRPr/>
          </a:p>
        </p:txBody>
      </p:sp>
      <p:sp>
        <p:nvSpPr>
          <p:cNvPr id="4202" name="Line"/>
          <p:cNvSpPr/>
          <p:nvPr/>
        </p:nvSpPr>
        <p:spPr>
          <a:xfrm flipV="1">
            <a:off x="10827897" y="3253425"/>
            <a:ext cx="208377" cy="15919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3" name="H(k7) + P(0) mod N = 5…"/>
          <p:cNvSpPr/>
          <p:nvPr/>
        </p:nvSpPr>
        <p:spPr>
          <a:xfrm>
            <a:off x="3325663" y="6489700"/>
            <a:ext cx="6353474"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 = 3</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(4) mod N = 7</a:t>
            </a:r>
          </a:p>
        </p:txBody>
      </p:sp>
      <p:sp>
        <p:nvSpPr>
          <p:cNvPr id="4204" name="Found it!"/>
          <p:cNvSpPr/>
          <p:nvPr/>
        </p:nvSpPr>
        <p:spPr>
          <a:xfrm>
            <a:off x="5003390" y="9106116"/>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Found it!</a:t>
            </a:r>
          </a:p>
        </p:txBody>
      </p:sp>
      <p:sp>
        <p:nvSpPr>
          <p:cNvPr id="4205"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A: We use one of many hash collision resolution techniques to handle this, the two most popular ones are separate chaining and open addressing."/>
          <p:cNvSpPr/>
          <p:nvPr/>
        </p:nvSpPr>
        <p:spPr>
          <a:xfrm>
            <a:off x="965572" y="6196605"/>
            <a:ext cx="11073657"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A:我们可以用某种哈希碰撞解决技术来处理</a:t>
            </a:r>
            <a:r>
              <a:rPr lang="zh-CN" altLang="en-US" dirty="0"/>
              <a:t>，最常用的解决技术是</a:t>
            </a:r>
            <a:r>
              <a:rPr lang="zh-CN" altLang="en-US" b="1" dirty="0">
                <a:solidFill>
                  <a:srgbClr val="11DBE2"/>
                </a:solidFill>
              </a:rPr>
              <a:t>分离链表法</a:t>
            </a:r>
            <a:r>
              <a:rPr lang="en-US" altLang="zh-CN" b="1" dirty="0">
                <a:solidFill>
                  <a:srgbClr val="11DBE2"/>
                </a:solidFill>
              </a:rPr>
              <a:t>(separate chaining)</a:t>
            </a:r>
            <a:r>
              <a:rPr lang="zh-CN" altLang="en-US" dirty="0"/>
              <a:t>和</a:t>
            </a:r>
            <a:r>
              <a:rPr lang="zh-CN" altLang="en-US" b="1" dirty="0">
                <a:solidFill>
                  <a:srgbClr val="11DBE2"/>
                </a:solidFill>
              </a:rPr>
              <a:t>开放地址法</a:t>
            </a:r>
            <a:r>
              <a:rPr lang="en-US" altLang="zh-CN" b="1" dirty="0">
                <a:solidFill>
                  <a:srgbClr val="11DBE2"/>
                </a:solidFill>
              </a:rPr>
              <a:t>(open addressing)</a:t>
            </a:r>
            <a:r>
              <a:rPr lang="zh-CN" altLang="en-US" dirty="0"/>
              <a:t>。</a:t>
            </a:r>
            <a:endParaRPr dirty="0"/>
          </a:p>
        </p:txBody>
      </p:sp>
      <p:sp>
        <p:nvSpPr>
          <p:cNvPr id="9" name="Q: What do we do if there is a hash collision?">
            <a:extLst>
              <a:ext uri="{FF2B5EF4-FFF2-40B4-BE49-F238E27FC236}">
                <a16:creationId xmlns:a16="http://schemas.microsoft.com/office/drawing/2014/main" id="{A4CB9E86-2C68-4D40-8AAD-F90E97C5A380}"/>
              </a:ext>
            </a:extLst>
          </p:cNvPr>
          <p:cNvSpPr/>
          <p:nvPr/>
        </p:nvSpPr>
        <p:spPr>
          <a:xfrm>
            <a:off x="102170" y="2248472"/>
            <a:ext cx="12800460"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Q: </a:t>
            </a:r>
            <a:r>
              <a:rPr lang="zh-CN" altLang="en-US" dirty="0"/>
              <a:t>如果有</a:t>
            </a:r>
            <a:r>
              <a:rPr lang="zh-CN" altLang="en-US" b="1" dirty="0">
                <a:solidFill>
                  <a:srgbClr val="E9A432"/>
                </a:solidFill>
              </a:rPr>
              <a:t>哈希冲突</a:t>
            </a:r>
            <a:r>
              <a:rPr lang="en-US" altLang="zh-CN" b="1" dirty="0">
                <a:solidFill>
                  <a:srgbClr val="E9A432"/>
                </a:solidFill>
              </a:rPr>
              <a:t>(</a:t>
            </a:r>
            <a:r>
              <a:rPr b="1" dirty="0">
                <a:solidFill>
                  <a:schemeClr val="accent4">
                    <a:hueOff val="102361"/>
                    <a:satOff val="14118"/>
                    <a:lumOff val="10675"/>
                  </a:schemeClr>
                </a:solidFill>
              </a:rPr>
              <a:t>hash collision</a:t>
            </a:r>
            <a:r>
              <a:rPr lang="en-US" b="1" dirty="0">
                <a:solidFill>
                  <a:schemeClr val="accent4">
                    <a:hueOff val="102361"/>
                    <a:satOff val="14118"/>
                    <a:lumOff val="10675"/>
                  </a:schemeClr>
                </a:solidFill>
              </a:rPr>
              <a:t>)</a:t>
            </a:r>
            <a:r>
              <a:rPr lang="zh-CN" altLang="en-US" dirty="0"/>
              <a:t>我们该怎么办？</a:t>
            </a:r>
            <a:endParaRPr dirty="0"/>
          </a:p>
        </p:txBody>
      </p:sp>
      <p:sp>
        <p:nvSpPr>
          <p:cNvPr id="10" name="For example, users with ranks 2 and 8 hash to the same value!!">
            <a:extLst>
              <a:ext uri="{FF2B5EF4-FFF2-40B4-BE49-F238E27FC236}">
                <a16:creationId xmlns:a16="http://schemas.microsoft.com/office/drawing/2014/main" id="{D483C3EA-8853-2C45-8CFE-88498E95B0F8}"/>
              </a:ext>
            </a:extLst>
          </p:cNvPr>
          <p:cNvSpPr/>
          <p:nvPr/>
        </p:nvSpPr>
        <p:spPr>
          <a:xfrm>
            <a:off x="1593639" y="3443606"/>
            <a:ext cx="9817522"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例如</a:t>
            </a:r>
            <a:r>
              <a:rPr lang="zh-CN" altLang="en-US" dirty="0"/>
              <a:t>，排名</a:t>
            </a:r>
            <a:r>
              <a:rPr lang="en-US" altLang="zh-CN" dirty="0"/>
              <a:t>2</a:t>
            </a:r>
            <a:r>
              <a:rPr lang="zh-CN" altLang="en-US" dirty="0"/>
              <a:t>和</a:t>
            </a:r>
            <a:r>
              <a:rPr lang="en-US" altLang="zh-CN" dirty="0"/>
              <a:t>8</a:t>
            </a:r>
            <a:r>
              <a:rPr lang="zh-CN" altLang="en-US" dirty="0"/>
              <a:t>的哈希值相同！！</a:t>
            </a:r>
            <a:endParaRPr dirty="0"/>
          </a:p>
        </p:txBody>
      </p:sp>
      <p:sp>
        <p:nvSpPr>
          <p:cNvPr id="11" name="H(2) = 2²+3 mod 10 = 7 = 8²+3 mod 10 = H(8)">
            <a:extLst>
              <a:ext uri="{FF2B5EF4-FFF2-40B4-BE49-F238E27FC236}">
                <a16:creationId xmlns:a16="http://schemas.microsoft.com/office/drawing/2014/main" id="{D418A070-6A58-8048-84F6-FD2E422E1638}"/>
              </a:ext>
            </a:extLst>
          </p:cNvPr>
          <p:cNvSpPr/>
          <p:nvPr/>
        </p:nvSpPr>
        <p:spPr>
          <a:xfrm>
            <a:off x="346979" y="4655884"/>
            <a:ext cx="12130982"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5">
                    <a:hueOff val="101205"/>
                    <a:satOff val="-13598"/>
                    <a:lumOff val="23877"/>
                  </a:schemeClr>
                </a:solidFill>
              </a:rPr>
              <a:t>H</a:t>
            </a:r>
            <a:r>
              <a:t>(2) = 2²+3 mod 10 = 7 = 8²+3 mod 10 = </a:t>
            </a:r>
            <a:r>
              <a:rPr b="1">
                <a:solidFill>
                  <a:schemeClr val="accent5">
                    <a:hueOff val="101205"/>
                    <a:satOff val="-13598"/>
                    <a:lumOff val="23877"/>
                  </a:schemeClr>
                </a:solidFill>
              </a:rPr>
              <a:t>H</a:t>
            </a:r>
            <a:r>
              <a:t>(8)</a:t>
            </a:r>
          </a:p>
        </p:txBody>
      </p:sp>
      <p:sp>
        <p:nvSpPr>
          <p:cNvPr id="12" name="How does a hash table work?">
            <a:extLst>
              <a:ext uri="{FF2B5EF4-FFF2-40B4-BE49-F238E27FC236}">
                <a16:creationId xmlns:a16="http://schemas.microsoft.com/office/drawing/2014/main" id="{DEEBEC3E-9DCA-864E-86B8-65B66EA734AF}"/>
              </a:ext>
            </a:extLst>
          </p:cNvPr>
          <p:cNvSpPr>
            <a:spLocks noGrp="1"/>
          </p:cNvSpPr>
          <p:nvPr>
            <p:ph type="title"/>
          </p:nvPr>
        </p:nvSpPr>
        <p:spPr>
          <a:xfrm>
            <a:off x="436909" y="142907"/>
            <a:ext cx="12130981" cy="1166544"/>
          </a:xfrm>
          <a:prstGeom prst="rect">
            <a:avLst/>
          </a:prstGeom>
        </p:spPr>
        <p:txBody>
          <a:bodyPr/>
          <a:lstStyle>
            <a:lvl1pPr defTabSz="420624">
              <a:defRPr sz="5760" b="1"/>
            </a:lvl1pPr>
          </a:lstStyle>
          <a:p>
            <a:r>
              <a:rPr lang="en-US" dirty="0" err="1"/>
              <a:t>哈希表是如何工作的</a:t>
            </a:r>
            <a:r>
              <a:rPr dirty="0"/>
              <a:t>?</a:t>
            </a:r>
          </a:p>
        </p:txBody>
      </p:sp>
    </p:spTree>
  </p:cSld>
  <p:clrMapOvr>
    <a:masterClrMapping/>
  </p:clrMapOvr>
  <p:transition spd="med"/>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1"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12"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13"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14"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21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1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17"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21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1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2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2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23"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24"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2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2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27"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22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2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3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33"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34"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3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3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37"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23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3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4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43" name="Table"/>
          <p:cNvGraphicFramePr/>
          <p:nvPr/>
        </p:nvGraphicFramePr>
        <p:xfrm>
          <a:off x="1070316" y="1854200"/>
          <a:ext cx="10876868" cy="1389807"/>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44" name="Table"/>
          <p:cNvGraphicFramePr/>
          <p:nvPr/>
        </p:nvGraphicFramePr>
        <p:xfrm>
          <a:off x="1070316" y="835446"/>
          <a:ext cx="10876868" cy="1389808"/>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4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4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47" name="Inserting with  s"/>
          <p:cNvSpPr>
            <a:spLocks noGrp="1"/>
          </p:cNvSpPr>
          <p:nvPr>
            <p:ph type="title"/>
          </p:nvPr>
        </p:nvSpPr>
        <p:spPr>
          <a:xfrm>
            <a:off x="0" y="33020"/>
            <a:ext cx="13004801" cy="1188319"/>
          </a:xfrm>
          <a:prstGeom prst="rect">
            <a:avLst/>
          </a:prstGeom>
        </p:spPr>
        <p:txBody>
          <a:bodyPr>
            <a:normAutofit fontScale="90000"/>
          </a:bodyPr>
          <a:lstStyle>
            <a:lvl1pPr defTabSz="537463">
              <a:defRPr sz="7360" b="1"/>
            </a:lvl1pPr>
          </a:lstStyle>
          <a:p>
            <a:r>
              <a:t>Inserting with  s</a:t>
            </a:r>
          </a:p>
        </p:txBody>
      </p:sp>
      <p:sp>
        <p:nvSpPr>
          <p:cNvPr id="4248"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49"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1" name="Next Video:…"/>
          <p:cNvSpPr>
            <a:spLocks noGrp="1"/>
          </p:cNvSpPr>
          <p:nvPr>
            <p:ph type="title"/>
          </p:nvPr>
        </p:nvSpPr>
        <p:spPr>
          <a:xfrm>
            <a:off x="-419855" y="-35590"/>
            <a:ext cx="14674335" cy="1832968"/>
          </a:xfrm>
          <a:prstGeom prst="rect">
            <a:avLst/>
          </a:prstGeom>
        </p:spPr>
        <p:txBody>
          <a:bodyPr>
            <a:normAutofit fontScale="90000"/>
          </a:bodyPr>
          <a:lstStyle/>
          <a:p>
            <a:pPr defTabSz="531622">
              <a:defRPr sz="5824" b="1"/>
            </a:pPr>
            <a:r>
              <a:t>Next Video: </a:t>
            </a:r>
          </a:p>
          <a:p>
            <a:pPr defTabSz="531622">
              <a:defRPr sz="5824" b="1"/>
            </a:pPr>
            <a:r>
              <a:t>hash table source code!</a:t>
            </a:r>
          </a:p>
        </p:txBody>
      </p:sp>
      <p:sp>
        <p:nvSpPr>
          <p:cNvPr id="4252"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4253" name="github.com/williamfiset/data-structures"/>
          <p:cNvSpPr/>
          <p:nvPr/>
        </p:nvSpPr>
        <p:spPr>
          <a:xfrm>
            <a:off x="779530" y="8782701"/>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5" name="Hash table…"/>
          <p:cNvSpPr>
            <a:spLocks noGrp="1"/>
          </p:cNvSpPr>
          <p:nvPr>
            <p:ph type="title"/>
          </p:nvPr>
        </p:nvSpPr>
        <p:spPr>
          <a:xfrm>
            <a:off x="-773653" y="1312478"/>
            <a:ext cx="14100187" cy="4449089"/>
          </a:xfrm>
          <a:prstGeom prst="rect">
            <a:avLst/>
          </a:prstGeom>
        </p:spPr>
        <p:txBody>
          <a:bodyPr>
            <a:normAutofit fontScale="90000"/>
          </a:bodyPr>
          <a:lstStyle/>
          <a:p>
            <a:pPr>
              <a:defRPr sz="14400"/>
            </a:pPr>
            <a:r>
              <a:t>Hash table </a:t>
            </a:r>
          </a:p>
          <a:p>
            <a:pPr>
              <a:defRPr sz="14400"/>
            </a:pPr>
            <a:r>
              <a:t>Source Code</a:t>
            </a:r>
          </a:p>
        </p:txBody>
      </p:sp>
      <p:sp>
        <p:nvSpPr>
          <p:cNvPr id="4256" name="William Fiset"/>
          <p:cNvSpPr/>
          <p:nvPr/>
        </p:nvSpPr>
        <p:spPr>
          <a:xfrm>
            <a:off x="4009984" y="6686389"/>
            <a:ext cx="4984832" cy="825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900" b="1"/>
            </a:lvl1pPr>
          </a:lstStyle>
          <a:p>
            <a:r>
              <a:t>William Fiset</a:t>
            </a:r>
          </a:p>
        </p:txBody>
      </p:sp>
    </p:spTree>
  </p:cSld>
  <p:clrMapOvr>
    <a:masterClrMapping/>
  </p:clrMapOvr>
  <p:transition spd="med"/>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8" name="Source Code Link"/>
          <p:cNvSpPr>
            <a:spLocks noGrp="1"/>
          </p:cNvSpPr>
          <p:nvPr>
            <p:ph type="title"/>
          </p:nvPr>
        </p:nvSpPr>
        <p:spPr>
          <a:xfrm>
            <a:off x="-858320" y="419245"/>
            <a:ext cx="14100187" cy="2169240"/>
          </a:xfrm>
          <a:prstGeom prst="rect">
            <a:avLst/>
          </a:prstGeom>
        </p:spPr>
        <p:txBody>
          <a:bodyPr/>
          <a:lstStyle>
            <a:lvl1pPr>
              <a:defRPr sz="9000"/>
            </a:lvl1pPr>
          </a:lstStyle>
          <a:p>
            <a:r>
              <a:t>Source Code Link</a:t>
            </a:r>
          </a:p>
        </p:txBody>
      </p:sp>
      <p:sp>
        <p:nvSpPr>
          <p:cNvPr id="4259" name="Implementation source code and tests can all be found at the following link:"/>
          <p:cNvSpPr/>
          <p:nvPr/>
        </p:nvSpPr>
        <p:spPr>
          <a:xfrm>
            <a:off x="1900485" y="2846494"/>
            <a:ext cx="8647820" cy="206498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309625">
              <a:defRPr sz="4240"/>
            </a:lvl1pPr>
          </a:lstStyle>
          <a:p>
            <a:r>
              <a:t>Implementation source code and tests can all be found at the following link:</a:t>
            </a:r>
          </a:p>
        </p:txBody>
      </p:sp>
      <p:sp>
        <p:nvSpPr>
          <p:cNvPr id="4260" name="github.com/williamfiset/data-structures"/>
          <p:cNvSpPr/>
          <p:nvPr/>
        </p:nvSpPr>
        <p:spPr>
          <a:xfrm>
            <a:off x="779530" y="5494588"/>
            <a:ext cx="11445740"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
        <p:nvSpPr>
          <p:cNvPr id="4261" name="NOTE: Make sure you have understood the previous videos in this section explaining how a hash table works before continuing!"/>
          <p:cNvSpPr/>
          <p:nvPr/>
        </p:nvSpPr>
        <p:spPr>
          <a:xfrm>
            <a:off x="562111" y="7171114"/>
            <a:ext cx="118805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NOTE: Make sure you have understood the previous videos in this section explaining how a hash table works before continuing! </a:t>
            </a:r>
          </a:p>
        </p:txBody>
      </p:sp>
    </p:spTree>
  </p:cSld>
  <p:clrMapOvr>
    <a:masterClrMapping/>
  </p:clrMapOvr>
  <p:transition spd="med"/>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eparate chaining deals with hash collisions by maintaining a data structure (usually a linked list) to hold all the different values which hashed to a particular value."/>
          <p:cNvSpPr/>
          <p:nvPr/>
        </p:nvSpPr>
        <p:spPr>
          <a:xfrm>
            <a:off x="279573" y="2607031"/>
            <a:ext cx="12445654"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b="1" dirty="0">
                <a:solidFill>
                  <a:srgbClr val="11DBE2"/>
                </a:solidFill>
              </a:rPr>
              <a:t>分离链表法</a:t>
            </a:r>
            <a:r>
              <a:rPr lang="en-US" altLang="zh-CN" b="1" dirty="0">
                <a:solidFill>
                  <a:srgbClr val="11DBE2"/>
                </a:solidFill>
              </a:rPr>
              <a:t>(Separate Chaining)</a:t>
            </a:r>
            <a:r>
              <a:rPr lang="zh-CN" altLang="en-US" dirty="0"/>
              <a:t>解决冲突的方式是：维护一个数据结构</a:t>
            </a:r>
            <a:r>
              <a:rPr lang="en-US" altLang="zh-CN" dirty="0"/>
              <a:t>(</a:t>
            </a:r>
            <a:r>
              <a:rPr lang="zh-CN" altLang="en-US" dirty="0"/>
              <a:t>通常是链表</a:t>
            </a:r>
            <a:r>
              <a:rPr lang="en-US" altLang="zh-CN" dirty="0"/>
              <a:t>)</a:t>
            </a:r>
            <a:r>
              <a:rPr lang="zh-CN" altLang="en-US" dirty="0"/>
              <a:t>，其中存放所有哈希值相同的数据。</a:t>
            </a:r>
            <a:endParaRPr dirty="0"/>
          </a:p>
        </p:txBody>
      </p:sp>
      <p:sp>
        <p:nvSpPr>
          <p:cNvPr id="337" name="Open addressing deals with hash collisions by finding another place within the hash table for the object to go by offsetting it from the position to which it hashed to."/>
          <p:cNvSpPr/>
          <p:nvPr/>
        </p:nvSpPr>
        <p:spPr>
          <a:xfrm>
            <a:off x="279573" y="6156104"/>
            <a:ext cx="1244565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b="1" dirty="0">
                <a:solidFill>
                  <a:srgbClr val="11DBE2"/>
                </a:solidFill>
              </a:rPr>
              <a:t>开发地址法</a:t>
            </a:r>
            <a:r>
              <a:rPr lang="en-US" altLang="zh-CN" b="1" dirty="0">
                <a:solidFill>
                  <a:srgbClr val="11DBE2"/>
                </a:solidFill>
              </a:rPr>
              <a:t>(</a:t>
            </a:r>
            <a:r>
              <a:rPr lang="en" altLang="zh-CN" b="1" dirty="0">
                <a:solidFill>
                  <a:schemeClr val="accent2">
                    <a:satOff val="-13916"/>
                    <a:lumOff val="13989"/>
                  </a:schemeClr>
                </a:solidFill>
              </a:rPr>
              <a:t>Open addressing</a:t>
            </a:r>
            <a:r>
              <a:rPr lang="en-US" altLang="zh-CN" b="1" dirty="0">
                <a:solidFill>
                  <a:schemeClr val="accent2">
                    <a:satOff val="-13916"/>
                    <a:lumOff val="13989"/>
                  </a:schemeClr>
                </a:solidFill>
              </a:rPr>
              <a:t>)</a:t>
            </a:r>
            <a:r>
              <a:rPr lang="zh-CN" altLang="en-US" dirty="0"/>
              <a:t>解决冲突的方式是：在首次哈希位置的基础上，通过偏移探测出一个新的哈希位置。</a:t>
            </a:r>
            <a:endParaRPr dirty="0"/>
          </a:p>
        </p:txBody>
      </p:sp>
      <p:sp>
        <p:nvSpPr>
          <p:cNvPr id="338"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rPr lang="zh-CN" altLang="en-US" dirty="0"/>
              <a:t>哈希表是如何工作的</a:t>
            </a:r>
            <a:r>
              <a:rPr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utline"/>
          <p:cNvSpPr>
            <a:spLocks noGrp="1"/>
          </p:cNvSpPr>
          <p:nvPr>
            <p:ph type="title"/>
          </p:nvPr>
        </p:nvSpPr>
        <p:spPr>
          <a:xfrm>
            <a:off x="952500" y="-5328"/>
            <a:ext cx="11099800" cy="1421763"/>
          </a:xfrm>
          <a:prstGeom prst="rect">
            <a:avLst/>
          </a:prstGeom>
        </p:spPr>
        <p:txBody>
          <a:bodyPr/>
          <a:lstStyle>
            <a:lvl1pPr>
              <a:defRPr b="1"/>
            </a:lvl1pPr>
          </a:lstStyle>
          <a:p>
            <a:r>
              <a:rPr lang="en-US" dirty="0" err="1"/>
              <a:t>大纲</a:t>
            </a:r>
            <a:endParaRPr dirty="0"/>
          </a:p>
        </p:txBody>
      </p:sp>
      <p:sp>
        <p:nvSpPr>
          <p:cNvPr id="129" name="Double hashing…"/>
          <p:cNvSpPr>
            <a:spLocks noGrp="1"/>
          </p:cNvSpPr>
          <p:nvPr>
            <p:ph type="body" idx="1"/>
          </p:nvPr>
        </p:nvSpPr>
        <p:spPr>
          <a:xfrm>
            <a:off x="1445911" y="1365692"/>
            <a:ext cx="11789775" cy="7785343"/>
          </a:xfrm>
          <a:prstGeom prst="rect">
            <a:avLst/>
          </a:prstGeom>
        </p:spPr>
        <p:txBody>
          <a:bodyPr>
            <a:normAutofit/>
          </a:bodyPr>
          <a:lstStyle/>
          <a:p>
            <a:pPr marL="533400" lvl="1" indent="-266700" defTabSz="350520">
              <a:spcBef>
                <a:spcPts val="2400"/>
              </a:spcBef>
              <a:defRPr sz="2820" b="1">
                <a:solidFill>
                  <a:schemeClr val="accent2">
                    <a:satOff val="-13916"/>
                    <a:lumOff val="13989"/>
                  </a:schemeClr>
                </a:solidFill>
              </a:defRPr>
            </a:pPr>
            <a:r>
              <a:rPr lang="en-US" dirty="0" err="1"/>
              <a:t>双哈希</a:t>
            </a:r>
            <a:r>
              <a:rPr dirty="0" err="1"/>
              <a:t>Double</a:t>
            </a:r>
            <a:r>
              <a:rPr dirty="0"/>
              <a:t> hashing</a:t>
            </a:r>
          </a:p>
          <a:p>
            <a:pPr marL="800100" lvl="2" indent="-266700" defTabSz="350520">
              <a:spcBef>
                <a:spcPts val="2400"/>
              </a:spcBef>
              <a:defRPr sz="2820"/>
            </a:pPr>
            <a:r>
              <a:rPr lang="zh-CN" altLang="en-US" sz="2400" dirty="0"/>
              <a:t>什么是双哈希？它是如何工作的？</a:t>
            </a:r>
            <a:endParaRPr lang="en-US" altLang="zh-CN" sz="2400" dirty="0"/>
          </a:p>
          <a:p>
            <a:pPr marL="800100" lvl="2" indent="-266700" defTabSz="350520">
              <a:spcBef>
                <a:spcPts val="2400"/>
              </a:spcBef>
              <a:defRPr sz="2820"/>
            </a:pPr>
            <a:r>
              <a:rPr lang="zh-CN" altLang="en-US" sz="2400" dirty="0"/>
              <a:t>死循环混沌</a:t>
            </a:r>
            <a:r>
              <a:rPr sz="2400" dirty="0"/>
              <a:t>Chaos with cycles</a:t>
            </a:r>
          </a:p>
          <a:p>
            <a:pPr marL="800100" lvl="2" indent="-266700" defTabSz="350520">
              <a:spcBef>
                <a:spcPts val="2400"/>
              </a:spcBef>
              <a:defRPr sz="2820"/>
            </a:pPr>
            <a:r>
              <a:rPr lang="zh-CN" altLang="en-US" sz="2400" dirty="0"/>
              <a:t>构造一个新的哈希函数</a:t>
            </a:r>
            <a:endParaRPr lang="en" sz="2400" dirty="0"/>
          </a:p>
          <a:p>
            <a:pPr marL="1066800" lvl="3" indent="-266700" defTabSz="350520">
              <a:spcBef>
                <a:spcPts val="2400"/>
              </a:spcBef>
              <a:defRPr sz="2820"/>
            </a:pPr>
            <a:r>
              <a:rPr lang="zh-CN" altLang="en-US" sz="2000" dirty="0"/>
              <a:t>通用哈希函数</a:t>
            </a:r>
            <a:endParaRPr lang="en" sz="2000" dirty="0"/>
          </a:p>
          <a:p>
            <a:pPr marL="800100" lvl="2" indent="-266700" defTabSz="350520">
              <a:spcBef>
                <a:spcPts val="2400"/>
              </a:spcBef>
              <a:defRPr sz="2820"/>
            </a:pPr>
            <a:r>
              <a:rPr lang="zh-CN" altLang="en-US" sz="2400" dirty="0"/>
              <a:t>插入和修改大小</a:t>
            </a:r>
            <a:r>
              <a:rPr lang="en-US" altLang="zh-CN" sz="2400" dirty="0"/>
              <a:t>(resize)</a:t>
            </a:r>
            <a:r>
              <a:rPr lang="zh-CN" altLang="en-US" sz="2400" dirty="0"/>
              <a:t>的例子</a:t>
            </a:r>
            <a:endParaRPr lang="en" sz="2400" dirty="0"/>
          </a:p>
          <a:p>
            <a:pPr marL="533400" lvl="1" indent="-266700" defTabSz="350520">
              <a:spcBef>
                <a:spcPts val="2400"/>
              </a:spcBef>
              <a:defRPr sz="2820"/>
            </a:pPr>
            <a:r>
              <a:rPr lang="en" dirty="0" err="1"/>
              <a:t>移除元素</a:t>
            </a:r>
            <a:endParaRPr lang="en" dirty="0"/>
          </a:p>
          <a:p>
            <a:pPr marL="800100" lvl="2" indent="-266700" defTabSz="350520">
              <a:spcBef>
                <a:spcPts val="2400"/>
              </a:spcBef>
              <a:defRPr sz="2820"/>
            </a:pPr>
            <a:r>
              <a:rPr lang="zh-CN" altLang="en-US" sz="2400" dirty="0"/>
              <a:t>墓碑解决方案</a:t>
            </a:r>
            <a:endParaRPr sz="2400" dirty="0"/>
          </a:p>
          <a:p>
            <a:pPr marL="800100" lvl="2" indent="-266700" defTabSz="350520">
              <a:spcBef>
                <a:spcPts val="2400"/>
              </a:spcBef>
              <a:defRPr sz="2820"/>
            </a:pPr>
            <a:r>
              <a:rPr lang="zh-CN" altLang="en-US" sz="2400" dirty="0"/>
              <a:t>懒删除</a:t>
            </a:r>
            <a:r>
              <a:rPr lang="en-US" altLang="zh-CN" sz="2400" dirty="0"/>
              <a:t>/</a:t>
            </a:r>
            <a:r>
              <a:rPr lang="zh-CN" altLang="en-US" sz="2400" dirty="0"/>
              <a:t>重定位</a:t>
            </a:r>
            <a:endParaRPr sz="2400" dirty="0"/>
          </a:p>
          <a:p>
            <a:pPr marL="800100" lvl="2" indent="-266700" defTabSz="350520">
              <a:spcBef>
                <a:spcPts val="2400"/>
              </a:spcBef>
              <a:defRPr sz="2820"/>
            </a:pPr>
            <a:r>
              <a:rPr lang="zh-CN" altLang="en-US" sz="2400" dirty="0"/>
              <a:t>更多样例</a:t>
            </a:r>
            <a:endParaRPr lang="en" sz="2400" dirty="0"/>
          </a:p>
          <a:p>
            <a:pPr marL="533400" lvl="1" indent="-266700" defTabSz="350520">
              <a:spcBef>
                <a:spcPts val="2400"/>
              </a:spcBef>
              <a:defRPr sz="2820"/>
            </a:pPr>
            <a:r>
              <a:rPr lang="en" dirty="0" err="1"/>
              <a:t>源代码</a:t>
            </a:r>
            <a:r>
              <a:rPr lang="en" dirty="0"/>
              <a:t>!</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omplexity"/>
          <p:cNvSpPr>
            <a:spLocks noGrp="1"/>
          </p:cNvSpPr>
          <p:nvPr>
            <p:ph type="title"/>
          </p:nvPr>
        </p:nvSpPr>
        <p:spPr>
          <a:prstGeom prst="rect">
            <a:avLst/>
          </a:prstGeom>
        </p:spPr>
        <p:txBody>
          <a:bodyPr>
            <a:normAutofit fontScale="90000"/>
          </a:bodyPr>
          <a:lstStyle>
            <a:lvl1pPr defTabSz="531622">
              <a:defRPr sz="8190"/>
            </a:lvl1pPr>
          </a:lstStyle>
          <a:p>
            <a:r>
              <a:rPr lang="zh-CN" altLang="en-US" dirty="0"/>
              <a:t>复杂性</a:t>
            </a:r>
            <a:endParaRPr dirty="0"/>
          </a:p>
        </p:txBody>
      </p:sp>
      <p:graphicFrame>
        <p:nvGraphicFramePr>
          <p:cNvPr id="341" name="Table"/>
          <p:cNvGraphicFramePr/>
          <p:nvPr>
            <p:extLst>
              <p:ext uri="{D42A27DB-BD31-4B8C-83A1-F6EECF244321}">
                <p14:modId xmlns:p14="http://schemas.microsoft.com/office/powerpoint/2010/main" val="64199291"/>
              </p:ext>
            </p:extLst>
          </p:nvPr>
        </p:nvGraphicFramePr>
        <p:xfrm>
          <a:off x="747166" y="1656531"/>
          <a:ext cx="11510466" cy="5627736"/>
        </p:xfrm>
        <a:graphic>
          <a:graphicData uri="http://schemas.openxmlformats.org/drawingml/2006/table">
            <a:tbl>
              <a:tblPr>
                <a:tableStyleId>{4C3C2611-4C71-4FC5-86AE-919BDF0F9419}</a:tableStyleId>
              </a:tblPr>
              <a:tblGrid>
                <a:gridCol w="3836822">
                  <a:extLst>
                    <a:ext uri="{9D8B030D-6E8A-4147-A177-3AD203B41FA5}">
                      <a16:colId xmlns:a16="http://schemas.microsoft.com/office/drawing/2014/main" val="20000"/>
                    </a:ext>
                  </a:extLst>
                </a:gridCol>
                <a:gridCol w="3836822">
                  <a:extLst>
                    <a:ext uri="{9D8B030D-6E8A-4147-A177-3AD203B41FA5}">
                      <a16:colId xmlns:a16="http://schemas.microsoft.com/office/drawing/2014/main" val="20001"/>
                    </a:ext>
                  </a:extLst>
                </a:gridCol>
                <a:gridCol w="3836822">
                  <a:extLst>
                    <a:ext uri="{9D8B030D-6E8A-4147-A177-3AD203B41FA5}">
                      <a16:colId xmlns:a16="http://schemas.microsoft.com/office/drawing/2014/main" val="20002"/>
                    </a:ext>
                  </a:extLst>
                </a:gridCol>
              </a:tblGrid>
              <a:tr h="1406934">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操作</a:t>
                      </a:r>
                      <a:endParaRPr sz="3600" b="1" dirty="0">
                        <a:solidFill>
                          <a:srgbClr val="FFFFFF"/>
                        </a:solidFill>
                        <a:latin typeface="Helvetica"/>
                        <a:ea typeface="Helvetica"/>
                        <a:cs typeface="Helvetica"/>
                        <a:sym typeface="Helvetica"/>
                      </a:endParaRPr>
                    </a:p>
                  </a:txBody>
                  <a:tcPr marL="50800" marR="50800" marT="50800" marB="50800" anchor="ctr" horzOverflow="overflow">
                    <a:lnL w="3175">
                      <a:solidFill>
                        <a:srgbClr val="D6D6D6"/>
                      </a:solidFill>
                      <a:miter lim="400000"/>
                    </a:lnL>
                    <a:lnT w="3175">
                      <a:solidFill>
                        <a:srgbClr val="D6D6D6"/>
                      </a:solidFill>
                      <a:miter lim="400000"/>
                    </a:lnT>
                  </a:tcPr>
                </a:tc>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平均</a:t>
                      </a:r>
                      <a:endParaRPr sz="3600" b="1" dirty="0">
                        <a:solidFill>
                          <a:srgbClr val="FFFFFF"/>
                        </a:solidFill>
                        <a:latin typeface="Helvetica"/>
                        <a:ea typeface="Helvetica"/>
                        <a:cs typeface="Helvetica"/>
                        <a:sym typeface="Helvetica"/>
                      </a:endParaRPr>
                    </a:p>
                  </a:txBody>
                  <a:tcPr marL="50800" marR="50800" marT="50800" marB="50800" anchor="ctr" horzOverflow="overflow">
                    <a:lnT w="3175">
                      <a:solidFill>
                        <a:srgbClr val="D6D6D6"/>
                      </a:solidFill>
                      <a:miter lim="400000"/>
                    </a:lnT>
                  </a:tcPr>
                </a:tc>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最坏</a:t>
                      </a:r>
                      <a:endParaRPr sz="3600" b="1" dirty="0">
                        <a:solidFill>
                          <a:srgbClr val="FFFFFF"/>
                        </a:solidFill>
                        <a:latin typeface="Helvetica"/>
                        <a:ea typeface="Helvetica"/>
                        <a:cs typeface="Helvetica"/>
                        <a:sym typeface="Helvetica"/>
                      </a:endParaRPr>
                    </a:p>
                  </a:txBody>
                  <a:tcPr marL="50800" marR="50800" marT="50800" marB="50800" anchor="ctr" horzOverflow="overflow">
                    <a:lnR w="3175">
                      <a:solidFill>
                        <a:srgbClr val="D6D6D6"/>
                      </a:solidFill>
                      <a:miter lim="400000"/>
                    </a:lnR>
                    <a:lnT w="3175">
                      <a:solidFill>
                        <a:srgbClr val="D6D6D6"/>
                      </a:solidFill>
                      <a:miter lim="400000"/>
                    </a:lnT>
                  </a:tcPr>
                </a:tc>
                <a:extLst>
                  <a:ext uri="{0D108BD9-81ED-4DB2-BD59-A6C34878D82A}">
                    <a16:rowId xmlns:a16="http://schemas.microsoft.com/office/drawing/2014/main" val="10000"/>
                  </a:ext>
                </a:extLst>
              </a:tr>
              <a:tr h="1406934">
                <a:tc>
                  <a:txBody>
                    <a:bodyPr/>
                    <a:lstStyle/>
                    <a:p>
                      <a:pPr defTabSz="914400">
                        <a:defRPr>
                          <a:solidFill>
                            <a:srgbClr val="000000"/>
                          </a:solidFill>
                        </a:defRPr>
                      </a:pPr>
                      <a:r>
                        <a:rPr lang="en-US" sz="3600" b="1" dirty="0" err="1">
                          <a:solidFill>
                            <a:srgbClr val="FFFFFF"/>
                          </a:solidFill>
                          <a:latin typeface="Helvetica"/>
                          <a:ea typeface="Helvetica"/>
                          <a:cs typeface="Helvetica"/>
                          <a:sym typeface="Helvetica"/>
                        </a:rPr>
                        <a:t>插入</a:t>
                      </a:r>
                      <a:r>
                        <a:rPr sz="3600" b="1" dirty="0" err="1">
                          <a:solidFill>
                            <a:srgbClr val="FFFFFF"/>
                          </a:solidFill>
                          <a:latin typeface="Helvetica"/>
                          <a:ea typeface="Helvetica"/>
                          <a:cs typeface="Helvetica"/>
                          <a:sym typeface="Helvetica"/>
                        </a:rPr>
                        <a:t>Insertion</a:t>
                      </a:r>
                      <a:endParaRPr sz="3600" b="1" dirty="0">
                        <a:solidFill>
                          <a:srgbClr val="FFFFFF"/>
                        </a:solidFill>
                        <a:latin typeface="Helvetica"/>
                        <a:ea typeface="Helvetica"/>
                        <a:cs typeface="Helvetica"/>
                        <a:sym typeface="Helvetica"/>
                      </a:endParaRPr>
                    </a:p>
                  </a:txBody>
                  <a:tcPr marL="50800" marR="50800" marT="50800" marB="50800" anchor="ctr" horzOverflow="overflow">
                    <a:lnL w="3175">
                      <a:solidFill>
                        <a:srgbClr val="D6D6D6"/>
                      </a:solidFill>
                      <a:miter lim="400000"/>
                    </a:lnL>
                  </a:tcPr>
                </a:tc>
                <a:tc>
                  <a:txBody>
                    <a:bodyPr/>
                    <a:lstStyle/>
                    <a:p>
                      <a:pPr defTabSz="914400">
                        <a:defRPr sz="3600" b="1">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horzOverflow="overflow"/>
                </a:tc>
                <a:tc>
                  <a:txBody>
                    <a:bodyPr/>
                    <a:lstStyle/>
                    <a:p>
                      <a:pPr defTabSz="914400">
                        <a:defRPr>
                          <a:solidFill>
                            <a:srgbClr val="000000"/>
                          </a:solidFill>
                        </a:defRPr>
                      </a:pPr>
                      <a:r>
                        <a:rPr sz="36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3175">
                      <a:solidFill>
                        <a:srgbClr val="D6D6D6"/>
                      </a:solidFill>
                      <a:miter lim="400000"/>
                    </a:lnR>
                  </a:tcPr>
                </a:tc>
                <a:extLst>
                  <a:ext uri="{0D108BD9-81ED-4DB2-BD59-A6C34878D82A}">
                    <a16:rowId xmlns:a16="http://schemas.microsoft.com/office/drawing/2014/main" val="10001"/>
                  </a:ext>
                </a:extLst>
              </a:tr>
              <a:tr h="1406934">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移除</a:t>
                      </a:r>
                      <a:r>
                        <a:rPr sz="3600" b="1" dirty="0">
                          <a:solidFill>
                            <a:srgbClr val="FFFFFF"/>
                          </a:solidFill>
                          <a:latin typeface="Helvetica"/>
                          <a:ea typeface="Helvetica"/>
                          <a:cs typeface="Helvetica"/>
                          <a:sym typeface="Helvetica"/>
                        </a:rPr>
                        <a:t>Removal</a:t>
                      </a:r>
                    </a:p>
                  </a:txBody>
                  <a:tcPr marL="50800" marR="50800" marT="50800" marB="50800" anchor="ctr" horzOverflow="overflow">
                    <a:lnL w="3175">
                      <a:solidFill>
                        <a:srgbClr val="D6D6D6"/>
                      </a:solidFill>
                      <a:miter lim="400000"/>
                    </a:lnL>
                  </a:tcPr>
                </a:tc>
                <a:tc>
                  <a:txBody>
                    <a:bodyPr/>
                    <a:lstStyle/>
                    <a:p>
                      <a:pPr defTabSz="914400">
                        <a:defRPr sz="3600" b="1">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horzOverflow="overflow"/>
                </a:tc>
                <a:tc>
                  <a:txBody>
                    <a:bodyPr/>
                    <a:lstStyle/>
                    <a:p>
                      <a:pPr defTabSz="914400">
                        <a:defRPr>
                          <a:solidFill>
                            <a:srgbClr val="000000"/>
                          </a:solidFill>
                        </a:defRPr>
                      </a:pPr>
                      <a:r>
                        <a:rPr sz="36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3175">
                      <a:solidFill>
                        <a:srgbClr val="D6D6D6"/>
                      </a:solidFill>
                      <a:miter lim="400000"/>
                    </a:lnR>
                  </a:tcPr>
                </a:tc>
                <a:extLst>
                  <a:ext uri="{0D108BD9-81ED-4DB2-BD59-A6C34878D82A}">
                    <a16:rowId xmlns:a16="http://schemas.microsoft.com/office/drawing/2014/main" val="10002"/>
                  </a:ext>
                </a:extLst>
              </a:tr>
              <a:tr h="1406934">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查找</a:t>
                      </a:r>
                      <a:r>
                        <a:rPr sz="3600" b="1" dirty="0">
                          <a:solidFill>
                            <a:srgbClr val="FFFFFF"/>
                          </a:solidFill>
                          <a:latin typeface="Helvetica"/>
                          <a:ea typeface="Helvetica"/>
                          <a:cs typeface="Helvetica"/>
                          <a:sym typeface="Helvetica"/>
                        </a:rPr>
                        <a:t>Search</a:t>
                      </a:r>
                    </a:p>
                  </a:txBody>
                  <a:tcPr marL="50800" marR="50800" marT="50800" marB="50800" anchor="ctr" horzOverflow="overflow">
                    <a:lnL w="3175">
                      <a:solidFill>
                        <a:srgbClr val="D6D6D6"/>
                      </a:solidFill>
                      <a:miter lim="400000"/>
                    </a:lnL>
                    <a:lnB w="3175">
                      <a:solidFill>
                        <a:srgbClr val="D6D6D6"/>
                      </a:solidFill>
                      <a:miter lim="400000"/>
                    </a:lnB>
                  </a:tcPr>
                </a:tc>
                <a:tc>
                  <a:txBody>
                    <a:bodyPr/>
                    <a:lstStyle/>
                    <a:p>
                      <a:pPr defTabSz="914400">
                        <a:defRPr sz="3600" b="1">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horzOverflow="overflow">
                    <a:lnB w="3175">
                      <a:solidFill>
                        <a:srgbClr val="D6D6D6"/>
                      </a:solidFill>
                      <a:miter lim="400000"/>
                    </a:lnB>
                  </a:tcPr>
                </a:tc>
                <a:tc>
                  <a:txBody>
                    <a:bodyPr/>
                    <a:lstStyle/>
                    <a:p>
                      <a:pPr defTabSz="914400">
                        <a:defRPr>
                          <a:solidFill>
                            <a:srgbClr val="000000"/>
                          </a:solidFill>
                        </a:defRPr>
                      </a:pPr>
                      <a:r>
                        <a:rPr sz="3600" b="1" dirty="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3175">
                      <a:solidFill>
                        <a:srgbClr val="D6D6D6"/>
                      </a:solidFill>
                      <a:miter lim="400000"/>
                    </a:lnR>
                    <a:lnB w="3175">
                      <a:solidFill>
                        <a:srgbClr val="D6D6D6"/>
                      </a:solidFill>
                      <a:miter lim="400000"/>
                    </a:lnB>
                  </a:tcPr>
                </a:tc>
                <a:extLst>
                  <a:ext uri="{0D108BD9-81ED-4DB2-BD59-A6C34878D82A}">
                    <a16:rowId xmlns:a16="http://schemas.microsoft.com/office/drawing/2014/main" val="10003"/>
                  </a:ext>
                </a:extLst>
              </a:tr>
            </a:tbl>
          </a:graphicData>
        </a:graphic>
      </p:graphicFrame>
      <p:sp>
        <p:nvSpPr>
          <p:cNvPr id="342" name="* The constant time behaviour attributed to hash tables is only true if you have a good uniform hash function!"/>
          <p:cNvSpPr/>
          <p:nvPr/>
        </p:nvSpPr>
        <p:spPr>
          <a:xfrm>
            <a:off x="822139" y="7801857"/>
            <a:ext cx="11034589"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aseline="31999" dirty="0"/>
              <a:t>*</a:t>
            </a:r>
            <a:r>
              <a:rPr lang="zh-CN" altLang="en-US" dirty="0"/>
              <a:t>获得常量时间复杂度的前提是，采用均匀的哈希函数</a:t>
            </a:r>
            <a:r>
              <a:rPr lang="en-US" altLang="zh-CN" b="1" dirty="0">
                <a:solidFill>
                  <a:srgbClr val="8981F0"/>
                </a:solidFill>
              </a:rPr>
              <a:t>(</a:t>
            </a:r>
            <a:r>
              <a:rPr lang="en" altLang="zh-CN" b="1" dirty="0">
                <a:solidFill>
                  <a:srgbClr val="8981F0"/>
                </a:solidFill>
              </a:rPr>
              <a:t>uniform hash function</a:t>
            </a:r>
            <a:r>
              <a:rPr lang="en-US" altLang="zh-CN" b="1" dirty="0">
                <a:solidFill>
                  <a:srgbClr val="8981F0"/>
                </a:solidFill>
              </a:rPr>
              <a:t>)</a:t>
            </a:r>
            <a:r>
              <a:rPr lang="zh-CN" altLang="en-US" dirty="0"/>
              <a:t>！</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Next Video: Separate chaining"/>
          <p:cNvSpPr>
            <a:spLocks noGrp="1"/>
          </p:cNvSpPr>
          <p:nvPr>
            <p:ph type="title"/>
          </p:nvPr>
        </p:nvSpPr>
        <p:spPr>
          <a:xfrm>
            <a:off x="0" y="469900"/>
            <a:ext cx="13004800" cy="1256358"/>
          </a:xfrm>
          <a:prstGeom prst="rect">
            <a:avLst/>
          </a:prstGeom>
        </p:spPr>
        <p:txBody>
          <a:bodyPr/>
          <a:lstStyle>
            <a:lvl1pPr defTabSz="525779">
              <a:defRPr sz="5760" b="1"/>
            </a:lvl1pPr>
          </a:lstStyle>
          <a:p>
            <a:r>
              <a:rPr lang="zh-CN" altLang="en-US" dirty="0"/>
              <a:t>下一个视频</a:t>
            </a:r>
            <a:r>
              <a:rPr dirty="0"/>
              <a:t>: </a:t>
            </a:r>
            <a:r>
              <a:rPr lang="zh-CN" altLang="en-US" dirty="0"/>
              <a:t>分离链表法</a:t>
            </a:r>
            <a:endParaRPr dirty="0"/>
          </a:p>
        </p:txBody>
      </p:sp>
      <p:sp>
        <p:nvSpPr>
          <p:cNvPr id="345" name="Hash table implementation and source code and tests can all be found at the following link:"/>
          <p:cNvSpPr/>
          <p:nvPr/>
        </p:nvSpPr>
        <p:spPr>
          <a:xfrm>
            <a:off x="97352" y="69138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68731">
              <a:defRPr sz="3680"/>
            </a:lvl1pPr>
          </a:lstStyle>
          <a:p>
            <a:r>
              <a:rPr lang="en-US" dirty="0" err="1"/>
              <a:t>课程PPT链接如下</a:t>
            </a:r>
            <a:r>
              <a:rPr dirty="0"/>
              <a:t>:</a:t>
            </a:r>
          </a:p>
        </p:txBody>
      </p:sp>
      <p:sp>
        <p:nvSpPr>
          <p:cNvPr id="346" name="github.com/williamfiset/data-structures"/>
          <p:cNvSpPr/>
          <p:nvPr/>
        </p:nvSpPr>
        <p:spPr>
          <a:xfrm>
            <a:off x="730787" y="8350118"/>
            <a:ext cx="11543225" cy="68736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3"/>
              </a:defRPr>
            </a:lvl1pPr>
          </a:lstStyle>
          <a:p>
            <a:pPr>
              <a:defRPr u="none"/>
            </a:pPr>
            <a:r>
              <a:rPr lang="en" altLang="zh-CN" dirty="0">
                <a:hlinkClick r:id="rId4"/>
              </a:rPr>
              <a:t>https://github.com/spring2go/Algorithms</a:t>
            </a:r>
            <a:endParaRPr u="sng" dirty="0">
              <a:hlinkClick r:id="rId3"/>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sh table Separate chaining"/>
          <p:cNvSpPr>
            <a:spLocks noGrp="1"/>
          </p:cNvSpPr>
          <p:nvPr>
            <p:ph type="title"/>
          </p:nvPr>
        </p:nvSpPr>
        <p:spPr>
          <a:xfrm>
            <a:off x="-58508" y="889904"/>
            <a:ext cx="13121817" cy="4120656"/>
          </a:xfrm>
          <a:prstGeom prst="rect">
            <a:avLst/>
          </a:prstGeom>
        </p:spPr>
        <p:txBody>
          <a:bodyPr>
            <a:normAutofit/>
          </a:bodyPr>
          <a:lstStyle>
            <a:lvl1pPr defTabSz="531622">
              <a:defRPr sz="10010"/>
            </a:lvl1pPr>
          </a:lstStyle>
          <a:p>
            <a:r>
              <a:rPr lang="en" dirty="0" err="1"/>
              <a:t>哈希表</a:t>
            </a:r>
            <a:br>
              <a:rPr lang="en" dirty="0"/>
            </a:br>
            <a:r>
              <a:rPr lang="zh-CN" altLang="en-US" dirty="0"/>
              <a:t>分离链表法</a:t>
            </a:r>
            <a:endParaRPr dirty="0"/>
          </a:p>
        </p:txBody>
      </p:sp>
      <p:sp>
        <p:nvSpPr>
          <p:cNvPr id="349" name="A quick look at the separate chaining collision resolution technique"/>
          <p:cNvSpPr/>
          <p:nvPr/>
        </p:nvSpPr>
        <p:spPr>
          <a:xfrm>
            <a:off x="1118307" y="5256364"/>
            <a:ext cx="10768187"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利用分离链表解决哈希冲突</a:t>
            </a:r>
            <a:endParaRPr dirty="0"/>
          </a:p>
        </p:txBody>
      </p:sp>
      <p:sp>
        <p:nvSpPr>
          <p:cNvPr id="350" name="William Fiset"/>
          <p:cNvSpPr/>
          <p:nvPr/>
        </p:nvSpPr>
        <p:spPr>
          <a:xfrm>
            <a:off x="2893242" y="7107095"/>
            <a:ext cx="721832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rPr lang="en-US" dirty="0"/>
              <a:t>By</a:t>
            </a:r>
            <a:r>
              <a:rPr lang="zh-CN" altLang="en-US" dirty="0"/>
              <a:t> 波波微课 </a:t>
            </a:r>
            <a:r>
              <a:rPr lang="en-US" altLang="zh-CN" dirty="0"/>
              <a:t>&amp; </a:t>
            </a:r>
            <a:r>
              <a:rPr dirty="0"/>
              <a:t>William </a:t>
            </a:r>
            <a:r>
              <a:rPr dirty="0" err="1"/>
              <a:t>Fiset</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What is Separate Chaining?"/>
          <p:cNvSpPr>
            <a:spLocks noGrp="1"/>
          </p:cNvSpPr>
          <p:nvPr>
            <p:ph type="title"/>
          </p:nvPr>
        </p:nvSpPr>
        <p:spPr>
          <a:xfrm>
            <a:off x="952500" y="254000"/>
            <a:ext cx="11099800" cy="1506067"/>
          </a:xfrm>
          <a:prstGeom prst="rect">
            <a:avLst/>
          </a:prstGeom>
        </p:spPr>
        <p:txBody>
          <a:bodyPr/>
          <a:lstStyle>
            <a:lvl1pPr defTabSz="403097">
              <a:defRPr sz="5520" b="1"/>
            </a:lvl1pPr>
          </a:lstStyle>
          <a:p>
            <a:r>
              <a:rPr lang="zh-CN" altLang="en-US" dirty="0"/>
              <a:t>什么是分离链表法</a:t>
            </a:r>
            <a:r>
              <a:rPr dirty="0"/>
              <a:t>?</a:t>
            </a:r>
          </a:p>
        </p:txBody>
      </p:sp>
      <p:sp>
        <p:nvSpPr>
          <p:cNvPr id="353" name="Separate chaining is one of many strategies to deal with hash collisions by maintaining a data structure (usually a linked list) to hold all the different values which hashed to a particular value."/>
          <p:cNvSpPr/>
          <p:nvPr/>
        </p:nvSpPr>
        <p:spPr>
          <a:xfrm>
            <a:off x="279573" y="3222726"/>
            <a:ext cx="1244565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b="1" dirty="0">
                <a:solidFill>
                  <a:srgbClr val="11DBE2"/>
                </a:solidFill>
              </a:rPr>
              <a:t>分离链表法</a:t>
            </a:r>
            <a:r>
              <a:rPr lang="zh-CN" altLang="en-US" dirty="0"/>
              <a:t>是解决哈希冲突的一种方法，它通过维护一个数据结构</a:t>
            </a:r>
            <a:r>
              <a:rPr lang="en-US" altLang="zh-CN" dirty="0"/>
              <a:t>(</a:t>
            </a:r>
            <a:r>
              <a:rPr lang="zh-CN" altLang="en-US" dirty="0"/>
              <a:t>通常是链表</a:t>
            </a:r>
            <a:r>
              <a:rPr lang="en-US" altLang="zh-CN" dirty="0"/>
              <a:t>)</a:t>
            </a:r>
            <a:r>
              <a:rPr lang="zh-CN" altLang="en-US" dirty="0"/>
              <a:t>来存放哈希值相同的不同数据。</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NOTE: The data structure used to cache the items which hashed to a particular value is not limited to a linked list. Some implementations use one or a mixture of: arrays, binary trees, self balancing trees and etc…"/>
          <p:cNvSpPr/>
          <p:nvPr/>
        </p:nvSpPr>
        <p:spPr>
          <a:xfrm>
            <a:off x="-87388" y="5895973"/>
            <a:ext cx="13179575"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b="1"/>
            </a:pPr>
            <a:r>
              <a:rPr lang="zh-CN" altLang="en-US" dirty="0"/>
              <a:t>注意</a:t>
            </a:r>
            <a:r>
              <a:rPr dirty="0"/>
              <a:t>:</a:t>
            </a:r>
            <a:r>
              <a:rPr b="0" dirty="0"/>
              <a:t> </a:t>
            </a:r>
            <a:r>
              <a:rPr lang="zh-CN" altLang="en-US" b="0" dirty="0"/>
              <a:t>这里的数据结构未必是链表。有些哈希表实现使用某种</a:t>
            </a:r>
            <a:r>
              <a:rPr lang="en-US" altLang="zh-CN" b="0" dirty="0"/>
              <a:t>(</a:t>
            </a:r>
            <a:r>
              <a:rPr lang="zh-CN" altLang="en-US" b="0" dirty="0"/>
              <a:t>或者多种混合</a:t>
            </a:r>
            <a:r>
              <a:rPr lang="en-US" altLang="zh-CN" b="0" dirty="0"/>
              <a:t>)</a:t>
            </a:r>
            <a:r>
              <a:rPr lang="zh-CN" altLang="en-US" b="0" dirty="0"/>
              <a:t>数据结构：数组，二叉树，自平衡树等等。。。</a:t>
            </a:r>
            <a:endParaRPr lang="en-US" b="0" dirty="0"/>
          </a:p>
          <a:p>
            <a:pPr>
              <a:defRPr b="1"/>
            </a:pPr>
            <a:endParaRPr b="0" dirty="0"/>
          </a:p>
        </p:txBody>
      </p:sp>
      <p:sp>
        <p:nvSpPr>
          <p:cNvPr id="7" name="What is Separate Chaining?">
            <a:extLst>
              <a:ext uri="{FF2B5EF4-FFF2-40B4-BE49-F238E27FC236}">
                <a16:creationId xmlns:a16="http://schemas.microsoft.com/office/drawing/2014/main" id="{4AA20459-222D-3C4E-BAFA-018FF9C66C8A}"/>
              </a:ext>
            </a:extLst>
          </p:cNvPr>
          <p:cNvSpPr>
            <a:spLocks noGrp="1"/>
          </p:cNvSpPr>
          <p:nvPr>
            <p:ph type="title"/>
          </p:nvPr>
        </p:nvSpPr>
        <p:spPr>
          <a:xfrm>
            <a:off x="952500" y="254000"/>
            <a:ext cx="11099800" cy="1506067"/>
          </a:xfrm>
          <a:prstGeom prst="rect">
            <a:avLst/>
          </a:prstGeom>
        </p:spPr>
        <p:txBody>
          <a:bodyPr/>
          <a:lstStyle>
            <a:lvl1pPr defTabSz="403097">
              <a:defRPr sz="5520" b="1"/>
            </a:lvl1pPr>
          </a:lstStyle>
          <a:p>
            <a:r>
              <a:rPr lang="zh-CN" altLang="en-US" dirty="0"/>
              <a:t>什么是分离链表法</a:t>
            </a:r>
            <a:r>
              <a:rPr dirty="0"/>
              <a:t>?</a:t>
            </a:r>
          </a:p>
        </p:txBody>
      </p:sp>
      <p:sp>
        <p:nvSpPr>
          <p:cNvPr id="8" name="Separate chaining is one of many strategies to deal with hash collisions by maintaining a data structure (usually a linked list) to hold all the different values which hashed to a particular value.">
            <a:extLst>
              <a:ext uri="{FF2B5EF4-FFF2-40B4-BE49-F238E27FC236}">
                <a16:creationId xmlns:a16="http://schemas.microsoft.com/office/drawing/2014/main" id="{38F8CDDE-C17D-CA48-A5EF-EEB7E6E0B363}"/>
              </a:ext>
            </a:extLst>
          </p:cNvPr>
          <p:cNvSpPr/>
          <p:nvPr/>
        </p:nvSpPr>
        <p:spPr>
          <a:xfrm>
            <a:off x="279573" y="3222726"/>
            <a:ext cx="12445654"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b="1" dirty="0">
                <a:solidFill>
                  <a:srgbClr val="11DBE2"/>
                </a:solidFill>
              </a:rPr>
              <a:t>分离链表法</a:t>
            </a:r>
            <a:r>
              <a:rPr lang="zh-CN" altLang="en-US" dirty="0"/>
              <a:t>是解决哈希冲突的一种方法，它通过维护一个数据结构</a:t>
            </a:r>
            <a:r>
              <a:rPr lang="en-US" altLang="zh-CN" dirty="0"/>
              <a:t>(</a:t>
            </a:r>
            <a:r>
              <a:rPr lang="zh-CN" altLang="en-US" dirty="0"/>
              <a:t>通常是链表</a:t>
            </a:r>
            <a:r>
              <a:rPr lang="en-US" altLang="zh-CN" dirty="0"/>
              <a:t>)</a:t>
            </a:r>
            <a:r>
              <a:rPr lang="zh-CN" altLang="en-US" dirty="0"/>
              <a:t>来存放哈希值相同的不同数据。</a:t>
            </a:r>
            <a:endParaRPr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dirty="0" err="1"/>
              <a:t>分离链表插入</a:t>
            </a:r>
            <a:endParaRPr dirty="0"/>
          </a:p>
        </p:txBody>
      </p:sp>
      <p:sp>
        <p:nvSpPr>
          <p:cNvPr id="360" name="Suppose we have a hash table that will store (name, age) key-value pairs and we wish to insert the following entries:"/>
          <p:cNvSpPr/>
          <p:nvPr/>
        </p:nvSpPr>
        <p:spPr>
          <a:xfrm>
            <a:off x="737765" y="1531915"/>
            <a:ext cx="1152927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假定我们有如下的一个哈希表，其中存储</a:t>
            </a:r>
            <a:r>
              <a:rPr lang="en-US" altLang="zh-CN" dirty="0"/>
              <a:t>(name, age)</a:t>
            </a:r>
            <a:r>
              <a:rPr lang="zh-CN" altLang="en-US" dirty="0"/>
              <a:t>键值对，然后我们试图插入如下项目：</a:t>
            </a:r>
            <a:endParaRPr dirty="0"/>
          </a:p>
        </p:txBody>
      </p:sp>
      <p:graphicFrame>
        <p:nvGraphicFramePr>
          <p:cNvPr id="361" name="Table"/>
          <p:cNvGraphicFramePr/>
          <p:nvPr/>
        </p:nvGraphicFramePr>
        <p:xfrm>
          <a:off x="1604292" y="3517900"/>
          <a:ext cx="9796215" cy="5588000"/>
        </p:xfrm>
        <a:graphic>
          <a:graphicData uri="http://schemas.openxmlformats.org/drawingml/2006/table">
            <a:tbl>
              <a:tblPr>
                <a:tableStyleId>{4C3C2611-4C71-4FC5-86AE-919BDF0F9419}</a:tableStyleId>
              </a:tblPr>
              <a:tblGrid>
                <a:gridCol w="3265405">
                  <a:extLst>
                    <a:ext uri="{9D8B030D-6E8A-4147-A177-3AD203B41FA5}">
                      <a16:colId xmlns:a16="http://schemas.microsoft.com/office/drawing/2014/main" val="20000"/>
                    </a:ext>
                  </a:extLst>
                </a:gridCol>
                <a:gridCol w="3265405">
                  <a:extLst>
                    <a:ext uri="{9D8B030D-6E8A-4147-A177-3AD203B41FA5}">
                      <a16:colId xmlns:a16="http://schemas.microsoft.com/office/drawing/2014/main" val="20001"/>
                    </a:ext>
                  </a:extLst>
                </a:gridCol>
                <a:gridCol w="3265405">
                  <a:extLst>
                    <a:ext uri="{9D8B030D-6E8A-4147-A177-3AD203B41FA5}">
                      <a16:colId xmlns:a16="http://schemas.microsoft.com/office/drawing/2014/main" val="20002"/>
                    </a:ext>
                  </a:extLst>
                </a:gridCol>
              </a:tblGrid>
              <a:tr h="555853">
                <a:tc>
                  <a:txBody>
                    <a:bodyPr/>
                    <a:lstStyle/>
                    <a:p>
                      <a:pPr defTabSz="914400">
                        <a:defRPr>
                          <a:solidFill>
                            <a:srgbClr val="000000"/>
                          </a:solidFill>
                        </a:defRPr>
                      </a:pPr>
                      <a:r>
                        <a:rPr sz="30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555853">
                <a:tc>
                  <a:txBody>
                    <a:bodyPr/>
                    <a:lstStyle/>
                    <a:p>
                      <a:pPr defTabSz="914400">
                        <a:defRPr>
                          <a:solidFill>
                            <a:srgbClr val="000000"/>
                          </a:solidFill>
                        </a:defRPr>
                      </a:pPr>
                      <a:r>
                        <a:rPr sz="3000">
                          <a:solidFill>
                            <a:srgbClr val="FFFFFF"/>
                          </a:solidFill>
                        </a:rPr>
                        <a:t>Will</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555853">
                <a:tc>
                  <a:txBody>
                    <a:bodyPr/>
                    <a:lstStyle/>
                    <a:p>
                      <a:pPr defTabSz="914400">
                        <a:defRPr>
                          <a:solidFill>
                            <a:srgbClr val="000000"/>
                          </a:solidFill>
                        </a:defRPr>
                      </a:pPr>
                      <a:r>
                        <a:rPr sz="3000">
                          <a:solidFill>
                            <a:srgbClr val="FFFFFF"/>
                          </a:solidFill>
                        </a:rPr>
                        <a:t>Leah</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18</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555853">
                <a:tc>
                  <a:txBody>
                    <a:bodyPr/>
                    <a:lstStyle/>
                    <a:p>
                      <a:pPr defTabSz="914400">
                        <a:defRPr>
                          <a:solidFill>
                            <a:srgbClr val="000000"/>
                          </a:solidFill>
                        </a:defRPr>
                      </a:pPr>
                      <a:r>
                        <a:rPr sz="3000">
                          <a:solidFill>
                            <a:srgbClr val="FFFFFF"/>
                          </a:solidFill>
                        </a:rPr>
                        <a:t>Rick</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61</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555853">
                <a:tc>
                  <a:txBody>
                    <a:bodyPr/>
                    <a:lstStyle/>
                    <a:p>
                      <a:pPr defTabSz="914400">
                        <a:defRPr>
                          <a:solidFill>
                            <a:srgbClr val="000000"/>
                          </a:solidFill>
                        </a:defRPr>
                      </a:pPr>
                      <a:r>
                        <a:rPr sz="3000">
                          <a:solidFill>
                            <a:srgbClr val="FFFFFF"/>
                          </a:solidFill>
                        </a:rPr>
                        <a:t>Rai</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25</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555853">
                <a:tc>
                  <a:txBody>
                    <a:bodyPr/>
                    <a:lstStyle/>
                    <a:p>
                      <a:pPr defTabSz="914400">
                        <a:defRPr>
                          <a:solidFill>
                            <a:srgbClr val="000000"/>
                          </a:solidFill>
                        </a:defRPr>
                      </a:pPr>
                      <a:r>
                        <a:rPr sz="3000">
                          <a:solidFill>
                            <a:srgbClr val="FFFFFF"/>
                          </a:solidFill>
                        </a:rPr>
                        <a:t>Ryan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56</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555853">
                <a:tc>
                  <a:txBody>
                    <a:bodyPr/>
                    <a:lstStyle/>
                    <a:p>
                      <a:pPr defTabSz="914400">
                        <a:defRPr>
                          <a:solidFill>
                            <a:srgbClr val="000000"/>
                          </a:solidFill>
                        </a:defRPr>
                      </a:pPr>
                      <a:r>
                        <a:rPr sz="3000">
                          <a:solidFill>
                            <a:srgbClr val="FFFFFF"/>
                          </a:solidFill>
                        </a:rPr>
                        <a:t>Finn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555853">
                <a:tc>
                  <a:txBody>
                    <a:bodyPr/>
                    <a:lstStyle/>
                    <a:p>
                      <a:pPr defTabSz="914400">
                        <a:defRPr>
                          <a:solidFill>
                            <a:srgbClr val="000000"/>
                          </a:solidFill>
                        </a:defRPr>
                      </a:pPr>
                      <a:r>
                        <a:rPr sz="3000">
                          <a:solidFill>
                            <a:srgbClr val="FFFFFF"/>
                          </a:solidFill>
                        </a:rPr>
                        <a:t>Mark</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000">
                          <a:solidFill>
                            <a:srgbClr val="FFFFFF"/>
                          </a:solidFill>
                        </a:rPr>
                        <a:t>10</a:t>
                      </a:r>
                    </a:p>
                  </a:txBody>
                  <a:tcPr marL="50800" marR="50800" marT="50800" marB="50800" anchor="ctr" horzOverflow="overflow">
                    <a:lnB w="12700">
                      <a:solidFill>
                        <a:srgbClr val="D6D6D6"/>
                      </a:solidFill>
                      <a:miter lim="400000"/>
                    </a:lnB>
                  </a:tcPr>
                </a:tc>
                <a:tc>
                  <a:txBody>
                    <a:bodyPr/>
                    <a:lstStyle/>
                    <a:p>
                      <a:pPr defTabSz="914400">
                        <a:defRPr sz="3000"/>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364" name="Using an arbitrary hash function defined for strings we can assign each key a hash value."/>
          <p:cNvSpPr/>
          <p:nvPr/>
        </p:nvSpPr>
        <p:spPr>
          <a:xfrm>
            <a:off x="1830734" y="1557316"/>
            <a:ext cx="9343332"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利用基于字符串的哈希函数，我们可以为每一个</a:t>
            </a:r>
            <a:r>
              <a:rPr lang="en-US" altLang="zh-CN" dirty="0"/>
              <a:t>key</a:t>
            </a:r>
            <a:r>
              <a:rPr lang="zh-CN" altLang="en-US" dirty="0"/>
              <a:t>赋予一个哈希值。</a:t>
            </a:r>
            <a:endParaRPr dirty="0"/>
          </a:p>
        </p:txBody>
      </p:sp>
      <p:graphicFrame>
        <p:nvGraphicFramePr>
          <p:cNvPr id="365" name="Table"/>
          <p:cNvGraphicFramePr/>
          <p:nvPr/>
        </p:nvGraphicFramePr>
        <p:xfrm>
          <a:off x="1604292" y="3517900"/>
          <a:ext cx="9796215" cy="5588000"/>
        </p:xfrm>
        <a:graphic>
          <a:graphicData uri="http://schemas.openxmlformats.org/drawingml/2006/table">
            <a:tbl>
              <a:tblPr>
                <a:tableStyleId>{4C3C2611-4C71-4FC5-86AE-919BDF0F9419}</a:tableStyleId>
              </a:tblPr>
              <a:tblGrid>
                <a:gridCol w="3265405">
                  <a:extLst>
                    <a:ext uri="{9D8B030D-6E8A-4147-A177-3AD203B41FA5}">
                      <a16:colId xmlns:a16="http://schemas.microsoft.com/office/drawing/2014/main" val="20000"/>
                    </a:ext>
                  </a:extLst>
                </a:gridCol>
                <a:gridCol w="3265405">
                  <a:extLst>
                    <a:ext uri="{9D8B030D-6E8A-4147-A177-3AD203B41FA5}">
                      <a16:colId xmlns:a16="http://schemas.microsoft.com/office/drawing/2014/main" val="20001"/>
                    </a:ext>
                  </a:extLst>
                </a:gridCol>
                <a:gridCol w="3265405">
                  <a:extLst>
                    <a:ext uri="{9D8B030D-6E8A-4147-A177-3AD203B41FA5}">
                      <a16:colId xmlns:a16="http://schemas.microsoft.com/office/drawing/2014/main" val="20002"/>
                    </a:ext>
                  </a:extLst>
                </a:gridCol>
              </a:tblGrid>
              <a:tr h="555853">
                <a:tc>
                  <a:txBody>
                    <a:bodyPr/>
                    <a:lstStyle/>
                    <a:p>
                      <a:pPr defTabSz="914400">
                        <a:defRPr>
                          <a:solidFill>
                            <a:srgbClr val="000000"/>
                          </a:solidFill>
                        </a:defRPr>
                      </a:pPr>
                      <a:r>
                        <a:rPr sz="30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555853">
                <a:tc>
                  <a:txBody>
                    <a:bodyPr/>
                    <a:lstStyle/>
                    <a:p>
                      <a:pPr defTabSz="914400">
                        <a:defRPr>
                          <a:solidFill>
                            <a:srgbClr val="000000"/>
                          </a:solidFill>
                        </a:defRPr>
                      </a:pPr>
                      <a:r>
                        <a:rPr sz="3000">
                          <a:solidFill>
                            <a:srgbClr val="FFFFFF"/>
                          </a:solidFill>
                        </a:rPr>
                        <a:t>Will</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555853">
                <a:tc>
                  <a:txBody>
                    <a:bodyPr/>
                    <a:lstStyle/>
                    <a:p>
                      <a:pPr defTabSz="914400">
                        <a:defRPr>
                          <a:solidFill>
                            <a:srgbClr val="000000"/>
                          </a:solidFill>
                        </a:defRPr>
                      </a:pPr>
                      <a:r>
                        <a:rPr sz="3000">
                          <a:solidFill>
                            <a:srgbClr val="FFFFFF"/>
                          </a:solidFill>
                        </a:rPr>
                        <a:t>Leah</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18</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555853">
                <a:tc>
                  <a:txBody>
                    <a:bodyPr/>
                    <a:lstStyle/>
                    <a:p>
                      <a:pPr defTabSz="914400">
                        <a:defRPr>
                          <a:solidFill>
                            <a:srgbClr val="000000"/>
                          </a:solidFill>
                        </a:defRPr>
                      </a:pPr>
                      <a:r>
                        <a:rPr sz="3000">
                          <a:solidFill>
                            <a:srgbClr val="FFFFFF"/>
                          </a:solidFill>
                        </a:rPr>
                        <a:t>Rick</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61</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555853">
                <a:tc>
                  <a:txBody>
                    <a:bodyPr/>
                    <a:lstStyle/>
                    <a:p>
                      <a:pPr defTabSz="914400">
                        <a:defRPr>
                          <a:solidFill>
                            <a:srgbClr val="000000"/>
                          </a:solidFill>
                        </a:defRPr>
                      </a:pPr>
                      <a:r>
                        <a:rPr sz="3000">
                          <a:solidFill>
                            <a:srgbClr val="FFFFFF"/>
                          </a:solidFill>
                        </a:rPr>
                        <a:t>Rai</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25</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555853">
                <a:tc>
                  <a:txBody>
                    <a:bodyPr/>
                    <a:lstStyle/>
                    <a:p>
                      <a:pPr defTabSz="914400">
                        <a:defRPr>
                          <a:solidFill>
                            <a:srgbClr val="000000"/>
                          </a:solidFill>
                        </a:defRPr>
                      </a:pPr>
                      <a:r>
                        <a:rPr sz="3000">
                          <a:solidFill>
                            <a:srgbClr val="FFFFFF"/>
                          </a:solidFill>
                        </a:rPr>
                        <a:t>Ryan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56</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555853">
                <a:tc>
                  <a:txBody>
                    <a:bodyPr/>
                    <a:lstStyle/>
                    <a:p>
                      <a:pPr defTabSz="914400">
                        <a:defRPr>
                          <a:solidFill>
                            <a:srgbClr val="000000"/>
                          </a:solidFill>
                        </a:defRPr>
                      </a:pPr>
                      <a:r>
                        <a:rPr sz="3000">
                          <a:solidFill>
                            <a:srgbClr val="FFFFFF"/>
                          </a:solidFill>
                        </a:rPr>
                        <a:t>Finn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555853">
                <a:tc>
                  <a:txBody>
                    <a:bodyPr/>
                    <a:lstStyle/>
                    <a:p>
                      <a:pPr defTabSz="914400">
                        <a:defRPr>
                          <a:solidFill>
                            <a:srgbClr val="000000"/>
                          </a:solidFill>
                        </a:defRPr>
                      </a:pPr>
                      <a:r>
                        <a:rPr sz="3000">
                          <a:solidFill>
                            <a:srgbClr val="FFFFFF"/>
                          </a:solidFill>
                        </a:rPr>
                        <a:t>Mark</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000">
                          <a:solidFill>
                            <a:srgbClr val="FFFFFF"/>
                          </a:solidFill>
                        </a:rPr>
                        <a:t>10</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9"/>
                  </a:ext>
                </a:extLst>
              </a:tr>
            </a:tbl>
          </a:graphicData>
        </a:graphic>
      </p:graphicFrame>
      <p:sp>
        <p:nvSpPr>
          <p:cNvPr id="366" name="Oval"/>
          <p:cNvSpPr/>
          <p:nvPr/>
        </p:nvSpPr>
        <p:spPr>
          <a:xfrm>
            <a:off x="9283700" y="4041588"/>
            <a:ext cx="960711" cy="5122641"/>
          </a:xfrm>
          <a:prstGeom prst="ellipse">
            <a:avLst/>
          </a:prstGeom>
          <a:ln w="76200">
            <a:solidFill>
              <a:schemeClr val="accent4">
                <a:hueOff val="102361"/>
                <a:satOff val="14118"/>
                <a:lumOff val="10675"/>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36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0"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1"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72"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373"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74"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75"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7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8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38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84"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5"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86"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387"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88"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89"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9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5" name="Name: Will"/>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Will</a:t>
            </a:r>
          </a:p>
        </p:txBody>
      </p:sp>
      <p:sp>
        <p:nvSpPr>
          <p:cNvPr id="396"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397"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398" name="Rectangle"/>
          <p:cNvSpPr/>
          <p:nvPr/>
        </p:nvSpPr>
        <p:spPr>
          <a:xfrm>
            <a:off x="800100" y="5331668"/>
            <a:ext cx="2500164" cy="103336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40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02"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03"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04"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405"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406"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407"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40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0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3" name="Name: Will"/>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Will</a:t>
            </a:r>
          </a:p>
        </p:txBody>
      </p:sp>
      <p:sp>
        <p:nvSpPr>
          <p:cNvPr id="414"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415"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41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What is a Hash table?"/>
          <p:cNvSpPr>
            <a:spLocks noGrp="1"/>
          </p:cNvSpPr>
          <p:nvPr>
            <p:ph type="title"/>
          </p:nvPr>
        </p:nvSpPr>
        <p:spPr>
          <a:xfrm>
            <a:off x="952500" y="155607"/>
            <a:ext cx="11099800" cy="1166544"/>
          </a:xfrm>
          <a:prstGeom prst="rect">
            <a:avLst/>
          </a:prstGeom>
        </p:spPr>
        <p:txBody>
          <a:bodyPr/>
          <a:lstStyle/>
          <a:p>
            <a:pPr defTabSz="496570">
              <a:defRPr sz="6800" b="1"/>
            </a:pPr>
            <a:r>
              <a:rPr lang="zh-CN" altLang="en-US" dirty="0"/>
              <a:t>什么是哈希表</a:t>
            </a:r>
            <a:r>
              <a:rPr dirty="0"/>
              <a:t>?</a:t>
            </a:r>
          </a:p>
        </p:txBody>
      </p:sp>
      <p:sp>
        <p:nvSpPr>
          <p:cNvPr id="132" name="A Hash table (HT) is a data structure that provides a mapping from keys to values using a technique called hashing."/>
          <p:cNvSpPr/>
          <p:nvPr/>
        </p:nvSpPr>
        <p:spPr>
          <a:xfrm>
            <a:off x="1394278" y="1423851"/>
            <a:ext cx="10216243" cy="220721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78358">
              <a:defRPr sz="3564"/>
            </a:pPr>
            <a:r>
              <a:rPr lang="zh-CN" altLang="en-US" b="1" dirty="0">
                <a:solidFill>
                  <a:srgbClr val="11DBE2"/>
                </a:solidFill>
              </a:rPr>
              <a:t>哈希表</a:t>
            </a:r>
            <a:r>
              <a:rPr lang="en-US" altLang="zh-CN" b="1" dirty="0">
                <a:solidFill>
                  <a:srgbClr val="11DBE2"/>
                </a:solidFill>
              </a:rPr>
              <a:t>(Hash table/HT)</a:t>
            </a:r>
            <a:r>
              <a:rPr lang="zh-CN" altLang="en-US" dirty="0"/>
              <a:t>是一种数据结构，它支持键值对映射，底层采用一种称为</a:t>
            </a:r>
            <a:r>
              <a:rPr lang="zh-CN" altLang="en-US" b="1" dirty="0">
                <a:solidFill>
                  <a:srgbClr val="11DBE2"/>
                </a:solidFill>
              </a:rPr>
              <a:t>哈希</a:t>
            </a:r>
            <a:r>
              <a:rPr lang="en-US" altLang="zh-CN" b="1" dirty="0">
                <a:solidFill>
                  <a:srgbClr val="11DBE2"/>
                </a:solidFill>
              </a:rPr>
              <a:t>(hashing)</a:t>
            </a:r>
            <a:r>
              <a:rPr lang="zh-CN" altLang="en-US" dirty="0"/>
              <a:t>的技术。</a:t>
            </a:r>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41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0"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21"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22"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423"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424"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425"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42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3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31"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32" name="Name: Leah"/>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Leah</a:t>
            </a:r>
          </a:p>
        </p:txBody>
      </p:sp>
      <p:sp>
        <p:nvSpPr>
          <p:cNvPr id="433" name="Age: 18"/>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18</a:t>
            </a:r>
          </a:p>
        </p:txBody>
      </p:sp>
      <p:sp>
        <p:nvSpPr>
          <p:cNvPr id="434"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435" name="Rectangle"/>
          <p:cNvSpPr/>
          <p:nvPr/>
        </p:nvSpPr>
        <p:spPr>
          <a:xfrm>
            <a:off x="800100" y="6457081"/>
            <a:ext cx="2500164" cy="103336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43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39"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40"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41"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442"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443"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444"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44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51" name="Name: Leah"/>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Leah</a:t>
            </a:r>
          </a:p>
        </p:txBody>
      </p:sp>
      <p:sp>
        <p:nvSpPr>
          <p:cNvPr id="452" name="Age: 18"/>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18</a:t>
            </a:r>
          </a:p>
        </p:txBody>
      </p:sp>
      <p:sp>
        <p:nvSpPr>
          <p:cNvPr id="453"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45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45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5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6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46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46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46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46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5" name="Rectangle"/>
          <p:cNvSpPr/>
          <p:nvPr/>
        </p:nvSpPr>
        <p:spPr>
          <a:xfrm>
            <a:off x="800100" y="4212567"/>
            <a:ext cx="2500164" cy="103336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9" name="Name: Will…"/>
          <p:cNvSpPr/>
          <p:nvPr/>
        </p:nvSpPr>
        <p:spPr>
          <a:xfrm>
            <a:off x="800100" y="53316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7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471" name="Name: Ric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Rick</a:t>
            </a:r>
          </a:p>
        </p:txBody>
      </p:sp>
      <p:sp>
        <p:nvSpPr>
          <p:cNvPr id="472" name="Age: 6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61</a:t>
            </a:r>
          </a:p>
        </p:txBody>
      </p:sp>
      <p:sp>
        <p:nvSpPr>
          <p:cNvPr id="473" name="Hash: 2"/>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2</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47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77"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78"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79"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480"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481"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482"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48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8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490" name="Name: Ric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Rick</a:t>
            </a:r>
          </a:p>
        </p:txBody>
      </p:sp>
      <p:sp>
        <p:nvSpPr>
          <p:cNvPr id="491" name="Age: 6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61</a:t>
            </a:r>
          </a:p>
        </p:txBody>
      </p:sp>
      <p:sp>
        <p:nvSpPr>
          <p:cNvPr id="492" name="Hash: 2"/>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2</a:t>
            </a:r>
          </a:p>
        </p:txBody>
      </p:sp>
      <p:sp>
        <p:nvSpPr>
          <p:cNvPr id="493"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49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97"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498"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499"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00"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501"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02"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03" name="Rectangle"/>
          <p:cNvSpPr/>
          <p:nvPr/>
        </p:nvSpPr>
        <p:spPr>
          <a:xfrm>
            <a:off x="800100" y="3096468"/>
            <a:ext cx="2500164" cy="103336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8" name="Name: Will…"/>
          <p:cNvSpPr/>
          <p:nvPr/>
        </p:nvSpPr>
        <p:spPr>
          <a:xfrm>
            <a:off x="800100" y="53316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09"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10" name="Name: Rick…"/>
          <p:cNvSpPr/>
          <p:nvPr/>
        </p:nvSpPr>
        <p:spPr>
          <a:xfrm>
            <a:off x="800100" y="4212567"/>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11" name="Name: Ria"/>
          <p:cNvSpPr/>
          <p:nvPr/>
        </p:nvSpPr>
        <p:spPr>
          <a:xfrm>
            <a:off x="9859205" y="3879849"/>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Ria</a:t>
            </a:r>
          </a:p>
        </p:txBody>
      </p:sp>
      <p:sp>
        <p:nvSpPr>
          <p:cNvPr id="512" name="Age: 25"/>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25</a:t>
            </a:r>
          </a:p>
        </p:txBody>
      </p:sp>
      <p:sp>
        <p:nvSpPr>
          <p:cNvPr id="513" name="Hash: 1"/>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1</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51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17"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518"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19"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20"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521"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22"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2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2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30"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31" name="Name: Ria"/>
          <p:cNvSpPr/>
          <p:nvPr/>
        </p:nvSpPr>
        <p:spPr>
          <a:xfrm>
            <a:off x="9859205" y="3879849"/>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Ria</a:t>
            </a:r>
          </a:p>
        </p:txBody>
      </p:sp>
      <p:sp>
        <p:nvSpPr>
          <p:cNvPr id="532" name="Age: 25"/>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25</a:t>
            </a:r>
          </a:p>
        </p:txBody>
      </p:sp>
      <p:sp>
        <p:nvSpPr>
          <p:cNvPr id="533" name="Hash: 1"/>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1</a:t>
            </a:r>
          </a:p>
        </p:txBody>
      </p:sp>
      <p:sp>
        <p:nvSpPr>
          <p:cNvPr id="534"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53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3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53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4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4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54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4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4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5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5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5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553"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554"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555"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b="0" dirty="0"/>
          </a:p>
        </p:txBody>
      </p:sp>
      <p:sp>
        <p:nvSpPr>
          <p:cNvPr id="55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59"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560"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61"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62"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563"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64"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6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7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7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7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7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574"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575"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576"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57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58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82"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583"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84"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85"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586"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87"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8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8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3"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9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95"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96"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597"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598"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599"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600"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60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05"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06"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07"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08"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609"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10"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1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1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1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19"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20" name="Name: Rya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Ryan</a:t>
            </a:r>
          </a:p>
        </p:txBody>
      </p:sp>
      <p:sp>
        <p:nvSpPr>
          <p:cNvPr id="621" name="Age: 56"/>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56</a:t>
            </a:r>
          </a:p>
        </p:txBody>
      </p:sp>
      <p:sp>
        <p:nvSpPr>
          <p:cNvPr id="622" name="Hash: 1"/>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1</a:t>
            </a:r>
          </a:p>
        </p:txBody>
      </p:sp>
      <p:sp>
        <p:nvSpPr>
          <p:cNvPr id="62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William”"/>
          <p:cNvSpPr/>
          <p:nvPr/>
        </p:nvSpPr>
        <p:spPr>
          <a:xfrm>
            <a:off x="2914240" y="4161398"/>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“William”</a:t>
            </a:r>
          </a:p>
        </p:txBody>
      </p:sp>
      <p:sp>
        <p:nvSpPr>
          <p:cNvPr id="135" name="“Micah”"/>
          <p:cNvSpPr/>
          <p:nvPr/>
        </p:nvSpPr>
        <p:spPr>
          <a:xfrm>
            <a:off x="3189498" y="4967848"/>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“Micah”</a:t>
            </a:r>
          </a:p>
        </p:txBody>
      </p:sp>
      <p:sp>
        <p:nvSpPr>
          <p:cNvPr id="136" name="“Catherine”"/>
          <p:cNvSpPr/>
          <p:nvPr/>
        </p:nvSpPr>
        <p:spPr>
          <a:xfrm>
            <a:off x="2638983" y="5723498"/>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“Catherine”</a:t>
            </a:r>
          </a:p>
        </p:txBody>
      </p:sp>
      <p:sp>
        <p:nvSpPr>
          <p:cNvPr id="137" name="“Thomas”"/>
          <p:cNvSpPr/>
          <p:nvPr/>
        </p:nvSpPr>
        <p:spPr>
          <a:xfrm>
            <a:off x="3051869" y="6490261"/>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“Thomas”</a:t>
            </a:r>
          </a:p>
        </p:txBody>
      </p:sp>
      <p:sp>
        <p:nvSpPr>
          <p:cNvPr id="138" name="“Leah”"/>
          <p:cNvSpPr/>
          <p:nvPr/>
        </p:nvSpPr>
        <p:spPr>
          <a:xfrm>
            <a:off x="3327127" y="7285598"/>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“Leah”</a:t>
            </a:r>
          </a:p>
        </p:txBody>
      </p:sp>
      <p:sp>
        <p:nvSpPr>
          <p:cNvPr id="139" name="“green”"/>
          <p:cNvSpPr/>
          <p:nvPr/>
        </p:nvSpPr>
        <p:spPr>
          <a:xfrm>
            <a:off x="8612398" y="418497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“green”</a:t>
            </a:r>
          </a:p>
        </p:txBody>
      </p:sp>
      <p:sp>
        <p:nvSpPr>
          <p:cNvPr id="140" name="“purple”"/>
          <p:cNvSpPr/>
          <p:nvPr/>
        </p:nvSpPr>
        <p:spPr>
          <a:xfrm>
            <a:off x="8589069" y="4967848"/>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“purple”</a:t>
            </a:r>
          </a:p>
        </p:txBody>
      </p:sp>
      <p:sp>
        <p:nvSpPr>
          <p:cNvPr id="141" name="“yellow”"/>
          <p:cNvSpPr/>
          <p:nvPr/>
        </p:nvSpPr>
        <p:spPr>
          <a:xfrm>
            <a:off x="8589069" y="5750723"/>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“yellow”</a:t>
            </a:r>
          </a:p>
        </p:txBody>
      </p:sp>
      <p:sp>
        <p:nvSpPr>
          <p:cNvPr id="142" name="“red”"/>
          <p:cNvSpPr/>
          <p:nvPr/>
        </p:nvSpPr>
        <p:spPr>
          <a:xfrm>
            <a:off x="8595555" y="6533597"/>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“red”</a:t>
            </a:r>
          </a:p>
        </p:txBody>
      </p:sp>
      <p:sp>
        <p:nvSpPr>
          <p:cNvPr id="143" name="“purple”"/>
          <p:cNvSpPr/>
          <p:nvPr/>
        </p:nvSpPr>
        <p:spPr>
          <a:xfrm>
            <a:off x="8589069" y="7257023"/>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“purple”</a:t>
            </a:r>
          </a:p>
        </p:txBody>
      </p:sp>
      <p:sp>
        <p:nvSpPr>
          <p:cNvPr id="144" name="Line"/>
          <p:cNvSpPr/>
          <p:nvPr/>
        </p:nvSpPr>
        <p:spPr>
          <a:xfrm>
            <a:off x="6034257" y="4472548"/>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5" name="Line"/>
          <p:cNvSpPr/>
          <p:nvPr/>
        </p:nvSpPr>
        <p:spPr>
          <a:xfrm>
            <a:off x="6034257" y="5296461"/>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6" name="Line"/>
          <p:cNvSpPr/>
          <p:nvPr/>
        </p:nvSpPr>
        <p:spPr>
          <a:xfrm>
            <a:off x="6034257" y="6063223"/>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 name="Line"/>
          <p:cNvSpPr/>
          <p:nvPr/>
        </p:nvSpPr>
        <p:spPr>
          <a:xfrm>
            <a:off x="6034257" y="6818873"/>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8" name="Line"/>
          <p:cNvSpPr/>
          <p:nvPr/>
        </p:nvSpPr>
        <p:spPr>
          <a:xfrm>
            <a:off x="6034257" y="7596748"/>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9" name="Key (name)"/>
          <p:cNvSpPr/>
          <p:nvPr/>
        </p:nvSpPr>
        <p:spPr>
          <a:xfrm>
            <a:off x="2776611" y="3490912"/>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Key (name)</a:t>
            </a:r>
          </a:p>
        </p:txBody>
      </p:sp>
      <p:sp>
        <p:nvSpPr>
          <p:cNvPr id="150" name="Value (fav color)"/>
          <p:cNvSpPr/>
          <p:nvPr/>
        </p:nvSpPr>
        <p:spPr>
          <a:xfrm>
            <a:off x="6944010" y="3490912"/>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Value (fav color)</a:t>
            </a:r>
          </a:p>
        </p:txBody>
      </p:sp>
      <p:sp>
        <p:nvSpPr>
          <p:cNvPr id="151" name="We refer to these as key-value pairs"/>
          <p:cNvSpPr/>
          <p:nvPr/>
        </p:nvSpPr>
        <p:spPr>
          <a:xfrm>
            <a:off x="1544270" y="8035217"/>
            <a:ext cx="943367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我们将它们称为</a:t>
            </a:r>
            <a:r>
              <a:rPr lang="zh-CN" altLang="en-US" b="1" dirty="0">
                <a:solidFill>
                  <a:srgbClr val="E9A432"/>
                </a:solidFill>
              </a:rPr>
              <a:t>键值对</a:t>
            </a:r>
            <a:r>
              <a:rPr lang="en-US" altLang="zh-CN" b="1" dirty="0">
                <a:solidFill>
                  <a:srgbClr val="E9A432"/>
                </a:solidFill>
              </a:rPr>
              <a:t>(</a:t>
            </a:r>
            <a:r>
              <a:rPr b="1" dirty="0">
                <a:solidFill>
                  <a:schemeClr val="accent4">
                    <a:hueOff val="102361"/>
                    <a:satOff val="14118"/>
                    <a:lumOff val="10675"/>
                  </a:schemeClr>
                </a:solidFill>
              </a:rPr>
              <a:t>key-value</a:t>
            </a:r>
            <a:r>
              <a:rPr dirty="0"/>
              <a:t> </a:t>
            </a:r>
            <a:r>
              <a:rPr b="1" dirty="0">
                <a:solidFill>
                  <a:schemeClr val="accent4">
                    <a:hueOff val="102361"/>
                    <a:satOff val="14118"/>
                    <a:lumOff val="10675"/>
                  </a:schemeClr>
                </a:solidFill>
              </a:rPr>
              <a:t>pairs</a:t>
            </a:r>
            <a:r>
              <a:rPr lang="en-US" b="1" dirty="0">
                <a:solidFill>
                  <a:schemeClr val="accent4">
                    <a:hueOff val="102361"/>
                    <a:satOff val="14118"/>
                    <a:lumOff val="10675"/>
                  </a:schemeClr>
                </a:solidFill>
              </a:rPr>
              <a:t>)</a:t>
            </a:r>
            <a:endParaRPr b="1" dirty="0">
              <a:solidFill>
                <a:schemeClr val="accent4">
                  <a:hueOff val="102361"/>
                  <a:satOff val="14118"/>
                  <a:lumOff val="10675"/>
                </a:schemeClr>
              </a:solidFill>
            </a:endParaRPr>
          </a:p>
        </p:txBody>
      </p:sp>
      <p:sp>
        <p:nvSpPr>
          <p:cNvPr id="152" name="Keys must be unique, but values can be repeated"/>
          <p:cNvSpPr/>
          <p:nvPr/>
        </p:nvSpPr>
        <p:spPr>
          <a:xfrm>
            <a:off x="-305284" y="8635300"/>
            <a:ext cx="13615368"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键必须唯一，但是值可以重复</a:t>
            </a:r>
            <a:endParaRPr dirty="0"/>
          </a:p>
        </p:txBody>
      </p:sp>
      <p:sp>
        <p:nvSpPr>
          <p:cNvPr id="153" name="What is a Hash table?"/>
          <p:cNvSpPr>
            <a:spLocks noGrp="1"/>
          </p:cNvSpPr>
          <p:nvPr>
            <p:ph type="title"/>
          </p:nvPr>
        </p:nvSpPr>
        <p:spPr>
          <a:xfrm>
            <a:off x="952500" y="155607"/>
            <a:ext cx="11099800" cy="1166544"/>
          </a:xfrm>
          <a:prstGeom prst="rect">
            <a:avLst/>
          </a:prstGeom>
        </p:spPr>
        <p:txBody>
          <a:bodyPr/>
          <a:lstStyle/>
          <a:p>
            <a:pPr defTabSz="496570">
              <a:defRPr sz="6800" b="1"/>
            </a:pPr>
            <a:r>
              <a:rPr lang="zh-CN" altLang="en-US" dirty="0"/>
              <a:t>什么是哈希表</a:t>
            </a:r>
            <a:r>
              <a:rPr dirty="0"/>
              <a:t>?</a:t>
            </a:r>
          </a:p>
        </p:txBody>
      </p:sp>
      <p:sp>
        <p:nvSpPr>
          <p:cNvPr id="23" name="A Hash table (HT) is a data structure that provides a mapping from keys to values using a technique called hashing.">
            <a:extLst>
              <a:ext uri="{FF2B5EF4-FFF2-40B4-BE49-F238E27FC236}">
                <a16:creationId xmlns:a16="http://schemas.microsoft.com/office/drawing/2014/main" id="{7EF36EFD-161E-664F-A63D-49FB1B102DD1}"/>
              </a:ext>
            </a:extLst>
          </p:cNvPr>
          <p:cNvSpPr/>
          <p:nvPr/>
        </p:nvSpPr>
        <p:spPr>
          <a:xfrm>
            <a:off x="1394278" y="1264485"/>
            <a:ext cx="10216243" cy="21782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78358">
              <a:defRPr sz="3564"/>
            </a:pPr>
            <a:r>
              <a:rPr lang="zh-CN" altLang="en-US" b="1" dirty="0">
                <a:solidFill>
                  <a:srgbClr val="11DBE2"/>
                </a:solidFill>
              </a:rPr>
              <a:t>哈希表</a:t>
            </a:r>
            <a:r>
              <a:rPr lang="en-US" altLang="zh-CN" b="1" dirty="0">
                <a:solidFill>
                  <a:srgbClr val="11DBE2"/>
                </a:solidFill>
              </a:rPr>
              <a:t>(Hash table/HT)</a:t>
            </a:r>
            <a:r>
              <a:rPr lang="zh-CN" altLang="en-US" dirty="0"/>
              <a:t>是一种数据结构，它支持键值对映射，底层采用一种称为</a:t>
            </a:r>
            <a:r>
              <a:rPr lang="zh-CN" altLang="en-US" b="1" dirty="0">
                <a:solidFill>
                  <a:srgbClr val="11DBE2"/>
                </a:solidFill>
              </a:rPr>
              <a:t>哈希</a:t>
            </a:r>
            <a:r>
              <a:rPr lang="en-US" altLang="zh-CN" b="1" dirty="0">
                <a:solidFill>
                  <a:srgbClr val="11DBE2"/>
                </a:solidFill>
              </a:rPr>
              <a:t>(hashing)</a:t>
            </a:r>
            <a:r>
              <a:rPr lang="zh-CN" altLang="en-US" dirty="0"/>
              <a:t>的技术。</a:t>
            </a:r>
            <a:endParaRPr dirty="0"/>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62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2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2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3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3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63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3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3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4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4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4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43" name="Name: Rya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Ryan</a:t>
            </a:r>
          </a:p>
        </p:txBody>
      </p:sp>
      <p:sp>
        <p:nvSpPr>
          <p:cNvPr id="644" name="Age: 56"/>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56</a:t>
            </a:r>
          </a:p>
        </p:txBody>
      </p:sp>
      <p:sp>
        <p:nvSpPr>
          <p:cNvPr id="645" name="Hash: 1"/>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1</a:t>
            </a:r>
          </a:p>
        </p:txBody>
      </p:sp>
      <p:sp>
        <p:nvSpPr>
          <p:cNvPr id="64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64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9"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65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53"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54"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55"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56"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657"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58"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5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6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6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6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68" name="Name: Rya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Ryan</a:t>
            </a:r>
          </a:p>
        </p:txBody>
      </p:sp>
      <p:sp>
        <p:nvSpPr>
          <p:cNvPr id="669" name="Age: 56"/>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56</a:t>
            </a:r>
          </a:p>
        </p:txBody>
      </p:sp>
      <p:sp>
        <p:nvSpPr>
          <p:cNvPr id="670" name="Hash: 1"/>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1</a:t>
            </a:r>
          </a:p>
        </p:txBody>
      </p:sp>
      <p:sp>
        <p:nvSpPr>
          <p:cNvPr id="67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2"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67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67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7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7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8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8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68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8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8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9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9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9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93"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694"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695"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69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69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70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03"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04"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05"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06"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707"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08"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0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1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1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1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18"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719"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720"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72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2"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2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72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2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2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3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3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73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3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3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4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4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4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43" name="Name: Lara"/>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Lara</a:t>
            </a:r>
          </a:p>
        </p:txBody>
      </p:sp>
      <p:sp>
        <p:nvSpPr>
          <p:cNvPr id="744" name="Age: 34"/>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34</a:t>
            </a:r>
          </a:p>
        </p:txBody>
      </p:sp>
      <p:sp>
        <p:nvSpPr>
          <p:cNvPr id="745"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74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7" name="Name: Lara…"/>
          <p:cNvSpPr/>
          <p:nvPr/>
        </p:nvSpPr>
        <p:spPr>
          <a:xfrm>
            <a:off x="4229100" y="6455618"/>
            <a:ext cx="2500164" cy="1033364"/>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4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750" name="Lara already exists in the hashtable!"/>
          <p:cNvSpPr/>
          <p:nvPr/>
        </p:nvSpPr>
        <p:spPr>
          <a:xfrm>
            <a:off x="1175183" y="8717681"/>
            <a:ext cx="1029883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Lara already exists in the hashtable!</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75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54"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55"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56"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57"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758"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59"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6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66"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67" name="Name: Rick…"/>
          <p:cNvSpPr/>
          <p:nvPr/>
        </p:nvSpPr>
        <p:spPr>
          <a:xfrm>
            <a:off x="800100" y="4212567"/>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68"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69" name="Name: Fin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Finn</a:t>
            </a:r>
          </a:p>
        </p:txBody>
      </p:sp>
      <p:sp>
        <p:nvSpPr>
          <p:cNvPr id="770"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771"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77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3"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7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5"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77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79"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80"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81"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82"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783"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84"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8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9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9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9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9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94" name="Name: Fin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Finn</a:t>
            </a:r>
          </a:p>
        </p:txBody>
      </p:sp>
      <p:sp>
        <p:nvSpPr>
          <p:cNvPr id="795"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796"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79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8"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99"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0"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01"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2" name="Name: Finn…"/>
          <p:cNvSpPr/>
          <p:nvPr/>
        </p:nvSpPr>
        <p:spPr>
          <a:xfrm>
            <a:off x="4229100" y="53316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805"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06"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07"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08"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09"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810"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11"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12"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3"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4"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5"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6"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7"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818"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819"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820"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821" name="Name: Fin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Finn</a:t>
            </a:r>
          </a:p>
        </p:txBody>
      </p:sp>
      <p:sp>
        <p:nvSpPr>
          <p:cNvPr id="822"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823"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824"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5"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826"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7"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28"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9"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83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33"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34"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35"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36"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837"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38"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3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4" name="Name: Will…"/>
          <p:cNvSpPr/>
          <p:nvPr/>
        </p:nvSpPr>
        <p:spPr>
          <a:xfrm>
            <a:off x="800100" y="53316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845"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846" name="Name: Rick…"/>
          <p:cNvSpPr/>
          <p:nvPr/>
        </p:nvSpPr>
        <p:spPr>
          <a:xfrm>
            <a:off x="800100" y="4212567"/>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847"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848" name="Name: Finn"/>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Finn</a:t>
            </a:r>
          </a:p>
        </p:txBody>
      </p:sp>
      <p:sp>
        <p:nvSpPr>
          <p:cNvPr id="849" name="Age: 21"/>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21</a:t>
            </a:r>
          </a:p>
        </p:txBody>
      </p:sp>
      <p:sp>
        <p:nvSpPr>
          <p:cNvPr id="850" name="Hash: 3"/>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3</a:t>
            </a:r>
          </a:p>
        </p:txBody>
      </p:sp>
      <p:sp>
        <p:nvSpPr>
          <p:cNvPr id="85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2"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85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4"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55"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6" name="Name: Finn…"/>
          <p:cNvSpPr/>
          <p:nvPr/>
        </p:nvSpPr>
        <p:spPr>
          <a:xfrm>
            <a:off x="4229100" y="53316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857" name="NOTE: Even though Finn and Will both hash to the same value (3) and have the same age we can tell them apart because we store the key (name) value in the linked list block."/>
          <p:cNvSpPr/>
          <p:nvPr/>
        </p:nvSpPr>
        <p:spPr>
          <a:xfrm>
            <a:off x="3422984" y="7865301"/>
            <a:ext cx="9012611" cy="130292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2600"/>
            </a:pPr>
            <a:r>
              <a:rPr lang="zh-CN" altLang="en-US" b="1" dirty="0"/>
              <a:t>注意</a:t>
            </a:r>
            <a:r>
              <a:rPr dirty="0"/>
              <a:t>: </a:t>
            </a:r>
            <a:r>
              <a:rPr lang="zh-CN" altLang="en-US" dirty="0"/>
              <a:t>即便</a:t>
            </a:r>
            <a:r>
              <a:rPr lang="en-US" altLang="zh-CN" dirty="0"/>
              <a:t>Finn</a:t>
            </a:r>
            <a:r>
              <a:rPr lang="zh-CN" altLang="en-US" dirty="0"/>
              <a:t>和</a:t>
            </a:r>
            <a:r>
              <a:rPr lang="en-US" altLang="zh-CN" dirty="0"/>
              <a:t>Will</a:t>
            </a:r>
            <a:r>
              <a:rPr lang="zh-CN" altLang="en-US" dirty="0"/>
              <a:t>具有相同的哈希值</a:t>
            </a:r>
            <a:r>
              <a:rPr lang="en-US" altLang="zh-CN" dirty="0"/>
              <a:t>(3)</a:t>
            </a:r>
            <a:r>
              <a:rPr lang="zh-CN" altLang="en-US" dirty="0"/>
              <a:t>，并且</a:t>
            </a:r>
            <a:r>
              <a:rPr lang="en-US" altLang="zh-CN" dirty="0"/>
              <a:t>age</a:t>
            </a:r>
            <a:r>
              <a:rPr lang="zh-CN" altLang="en-US" dirty="0"/>
              <a:t>也相同</a:t>
            </a:r>
            <a:r>
              <a:rPr lang="en-US" altLang="zh-CN" dirty="0"/>
              <a:t>(21)</a:t>
            </a:r>
            <a:r>
              <a:rPr lang="zh-CN" altLang="en-US" dirty="0"/>
              <a:t>，但是我们仍然可以将它们区分开，因为它们存在链表的不同位置。</a:t>
            </a:r>
            <a:endParaRPr dirty="0"/>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86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61"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62"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63"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64"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865"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66"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6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6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6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7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7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7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873"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87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87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876" name="Name: Mar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Mark</a:t>
            </a:r>
          </a:p>
        </p:txBody>
      </p:sp>
      <p:sp>
        <p:nvSpPr>
          <p:cNvPr id="877" name="Age: 10"/>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10</a:t>
            </a:r>
          </a:p>
        </p:txBody>
      </p:sp>
      <p:sp>
        <p:nvSpPr>
          <p:cNvPr id="878"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87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88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8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HTs are often used to track item frequencies. For instance, counting the number of times a word appears in a given text."/>
          <p:cNvSpPr/>
          <p:nvPr/>
        </p:nvSpPr>
        <p:spPr>
          <a:xfrm>
            <a:off x="952500" y="1005748"/>
            <a:ext cx="11099800" cy="207134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3000"/>
            </a:lvl1pPr>
          </a:lstStyle>
          <a:p>
            <a:r>
              <a:rPr lang="zh-CN" altLang="en-US" dirty="0"/>
              <a:t>哈希表经常用于跟踪项目的频率。例如，统计每一个单词在文本中出现的次数。</a:t>
            </a:r>
            <a:endParaRPr dirty="0"/>
          </a:p>
        </p:txBody>
      </p:sp>
      <p:sp>
        <p:nvSpPr>
          <p:cNvPr id="157" name="I parsed Shakespeare’s Hamlet (ignoring case and punctuation) and obtained the following frequency table:"/>
          <p:cNvSpPr/>
          <p:nvPr/>
        </p:nvSpPr>
        <p:spPr>
          <a:xfrm>
            <a:off x="952498" y="2970611"/>
            <a:ext cx="11099801" cy="11665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3000"/>
            </a:lvl1pPr>
          </a:lstStyle>
          <a:p>
            <a:r>
              <a:rPr lang="zh-CN" altLang="en-US" dirty="0"/>
              <a:t>我解析了莎士比亚的哈姆雷特</a:t>
            </a:r>
            <a:r>
              <a:rPr lang="en-US" altLang="zh-CN" dirty="0"/>
              <a:t>(</a:t>
            </a:r>
            <a:r>
              <a:rPr lang="zh-CN" altLang="en-US" dirty="0"/>
              <a:t>忽略大小写和标点</a:t>
            </a:r>
            <a:r>
              <a:rPr lang="en-US" altLang="zh-CN" dirty="0"/>
              <a:t>)</a:t>
            </a:r>
            <a:r>
              <a:rPr lang="zh-CN" altLang="en-US" dirty="0"/>
              <a:t>，然后得到下面的频率表：</a:t>
            </a:r>
            <a:endParaRPr dirty="0"/>
          </a:p>
        </p:txBody>
      </p:sp>
      <p:graphicFrame>
        <p:nvGraphicFramePr>
          <p:cNvPr id="158" name="Table"/>
          <p:cNvGraphicFramePr/>
          <p:nvPr/>
        </p:nvGraphicFramePr>
        <p:xfrm>
          <a:off x="1639664" y="4483100"/>
          <a:ext cx="9725470" cy="4861520"/>
        </p:xfrm>
        <a:graphic>
          <a:graphicData uri="http://schemas.openxmlformats.org/drawingml/2006/table">
            <a:tbl>
              <a:tblPr>
                <a:tableStyleId>{4C3C2611-4C71-4FC5-86AE-919BDF0F9419}</a:tableStyleId>
              </a:tblPr>
              <a:tblGrid>
                <a:gridCol w="4862735">
                  <a:extLst>
                    <a:ext uri="{9D8B030D-6E8A-4147-A177-3AD203B41FA5}">
                      <a16:colId xmlns:a16="http://schemas.microsoft.com/office/drawing/2014/main" val="20000"/>
                    </a:ext>
                  </a:extLst>
                </a:gridCol>
                <a:gridCol w="4862735">
                  <a:extLst>
                    <a:ext uri="{9D8B030D-6E8A-4147-A177-3AD203B41FA5}">
                      <a16:colId xmlns:a16="http://schemas.microsoft.com/office/drawing/2014/main" val="20001"/>
                    </a:ext>
                  </a:extLst>
                </a:gridCol>
              </a:tblGrid>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Key (word)</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Value (word frequency)</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“hamlet”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114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"ghost"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“the"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1151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“lord"</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223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550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“cabbage”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null</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7"/>
                  </a:ext>
                </a:extLst>
              </a:tr>
            </a:tbl>
          </a:graphicData>
        </a:graphic>
      </p:graphicFrame>
      <p:sp>
        <p:nvSpPr>
          <p:cNvPr id="159" name="What is a Hash table?"/>
          <p:cNvSpPr>
            <a:spLocks noGrp="1"/>
          </p:cNvSpPr>
          <p:nvPr>
            <p:ph type="title"/>
          </p:nvPr>
        </p:nvSpPr>
        <p:spPr>
          <a:xfrm>
            <a:off x="952500" y="155607"/>
            <a:ext cx="11099800" cy="1166544"/>
          </a:xfrm>
          <a:prstGeom prst="rect">
            <a:avLst/>
          </a:prstGeom>
        </p:spPr>
        <p:txBody>
          <a:bodyPr/>
          <a:lstStyle/>
          <a:p>
            <a:pPr defTabSz="496570">
              <a:defRPr sz="6800" b="1"/>
            </a:pPr>
            <a:r>
              <a:rPr lang="en-US" dirty="0" err="1"/>
              <a:t>什么是哈希表</a:t>
            </a:r>
            <a:r>
              <a:rPr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88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8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8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9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9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89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9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9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0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0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0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03" name="Name: Mar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Mark</a:t>
            </a:r>
          </a:p>
        </p:txBody>
      </p:sp>
      <p:sp>
        <p:nvSpPr>
          <p:cNvPr id="904" name="Age: 10"/>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10</a:t>
            </a:r>
          </a:p>
        </p:txBody>
      </p:sp>
      <p:sp>
        <p:nvSpPr>
          <p:cNvPr id="905"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90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7"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0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1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91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15"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16"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17"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18"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19"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20"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2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2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2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29"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30" name="Name: Mar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Mark</a:t>
            </a:r>
          </a:p>
        </p:txBody>
      </p:sp>
      <p:sp>
        <p:nvSpPr>
          <p:cNvPr id="931" name="Age: 10"/>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10</a:t>
            </a:r>
          </a:p>
        </p:txBody>
      </p:sp>
      <p:sp>
        <p:nvSpPr>
          <p:cNvPr id="932"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93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3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6"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3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93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0" name="Name: Mark…"/>
          <p:cNvSpPr/>
          <p:nvPr/>
        </p:nvSpPr>
        <p:spPr>
          <a:xfrm>
            <a:off x="76835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rPr lang="en-US" altLang="zh-CN" dirty="0" err="1"/>
              <a:t>分离链表插入</a:t>
            </a:r>
            <a:endParaRPr dirty="0"/>
          </a:p>
        </p:txBody>
      </p:sp>
      <p:sp>
        <p:nvSpPr>
          <p:cNvPr id="94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44"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45"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46"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47"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48"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49"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5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5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5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58"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59" name="Name: Mark"/>
          <p:cNvSpPr/>
          <p:nvPr/>
        </p:nvSpPr>
        <p:spPr>
          <a:xfrm>
            <a:off x="9859205" y="3879849"/>
            <a:ext cx="286687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Name: Mark</a:t>
            </a:r>
          </a:p>
        </p:txBody>
      </p:sp>
      <p:sp>
        <p:nvSpPr>
          <p:cNvPr id="960" name="Age: 10"/>
          <p:cNvSpPr/>
          <p:nvPr/>
        </p:nvSpPr>
        <p:spPr>
          <a:xfrm>
            <a:off x="10111134" y="45656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Age: 10</a:t>
            </a:r>
          </a:p>
        </p:txBody>
      </p:sp>
      <p:sp>
        <p:nvSpPr>
          <p:cNvPr id="961" name="Hash: 4"/>
          <p:cNvSpPr/>
          <p:nvPr/>
        </p:nvSpPr>
        <p:spPr>
          <a:xfrm>
            <a:off x="9859205" y="5251449"/>
            <a:ext cx="204110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Hash: 4</a:t>
            </a:r>
          </a:p>
        </p:txBody>
      </p:sp>
      <p:sp>
        <p:nvSpPr>
          <p:cNvPr id="96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3"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6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5"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66"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7"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968"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9"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dirty="0" err="1"/>
              <a:t>分离链表查找</a:t>
            </a:r>
            <a:endParaRPr dirty="0"/>
          </a:p>
        </p:txBody>
      </p:sp>
      <p:sp>
        <p:nvSpPr>
          <p:cNvPr id="97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73"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74"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75"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76"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77"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78"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7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8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8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8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88"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9"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90"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91"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92"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93"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994"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95"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99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99"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00"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01"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02"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03"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04"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0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1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1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1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1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14"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15"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16"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17"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018"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19"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020"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21"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022" name="To find the age of “Ryan” hash the key “Ryan” to obtain the value (index) 1. After this search the 1 bucket for “Ryan”"/>
          <p:cNvSpPr/>
          <p:nvPr/>
        </p:nvSpPr>
        <p:spPr>
          <a:xfrm>
            <a:off x="3422984" y="1254571"/>
            <a:ext cx="9602173"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为了找到</a:t>
            </a:r>
            <a:r>
              <a:rPr lang="en-US" altLang="zh-CN" dirty="0"/>
              <a:t>”Ryan”</a:t>
            </a:r>
            <a:r>
              <a:rPr lang="zh-CN" altLang="en-US" dirty="0"/>
              <a:t>的年龄，将键</a:t>
            </a:r>
            <a:r>
              <a:rPr lang="en-US" altLang="zh-CN" dirty="0"/>
              <a:t>”Ryan”</a:t>
            </a:r>
            <a:r>
              <a:rPr lang="zh-CN" altLang="en-US" dirty="0"/>
              <a:t>进行哈希，得到哈希值</a:t>
            </a:r>
            <a:r>
              <a:rPr lang="en-US" altLang="zh-CN" dirty="0"/>
              <a:t>1</a:t>
            </a:r>
            <a:r>
              <a:rPr lang="zh-CN" altLang="en-US" dirty="0"/>
              <a:t>，也就是索引</a:t>
            </a:r>
            <a:r>
              <a:rPr lang="en-US" altLang="zh-CN" dirty="0"/>
              <a:t>index = 1</a:t>
            </a:r>
            <a:r>
              <a:rPr lang="zh-CN" altLang="en-US" dirty="0"/>
              <a:t>。然后在索引位置为</a:t>
            </a:r>
            <a:r>
              <a:rPr lang="en-US" altLang="zh-CN" dirty="0"/>
              <a:t>1</a:t>
            </a:r>
            <a:r>
              <a:rPr lang="zh-CN" altLang="en-US" dirty="0"/>
              <a:t>的</a:t>
            </a:r>
            <a:r>
              <a:rPr lang="zh-CN" altLang="en-US" b="1" dirty="0">
                <a:solidFill>
                  <a:srgbClr val="8981F0"/>
                </a:solidFill>
              </a:rPr>
              <a:t>桶</a:t>
            </a:r>
            <a:r>
              <a:rPr lang="en-US" altLang="zh-CN" b="1" dirty="0">
                <a:solidFill>
                  <a:srgbClr val="8981F0"/>
                </a:solidFill>
              </a:rPr>
              <a:t>bucket</a:t>
            </a:r>
            <a:r>
              <a:rPr lang="zh-CN" altLang="en-US" dirty="0"/>
              <a:t>中查找</a:t>
            </a:r>
            <a:r>
              <a:rPr lang="en-US" altLang="zh-CN" dirty="0"/>
              <a:t>”Ryan”</a:t>
            </a:r>
            <a:r>
              <a:rPr lang="zh-CN" altLang="en-US" dirty="0"/>
              <a:t>。</a:t>
            </a:r>
            <a:endParaRPr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1025"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26"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27"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28"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29"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30"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31"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32"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3"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4"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5"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6"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7"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38"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39"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40"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4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2"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4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045"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6"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047"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8"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049" name="To find the age of “Ryan” hash the key “Ryan” to obtain the value (index) 1. After this search the 1 bucket for “Ryan”"/>
          <p:cNvSpPr/>
          <p:nvPr/>
        </p:nvSpPr>
        <p:spPr>
          <a:xfrm>
            <a:off x="3422984" y="1254570"/>
            <a:ext cx="9602173"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为了找到”</a:t>
            </a:r>
            <a:r>
              <a:rPr lang="en" altLang="zh-CN" dirty="0"/>
              <a:t>Ryan”</a:t>
            </a:r>
            <a:r>
              <a:rPr lang="zh-CN" altLang="en-US" dirty="0"/>
              <a:t>的年龄，将键”</a:t>
            </a:r>
            <a:r>
              <a:rPr lang="en" altLang="zh-CN" dirty="0"/>
              <a:t>Ryan”</a:t>
            </a:r>
            <a:r>
              <a:rPr lang="zh-CN" altLang="en-US" dirty="0"/>
              <a:t>进行哈希，得到哈希值</a:t>
            </a:r>
            <a:r>
              <a:rPr lang="en-US" altLang="zh-CN" dirty="0"/>
              <a:t>1</a:t>
            </a:r>
            <a:r>
              <a:rPr lang="zh-CN" altLang="en-US" dirty="0"/>
              <a:t>，也就是索引</a:t>
            </a:r>
            <a:r>
              <a:rPr lang="en" altLang="zh-CN" dirty="0"/>
              <a:t>index = 1</a:t>
            </a:r>
            <a:r>
              <a:rPr lang="zh-CN" altLang="en" dirty="0"/>
              <a:t>。</a:t>
            </a:r>
            <a:r>
              <a:rPr lang="zh-CN" altLang="en-US" dirty="0"/>
              <a:t>然后在索引位置为</a:t>
            </a:r>
            <a:r>
              <a:rPr lang="en-US" altLang="zh-CN" dirty="0"/>
              <a:t>1</a:t>
            </a:r>
            <a:r>
              <a:rPr lang="zh-CN" altLang="en-US" dirty="0"/>
              <a:t>的</a:t>
            </a:r>
            <a:r>
              <a:rPr lang="zh-CN" altLang="en-US" b="1" dirty="0">
                <a:solidFill>
                  <a:srgbClr val="8981F0"/>
                </a:solidFill>
              </a:rPr>
              <a:t>桶</a:t>
            </a:r>
            <a:r>
              <a:rPr lang="en" altLang="zh-CN" b="1" dirty="0">
                <a:solidFill>
                  <a:srgbClr val="8981F0"/>
                </a:solidFill>
              </a:rPr>
              <a:t>bucket</a:t>
            </a:r>
            <a:r>
              <a:rPr lang="zh-CN" altLang="en-US" dirty="0"/>
              <a:t>中查找”</a:t>
            </a:r>
            <a:r>
              <a:rPr lang="en" altLang="zh-CN" dirty="0"/>
              <a:t>Ryan”</a:t>
            </a:r>
            <a:r>
              <a:rPr lang="zh-CN" altLang="en" dirty="0"/>
              <a:t>。</a:t>
            </a:r>
            <a:endParaRPr lang="en" altLang="zh-CN" dirty="0"/>
          </a:p>
        </p:txBody>
      </p:sp>
      <p:sp>
        <p:nvSpPr>
          <p:cNvPr id="1050" name="Rectangle"/>
          <p:cNvSpPr/>
          <p:nvPr/>
        </p:nvSpPr>
        <p:spPr>
          <a:xfrm>
            <a:off x="228321" y="2922049"/>
            <a:ext cx="6628935" cy="1358901"/>
          </a:xfrm>
          <a:prstGeom prst="rect">
            <a:avLst/>
          </a:prstGeom>
          <a:ln w="76200">
            <a:solidFill>
              <a:schemeClr val="accent6">
                <a:hueOff val="-241736"/>
                <a:satOff val="29413"/>
                <a:lumOff val="20727"/>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105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54"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55"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56"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57"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58"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59"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6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6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6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68"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6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7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07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075"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6"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077" name="To find the age of “Ryan” hash the key “Ryan” to obtain the value (index) 1. After this search the 1 bucket for “Ryan”"/>
          <p:cNvSpPr/>
          <p:nvPr/>
        </p:nvSpPr>
        <p:spPr>
          <a:xfrm>
            <a:off x="3422984" y="1254570"/>
            <a:ext cx="9602173"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为了找到”</a:t>
            </a:r>
            <a:r>
              <a:rPr lang="en" altLang="zh-CN" dirty="0"/>
              <a:t>Ryan”</a:t>
            </a:r>
            <a:r>
              <a:rPr lang="zh-CN" altLang="en-US" dirty="0"/>
              <a:t>的年龄，将键”</a:t>
            </a:r>
            <a:r>
              <a:rPr lang="en" altLang="zh-CN" dirty="0"/>
              <a:t>Ryan”</a:t>
            </a:r>
            <a:r>
              <a:rPr lang="zh-CN" altLang="en-US" dirty="0"/>
              <a:t>进行哈希，得到哈希值</a:t>
            </a:r>
            <a:r>
              <a:rPr lang="en-US" altLang="zh-CN" dirty="0"/>
              <a:t>1</a:t>
            </a:r>
            <a:r>
              <a:rPr lang="zh-CN" altLang="en-US" dirty="0"/>
              <a:t>，也就是索引</a:t>
            </a:r>
            <a:r>
              <a:rPr lang="en" altLang="zh-CN" dirty="0"/>
              <a:t>index = 1</a:t>
            </a:r>
            <a:r>
              <a:rPr lang="zh-CN" altLang="en" dirty="0"/>
              <a:t>。</a:t>
            </a:r>
            <a:r>
              <a:rPr lang="zh-CN" altLang="en-US" dirty="0"/>
              <a:t>然后在索引位置为</a:t>
            </a:r>
            <a:r>
              <a:rPr lang="en-US" altLang="zh-CN" dirty="0"/>
              <a:t>1</a:t>
            </a:r>
            <a:r>
              <a:rPr lang="zh-CN" altLang="en-US" dirty="0"/>
              <a:t>的</a:t>
            </a:r>
            <a:r>
              <a:rPr lang="zh-CN" altLang="en-US" b="1" dirty="0">
                <a:solidFill>
                  <a:srgbClr val="8981F0"/>
                </a:solidFill>
              </a:rPr>
              <a:t>桶</a:t>
            </a:r>
            <a:r>
              <a:rPr lang="en" altLang="zh-CN" b="1" dirty="0">
                <a:solidFill>
                  <a:srgbClr val="8981F0"/>
                </a:solidFill>
              </a:rPr>
              <a:t>bucket</a:t>
            </a:r>
            <a:r>
              <a:rPr lang="zh-CN" altLang="en-US" dirty="0"/>
              <a:t>中查找”</a:t>
            </a:r>
            <a:r>
              <a:rPr lang="en" altLang="zh-CN" dirty="0"/>
              <a:t>Ryan”</a:t>
            </a:r>
            <a:r>
              <a:rPr lang="zh-CN" altLang="en" dirty="0"/>
              <a:t>。</a:t>
            </a:r>
            <a:endParaRPr lang="en" altLang="zh-CN"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108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81"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82"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83"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84"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85"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86"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8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8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9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9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93"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9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9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9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9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9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99"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0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0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02"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03"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04" name="To find the age of “Ryan” hash the key “Ryan” to obtain the value (index) 1. After this search the 1 bucket for “Ryan”"/>
          <p:cNvSpPr/>
          <p:nvPr/>
        </p:nvSpPr>
        <p:spPr>
          <a:xfrm>
            <a:off x="3422984" y="1254570"/>
            <a:ext cx="9602173"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为了找到”</a:t>
            </a:r>
            <a:r>
              <a:rPr lang="en" altLang="zh-CN" dirty="0"/>
              <a:t>Ryan”</a:t>
            </a:r>
            <a:r>
              <a:rPr lang="zh-CN" altLang="en-US" dirty="0"/>
              <a:t>的年龄，将键”</a:t>
            </a:r>
            <a:r>
              <a:rPr lang="en" altLang="zh-CN" dirty="0"/>
              <a:t>Ryan”</a:t>
            </a:r>
            <a:r>
              <a:rPr lang="zh-CN" altLang="en-US" dirty="0"/>
              <a:t>进行哈希，得到哈希值</a:t>
            </a:r>
            <a:r>
              <a:rPr lang="en-US" altLang="zh-CN" dirty="0"/>
              <a:t>1</a:t>
            </a:r>
            <a:r>
              <a:rPr lang="zh-CN" altLang="en-US" dirty="0"/>
              <a:t>，也就是索引</a:t>
            </a:r>
            <a:r>
              <a:rPr lang="en" altLang="zh-CN" dirty="0"/>
              <a:t>index = 1</a:t>
            </a:r>
            <a:r>
              <a:rPr lang="zh-CN" altLang="en" dirty="0"/>
              <a:t>。</a:t>
            </a:r>
            <a:r>
              <a:rPr lang="zh-CN" altLang="en-US" dirty="0"/>
              <a:t>然后在索引位置为</a:t>
            </a:r>
            <a:r>
              <a:rPr lang="en-US" altLang="zh-CN" dirty="0"/>
              <a:t>1</a:t>
            </a:r>
            <a:r>
              <a:rPr lang="zh-CN" altLang="en-US" dirty="0"/>
              <a:t>的</a:t>
            </a:r>
            <a:r>
              <a:rPr lang="zh-CN" altLang="en-US" b="1" dirty="0">
                <a:solidFill>
                  <a:srgbClr val="8981F0"/>
                </a:solidFill>
              </a:rPr>
              <a:t>桶</a:t>
            </a:r>
            <a:r>
              <a:rPr lang="en" altLang="zh-CN" b="1" dirty="0">
                <a:solidFill>
                  <a:srgbClr val="8981F0"/>
                </a:solidFill>
              </a:rPr>
              <a:t>bucket</a:t>
            </a:r>
            <a:r>
              <a:rPr lang="zh-CN" altLang="en-US" dirty="0"/>
              <a:t>中查找”</a:t>
            </a:r>
            <a:r>
              <a:rPr lang="en" altLang="zh-CN" dirty="0"/>
              <a:t>Ryan”</a:t>
            </a:r>
            <a:endParaRPr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110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0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0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1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1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1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1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1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12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12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12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12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2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12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26" name="Name: Ryan…"/>
          <p:cNvSpPr/>
          <p:nvPr/>
        </p:nvSpPr>
        <p:spPr>
          <a:xfrm>
            <a:off x="4229100" y="3096468"/>
            <a:ext cx="2500164" cy="1033364"/>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2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2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2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30"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31" name="To find the age of “Ryan” hash the key “Ryan” to obtain the value (index) 1. After this search the 1 bucket for “Ryan”"/>
          <p:cNvSpPr/>
          <p:nvPr/>
        </p:nvSpPr>
        <p:spPr>
          <a:xfrm>
            <a:off x="3422984" y="1254570"/>
            <a:ext cx="9602173"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为了找到”</a:t>
            </a:r>
            <a:r>
              <a:rPr lang="en" altLang="zh-CN" dirty="0"/>
              <a:t>Ryan”</a:t>
            </a:r>
            <a:r>
              <a:rPr lang="zh-CN" altLang="en-US" dirty="0"/>
              <a:t>的年龄，将键”</a:t>
            </a:r>
            <a:r>
              <a:rPr lang="en" altLang="zh-CN" dirty="0"/>
              <a:t>Ryan”</a:t>
            </a:r>
            <a:r>
              <a:rPr lang="zh-CN" altLang="en-US" dirty="0"/>
              <a:t>进行哈希，得到哈希值</a:t>
            </a:r>
            <a:r>
              <a:rPr lang="en-US" altLang="zh-CN" dirty="0"/>
              <a:t>1</a:t>
            </a:r>
            <a:r>
              <a:rPr lang="zh-CN" altLang="en-US" dirty="0"/>
              <a:t>，也就是索引</a:t>
            </a:r>
            <a:r>
              <a:rPr lang="en" altLang="zh-CN" dirty="0"/>
              <a:t>index = 1</a:t>
            </a:r>
            <a:r>
              <a:rPr lang="zh-CN" altLang="en" dirty="0"/>
              <a:t>。</a:t>
            </a:r>
            <a:r>
              <a:rPr lang="zh-CN" altLang="en-US" dirty="0"/>
              <a:t>然后在索引位置为</a:t>
            </a:r>
            <a:r>
              <a:rPr lang="en-US" altLang="zh-CN" dirty="0"/>
              <a:t>1</a:t>
            </a:r>
            <a:r>
              <a:rPr lang="zh-CN" altLang="en-US" dirty="0"/>
              <a:t>的</a:t>
            </a:r>
            <a:r>
              <a:rPr lang="zh-CN" altLang="en-US" b="1" dirty="0">
                <a:solidFill>
                  <a:srgbClr val="8981F0"/>
                </a:solidFill>
              </a:rPr>
              <a:t>桶</a:t>
            </a:r>
            <a:r>
              <a:rPr lang="en" altLang="zh-CN" b="1" dirty="0">
                <a:solidFill>
                  <a:srgbClr val="8981F0"/>
                </a:solidFill>
              </a:rPr>
              <a:t>bucket</a:t>
            </a:r>
            <a:r>
              <a:rPr lang="zh-CN" altLang="en-US" dirty="0"/>
              <a:t>中查找”</a:t>
            </a:r>
            <a:r>
              <a:rPr lang="en" altLang="zh-CN" dirty="0"/>
              <a:t>Ryan”</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113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35"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36"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37"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38"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39"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40"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4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14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14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149"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150"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1"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152"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3"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54"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5"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56"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7"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58" name="To find the age of “Mark” hash the key “Mark” to obtain the value (index) 4. After this search the 4 bucket for “Mark”"/>
          <p:cNvSpPr/>
          <p:nvPr/>
        </p:nvSpPr>
        <p:spPr>
          <a:xfrm>
            <a:off x="3422984" y="1254570"/>
            <a:ext cx="9602173"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为了找到”</a:t>
            </a:r>
            <a:r>
              <a:rPr lang="en" altLang="zh-CN" dirty="0"/>
              <a:t>Mark”</a:t>
            </a:r>
            <a:r>
              <a:rPr lang="zh-CN" altLang="en-US" dirty="0"/>
              <a:t>的年龄，将键”</a:t>
            </a:r>
            <a:r>
              <a:rPr lang="en" altLang="zh-CN" dirty="0"/>
              <a:t>Mark”</a:t>
            </a:r>
            <a:r>
              <a:rPr lang="zh-CN" altLang="en-US" dirty="0"/>
              <a:t>进行哈希，得到哈希值</a:t>
            </a:r>
            <a:r>
              <a:rPr lang="en-US" altLang="zh-CN" dirty="0"/>
              <a:t>4</a:t>
            </a:r>
            <a:r>
              <a:rPr lang="zh-CN" altLang="en-US" dirty="0"/>
              <a:t>，也就是索引</a:t>
            </a:r>
            <a:r>
              <a:rPr lang="en" altLang="zh-CN" dirty="0"/>
              <a:t>index = 4</a:t>
            </a:r>
            <a:r>
              <a:rPr lang="zh-CN" altLang="en" dirty="0"/>
              <a:t>。</a:t>
            </a:r>
            <a:r>
              <a:rPr lang="zh-CN" altLang="en-US" dirty="0"/>
              <a:t>然后在索引位置</a:t>
            </a:r>
            <a:r>
              <a:rPr lang="en-US" altLang="zh-CN" dirty="0"/>
              <a:t>4</a:t>
            </a:r>
            <a:r>
              <a:rPr lang="zh-CN" altLang="en-US" dirty="0"/>
              <a:t>的</a:t>
            </a:r>
            <a:r>
              <a:rPr lang="zh-CN" altLang="en-US" b="1" dirty="0">
                <a:solidFill>
                  <a:srgbClr val="8981F0"/>
                </a:solidFill>
              </a:rPr>
              <a:t>桶</a:t>
            </a:r>
            <a:r>
              <a:rPr lang="en" altLang="zh-CN" b="1" dirty="0">
                <a:solidFill>
                  <a:srgbClr val="8981F0"/>
                </a:solidFill>
              </a:rPr>
              <a:t>bucket</a:t>
            </a:r>
            <a:r>
              <a:rPr lang="zh-CN" altLang="en-US" dirty="0"/>
              <a:t>中查找”</a:t>
            </a:r>
            <a:r>
              <a:rPr lang="en" altLang="zh-CN" dirty="0"/>
              <a:t>Mark”</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2344"/>
          <p:cNvSpPr/>
          <p:nvPr/>
        </p:nvSpPr>
        <p:spPr>
          <a:xfrm>
            <a:off x="3174715" y="4624455"/>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2344</a:t>
            </a:r>
          </a:p>
        </p:txBody>
      </p:sp>
      <p:sp>
        <p:nvSpPr>
          <p:cNvPr id="162" name="-7"/>
          <p:cNvSpPr/>
          <p:nvPr/>
        </p:nvSpPr>
        <p:spPr>
          <a:xfrm>
            <a:off x="3449973" y="5419793"/>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63" name="456"/>
          <p:cNvSpPr/>
          <p:nvPr/>
        </p:nvSpPr>
        <p:spPr>
          <a:xfrm>
            <a:off x="3312344" y="6215130"/>
            <a:ext cx="9400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456</a:t>
            </a:r>
          </a:p>
        </p:txBody>
      </p:sp>
      <p:sp>
        <p:nvSpPr>
          <p:cNvPr id="164" name="0"/>
          <p:cNvSpPr/>
          <p:nvPr/>
        </p:nvSpPr>
        <p:spPr>
          <a:xfrm>
            <a:off x="3587602" y="694220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65" name="666"/>
          <p:cNvSpPr/>
          <p:nvPr/>
        </p:nvSpPr>
        <p:spPr>
          <a:xfrm>
            <a:off x="3312344" y="7748655"/>
            <a:ext cx="94007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666</a:t>
            </a:r>
          </a:p>
        </p:txBody>
      </p:sp>
      <p:sp>
        <p:nvSpPr>
          <p:cNvPr id="166" name="[0, 1, 2]"/>
          <p:cNvSpPr/>
          <p:nvPr/>
        </p:nvSpPr>
        <p:spPr>
          <a:xfrm>
            <a:off x="7806073" y="4653030"/>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[0, 1, 2]</a:t>
            </a:r>
          </a:p>
        </p:txBody>
      </p:sp>
      <p:sp>
        <p:nvSpPr>
          <p:cNvPr id="167" name="Line"/>
          <p:cNvSpPr/>
          <p:nvPr/>
        </p:nvSpPr>
        <p:spPr>
          <a:xfrm>
            <a:off x="5175824" y="4964180"/>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8" name="Line"/>
          <p:cNvSpPr/>
          <p:nvPr/>
        </p:nvSpPr>
        <p:spPr>
          <a:xfrm>
            <a:off x="5175824" y="5788093"/>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9" name="Line"/>
          <p:cNvSpPr/>
          <p:nvPr/>
        </p:nvSpPr>
        <p:spPr>
          <a:xfrm>
            <a:off x="5175824" y="6554855"/>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 name="Line"/>
          <p:cNvSpPr/>
          <p:nvPr/>
        </p:nvSpPr>
        <p:spPr>
          <a:xfrm>
            <a:off x="5175824" y="7310505"/>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Line"/>
          <p:cNvSpPr/>
          <p:nvPr/>
        </p:nvSpPr>
        <p:spPr>
          <a:xfrm>
            <a:off x="5175824" y="8088380"/>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Key (integer)"/>
          <p:cNvSpPr/>
          <p:nvPr/>
        </p:nvSpPr>
        <p:spPr>
          <a:xfrm>
            <a:off x="2375242" y="3897381"/>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Key (integer)</a:t>
            </a:r>
          </a:p>
        </p:txBody>
      </p:sp>
      <p:sp>
        <p:nvSpPr>
          <p:cNvPr id="173" name="Value (list)"/>
          <p:cNvSpPr/>
          <p:nvPr/>
        </p:nvSpPr>
        <p:spPr>
          <a:xfrm>
            <a:off x="7393186" y="3897381"/>
            <a:ext cx="341739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rPr dirty="0"/>
              <a:t>Value (list)</a:t>
            </a:r>
          </a:p>
        </p:txBody>
      </p:sp>
      <p:sp>
        <p:nvSpPr>
          <p:cNvPr id="174" name="The key-value pairs you can place in a HT can be of any type not just strings and numbers, but also objects! However, the keys needs to be hashable, a property we will discuss shortly."/>
          <p:cNvSpPr/>
          <p:nvPr/>
        </p:nvSpPr>
        <p:spPr>
          <a:xfrm>
            <a:off x="406530" y="1727473"/>
            <a:ext cx="12415025"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zh-CN" altLang="en-US" dirty="0"/>
              <a:t>放置在哈希表中的键值对可以是任意类型，可以是字符串或者数字，也可以是对象！但是，键必须是可以</a:t>
            </a:r>
            <a:r>
              <a:rPr lang="zh-CN" altLang="en-US" b="1" dirty="0">
                <a:solidFill>
                  <a:srgbClr val="11DBE2"/>
                </a:solidFill>
              </a:rPr>
              <a:t>哈希的</a:t>
            </a:r>
            <a:r>
              <a:rPr lang="en-US" altLang="zh-CN" b="1" dirty="0">
                <a:solidFill>
                  <a:srgbClr val="11DBE2"/>
                </a:solidFill>
              </a:rPr>
              <a:t>(</a:t>
            </a:r>
            <a:r>
              <a:rPr lang="en-US" altLang="zh-CN" b="1" dirty="0" err="1">
                <a:solidFill>
                  <a:srgbClr val="11DBE2"/>
                </a:solidFill>
              </a:rPr>
              <a:t>hashable</a:t>
            </a:r>
            <a:r>
              <a:rPr lang="en-US" altLang="zh-CN" b="1" dirty="0">
                <a:solidFill>
                  <a:srgbClr val="11DBE2"/>
                </a:solidFill>
              </a:rPr>
              <a:t>)</a:t>
            </a:r>
            <a:r>
              <a:rPr lang="zh-CN" altLang="en-US" dirty="0"/>
              <a:t>，后面我们马上会来讨论该特性。</a:t>
            </a:r>
            <a:endParaRPr dirty="0"/>
          </a:p>
        </p:txBody>
      </p:sp>
      <p:sp>
        <p:nvSpPr>
          <p:cNvPr id="175" name="[87, -4]"/>
          <p:cNvSpPr/>
          <p:nvPr/>
        </p:nvSpPr>
        <p:spPr>
          <a:xfrm>
            <a:off x="7806073" y="5476943"/>
            <a:ext cx="231636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[87, -4]</a:t>
            </a:r>
          </a:p>
        </p:txBody>
      </p:sp>
      <p:sp>
        <p:nvSpPr>
          <p:cNvPr id="176" name="[]"/>
          <p:cNvSpPr/>
          <p:nvPr/>
        </p:nvSpPr>
        <p:spPr>
          <a:xfrm>
            <a:off x="7806073" y="6215130"/>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a:t>
            </a:r>
          </a:p>
        </p:txBody>
      </p:sp>
      <p:sp>
        <p:nvSpPr>
          <p:cNvPr id="177" name="[0, 1, 2]"/>
          <p:cNvSpPr/>
          <p:nvPr/>
        </p:nvSpPr>
        <p:spPr>
          <a:xfrm>
            <a:off x="7806073" y="6942205"/>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[0, 1, 2]</a:t>
            </a:r>
          </a:p>
        </p:txBody>
      </p:sp>
      <p:sp>
        <p:nvSpPr>
          <p:cNvPr id="178" name="[0, 1, 2]"/>
          <p:cNvSpPr/>
          <p:nvPr/>
        </p:nvSpPr>
        <p:spPr>
          <a:xfrm>
            <a:off x="7806073" y="7669280"/>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[0, 1, 2]</a:t>
            </a:r>
          </a:p>
        </p:txBody>
      </p:sp>
      <p:sp>
        <p:nvSpPr>
          <p:cNvPr id="179" name="What is a Hash table?"/>
          <p:cNvSpPr>
            <a:spLocks noGrp="1"/>
          </p:cNvSpPr>
          <p:nvPr>
            <p:ph type="title"/>
          </p:nvPr>
        </p:nvSpPr>
        <p:spPr>
          <a:xfrm>
            <a:off x="952500" y="155607"/>
            <a:ext cx="11099800" cy="1166544"/>
          </a:xfrm>
          <a:prstGeom prst="rect">
            <a:avLst/>
          </a:prstGeom>
        </p:spPr>
        <p:txBody>
          <a:bodyPr/>
          <a:lstStyle/>
          <a:p>
            <a:pPr defTabSz="496570">
              <a:defRPr sz="6800" b="1"/>
            </a:pPr>
            <a:r>
              <a:rPr lang="zh-CN" altLang="en-US" dirty="0"/>
              <a:t>什么是哈希表</a:t>
            </a:r>
            <a:r>
              <a:rPr dirty="0"/>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116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62"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63"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64"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65"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66"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67"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6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6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17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175"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176"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17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78"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179"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80"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81"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82"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83"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84"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85" name="To find the age of “Mark” hash the key “Mark” to obtain the value (index) 4. After this search the 4 bucket for “Mark”"/>
          <p:cNvSpPr/>
          <p:nvPr/>
        </p:nvSpPr>
        <p:spPr>
          <a:xfrm>
            <a:off x="3422984" y="1254570"/>
            <a:ext cx="9602173"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为了找到”</a:t>
            </a:r>
            <a:r>
              <a:rPr lang="en" altLang="zh-CN" dirty="0"/>
              <a:t>Mark”</a:t>
            </a:r>
            <a:r>
              <a:rPr lang="zh-CN" altLang="en-US" dirty="0"/>
              <a:t>的年龄，将键”</a:t>
            </a:r>
            <a:r>
              <a:rPr lang="en" altLang="zh-CN" dirty="0"/>
              <a:t>Mark”</a:t>
            </a:r>
            <a:r>
              <a:rPr lang="zh-CN" altLang="en-US" dirty="0"/>
              <a:t>进行哈希，得到哈希值</a:t>
            </a:r>
            <a:r>
              <a:rPr lang="en-US" altLang="zh-CN" dirty="0"/>
              <a:t>4</a:t>
            </a:r>
            <a:r>
              <a:rPr lang="zh-CN" altLang="en-US" dirty="0"/>
              <a:t>，也就是索引</a:t>
            </a:r>
            <a:r>
              <a:rPr lang="en" altLang="zh-CN" dirty="0"/>
              <a:t>index = 4</a:t>
            </a:r>
            <a:r>
              <a:rPr lang="zh-CN" altLang="en" dirty="0"/>
              <a:t>。</a:t>
            </a:r>
            <a:r>
              <a:rPr lang="zh-CN" altLang="en-US" dirty="0"/>
              <a:t>然后在索引位置</a:t>
            </a:r>
            <a:r>
              <a:rPr lang="en-US" altLang="zh-CN" dirty="0"/>
              <a:t>4</a:t>
            </a:r>
            <a:r>
              <a:rPr lang="zh-CN" altLang="en-US" dirty="0"/>
              <a:t>的</a:t>
            </a:r>
            <a:r>
              <a:rPr lang="zh-CN" altLang="en-US" b="1" dirty="0">
                <a:solidFill>
                  <a:srgbClr val="8981F0"/>
                </a:solidFill>
              </a:rPr>
              <a:t>桶</a:t>
            </a:r>
            <a:r>
              <a:rPr lang="en" altLang="zh-CN" b="1" dirty="0">
                <a:solidFill>
                  <a:srgbClr val="8981F0"/>
                </a:solidFill>
              </a:rPr>
              <a:t>bucket</a:t>
            </a:r>
            <a:r>
              <a:rPr lang="zh-CN" altLang="en-US" dirty="0"/>
              <a:t>中查找”</a:t>
            </a:r>
            <a:r>
              <a:rPr lang="en" altLang="zh-CN" dirty="0"/>
              <a:t>Mark”</a:t>
            </a:r>
          </a:p>
        </p:txBody>
      </p:sp>
      <p:sp>
        <p:nvSpPr>
          <p:cNvPr id="1186" name="Rectangle"/>
          <p:cNvSpPr/>
          <p:nvPr/>
        </p:nvSpPr>
        <p:spPr>
          <a:xfrm>
            <a:off x="279121" y="6292850"/>
            <a:ext cx="10045433" cy="1358900"/>
          </a:xfrm>
          <a:prstGeom prst="rect">
            <a:avLst/>
          </a:prstGeom>
          <a:ln w="76200">
            <a:solidFill>
              <a:schemeClr val="accent6">
                <a:hueOff val="-241736"/>
                <a:satOff val="29413"/>
                <a:lumOff val="20727"/>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118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0"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91"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92"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93"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94"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95"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9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1"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02"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03"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04"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05"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06"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07"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08"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09"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10"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11"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12"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13" name="To find the age of “Mark” hash the key “Mark” to obtain the value (index) 4. After this search the 4 bucket for “Mark”"/>
          <p:cNvSpPr/>
          <p:nvPr/>
        </p:nvSpPr>
        <p:spPr>
          <a:xfrm>
            <a:off x="3422984" y="1254570"/>
            <a:ext cx="9602173"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为了找到”</a:t>
            </a:r>
            <a:r>
              <a:rPr lang="en" altLang="zh-CN" dirty="0"/>
              <a:t>Mark”</a:t>
            </a:r>
            <a:r>
              <a:rPr lang="zh-CN" altLang="en-US" dirty="0"/>
              <a:t>的年龄，将键”</a:t>
            </a:r>
            <a:r>
              <a:rPr lang="en" altLang="zh-CN" dirty="0"/>
              <a:t>Mark”</a:t>
            </a:r>
            <a:r>
              <a:rPr lang="zh-CN" altLang="en-US" dirty="0"/>
              <a:t>进行哈希，得到哈希值</a:t>
            </a:r>
            <a:r>
              <a:rPr lang="en-US" altLang="zh-CN" dirty="0"/>
              <a:t>4</a:t>
            </a:r>
            <a:r>
              <a:rPr lang="zh-CN" altLang="en-US" dirty="0"/>
              <a:t>，也就是索引</a:t>
            </a:r>
            <a:r>
              <a:rPr lang="en" altLang="zh-CN" dirty="0"/>
              <a:t>index = 4</a:t>
            </a:r>
            <a:r>
              <a:rPr lang="zh-CN" altLang="en" dirty="0"/>
              <a:t>。</a:t>
            </a:r>
            <a:r>
              <a:rPr lang="zh-CN" altLang="en-US" dirty="0"/>
              <a:t>然后在索引位置</a:t>
            </a:r>
            <a:r>
              <a:rPr lang="en-US" altLang="zh-CN" dirty="0"/>
              <a:t>4</a:t>
            </a:r>
            <a:r>
              <a:rPr lang="zh-CN" altLang="en-US" dirty="0"/>
              <a:t>的</a:t>
            </a:r>
            <a:r>
              <a:rPr lang="zh-CN" altLang="en-US" b="1" dirty="0">
                <a:solidFill>
                  <a:srgbClr val="8981F0"/>
                </a:solidFill>
              </a:rPr>
              <a:t>桶</a:t>
            </a:r>
            <a:r>
              <a:rPr lang="en" altLang="zh-CN" b="1" dirty="0">
                <a:solidFill>
                  <a:srgbClr val="8981F0"/>
                </a:solidFill>
              </a:rPr>
              <a:t>bucket</a:t>
            </a:r>
            <a:r>
              <a:rPr lang="zh-CN" altLang="en-US" dirty="0"/>
              <a:t>中查找”</a:t>
            </a:r>
            <a:r>
              <a:rPr lang="en" altLang="zh-CN" dirty="0"/>
              <a:t>Mark”</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121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18"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19"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20"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221"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22"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2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2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30"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31"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3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3"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3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5"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36"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7"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38"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9"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40" name="To find the age of “Mark” hash the key “Mark” to obtain the value (index) 4. After this search the 4 bucket for “Mark”"/>
          <p:cNvSpPr/>
          <p:nvPr/>
        </p:nvSpPr>
        <p:spPr>
          <a:xfrm>
            <a:off x="3422984" y="1254570"/>
            <a:ext cx="9602173"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为了找到”</a:t>
            </a:r>
            <a:r>
              <a:rPr lang="en" altLang="zh-CN" dirty="0"/>
              <a:t>Mark”</a:t>
            </a:r>
            <a:r>
              <a:rPr lang="zh-CN" altLang="en-US" dirty="0"/>
              <a:t>的年龄，将键”</a:t>
            </a:r>
            <a:r>
              <a:rPr lang="en" altLang="zh-CN" dirty="0"/>
              <a:t>Mark”</a:t>
            </a:r>
            <a:r>
              <a:rPr lang="zh-CN" altLang="en-US" dirty="0"/>
              <a:t>进行哈希，得到哈希值</a:t>
            </a:r>
            <a:r>
              <a:rPr lang="en-US" altLang="zh-CN" dirty="0"/>
              <a:t>4</a:t>
            </a:r>
            <a:r>
              <a:rPr lang="zh-CN" altLang="en-US" dirty="0"/>
              <a:t>，也就是索引</a:t>
            </a:r>
            <a:r>
              <a:rPr lang="en" altLang="zh-CN" dirty="0"/>
              <a:t>index = 4</a:t>
            </a:r>
            <a:r>
              <a:rPr lang="zh-CN" altLang="en" dirty="0"/>
              <a:t>。</a:t>
            </a:r>
            <a:r>
              <a:rPr lang="zh-CN" altLang="en-US" dirty="0"/>
              <a:t>然后在索引位置</a:t>
            </a:r>
            <a:r>
              <a:rPr lang="en-US" altLang="zh-CN" dirty="0"/>
              <a:t>4</a:t>
            </a:r>
            <a:r>
              <a:rPr lang="zh-CN" altLang="en-US" dirty="0"/>
              <a:t>的</a:t>
            </a:r>
            <a:r>
              <a:rPr lang="zh-CN" altLang="en-US" b="1" dirty="0">
                <a:solidFill>
                  <a:srgbClr val="8981F0"/>
                </a:solidFill>
              </a:rPr>
              <a:t>桶</a:t>
            </a:r>
            <a:r>
              <a:rPr lang="en" altLang="zh-CN" b="1" dirty="0">
                <a:solidFill>
                  <a:srgbClr val="8981F0"/>
                </a:solidFill>
              </a:rPr>
              <a:t>bucket</a:t>
            </a:r>
            <a:r>
              <a:rPr lang="zh-CN" altLang="en-US" dirty="0"/>
              <a:t>中查找”</a:t>
            </a:r>
            <a:r>
              <a:rPr lang="en" altLang="zh-CN" dirty="0"/>
              <a:t>Mark”</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124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45"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46"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47"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248"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49"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5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5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5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58"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5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6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6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65"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6" name="Name: Mark…"/>
          <p:cNvSpPr/>
          <p:nvPr/>
        </p:nvSpPr>
        <p:spPr>
          <a:xfrm>
            <a:off x="7683500" y="6455618"/>
            <a:ext cx="2500164" cy="1033364"/>
          </a:xfrm>
          <a:prstGeom prst="rect">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67" name="To find the age of “Mark” hash the key “Mark” to obtain the value (index) 4. After this search the 4 bucket for “Mark”"/>
          <p:cNvSpPr/>
          <p:nvPr/>
        </p:nvSpPr>
        <p:spPr>
          <a:xfrm>
            <a:off x="3422984" y="1254570"/>
            <a:ext cx="9602173"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为了找到”</a:t>
            </a:r>
            <a:r>
              <a:rPr lang="en" altLang="zh-CN" dirty="0"/>
              <a:t>Mark”</a:t>
            </a:r>
            <a:r>
              <a:rPr lang="zh-CN" altLang="en-US" dirty="0"/>
              <a:t>的年龄，将键”</a:t>
            </a:r>
            <a:r>
              <a:rPr lang="en" altLang="zh-CN" dirty="0"/>
              <a:t>Mark”</a:t>
            </a:r>
            <a:r>
              <a:rPr lang="zh-CN" altLang="en-US" dirty="0"/>
              <a:t>进行哈希，得到哈希值</a:t>
            </a:r>
            <a:r>
              <a:rPr lang="en-US" altLang="zh-CN" dirty="0"/>
              <a:t>4</a:t>
            </a:r>
            <a:r>
              <a:rPr lang="zh-CN" altLang="en-US" dirty="0"/>
              <a:t>，也就是索引</a:t>
            </a:r>
            <a:r>
              <a:rPr lang="en" altLang="zh-CN" dirty="0"/>
              <a:t>index = 4</a:t>
            </a:r>
            <a:r>
              <a:rPr lang="zh-CN" altLang="en" dirty="0"/>
              <a:t>。</a:t>
            </a:r>
            <a:r>
              <a:rPr lang="zh-CN" altLang="en-US" dirty="0"/>
              <a:t>然后在索引位置</a:t>
            </a:r>
            <a:r>
              <a:rPr lang="en-US" altLang="zh-CN" dirty="0"/>
              <a:t>4</a:t>
            </a:r>
            <a:r>
              <a:rPr lang="zh-CN" altLang="en-US" dirty="0"/>
              <a:t>的</a:t>
            </a:r>
            <a:r>
              <a:rPr lang="zh-CN" altLang="en-US" b="1" dirty="0">
                <a:solidFill>
                  <a:srgbClr val="8981F0"/>
                </a:solidFill>
              </a:rPr>
              <a:t>桶</a:t>
            </a:r>
            <a:r>
              <a:rPr lang="en" altLang="zh-CN" b="1" dirty="0">
                <a:solidFill>
                  <a:srgbClr val="8981F0"/>
                </a:solidFill>
              </a:rPr>
              <a:t>bucket</a:t>
            </a:r>
            <a:r>
              <a:rPr lang="zh-CN" altLang="en-US" dirty="0"/>
              <a:t>中查找”</a:t>
            </a:r>
            <a:r>
              <a:rPr lang="en" altLang="zh-CN" dirty="0"/>
              <a:t>Mark”</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127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72"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73"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74"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275"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76"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7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7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8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8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8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83"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8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8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8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8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8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8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9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9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92"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93" name="Name: Mark…"/>
          <p:cNvSpPr/>
          <p:nvPr/>
        </p:nvSpPr>
        <p:spPr>
          <a:xfrm>
            <a:off x="7683500" y="6455618"/>
            <a:ext cx="2500164" cy="1033364"/>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94" name="To find the age of “Mark” hash the key “Mark” to obtain the value (index) 4. After this search the 4 bucket for “Mark”"/>
          <p:cNvSpPr/>
          <p:nvPr/>
        </p:nvSpPr>
        <p:spPr>
          <a:xfrm>
            <a:off x="3422984" y="1254570"/>
            <a:ext cx="9602173"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为了找到”</a:t>
            </a:r>
            <a:r>
              <a:rPr lang="en" altLang="zh-CN" dirty="0"/>
              <a:t>Mark”</a:t>
            </a:r>
            <a:r>
              <a:rPr lang="zh-CN" altLang="en-US" dirty="0"/>
              <a:t>的年龄，将键”</a:t>
            </a:r>
            <a:r>
              <a:rPr lang="en" altLang="zh-CN" dirty="0"/>
              <a:t>Mark”</a:t>
            </a:r>
            <a:r>
              <a:rPr lang="zh-CN" altLang="en-US" dirty="0"/>
              <a:t>进行哈希，得到哈希值</a:t>
            </a:r>
            <a:r>
              <a:rPr lang="en-US" altLang="zh-CN" dirty="0"/>
              <a:t>4</a:t>
            </a:r>
            <a:r>
              <a:rPr lang="zh-CN" altLang="en-US" dirty="0"/>
              <a:t>，也就是索引</a:t>
            </a:r>
            <a:r>
              <a:rPr lang="en" altLang="zh-CN" dirty="0"/>
              <a:t>index = 4</a:t>
            </a:r>
            <a:r>
              <a:rPr lang="zh-CN" altLang="en" dirty="0"/>
              <a:t>。</a:t>
            </a:r>
            <a:r>
              <a:rPr lang="zh-CN" altLang="en-US" dirty="0"/>
              <a:t>然后在索引位置</a:t>
            </a:r>
            <a:r>
              <a:rPr lang="en-US" altLang="zh-CN" dirty="0"/>
              <a:t>4</a:t>
            </a:r>
            <a:r>
              <a:rPr lang="zh-CN" altLang="en-US" dirty="0"/>
              <a:t>的</a:t>
            </a:r>
            <a:r>
              <a:rPr lang="zh-CN" altLang="en-US" b="1" dirty="0">
                <a:solidFill>
                  <a:srgbClr val="8981F0"/>
                </a:solidFill>
              </a:rPr>
              <a:t>桶</a:t>
            </a:r>
            <a:r>
              <a:rPr lang="en" altLang="zh-CN" b="1" dirty="0">
                <a:solidFill>
                  <a:srgbClr val="8981F0"/>
                </a:solidFill>
              </a:rPr>
              <a:t>bucket</a:t>
            </a:r>
            <a:r>
              <a:rPr lang="zh-CN" altLang="en-US" dirty="0"/>
              <a:t>中查找”</a:t>
            </a:r>
            <a:r>
              <a:rPr lang="en" altLang="zh-CN" dirty="0"/>
              <a:t>Mark”</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 name="Linked list Separate Chaining Lookups"/>
          <p:cNvSpPr>
            <a:spLocks noGrp="1"/>
          </p:cNvSpPr>
          <p:nvPr>
            <p:ph type="title"/>
          </p:nvPr>
        </p:nvSpPr>
        <p:spPr>
          <a:xfrm>
            <a:off x="0" y="-25400"/>
            <a:ext cx="13004801" cy="1188319"/>
          </a:xfrm>
          <a:prstGeom prst="rect">
            <a:avLst/>
          </a:prstGeom>
        </p:spPr>
        <p:txBody>
          <a:bodyPr>
            <a:normAutofit/>
          </a:bodyPr>
          <a:lstStyle>
            <a:lvl1pPr defTabSz="332993">
              <a:defRPr sz="4560" b="1"/>
            </a:lvl1pPr>
          </a:lstStyle>
          <a:p>
            <a:r>
              <a:rPr lang="en-US" altLang="zh-CN" dirty="0" err="1"/>
              <a:t>分离链表查找</a:t>
            </a:r>
            <a:endParaRPr dirty="0"/>
          </a:p>
        </p:txBody>
      </p:sp>
      <p:sp>
        <p:nvSpPr>
          <p:cNvPr id="129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98" name="0"/>
          <p:cNvSpPr/>
          <p:nvPr/>
        </p:nvSpPr>
        <p:spPr>
          <a:xfrm>
            <a:off x="287821" y="21732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99" name="1"/>
          <p:cNvSpPr/>
          <p:nvPr/>
        </p:nvSpPr>
        <p:spPr>
          <a:xfrm>
            <a:off x="287821" y="32765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00" name="2"/>
          <p:cNvSpPr/>
          <p:nvPr/>
        </p:nvSpPr>
        <p:spPr>
          <a:xfrm>
            <a:off x="287821" y="43799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01" name="3"/>
          <p:cNvSpPr/>
          <p:nvPr/>
        </p:nvSpPr>
        <p:spPr>
          <a:xfrm>
            <a:off x="287821" y="55117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302" name="4"/>
          <p:cNvSpPr/>
          <p:nvPr/>
        </p:nvSpPr>
        <p:spPr>
          <a:xfrm>
            <a:off x="287821" y="66611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03" name="5"/>
          <p:cNvSpPr/>
          <p:nvPr/>
        </p:nvSpPr>
        <p:spPr>
          <a:xfrm>
            <a:off x="287821" y="78104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0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31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31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31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31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1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31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16"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31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1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31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20"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321" name="It may happen that the value you are looking for does not exist in the bucket the key hashed to in which case the item does not exist in the HT."/>
          <p:cNvSpPr/>
          <p:nvPr/>
        </p:nvSpPr>
        <p:spPr>
          <a:xfrm>
            <a:off x="3340243" y="1539960"/>
            <a:ext cx="9376736"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3000"/>
            </a:lvl1pPr>
          </a:lstStyle>
          <a:p>
            <a:r>
              <a:rPr lang="en-US" dirty="0" err="1"/>
              <a:t>有可能你所要找的值</a:t>
            </a:r>
            <a:r>
              <a:rPr lang="zh-CN" altLang="en-US" dirty="0"/>
              <a:t>，</a:t>
            </a:r>
            <a:r>
              <a:rPr lang="en-US" dirty="0" err="1"/>
              <a:t>在键映射到的桶中并不存在</a:t>
            </a:r>
            <a:r>
              <a:rPr lang="zh-CN" altLang="en-US" dirty="0"/>
              <a:t>，在这种情况下，可以判定要找的项目在哈希表中不存在。</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Q: How do I maintain O(1) insertion and lookup time complexity once my HT gets really full and I have long linked list chains?"/>
          <p:cNvSpPr/>
          <p:nvPr/>
        </p:nvSpPr>
        <p:spPr>
          <a:xfrm>
            <a:off x="0" y="2505976"/>
            <a:ext cx="13004801"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lang="en-US" altLang="zh-CN" dirty="0"/>
              <a:t>Q</a:t>
            </a:r>
            <a:r>
              <a:rPr lang="zh-CN" altLang="en-US" dirty="0"/>
              <a:t>：随着添加条目的增加，哈希表会逐渐变满，</a:t>
            </a:r>
            <a:endParaRPr lang="en-US" altLang="zh-CN" dirty="0"/>
          </a:p>
          <a:p>
            <a:r>
              <a:rPr lang="zh-CN" altLang="en-US" dirty="0"/>
              <a:t>然后分离链表会越来越长，这时我该如何维持</a:t>
            </a:r>
            <a:r>
              <a:rPr lang="en-US" altLang="zh-CN" b="1" dirty="0">
                <a:solidFill>
                  <a:srgbClr val="7BDB45"/>
                </a:solidFill>
              </a:rPr>
              <a:t>O(1)</a:t>
            </a:r>
            <a:r>
              <a:rPr lang="zh-CN" altLang="en-US" dirty="0"/>
              <a:t>操作性能？</a:t>
            </a:r>
            <a:endParaRPr dirty="0"/>
          </a:p>
        </p:txBody>
      </p:sp>
      <p:sp>
        <p:nvSpPr>
          <p:cNvPr id="1324" name="A: Once the HT contains a lot of elements you should create a new HT with a larger capacity and rehash all the items inside the old HT and disperse them throughout the new HT at different locations."/>
          <p:cNvSpPr/>
          <p:nvPr/>
        </p:nvSpPr>
        <p:spPr>
          <a:xfrm>
            <a:off x="424445" y="5241647"/>
            <a:ext cx="12155910"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altLang="zh-CN" dirty="0"/>
              <a:t>A</a:t>
            </a:r>
            <a:r>
              <a:rPr lang="zh-CN" altLang="en-US" dirty="0"/>
              <a:t>：一旦哈希表变满，你就应该创建一个新的容量更大的哈希表，并且对所有原来的元素进行再哈希</a:t>
            </a:r>
            <a:r>
              <a:rPr lang="en-US" altLang="zh-CN" dirty="0"/>
              <a:t>(rehashing)</a:t>
            </a:r>
            <a:r>
              <a:rPr lang="zh-CN" altLang="en-US" dirty="0"/>
              <a:t>，也就是将元素分散在新哈希表的不同位置。</a:t>
            </a:r>
            <a:endParaRPr dirty="0"/>
          </a:p>
        </p:txBody>
      </p:sp>
      <p:sp>
        <p:nvSpPr>
          <p:cNvPr id="1325" name="Hash table FAQs"/>
          <p:cNvSpPr>
            <a:spLocks noGrp="1"/>
          </p:cNvSpPr>
          <p:nvPr>
            <p:ph type="title"/>
          </p:nvPr>
        </p:nvSpPr>
        <p:spPr>
          <a:xfrm>
            <a:off x="0" y="248920"/>
            <a:ext cx="13004801" cy="1188319"/>
          </a:xfrm>
          <a:prstGeom prst="rect">
            <a:avLst/>
          </a:prstGeom>
        </p:spPr>
        <p:txBody>
          <a:bodyPr>
            <a:normAutofit fontScale="90000"/>
          </a:bodyPr>
          <a:lstStyle>
            <a:lvl1pPr defTabSz="537463">
              <a:defRPr sz="7360" b="1"/>
            </a:lvl1pPr>
          </a:lstStyle>
          <a:p>
            <a:r>
              <a:rPr lang="zh-CN" altLang="en-US" dirty="0"/>
              <a:t>哈希表问答</a:t>
            </a:r>
            <a:endParaRPr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 name="Q: How do I remove key-value pairs from my HT?"/>
          <p:cNvSpPr/>
          <p:nvPr/>
        </p:nvSpPr>
        <p:spPr>
          <a:xfrm>
            <a:off x="680293" y="2789602"/>
            <a:ext cx="11644214"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dirty="0"/>
              <a:t>Q: </a:t>
            </a:r>
            <a:r>
              <a:rPr lang="en" dirty="0" err="1"/>
              <a:t>我该如何从哈希表中</a:t>
            </a:r>
            <a:r>
              <a:rPr lang="en" b="1" dirty="0" err="1">
                <a:solidFill>
                  <a:srgbClr val="8880EF"/>
                </a:solidFill>
              </a:rPr>
              <a:t>移除</a:t>
            </a:r>
            <a:r>
              <a:rPr lang="en" b="1" dirty="0">
                <a:solidFill>
                  <a:srgbClr val="8880EF"/>
                </a:solidFill>
              </a:rPr>
              <a:t>(remove)</a:t>
            </a:r>
            <a:r>
              <a:rPr lang="en" dirty="0" err="1"/>
              <a:t>键值对</a:t>
            </a:r>
            <a:r>
              <a:rPr lang="zh-CN" altLang="en-US" dirty="0"/>
              <a:t>？</a:t>
            </a:r>
            <a:endParaRPr dirty="0"/>
          </a:p>
        </p:txBody>
      </p:sp>
      <p:sp>
        <p:nvSpPr>
          <p:cNvPr id="1328" name="A: Apply the same procedure as doing a lookup for a key, but this time instead of returning the value associated with the key remove the node in the linked list data structure."/>
          <p:cNvSpPr/>
          <p:nvPr/>
        </p:nvSpPr>
        <p:spPr>
          <a:xfrm>
            <a:off x="680294" y="5423615"/>
            <a:ext cx="11644213"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US" altLang="zh-CN" dirty="0"/>
              <a:t>A</a:t>
            </a:r>
            <a:r>
              <a:rPr lang="zh-CN" altLang="en-US" dirty="0"/>
              <a:t>：和通过</a:t>
            </a:r>
            <a:r>
              <a:rPr lang="en-US" altLang="zh-CN" dirty="0"/>
              <a:t>key</a:t>
            </a:r>
            <a:r>
              <a:rPr lang="zh-CN" altLang="en-US" dirty="0"/>
              <a:t>查找的过程类似，</a:t>
            </a:r>
            <a:endParaRPr lang="en-US" altLang="zh-CN" dirty="0"/>
          </a:p>
          <a:p>
            <a:r>
              <a:rPr lang="zh-CN" altLang="en-US" dirty="0"/>
              <a:t>但是这次需要从链表中移除节点，而不是返回节点数据。</a:t>
            </a:r>
            <a:endParaRPr dirty="0"/>
          </a:p>
        </p:txBody>
      </p:sp>
      <p:sp>
        <p:nvSpPr>
          <p:cNvPr id="1329" name="Hash table FAQs"/>
          <p:cNvSpPr>
            <a:spLocks noGrp="1"/>
          </p:cNvSpPr>
          <p:nvPr>
            <p:ph type="title"/>
          </p:nvPr>
        </p:nvSpPr>
        <p:spPr>
          <a:xfrm>
            <a:off x="0" y="248920"/>
            <a:ext cx="13004801" cy="1188319"/>
          </a:xfrm>
          <a:prstGeom prst="rect">
            <a:avLst/>
          </a:prstGeom>
        </p:spPr>
        <p:txBody>
          <a:bodyPr>
            <a:normAutofit fontScale="90000"/>
          </a:bodyPr>
          <a:lstStyle>
            <a:lvl1pPr defTabSz="537463">
              <a:defRPr sz="7360" b="1"/>
            </a:lvl1pPr>
          </a:lstStyle>
          <a:p>
            <a:r>
              <a:rPr lang="en-US" dirty="0" err="1"/>
              <a:t>哈希表问答</a:t>
            </a:r>
            <a:endParaRPr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 name="Q: Can I use another data structure to model the bucket behaviour required for the separate chaining method?"/>
          <p:cNvSpPr/>
          <p:nvPr/>
        </p:nvSpPr>
        <p:spPr>
          <a:xfrm>
            <a:off x="817415" y="2379207"/>
            <a:ext cx="11369969"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Q: </a:t>
            </a:r>
            <a:r>
              <a:rPr lang="zh-CN" altLang="en-US" dirty="0"/>
              <a:t>我可以用其它数据结构来建模分离链表法所需要的桶的行为吗？</a:t>
            </a:r>
            <a:endParaRPr dirty="0"/>
          </a:p>
        </p:txBody>
      </p:sp>
      <p:sp>
        <p:nvSpPr>
          <p:cNvPr id="1332" name="A: Of course! Common data structures used instead of a linked list include: arrays, binary trees, self balancing trees, etc… You can even go with a hybrid approach like Java’s HashMap. However, note that some of these are much more memory intensive and complex to implement than a simple linked list which is why they may be less popular."/>
          <p:cNvSpPr/>
          <p:nvPr/>
        </p:nvSpPr>
        <p:spPr>
          <a:xfrm>
            <a:off x="79386" y="5008356"/>
            <a:ext cx="12846026" cy="287258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A:</a:t>
            </a:r>
            <a:r>
              <a:rPr lang="zh-CN" altLang="en-US" dirty="0"/>
              <a:t>当然可以！除了链表以外，你还可以使用</a:t>
            </a:r>
            <a:r>
              <a:rPr lang="zh-CN" altLang="en-US" b="1" dirty="0">
                <a:solidFill>
                  <a:srgbClr val="E9A432"/>
                </a:solidFill>
              </a:rPr>
              <a:t>数组</a:t>
            </a:r>
            <a:r>
              <a:rPr lang="zh-CN" altLang="en-US" dirty="0"/>
              <a:t>，</a:t>
            </a:r>
            <a:r>
              <a:rPr lang="zh-CN" altLang="en-US" b="1" dirty="0">
                <a:solidFill>
                  <a:srgbClr val="E9A432"/>
                </a:solidFill>
              </a:rPr>
              <a:t>二叉树</a:t>
            </a:r>
            <a:r>
              <a:rPr lang="zh-CN" altLang="en-US" dirty="0"/>
              <a:t>，</a:t>
            </a:r>
            <a:r>
              <a:rPr lang="zh-CN" altLang="en-US" b="1" dirty="0">
                <a:solidFill>
                  <a:srgbClr val="E9A432"/>
                </a:solidFill>
              </a:rPr>
              <a:t>自平衡树</a:t>
            </a:r>
            <a:r>
              <a:rPr lang="zh-CN" altLang="en-US" dirty="0"/>
              <a:t>，等等。。。你也可以使用类似</a:t>
            </a:r>
            <a:r>
              <a:rPr lang="en-US" altLang="zh-CN" dirty="0"/>
              <a:t>Java</a:t>
            </a:r>
            <a:r>
              <a:rPr lang="zh-CN" altLang="en-US" dirty="0"/>
              <a:t>的</a:t>
            </a:r>
            <a:r>
              <a:rPr lang="en-US" altLang="zh-CN" dirty="0"/>
              <a:t>HashMap</a:t>
            </a:r>
            <a:r>
              <a:rPr lang="zh-CN" altLang="en-US" dirty="0"/>
              <a:t>所采用的混合方法。注意在这些其它方法中，有些比较吃内存也比较复杂，所以相比简单的链表，这些方法并不流行。</a:t>
            </a:r>
            <a:r>
              <a:rPr dirty="0"/>
              <a:t> </a:t>
            </a:r>
            <a:endParaRPr lang="en-US" dirty="0"/>
          </a:p>
          <a:p>
            <a:r>
              <a:rPr dirty="0"/>
              <a:t>.</a:t>
            </a:r>
          </a:p>
        </p:txBody>
      </p:sp>
      <p:sp>
        <p:nvSpPr>
          <p:cNvPr id="1333" name="Hash table FAQs"/>
          <p:cNvSpPr>
            <a:spLocks noGrp="1"/>
          </p:cNvSpPr>
          <p:nvPr>
            <p:ph type="title"/>
          </p:nvPr>
        </p:nvSpPr>
        <p:spPr>
          <a:xfrm>
            <a:off x="0" y="248920"/>
            <a:ext cx="13004801" cy="1188319"/>
          </a:xfrm>
          <a:prstGeom prst="rect">
            <a:avLst/>
          </a:prstGeom>
        </p:spPr>
        <p:txBody>
          <a:bodyPr>
            <a:normAutofit fontScale="90000"/>
          </a:bodyPr>
          <a:lstStyle>
            <a:lvl1pPr defTabSz="537463">
              <a:defRPr sz="7360" b="1"/>
            </a:lvl1pPr>
          </a:lstStyle>
          <a:p>
            <a:r>
              <a:rPr lang="zh-CN" altLang="en-US" dirty="0"/>
              <a:t>哈希表问答</a:t>
            </a:r>
            <a:endParaRPr dirty="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Next Video: Separate chaining"/>
          <p:cNvSpPr>
            <a:spLocks noGrp="1"/>
          </p:cNvSpPr>
          <p:nvPr>
            <p:ph type="title"/>
          </p:nvPr>
        </p:nvSpPr>
        <p:spPr>
          <a:xfrm>
            <a:off x="0" y="469900"/>
            <a:ext cx="13004800" cy="1256358"/>
          </a:xfrm>
          <a:prstGeom prst="rect">
            <a:avLst/>
          </a:prstGeom>
        </p:spPr>
        <p:txBody>
          <a:bodyPr/>
          <a:lstStyle>
            <a:lvl1pPr defTabSz="525779">
              <a:defRPr sz="5760" b="1"/>
            </a:lvl1pPr>
          </a:lstStyle>
          <a:p>
            <a:r>
              <a:rPr lang="zh-CN" altLang="en-US" dirty="0"/>
              <a:t>下一个视频</a:t>
            </a:r>
            <a:r>
              <a:rPr dirty="0"/>
              <a:t>: </a:t>
            </a:r>
            <a:r>
              <a:rPr lang="zh-CN" altLang="en-US" dirty="0"/>
              <a:t>开放地址法</a:t>
            </a:r>
            <a:endParaRPr dirty="0"/>
          </a:p>
        </p:txBody>
      </p:sp>
      <p:sp>
        <p:nvSpPr>
          <p:cNvPr id="345" name="Hash table implementation and source code and tests can all be found at the following link:"/>
          <p:cNvSpPr/>
          <p:nvPr/>
        </p:nvSpPr>
        <p:spPr>
          <a:xfrm>
            <a:off x="97352" y="6913844"/>
            <a:ext cx="12810096" cy="14979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268731">
              <a:defRPr sz="3680"/>
            </a:lvl1pPr>
          </a:lstStyle>
          <a:p>
            <a:r>
              <a:rPr lang="en-US" dirty="0" err="1"/>
              <a:t>课程PPT链接如下</a:t>
            </a:r>
            <a:r>
              <a:rPr dirty="0"/>
              <a:t>:</a:t>
            </a:r>
          </a:p>
        </p:txBody>
      </p:sp>
      <p:sp>
        <p:nvSpPr>
          <p:cNvPr id="346" name="github.com/williamfiset/data-structures"/>
          <p:cNvSpPr/>
          <p:nvPr/>
        </p:nvSpPr>
        <p:spPr>
          <a:xfrm>
            <a:off x="730787" y="8350118"/>
            <a:ext cx="11543225" cy="68736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b="1" u="sng">
                <a:hlinkClick r:id="rId3"/>
              </a:defRPr>
            </a:lvl1pPr>
          </a:lstStyle>
          <a:p>
            <a:pPr>
              <a:defRPr u="none"/>
            </a:pPr>
            <a:r>
              <a:rPr lang="en" altLang="zh-CN" dirty="0">
                <a:hlinkClick r:id="rId4"/>
              </a:rPr>
              <a:t>https://github.com/spring2go/Algorithms</a:t>
            </a:r>
            <a:endParaRPr u="sng" dirty="0">
              <a:hlinkClick r:id="rId3"/>
            </a:endParaRPr>
          </a:p>
        </p:txBody>
      </p:sp>
    </p:spTree>
    <p:extLst>
      <p:ext uri="{BB962C8B-B14F-4D97-AF65-F5344CB8AC3E}">
        <p14:creationId xmlns:p14="http://schemas.microsoft.com/office/powerpoint/2010/main" val="8467914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o be able to understand how a mapping is constructed between key-value pairs we first need to talk about hash functions."/>
          <p:cNvSpPr/>
          <p:nvPr/>
        </p:nvSpPr>
        <p:spPr>
          <a:xfrm>
            <a:off x="711422" y="457348"/>
            <a:ext cx="11581955" cy="175230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zh-CN" altLang="en-US" dirty="0"/>
              <a:t>为了理解键值对之间的映射关系是如何建立的，我们首先要理解哈希函数。</a:t>
            </a:r>
            <a:endParaRPr dirty="0"/>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 name="Hash table (HT)…"/>
          <p:cNvSpPr>
            <a:spLocks noGrp="1"/>
          </p:cNvSpPr>
          <p:nvPr>
            <p:ph type="title"/>
          </p:nvPr>
        </p:nvSpPr>
        <p:spPr>
          <a:xfrm>
            <a:off x="-58508" y="904311"/>
            <a:ext cx="13121817" cy="5071449"/>
          </a:xfrm>
          <a:prstGeom prst="rect">
            <a:avLst/>
          </a:prstGeom>
        </p:spPr>
        <p:txBody>
          <a:bodyPr/>
          <a:lstStyle/>
          <a:p>
            <a:pPr>
              <a:defRPr sz="11000"/>
            </a:pPr>
            <a:r>
              <a:t>Hash table (HT) </a:t>
            </a:r>
          </a:p>
          <a:p>
            <a:pPr>
              <a:defRPr sz="11000"/>
            </a:pPr>
            <a:r>
              <a:t>open addressing</a:t>
            </a:r>
          </a:p>
        </p:txBody>
      </p:sp>
      <p:sp>
        <p:nvSpPr>
          <p:cNvPr id="1340" name="William Fiset"/>
          <p:cNvSpPr/>
          <p:nvPr/>
        </p:nvSpPr>
        <p:spPr>
          <a:xfrm>
            <a:off x="4656075" y="719535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Open addressing basic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Open addressing basics</a:t>
            </a:r>
          </a:p>
        </p:txBody>
      </p:sp>
      <p:sp>
        <p:nvSpPr>
          <p:cNvPr id="1343" name="The goal of the Hash Table (HT) is to construct a mapping from keys to values.…"/>
          <p:cNvSpPr/>
          <p:nvPr/>
        </p:nvSpPr>
        <p:spPr>
          <a:xfrm>
            <a:off x="0" y="891540"/>
            <a:ext cx="13004801" cy="8458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endParaRPr/>
          </a:p>
          <a:p>
            <a:r>
              <a:t>The goal of the </a:t>
            </a:r>
            <a:r>
              <a:rPr b="1">
                <a:solidFill>
                  <a:schemeClr val="accent4">
                    <a:hueOff val="102361"/>
                    <a:satOff val="14118"/>
                    <a:lumOff val="10675"/>
                  </a:schemeClr>
                </a:solidFill>
              </a:rPr>
              <a:t>Hash Table (HT)</a:t>
            </a:r>
            <a:r>
              <a:t> is to construct a </a:t>
            </a:r>
            <a:r>
              <a:rPr b="1">
                <a:solidFill>
                  <a:schemeClr val="accent4">
                    <a:hueOff val="102361"/>
                    <a:satOff val="14118"/>
                    <a:lumOff val="10675"/>
                  </a:schemeClr>
                </a:solidFill>
              </a:rPr>
              <a:t>mapping</a:t>
            </a:r>
            <a:r>
              <a:t> from keys to values.</a:t>
            </a:r>
          </a:p>
          <a:p>
            <a:endParaRPr/>
          </a:p>
          <a:p>
            <a:r>
              <a:t>Keys must be </a:t>
            </a:r>
            <a:r>
              <a:rPr b="1">
                <a:solidFill>
                  <a:schemeClr val="accent4">
                    <a:hueOff val="102361"/>
                    <a:satOff val="14118"/>
                    <a:lumOff val="10675"/>
                  </a:schemeClr>
                </a:solidFill>
              </a:rPr>
              <a:t>hashable</a:t>
            </a:r>
            <a:r>
              <a:t> and we need a </a:t>
            </a:r>
            <a:r>
              <a:rPr b="1">
                <a:solidFill>
                  <a:schemeClr val="accent4">
                    <a:hueOff val="102361"/>
                    <a:satOff val="14118"/>
                    <a:lumOff val="10675"/>
                  </a:schemeClr>
                </a:solidFill>
              </a:rPr>
              <a:t>hash function</a:t>
            </a:r>
            <a:r>
              <a:t> that converts keys to whole numbers.</a:t>
            </a:r>
          </a:p>
          <a:p>
            <a:endParaRPr/>
          </a:p>
          <a:p>
            <a:r>
              <a:t>We use the hash function defined on our key set to </a:t>
            </a:r>
            <a:r>
              <a:rPr b="1">
                <a:solidFill>
                  <a:schemeClr val="accent4">
                    <a:hueOff val="102361"/>
                    <a:satOff val="14118"/>
                    <a:lumOff val="10675"/>
                  </a:schemeClr>
                </a:solidFill>
              </a:rPr>
              <a:t>index into</a:t>
            </a:r>
            <a:r>
              <a:t> an array (the hash table).</a:t>
            </a:r>
          </a:p>
          <a:p>
            <a:endParaRPr/>
          </a:p>
          <a:p>
            <a:r>
              <a:t>Hash functions are not perfect, therefore sometimes two keys k</a:t>
            </a:r>
            <a:r>
              <a:rPr baseline="-5999"/>
              <a:t>1</a:t>
            </a:r>
            <a:r>
              <a:t>, k</a:t>
            </a:r>
            <a:r>
              <a:rPr baseline="-5999"/>
              <a:t>2</a:t>
            </a:r>
            <a:r>
              <a:t> (k</a:t>
            </a:r>
            <a:r>
              <a:rPr baseline="-5999"/>
              <a:t>1</a:t>
            </a:r>
            <a:r>
              <a:t> </a:t>
            </a:r>
            <a:r>
              <a:rPr sz="3700"/>
              <a:t>≠ k</a:t>
            </a:r>
            <a:r>
              <a:rPr sz="3700" baseline="-5999"/>
              <a:t>2</a:t>
            </a:r>
            <a:r>
              <a:rPr sz="3700"/>
              <a:t>) </a:t>
            </a:r>
            <a:r>
              <a:t>hash to the same value. When this happens we have         a </a:t>
            </a:r>
            <a:r>
              <a:rPr b="1">
                <a:solidFill>
                  <a:schemeClr val="accent4">
                    <a:hueOff val="102361"/>
                    <a:satOff val="14118"/>
                    <a:lumOff val="10675"/>
                  </a:schemeClr>
                </a:solidFill>
              </a:rPr>
              <a:t>hash collision</a:t>
            </a:r>
            <a:r>
              <a:t> (i.e H(k</a:t>
            </a:r>
            <a:r>
              <a:rPr baseline="-5999"/>
              <a:t>1</a:t>
            </a:r>
            <a:r>
              <a:t>) = H(k</a:t>
            </a:r>
            <a:r>
              <a:rPr baseline="-5999"/>
              <a:t>2</a:t>
            </a:r>
            <a:r>
              <a:t>))</a:t>
            </a:r>
          </a:p>
          <a:p>
            <a:endParaRPr/>
          </a:p>
          <a:p>
            <a:r>
              <a:rPr b="1">
                <a:solidFill>
                  <a:schemeClr val="accent2">
                    <a:satOff val="-13916"/>
                    <a:lumOff val="13989"/>
                  </a:schemeClr>
                </a:solidFill>
              </a:rPr>
              <a:t>Open addressing</a:t>
            </a:r>
            <a:r>
              <a:t> is a way to solve this issue.</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 name="When using open addressing as a collision resolution technique the key-value pairs are stored in the table itself as opposed to a data structure like in separate chaining."/>
          <p:cNvSpPr/>
          <p:nvPr/>
        </p:nvSpPr>
        <p:spPr>
          <a:xfrm>
            <a:off x="0" y="1998144"/>
            <a:ext cx="13004801"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When using open addressing as a collision resolution technique the </a:t>
            </a:r>
            <a:r>
              <a:rPr b="1">
                <a:solidFill>
                  <a:schemeClr val="accent4">
                    <a:hueOff val="102361"/>
                    <a:satOff val="14118"/>
                    <a:lumOff val="10675"/>
                  </a:schemeClr>
                </a:solidFill>
              </a:rPr>
              <a:t>key-value pairs are stored in the table itself</a:t>
            </a:r>
            <a:r>
              <a:t> as opposed to a data structure like in separate chaining.</a:t>
            </a:r>
          </a:p>
        </p:txBody>
      </p:sp>
      <p:sp>
        <p:nvSpPr>
          <p:cNvPr id="1346" name="Open addressing basic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Open addressing basics</a:t>
            </a:r>
          </a:p>
        </p:txBody>
      </p:sp>
      <p:sp>
        <p:nvSpPr>
          <p:cNvPr id="1347" name="This means we need to care a great deal about the size of our hash table and how many elements are currently in the table."/>
          <p:cNvSpPr/>
          <p:nvPr/>
        </p:nvSpPr>
        <p:spPr>
          <a:xfrm>
            <a:off x="0" y="4761230"/>
            <a:ext cx="1300480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This means we need to care a great deal about the size of our hash table and how many elements are currently in the table.</a:t>
            </a:r>
          </a:p>
        </p:txBody>
      </p:sp>
      <p:sp>
        <p:nvSpPr>
          <p:cNvPr id="1348" name="Load factor ="/>
          <p:cNvSpPr/>
          <p:nvPr/>
        </p:nvSpPr>
        <p:spPr>
          <a:xfrm>
            <a:off x="1943355" y="7451090"/>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solidFill>
                  <a:schemeClr val="accent6">
                    <a:hueOff val="-241736"/>
                    <a:satOff val="29413"/>
                    <a:lumOff val="20727"/>
                  </a:schemeClr>
                </a:solidFill>
              </a:rPr>
              <a:t>Load factor</a:t>
            </a:r>
            <a:r>
              <a:t> =</a:t>
            </a:r>
          </a:p>
        </p:txBody>
      </p:sp>
      <p:sp>
        <p:nvSpPr>
          <p:cNvPr id="1349" name="items in table"/>
          <p:cNvSpPr/>
          <p:nvPr/>
        </p:nvSpPr>
        <p:spPr>
          <a:xfrm>
            <a:off x="6230406" y="7077709"/>
            <a:ext cx="39679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pPr>
              <a:defRPr b="0"/>
            </a:pPr>
            <a:r>
              <a:rPr b="1"/>
              <a:t>items in table</a:t>
            </a:r>
          </a:p>
        </p:txBody>
      </p:sp>
      <p:sp>
        <p:nvSpPr>
          <p:cNvPr id="1350" name="size of table"/>
          <p:cNvSpPr/>
          <p:nvPr/>
        </p:nvSpPr>
        <p:spPr>
          <a:xfrm>
            <a:off x="6368035" y="7824470"/>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pPr>
              <a:defRPr b="0"/>
            </a:pPr>
            <a:r>
              <a:rPr b="1"/>
              <a:t>size of table</a:t>
            </a:r>
          </a:p>
        </p:txBody>
      </p:sp>
      <p:sp>
        <p:nvSpPr>
          <p:cNvPr id="1351" name="Line"/>
          <p:cNvSpPr/>
          <p:nvPr/>
        </p:nvSpPr>
        <p:spPr>
          <a:xfrm>
            <a:off x="6030821" y="7762240"/>
            <a:ext cx="4367078"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Open addressing basics"/>
          <p:cNvSpPr>
            <a:spLocks noGrp="1"/>
          </p:cNvSpPr>
          <p:nvPr>
            <p:ph type="title"/>
          </p:nvPr>
        </p:nvSpPr>
        <p:spPr>
          <a:xfrm>
            <a:off x="0" y="172720"/>
            <a:ext cx="13004801" cy="1188319"/>
          </a:xfrm>
          <a:prstGeom prst="rect">
            <a:avLst/>
          </a:prstGeom>
        </p:spPr>
        <p:txBody>
          <a:bodyPr>
            <a:normAutofit fontScale="90000"/>
          </a:bodyPr>
          <a:lstStyle>
            <a:lvl1pPr defTabSz="537463">
              <a:defRPr sz="7360" b="1"/>
            </a:lvl1pPr>
          </a:lstStyle>
          <a:p>
            <a:r>
              <a:t>Open addressing basics</a:t>
            </a:r>
          </a:p>
        </p:txBody>
      </p:sp>
      <p:sp>
        <p:nvSpPr>
          <p:cNvPr id="1354" name="The O(1) constant time behaviour attributed to hash tables assumes the load factor (α) is kept below a certain fixed value. This means once α &gt; threshold we need to grow the table size (ideally exponentially, e.g. double)."/>
          <p:cNvSpPr/>
          <p:nvPr/>
        </p:nvSpPr>
        <p:spPr>
          <a:xfrm>
            <a:off x="304542" y="6617969"/>
            <a:ext cx="12558276"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3">
                    <a:hueOff val="-499813"/>
                    <a:satOff val="-5228"/>
                    <a:lumOff val="24899"/>
                  </a:schemeClr>
                </a:solidFill>
              </a:rPr>
              <a:t>O(1)</a:t>
            </a:r>
            <a:r>
              <a:t> constant time behaviour attributed to hash tables assumes the load factor (α) is kept below a certain fixed value. This means once α &gt; </a:t>
            </a:r>
            <a:r>
              <a:rPr b="1">
                <a:solidFill>
                  <a:schemeClr val="accent6">
                    <a:hueOff val="-241736"/>
                    <a:satOff val="29413"/>
                    <a:lumOff val="20727"/>
                  </a:schemeClr>
                </a:solidFill>
              </a:rPr>
              <a:t>threshold</a:t>
            </a:r>
            <a:r>
              <a:t> we need to grow the table size (ideally exponentially, e.g. double).</a:t>
            </a:r>
          </a:p>
        </p:txBody>
      </p:sp>
      <p:sp>
        <p:nvSpPr>
          <p:cNvPr id="1355" name="Source: Wikipedia"/>
          <p:cNvSpPr/>
          <p:nvPr/>
        </p:nvSpPr>
        <p:spPr>
          <a:xfrm>
            <a:off x="4966737" y="6019684"/>
            <a:ext cx="3233887" cy="457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r>
              <a:t>Source: Wikipedia</a:t>
            </a:r>
          </a:p>
        </p:txBody>
      </p:sp>
      <p:pic>
        <p:nvPicPr>
          <p:cNvPr id="1356" name="image.png" descr="image.png"/>
          <p:cNvPicPr>
            <a:picLocks noChangeAspect="1"/>
          </p:cNvPicPr>
          <p:nvPr/>
        </p:nvPicPr>
        <p:blipFill>
          <a:blip r:embed="rId2"/>
          <a:stretch>
            <a:fillRect/>
          </a:stretch>
        </p:blipFill>
        <p:spPr>
          <a:xfrm>
            <a:off x="2820939" y="1507728"/>
            <a:ext cx="6733002" cy="4370872"/>
          </a:xfrm>
          <a:prstGeom prst="rect">
            <a:avLst/>
          </a:prstGeom>
          <a:ln w="12700">
            <a:miter lim="400000"/>
          </a:ln>
        </p:spPr>
      </p:pic>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359" name="If the position our key hashed to is occupied, try another position in the hash table by offsetting the current position subject to a probing sequence P(x). Keep doing this until an unoccupied slot is found."/>
          <p:cNvSpPr/>
          <p:nvPr/>
        </p:nvSpPr>
        <p:spPr>
          <a:xfrm>
            <a:off x="100424" y="5237522"/>
            <a:ext cx="12803952" cy="270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If the position our key hashed to is occupied, try another position in the hash table by offsetting the current position subject to a </a:t>
            </a:r>
            <a:r>
              <a:rPr b="1">
                <a:solidFill>
                  <a:schemeClr val="accent6">
                    <a:hueOff val="-241736"/>
                    <a:satOff val="29413"/>
                    <a:lumOff val="20727"/>
                  </a:schemeClr>
                </a:solidFill>
              </a:rPr>
              <a:t>probing sequence</a:t>
            </a:r>
            <a:r>
              <a:t> </a:t>
            </a:r>
            <a:r>
              <a:rPr b="1">
                <a:solidFill>
                  <a:schemeClr val="accent6">
                    <a:hueOff val="-241736"/>
                    <a:satOff val="29413"/>
                    <a:lumOff val="20727"/>
                  </a:schemeClr>
                </a:solidFill>
              </a:rPr>
              <a:t>P</a:t>
            </a:r>
            <a:r>
              <a:t>(x). Keep doing this until an unoccupied slot is found.</a:t>
            </a:r>
          </a:p>
        </p:txBody>
      </p:sp>
      <p:sp>
        <p:nvSpPr>
          <p:cNvPr id="1360" name="When we want to insert a key-value pair (k,v) into the hash table we hash the key and obtain an original position for where this key-value pair belongs, i.e H(k)."/>
          <p:cNvSpPr/>
          <p:nvPr/>
        </p:nvSpPr>
        <p:spPr>
          <a:xfrm>
            <a:off x="147284" y="2135960"/>
            <a:ext cx="12710232"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When we want to insert a key-value pair (k,v) into the hash table we hash the key and obtain an original position for where this key-value pair belongs, i.e </a:t>
            </a:r>
            <a:r>
              <a:rPr b="1"/>
              <a:t>H</a:t>
            </a:r>
            <a:r>
              <a:t>(k).</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363" name="Linear probing:…"/>
          <p:cNvSpPr/>
          <p:nvPr/>
        </p:nvSpPr>
        <p:spPr>
          <a:xfrm>
            <a:off x="691252" y="2592111"/>
            <a:ext cx="1162229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2">
                    <a:satOff val="-13916"/>
                    <a:lumOff val="13989"/>
                  </a:schemeClr>
                </a:solidFill>
              </a:rPr>
              <a:t>Linear probing</a:t>
            </a:r>
            <a:r>
              <a:t>: </a:t>
            </a:r>
          </a:p>
          <a:p>
            <a:r>
              <a:rPr b="1">
                <a:solidFill>
                  <a:schemeClr val="accent6">
                    <a:hueOff val="-241736"/>
                    <a:satOff val="29413"/>
                    <a:lumOff val="20727"/>
                  </a:schemeClr>
                </a:solidFill>
              </a:rPr>
              <a:t>P</a:t>
            </a:r>
            <a:r>
              <a:t>(x) = ax + b where a, b are constants</a:t>
            </a:r>
          </a:p>
        </p:txBody>
      </p:sp>
      <p:sp>
        <p:nvSpPr>
          <p:cNvPr id="1364" name="There are an infinite amount of probing sequences you can come up with, here are a few:"/>
          <p:cNvSpPr/>
          <p:nvPr/>
        </p:nvSpPr>
        <p:spPr>
          <a:xfrm>
            <a:off x="-169223" y="1220966"/>
            <a:ext cx="133432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There are an infinite amount of probing sequences you can come up with, here are a few:</a:t>
            </a:r>
          </a:p>
        </p:txBody>
      </p:sp>
      <p:sp>
        <p:nvSpPr>
          <p:cNvPr id="1365" name="Quadratic probing:…"/>
          <p:cNvSpPr/>
          <p:nvPr/>
        </p:nvSpPr>
        <p:spPr>
          <a:xfrm>
            <a:off x="78259" y="4105497"/>
            <a:ext cx="1284828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2">
                    <a:satOff val="-13916"/>
                    <a:lumOff val="13989"/>
                  </a:schemeClr>
                </a:solidFill>
              </a:rPr>
              <a:t>Quadratic probing</a:t>
            </a:r>
            <a:r>
              <a:t>:</a:t>
            </a:r>
          </a:p>
          <a:p>
            <a:r>
              <a:rPr b="1">
                <a:solidFill>
                  <a:schemeClr val="accent6">
                    <a:hueOff val="-241736"/>
                    <a:satOff val="29413"/>
                    <a:lumOff val="20727"/>
                  </a:schemeClr>
                </a:solidFill>
              </a:rPr>
              <a:t>P</a:t>
            </a:r>
            <a:r>
              <a:t>(x)= ax² + bx + c, where a,b,c are constants</a:t>
            </a:r>
          </a:p>
        </p:txBody>
      </p:sp>
      <p:sp>
        <p:nvSpPr>
          <p:cNvPr id="1366" name="Double hashing:…"/>
          <p:cNvSpPr/>
          <p:nvPr/>
        </p:nvSpPr>
        <p:spPr>
          <a:xfrm>
            <a:off x="988988" y="5467979"/>
            <a:ext cx="1102682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2">
                    <a:satOff val="-13916"/>
                    <a:lumOff val="13989"/>
                  </a:schemeClr>
                </a:solidFill>
              </a:rPr>
              <a:t>Double hashing</a:t>
            </a:r>
            <a:r>
              <a:t>:</a:t>
            </a:r>
          </a:p>
          <a:p>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secondary hash function</a:t>
            </a:r>
          </a:p>
        </p:txBody>
      </p:sp>
      <p:sp>
        <p:nvSpPr>
          <p:cNvPr id="1367" name="Pseudo random number generator:…"/>
          <p:cNvSpPr/>
          <p:nvPr/>
        </p:nvSpPr>
        <p:spPr>
          <a:xfrm>
            <a:off x="78259" y="7351161"/>
            <a:ext cx="1284828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solidFill>
                  <a:schemeClr val="accent2">
                    <a:satOff val="-13916"/>
                    <a:lumOff val="13989"/>
                  </a:schemeClr>
                </a:solidFill>
              </a:rPr>
              <a:t>Pseudo random number generator</a:t>
            </a:r>
            <a:r>
              <a:t>:</a:t>
            </a:r>
          </a:p>
          <a:p>
            <a:r>
              <a:rPr b="1">
                <a:solidFill>
                  <a:schemeClr val="accent6">
                    <a:hueOff val="-241736"/>
                    <a:satOff val="29413"/>
                    <a:lumOff val="20727"/>
                  </a:schemeClr>
                </a:solidFill>
              </a:rPr>
              <a:t>P</a:t>
            </a:r>
            <a:r>
              <a:t>(k,x) = x*</a:t>
            </a:r>
            <a:r>
              <a:rPr b="1">
                <a:solidFill>
                  <a:schemeClr val="accent4">
                    <a:hueOff val="102361"/>
                    <a:satOff val="14118"/>
                    <a:lumOff val="10675"/>
                  </a:schemeClr>
                </a:solidFill>
              </a:rPr>
              <a:t>RNG</a:t>
            </a:r>
            <a:r>
              <a:t>(</a:t>
            </a:r>
            <a:r>
              <a:rPr b="1">
                <a:solidFill>
                  <a:schemeClr val="accent5">
                    <a:hueOff val="101205"/>
                    <a:satOff val="-13598"/>
                    <a:lumOff val="23877"/>
                  </a:schemeClr>
                </a:solidFill>
              </a:rPr>
              <a:t>H</a:t>
            </a:r>
            <a:r>
              <a:t>(k),x), where </a:t>
            </a:r>
            <a:r>
              <a:rPr b="1">
                <a:solidFill>
                  <a:schemeClr val="accent4">
                    <a:hueOff val="102361"/>
                    <a:satOff val="14118"/>
                    <a:lumOff val="10675"/>
                  </a:schemeClr>
                </a:solidFill>
              </a:rPr>
              <a:t>RNG</a:t>
            </a:r>
            <a:r>
              <a:t> is a random number generator function seeded with </a:t>
            </a:r>
            <a:r>
              <a:rPr b="1">
                <a:solidFill>
                  <a:schemeClr val="accent5">
                    <a:hueOff val="101205"/>
                    <a:satOff val="-13598"/>
                    <a:lumOff val="23877"/>
                  </a:schemeClr>
                </a:solidFill>
              </a:rPr>
              <a:t>H</a:t>
            </a:r>
            <a:r>
              <a:t>(k).</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370" name="x := 1…"/>
          <p:cNvSpPr/>
          <p:nvPr/>
        </p:nvSpPr>
        <p:spPr>
          <a:xfrm>
            <a:off x="2058198" y="3003550"/>
            <a:ext cx="10216428" cy="4787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1371"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1372"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Most randomly selected probing sequences modulo N will produce a cycle shorter than the table size.…"/>
          <p:cNvSpPr/>
          <p:nvPr/>
        </p:nvSpPr>
        <p:spPr>
          <a:xfrm>
            <a:off x="323748" y="2482850"/>
            <a:ext cx="12357304" cy="4787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Most randomly selected probing sequences modulo N will produce a cycle shorter than the table size.</a:t>
            </a:r>
            <a:r>
              <a:rPr b="1"/>
              <a:t> </a:t>
            </a:r>
          </a:p>
          <a:p>
            <a:endParaRPr b="1"/>
          </a:p>
          <a:p>
            <a:endParaRPr b="1"/>
          </a:p>
          <a:p>
            <a:r>
              <a:t>This becomes problematic when you are trying to insert a key-value pair and all the buckets on the cycle are occupied because you will get stuck in an </a:t>
            </a:r>
            <a:r>
              <a:rPr b="1">
                <a:solidFill>
                  <a:schemeClr val="accent5">
                    <a:hueOff val="101205"/>
                    <a:satOff val="-13598"/>
                    <a:lumOff val="23877"/>
                  </a:schemeClr>
                </a:solidFill>
              </a:rPr>
              <a:t>infinite loop</a:t>
            </a:r>
            <a:r>
              <a:t>!</a:t>
            </a:r>
          </a:p>
        </p:txBody>
      </p:sp>
      <p:sp>
        <p:nvSpPr>
          <p:cNvPr id="1375"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378"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79" name="Suppose we have a hash table of size 12 which is already partially full. The occupied cells are filled with a key-value pairs (ki,vi) and empty cells with a null token: ∅"/>
          <p:cNvSpPr/>
          <p:nvPr/>
        </p:nvSpPr>
        <p:spPr>
          <a:xfrm>
            <a:off x="114324" y="4983479"/>
            <a:ext cx="12776151"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Suppose we have a hash table of size 12 which is already partially full. The occupied cells are filled with a key-value pairs (k</a:t>
            </a:r>
            <a:r>
              <a:rPr baseline="-5999"/>
              <a:t>i</a:t>
            </a:r>
            <a:r>
              <a:t>,v</a:t>
            </a:r>
            <a:r>
              <a:rPr baseline="-5999"/>
              <a:t>i</a:t>
            </a:r>
            <a:r>
              <a:t>) and empty cells with a null token: ∅</a:t>
            </a:r>
          </a:p>
        </p:txBody>
      </p:sp>
      <p:graphicFrame>
        <p:nvGraphicFramePr>
          <p:cNvPr id="1380"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8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38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385" name="Chaos with cycles"/>
          <p:cNvSpPr>
            <a:spLocks noGrp="1"/>
          </p:cNvSpPr>
          <p:nvPr>
            <p:ph type="title"/>
          </p:nvPr>
        </p:nvSpPr>
        <p:spPr>
          <a:xfrm>
            <a:off x="0" y="30480"/>
            <a:ext cx="13004801" cy="1188319"/>
          </a:xfrm>
          <a:prstGeom prst="rect">
            <a:avLst/>
          </a:prstGeom>
        </p:spPr>
        <p:txBody>
          <a:bodyPr>
            <a:normAutofit fontScale="90000"/>
          </a:bodyPr>
          <a:lstStyle>
            <a:lvl1pPr defTabSz="537463">
              <a:defRPr sz="7360" b="1"/>
            </a:lvl1pPr>
          </a:lstStyle>
          <a:p>
            <a:r>
              <a:t>Chaos with cycles</a:t>
            </a:r>
          </a:p>
        </p:txBody>
      </p:sp>
      <p:graphicFrame>
        <p:nvGraphicFramePr>
          <p:cNvPr id="138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384</TotalTime>
  <Words>36268</Words>
  <Application>Microsoft Macintosh PowerPoint</Application>
  <PresentationFormat>自定义</PresentationFormat>
  <Paragraphs>11352</Paragraphs>
  <Slides>387</Slides>
  <Notes>46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387</vt:i4>
      </vt:variant>
    </vt:vector>
  </HeadingPairs>
  <TitlesOfParts>
    <vt:vector size="392" baseType="lpstr">
      <vt:lpstr>Helvetica</vt:lpstr>
      <vt:lpstr>Helvetica Light</vt:lpstr>
      <vt:lpstr>Helvetica Neue</vt:lpstr>
      <vt:lpstr>Menlo</vt:lpstr>
      <vt:lpstr>Black</vt:lpstr>
      <vt:lpstr>哈希表</vt:lpstr>
      <vt:lpstr>大纲</vt:lpstr>
      <vt:lpstr>大纲</vt:lpstr>
      <vt:lpstr>大纲</vt:lpstr>
      <vt:lpstr>什么是哈希表?</vt:lpstr>
      <vt:lpstr>什么是哈希表?</vt:lpstr>
      <vt:lpstr>什么是哈希表?</vt:lpstr>
      <vt:lpstr>什么是哈希表?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哈希函数的特性</vt:lpstr>
      <vt:lpstr>哈希函数的特性</vt:lpstr>
      <vt:lpstr>PowerPoint 演示文稿</vt:lpstr>
      <vt:lpstr>哈希函数的特性</vt:lpstr>
      <vt:lpstr>哈希函数的特性</vt:lpstr>
      <vt:lpstr>哈希函数的特性</vt:lpstr>
      <vt:lpstr>哈希函数的特性</vt:lpstr>
      <vt:lpstr>哈希函数的特性</vt:lpstr>
      <vt:lpstr>PowerPoint 演示文稿</vt:lpstr>
      <vt:lpstr>PowerPoint 演示文稿</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哈希表是如何工作的?</vt:lpstr>
      <vt:lpstr>复杂性</vt:lpstr>
      <vt:lpstr>下一个视频: 分离链表法</vt:lpstr>
      <vt:lpstr>哈希表 分离链表法</vt:lpstr>
      <vt:lpstr>什么是分离链表法?</vt:lpstr>
      <vt:lpstr>什么是分离链表法?</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分离链表插入</vt:lpstr>
      <vt:lpstr>分离链表查找</vt:lpstr>
      <vt:lpstr>分离链表查找</vt:lpstr>
      <vt:lpstr>分离链表查找</vt:lpstr>
      <vt:lpstr>分离链表查找</vt:lpstr>
      <vt:lpstr>分离链表查找</vt:lpstr>
      <vt:lpstr>分离链表查找</vt:lpstr>
      <vt:lpstr>分离链表查找</vt:lpstr>
      <vt:lpstr>分离链表查找</vt:lpstr>
      <vt:lpstr>分离链表查找</vt:lpstr>
      <vt:lpstr>分离链表查找</vt:lpstr>
      <vt:lpstr>分离链表查找</vt:lpstr>
      <vt:lpstr>分离链表查找</vt:lpstr>
      <vt:lpstr>分离链表查找</vt:lpstr>
      <vt:lpstr>哈希表问答</vt:lpstr>
      <vt:lpstr>哈希表问答</vt:lpstr>
      <vt:lpstr>哈希表问答</vt:lpstr>
      <vt:lpstr>下一个视频: 开放地址法</vt:lpstr>
      <vt:lpstr>Hash table (HT)  open addressing</vt:lpstr>
      <vt:lpstr>Open addressing basics</vt:lpstr>
      <vt:lpstr>Open addressing basics</vt:lpstr>
      <vt:lpstr>Open addressing basics</vt:lpstr>
      <vt:lpstr>Open addressing main idea</vt:lpstr>
      <vt:lpstr>Open addressing main idea</vt:lpstr>
      <vt:lpstr>Open addressing main idea</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Next Video:  Open addressing linear probing</vt:lpstr>
      <vt:lpstr>Hash table Linear Probing</vt:lpstr>
      <vt:lpstr>Open addressing main idea</vt:lpstr>
      <vt:lpstr>What is Linear Probing (LP)?</vt:lpstr>
      <vt:lpstr>Chaos with cycles</vt:lpstr>
      <vt:lpstr>Chaos with cycles</vt:lpstr>
      <vt:lpstr>Chaos with cycles</vt:lpstr>
      <vt:lpstr>Chaos with cycles</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FAQ</vt:lpstr>
      <vt:lpstr>FAQ</vt:lpstr>
      <vt:lpstr>Next Video:  Open addressing quadratic probing</vt:lpstr>
      <vt:lpstr>Hash table Quadratic Probing</vt:lpstr>
      <vt:lpstr>Open addressing main idea</vt:lpstr>
      <vt:lpstr>What is Quadratic Probing (QP)?</vt:lpstr>
      <vt:lpstr>Chaos with cycles</vt:lpstr>
      <vt:lpstr>Chaos with cycles</vt:lpstr>
      <vt:lpstr>Chaos with cycles</vt:lpstr>
      <vt:lpstr>Inserting with QP</vt:lpstr>
      <vt:lpstr>Inserting with QP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Next Video:  Open addressing double hashing</vt:lpstr>
      <vt:lpstr>Hash table (HT)  Double Hashing</vt:lpstr>
      <vt:lpstr>Open addressing main idea</vt:lpstr>
      <vt:lpstr>What is Double Hashing (DH)?</vt:lpstr>
      <vt:lpstr>What is Double Hashing (DH)?</vt:lpstr>
      <vt:lpstr>Chaos with cycles</vt:lpstr>
      <vt:lpstr>Chaos with cycles</vt:lpstr>
      <vt:lpstr>Chaos with cycles</vt:lpstr>
      <vt:lpstr>Chaos with cycles</vt:lpstr>
      <vt:lpstr>Chaos with cycles</vt:lpstr>
      <vt:lpstr>Constructing H2(k)</vt:lpstr>
      <vt:lpstr>Constructing H2(k)</vt:lpstr>
      <vt:lpstr>Constructing H2(k)</vt:lpstr>
      <vt:lpstr>Constructing H2(k)</vt:lpstr>
      <vt:lpstr>Inserting with DH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Next Video:  Removing from a hash table</vt:lpstr>
      <vt:lpstr>Hash table (HT)  Removing elements open addressing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Solution to removing</vt:lpstr>
      <vt:lpstr>Solution to removing</vt:lpstr>
      <vt:lpstr>Solution to removing</vt:lpstr>
      <vt:lpstr>Solution to removing</vt:lpstr>
      <vt:lpstr>Solution to removing</vt:lpstr>
      <vt:lpstr>Solution to removing</vt:lpstr>
      <vt:lpstr>Solution to removing</vt:lpstr>
      <vt:lpstr>Tombstone question</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Next Video:  hash table source code!</vt:lpstr>
      <vt:lpstr>Hash table  Source Code</vt:lpstr>
      <vt:lpstr>Source Code Link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哈希表</dc:title>
  <cp:lastModifiedBy>杨 波</cp:lastModifiedBy>
  <cp:revision>305</cp:revision>
  <dcterms:modified xsi:type="dcterms:W3CDTF">2020-08-02T05:31:54Z</dcterms:modified>
</cp:coreProperties>
</file>