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46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DB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67"/>
    <p:restoredTop sz="59641"/>
  </p:normalViewPr>
  <p:slideViewPr>
    <p:cSldViewPr snapToGrid="0" snapToObjects="1">
      <p:cViewPr varScale="1">
        <p:scale>
          <a:sx n="60" d="100"/>
          <a:sy n="60" d="100"/>
        </p:scale>
        <p:origin x="4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zh-CN" altLang="en-US" dirty="0"/>
              <a:t>欢迎回到波波微课！</a:t>
            </a:r>
            <a:endParaRPr lang="en-US" altLang="zh-CN" dirty="0"/>
          </a:p>
          <a:p>
            <a:endParaRPr lang="en-US" dirty="0"/>
          </a:p>
          <a:p>
            <a:r>
              <a:rPr lang="zh-CN" altLang="en-US" dirty="0"/>
              <a:t>从现在开始，我们要来学习优先队列</a:t>
            </a:r>
            <a:r>
              <a:rPr lang="en-US" altLang="zh-CN" dirty="0"/>
              <a:t>Priority Queue</a:t>
            </a:r>
            <a:r>
              <a:rPr lang="zh-CN" altLang="en-US" dirty="0"/>
              <a:t>相关内容，包括它的使用场景，操作细节，最后，我还会通过现场编程演示如何实现优先队列。</a:t>
            </a:r>
            <a:endParaRPr lang="en-US" altLang="zh-CN" dirty="0"/>
          </a:p>
          <a:p>
            <a:endParaRPr lang="en-US" dirty="0"/>
          </a:p>
          <a:p>
            <a:r>
              <a:rPr lang="zh-CN" altLang="en-US" dirty="0"/>
              <a:t>在讲优先队列的过程中，我还会穿插讲解堆</a:t>
            </a:r>
            <a:r>
              <a:rPr lang="en-US" altLang="zh-CN" dirty="0"/>
              <a:t>Heap</a:t>
            </a:r>
            <a:r>
              <a:rPr lang="zh-CN" altLang="en-US" dirty="0"/>
              <a:t>。优先队列和堆相关，但是并不是同一概念。</a:t>
            </a:r>
            <a:endParaRPr lang="en-US" altLang="zh-CN" dirty="0"/>
          </a:p>
          <a:p>
            <a:endParaRPr lang="en-US" dirty="0"/>
          </a:p>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rPr lang="zh-CN" altLang="en-US" dirty="0"/>
              <a:t>下一个添加</a:t>
            </a:r>
            <a:r>
              <a:rPr lang="en-US" altLang="zh-CN" dirty="0"/>
              <a:t>4</a:t>
            </a:r>
            <a:r>
              <a:rPr lang="zh-CN" altLang="en-US" dirty="0"/>
              <a:t>。</a:t>
            </a:r>
            <a:endParaRPr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3" name="Shape 3663"/>
          <p:cNvSpPr>
            <a:spLocks noGrp="1" noRot="1" noChangeAspect="1"/>
          </p:cNvSpPr>
          <p:nvPr>
            <p:ph type="sldImg"/>
          </p:nvPr>
        </p:nvSpPr>
        <p:spPr>
          <a:prstGeom prst="rect">
            <a:avLst/>
          </a:prstGeom>
        </p:spPr>
        <p:txBody>
          <a:bodyPr/>
          <a:lstStyle/>
          <a:p>
            <a:endParaRPr/>
          </a:p>
        </p:txBody>
      </p:sp>
      <p:sp>
        <p:nvSpPr>
          <p:cNvPr id="3664" name="Shape 3664"/>
          <p:cNvSpPr>
            <a:spLocks noGrp="1"/>
          </p:cNvSpPr>
          <p:nvPr>
            <p:ph type="body" sz="quarter" idx="1"/>
          </p:nvPr>
        </p:nvSpPr>
        <p:spPr>
          <a:prstGeom prst="rect">
            <a:avLst/>
          </a:prstGeom>
        </p:spPr>
        <p:txBody>
          <a:bodyPr/>
          <a:lstStyle/>
          <a:p>
            <a:r>
              <a:rPr lang="zh-CN" altLang="en-US" dirty="0"/>
              <a:t>先移除最后一个刚交换的</a:t>
            </a:r>
            <a:r>
              <a:rPr lang="en-US" altLang="zh-CN" dirty="0"/>
              <a:t>12</a:t>
            </a:r>
            <a:r>
              <a:rPr lang="zh-CN" altLang="en-US" dirty="0"/>
              <a:t>节点。</a:t>
            </a:r>
            <a:endParaRPr lang="en-US" altLang="zh-CN" dirty="0"/>
          </a:p>
          <a:p>
            <a:endParaRPr lang="en-US" altLang="zh-CN" dirty="0"/>
          </a:p>
          <a:p>
            <a:r>
              <a:rPr lang="zh-CN" altLang="en-US" dirty="0"/>
              <a:t>交换以后，我们发现堆属性违反了。</a:t>
            </a:r>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19241774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 name="Shape 3932"/>
          <p:cNvSpPr>
            <a:spLocks noGrp="1" noRot="1" noChangeAspect="1"/>
          </p:cNvSpPr>
          <p:nvPr>
            <p:ph type="sldImg"/>
          </p:nvPr>
        </p:nvSpPr>
        <p:spPr>
          <a:prstGeom prst="rect">
            <a:avLst/>
          </a:prstGeom>
        </p:spPr>
        <p:txBody>
          <a:bodyPr/>
          <a:lstStyle/>
          <a:p>
            <a:endParaRPr/>
          </a:p>
        </p:txBody>
      </p:sp>
      <p:sp>
        <p:nvSpPr>
          <p:cNvPr id="3933" name="Shape 3933"/>
          <p:cNvSpPr>
            <a:spLocks noGrp="1"/>
          </p:cNvSpPr>
          <p:nvPr>
            <p:ph type="body" sz="quarter" idx="1"/>
          </p:nvPr>
        </p:nvSpPr>
        <p:spPr>
          <a:prstGeom prst="rect">
            <a:avLst/>
          </a:prstGeom>
        </p:spPr>
        <p:txBody>
          <a:bodyPr/>
          <a:lstStyle/>
          <a:p>
            <a:r>
              <a:rPr lang="en-US" altLang="zh-CN" dirty="0"/>
              <a:t>[</a:t>
            </a:r>
            <a:r>
              <a:rPr lang="zh-CN" altLang="en-US" dirty="0"/>
              <a:t>读</a:t>
            </a:r>
            <a:r>
              <a:rPr lang="en-US" altLang="zh-CN" dirty="0"/>
              <a:t>PPT]</a:t>
            </a:r>
            <a:endParaRPr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7559687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Shape 4126"/>
          <p:cNvSpPr>
            <a:spLocks noGrp="1" noRot="1" noChangeAspect="1"/>
          </p:cNvSpPr>
          <p:nvPr>
            <p:ph type="sldImg"/>
          </p:nvPr>
        </p:nvSpPr>
        <p:spPr>
          <a:prstGeom prst="rect">
            <a:avLst/>
          </a:prstGeom>
        </p:spPr>
        <p:txBody>
          <a:bodyPr/>
          <a:lstStyle/>
          <a:p>
            <a:endParaRPr/>
          </a:p>
        </p:txBody>
      </p:sp>
      <p:sp>
        <p:nvSpPr>
          <p:cNvPr id="4127" name="Shape 4127"/>
          <p:cNvSpPr>
            <a:spLocks noGrp="1"/>
          </p:cNvSpPr>
          <p:nvPr>
            <p:ph type="body" sz="quarter" idx="1"/>
          </p:nvPr>
        </p:nvSpPr>
        <p:spPr>
          <a:prstGeom prst="rect">
            <a:avLst/>
          </a:prstGeom>
        </p:spPr>
        <p:txBody>
          <a:bodyPr/>
          <a:lstStyle/>
          <a:p>
            <a:r>
              <a:rPr lang="zh-CN" altLang="en-US" dirty="0"/>
              <a:t>现在左右子节点的值是相等的，我们应该选哪个？我们可以缺省选左边的。</a:t>
            </a:r>
            <a:endParaRPr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4213125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137705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 name="Shape 4408"/>
          <p:cNvSpPr>
            <a:spLocks noGrp="1" noRot="1" noChangeAspect="1"/>
          </p:cNvSpPr>
          <p:nvPr>
            <p:ph type="sldImg"/>
          </p:nvPr>
        </p:nvSpPr>
        <p:spPr>
          <a:prstGeom prst="rect">
            <a:avLst/>
          </a:prstGeom>
        </p:spPr>
        <p:txBody>
          <a:bodyPr/>
          <a:lstStyle/>
          <a:p>
            <a:endParaRPr/>
          </a:p>
        </p:txBody>
      </p:sp>
      <p:sp>
        <p:nvSpPr>
          <p:cNvPr id="4409" name="Shape 4409"/>
          <p:cNvSpPr>
            <a:spLocks noGrp="1"/>
          </p:cNvSpPr>
          <p:nvPr>
            <p:ph type="body" sz="quarter" idx="1"/>
          </p:nvPr>
        </p:nvSpPr>
        <p:spPr>
          <a:prstGeom prst="rect">
            <a:avLst/>
          </a:prstGeom>
        </p:spPr>
        <p:txBody>
          <a:bodyPr/>
          <a:lstStyle/>
          <a:p>
            <a:r>
              <a:rPr lang="en-US" dirty="0" err="1"/>
              <a:t>从前面演示的轮训polling和移除removing</a:t>
            </a:r>
            <a:r>
              <a:rPr lang="zh-CN" altLang="en-US" dirty="0"/>
              <a:t>，我们可以得出如下结论：</a:t>
            </a:r>
            <a:endParaRPr lang="en-US" altLang="zh-CN" dirty="0"/>
          </a:p>
          <a:p>
            <a:endParaRPr lang="en-US" dirty="0"/>
          </a:p>
          <a:p>
            <a:pPr marL="457200" indent="-457200">
              <a:buAutoNum type="arabicPeriod"/>
            </a:pPr>
            <a:r>
              <a:rPr lang="zh-CN" altLang="en-US" dirty="0"/>
              <a:t>轮训</a:t>
            </a:r>
            <a:r>
              <a:rPr lang="en-US" altLang="zh-CN" dirty="0"/>
              <a:t>polling</a:t>
            </a:r>
            <a:r>
              <a:rPr lang="zh-CN" altLang="en-US" dirty="0"/>
              <a:t>需要对数级的时间，因为我们移除的是根节点，并且我们知道根节点的位置，移除根节点本身是常量时间，但是交换节点后调整堆需要对数级时间。</a:t>
            </a:r>
            <a:endParaRPr lang="en-US" altLang="zh-CN" dirty="0"/>
          </a:p>
          <a:p>
            <a:pPr marL="457200" indent="-457200">
              <a:buAutoNum type="arabicPeriod"/>
            </a:pPr>
            <a:r>
              <a:rPr lang="en-US" dirty="0" err="1"/>
              <a:t>移除removing任意节点需要线性级的时间</a:t>
            </a:r>
            <a:r>
              <a:rPr lang="zh-CN" altLang="en-US" dirty="0"/>
              <a:t>，因为我们必须先做线性扫描找到要移除的节点，然后才能移除。</a:t>
            </a:r>
            <a:endParaRPr lang="en-US" altLang="zh-CN" dirty="0"/>
          </a:p>
          <a:p>
            <a:endParaRPr lang="en-US" dirty="0"/>
          </a:p>
          <a:p>
            <a:r>
              <a:rPr lang="zh-CN" altLang="en-US" dirty="0"/>
              <a:t>但是，如果你和我一样，对这个线性移除算法不满意，那么我可以分享一个技巧，它可以将算法复杂度提升到对数级。</a:t>
            </a:r>
            <a:endParaRPr lang="en-US" dirty="0"/>
          </a:p>
          <a:p>
            <a:endParaRPr lang="en-US" dirty="0"/>
          </a:p>
          <a:p>
            <a:endParaRPr lang="en-US" dirty="0"/>
          </a:p>
          <a:p>
            <a:endParaRPr lang="en-US" dirty="0"/>
          </a:p>
          <a:p>
            <a:endParaRPr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4" name="Shape 4414"/>
          <p:cNvSpPr>
            <a:spLocks noGrp="1" noRot="1" noChangeAspect="1"/>
          </p:cNvSpPr>
          <p:nvPr>
            <p:ph type="sldImg"/>
          </p:nvPr>
        </p:nvSpPr>
        <p:spPr>
          <a:prstGeom prst="rect">
            <a:avLst/>
          </a:prstGeom>
        </p:spPr>
        <p:txBody>
          <a:bodyPr/>
          <a:lstStyle/>
          <a:p>
            <a:endParaRPr/>
          </a:p>
        </p:txBody>
      </p:sp>
      <p:sp>
        <p:nvSpPr>
          <p:cNvPr id="4415" name="Shape 4415"/>
          <p:cNvSpPr>
            <a:spLocks noGrp="1"/>
          </p:cNvSpPr>
          <p:nvPr>
            <p:ph type="body" sz="quarter" idx="1"/>
          </p:nvPr>
        </p:nvSpPr>
        <p:spPr>
          <a:prstGeom prst="rect">
            <a:avLst/>
          </a:prstGeom>
        </p:spPr>
        <p:txBody>
          <a:bodyPr/>
          <a:lstStyle/>
          <a:p>
            <a:r>
              <a:rPr lang="en-US" dirty="0" err="1"/>
              <a:t>好的</a:t>
            </a:r>
            <a:r>
              <a:rPr lang="zh-CN" altLang="en-US" dirty="0"/>
              <a:t>，对于从二叉堆中移除元素这个问题，下面我们来看如何降低它的算法复杂度。为了实现这这个目标，</a:t>
            </a:r>
            <a:endParaRPr lang="en-US" altLang="zh-CN" dirty="0"/>
          </a:p>
          <a:p>
            <a:r>
              <a:rPr lang="zh-CN" altLang="en-US" dirty="0"/>
              <a:t>我们需要使用一个我还没有讲过的，叫哈希表数据结构。在后面的视频中，我会详细讲解哈希表，现在你暂时可以把它看作是一个支持键值对存储和查询的黑盒子。</a:t>
            </a:r>
            <a:endParaRPr lang="en-US" dirty="0"/>
          </a:p>
          <a:p>
            <a:endParaRPr lang="en-US" dirty="0"/>
          </a:p>
          <a:p>
            <a:r>
              <a:rPr lang="zh-CN" altLang="en-US" dirty="0"/>
              <a:t>回到重点。因为元素在堆中位置并不明确，所以我们需要先以线性查找的方式去找。如果我们将元素和它的索引的映射关系，预先存放在哈希表中，</a:t>
            </a:r>
            <a:endParaRPr lang="en-US" altLang="zh-CN" dirty="0"/>
          </a:p>
          <a:p>
            <a:r>
              <a:rPr lang="zh-CN" altLang="en-US" dirty="0"/>
              <a:t>那么通过哈希表就可以很方便找到某个元素的索引，这样可以将查找复杂度从线性降低到常量级别。这听起来是一个不错的注意，下面我们来看具体算法。</a:t>
            </a:r>
            <a:endParaRPr lang="en-US" altLang="zh-CN" dirty="0"/>
          </a:p>
          <a:p>
            <a:endParaRPr lang="en-US" dirty="0"/>
          </a:p>
          <a:p>
            <a:endParaRPr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9" name="Shape 4419"/>
          <p:cNvSpPr>
            <a:spLocks noGrp="1" noRot="1" noChangeAspect="1"/>
          </p:cNvSpPr>
          <p:nvPr>
            <p:ph type="sldImg"/>
          </p:nvPr>
        </p:nvSpPr>
        <p:spPr>
          <a:prstGeom prst="rect">
            <a:avLst/>
          </a:prstGeom>
        </p:spPr>
        <p:txBody>
          <a:bodyPr/>
          <a:lstStyle/>
          <a:p>
            <a:endParaRPr/>
          </a:p>
        </p:txBody>
      </p:sp>
      <p:sp>
        <p:nvSpPr>
          <p:cNvPr id="4420" name="Shape 4420"/>
          <p:cNvSpPr>
            <a:spLocks noGrp="1"/>
          </p:cNvSpPr>
          <p:nvPr>
            <p:ph type="body" sz="quarter" idx="1"/>
          </p:nvPr>
        </p:nvSpPr>
        <p:spPr>
          <a:prstGeom prst="rect">
            <a:avLst/>
          </a:prstGeom>
        </p:spPr>
        <p:txBody>
          <a:bodyPr/>
          <a:lstStyle/>
          <a:p>
            <a:r>
              <a:rPr lang="zh-CN" altLang="en-US" dirty="0"/>
              <a:t>好的，采用哈希表的主义听起来不错，但是有个问题：</a:t>
            </a:r>
            <a:endParaRPr lang="en-US" altLang="zh-CN" dirty="0"/>
          </a:p>
          <a:p>
            <a:endParaRPr lang="en-US" dirty="0"/>
          </a:p>
          <a:p>
            <a:r>
              <a:rPr lang="zh-CN" altLang="en-US" dirty="0"/>
              <a:t>哈希表就像字典一样，一个键对应一个值，如果堆中有几个节点的值是相同的，也就是说同一个值对应多个数组索引，那该怎么处理？</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zh-CN" altLang="en-US" dirty="0"/>
              <a:t>继续取出最小优先级元素，这个时候是</a:t>
            </a:r>
            <a:r>
              <a:rPr lang="en-US" altLang="zh-CN" dirty="0"/>
              <a:t>3</a:t>
            </a:r>
            <a:r>
              <a:rPr lang="zh-CN" altLang="en-US" dirty="0"/>
              <a:t>。</a:t>
            </a:r>
            <a:endParaRPr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 name="Shape 4425"/>
          <p:cNvSpPr>
            <a:spLocks noGrp="1" noRot="1" noChangeAspect="1"/>
          </p:cNvSpPr>
          <p:nvPr>
            <p:ph type="sldImg"/>
          </p:nvPr>
        </p:nvSpPr>
        <p:spPr>
          <a:prstGeom prst="rect">
            <a:avLst/>
          </a:prstGeom>
        </p:spPr>
        <p:txBody>
          <a:bodyPr/>
          <a:lstStyle/>
          <a:p>
            <a:endParaRPr/>
          </a:p>
        </p:txBody>
      </p:sp>
      <p:sp>
        <p:nvSpPr>
          <p:cNvPr id="4426" name="Shape 4426"/>
          <p:cNvSpPr>
            <a:spLocks noGrp="1"/>
          </p:cNvSpPr>
          <p:nvPr>
            <p:ph type="body" sz="quarter" idx="1"/>
          </p:nvPr>
        </p:nvSpPr>
        <p:spPr>
          <a:prstGeom prst="rect">
            <a:avLst/>
          </a:prstGeom>
        </p:spPr>
        <p:txBody>
          <a:bodyPr/>
          <a:lstStyle/>
          <a:p>
            <a:r>
              <a:rPr lang="en-US" dirty="0" err="1"/>
              <a:t>我们先来解决同一个值对应多个索引的问题</a:t>
            </a:r>
            <a:r>
              <a:rPr lang="zh-CN" altLang="en-US" dirty="0"/>
              <a:t>。</a:t>
            </a:r>
            <a:endParaRPr lang="en-US" dirty="0"/>
          </a:p>
          <a:p>
            <a:endParaRPr dirty="0"/>
          </a:p>
          <a:p>
            <a:r>
              <a:rPr lang="en-US" dirty="0"/>
              <a:t>[</a:t>
            </a:r>
            <a:r>
              <a:rPr lang="en-US" dirty="0" err="1"/>
              <a:t>读PPT</a:t>
            </a:r>
            <a:r>
              <a:rPr lang="en-US" dirty="0"/>
              <a:t>]</a:t>
            </a:r>
            <a:endParaRPr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7" name="Shape 4457"/>
          <p:cNvSpPr>
            <a:spLocks noGrp="1" noRot="1" noChangeAspect="1"/>
          </p:cNvSpPr>
          <p:nvPr>
            <p:ph type="sldImg"/>
          </p:nvPr>
        </p:nvSpPr>
        <p:spPr>
          <a:prstGeom prst="rect">
            <a:avLst/>
          </a:prstGeom>
        </p:spPr>
        <p:txBody>
          <a:bodyPr/>
          <a:lstStyle/>
          <a:p>
            <a:endParaRPr/>
          </a:p>
        </p:txBody>
      </p:sp>
      <p:sp>
        <p:nvSpPr>
          <p:cNvPr id="4458" name="Shape 4458"/>
          <p:cNvSpPr>
            <a:spLocks noGrp="1"/>
          </p:cNvSpPr>
          <p:nvPr>
            <p:ph type="body" sz="quarter" idx="1"/>
          </p:nvPr>
        </p:nvSpPr>
        <p:spPr>
          <a:prstGeom prst="rect">
            <a:avLst/>
          </a:prstGeom>
        </p:spPr>
        <p:txBody>
          <a:bodyPr/>
          <a:lstStyle/>
          <a:p>
            <a:r>
              <a:rPr lang="zh-CN" altLang="en-US" dirty="0"/>
              <a:t>好的，先观察</a:t>
            </a:r>
            <a:r>
              <a:rPr lang="en-US" altLang="zh-CN" dirty="0"/>
              <a:t>PPT</a:t>
            </a:r>
            <a:r>
              <a:rPr lang="zh-CN" altLang="en-US" dirty="0"/>
              <a:t>上蓝色标示的堆，注意其中有重复的值。比方说，</a:t>
            </a:r>
            <a:r>
              <a:rPr lang="en-US" altLang="zh-CN" dirty="0"/>
              <a:t>2</a:t>
            </a:r>
            <a:r>
              <a:rPr lang="zh-CN" altLang="en-US" dirty="0"/>
              <a:t>在其中重复了</a:t>
            </a:r>
            <a:r>
              <a:rPr lang="en-US" altLang="zh-CN" dirty="0"/>
              <a:t>3</a:t>
            </a:r>
            <a:r>
              <a:rPr lang="zh-CN" altLang="en-US" dirty="0"/>
              <a:t>次，</a:t>
            </a:r>
            <a:r>
              <a:rPr lang="en-US" altLang="zh-CN" dirty="0"/>
              <a:t>7</a:t>
            </a:r>
            <a:r>
              <a:rPr lang="zh-CN" altLang="en-US" dirty="0"/>
              <a:t>重复了</a:t>
            </a:r>
            <a:r>
              <a:rPr lang="en-US" altLang="zh-CN" dirty="0"/>
              <a:t>2</a:t>
            </a:r>
            <a:r>
              <a:rPr lang="zh-CN" altLang="en-US" dirty="0"/>
              <a:t>次，</a:t>
            </a:r>
            <a:r>
              <a:rPr lang="en-US" altLang="zh-CN" dirty="0"/>
              <a:t>11</a:t>
            </a:r>
            <a:r>
              <a:rPr lang="zh-CN" altLang="en-US" dirty="0"/>
              <a:t>和</a:t>
            </a:r>
            <a:r>
              <a:rPr lang="en-US" altLang="zh-CN" dirty="0"/>
              <a:t>13</a:t>
            </a:r>
            <a:r>
              <a:rPr lang="zh-CN" altLang="en-US" dirty="0"/>
              <a:t>分别是</a:t>
            </a:r>
            <a:r>
              <a:rPr lang="en-US" altLang="zh-CN" dirty="0"/>
              <a:t>1</a:t>
            </a:r>
            <a:r>
              <a:rPr lang="zh-CN" altLang="en-US" dirty="0"/>
              <a:t>次。</a:t>
            </a:r>
            <a:endParaRPr lang="en-US" altLang="zh-CN" dirty="0"/>
          </a:p>
          <a:p>
            <a:r>
              <a:rPr lang="zh-CN" altLang="en-US" dirty="0"/>
              <a:t>下方我还画出了对应的索引树，它可以帮助我们看清楚节点对应的索引位置。例如，</a:t>
            </a:r>
            <a:r>
              <a:rPr lang="en-US" altLang="zh-CN" dirty="0"/>
              <a:t>11</a:t>
            </a:r>
            <a:r>
              <a:rPr lang="zh-CN" altLang="en-US" dirty="0"/>
              <a:t>在索引位置</a:t>
            </a:r>
            <a:r>
              <a:rPr lang="en-US" altLang="zh-CN" dirty="0"/>
              <a:t>3</a:t>
            </a:r>
            <a:r>
              <a:rPr lang="zh-CN" altLang="en-US" dirty="0"/>
              <a:t>，</a:t>
            </a:r>
            <a:r>
              <a:rPr lang="en-US" altLang="zh-CN" dirty="0"/>
              <a:t>13</a:t>
            </a:r>
            <a:r>
              <a:rPr lang="zh-CN" altLang="en-US" dirty="0"/>
              <a:t>在索引位置</a:t>
            </a:r>
            <a:r>
              <a:rPr lang="en-US" altLang="zh-CN" dirty="0"/>
              <a:t>5</a:t>
            </a:r>
            <a:r>
              <a:rPr lang="zh-CN" altLang="en-US" dirty="0"/>
              <a:t>，第一个</a:t>
            </a:r>
            <a:r>
              <a:rPr lang="en-US" altLang="zh-CN" dirty="0"/>
              <a:t>2</a:t>
            </a:r>
            <a:r>
              <a:rPr lang="zh-CN" altLang="en-US" dirty="0"/>
              <a:t>在索引位置</a:t>
            </a:r>
            <a:r>
              <a:rPr lang="en-US" altLang="zh-CN" dirty="0"/>
              <a:t>0</a:t>
            </a:r>
            <a:r>
              <a:rPr lang="zh-CN" altLang="en-US" dirty="0"/>
              <a:t>。</a:t>
            </a:r>
            <a:endParaRPr lang="en-US" altLang="zh-CN" dirty="0"/>
          </a:p>
          <a:p>
            <a:r>
              <a:rPr lang="zh-CN" altLang="en-US" dirty="0"/>
              <a:t>左边是哈希表，其中节点值是</a:t>
            </a:r>
            <a:r>
              <a:rPr lang="en-US" altLang="zh-CN" dirty="0"/>
              <a:t>Key</a:t>
            </a:r>
            <a:r>
              <a:rPr lang="zh-CN" altLang="en-US" dirty="0"/>
              <a:t>，节点在数组中索引是</a:t>
            </a:r>
            <a:r>
              <a:rPr lang="en-US" altLang="zh-CN" dirty="0"/>
              <a:t>Value</a:t>
            </a:r>
            <a:r>
              <a:rPr lang="zh-CN" altLang="en-US" dirty="0"/>
              <a:t>，支持多个值。注意，</a:t>
            </a:r>
            <a:r>
              <a:rPr lang="en-US" altLang="zh-CN" dirty="0"/>
              <a:t>2</a:t>
            </a:r>
            <a:r>
              <a:rPr lang="zh-CN" altLang="en-US" dirty="0"/>
              <a:t>有</a:t>
            </a:r>
            <a:r>
              <a:rPr lang="en-US" altLang="zh-CN" dirty="0"/>
              <a:t>0/2/6</a:t>
            </a:r>
            <a:r>
              <a:rPr lang="zh-CN" altLang="en-US" dirty="0"/>
              <a:t>三个索引位置，</a:t>
            </a:r>
            <a:r>
              <a:rPr lang="en-US" altLang="zh-CN" dirty="0"/>
              <a:t>7</a:t>
            </a:r>
            <a:r>
              <a:rPr lang="zh-CN" altLang="en-US" dirty="0"/>
              <a:t>有</a:t>
            </a:r>
            <a:r>
              <a:rPr lang="en-US" altLang="zh-CN" dirty="0"/>
              <a:t>1/4</a:t>
            </a:r>
            <a:r>
              <a:rPr lang="zh-CN" altLang="en-US" dirty="0"/>
              <a:t>两个位置。</a:t>
            </a:r>
            <a:endParaRPr lang="en-US" altLang="zh-CN" dirty="0"/>
          </a:p>
          <a:p>
            <a:r>
              <a:rPr lang="zh-CN" altLang="en-US" dirty="0"/>
              <a:t>我们就用这个哈希表来跟踪树中所有节点在数组中的索引位置。</a:t>
            </a:r>
            <a:endParaRPr dirty="0"/>
          </a:p>
          <a:p>
            <a:endParaRPr lang="en-US" dirty="0"/>
          </a:p>
          <a:p>
            <a:r>
              <a:rPr lang="zh-CN" altLang="en-US" dirty="0"/>
              <a:t>如果节点在树中的位置发生了移动，我们也需要更新哈希表中的索引。例如，在节点上浮或者下沉的过程中，每次节点有交换，我们都需要在哈希表中更新节点的索引位置。</a:t>
            </a:r>
            <a:endParaRPr lang="en-US" altLang="zh-CN" dirty="0"/>
          </a:p>
          <a:p>
            <a:endParaRPr lang="en-US" dirty="0"/>
          </a:p>
          <a:p>
            <a:r>
              <a:rPr lang="en-US" dirty="0"/>
              <a:t>如果我们将</a:t>
            </a:r>
            <a:r>
              <a:rPr lang="en-US" altLang="zh-CN" dirty="0"/>
              <a:t>13</a:t>
            </a:r>
            <a:r>
              <a:rPr lang="zh-CN" altLang="en-US" dirty="0"/>
              <a:t>和最后一个</a:t>
            </a:r>
            <a:r>
              <a:rPr lang="en-US" altLang="zh-CN" dirty="0"/>
              <a:t>7</a:t>
            </a:r>
            <a:r>
              <a:rPr lang="zh-CN" altLang="en-US" dirty="0"/>
              <a:t>交换，那么会发生下面的一些动作，请看演示。</a:t>
            </a:r>
            <a:endParaRPr lang="en-US" dirty="0"/>
          </a:p>
          <a:p>
            <a:endParaRPr lang="en-US" dirty="0"/>
          </a:p>
          <a:p>
            <a:endParaRPr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4886927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9555575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Shape 4536"/>
          <p:cNvSpPr>
            <a:spLocks noGrp="1" noRot="1" noChangeAspect="1"/>
          </p:cNvSpPr>
          <p:nvPr>
            <p:ph type="sldImg"/>
          </p:nvPr>
        </p:nvSpPr>
        <p:spPr>
          <a:prstGeom prst="rect">
            <a:avLst/>
          </a:prstGeom>
        </p:spPr>
        <p:txBody>
          <a:bodyPr/>
          <a:lstStyle/>
          <a:p>
            <a:endParaRPr/>
          </a:p>
        </p:txBody>
      </p:sp>
      <p:sp>
        <p:nvSpPr>
          <p:cNvPr id="4537" name="Shape 4537"/>
          <p:cNvSpPr>
            <a:spLocks noGrp="1"/>
          </p:cNvSpPr>
          <p:nvPr>
            <p:ph type="body" sz="quarter" idx="1"/>
          </p:nvPr>
        </p:nvSpPr>
        <p:spPr>
          <a:prstGeom prst="rect">
            <a:avLst/>
          </a:prstGeom>
        </p:spPr>
        <p:txBody>
          <a:bodyPr/>
          <a:lstStyle/>
          <a:p>
            <a:r>
              <a:rPr lang="en-US" dirty="0" err="1"/>
              <a:t>好的</a:t>
            </a:r>
            <a:r>
              <a:rPr lang="zh-CN" altLang="en-US" dirty="0"/>
              <a:t>，前面我们解决了同一个值对应多个下标索引的问题。现在还有一个问题：</a:t>
            </a:r>
            <a:endParaRPr lang="en-US" altLang="zh-CN" dirty="0"/>
          </a:p>
          <a:p>
            <a:r>
              <a:rPr lang="zh-CN" altLang="en-US" dirty="0"/>
              <a:t>如果我们要从堆中移除重复节点中的一个，我们该选择哪一个进行移除？选哪个有关系吗？</a:t>
            </a:r>
            <a:endParaRPr lang="en-US" dirty="0"/>
          </a:p>
          <a:p>
            <a:endParaRPr lang="en-US" dirty="0"/>
          </a:p>
          <a:p>
            <a:r>
              <a:rPr lang="zh-CN" altLang="en-US" dirty="0"/>
              <a:t>比方说堆中的</a:t>
            </a:r>
            <a:r>
              <a:rPr lang="en-US" altLang="zh-CN" dirty="0"/>
              <a:t>2</a:t>
            </a:r>
            <a:r>
              <a:rPr lang="zh-CN" altLang="en-US" dirty="0"/>
              <a:t>，。。。</a:t>
            </a:r>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2" name="Shape 4542"/>
          <p:cNvSpPr>
            <a:spLocks noGrp="1" noRot="1" noChangeAspect="1"/>
          </p:cNvSpPr>
          <p:nvPr>
            <p:ph type="sldImg"/>
          </p:nvPr>
        </p:nvSpPr>
        <p:spPr>
          <a:prstGeom prst="rect">
            <a:avLst/>
          </a:prstGeom>
        </p:spPr>
        <p:txBody>
          <a:bodyPr/>
          <a:lstStyle/>
          <a:p>
            <a:endParaRPr/>
          </a:p>
        </p:txBody>
      </p:sp>
      <p:sp>
        <p:nvSpPr>
          <p:cNvPr id="4543" name="Shape 4543"/>
          <p:cNvSpPr>
            <a:spLocks noGrp="1"/>
          </p:cNvSpPr>
          <p:nvPr>
            <p:ph type="body" sz="quarter" idx="1"/>
          </p:nvPr>
        </p:nvSpPr>
        <p:spPr>
          <a:prstGeom prst="rect">
            <a:avLst/>
          </a:prstGeom>
        </p:spPr>
        <p:txBody>
          <a:bodyPr/>
          <a:lstStyle/>
          <a:p>
            <a:r>
              <a:rPr lang="zh-CN" altLang="en-US" dirty="0"/>
              <a:t>答案是移除哪一个都没有关系，只要我们最终能够满足堆不变式。</a:t>
            </a:r>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5" name="Shape 4575"/>
          <p:cNvSpPr>
            <a:spLocks noGrp="1" noRot="1" noChangeAspect="1"/>
          </p:cNvSpPr>
          <p:nvPr>
            <p:ph type="sldImg"/>
          </p:nvPr>
        </p:nvSpPr>
        <p:spPr>
          <a:prstGeom prst="rect">
            <a:avLst/>
          </a:prstGeom>
        </p:spPr>
        <p:txBody>
          <a:bodyPr/>
          <a:lstStyle/>
          <a:p>
            <a:endParaRPr/>
          </a:p>
        </p:txBody>
      </p:sp>
      <p:sp>
        <p:nvSpPr>
          <p:cNvPr id="4576" name="Shape 4576"/>
          <p:cNvSpPr>
            <a:spLocks noGrp="1"/>
          </p:cNvSpPr>
          <p:nvPr>
            <p:ph type="body" sz="quarter" idx="1"/>
          </p:nvPr>
        </p:nvSpPr>
        <p:spPr>
          <a:prstGeom prst="rect">
            <a:avLst/>
          </a:prstGeom>
        </p:spPr>
        <p:txBody>
          <a:bodyPr/>
          <a:lstStyle/>
          <a:p>
            <a:r>
              <a:rPr lang="zh-CN" altLang="en-US" dirty="0"/>
              <a:t>下面我来演示一个例子，其中我不仅会演示移除</a:t>
            </a:r>
            <a:r>
              <a:rPr lang="en-US" altLang="zh-CN" dirty="0"/>
              <a:t>removing</a:t>
            </a:r>
            <a:r>
              <a:rPr lang="zh-CN" altLang="en-US" dirty="0"/>
              <a:t>，还会演示插入</a:t>
            </a:r>
            <a:r>
              <a:rPr lang="en-US" altLang="zh-CN" dirty="0"/>
              <a:t>insert</a:t>
            </a:r>
            <a:r>
              <a:rPr lang="zh-CN" altLang="en-US" dirty="0"/>
              <a:t>，还有轮训</a:t>
            </a:r>
            <a:r>
              <a:rPr lang="en-US" altLang="zh-CN" dirty="0"/>
              <a:t>polling</a:t>
            </a:r>
            <a:r>
              <a:rPr lang="zh-CN" altLang="en-US" dirty="0"/>
              <a:t>。</a:t>
            </a:r>
            <a:endParaRPr lang="en-US" altLang="zh-CN" dirty="0"/>
          </a:p>
          <a:p>
            <a:r>
              <a:rPr lang="zh-CN" altLang="en-US" dirty="0"/>
              <a:t>当然，移除的时候，我会采用基于哈希表的优化方案。</a:t>
            </a:r>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 name="Shape 4613"/>
          <p:cNvSpPr>
            <a:spLocks noGrp="1" noRot="1" noChangeAspect="1"/>
          </p:cNvSpPr>
          <p:nvPr>
            <p:ph type="sldImg"/>
          </p:nvPr>
        </p:nvSpPr>
        <p:spPr>
          <a:prstGeom prst="rect">
            <a:avLst/>
          </a:prstGeom>
        </p:spPr>
        <p:txBody>
          <a:bodyPr/>
          <a:lstStyle/>
          <a:p>
            <a:endParaRPr/>
          </a:p>
        </p:txBody>
      </p:sp>
      <p:sp>
        <p:nvSpPr>
          <p:cNvPr id="4614" name="Shape 4614"/>
          <p:cNvSpPr>
            <a:spLocks noGrp="1"/>
          </p:cNvSpPr>
          <p:nvPr>
            <p:ph type="body" sz="quarter" idx="1"/>
          </p:nvPr>
        </p:nvSpPr>
        <p:spPr>
          <a:prstGeom prst="rect">
            <a:avLst/>
          </a:prstGeom>
        </p:spPr>
        <p:txBody>
          <a:bodyPr/>
          <a:lstStyle/>
          <a:p>
            <a:r>
              <a:rPr lang="zh-CN" altLang="en-US" dirty="0"/>
              <a:t>第一个指令是插入</a:t>
            </a:r>
            <a:r>
              <a:rPr lang="en-US" altLang="zh-CN" dirty="0"/>
              <a:t>3</a:t>
            </a:r>
            <a:r>
              <a:rPr lang="zh-CN" altLang="en-US" dirty="0"/>
              <a:t>，当我们要插入</a:t>
            </a:r>
            <a:r>
              <a:rPr lang="en-US" altLang="zh-CN" dirty="0"/>
              <a:t>3</a:t>
            </a:r>
            <a:r>
              <a:rPr lang="zh-CN" altLang="en-US" dirty="0"/>
              <a:t>的时候，我们先要将</a:t>
            </a:r>
            <a:r>
              <a:rPr lang="en-US" altLang="zh-CN" dirty="0"/>
              <a:t>3</a:t>
            </a:r>
            <a:r>
              <a:rPr lang="zh-CN" altLang="en-US" dirty="0"/>
              <a:t>插入到底层的插入点的位置，</a:t>
            </a:r>
            <a:endParaRPr lang="en-US" altLang="zh-CN" dirty="0"/>
          </a:p>
          <a:p>
            <a:r>
              <a:rPr lang="zh-CN" altLang="en-US" dirty="0"/>
              <a:t>我们也需要在哈希表中跟踪</a:t>
            </a:r>
            <a:r>
              <a:rPr lang="en-US" altLang="zh-CN" dirty="0"/>
              <a:t>3</a:t>
            </a:r>
            <a:r>
              <a:rPr lang="zh-CN" altLang="en-US" dirty="0"/>
              <a:t>在数组中的下标，也就是</a:t>
            </a:r>
            <a:r>
              <a:rPr lang="en-US" altLang="zh-CN" dirty="0"/>
              <a:t>7</a:t>
            </a:r>
            <a:r>
              <a:rPr lang="zh-CN" altLang="en-US" dirty="0"/>
              <a:t>，可以看灰色的索引树进行核对。</a:t>
            </a:r>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1" name="Shape 4651"/>
          <p:cNvSpPr>
            <a:spLocks noGrp="1" noRot="1" noChangeAspect="1"/>
          </p:cNvSpPr>
          <p:nvPr>
            <p:ph type="sldImg"/>
          </p:nvPr>
        </p:nvSpPr>
        <p:spPr>
          <a:prstGeom prst="rect">
            <a:avLst/>
          </a:prstGeom>
        </p:spPr>
        <p:txBody>
          <a:bodyPr/>
          <a:lstStyle/>
          <a:p>
            <a:endParaRPr/>
          </a:p>
        </p:txBody>
      </p:sp>
      <p:sp>
        <p:nvSpPr>
          <p:cNvPr id="4652" name="Shape 4652"/>
          <p:cNvSpPr>
            <a:spLocks noGrp="1"/>
          </p:cNvSpPr>
          <p:nvPr>
            <p:ph type="body" sz="quarter" idx="1"/>
          </p:nvPr>
        </p:nvSpPr>
        <p:spPr>
          <a:prstGeom prst="rect">
            <a:avLst/>
          </a:prstGeom>
        </p:spPr>
        <p:txBody>
          <a:bodyPr/>
          <a:lstStyle/>
          <a:p>
            <a:r>
              <a:rPr lang="zh-CN" altLang="en-US" dirty="0"/>
              <a:t>现在</a:t>
            </a:r>
            <a:r>
              <a:rPr lang="en-US" altLang="zh-CN" dirty="0"/>
              <a:t>3</a:t>
            </a:r>
            <a:r>
              <a:rPr lang="zh-CN" altLang="en-US" dirty="0"/>
              <a:t>已经被插入，我们需要确保堆不变式还满足，但是当前不满足，所以我们需要将</a:t>
            </a:r>
            <a:r>
              <a:rPr lang="en-US" altLang="zh-CN" dirty="0"/>
              <a:t>3</a:t>
            </a:r>
            <a:r>
              <a:rPr lang="zh-CN" altLang="en-US" dirty="0"/>
              <a:t>上浮。</a:t>
            </a:r>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 name="Shape 4689"/>
          <p:cNvSpPr>
            <a:spLocks noGrp="1" noRot="1" noChangeAspect="1"/>
          </p:cNvSpPr>
          <p:nvPr>
            <p:ph type="sldImg"/>
          </p:nvPr>
        </p:nvSpPr>
        <p:spPr>
          <a:prstGeom prst="rect">
            <a:avLst/>
          </a:prstGeom>
        </p:spPr>
        <p:txBody>
          <a:bodyPr/>
          <a:lstStyle/>
          <a:p>
            <a:endParaRPr/>
          </a:p>
        </p:txBody>
      </p:sp>
      <p:sp>
        <p:nvSpPr>
          <p:cNvPr id="4690" name="Shape 4690"/>
          <p:cNvSpPr>
            <a:spLocks noGrp="1"/>
          </p:cNvSpPr>
          <p:nvPr>
            <p:ph type="body" sz="quarter" idx="1"/>
          </p:nvPr>
        </p:nvSpPr>
        <p:spPr>
          <a:prstGeom prst="rect">
            <a:avLst/>
          </a:prstGeom>
        </p:spPr>
        <p:txBody>
          <a:bodyPr/>
          <a:lstStyle/>
          <a:p>
            <a:r>
              <a:rPr lang="en-US" altLang="zh-CN" dirty="0"/>
              <a:t>3</a:t>
            </a:r>
            <a:r>
              <a:rPr lang="zh-CN" altLang="en-US" dirty="0"/>
              <a:t>的父节点是</a:t>
            </a:r>
            <a:r>
              <a:rPr lang="en-US" altLang="zh-CN" dirty="0"/>
              <a:t>11</a:t>
            </a:r>
            <a:r>
              <a:rPr lang="zh-CN" altLang="en-US" dirty="0"/>
              <a:t>，</a:t>
            </a:r>
            <a:r>
              <a:rPr lang="en-US" altLang="zh-CN" dirty="0"/>
              <a:t>11</a:t>
            </a:r>
            <a:r>
              <a:rPr lang="zh-CN" altLang="en-US" dirty="0"/>
              <a:t>比</a:t>
            </a:r>
            <a:r>
              <a:rPr lang="en-US" altLang="zh-CN" dirty="0"/>
              <a:t>3</a:t>
            </a:r>
            <a:r>
              <a:rPr lang="zh-CN" altLang="en-US" dirty="0"/>
              <a:t>大，所以我们需要将两者进行交换。我在索引树中高亮显示了</a:t>
            </a:r>
            <a:r>
              <a:rPr lang="en-US" altLang="zh-CN" dirty="0"/>
              <a:t>7</a:t>
            </a:r>
            <a:r>
              <a:rPr lang="zh-CN" altLang="en-US" dirty="0"/>
              <a:t>，因为它对应堆中的</a:t>
            </a:r>
            <a:r>
              <a:rPr lang="en-US" altLang="zh-CN" dirty="0"/>
              <a:t>3</a:t>
            </a:r>
            <a:r>
              <a:rPr lang="zh-CN" altLang="en-US" dirty="0"/>
              <a:t>。我也高亮显示了索引树中的</a:t>
            </a:r>
            <a:r>
              <a:rPr lang="en-US" altLang="zh-CN" dirty="0"/>
              <a:t>3</a:t>
            </a:r>
            <a:r>
              <a:rPr lang="zh-CN" altLang="en-US" dirty="0"/>
              <a:t>，因为它对应到堆中的</a:t>
            </a:r>
            <a:r>
              <a:rPr lang="en-US" altLang="zh-CN" dirty="0"/>
              <a:t>11</a:t>
            </a:r>
            <a:r>
              <a:rPr lang="zh-CN" altLang="en-US" dirty="0"/>
              <a:t>。</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r>
              <a:rPr lang="zh-CN" altLang="en-US" dirty="0"/>
              <a:t>下一个添加</a:t>
            </a:r>
            <a:r>
              <a:rPr lang="en-US" altLang="zh-CN" dirty="0"/>
              <a:t>5</a:t>
            </a:r>
            <a:r>
              <a:rPr lang="zh-CN" altLang="en-US" dirty="0"/>
              <a:t>。</a:t>
            </a:r>
            <a:endParaRP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7" name="Shape 4727"/>
          <p:cNvSpPr>
            <a:spLocks noGrp="1" noRot="1" noChangeAspect="1"/>
          </p:cNvSpPr>
          <p:nvPr>
            <p:ph type="sldImg"/>
          </p:nvPr>
        </p:nvSpPr>
        <p:spPr>
          <a:prstGeom prst="rect">
            <a:avLst/>
          </a:prstGeom>
        </p:spPr>
        <p:txBody>
          <a:bodyPr/>
          <a:lstStyle/>
          <a:p>
            <a:endParaRPr/>
          </a:p>
        </p:txBody>
      </p:sp>
      <p:sp>
        <p:nvSpPr>
          <p:cNvPr id="4728" name="Shape 4728"/>
          <p:cNvSpPr>
            <a:spLocks noGrp="1"/>
          </p:cNvSpPr>
          <p:nvPr>
            <p:ph type="body" sz="quarter" idx="1"/>
          </p:nvPr>
        </p:nvSpPr>
        <p:spPr>
          <a:prstGeom prst="rect">
            <a:avLst/>
          </a:prstGeom>
        </p:spPr>
        <p:txBody>
          <a:bodyPr/>
          <a:lstStyle/>
          <a:p>
            <a:r>
              <a:rPr lang="zh-CN" altLang="en-US" dirty="0"/>
              <a:t>现在交换树中的两个节点，也交换哈希表中的对应值。</a:t>
            </a:r>
            <a:endParaRPr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5" name="Shape 4765"/>
          <p:cNvSpPr>
            <a:spLocks noGrp="1" noRot="1" noChangeAspect="1"/>
          </p:cNvSpPr>
          <p:nvPr>
            <p:ph type="sldImg"/>
          </p:nvPr>
        </p:nvSpPr>
        <p:spPr>
          <a:prstGeom prst="rect">
            <a:avLst/>
          </a:prstGeom>
        </p:spPr>
        <p:txBody>
          <a:bodyPr/>
          <a:lstStyle/>
          <a:p>
            <a:endParaRPr/>
          </a:p>
        </p:txBody>
      </p:sp>
      <p:sp>
        <p:nvSpPr>
          <p:cNvPr id="4766" name="Shape 4766"/>
          <p:cNvSpPr>
            <a:spLocks noGrp="1"/>
          </p:cNvSpPr>
          <p:nvPr>
            <p:ph type="body" sz="quarter" idx="1"/>
          </p:nvPr>
        </p:nvSpPr>
        <p:spPr>
          <a:prstGeom prst="rect">
            <a:avLst/>
          </a:prstGeom>
        </p:spPr>
        <p:txBody>
          <a:bodyPr/>
          <a:lstStyle/>
          <a:p>
            <a:r>
              <a:rPr lang="zh-CN" altLang="en-US" dirty="0"/>
              <a:t>现在堆不变式还是没有满足，所以需要继续交换。</a:t>
            </a:r>
            <a:endParaRPr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3" name="Shape 4803"/>
          <p:cNvSpPr>
            <a:spLocks noGrp="1" noRot="1" noChangeAspect="1"/>
          </p:cNvSpPr>
          <p:nvPr>
            <p:ph type="sldImg"/>
          </p:nvPr>
        </p:nvSpPr>
        <p:spPr>
          <a:prstGeom prst="rect">
            <a:avLst/>
          </a:prstGeom>
        </p:spPr>
        <p:txBody>
          <a:bodyPr/>
          <a:lstStyle/>
          <a:p>
            <a:endParaRPr/>
          </a:p>
        </p:txBody>
      </p:sp>
      <p:sp>
        <p:nvSpPr>
          <p:cNvPr id="4804" name="Shape 4804"/>
          <p:cNvSpPr>
            <a:spLocks noGrp="1"/>
          </p:cNvSpPr>
          <p:nvPr>
            <p:ph type="body" sz="quarter" idx="1"/>
          </p:nvPr>
        </p:nvSpPr>
        <p:spPr>
          <a:prstGeom prst="rect">
            <a:avLst/>
          </a:prstGeom>
        </p:spPr>
        <p:txBody>
          <a:bodyPr/>
          <a:lstStyle/>
          <a:p>
            <a:r>
              <a:rPr lang="zh-CN" altLang="en-US" dirty="0"/>
              <a:t>现在要交换</a:t>
            </a:r>
            <a:r>
              <a:rPr lang="en-US" altLang="zh-CN" dirty="0"/>
              <a:t>3</a:t>
            </a:r>
            <a:r>
              <a:rPr lang="zh-CN" altLang="en-US" dirty="0"/>
              <a:t>和</a:t>
            </a:r>
            <a:r>
              <a:rPr lang="en-US" altLang="zh-CN" dirty="0"/>
              <a:t>7</a:t>
            </a:r>
            <a:r>
              <a:rPr lang="zh-CN" altLang="en-US" dirty="0"/>
              <a:t>，如图中高亮显示。</a:t>
            </a:r>
            <a:endParaRPr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6828233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2" name="Shape 4912"/>
          <p:cNvSpPr>
            <a:spLocks noGrp="1" noRot="1" noChangeAspect="1"/>
          </p:cNvSpPr>
          <p:nvPr>
            <p:ph type="sldImg"/>
          </p:nvPr>
        </p:nvSpPr>
        <p:spPr>
          <a:prstGeom prst="rect">
            <a:avLst/>
          </a:prstGeom>
        </p:spPr>
        <p:txBody>
          <a:bodyPr/>
          <a:lstStyle/>
          <a:p>
            <a:endParaRPr/>
          </a:p>
        </p:txBody>
      </p:sp>
      <p:sp>
        <p:nvSpPr>
          <p:cNvPr id="4913" name="Shape 4913"/>
          <p:cNvSpPr>
            <a:spLocks noGrp="1"/>
          </p:cNvSpPr>
          <p:nvPr>
            <p:ph type="body" sz="quarter" idx="1"/>
          </p:nvPr>
        </p:nvSpPr>
        <p:spPr>
          <a:prstGeom prst="rect">
            <a:avLst/>
          </a:prstGeom>
        </p:spPr>
        <p:txBody>
          <a:bodyPr/>
          <a:lstStyle/>
          <a:p>
            <a:r>
              <a:rPr lang="zh-CN" altLang="en-US" dirty="0"/>
              <a:t>好，上面演示了插入</a:t>
            </a:r>
            <a:r>
              <a:rPr lang="en-US" altLang="zh-CN" dirty="0"/>
              <a:t>3</a:t>
            </a:r>
            <a:r>
              <a:rPr lang="zh-CN" altLang="en-US" dirty="0"/>
              <a:t>的情况。</a:t>
            </a:r>
            <a:endParaRPr dirty="0"/>
          </a:p>
          <a:p>
            <a:endParaRPr lang="en-US" dirty="0"/>
          </a:p>
          <a:p>
            <a:r>
              <a:rPr lang="zh-CN" altLang="en-US" dirty="0"/>
              <a:t>下一个指令是要从堆中移除</a:t>
            </a:r>
            <a:r>
              <a:rPr lang="en-US" altLang="zh-CN" dirty="0"/>
              <a:t>2</a:t>
            </a:r>
            <a:r>
              <a:rPr lang="zh-CN" altLang="en-US" dirty="0"/>
              <a:t>，所以，我们该移除哪一个</a:t>
            </a:r>
            <a:r>
              <a:rPr lang="en-US" altLang="zh-CN" dirty="0"/>
              <a:t>2</a:t>
            </a:r>
            <a:r>
              <a:rPr lang="zh-CN" altLang="en-US" dirty="0"/>
              <a:t>呢？我之前刚刚讲过，移除哪一个</a:t>
            </a:r>
            <a:r>
              <a:rPr lang="en-US" altLang="zh-CN" dirty="0"/>
              <a:t>2</a:t>
            </a:r>
            <a:r>
              <a:rPr lang="zh-CN" altLang="en-US" dirty="0"/>
              <a:t>都没有关系，只要我们能最终满足堆不变式。</a:t>
            </a:r>
            <a:endParaRPr lang="en-US" altLang="zh-CN" dirty="0"/>
          </a:p>
          <a:p>
            <a:endParaRPr lang="en-US" dirty="0"/>
          </a:p>
          <a:p>
            <a:r>
              <a:rPr lang="zh-CN" altLang="en-US" dirty="0"/>
              <a:t>如果我们移除最后一个</a:t>
            </a:r>
            <a:r>
              <a:rPr lang="en-US" altLang="zh-CN" dirty="0"/>
              <a:t>2</a:t>
            </a:r>
            <a:r>
              <a:rPr lang="zh-CN" altLang="en-US" dirty="0"/>
              <a:t>，那么我们只需要做一次交换，就可以满足堆不变式。但是为了学习的目的，我就演示移除第一个找到的</a:t>
            </a:r>
            <a:r>
              <a:rPr lang="en-US" altLang="zh-CN" dirty="0"/>
              <a:t>2</a:t>
            </a:r>
            <a:r>
              <a:rPr lang="zh-CN" altLang="en-US" dirty="0"/>
              <a:t>，也就是索引位置为</a:t>
            </a:r>
            <a:r>
              <a:rPr lang="en-US" altLang="zh-CN" dirty="0"/>
              <a:t>0</a:t>
            </a:r>
            <a:r>
              <a:rPr lang="zh-CN" altLang="en-US" dirty="0"/>
              <a:t>的那个。</a:t>
            </a:r>
            <a:endParaRPr lang="en-US" altLang="zh-CN" dirty="0"/>
          </a:p>
          <a:p>
            <a:endParaRPr lang="en-US" dirty="0"/>
          </a:p>
          <a:p>
            <a:endParaRPr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62295348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8772834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4894351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003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rPr lang="zh-CN" altLang="en-US" dirty="0"/>
              <a:t>再添加</a:t>
            </a:r>
            <a:r>
              <a:rPr lang="en-US" altLang="zh-CN" dirty="0"/>
              <a:t>9</a:t>
            </a:r>
            <a:r>
              <a:rPr lang="zh-CN" altLang="en-US" dirty="0"/>
              <a:t>。</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rPr lang="zh-CN" altLang="en-US" dirty="0"/>
              <a:t>下面再依次</a:t>
            </a:r>
            <a:r>
              <a:rPr lang="en-US" altLang="zh-CN" dirty="0"/>
              <a:t>poll</a:t>
            </a:r>
            <a:r>
              <a:rPr lang="zh-CN" altLang="en-US" dirty="0"/>
              <a:t>取出剩下的元素。</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19241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00348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23892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610105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2839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优先队列是一个很大的主题，在本课中，我们会覆盖很多内容。</a:t>
            </a:r>
            <a:endParaRPr dirty="0"/>
          </a:p>
          <a:p>
            <a:endParaRPr lang="en-US" dirty="0"/>
          </a:p>
          <a:p>
            <a:r>
              <a:rPr lang="en-US" dirty="0" err="1"/>
              <a:t>我们会先从基础开始</a:t>
            </a:r>
            <a:r>
              <a:rPr lang="zh-CN" altLang="en-US" dirty="0"/>
              <a:t>，先介绍什么是优先队列，它有哪些使用场景。然后我会介绍优先队列支持的主要操作，还会演示如何将一个最小堆转换成最大堆，之后还会做复杂度分析。</a:t>
            </a:r>
            <a:endParaRPr lang="en-US" altLang="zh-CN" dirty="0"/>
          </a:p>
          <a:p>
            <a:endParaRPr lang="en-US" dirty="0"/>
          </a:p>
          <a:p>
            <a:r>
              <a:rPr lang="zh-CN" altLang="en-US" dirty="0"/>
              <a:t>然后我会讲解实现优先队列的常见方法。大部分人认为优先队列只能通过堆来实现，还有人认为优先队列就是堆，其实不然，我会解释它们之间的差异。</a:t>
            </a:r>
            <a:endParaRPr lang="en-US" altLang="zh-CN" dirty="0"/>
          </a:p>
          <a:p>
            <a:endParaRPr lang="en-US" dirty="0"/>
          </a:p>
          <a:p>
            <a:r>
              <a:rPr lang="zh-CN" altLang="en-US" dirty="0"/>
              <a:t>然后我会深入讲解，如何使用二叉堆来实现一个优先队列。其中，我会解释堆元素的</a:t>
            </a:r>
            <a:r>
              <a:rPr lang="zh-CN" altLang="en-US" b="1" dirty="0"/>
              <a:t>下沉</a:t>
            </a:r>
            <a:r>
              <a:rPr lang="zh-CN" altLang="en-US" dirty="0"/>
              <a:t>和</a:t>
            </a:r>
            <a:r>
              <a:rPr lang="zh-CN" altLang="en-US" b="1" dirty="0"/>
              <a:t>上浮</a:t>
            </a:r>
            <a:r>
              <a:rPr lang="zh-CN" altLang="en-US" dirty="0"/>
              <a:t>是如何工作的，下沉和上浮是和堆元素调整相关的术语。在解释具体实现的时候，我也会演示如何向</a:t>
            </a:r>
            <a:r>
              <a:rPr lang="en-US" altLang="zh-CN" dirty="0"/>
              <a:t>PQ</a:t>
            </a:r>
            <a:r>
              <a:rPr lang="zh-CN" altLang="en-US" dirty="0"/>
              <a:t>中添加元素，还有移除元素。</a:t>
            </a:r>
            <a:endParaRPr dirty="0"/>
          </a:p>
          <a:p>
            <a:endParaRPr dirty="0"/>
          </a:p>
          <a:p>
            <a:r>
              <a:rPr lang="zh-CN" altLang="en-US" dirty="0"/>
              <a:t>内容确实不少，我们赶快开始吧。</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r>
              <a:rPr lang="zh-CN" altLang="en-US" dirty="0"/>
              <a:t>最终，我们得到了一个完全排好序的序列，但这里仅仅是一个巧合。</a:t>
            </a:r>
            <a:endParaRPr lang="en-US" altLang="zh-CN" dirty="0"/>
          </a:p>
          <a:p>
            <a:endParaRPr lang="en-US" dirty="0"/>
          </a:p>
          <a:p>
            <a:r>
              <a:rPr lang="zh-CN" altLang="en-US" dirty="0"/>
              <a:t>随着我们不断的添加和取出元素，我们未必会得到一个完全排好序的序列，优先队列仅仅保证：下一个从</a:t>
            </a:r>
            <a:r>
              <a:rPr lang="en-US" altLang="zh-CN" dirty="0"/>
              <a:t>PQ</a:t>
            </a:r>
            <a:r>
              <a:rPr lang="zh-CN" altLang="en-US" dirty="0"/>
              <a:t>中移出的元素，一定是当前队列中优先级最小的。</a:t>
            </a:r>
            <a:endParaRPr lang="en-US" dirty="0"/>
          </a:p>
          <a:p>
            <a:endParaRPr lang="en-US" dirty="0"/>
          </a:p>
          <a:p>
            <a:r>
              <a:rPr lang="en-US" dirty="0"/>
              <a:t>PQ</a:t>
            </a:r>
            <a:r>
              <a:rPr lang="zh-CN" altLang="en-US" dirty="0"/>
              <a:t>是怎么知道下一个要移除的最小元素的呢？在我们刚刚演示的例子中，我们能看到所有的元素值，所以我们知道下一个要移出的元素。但是机器是怎么知道的呢？它会在</a:t>
            </a:r>
            <a:r>
              <a:rPr lang="en-US" altLang="zh-CN" dirty="0"/>
              <a:t>poll</a:t>
            </a:r>
            <a:r>
              <a:rPr lang="zh-CN" altLang="en-US" dirty="0"/>
              <a:t>之前对所有元素进行排序吗？显然不是，这样做效率太低。</a:t>
            </a:r>
            <a:endParaRPr dirty="0"/>
          </a:p>
          <a:p>
            <a:endParaRPr lang="en-US" dirty="0"/>
          </a:p>
          <a:p>
            <a:r>
              <a:rPr lang="zh-CN" altLang="en-US" dirty="0"/>
              <a:t>实际上，大部分的</a:t>
            </a:r>
            <a:r>
              <a:rPr lang="en-US" altLang="zh-CN" dirty="0"/>
              <a:t>PQ</a:t>
            </a:r>
            <a:r>
              <a:rPr lang="zh-CN" altLang="en-US" dirty="0"/>
              <a:t>实现是基于堆的，这个时候添加和移除元素的复杂度是对数级的，效率比较高。</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rPr lang="en-US" dirty="0" err="1"/>
              <a:t>下面我们来解释什么是堆</a:t>
            </a:r>
            <a:r>
              <a:rPr lang="zh-CN" altLang="en-US" dirty="0"/>
              <a:t>。</a:t>
            </a:r>
            <a:endParaRPr dirty="0"/>
          </a:p>
          <a:p>
            <a:endParaRPr lang="en-US" dirty="0"/>
          </a:p>
          <a:p>
            <a:r>
              <a:rPr lang="en-US" dirty="0"/>
              <a:t>[</a:t>
            </a:r>
            <a:r>
              <a:rPr lang="en-US" dirty="0" err="1"/>
              <a:t>读PPT</a:t>
            </a:r>
            <a:r>
              <a:rPr lang="en-US" dirty="0"/>
              <a:t>]</a:t>
            </a:r>
          </a:p>
          <a:p>
            <a:endParaRPr lang="en-US" dirty="0"/>
          </a:p>
          <a:p>
            <a:r>
              <a:rPr lang="zh-CN" altLang="en-US" dirty="0"/>
              <a:t>这句话的意思是说，对于堆中的所有节点，父节点的值都要大于或者等于子节点的值；或者，父节点的值都要小于或者等于子节点的值。</a:t>
            </a:r>
            <a:endParaRPr lang="en-US" altLang="zh-CN" dirty="0"/>
          </a:p>
          <a:p>
            <a:r>
              <a:rPr lang="zh-CN" altLang="en-US" dirty="0"/>
              <a:t>这也意味着堆有两种：最大和最小堆。</a:t>
            </a:r>
            <a:endParaRPr dirty="0"/>
          </a:p>
          <a:p>
            <a:endParaRPr lang="en-US" dirty="0"/>
          </a:p>
          <a:p>
            <a:r>
              <a:rPr lang="en-US" altLang="zh-CN" dirty="0"/>
              <a:t>PPT</a:t>
            </a:r>
            <a:r>
              <a:rPr lang="zh-CN" altLang="en-US" dirty="0"/>
              <a:t>上还展示了两个二叉堆。之所以说是二叉堆，是因为每一个节点最多有两个子节点，注意，上面我省去了一些</a:t>
            </a:r>
            <a:r>
              <a:rPr lang="en-US" altLang="zh-CN" dirty="0"/>
              <a:t>null</a:t>
            </a:r>
            <a:r>
              <a:rPr lang="zh-CN" altLang="en-US" dirty="0"/>
              <a:t>引用。</a:t>
            </a:r>
            <a:endParaRPr lang="en-US" altLang="zh-CN" dirty="0"/>
          </a:p>
          <a:p>
            <a:r>
              <a:rPr lang="zh-CN" altLang="en-US" dirty="0"/>
              <a:t>左边一个是最大堆，因为对于所有的节点，父节点的值都大于等于子节点的值。右边的最小堆正好相反，对于所有的节点，父节点的值都小于等于子节点的值。</a:t>
            </a:r>
            <a:endParaRPr dirty="0"/>
          </a:p>
          <a:p>
            <a:endParaRPr lang="en-US" dirty="0"/>
          </a:p>
          <a:p>
            <a:r>
              <a:rPr lang="zh-CN" altLang="en-US" dirty="0"/>
              <a:t>我们为啥对堆感兴趣呢？原因是堆是可以用来实现优先队列的一种底层数据结构。由于我们经常用堆来实现优先队列，以至于有些人把优先队列就叫做堆。实际上这种叫法是不准确的，因为优先队列是一种抽象数据类型</a:t>
            </a:r>
            <a:r>
              <a:rPr lang="en-US" altLang="zh-CN" dirty="0"/>
              <a:t>ADT</a:t>
            </a:r>
            <a:r>
              <a:rPr lang="zh-CN" altLang="en-US" dirty="0"/>
              <a:t>，它可以用堆来实现，也可以用其它数据结构来实现。</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rPr lang="zh-CN" altLang="en-US" dirty="0"/>
              <a:t>好的，下面我们来做几个测验，下面我会给出一些结构，你判断它们是不是堆。</a:t>
            </a:r>
            <a:endParaRPr lang="en-US" altLang="zh-CN" dirty="0"/>
          </a:p>
          <a:p>
            <a:endParaRPr lang="en-US" dirty="0"/>
          </a:p>
          <a:p>
            <a:r>
              <a:rPr lang="zh-CN" altLang="en-US" dirty="0"/>
              <a:t>请检查</a:t>
            </a:r>
            <a:r>
              <a:rPr lang="en-US" altLang="zh-CN" dirty="0"/>
              <a:t>PPT</a:t>
            </a:r>
            <a:r>
              <a:rPr lang="zh-CN" altLang="en-US" dirty="0"/>
              <a:t>上的这个结构，尝试判断它是不是堆，如果需要的话，你可以暂停视频，我也会适当停顿一段时间。</a:t>
            </a:r>
            <a:endParaRPr lang="en-US" altLang="zh-CN" dirty="0"/>
          </a:p>
          <a:p>
            <a:endParaRPr lang="en-US" dirty="0"/>
          </a:p>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34972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926809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堆未必都是二叉堆</a:t>
            </a:r>
            <a:r>
              <a:rPr lang="zh-CN" altLang="en-US" dirty="0"/>
              <a:t>，它可以具有任意数量的分支。</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2768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rPr lang="zh-CN" altLang="en-US" dirty="0"/>
              <a:t>虽然这个堆的结构有些奇怪，但它是一个合法的堆。</a:t>
            </a:r>
            <a:endParaRPr lang="en-US" altLang="zh-CN" dirty="0"/>
          </a:p>
          <a:p>
            <a:endParaRPr lang="en-US" dirty="0"/>
          </a:p>
          <a:p>
            <a:r>
              <a:rPr lang="zh-CN" altLang="en-US" dirty="0"/>
              <a:t>当然，你可以根据需要调整下这个堆的展示方式。</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701114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9639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rPr lang="zh-CN" altLang="en-US" dirty="0"/>
              <a:t>关于优先队列的内容会分成</a:t>
            </a:r>
            <a:r>
              <a:rPr lang="en-US" altLang="zh-CN" dirty="0"/>
              <a:t>5</a:t>
            </a:r>
            <a:r>
              <a:rPr lang="zh-CN" altLang="en-US" dirty="0"/>
              <a:t>次课，本次是第一次课，我们先来介绍优先队列。</a:t>
            </a:r>
            <a:endParaRPr lang="en-US" altLang="zh-CN" dirty="0"/>
          </a:p>
          <a:p>
            <a:endParaRPr lang="en-US" dirty="0"/>
          </a:p>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noRot="1" noChangeAspect="1"/>
          </p:cNvSpPr>
          <p:nvPr>
            <p:ph type="sldImg"/>
          </p:nvPr>
        </p:nvSpPr>
        <p:spPr>
          <a:prstGeom prst="rect">
            <a:avLst/>
          </a:prstGeom>
        </p:spPr>
        <p:txBody>
          <a:bodyPr/>
          <a:lstStyle/>
          <a:p>
            <a:endParaRPr/>
          </a:p>
        </p:txBody>
      </p:sp>
      <p:sp>
        <p:nvSpPr>
          <p:cNvPr id="622" name="Shape 622"/>
          <p:cNvSpPr>
            <a:spLocks noGrp="1"/>
          </p:cNvSpPr>
          <p:nvPr>
            <p:ph type="body" sz="quarter" idx="1"/>
          </p:nvPr>
        </p:nvSpPr>
        <p:spPr>
          <a:prstGeom prst="rect">
            <a:avLst/>
          </a:prstGeom>
        </p:spPr>
        <p:txBody>
          <a:bodyPr/>
          <a:lstStyle/>
          <a:p>
            <a:r>
              <a:rPr lang="zh-CN" altLang="en-US" dirty="0"/>
              <a:t>这个是合法的，因为它是一棵树，并且满足堆不变式，因为所有节点的值都是相等的。</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Shape 630"/>
          <p:cNvSpPr>
            <a:spLocks noGrp="1" noRot="1" noChangeAspect="1"/>
          </p:cNvSpPr>
          <p:nvPr>
            <p:ph type="sldImg"/>
          </p:nvPr>
        </p:nvSpPr>
        <p:spPr>
          <a:prstGeom prst="rect">
            <a:avLst/>
          </a:prstGeom>
        </p:spPr>
        <p:txBody>
          <a:bodyPr/>
          <a:lstStyle/>
          <a:p>
            <a:endParaRPr/>
          </a:p>
        </p:txBody>
      </p:sp>
      <p:sp>
        <p:nvSpPr>
          <p:cNvPr id="631" name="Shape 631"/>
          <p:cNvSpPr>
            <a:spLocks noGrp="1"/>
          </p:cNvSpPr>
          <p:nvPr>
            <p:ph type="body" sz="quarter" idx="1"/>
          </p:nvPr>
        </p:nvSpPr>
        <p:spPr>
          <a:prstGeom prst="rect">
            <a:avLst/>
          </a:prstGeom>
        </p:spPr>
        <p:txBody>
          <a:bodyPr/>
          <a:lstStyle/>
          <a:p>
            <a:r>
              <a:rPr lang="zh-CN" altLang="en-US" dirty="0"/>
              <a:t>这个合法吗？</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89296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Shape 657"/>
          <p:cNvSpPr>
            <a:spLocks noGrp="1" noRot="1" noChangeAspect="1"/>
          </p:cNvSpPr>
          <p:nvPr>
            <p:ph type="sldImg"/>
          </p:nvPr>
        </p:nvSpPr>
        <p:spPr>
          <a:prstGeom prst="rect">
            <a:avLst/>
          </a:prstGeom>
        </p:spPr>
        <p:txBody>
          <a:bodyPr/>
          <a:lstStyle/>
          <a:p>
            <a:endParaRPr/>
          </a:p>
        </p:txBody>
      </p:sp>
      <p:sp>
        <p:nvSpPr>
          <p:cNvPr id="658" name="Shape 658"/>
          <p:cNvSpPr>
            <a:spLocks noGrp="1"/>
          </p:cNvSpPr>
          <p:nvPr>
            <p:ph type="body" sz="quarter" idx="1"/>
          </p:nvPr>
        </p:nvSpPr>
        <p:spPr>
          <a:prstGeom prst="rect">
            <a:avLst/>
          </a:prstGeom>
        </p:spPr>
        <p:txBody>
          <a:bodyPr/>
          <a:lstStyle/>
          <a:p>
            <a:r>
              <a:rPr lang="en-US" dirty="0" err="1"/>
              <a:t>既然我们已经知道什么是优先队列和堆</a:t>
            </a:r>
            <a:r>
              <a:rPr lang="zh-CN" altLang="en-US" dirty="0"/>
              <a:t>，下面我们来看下它们的使用场景。</a:t>
            </a:r>
            <a:endParaRPr dirty="0"/>
          </a:p>
          <a:p>
            <a:endParaRPr dirty="0"/>
          </a:p>
          <a:p>
            <a:r>
              <a:rPr lang="en-US" dirty="0" err="1"/>
              <a:t>优先队列最常见的一种场景</a:t>
            </a:r>
            <a:r>
              <a:rPr lang="zh-CN" altLang="en-US" dirty="0"/>
              <a:t>，就是用在</a:t>
            </a:r>
            <a:r>
              <a:rPr lang="en-US" altLang="zh-CN" dirty="0"/>
              <a:t>Dijkstra</a:t>
            </a:r>
            <a:r>
              <a:rPr lang="zh-CN" altLang="en-US" dirty="0"/>
              <a:t>最短路径算法中。</a:t>
            </a:r>
            <a:endParaRPr dirty="0"/>
          </a:p>
          <a:p>
            <a:endParaRPr dirty="0"/>
          </a:p>
          <a:p>
            <a:r>
              <a:rPr lang="en-US" dirty="0" err="1"/>
              <a:t>如果你需要动态获取下一个最好或者最差的元素</a:t>
            </a:r>
            <a:r>
              <a:rPr lang="zh-CN" altLang="en-US" dirty="0"/>
              <a:t>，这类场景，你也可以考虑使用优先队列。</a:t>
            </a:r>
            <a:endParaRPr lang="en-US" dirty="0"/>
          </a:p>
          <a:p>
            <a:endParaRPr dirty="0"/>
          </a:p>
          <a:p>
            <a:r>
              <a:rPr lang="zh-CN" altLang="en-US" dirty="0"/>
              <a:t>优先队列也用于哈夫曼编码，实现无损数据压缩。</a:t>
            </a:r>
            <a:endParaRPr dirty="0"/>
          </a:p>
          <a:p>
            <a:endParaRPr dirty="0"/>
          </a:p>
          <a:p>
            <a:r>
              <a:rPr lang="zh-CN" altLang="en-US" dirty="0"/>
              <a:t>优先队列也用于最佳优先搜索算法</a:t>
            </a:r>
            <a:r>
              <a:rPr lang="en-US" altLang="zh-CN" dirty="0"/>
              <a:t>(Best First Search, BFS)</a:t>
            </a:r>
            <a:r>
              <a:rPr lang="zh-CN" altLang="en-US" dirty="0"/>
              <a:t>，随着对图的不断遍历，可以通过</a:t>
            </a:r>
            <a:r>
              <a:rPr lang="en-US" altLang="zh-CN" dirty="0"/>
              <a:t>PQ</a:t>
            </a:r>
            <a:r>
              <a:rPr lang="zh-CN" altLang="en-US" dirty="0"/>
              <a:t>不断获取下一个最有希望的节点。</a:t>
            </a:r>
            <a:endParaRPr dirty="0"/>
          </a:p>
          <a:p>
            <a:endParaRPr lang="en-US" dirty="0"/>
          </a:p>
          <a:p>
            <a:r>
              <a:rPr lang="zh-CN" altLang="en-US" dirty="0"/>
              <a:t>最后，优先队列也可以用于找出一个有向图的最小生成树</a:t>
            </a:r>
            <a:r>
              <a:rPr lang="en-US" altLang="zh-CN" dirty="0"/>
              <a:t>(Minimum Spanning Tree</a:t>
            </a:r>
            <a:r>
              <a:rPr lang="zh-CN" altLang="en-US" dirty="0"/>
              <a:t>，</a:t>
            </a:r>
            <a:r>
              <a:rPr lang="en-US" altLang="zh-CN" dirty="0"/>
              <a:t>MST)</a:t>
            </a:r>
            <a:r>
              <a:rPr lang="zh-CN" altLang="en-US" dirty="0"/>
              <a:t>，这个算法也叫</a:t>
            </a:r>
            <a:r>
              <a:rPr lang="en-US" altLang="zh-CN" dirty="0"/>
              <a:t>Prim</a:t>
            </a:r>
            <a:r>
              <a:rPr lang="zh-CN" altLang="en-US" dirty="0"/>
              <a:t>算法。</a:t>
            </a:r>
            <a:endParaRPr lang="en-US" altLang="zh-CN" dirty="0"/>
          </a:p>
          <a:p>
            <a:endParaRPr lang="en-US" dirty="0"/>
          </a:p>
          <a:p>
            <a:r>
              <a:rPr lang="en-US" dirty="0" err="1"/>
              <a:t>总体上</a:t>
            </a:r>
            <a:r>
              <a:rPr lang="zh-CN" altLang="en-US" dirty="0"/>
              <a:t>，在很多图的算法中，经常用到优先队列。</a:t>
            </a:r>
            <a:endParaRPr dirty="0"/>
          </a:p>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hape 662"/>
          <p:cNvSpPr>
            <a:spLocks noGrp="1" noRot="1" noChangeAspect="1"/>
          </p:cNvSpPr>
          <p:nvPr>
            <p:ph type="sldImg"/>
          </p:nvPr>
        </p:nvSpPr>
        <p:spPr>
          <a:prstGeom prst="rect">
            <a:avLst/>
          </a:prstGeom>
        </p:spPr>
        <p:txBody>
          <a:bodyPr/>
          <a:lstStyle/>
          <a:p>
            <a:endParaRPr/>
          </a:p>
        </p:txBody>
      </p:sp>
      <p:sp>
        <p:nvSpPr>
          <p:cNvPr id="663" name="Shape 663"/>
          <p:cNvSpPr>
            <a:spLocks noGrp="1"/>
          </p:cNvSpPr>
          <p:nvPr>
            <p:ph type="body" sz="quarter" idx="1"/>
          </p:nvPr>
        </p:nvSpPr>
        <p:spPr>
          <a:prstGeom prst="rect">
            <a:avLst/>
          </a:prstGeom>
        </p:spPr>
        <p:txBody>
          <a:bodyPr/>
          <a:lstStyle/>
          <a:p>
            <a:r>
              <a:rPr lang="zh-CN" altLang="en-US" dirty="0"/>
              <a:t>下面我们来过一下优先队列操作的复杂度，假设优先队列基于二叉堆实现。</a:t>
            </a:r>
            <a:endParaRPr dirty="0"/>
          </a:p>
          <a:p>
            <a:endParaRPr dirty="0"/>
          </a:p>
          <a:p>
            <a:r>
              <a:rPr lang="zh-CN" altLang="en-US" dirty="0"/>
              <a:t>如果以一个乱序数组作为输入，那么我们可以在线性时间内构造出一个二叉堆。后面我们会来演示这个算法，这个算法也是堆排序算法的基础。</a:t>
            </a:r>
            <a:endParaRPr dirty="0"/>
          </a:p>
          <a:p>
            <a:endParaRPr dirty="0"/>
          </a:p>
          <a:p>
            <a:r>
              <a:rPr lang="en-US" dirty="0" err="1"/>
              <a:t>从堆的顶取出或者移除一个节点</a:t>
            </a:r>
            <a:r>
              <a:rPr lang="zh-CN" altLang="en-US" dirty="0"/>
              <a:t>，是对数级的，因为我们需要调整堆，让堆重新保持堆不变式。</a:t>
            </a:r>
            <a:endParaRPr dirty="0"/>
          </a:p>
          <a:p>
            <a:endParaRPr dirty="0"/>
          </a:p>
          <a:p>
            <a:r>
              <a:rPr lang="zh-CN" altLang="en-US" dirty="0"/>
              <a:t>从堆顶查看一个元素是常量级的。</a:t>
            </a:r>
            <a:endParaRPr dirty="0"/>
          </a:p>
          <a:p>
            <a:endParaRPr dirty="0"/>
          </a:p>
          <a:p>
            <a:r>
              <a:rPr lang="zh-CN" altLang="en-US" dirty="0"/>
              <a:t>向堆中添加一个元素也是对数级的，因为我们需要通过上浮一个元素来调整堆。</a:t>
            </a:r>
            <a:endParaRPr lang="en-US" altLang="zh-CN" dirty="0"/>
          </a:p>
          <a:p>
            <a:endParaRPr lang="en-US" dirty="0"/>
          </a:p>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rPr lang="en-US" dirty="0" err="1"/>
              <a:t>从堆中移除一个元素</a:t>
            </a:r>
            <a:r>
              <a:rPr lang="zh-CN" altLang="en-US" dirty="0"/>
              <a:t>，简单做法，可以先做一次线性扫描，找到元素的位置，然后再移除。这个算法的问题是，如果你要移除的元素很多，那么它会非常慢。</a:t>
            </a:r>
            <a:endParaRPr lang="en-US" dirty="0"/>
          </a:p>
          <a:p>
            <a:r>
              <a:rPr lang="zh-CN" altLang="en-US" dirty="0"/>
              <a:t>但是如果要移除的元素不多，这种做法也是可以考虑的。</a:t>
            </a:r>
            <a:endParaRPr dirty="0"/>
          </a:p>
          <a:p>
            <a:endParaRPr lang="en-US" altLang="zh-CN" dirty="0"/>
          </a:p>
          <a:p>
            <a:r>
              <a:rPr lang="zh-CN" altLang="en-US" dirty="0"/>
              <a:t>但是，还有一种通过哈希表的帮助来实现的移除</a:t>
            </a:r>
            <a:r>
              <a:rPr lang="en-US" altLang="zh-CN" dirty="0"/>
              <a:t>(removing)</a:t>
            </a:r>
            <a:r>
              <a:rPr lang="zh-CN" altLang="en-US" dirty="0"/>
              <a:t>算法，它可以将时间复杂度缩小到对数级，后面我会进一步演示这种方法。</a:t>
            </a:r>
            <a:endParaRPr dirty="0"/>
          </a:p>
          <a:p>
            <a:r>
              <a:rPr lang="en-US" dirty="0" err="1"/>
              <a:t>如果你要移除的元素很多</a:t>
            </a:r>
            <a:r>
              <a:rPr lang="zh-CN" altLang="en-US" dirty="0"/>
              <a:t>，那么这种算法会很有用。</a:t>
            </a:r>
            <a:endParaRPr lang="en-US" dirty="0"/>
          </a:p>
          <a:p>
            <a:endParaRPr dirty="0"/>
          </a:p>
          <a:p>
            <a:r>
              <a:rPr lang="en-US" dirty="0" err="1"/>
              <a:t>检查堆中是否包含一个元素</a:t>
            </a:r>
            <a:r>
              <a:rPr lang="zh-CN" altLang="en-US" dirty="0"/>
              <a:t>，简单做法也是线性扫描，但是在哈希表的帮助下，可以将时间复杂度缩小到常量级。</a:t>
            </a:r>
            <a:endParaRPr lang="en-US" dirty="0"/>
          </a:p>
          <a:p>
            <a:endParaRPr dirty="0"/>
          </a:p>
          <a:p>
            <a:r>
              <a:rPr lang="zh-CN" altLang="en-US" dirty="0"/>
              <a:t>使用哈希表的不足是，它需要占据额外的内存空间，并且在交换元素时需要频繁访问哈希表，有一点额外的开销。</a:t>
            </a:r>
            <a:endParaRPr lang="en-US" altLang="zh-CN" dirty="0"/>
          </a:p>
          <a:p>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p>
            <a:r>
              <a:rPr lang="en-US" dirty="0" err="1"/>
              <a:t>大家好</a:t>
            </a:r>
            <a:r>
              <a:rPr lang="zh-CN" altLang="en-US" dirty="0"/>
              <a:t>，欢迎回到波波微课，本次课是关于优先队列的第二节课，我们来学习如何将最小堆转换成最大堆。</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p:cNvSpPr>
            <a:spLocks noGrp="1" noRot="1" noChangeAspect="1"/>
          </p:cNvSpPr>
          <p:nvPr>
            <p:ph type="sldImg"/>
          </p:nvPr>
        </p:nvSpPr>
        <p:spPr>
          <a:prstGeom prst="rect">
            <a:avLst/>
          </a:prstGeom>
        </p:spPr>
        <p:txBody>
          <a:bodyPr/>
          <a:lstStyle/>
          <a:p>
            <a:endParaRPr/>
          </a:p>
        </p:txBody>
      </p:sp>
      <p:sp>
        <p:nvSpPr>
          <p:cNvPr id="678" name="Shape 678"/>
          <p:cNvSpPr>
            <a:spLocks noGrp="1"/>
          </p:cNvSpPr>
          <p:nvPr>
            <p:ph type="body" sz="quarter" idx="1"/>
          </p:nvPr>
        </p:nvSpPr>
        <p:spPr>
          <a:prstGeom prst="rect">
            <a:avLst/>
          </a:prstGeom>
        </p:spPr>
        <p:txBody>
          <a:bodyPr/>
          <a:lstStyle/>
          <a:p>
            <a:r>
              <a:rPr lang="zh-CN" altLang="en-US" dirty="0"/>
              <a:t>下面我们来讨论如何将一个最小堆转换成一个最大堆。</a:t>
            </a:r>
            <a:endParaRPr lang="en-US" altLang="zh-CN" dirty="0"/>
          </a:p>
          <a:p>
            <a:endParaRPr lang="en-US" dirty="0"/>
          </a:p>
          <a:p>
            <a:r>
              <a:rPr lang="en-US" dirty="0"/>
              <a:t>[</a:t>
            </a:r>
            <a:r>
              <a:rPr lang="en-US" dirty="0" err="1"/>
              <a:t>读PPT</a:t>
            </a:r>
            <a:r>
              <a:rPr lang="en-US" dirty="0"/>
              <a:t>]</a:t>
            </a:r>
            <a:endParaRPr dirty="0"/>
          </a:p>
          <a:p>
            <a:endParaRPr lang="en-US" dirty="0"/>
          </a:p>
          <a:p>
            <a:r>
              <a:rPr lang="en-US" dirty="0" err="1"/>
              <a:t>因为优先队列中的每一个元素都要实现某种comparable</a:t>
            </a:r>
            <a:r>
              <a:rPr lang="zh-CN" altLang="en-US" dirty="0"/>
              <a:t> </a:t>
            </a:r>
            <a:r>
              <a:rPr lang="en-US" altLang="zh-CN" dirty="0"/>
              <a:t>interface</a:t>
            </a:r>
            <a:r>
              <a:rPr lang="zh-CN" altLang="en-US" dirty="0"/>
              <a:t>，</a:t>
            </a:r>
            <a:r>
              <a:rPr lang="en-US" dirty="0" err="1"/>
              <a:t>也就是</a:t>
            </a:r>
            <a:r>
              <a:rPr lang="zh-CN" altLang="en-US" dirty="0"/>
              <a:t>可比较的接口，作为一种</a:t>
            </a:r>
            <a:r>
              <a:rPr lang="en-US" altLang="zh-CN" dirty="0"/>
              <a:t>hack</a:t>
            </a:r>
            <a:r>
              <a:rPr lang="zh-CN" altLang="en-US" dirty="0"/>
              <a:t>技术，我们可以在接口实现中简单取反，这样就可以实现最大堆了。我们来看一个例子。</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p>
            <a:r>
              <a:rPr lang="en-US" dirty="0" err="1"/>
              <a:t>假设我们有一个优先队列</a:t>
            </a:r>
            <a:r>
              <a:rPr lang="zh-CN" altLang="en-US" dirty="0"/>
              <a:t>，其中元素如右边所示，当前它们组成最小堆。所以如果</a:t>
            </a:r>
            <a:r>
              <a:rPr lang="en-US" altLang="zh-CN" dirty="0" err="1"/>
              <a:t>x,y</a:t>
            </a:r>
            <a:r>
              <a:rPr lang="zh-CN" altLang="en-US" dirty="0"/>
              <a:t>是</a:t>
            </a:r>
            <a:r>
              <a:rPr lang="en-US" altLang="zh-CN" dirty="0"/>
              <a:t>PQ</a:t>
            </a:r>
            <a:r>
              <a:rPr lang="zh-CN" altLang="en-US" dirty="0"/>
              <a:t>中的两个数字，并且</a:t>
            </a:r>
            <a:r>
              <a:rPr lang="en-US" altLang="zh-CN" dirty="0"/>
              <a:t>x &lt;= y</a:t>
            </a:r>
            <a:r>
              <a:rPr lang="zh-CN" altLang="en-US" dirty="0"/>
              <a:t>，那么根据最小堆不变式，</a:t>
            </a:r>
            <a:endParaRPr lang="en-US" altLang="zh-CN" dirty="0"/>
          </a:p>
          <a:p>
            <a:r>
              <a:rPr lang="en-US" dirty="0" err="1"/>
              <a:t>x将先于y出队列</a:t>
            </a:r>
            <a:r>
              <a:rPr lang="zh-CN" altLang="en-US" dirty="0"/>
              <a:t>，取反的结果是</a:t>
            </a:r>
            <a:r>
              <a:rPr lang="en-US" altLang="zh-CN" dirty="0"/>
              <a:t> x &gt;= y</a:t>
            </a:r>
            <a:r>
              <a:rPr lang="zh-CN" altLang="en-US" dirty="0"/>
              <a:t>，也就是</a:t>
            </a:r>
            <a:r>
              <a:rPr lang="en-US" altLang="zh-CN" dirty="0"/>
              <a:t>y</a:t>
            </a:r>
            <a:r>
              <a:rPr lang="zh-CN" altLang="en-US" dirty="0"/>
              <a:t>先于</a:t>
            </a:r>
            <a:r>
              <a:rPr lang="en-US" altLang="zh-CN" dirty="0"/>
              <a:t>x</a:t>
            </a:r>
            <a:r>
              <a:rPr lang="zh-CN" altLang="en-US" dirty="0"/>
              <a:t>出队列。注意</a:t>
            </a:r>
            <a:r>
              <a:rPr lang="en-US" altLang="zh-CN" dirty="0"/>
              <a:t> x &lt;= y</a:t>
            </a:r>
            <a:r>
              <a:rPr lang="zh-CN" altLang="en-US" dirty="0"/>
              <a:t>取反是</a:t>
            </a:r>
            <a:r>
              <a:rPr lang="en-US" altLang="zh-CN" dirty="0"/>
              <a:t> x &gt;= y</a:t>
            </a:r>
            <a:r>
              <a:rPr lang="zh-CN" altLang="en-US" dirty="0"/>
              <a:t>，因为</a:t>
            </a:r>
            <a:r>
              <a:rPr lang="en-US" altLang="zh-CN" dirty="0"/>
              <a:t> x = y </a:t>
            </a:r>
            <a:r>
              <a:rPr lang="zh-CN" altLang="en-US" dirty="0"/>
              <a:t>取反还是 </a:t>
            </a:r>
            <a:r>
              <a:rPr lang="en-US" altLang="zh-CN" dirty="0"/>
              <a:t>x = y</a:t>
            </a:r>
            <a:r>
              <a:rPr lang="zh-CN" altLang="en-US" dirty="0"/>
              <a:t>。</a:t>
            </a:r>
            <a:endParaRPr lang="en-US" altLang="zh-CN" dirty="0"/>
          </a:p>
          <a:p>
            <a:endParaRPr dirty="0"/>
          </a:p>
          <a:p>
            <a:r>
              <a:rPr lang="zh-CN" altLang="en-US" dirty="0"/>
              <a:t>下面我们来看一下，采用取反比较之后，从优先队列中</a:t>
            </a:r>
            <a:r>
              <a:rPr lang="en-US" altLang="zh-CN" dirty="0"/>
              <a:t>poll</a:t>
            </a:r>
            <a:r>
              <a:rPr lang="zh-CN" altLang="en-US" dirty="0"/>
              <a:t>取出元素的行为是怎样的。</a:t>
            </a:r>
            <a:endParaRPr lang="en-US" altLang="zh-CN" dirty="0"/>
          </a:p>
          <a:p>
            <a:endParaRPr lang="en-US" dirty="0"/>
          </a:p>
          <a:p>
            <a:endParaRPr dirty="0"/>
          </a:p>
          <a:p>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a:spLocks noGrp="1" noRot="1" noChangeAspect="1"/>
          </p:cNvSpPr>
          <p:nvPr>
            <p:ph type="sldImg"/>
          </p:nvPr>
        </p:nvSpPr>
        <p:spPr>
          <a:prstGeom prst="rect">
            <a:avLst/>
          </a:prstGeom>
        </p:spPr>
        <p:txBody>
          <a:bodyPr/>
          <a:lstStyle/>
          <a:p>
            <a:endParaRPr/>
          </a:p>
        </p:txBody>
      </p:sp>
      <p:sp>
        <p:nvSpPr>
          <p:cNvPr id="700" name="Shape 70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rPr lang="en-US" dirty="0"/>
              <a:t>[</a:t>
            </a:r>
            <a:r>
              <a:rPr lang="en-US" dirty="0" err="1"/>
              <a:t>读上面一段</a:t>
            </a:r>
            <a:r>
              <a:rPr lang="en-US" dirty="0"/>
              <a:t>]</a:t>
            </a:r>
            <a:endParaRPr dirty="0"/>
          </a:p>
          <a:p>
            <a:endParaRPr lang="en-US" dirty="0"/>
          </a:p>
          <a:p>
            <a:r>
              <a:rPr lang="en-US" dirty="0" err="1"/>
              <a:t>需要特别说明的是</a:t>
            </a:r>
            <a:r>
              <a:rPr lang="zh-CN" altLang="en-US" dirty="0"/>
              <a:t>：</a:t>
            </a:r>
            <a:endParaRPr dirty="0"/>
          </a:p>
          <a:p>
            <a:endParaRPr lang="en-US" dirty="0"/>
          </a:p>
          <a:p>
            <a:r>
              <a:rPr lang="en-US" dirty="0"/>
              <a:t>[</a:t>
            </a:r>
            <a:r>
              <a:rPr lang="zh-CN" altLang="en-US" dirty="0"/>
              <a:t>读下面一段</a:t>
            </a:r>
            <a:r>
              <a:rPr lang="en-US" altLang="zh-CN" dirty="0"/>
              <a:t>]</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Shape 730"/>
          <p:cNvSpPr>
            <a:spLocks noGrp="1" noRot="1" noChangeAspect="1"/>
          </p:cNvSpPr>
          <p:nvPr>
            <p:ph type="sldImg"/>
          </p:nvPr>
        </p:nvSpPr>
        <p:spPr>
          <a:prstGeom prst="rect">
            <a:avLst/>
          </a:prstGeom>
        </p:spPr>
        <p:txBody>
          <a:bodyPr/>
          <a:lstStyle/>
          <a:p>
            <a:endParaRPr/>
          </a:p>
        </p:txBody>
      </p:sp>
      <p:sp>
        <p:nvSpPr>
          <p:cNvPr id="731" name="Shape 73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Shape 741"/>
          <p:cNvSpPr>
            <a:spLocks noGrp="1" noRot="1" noChangeAspect="1"/>
          </p:cNvSpPr>
          <p:nvPr>
            <p:ph type="sldImg"/>
          </p:nvPr>
        </p:nvSpPr>
        <p:spPr>
          <a:prstGeom prst="rect">
            <a:avLst/>
          </a:prstGeom>
        </p:spPr>
        <p:txBody>
          <a:bodyPr/>
          <a:lstStyle/>
          <a:p>
            <a:endParaRPr/>
          </a:p>
        </p:txBody>
      </p:sp>
      <p:sp>
        <p:nvSpPr>
          <p:cNvPr id="742" name="Shape 74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Shape 761"/>
          <p:cNvSpPr>
            <a:spLocks noGrp="1" noRot="1" noChangeAspect="1"/>
          </p:cNvSpPr>
          <p:nvPr>
            <p:ph type="sldImg"/>
          </p:nvPr>
        </p:nvSpPr>
        <p:spPr>
          <a:prstGeom prst="rect">
            <a:avLst/>
          </a:prstGeom>
        </p:spPr>
        <p:txBody>
          <a:bodyPr/>
          <a:lstStyle/>
          <a:p>
            <a:endParaRPr/>
          </a:p>
        </p:txBody>
      </p:sp>
      <p:sp>
        <p:nvSpPr>
          <p:cNvPr id="762" name="Shape 762"/>
          <p:cNvSpPr>
            <a:spLocks noGrp="1"/>
          </p:cNvSpPr>
          <p:nvPr>
            <p:ph type="body" sz="quarter" idx="1"/>
          </p:nvPr>
        </p:nvSpPr>
        <p:spPr>
          <a:prstGeom prst="rect">
            <a:avLst/>
          </a:prstGeom>
        </p:spPr>
        <p:txBody>
          <a:bodyPr/>
          <a:lstStyle/>
          <a:p>
            <a:r>
              <a:rPr lang="en-US" dirty="0"/>
              <a:t>[</a:t>
            </a:r>
            <a:r>
              <a:rPr lang="en-US" dirty="0" err="1"/>
              <a:t>读PPT</a:t>
            </a:r>
            <a:r>
              <a:rPr lang="en-US" dirty="0"/>
              <a:t>]</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Shape 772"/>
          <p:cNvSpPr>
            <a:spLocks noGrp="1" noRot="1" noChangeAspect="1"/>
          </p:cNvSpPr>
          <p:nvPr>
            <p:ph type="sldImg"/>
          </p:nvPr>
        </p:nvSpPr>
        <p:spPr>
          <a:prstGeom prst="rect">
            <a:avLst/>
          </a:prstGeom>
        </p:spPr>
        <p:txBody>
          <a:bodyPr/>
          <a:lstStyle/>
          <a:p>
            <a:endParaRPr/>
          </a:p>
        </p:txBody>
      </p:sp>
      <p:sp>
        <p:nvSpPr>
          <p:cNvPr id="773" name="Shape 773"/>
          <p:cNvSpPr>
            <a:spLocks noGrp="1"/>
          </p:cNvSpPr>
          <p:nvPr>
            <p:ph type="body" sz="quarter" idx="1"/>
          </p:nvPr>
        </p:nvSpPr>
        <p:spPr>
          <a:prstGeom prst="rect">
            <a:avLst/>
          </a:prstGeom>
        </p:spPr>
        <p:txBody>
          <a:bodyPr/>
          <a:lstStyle/>
          <a:p>
            <a:r>
              <a:rPr lang="zh-CN" altLang="en-US" dirty="0"/>
              <a:t>所以我们将优先队列中的所有元素取反，现在可以看到最小的元素是</a:t>
            </a:r>
            <a:r>
              <a:rPr lang="en-US" altLang="zh-CN" dirty="0"/>
              <a:t>-13</a:t>
            </a:r>
            <a:r>
              <a:rPr lang="zh-CN" altLang="en-US" dirty="0"/>
              <a:t>，所以它应该先出来。</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lang="en-US" altLang="zh-CN" dirty="0"/>
              <a:t>-13</a:t>
            </a:r>
            <a:r>
              <a:rPr lang="zh-CN" altLang="en-US" dirty="0"/>
              <a:t>先出来。</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prstGeom prst="rect">
            <a:avLst/>
          </a:prstGeom>
        </p:spPr>
        <p:txBody>
          <a:bodyPr/>
          <a:lstStyle/>
          <a:p>
            <a:endParaRPr/>
          </a:p>
        </p:txBody>
      </p:sp>
      <p:sp>
        <p:nvSpPr>
          <p:cNvPr id="795" name="Shape 795"/>
          <p:cNvSpPr>
            <a:spLocks noGrp="1"/>
          </p:cNvSpPr>
          <p:nvPr>
            <p:ph type="body" sz="quarter" idx="1"/>
          </p:nvPr>
        </p:nvSpPr>
        <p:spPr>
          <a:prstGeom prst="rect">
            <a:avLst/>
          </a:prstGeom>
        </p:spPr>
        <p:txBody>
          <a:bodyPr/>
          <a:lstStyle/>
          <a:p>
            <a:r>
              <a:rPr lang="zh-CN" altLang="en-US" dirty="0"/>
              <a:t>但是别忘了再取反，现在它变成</a:t>
            </a:r>
            <a:r>
              <a:rPr lang="en-US" altLang="zh-CN" dirty="0"/>
              <a:t>13.</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hape 805"/>
          <p:cNvSpPr>
            <a:spLocks noGrp="1" noRot="1" noChangeAspect="1"/>
          </p:cNvSpPr>
          <p:nvPr>
            <p:ph type="sldImg"/>
          </p:nvPr>
        </p:nvSpPr>
        <p:spPr>
          <a:prstGeom prst="rect">
            <a:avLst/>
          </a:prstGeom>
        </p:spPr>
        <p:txBody>
          <a:bodyPr/>
          <a:lstStyle/>
          <a:p>
            <a:endParaRPr/>
          </a:p>
        </p:txBody>
      </p:sp>
      <p:sp>
        <p:nvSpPr>
          <p:cNvPr id="806" name="Shape 806"/>
          <p:cNvSpPr>
            <a:spLocks noGrp="1"/>
          </p:cNvSpPr>
          <p:nvPr>
            <p:ph type="body" sz="quarter" idx="1"/>
          </p:nvPr>
        </p:nvSpPr>
        <p:spPr>
          <a:prstGeom prst="rect">
            <a:avLst/>
          </a:prstGeom>
        </p:spPr>
        <p:txBody>
          <a:bodyPr/>
          <a:lstStyle/>
          <a:p>
            <a:r>
              <a:rPr lang="en-US" dirty="0"/>
              <a:t>下一个是-11</a:t>
            </a:r>
            <a:r>
              <a:rPr lang="zh-CN" altLang="en-US" dirty="0"/>
              <a:t>。</a:t>
            </a: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Shape 816"/>
          <p:cNvSpPr>
            <a:spLocks noGrp="1" noRot="1" noChangeAspect="1"/>
          </p:cNvSpPr>
          <p:nvPr>
            <p:ph type="sldImg"/>
          </p:nvPr>
        </p:nvSpPr>
        <p:spPr>
          <a:prstGeom prst="rect">
            <a:avLst/>
          </a:prstGeom>
        </p:spPr>
        <p:txBody>
          <a:bodyPr/>
          <a:lstStyle/>
          <a:p>
            <a:endParaRPr/>
          </a:p>
        </p:txBody>
      </p:sp>
      <p:sp>
        <p:nvSpPr>
          <p:cNvPr id="817" name="Shape 817"/>
          <p:cNvSpPr>
            <a:spLocks noGrp="1"/>
          </p:cNvSpPr>
          <p:nvPr>
            <p:ph type="body" sz="quarter" idx="1"/>
          </p:nvPr>
        </p:nvSpPr>
        <p:spPr>
          <a:prstGeom prst="rect">
            <a:avLst/>
          </a:prstGeom>
        </p:spPr>
        <p:txBody>
          <a:bodyPr/>
          <a:lstStyle/>
          <a:p>
            <a:r>
              <a:rPr lang="zh-CN" altLang="en-US" dirty="0"/>
              <a:t>取反变成</a:t>
            </a:r>
            <a:r>
              <a:rPr lang="en-US" altLang="zh-CN" dirty="0"/>
              <a:t>11</a:t>
            </a:r>
            <a:r>
              <a:rPr lang="zh-CN" altLang="en-US" dirty="0"/>
              <a:t>。</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Shape 827"/>
          <p:cNvSpPr>
            <a:spLocks noGrp="1" noRot="1" noChangeAspect="1"/>
          </p:cNvSpPr>
          <p:nvPr>
            <p:ph type="sldImg"/>
          </p:nvPr>
        </p:nvSpPr>
        <p:spPr>
          <a:prstGeom prst="rect">
            <a:avLst/>
          </a:prstGeom>
        </p:spPr>
        <p:txBody>
          <a:bodyPr/>
          <a:lstStyle/>
          <a:p>
            <a:endParaRPr/>
          </a:p>
        </p:txBody>
      </p:sp>
      <p:sp>
        <p:nvSpPr>
          <p:cNvPr id="828" name="Shape 828"/>
          <p:cNvSpPr>
            <a:spLocks noGrp="1"/>
          </p:cNvSpPr>
          <p:nvPr>
            <p:ph type="body" sz="quarter" idx="1"/>
          </p:nvPr>
        </p:nvSpPr>
        <p:spPr>
          <a:prstGeom prst="rect">
            <a:avLst/>
          </a:prstGeom>
        </p:spPr>
        <p:txBody>
          <a:bodyPr/>
          <a:lstStyle/>
          <a:p>
            <a:r>
              <a:rPr lang="zh-CN" altLang="en-US" dirty="0"/>
              <a:t>依次继续。。。</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lang="en-US" dirty="0"/>
          </a:p>
          <a:p>
            <a:r>
              <a:rPr lang="en-US" dirty="0" err="1"/>
              <a:t>也就是说</a:t>
            </a:r>
            <a:r>
              <a:rPr lang="zh-CN" altLang="en-US" dirty="0"/>
              <a:t>，值小的元素比值大的元素的优先级要高，所以，小的元素会先出队列。</a:t>
            </a: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hape 849"/>
          <p:cNvSpPr>
            <a:spLocks noGrp="1" noRot="1" noChangeAspect="1"/>
          </p:cNvSpPr>
          <p:nvPr>
            <p:ph type="sldImg"/>
          </p:nvPr>
        </p:nvSpPr>
        <p:spPr>
          <a:prstGeom prst="rect">
            <a:avLst/>
          </a:prstGeom>
        </p:spPr>
        <p:txBody>
          <a:bodyPr/>
          <a:lstStyle/>
          <a:p>
            <a:endParaRPr/>
          </a:p>
        </p:txBody>
      </p:sp>
      <p:sp>
        <p:nvSpPr>
          <p:cNvPr id="850" name="Shape 85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Shape 860"/>
          <p:cNvSpPr>
            <a:spLocks noGrp="1" noRot="1" noChangeAspect="1"/>
          </p:cNvSpPr>
          <p:nvPr>
            <p:ph type="sldImg"/>
          </p:nvPr>
        </p:nvSpPr>
        <p:spPr>
          <a:prstGeom prst="rect">
            <a:avLst/>
          </a:prstGeom>
        </p:spPr>
        <p:txBody>
          <a:bodyPr/>
          <a:lstStyle/>
          <a:p>
            <a:endParaRPr/>
          </a:p>
        </p:txBody>
      </p:sp>
      <p:sp>
        <p:nvSpPr>
          <p:cNvPr id="861" name="Shape 86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Shape 871"/>
          <p:cNvSpPr>
            <a:spLocks noGrp="1" noRot="1" noChangeAspect="1"/>
          </p:cNvSpPr>
          <p:nvPr>
            <p:ph type="sldImg"/>
          </p:nvPr>
        </p:nvSpPr>
        <p:spPr>
          <a:prstGeom prst="rect">
            <a:avLst/>
          </a:prstGeom>
        </p:spPr>
        <p:txBody>
          <a:bodyPr/>
          <a:lstStyle/>
          <a:p>
            <a:endParaRPr/>
          </a:p>
        </p:txBody>
      </p:sp>
      <p:sp>
        <p:nvSpPr>
          <p:cNvPr id="872" name="Shape 87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Shape 882"/>
          <p:cNvSpPr>
            <a:spLocks noGrp="1" noRot="1" noChangeAspect="1"/>
          </p:cNvSpPr>
          <p:nvPr>
            <p:ph type="sldImg"/>
          </p:nvPr>
        </p:nvSpPr>
        <p:spPr>
          <a:prstGeom prst="rect">
            <a:avLst/>
          </a:prstGeom>
        </p:spPr>
        <p:txBody>
          <a:bodyPr/>
          <a:lstStyle/>
          <a:p>
            <a:endParaRPr/>
          </a:p>
        </p:txBody>
      </p:sp>
      <p:sp>
        <p:nvSpPr>
          <p:cNvPr id="883" name="Shape 883"/>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Shape 893"/>
          <p:cNvSpPr>
            <a:spLocks noGrp="1" noRot="1" noChangeAspect="1"/>
          </p:cNvSpPr>
          <p:nvPr>
            <p:ph type="sldImg"/>
          </p:nvPr>
        </p:nvSpPr>
        <p:spPr>
          <a:prstGeom prst="rect">
            <a:avLst/>
          </a:prstGeom>
        </p:spPr>
        <p:txBody>
          <a:bodyPr/>
          <a:lstStyle/>
          <a:p>
            <a:endParaRPr/>
          </a:p>
        </p:txBody>
      </p:sp>
      <p:sp>
        <p:nvSpPr>
          <p:cNvPr id="894" name="Shape 894"/>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a:spLocks noGrp="1" noRot="1" noChangeAspect="1"/>
          </p:cNvSpPr>
          <p:nvPr>
            <p:ph type="sldImg"/>
          </p:nvPr>
        </p:nvSpPr>
        <p:spPr>
          <a:prstGeom prst="rect">
            <a:avLst/>
          </a:prstGeom>
        </p:spPr>
        <p:txBody>
          <a:bodyPr/>
          <a:lstStyle/>
          <a:p>
            <a:endParaRPr/>
          </a:p>
        </p:txBody>
      </p:sp>
      <p:sp>
        <p:nvSpPr>
          <p:cNvPr id="905" name="Shape 905"/>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Shape 915"/>
          <p:cNvSpPr>
            <a:spLocks noGrp="1" noRot="1" noChangeAspect="1"/>
          </p:cNvSpPr>
          <p:nvPr>
            <p:ph type="sldImg"/>
          </p:nvPr>
        </p:nvSpPr>
        <p:spPr>
          <a:prstGeom prst="rect">
            <a:avLst/>
          </a:prstGeom>
        </p:spPr>
        <p:txBody>
          <a:bodyPr/>
          <a:lstStyle/>
          <a:p>
            <a:endParaRPr/>
          </a:p>
        </p:txBody>
      </p:sp>
      <p:sp>
        <p:nvSpPr>
          <p:cNvPr id="916" name="Shape 916"/>
          <p:cNvSpPr>
            <a:spLocks noGrp="1"/>
          </p:cNvSpPr>
          <p:nvPr>
            <p:ph type="body" sz="quarter" idx="1"/>
          </p:nvPr>
        </p:nvSpPr>
        <p:spPr>
          <a:prstGeom prst="rect">
            <a:avLst/>
          </a:prstGeom>
        </p:spPr>
        <p:txBody>
          <a:bodyPr/>
          <a:lstStyle/>
          <a:p>
            <a:r>
              <a:rPr lang="en-US" dirty="0"/>
              <a:t>[</a:t>
            </a:r>
            <a:r>
              <a:rPr lang="en-US" dirty="0" err="1"/>
              <a:t>读PPT</a:t>
            </a:r>
            <a:r>
              <a:rPr lang="en-US" dirty="0"/>
              <a:t>]</a:t>
            </a:r>
          </a:p>
          <a:p>
            <a:endParaRPr dirty="0"/>
          </a:p>
          <a:p>
            <a:r>
              <a:rPr lang="zh-CN" altLang="en-US" dirty="0"/>
              <a:t>为了将一个最小堆转换成一个最大堆，我们需要用</a:t>
            </a:r>
            <a:r>
              <a:rPr lang="en-US" altLang="zh-CN" dirty="0" err="1"/>
              <a:t>nlex</a:t>
            </a:r>
            <a:r>
              <a:rPr lang="zh-CN" altLang="en-US" dirty="0"/>
              <a:t>来实现。下面我们先演示使用</a:t>
            </a:r>
            <a:r>
              <a:rPr lang="en-US" altLang="zh-CN" dirty="0" err="1"/>
              <a:t>lex</a:t>
            </a:r>
            <a:r>
              <a:rPr lang="zh-CN" altLang="en-US" dirty="0"/>
              <a:t>实现的最小堆。</a:t>
            </a:r>
            <a:endParaRPr lang="en-US"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5892955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hape 1045"/>
          <p:cNvSpPr>
            <a:spLocks noGrp="1" noRot="1" noChangeAspect="1"/>
          </p:cNvSpPr>
          <p:nvPr>
            <p:ph type="sldImg"/>
          </p:nvPr>
        </p:nvSpPr>
        <p:spPr>
          <a:prstGeom prst="rect">
            <a:avLst/>
          </a:prstGeom>
        </p:spPr>
        <p:txBody>
          <a:bodyPr/>
          <a:lstStyle/>
          <a:p>
            <a:endParaRPr/>
          </a:p>
        </p:txBody>
      </p:sp>
      <p:sp>
        <p:nvSpPr>
          <p:cNvPr id="1046" name="Shape 1046"/>
          <p:cNvSpPr>
            <a:spLocks noGrp="1"/>
          </p:cNvSpPr>
          <p:nvPr>
            <p:ph type="body" sz="quarter" idx="1"/>
          </p:nvPr>
        </p:nvSpPr>
        <p:spPr>
          <a:prstGeom prst="rect">
            <a:avLst/>
          </a:prstGeom>
        </p:spPr>
        <p:txBody>
          <a:bodyPr/>
          <a:lstStyle/>
          <a:p>
            <a:r>
              <a:rPr lang="en-US" dirty="0" err="1"/>
              <a:t>你好</a:t>
            </a:r>
            <a:r>
              <a:rPr lang="zh-CN" altLang="en-US" dirty="0"/>
              <a:t>，欢迎回到波波微课。</a:t>
            </a:r>
            <a:endParaRPr lang="en-US" altLang="zh-CN" dirty="0"/>
          </a:p>
          <a:p>
            <a:endParaRPr lang="en-US" dirty="0"/>
          </a:p>
          <a:p>
            <a:r>
              <a:rPr lang="zh-CN" altLang="en-US" dirty="0"/>
              <a:t>本次课是关于优先队列的第</a:t>
            </a:r>
            <a:r>
              <a:rPr lang="en-US" altLang="zh-CN" dirty="0"/>
              <a:t>3</a:t>
            </a:r>
            <a:r>
              <a:rPr lang="zh-CN" altLang="en-US" dirty="0"/>
              <a:t>次课，我们来演示如何向二叉堆中添加元素。</a:t>
            </a:r>
            <a:endParaRPr lang="en-US" dirty="0"/>
          </a:p>
          <a:p>
            <a:endParaRPr lang="en-US" dirty="0"/>
          </a:p>
          <a:p>
            <a:r>
              <a:rPr lang="zh-CN" altLang="en-US" dirty="0"/>
              <a:t>我们很快会来演示如何向二叉堆中添加元素，但是在这之前，我们需要首先学习一些重要的术语和概念。</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rPr lang="zh-CN" altLang="en-US" dirty="0"/>
              <a:t>下面我会演示对</a:t>
            </a:r>
            <a:r>
              <a:rPr lang="en-US" altLang="zh-CN" dirty="0"/>
              <a:t>PQ</a:t>
            </a:r>
            <a:r>
              <a:rPr lang="zh-CN" altLang="en-US" dirty="0"/>
              <a:t>插入和移除元素是如何工作的。</a:t>
            </a:r>
            <a:r>
              <a:rPr lang="en-US" altLang="zh-CN" dirty="0"/>
              <a:t>PPT</a:t>
            </a:r>
            <a:r>
              <a:rPr lang="zh-CN" altLang="en-US" dirty="0"/>
              <a:t>左边有一列指令，其中</a:t>
            </a:r>
            <a:r>
              <a:rPr lang="en-US" altLang="zh-CN" dirty="0"/>
              <a:t>Poll</a:t>
            </a:r>
            <a:r>
              <a:rPr lang="zh-CN" altLang="en-US" dirty="0"/>
              <a:t>操作会将优先队列中具有最高优先级的元素移出优先队列，</a:t>
            </a:r>
            <a:r>
              <a:rPr lang="en-US" altLang="zh-CN" dirty="0"/>
              <a:t>add</a:t>
            </a:r>
            <a:r>
              <a:rPr lang="zh-CN" altLang="en-US" dirty="0"/>
              <a:t>操作则将元素插入优先队列。</a:t>
            </a:r>
            <a:endParaRPr lang="en-US" altLang="zh-CN" dirty="0"/>
          </a:p>
          <a:p>
            <a:endParaRPr lang="en-US" dirty="0"/>
          </a:p>
          <a:p>
            <a:r>
              <a:rPr lang="zh-CN" altLang="en-US" dirty="0"/>
              <a:t>下面我来演示这个指令序列。</a:t>
            </a: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Shape 1050"/>
          <p:cNvSpPr>
            <a:spLocks noGrp="1" noRot="1" noChangeAspect="1"/>
          </p:cNvSpPr>
          <p:nvPr>
            <p:ph type="sldImg"/>
          </p:nvPr>
        </p:nvSpPr>
        <p:spPr>
          <a:prstGeom prst="rect">
            <a:avLst/>
          </a:prstGeom>
        </p:spPr>
        <p:txBody>
          <a:bodyPr/>
          <a:lstStyle/>
          <a:p>
            <a:endParaRPr/>
          </a:p>
        </p:txBody>
      </p:sp>
      <p:sp>
        <p:nvSpPr>
          <p:cNvPr id="1051" name="Shape 1051"/>
          <p:cNvSpPr>
            <a:spLocks noGrp="1"/>
          </p:cNvSpPr>
          <p:nvPr>
            <p:ph type="body" sz="quarter" idx="1"/>
          </p:nvPr>
        </p:nvSpPr>
        <p:spPr>
          <a:prstGeom prst="rect">
            <a:avLst/>
          </a:prstGeom>
        </p:spPr>
        <p:txBody>
          <a:bodyPr/>
          <a:lstStyle/>
          <a:p>
            <a:r>
              <a:rPr lang="en-US" dirty="0"/>
              <a:t>[</a:t>
            </a:r>
            <a:r>
              <a:rPr lang="en-US" dirty="0" err="1"/>
              <a:t>读PPT上段</a:t>
            </a:r>
            <a:r>
              <a:rPr lang="en-US" dirty="0"/>
              <a:t>]</a:t>
            </a:r>
          </a:p>
          <a:p>
            <a:endParaRPr lang="en-US" dirty="0"/>
          </a:p>
          <a:p>
            <a:r>
              <a:rPr lang="zh-CN" altLang="en-US" dirty="0"/>
              <a:t>但是，我需要特别澄清，优先队列并不是堆，优先队列只是一种抽象数据类型，它仅仅定义了优先队列应该具有哪些行为。</a:t>
            </a:r>
            <a:endParaRPr lang="en-US" altLang="zh-CN" dirty="0"/>
          </a:p>
          <a:p>
            <a:r>
              <a:rPr lang="zh-CN" altLang="en-US" dirty="0"/>
              <a:t>堆只是可以实现这些行为的一种方式。我们可以用普通的不排序的列表来实现优先队列，虽然这种做法的时间复杂度比较差。</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rPr lang="en-US" dirty="0" err="1"/>
              <a:t>读PPT</a:t>
            </a:r>
            <a:r>
              <a:rPr lang="zh-CN" altLang="en-US" dirty="0"/>
              <a:t>。</a:t>
            </a: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rPr lang="zh-CN" altLang="en-US" dirty="0"/>
              <a:t>但是今天我们要来讲的是二叉堆，我们来看看它的内部到底是如何工作的。</a:t>
            </a:r>
            <a:endParaRPr dirty="0"/>
          </a:p>
        </p:txBody>
      </p:sp>
    </p:spTree>
    <p:extLst>
      <p:ext uri="{BB962C8B-B14F-4D97-AF65-F5344CB8AC3E}">
        <p14:creationId xmlns:p14="http://schemas.microsoft.com/office/powerpoint/2010/main" val="41686719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Shape 1076"/>
          <p:cNvSpPr>
            <a:spLocks noGrp="1" noRot="1" noChangeAspect="1"/>
          </p:cNvSpPr>
          <p:nvPr>
            <p:ph type="sldImg"/>
          </p:nvPr>
        </p:nvSpPr>
        <p:spPr>
          <a:prstGeom prst="rect">
            <a:avLst/>
          </a:prstGeom>
        </p:spPr>
        <p:txBody>
          <a:bodyPr/>
          <a:lstStyle/>
          <a:p>
            <a:endParaRPr/>
          </a:p>
        </p:txBody>
      </p:sp>
      <p:sp>
        <p:nvSpPr>
          <p:cNvPr id="1077" name="Shape 1077"/>
          <p:cNvSpPr>
            <a:spLocks noGrp="1"/>
          </p:cNvSpPr>
          <p:nvPr>
            <p:ph type="body" sz="quarter" idx="1"/>
          </p:nvPr>
        </p:nvSpPr>
        <p:spPr>
          <a:prstGeom prst="rect">
            <a:avLst/>
          </a:prstGeom>
        </p:spPr>
        <p:txBody>
          <a:bodyPr/>
          <a:lstStyle/>
          <a:p>
            <a:r>
              <a:rPr lang="zh-CN" altLang="en-US" dirty="0"/>
              <a:t>读</a:t>
            </a:r>
            <a:r>
              <a:rPr lang="en-US" altLang="zh-CN" dirty="0"/>
              <a:t>PPT</a:t>
            </a:r>
            <a:r>
              <a:rPr lang="zh-CN" altLang="en-US" dirty="0"/>
              <a:t>。</a:t>
            </a:r>
            <a:endParaRPr lang="en-US" altLang="zh-CN" dirty="0"/>
          </a:p>
          <a:p>
            <a:endParaRPr lang="en-US" dirty="0"/>
          </a:p>
          <a:p>
            <a:r>
              <a:rPr lang="zh-CN" altLang="en-US" dirty="0"/>
              <a:t>所以</a:t>
            </a:r>
            <a:r>
              <a:rPr lang="en-US" altLang="zh-CN" dirty="0"/>
              <a:t>PPT</a:t>
            </a:r>
            <a:r>
              <a:rPr lang="zh-CN" altLang="en-US" dirty="0"/>
              <a:t>上的是一个二叉堆，因为它满足堆不变式，每一个父节点的值都比子节点的值要大，并且每个节点有且仅有两个子节点。</a:t>
            </a:r>
            <a:endParaRPr lang="en-US" altLang="zh-CN" dirty="0"/>
          </a:p>
          <a:p>
            <a:endParaRPr lang="en-US" altLang="zh-CN" dirty="0"/>
          </a:p>
          <a:p>
            <a:r>
              <a:rPr lang="zh-CN" altLang="en-US" dirty="0"/>
              <a:t>你可能会有疑问，底部的叶子结点没有子节点。实际上它们有，我只是没有画出来。</a:t>
            </a:r>
            <a:endParaRPr lang="en-US" altLang="zh-CN" dirty="0"/>
          </a:p>
          <a:p>
            <a:endParaRPr lang="en-US" altLang="zh-CN" dirty="0"/>
          </a:p>
          <a:p>
            <a:endParaRPr lang="en-US" altLang="zh-CN" dirty="0"/>
          </a:p>
          <a:p>
            <a:endParaRPr lang="en-US" dirty="0"/>
          </a:p>
          <a:p>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noRot="1" noChangeAspect="1"/>
          </p:cNvSpPr>
          <p:nvPr>
            <p:ph type="sldImg"/>
          </p:nvPr>
        </p:nvSpPr>
        <p:spPr>
          <a:prstGeom prst="rect">
            <a:avLst/>
          </a:prstGeom>
        </p:spPr>
        <p:txBody>
          <a:bodyPr/>
          <a:lstStyle/>
          <a:p>
            <a:endParaRPr/>
          </a:p>
        </p:txBody>
      </p:sp>
      <p:sp>
        <p:nvSpPr>
          <p:cNvPr id="1107" name="Shape 1107"/>
          <p:cNvSpPr>
            <a:spLocks noGrp="1"/>
          </p:cNvSpPr>
          <p:nvPr>
            <p:ph type="body" sz="quarter" idx="1"/>
          </p:nvPr>
        </p:nvSpPr>
        <p:spPr>
          <a:prstGeom prst="rect">
            <a:avLst/>
          </a:prstGeom>
        </p:spPr>
        <p:txBody>
          <a:bodyPr/>
          <a:lstStyle/>
          <a:p>
            <a:r>
              <a:rPr lang="en-US" altLang="zh-CN" dirty="0"/>
              <a:t>PPT</a:t>
            </a:r>
            <a:r>
              <a:rPr lang="zh-CN" altLang="en-US" dirty="0"/>
              <a:t>上画出了带</a:t>
            </a:r>
            <a:r>
              <a:rPr lang="en-US" altLang="zh-CN" dirty="0"/>
              <a:t>Null</a:t>
            </a:r>
            <a:r>
              <a:rPr lang="zh-CN" altLang="en-US" dirty="0"/>
              <a:t>节点的二叉堆。</a:t>
            </a:r>
            <a:endParaRPr lang="en-US" altLang="zh-CN" dirty="0"/>
          </a:p>
          <a:p>
            <a:endParaRPr lang="en-US" altLang="zh-CN" dirty="0"/>
          </a:p>
          <a:p>
            <a:r>
              <a:rPr lang="en-US" altLang="zh-CN" dirty="0"/>
              <a:t>Null</a:t>
            </a:r>
            <a:r>
              <a:rPr lang="zh-CN" altLang="en-US" dirty="0"/>
              <a:t>节点当然没有子节点。</a:t>
            </a:r>
            <a:endParaRPr lang="en-US" altLang="zh-CN" dirty="0"/>
          </a:p>
          <a:p>
            <a:endParaRPr lang="en-US" altLang="zh-CN" dirty="0"/>
          </a:p>
          <a:p>
            <a:r>
              <a:rPr lang="zh-CN" altLang="en-US" dirty="0"/>
              <a:t>在后面的例子中，为了简单，我会省去</a:t>
            </a:r>
            <a:r>
              <a:rPr lang="en-US" altLang="zh-CN" dirty="0"/>
              <a:t>null</a:t>
            </a:r>
            <a:r>
              <a:rPr lang="zh-CN" altLang="en-US" dirty="0"/>
              <a:t>节点。</a:t>
            </a: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Shape 1130"/>
          <p:cNvSpPr>
            <a:spLocks noGrp="1" noRot="1" noChangeAspect="1"/>
          </p:cNvSpPr>
          <p:nvPr>
            <p:ph type="sldImg"/>
          </p:nvPr>
        </p:nvSpPr>
        <p:spPr>
          <a:prstGeom prst="rect">
            <a:avLst/>
          </a:prstGeom>
        </p:spPr>
        <p:txBody>
          <a:bodyPr/>
          <a:lstStyle/>
          <a:p>
            <a:endParaRPr/>
          </a:p>
        </p:txBody>
      </p:sp>
      <p:sp>
        <p:nvSpPr>
          <p:cNvPr id="1131" name="Shape 1131"/>
          <p:cNvSpPr>
            <a:spLocks noGrp="1"/>
          </p:cNvSpPr>
          <p:nvPr>
            <p:ph type="body" sz="quarter" idx="1"/>
          </p:nvPr>
        </p:nvSpPr>
        <p:spPr>
          <a:prstGeom prst="rect">
            <a:avLst/>
          </a:prstGeom>
        </p:spPr>
        <p:txBody>
          <a:bodyPr/>
          <a:lstStyle/>
          <a:p>
            <a:r>
              <a:rPr lang="zh-CN" altLang="en-US" dirty="0"/>
              <a:t>在我介绍如何向二叉堆中插入元素之前，我要提一下二叉堆是属于一种完全二叉树，也就是说它的每一层</a:t>
            </a:r>
            <a:r>
              <a:rPr lang="en-US" altLang="zh-CN" dirty="0"/>
              <a:t>(</a:t>
            </a:r>
            <a:r>
              <a:rPr lang="zh-CN" altLang="en-US" dirty="0"/>
              <a:t>除了最后一层以外</a:t>
            </a:r>
            <a:r>
              <a:rPr lang="en-US" altLang="zh-CN" dirty="0"/>
              <a:t>)</a:t>
            </a:r>
            <a:r>
              <a:rPr lang="zh-CN" altLang="en-US" dirty="0"/>
              <a:t>都是满的，</a:t>
            </a:r>
            <a:endParaRPr lang="en-US" altLang="zh-CN" dirty="0"/>
          </a:p>
          <a:p>
            <a:r>
              <a:rPr lang="zh-CN" altLang="en-US" dirty="0"/>
              <a:t>并且如果最后一层不满，它的节点也都是靠左边的。</a:t>
            </a:r>
            <a:endParaRPr dirty="0"/>
          </a:p>
          <a:p>
            <a:endParaRPr lang="en-US" dirty="0"/>
          </a:p>
          <a:p>
            <a:r>
              <a:rPr lang="zh-CN" altLang="en-US" dirty="0"/>
              <a:t>你马上会看到，当我们试图插入节点的时候，我们总是在底层插入，并且总是靠左，这样才能满足完全二叉树的属性。</a:t>
            </a:r>
            <a:endParaRPr lang="en-US" altLang="zh-CN" dirty="0"/>
          </a:p>
          <a:p>
            <a:r>
              <a:rPr lang="zh-CN" altLang="en-US" dirty="0"/>
              <a:t>维持完全二叉树非常重要，这样不管堆的形态如何变化，我们始终可以找到一个正确的插入点。</a:t>
            </a: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p>
            <a:r>
              <a:rPr lang="zh-CN" altLang="en-US" dirty="0"/>
              <a:t>可以插入的下一个节点的位置如图上的空心圆圈所示，再下一个节点就是这个空心圆圈的右边，直到整行被插满，这个时候我们可以另起一行。</a:t>
            </a:r>
            <a:endParaRPr lang="en-US" altLang="zh-CN" dirty="0"/>
          </a:p>
          <a:p>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rPr lang="en-US" dirty="0" err="1"/>
              <a:t>在真正演示如何向二叉堆中插入节点之前</a:t>
            </a:r>
            <a:r>
              <a:rPr lang="zh-CN" altLang="en-US" dirty="0"/>
              <a:t>，我们还需要理解如何表示和构造一个二叉堆。</a:t>
            </a:r>
            <a:endParaRPr lang="en-US" dirty="0"/>
          </a:p>
          <a:p>
            <a:endParaRPr lang="en-US" dirty="0"/>
          </a:p>
          <a:p>
            <a:r>
              <a:rPr lang="zh-CN" altLang="en-US" dirty="0"/>
              <a:t>表示堆的最常用的办法是使用数组，原因在于我们刚刚讲过的二叉堆满足完全二叉树的特性。当然这并不是表示堆的唯一方法，</a:t>
            </a:r>
            <a:endParaRPr lang="en-US" altLang="zh-CN" dirty="0"/>
          </a:p>
          <a:p>
            <a:r>
              <a:rPr lang="zh-CN" altLang="en-US" dirty="0"/>
              <a:t>我们也可以使用对象或者指针来表示堆，然后按需添加或者移除节点，但是当前我们先来看如何基于数组来构造堆。</a:t>
            </a:r>
            <a:endParaRPr dirty="0"/>
          </a:p>
          <a:p>
            <a:endParaRPr lang="en-US" dirty="0"/>
          </a:p>
          <a:p>
            <a:r>
              <a:rPr lang="zh-CN" altLang="en-US" dirty="0"/>
              <a:t>上图左边是一颗索引树，它可以帮助我们可视化每个节点在数组中的位置，右边是实际的树。</a:t>
            </a:r>
            <a:endParaRPr lang="en-US" altLang="zh-CN" dirty="0"/>
          </a:p>
          <a:p>
            <a:r>
              <a:rPr lang="zh-CN" altLang="en-US" dirty="0"/>
              <a:t>注意，当你在数组中从左到右读元素的时候，就像你依次按层，每一层从左到右地遍历二叉堆。</a:t>
            </a:r>
            <a:endParaRPr lang="en-US" altLang="zh-CN" dirty="0"/>
          </a:p>
          <a:p>
            <a:endParaRPr lang="en-US" dirty="0"/>
          </a:p>
          <a:p>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a:spLocks noGrp="1" noRot="1" noChangeAspect="1"/>
          </p:cNvSpPr>
          <p:nvPr>
            <p:ph type="sldImg"/>
          </p:nvPr>
        </p:nvSpPr>
        <p:spPr>
          <a:prstGeom prst="rect">
            <a:avLst/>
          </a:prstGeom>
        </p:spPr>
        <p:txBody>
          <a:bodyPr/>
          <a:lstStyle/>
          <a:p>
            <a:endParaRPr/>
          </a:p>
        </p:txBody>
      </p:sp>
      <p:sp>
        <p:nvSpPr>
          <p:cNvPr id="1288" name="Shape 1288"/>
          <p:cNvSpPr>
            <a:spLocks noGrp="1"/>
          </p:cNvSpPr>
          <p:nvPr>
            <p:ph type="body" sz="quarter" idx="1"/>
          </p:nvPr>
        </p:nvSpPr>
        <p:spPr>
          <a:prstGeom prst="rect">
            <a:avLst/>
          </a:prstGeom>
        </p:spPr>
        <p:txBody>
          <a:bodyPr/>
          <a:lstStyle/>
          <a:p>
            <a:r>
              <a:rPr lang="zh-CN" altLang="en-US" dirty="0"/>
              <a:t>所以在索引</a:t>
            </a:r>
            <a:r>
              <a:rPr lang="en-US" altLang="zh-CN" dirty="0"/>
              <a:t>0</a:t>
            </a:r>
            <a:r>
              <a:rPr lang="zh-CN" altLang="en-US" dirty="0"/>
              <a:t>位置的元素</a:t>
            </a:r>
            <a:r>
              <a:rPr lang="en-US" altLang="zh-CN" dirty="0"/>
              <a:t>9</a:t>
            </a:r>
            <a:r>
              <a:rPr lang="zh-CN" altLang="en-US" dirty="0"/>
              <a:t>，总是在二叉堆的顶部。</a:t>
            </a: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1229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zh-CN" altLang="en-US" dirty="0"/>
              <a:t>具有最高优先级的元素正好是</a:t>
            </a:r>
            <a:r>
              <a:rPr lang="en-US" altLang="zh-CN" dirty="0"/>
              <a:t>1</a:t>
            </a:r>
            <a:r>
              <a:rPr lang="zh-CN" altLang="en-US" dirty="0"/>
              <a:t>。</a:t>
            </a: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333276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Shape 2271"/>
          <p:cNvSpPr>
            <a:spLocks noGrp="1" noRot="1" noChangeAspect="1"/>
          </p:cNvSpPr>
          <p:nvPr>
            <p:ph type="sldImg"/>
          </p:nvPr>
        </p:nvSpPr>
        <p:spPr>
          <a:prstGeom prst="rect">
            <a:avLst/>
          </a:prstGeom>
        </p:spPr>
        <p:txBody>
          <a:bodyPr/>
          <a:lstStyle/>
          <a:p>
            <a:endParaRPr/>
          </a:p>
        </p:txBody>
      </p:sp>
      <p:sp>
        <p:nvSpPr>
          <p:cNvPr id="2272" name="Shape 2272"/>
          <p:cNvSpPr>
            <a:spLocks noGrp="1"/>
          </p:cNvSpPr>
          <p:nvPr>
            <p:ph type="body" sz="quarter" idx="1"/>
          </p:nvPr>
        </p:nvSpPr>
        <p:spPr>
          <a:prstGeom prst="rect">
            <a:avLst/>
          </a:prstGeom>
        </p:spPr>
        <p:txBody>
          <a:bodyPr/>
          <a:lstStyle/>
          <a:p>
            <a:r>
              <a:rPr lang="zh-CN" altLang="en-US" dirty="0"/>
              <a:t>采用数组存储二叉堆有一个很不错的特性，可以很方便通过父节点找到子节点。</a:t>
            </a:r>
            <a:r>
              <a:rPr dirty="0"/>
              <a:t> </a:t>
            </a:r>
          </a:p>
          <a:p>
            <a:endParaRPr dirty="0"/>
          </a:p>
          <a:p>
            <a:r>
              <a:rPr lang="en-US" dirty="0"/>
              <a:t>[</a:t>
            </a:r>
            <a:r>
              <a:rPr lang="en-US" dirty="0" err="1"/>
              <a:t>读PPT</a:t>
            </a:r>
            <a:r>
              <a:rPr lang="en-US" dirty="0"/>
              <a:t>]</a:t>
            </a:r>
          </a:p>
          <a:p>
            <a:endParaRPr lang="en-US" dirty="0"/>
          </a:p>
          <a:p>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 name="Shape 2310"/>
          <p:cNvSpPr>
            <a:spLocks noGrp="1" noRot="1" noChangeAspect="1"/>
          </p:cNvSpPr>
          <p:nvPr>
            <p:ph type="sldImg"/>
          </p:nvPr>
        </p:nvSpPr>
        <p:spPr>
          <a:prstGeom prst="rect">
            <a:avLst/>
          </a:prstGeom>
        </p:spPr>
        <p:txBody>
          <a:bodyPr/>
          <a:lstStyle/>
          <a:p>
            <a:endParaRPr/>
          </a:p>
        </p:txBody>
      </p:sp>
      <p:sp>
        <p:nvSpPr>
          <p:cNvPr id="2311" name="Shape 2311"/>
          <p:cNvSpPr>
            <a:spLocks noGrp="1"/>
          </p:cNvSpPr>
          <p:nvPr>
            <p:ph type="body" sz="quarter" idx="1"/>
          </p:nvPr>
        </p:nvSpPr>
        <p:spPr>
          <a:prstGeom prst="rect">
            <a:avLst/>
          </a:prstGeom>
        </p:spPr>
        <p:txBody>
          <a:bodyPr/>
          <a:lstStyle/>
          <a:p>
            <a:r>
              <a:rPr lang="zh-CN" altLang="en-US" dirty="0"/>
              <a:t>我们可以看一个节点，比方说节点</a:t>
            </a:r>
            <a:r>
              <a:rPr lang="en-US" altLang="zh-CN" dirty="0"/>
              <a:t>7</a:t>
            </a:r>
            <a:r>
              <a:rPr lang="zh-CN" altLang="en-US" dirty="0"/>
              <a:t>，它的索引是</a:t>
            </a:r>
            <a:r>
              <a:rPr lang="en-US" altLang="zh-CN" dirty="0"/>
              <a:t>2</a:t>
            </a:r>
            <a:r>
              <a:rPr lang="zh-CN" altLang="en-US" dirty="0"/>
              <a:t>，根据我们的公式，它的左子节点的索引位置应该在</a:t>
            </a:r>
            <a:r>
              <a:rPr lang="en-US" altLang="zh-CN" dirty="0"/>
              <a:t> 2*2 + 1</a:t>
            </a:r>
            <a:r>
              <a:rPr lang="zh-CN" altLang="en-US" dirty="0"/>
              <a:t>，也就是 </a:t>
            </a:r>
            <a:r>
              <a:rPr lang="en-US" altLang="zh-CN" dirty="0"/>
              <a:t>5</a:t>
            </a:r>
            <a:r>
              <a:rPr lang="zh-CN" altLang="en-US" dirty="0"/>
              <a:t>，我们看一下索引</a:t>
            </a:r>
            <a:r>
              <a:rPr lang="en-US" altLang="zh-CN" dirty="0"/>
              <a:t>5</a:t>
            </a:r>
            <a:r>
              <a:rPr lang="zh-CN" altLang="en-US" dirty="0"/>
              <a:t>，它对应的值就是预期的</a:t>
            </a:r>
            <a:r>
              <a:rPr lang="en-US" altLang="zh-CN" dirty="0"/>
              <a:t>1</a:t>
            </a:r>
            <a:r>
              <a:rPr lang="zh-CN" altLang="en-US" dirty="0"/>
              <a:t>。</a:t>
            </a: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Shape 2352"/>
          <p:cNvSpPr>
            <a:spLocks noGrp="1" noRot="1" noChangeAspect="1"/>
          </p:cNvSpPr>
          <p:nvPr>
            <p:ph type="sldImg"/>
          </p:nvPr>
        </p:nvSpPr>
        <p:spPr>
          <a:prstGeom prst="rect">
            <a:avLst/>
          </a:prstGeom>
        </p:spPr>
        <p:txBody>
          <a:bodyPr/>
          <a:lstStyle/>
          <a:p>
            <a:endParaRPr/>
          </a:p>
        </p:txBody>
      </p:sp>
      <p:sp>
        <p:nvSpPr>
          <p:cNvPr id="2353" name="Shape 2353"/>
          <p:cNvSpPr>
            <a:spLocks noGrp="1"/>
          </p:cNvSpPr>
          <p:nvPr>
            <p:ph type="body" sz="quarter" idx="1"/>
          </p:nvPr>
        </p:nvSpPr>
        <p:spPr>
          <a:prstGeom prst="rect">
            <a:avLst/>
          </a:prstGeom>
        </p:spPr>
        <p:txBody>
          <a:bodyPr/>
          <a:lstStyle/>
          <a:p>
            <a:r>
              <a:rPr lang="zh-CN" altLang="en-US" dirty="0"/>
              <a:t>右边的子节点应该是 </a:t>
            </a:r>
            <a:r>
              <a:rPr lang="en-US" altLang="zh-CN" dirty="0"/>
              <a:t>2</a:t>
            </a:r>
            <a:r>
              <a:rPr lang="zh-CN" altLang="en-US" dirty="0"/>
              <a:t> * </a:t>
            </a:r>
            <a:r>
              <a:rPr lang="en-US" altLang="zh-CN" dirty="0"/>
              <a:t>2</a:t>
            </a:r>
            <a:r>
              <a:rPr lang="zh-CN" altLang="en-US" dirty="0"/>
              <a:t> </a:t>
            </a:r>
            <a:r>
              <a:rPr lang="en-US" altLang="zh-CN" dirty="0"/>
              <a:t>+</a:t>
            </a:r>
            <a:r>
              <a:rPr lang="zh-CN" altLang="en-US" dirty="0"/>
              <a:t> </a:t>
            </a:r>
            <a:r>
              <a:rPr lang="en-US" altLang="zh-CN" dirty="0"/>
              <a:t>2</a:t>
            </a:r>
            <a:r>
              <a:rPr lang="zh-CN" altLang="en-US" dirty="0"/>
              <a:t>，也就是</a:t>
            </a:r>
            <a:r>
              <a:rPr lang="en-US" altLang="zh-CN" dirty="0"/>
              <a:t>6</a:t>
            </a:r>
            <a:r>
              <a:rPr lang="zh-CN" altLang="en-US" dirty="0"/>
              <a:t>，看下数组位置</a:t>
            </a:r>
            <a:r>
              <a:rPr lang="en-US" altLang="zh-CN" dirty="0"/>
              <a:t>6</a:t>
            </a:r>
            <a:r>
              <a:rPr lang="zh-CN" altLang="en-US" dirty="0"/>
              <a:t>，它的值就是预期的</a:t>
            </a:r>
            <a:r>
              <a:rPr lang="en-US" altLang="zh-CN" dirty="0"/>
              <a:t>2</a:t>
            </a:r>
            <a:r>
              <a:rPr lang="zh-CN" altLang="en-US" dirty="0"/>
              <a:t>。</a:t>
            </a: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Shape 2391"/>
          <p:cNvSpPr>
            <a:spLocks noGrp="1" noRot="1" noChangeAspect="1"/>
          </p:cNvSpPr>
          <p:nvPr>
            <p:ph type="sldImg"/>
          </p:nvPr>
        </p:nvSpPr>
        <p:spPr>
          <a:prstGeom prst="rect">
            <a:avLst/>
          </a:prstGeom>
        </p:spPr>
        <p:txBody>
          <a:bodyPr/>
          <a:lstStyle/>
          <a:p>
            <a:endParaRPr/>
          </a:p>
        </p:txBody>
      </p:sp>
      <p:sp>
        <p:nvSpPr>
          <p:cNvPr id="2392" name="Shape 2392"/>
          <p:cNvSpPr>
            <a:spLocks noGrp="1"/>
          </p:cNvSpPr>
          <p:nvPr>
            <p:ph type="body" sz="quarter" idx="1"/>
          </p:nvPr>
        </p:nvSpPr>
        <p:spPr>
          <a:prstGeom prst="rect">
            <a:avLst/>
          </a:prstGeom>
        </p:spPr>
        <p:txBody>
          <a:bodyPr/>
          <a:lstStyle/>
          <a:p>
            <a:r>
              <a:rPr lang="zh-CN" altLang="en-US" dirty="0"/>
              <a:t>所以，采用这个技术，我们就可以按需操作任意的父子节点。在二叉堆系列的第</a:t>
            </a:r>
            <a:r>
              <a:rPr lang="en-US" altLang="zh-CN" dirty="0"/>
              <a:t>5</a:t>
            </a:r>
            <a:r>
              <a:rPr lang="zh-CN" altLang="en-US" dirty="0"/>
              <a:t>部分，我就会用这种方式来表示二叉堆，因为简单。</a:t>
            </a:r>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 name="Shape 2416"/>
          <p:cNvSpPr>
            <a:spLocks noGrp="1" noRot="1" noChangeAspect="1"/>
          </p:cNvSpPr>
          <p:nvPr>
            <p:ph type="sldImg"/>
          </p:nvPr>
        </p:nvSpPr>
        <p:spPr>
          <a:prstGeom prst="rect">
            <a:avLst/>
          </a:prstGeom>
        </p:spPr>
        <p:txBody>
          <a:bodyPr/>
          <a:lstStyle/>
          <a:p>
            <a:endParaRPr/>
          </a:p>
        </p:txBody>
      </p:sp>
      <p:sp>
        <p:nvSpPr>
          <p:cNvPr id="2417" name="Shape 2417"/>
          <p:cNvSpPr>
            <a:spLocks noGrp="1"/>
          </p:cNvSpPr>
          <p:nvPr>
            <p:ph type="body" sz="quarter" idx="1"/>
          </p:nvPr>
        </p:nvSpPr>
        <p:spPr>
          <a:prstGeom prst="rect">
            <a:avLst/>
          </a:prstGeom>
        </p:spPr>
        <p:txBody>
          <a:bodyPr/>
          <a:lstStyle/>
          <a:p>
            <a:r>
              <a:rPr lang="en-US" dirty="0" err="1"/>
              <a:t>现在我们要来看</a:t>
            </a:r>
            <a:r>
              <a:rPr lang="zh-CN" altLang="en-US" dirty="0"/>
              <a:t>，如何向二叉堆中添加节点，同时又能保持堆的不变式？</a:t>
            </a:r>
            <a:endParaRPr lang="en-US" altLang="zh-CN" dirty="0"/>
          </a:p>
          <a:p>
            <a:r>
              <a:rPr lang="zh-CN" altLang="en-US" dirty="0"/>
              <a:t>如果我们向二叉树中添加了节点，但是无法保持堆的特性，那么我们的二叉堆是没有用的。</a:t>
            </a:r>
            <a:endParaRPr lang="en-US" dirty="0"/>
          </a:p>
          <a:p>
            <a:endParaRPr lang="en-US" dirty="0"/>
          </a:p>
          <a:p>
            <a:r>
              <a:rPr lang="zh-CN" altLang="en-US" dirty="0"/>
              <a:t>好，我们直接看例子。</a:t>
            </a:r>
            <a:endParaRPr lang="en-US" altLang="zh-CN" dirty="0"/>
          </a:p>
          <a:p>
            <a:endParaRPr lang="en-US" dirty="0"/>
          </a:p>
          <a:p>
            <a:r>
              <a:rPr lang="en-US" dirty="0"/>
              <a:t>PPT</a:t>
            </a:r>
            <a:r>
              <a:rPr lang="zh-CN" altLang="en-US" dirty="0"/>
              <a:t>的左边有一些指令，告诉我们需要向堆中插入哪些元素，右边是一个最小二叉堆。第一个元素是</a:t>
            </a:r>
            <a:r>
              <a:rPr lang="en-US" altLang="zh-CN" dirty="0"/>
              <a:t>1</a:t>
            </a:r>
            <a:r>
              <a:rPr lang="zh-CN" altLang="en-US" dirty="0"/>
              <a:t>，根据堆的特性，这个元素应该在堆顶位置。</a:t>
            </a:r>
            <a:endParaRPr lang="en-US" altLang="zh-CN" dirty="0"/>
          </a:p>
          <a:p>
            <a:r>
              <a:rPr lang="zh-CN" altLang="en-US" dirty="0"/>
              <a:t>但是我们不能将</a:t>
            </a:r>
            <a:r>
              <a:rPr lang="en-US" altLang="zh-CN" dirty="0"/>
              <a:t>1</a:t>
            </a:r>
            <a:r>
              <a:rPr lang="zh-CN" altLang="en-US" dirty="0"/>
              <a:t>直接放在堆顶，而是要将它插在树的底层插入点位置，然后我们要来执行一个称为上浮的动作。</a:t>
            </a: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 name="Shape 2444"/>
          <p:cNvSpPr>
            <a:spLocks noGrp="1" noRot="1" noChangeAspect="1"/>
          </p:cNvSpPr>
          <p:nvPr>
            <p:ph type="sldImg"/>
          </p:nvPr>
        </p:nvSpPr>
        <p:spPr>
          <a:prstGeom prst="rect">
            <a:avLst/>
          </a:prstGeom>
        </p:spPr>
        <p:txBody>
          <a:bodyPr/>
          <a:lstStyle/>
          <a:p>
            <a:endParaRPr/>
          </a:p>
        </p:txBody>
      </p:sp>
      <p:sp>
        <p:nvSpPr>
          <p:cNvPr id="2445" name="Shape 2445"/>
          <p:cNvSpPr>
            <a:spLocks noGrp="1"/>
          </p:cNvSpPr>
          <p:nvPr>
            <p:ph type="body" sz="quarter" idx="1"/>
          </p:nvPr>
        </p:nvSpPr>
        <p:spPr>
          <a:prstGeom prst="rect">
            <a:avLst/>
          </a:prstGeom>
        </p:spPr>
        <p:txBody>
          <a:bodyPr/>
          <a:lstStyle/>
          <a:p>
            <a:r>
              <a:rPr lang="zh-CN" altLang="en-US" dirty="0"/>
              <a:t>好，我们在插入点位置插入</a:t>
            </a:r>
            <a:r>
              <a:rPr lang="en-US" altLang="zh-CN" dirty="0"/>
              <a:t>1</a:t>
            </a:r>
            <a:r>
              <a:rPr lang="zh-CN" altLang="en-US" dirty="0"/>
              <a:t>。</a:t>
            </a:r>
            <a:endParaRPr lang="en-US" altLang="zh-CN" dirty="0"/>
          </a:p>
          <a:p>
            <a:endParaRPr lang="en-US" dirty="0"/>
          </a:p>
          <a:p>
            <a:r>
              <a:rPr lang="zh-CN" altLang="en-US" dirty="0"/>
              <a:t>现在我们违反了堆不变式，因为</a:t>
            </a:r>
            <a:r>
              <a:rPr lang="en-US" altLang="zh-CN" dirty="0"/>
              <a:t>1</a:t>
            </a:r>
            <a:r>
              <a:rPr lang="zh-CN" altLang="en-US" dirty="0"/>
              <a:t>小于</a:t>
            </a:r>
            <a:r>
              <a:rPr lang="en-US" altLang="zh-CN" dirty="0"/>
              <a:t>7</a:t>
            </a:r>
            <a:r>
              <a:rPr lang="zh-CN" altLang="en-US" dirty="0"/>
              <a:t>，但是</a:t>
            </a:r>
            <a:r>
              <a:rPr lang="en-US" altLang="zh-CN" dirty="0"/>
              <a:t>1</a:t>
            </a:r>
            <a:r>
              <a:rPr lang="zh-CN" altLang="en-US" dirty="0"/>
              <a:t>却在</a:t>
            </a:r>
            <a:r>
              <a:rPr lang="en-US" altLang="zh-CN" dirty="0"/>
              <a:t>7</a:t>
            </a:r>
            <a:r>
              <a:rPr lang="zh-CN" altLang="en-US" dirty="0"/>
              <a:t>的下面，所以我们该怎么办？我们需要将</a:t>
            </a:r>
            <a:r>
              <a:rPr lang="en-US" altLang="zh-CN" dirty="0"/>
              <a:t>1</a:t>
            </a:r>
            <a:r>
              <a:rPr lang="zh-CN" altLang="en-US" dirty="0"/>
              <a:t>和</a:t>
            </a:r>
            <a:r>
              <a:rPr lang="en-US" altLang="zh-CN" dirty="0"/>
              <a:t>7</a:t>
            </a:r>
            <a:r>
              <a:rPr lang="zh-CN" altLang="en-US" dirty="0"/>
              <a:t>进行交换。</a:t>
            </a:r>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2" name="Shape 2472"/>
          <p:cNvSpPr>
            <a:spLocks noGrp="1" noRot="1" noChangeAspect="1"/>
          </p:cNvSpPr>
          <p:nvPr>
            <p:ph type="sldImg"/>
          </p:nvPr>
        </p:nvSpPr>
        <p:spPr>
          <a:prstGeom prst="rect">
            <a:avLst/>
          </a:prstGeom>
        </p:spPr>
        <p:txBody>
          <a:bodyPr/>
          <a:lstStyle/>
          <a:p>
            <a:endParaRPr/>
          </a:p>
        </p:txBody>
      </p:sp>
      <p:sp>
        <p:nvSpPr>
          <p:cNvPr id="2473" name="Shape 2473"/>
          <p:cNvSpPr>
            <a:spLocks noGrp="1"/>
          </p:cNvSpPr>
          <p:nvPr>
            <p:ph type="body" sz="quarter" idx="1"/>
          </p:nvPr>
        </p:nvSpPr>
        <p:spPr>
          <a:prstGeom prst="rect">
            <a:avLst/>
          </a:prstGeom>
        </p:spPr>
        <p:txBody>
          <a:bodyPr/>
          <a:lstStyle/>
          <a:p>
            <a:r>
              <a:rPr lang="zh-CN" altLang="en-US" dirty="0"/>
              <a:t>现在我们还是违反了堆不变式，因为</a:t>
            </a:r>
            <a:r>
              <a:rPr lang="en-US" altLang="zh-CN" dirty="0"/>
              <a:t>1</a:t>
            </a:r>
            <a:r>
              <a:rPr lang="zh-CN" altLang="en-US" dirty="0"/>
              <a:t> </a:t>
            </a:r>
            <a:r>
              <a:rPr lang="en-US" altLang="zh-CN" dirty="0"/>
              <a:t>&lt;</a:t>
            </a:r>
            <a:r>
              <a:rPr lang="zh-CN" altLang="en-US" dirty="0"/>
              <a:t> </a:t>
            </a:r>
            <a:r>
              <a:rPr lang="en-US" altLang="zh-CN" dirty="0"/>
              <a:t>6</a:t>
            </a:r>
            <a:r>
              <a:rPr lang="zh-CN" altLang="en-US" dirty="0"/>
              <a:t>，但是</a:t>
            </a:r>
            <a:r>
              <a:rPr lang="en-US" altLang="zh-CN" dirty="0"/>
              <a:t>1</a:t>
            </a:r>
            <a:r>
              <a:rPr lang="zh-CN" altLang="en-US" dirty="0"/>
              <a:t>却是</a:t>
            </a:r>
            <a:r>
              <a:rPr lang="en-US" altLang="zh-CN" dirty="0"/>
              <a:t>6</a:t>
            </a:r>
            <a:r>
              <a:rPr lang="zh-CN" altLang="en-US" dirty="0"/>
              <a:t>的子节点，所以我们需要再次交换。</a:t>
            </a:r>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 name="Shape 2500"/>
          <p:cNvSpPr>
            <a:spLocks noGrp="1" noRot="1" noChangeAspect="1"/>
          </p:cNvSpPr>
          <p:nvPr>
            <p:ph type="sldImg"/>
          </p:nvPr>
        </p:nvSpPr>
        <p:spPr>
          <a:prstGeom prst="rect">
            <a:avLst/>
          </a:prstGeom>
        </p:spPr>
        <p:txBody>
          <a:bodyPr/>
          <a:lstStyle/>
          <a:p>
            <a:endParaRPr/>
          </a:p>
        </p:txBody>
      </p:sp>
      <p:sp>
        <p:nvSpPr>
          <p:cNvPr id="2501" name="Shape 2501"/>
          <p:cNvSpPr>
            <a:spLocks noGrp="1"/>
          </p:cNvSpPr>
          <p:nvPr>
            <p:ph type="body" sz="quarter" idx="1"/>
          </p:nvPr>
        </p:nvSpPr>
        <p:spPr>
          <a:prstGeom prst="rect">
            <a:avLst/>
          </a:prstGeom>
        </p:spPr>
        <p:txBody>
          <a:bodyPr/>
          <a:lstStyle/>
          <a:p>
            <a:r>
              <a:rPr lang="zh-CN" altLang="en-US" dirty="0"/>
              <a:t>现在还是违反堆不变式，所以还需要将</a:t>
            </a:r>
            <a:r>
              <a:rPr lang="en-US" altLang="zh-CN" dirty="0"/>
              <a:t>1</a:t>
            </a:r>
            <a:r>
              <a:rPr lang="zh-CN" altLang="en-US" dirty="0"/>
              <a:t>和父节点进行交换。</a:t>
            </a: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 name="Shape 2528"/>
          <p:cNvSpPr>
            <a:spLocks noGrp="1" noRot="1" noChangeAspect="1"/>
          </p:cNvSpPr>
          <p:nvPr>
            <p:ph type="sldImg"/>
          </p:nvPr>
        </p:nvSpPr>
        <p:spPr>
          <a:prstGeom prst="rect">
            <a:avLst/>
          </a:prstGeom>
        </p:spPr>
        <p:txBody>
          <a:bodyPr/>
          <a:lstStyle/>
          <a:p>
            <a:endParaRPr/>
          </a:p>
        </p:txBody>
      </p:sp>
      <p:sp>
        <p:nvSpPr>
          <p:cNvPr id="2529" name="Shape 2529"/>
          <p:cNvSpPr>
            <a:spLocks noGrp="1"/>
          </p:cNvSpPr>
          <p:nvPr>
            <p:ph type="body" sz="quarter" idx="1"/>
          </p:nvPr>
        </p:nvSpPr>
        <p:spPr>
          <a:prstGeom prst="rect">
            <a:avLst/>
          </a:prstGeom>
        </p:spPr>
        <p:txBody>
          <a:bodyPr/>
          <a:lstStyle/>
          <a:p>
            <a:r>
              <a:rPr lang="zh-CN" altLang="en-US" dirty="0"/>
              <a:t>现在堆不变式满足了，元素</a:t>
            </a:r>
            <a:r>
              <a:rPr lang="en-US" altLang="zh-CN" dirty="0"/>
              <a:t>1</a:t>
            </a:r>
            <a:r>
              <a:rPr lang="zh-CN" altLang="en-US" dirty="0"/>
              <a:t>已经浮到堆顶部，没必要也没办法再上浮了。</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rPr lang="zh-CN" altLang="en-US" dirty="0"/>
              <a:t>然后我们将</a:t>
            </a:r>
            <a:r>
              <a:rPr lang="en-US" altLang="zh-CN" dirty="0"/>
              <a:t>2</a:t>
            </a:r>
            <a:r>
              <a:rPr lang="zh-CN" altLang="en-US" dirty="0"/>
              <a:t>添加到队列。</a:t>
            </a: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 name="Shape 2556"/>
          <p:cNvSpPr>
            <a:spLocks noGrp="1" noRot="1" noChangeAspect="1"/>
          </p:cNvSpPr>
          <p:nvPr>
            <p:ph type="sldImg"/>
          </p:nvPr>
        </p:nvSpPr>
        <p:spPr>
          <a:prstGeom prst="rect">
            <a:avLst/>
          </a:prstGeom>
        </p:spPr>
        <p:txBody>
          <a:bodyPr/>
          <a:lstStyle/>
          <a:p>
            <a:endParaRPr/>
          </a:p>
        </p:txBody>
      </p:sp>
      <p:sp>
        <p:nvSpPr>
          <p:cNvPr id="2557" name="Shape 2557"/>
          <p:cNvSpPr>
            <a:spLocks noGrp="1"/>
          </p:cNvSpPr>
          <p:nvPr>
            <p:ph type="body" sz="quarter" idx="1"/>
          </p:nvPr>
        </p:nvSpPr>
        <p:spPr>
          <a:prstGeom prst="rect">
            <a:avLst/>
          </a:prstGeom>
        </p:spPr>
        <p:txBody>
          <a:bodyPr/>
          <a:lstStyle/>
          <a:p>
            <a:r>
              <a:rPr lang="zh-CN" altLang="en-US" dirty="0"/>
              <a:t>下一个要插入的元素是</a:t>
            </a:r>
            <a:r>
              <a:rPr lang="en-US" altLang="zh-CN" dirty="0"/>
              <a:t>13</a:t>
            </a:r>
            <a:r>
              <a:rPr lang="zh-CN" altLang="en-US" dirty="0"/>
              <a:t>，所以我们将它先插入到插入点位置。</a:t>
            </a:r>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6" name="Shape 2586"/>
          <p:cNvSpPr>
            <a:spLocks noGrp="1" noRot="1" noChangeAspect="1"/>
          </p:cNvSpPr>
          <p:nvPr>
            <p:ph type="sldImg"/>
          </p:nvPr>
        </p:nvSpPr>
        <p:spPr>
          <a:prstGeom prst="rect">
            <a:avLst/>
          </a:prstGeom>
        </p:spPr>
        <p:txBody>
          <a:bodyPr/>
          <a:lstStyle/>
          <a:p>
            <a:endParaRPr/>
          </a:p>
        </p:txBody>
      </p:sp>
      <p:sp>
        <p:nvSpPr>
          <p:cNvPr id="2587" name="Shape 2587"/>
          <p:cNvSpPr>
            <a:spLocks noGrp="1"/>
          </p:cNvSpPr>
          <p:nvPr>
            <p:ph type="body" sz="quarter" idx="1"/>
          </p:nvPr>
        </p:nvSpPr>
        <p:spPr>
          <a:prstGeom prst="rect">
            <a:avLst/>
          </a:prstGeom>
        </p:spPr>
        <p:txBody>
          <a:bodyPr/>
          <a:lstStyle/>
          <a:p>
            <a:r>
              <a:rPr lang="zh-CN" altLang="en-US" dirty="0"/>
              <a:t>仍然违反堆不变式，</a:t>
            </a:r>
            <a:r>
              <a:rPr lang="en-US" altLang="zh-CN" dirty="0"/>
              <a:t>13</a:t>
            </a:r>
            <a:r>
              <a:rPr lang="zh-CN" altLang="en-US" dirty="0"/>
              <a:t>小于</a:t>
            </a:r>
            <a:r>
              <a:rPr lang="en-US" altLang="zh-CN" dirty="0"/>
              <a:t>14</a:t>
            </a:r>
            <a:r>
              <a:rPr lang="zh-CN" altLang="en-US" dirty="0"/>
              <a:t>，所以要将它们进行交换。</a:t>
            </a: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6" name="Shape 2616"/>
          <p:cNvSpPr>
            <a:spLocks noGrp="1" noRot="1" noChangeAspect="1"/>
          </p:cNvSpPr>
          <p:nvPr>
            <p:ph type="sldImg"/>
          </p:nvPr>
        </p:nvSpPr>
        <p:spPr>
          <a:prstGeom prst="rect">
            <a:avLst/>
          </a:prstGeom>
        </p:spPr>
        <p:txBody>
          <a:bodyPr/>
          <a:lstStyle/>
          <a:p>
            <a:endParaRPr/>
          </a:p>
        </p:txBody>
      </p:sp>
      <p:sp>
        <p:nvSpPr>
          <p:cNvPr id="2617" name="Shape 2617"/>
          <p:cNvSpPr>
            <a:spLocks noGrp="1"/>
          </p:cNvSpPr>
          <p:nvPr>
            <p:ph type="body" sz="quarter" idx="1"/>
          </p:nvPr>
        </p:nvSpPr>
        <p:spPr>
          <a:prstGeom prst="rect">
            <a:avLst/>
          </a:prstGeom>
        </p:spPr>
        <p:txBody>
          <a:bodyPr/>
          <a:lstStyle/>
          <a:p>
            <a:r>
              <a:rPr lang="zh-CN" altLang="en-US" dirty="0"/>
              <a:t>现在来看，现在就没有违反堆不变式了，因为</a:t>
            </a:r>
            <a:r>
              <a:rPr lang="en-US" altLang="zh-CN" dirty="0"/>
              <a:t>13</a:t>
            </a:r>
            <a:r>
              <a:rPr lang="zh-CN" altLang="en-US" dirty="0"/>
              <a:t>小于</a:t>
            </a:r>
            <a:r>
              <a:rPr lang="en-US" altLang="zh-CN" dirty="0"/>
              <a:t>14</a:t>
            </a:r>
            <a:r>
              <a:rPr lang="zh-CN" altLang="en-US" dirty="0"/>
              <a:t>，并且</a:t>
            </a:r>
            <a:r>
              <a:rPr lang="en-US" altLang="zh-CN" dirty="0"/>
              <a:t>12</a:t>
            </a:r>
            <a:r>
              <a:rPr lang="zh-CN" altLang="en-US" dirty="0"/>
              <a:t>小于</a:t>
            </a:r>
            <a:r>
              <a:rPr lang="en-US" altLang="zh-CN" dirty="0"/>
              <a:t>13</a:t>
            </a:r>
            <a:r>
              <a:rPr lang="zh-CN" altLang="en-US" dirty="0"/>
              <a:t>，所以</a:t>
            </a:r>
            <a:r>
              <a:rPr lang="en-US" altLang="zh-CN" dirty="0"/>
              <a:t>13</a:t>
            </a:r>
            <a:r>
              <a:rPr lang="zh-CN" altLang="en-US" dirty="0"/>
              <a:t>处在正确的位置，不需要再上浮了。</a:t>
            </a:r>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6" name="Shape 2646"/>
          <p:cNvSpPr>
            <a:spLocks noGrp="1" noRot="1" noChangeAspect="1"/>
          </p:cNvSpPr>
          <p:nvPr>
            <p:ph type="sldImg"/>
          </p:nvPr>
        </p:nvSpPr>
        <p:spPr>
          <a:prstGeom prst="rect">
            <a:avLst/>
          </a:prstGeom>
        </p:spPr>
        <p:txBody>
          <a:bodyPr/>
          <a:lstStyle/>
          <a:p>
            <a:endParaRPr/>
          </a:p>
        </p:txBody>
      </p:sp>
      <p:sp>
        <p:nvSpPr>
          <p:cNvPr id="2647" name="Shape 2647"/>
          <p:cNvSpPr>
            <a:spLocks noGrp="1"/>
          </p:cNvSpPr>
          <p:nvPr>
            <p:ph type="body" sz="quarter" idx="1"/>
          </p:nvPr>
        </p:nvSpPr>
        <p:spPr>
          <a:prstGeom prst="rect">
            <a:avLst/>
          </a:prstGeom>
        </p:spPr>
        <p:txBody>
          <a:bodyPr/>
          <a:lstStyle/>
          <a:p>
            <a:r>
              <a:rPr lang="zh-CN" altLang="en-US" dirty="0"/>
              <a:t>下面需要插入</a:t>
            </a:r>
            <a:r>
              <a:rPr lang="en-US" altLang="zh-CN" dirty="0"/>
              <a:t>4</a:t>
            </a:r>
            <a:r>
              <a:rPr lang="zh-CN" altLang="en-US" dirty="0"/>
              <a:t>、</a:t>
            </a:r>
            <a:r>
              <a:rPr lang="en-US" altLang="zh-CN" dirty="0"/>
              <a:t>0</a:t>
            </a:r>
            <a:r>
              <a:rPr lang="zh-CN" altLang="en-US" dirty="0"/>
              <a:t>和</a:t>
            </a:r>
            <a:r>
              <a:rPr lang="en-US" altLang="zh-CN" dirty="0"/>
              <a:t>10</a:t>
            </a:r>
            <a:r>
              <a:rPr lang="zh-CN" altLang="en-US" dirty="0"/>
              <a:t>，看看这几个元素分别应该处在什么位置。</a:t>
            </a:r>
            <a:endParaRPr lang="en-US" altLang="zh-CN" dirty="0"/>
          </a:p>
          <a:p>
            <a:endParaRPr lang="en-US" altLang="zh-CN" dirty="0"/>
          </a:p>
          <a:p>
            <a:r>
              <a:rPr lang="zh-CN" altLang="en-US" dirty="0"/>
              <a:t>下面我来演示，如果需要的话，你可以暂停视频仔细看。</a:t>
            </a:r>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8" name="Shape 2678"/>
          <p:cNvSpPr>
            <a:spLocks noGrp="1" noRot="1" noChangeAspect="1"/>
          </p:cNvSpPr>
          <p:nvPr>
            <p:ph type="sldImg"/>
          </p:nvPr>
        </p:nvSpPr>
        <p:spPr>
          <a:prstGeom prst="rect">
            <a:avLst/>
          </a:prstGeom>
        </p:spPr>
        <p:txBody>
          <a:bodyPr/>
          <a:lstStyle/>
          <a:p>
            <a:endParaRPr/>
          </a:p>
        </p:txBody>
      </p:sp>
      <p:sp>
        <p:nvSpPr>
          <p:cNvPr id="2679" name="Shape 2679"/>
          <p:cNvSpPr>
            <a:spLocks noGrp="1"/>
          </p:cNvSpPr>
          <p:nvPr>
            <p:ph type="body" sz="quarter" idx="1"/>
          </p:nvPr>
        </p:nvSpPr>
        <p:spPr>
          <a:prstGeom prst="rect">
            <a:avLst/>
          </a:prstGeom>
        </p:spPr>
        <p:txBody>
          <a:bodyPr/>
          <a:lstStyle/>
          <a:p>
            <a:r>
              <a:rPr lang="zh-CN" altLang="en-US" dirty="0"/>
              <a:t>将</a:t>
            </a:r>
            <a:r>
              <a:rPr lang="en-US" altLang="zh-CN" dirty="0"/>
              <a:t>4</a:t>
            </a:r>
            <a:r>
              <a:rPr lang="zh-CN" altLang="en-US" dirty="0"/>
              <a:t>插入到插入点位置，也就是底层靠左，然后我们开始上浮，直到不需要上浮为止。</a:t>
            </a:r>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7882569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 name="Shape 2770"/>
          <p:cNvSpPr>
            <a:spLocks noGrp="1" noRot="1" noChangeAspect="1"/>
          </p:cNvSpPr>
          <p:nvPr>
            <p:ph type="sldImg"/>
          </p:nvPr>
        </p:nvSpPr>
        <p:spPr>
          <a:prstGeom prst="rect">
            <a:avLst/>
          </a:prstGeom>
        </p:spPr>
        <p:txBody>
          <a:bodyPr/>
          <a:lstStyle/>
          <a:p>
            <a:endParaRPr/>
          </a:p>
        </p:txBody>
      </p:sp>
      <p:sp>
        <p:nvSpPr>
          <p:cNvPr id="2771" name="Shape 2771"/>
          <p:cNvSpPr>
            <a:spLocks noGrp="1"/>
          </p:cNvSpPr>
          <p:nvPr>
            <p:ph type="body" sz="quarter" idx="1"/>
          </p:nvPr>
        </p:nvSpPr>
        <p:spPr>
          <a:prstGeom prst="rect">
            <a:avLst/>
          </a:prstGeom>
        </p:spPr>
        <p:txBody>
          <a:bodyPr/>
          <a:lstStyle/>
          <a:p>
            <a:r>
              <a:rPr lang="zh-CN" altLang="en-US" dirty="0"/>
              <a:t>现在我们可以停止，因为堆属性满足了。</a:t>
            </a:r>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 name="Shape 2804"/>
          <p:cNvSpPr>
            <a:spLocks noGrp="1" noRot="1" noChangeAspect="1"/>
          </p:cNvSpPr>
          <p:nvPr>
            <p:ph type="sldImg"/>
          </p:nvPr>
        </p:nvSpPr>
        <p:spPr>
          <a:prstGeom prst="rect">
            <a:avLst/>
          </a:prstGeom>
        </p:spPr>
        <p:txBody>
          <a:bodyPr/>
          <a:lstStyle/>
          <a:p>
            <a:endParaRPr/>
          </a:p>
        </p:txBody>
      </p:sp>
      <p:sp>
        <p:nvSpPr>
          <p:cNvPr id="2805" name="Shape 2805"/>
          <p:cNvSpPr>
            <a:spLocks noGrp="1"/>
          </p:cNvSpPr>
          <p:nvPr>
            <p:ph type="body" sz="quarter" idx="1"/>
          </p:nvPr>
        </p:nvSpPr>
        <p:spPr>
          <a:prstGeom prst="rect">
            <a:avLst/>
          </a:prstGeom>
        </p:spPr>
        <p:txBody>
          <a:bodyPr/>
          <a:lstStyle/>
          <a:p>
            <a:r>
              <a:rPr lang="zh-CN" altLang="en-US" dirty="0"/>
              <a:t>下一个是</a:t>
            </a:r>
            <a:r>
              <a:rPr lang="en-US" altLang="zh-CN" dirty="0"/>
              <a:t>0</a:t>
            </a:r>
            <a:r>
              <a:rPr lang="zh-CN" altLang="en-US" dirty="0"/>
              <a:t>，它应该在树的顶部，现在堆属性被违反了，我们开始上浮</a:t>
            </a:r>
            <a:r>
              <a:rPr lang="en-US" altLang="zh-CN" dirty="0"/>
              <a:t>0</a:t>
            </a:r>
            <a:r>
              <a:rPr lang="zh-CN" altLang="en-US" dirty="0"/>
              <a:t>。</a:t>
            </a:r>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578172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Shape 2870"/>
          <p:cNvSpPr>
            <a:spLocks noGrp="1" noRot="1" noChangeAspect="1"/>
          </p:cNvSpPr>
          <p:nvPr>
            <p:ph type="sldImg"/>
          </p:nvPr>
        </p:nvSpPr>
        <p:spPr>
          <a:prstGeom prst="rect">
            <a:avLst/>
          </a:prstGeom>
        </p:spPr>
        <p:txBody>
          <a:bodyPr/>
          <a:lstStyle/>
          <a:p>
            <a:endParaRPr/>
          </a:p>
        </p:txBody>
      </p:sp>
      <p:sp>
        <p:nvSpPr>
          <p:cNvPr id="2871" name="Shape 2871"/>
          <p:cNvSpPr>
            <a:spLocks noGrp="1"/>
          </p:cNvSpPr>
          <p:nvPr>
            <p:ph type="body" sz="quarter" idx="1"/>
          </p:nvPr>
        </p:nvSpPr>
        <p:spPr>
          <a:prstGeom prst="rect">
            <a:avLst/>
          </a:prstGeom>
        </p:spPr>
        <p:txBody>
          <a:bodyPr/>
          <a:lstStyle/>
          <a:p>
            <a:r>
              <a:rPr lang="zh-CN" altLang="en-US" dirty="0"/>
              <a:t>这边的</a:t>
            </a:r>
            <a:r>
              <a:rPr lang="en-US" altLang="zh-CN" dirty="0"/>
              <a:t>0</a:t>
            </a:r>
            <a:r>
              <a:rPr lang="zh-CN" altLang="en-US" dirty="0"/>
              <a:t>小于</a:t>
            </a:r>
            <a:r>
              <a:rPr lang="en-US" altLang="zh-CN" dirty="0"/>
              <a:t>1</a:t>
            </a:r>
            <a:r>
              <a:rPr lang="zh-CN" altLang="en-US" dirty="0"/>
              <a:t>，所以需要交换。</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r>
              <a:rPr lang="zh-CN" altLang="en-US" dirty="0"/>
              <a:t>下面我们要</a:t>
            </a:r>
            <a:r>
              <a:rPr lang="en-US" altLang="zh-CN" dirty="0"/>
              <a:t>poll</a:t>
            </a:r>
            <a:r>
              <a:rPr lang="zh-CN" altLang="en-US" dirty="0"/>
              <a:t>取出下一个最小优先级的元素，也就是我们刚刚添加进去的</a:t>
            </a:r>
            <a:r>
              <a:rPr lang="en-US" altLang="zh-CN" dirty="0"/>
              <a:t>2</a:t>
            </a:r>
            <a:r>
              <a:rPr lang="zh-CN" altLang="en-US" dirty="0"/>
              <a:t>。</a:t>
            </a: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4" name="Shape 2904"/>
          <p:cNvSpPr>
            <a:spLocks noGrp="1" noRot="1" noChangeAspect="1"/>
          </p:cNvSpPr>
          <p:nvPr>
            <p:ph type="sldImg"/>
          </p:nvPr>
        </p:nvSpPr>
        <p:spPr>
          <a:prstGeom prst="rect">
            <a:avLst/>
          </a:prstGeom>
        </p:spPr>
        <p:txBody>
          <a:bodyPr/>
          <a:lstStyle/>
          <a:p>
            <a:endParaRPr/>
          </a:p>
        </p:txBody>
      </p:sp>
      <p:sp>
        <p:nvSpPr>
          <p:cNvPr id="2905" name="Shape 2905"/>
          <p:cNvSpPr>
            <a:spLocks noGrp="1"/>
          </p:cNvSpPr>
          <p:nvPr>
            <p:ph type="body" sz="quarter" idx="1"/>
          </p:nvPr>
        </p:nvSpPr>
        <p:spPr>
          <a:prstGeom prst="rect">
            <a:avLst/>
          </a:prstGeom>
        </p:spPr>
        <p:txBody>
          <a:bodyPr/>
          <a:lstStyle/>
          <a:p>
            <a:r>
              <a:rPr lang="zh-CN" altLang="en-US"/>
              <a:t>现在，最小的</a:t>
            </a:r>
            <a:r>
              <a:rPr lang="en-US" altLang="zh-CN"/>
              <a:t>0</a:t>
            </a:r>
            <a:r>
              <a:rPr lang="zh-CN" altLang="en-US" dirty="0"/>
              <a:t>到栈顶了。</a:t>
            </a:r>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 name="Shape 2972"/>
          <p:cNvSpPr>
            <a:spLocks noGrp="1" noRot="1" noChangeAspect="1"/>
          </p:cNvSpPr>
          <p:nvPr>
            <p:ph type="sldImg"/>
          </p:nvPr>
        </p:nvSpPr>
        <p:spPr>
          <a:prstGeom prst="rect">
            <a:avLst/>
          </a:prstGeom>
        </p:spPr>
        <p:txBody>
          <a:bodyPr/>
          <a:lstStyle/>
          <a:p>
            <a:endParaRPr/>
          </a:p>
        </p:txBody>
      </p:sp>
      <p:sp>
        <p:nvSpPr>
          <p:cNvPr id="2973" name="Shape 2973"/>
          <p:cNvSpPr>
            <a:spLocks noGrp="1"/>
          </p:cNvSpPr>
          <p:nvPr>
            <p:ph type="body" sz="quarter" idx="1"/>
          </p:nvPr>
        </p:nvSpPr>
        <p:spPr>
          <a:prstGeom prst="rect">
            <a:avLst/>
          </a:prstGeom>
        </p:spPr>
        <p:txBody>
          <a:bodyPr/>
          <a:lstStyle/>
          <a:p>
            <a:r>
              <a:rPr lang="zh-CN" altLang="en-US" dirty="0"/>
              <a:t>下一个数字是</a:t>
            </a:r>
            <a:r>
              <a:rPr lang="en-US" altLang="zh-CN" dirty="0"/>
              <a:t>10</a:t>
            </a:r>
            <a:r>
              <a:rPr lang="zh-CN" altLang="en-US" dirty="0"/>
              <a:t>，我们将它插入到插入点位置。</a:t>
            </a:r>
            <a:endParaRPr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hape 3008"/>
          <p:cNvSpPr>
            <a:spLocks noGrp="1" noRot="1" noChangeAspect="1"/>
          </p:cNvSpPr>
          <p:nvPr>
            <p:ph type="sldImg"/>
          </p:nvPr>
        </p:nvSpPr>
        <p:spPr>
          <a:prstGeom prst="rect">
            <a:avLst/>
          </a:prstGeom>
        </p:spPr>
        <p:txBody>
          <a:bodyPr/>
          <a:lstStyle/>
          <a:p>
            <a:endParaRPr/>
          </a:p>
        </p:txBody>
      </p:sp>
      <p:sp>
        <p:nvSpPr>
          <p:cNvPr id="3009" name="Shape 3009"/>
          <p:cNvSpPr>
            <a:spLocks noGrp="1"/>
          </p:cNvSpPr>
          <p:nvPr>
            <p:ph type="body" sz="quarter" idx="1"/>
          </p:nvPr>
        </p:nvSpPr>
        <p:spPr>
          <a:prstGeom prst="rect">
            <a:avLst/>
          </a:prstGeom>
        </p:spPr>
        <p:txBody>
          <a:bodyPr/>
          <a:lstStyle/>
          <a:p>
            <a:r>
              <a:rPr lang="zh-CN" altLang="en-US" dirty="0"/>
              <a:t>但是比较巧的是，这次插入没有违反堆属性，所以这次我们不需要再做什么。</a:t>
            </a:r>
            <a:endParaRPr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2" name="Shape 3012"/>
          <p:cNvSpPr>
            <a:spLocks noGrp="1" noRot="1" noChangeAspect="1"/>
          </p:cNvSpPr>
          <p:nvPr>
            <p:ph type="sldImg"/>
          </p:nvPr>
        </p:nvSpPr>
        <p:spPr>
          <a:prstGeom prst="rect">
            <a:avLst/>
          </a:prstGeom>
        </p:spPr>
        <p:txBody>
          <a:bodyPr/>
          <a:lstStyle/>
          <a:p>
            <a:endParaRPr/>
          </a:p>
        </p:txBody>
      </p:sp>
      <p:sp>
        <p:nvSpPr>
          <p:cNvPr id="3013" name="Shape 3013"/>
          <p:cNvSpPr>
            <a:spLocks noGrp="1"/>
          </p:cNvSpPr>
          <p:nvPr>
            <p:ph type="body" sz="quarter" idx="1"/>
          </p:nvPr>
        </p:nvSpPr>
        <p:spPr>
          <a:prstGeom prst="rect">
            <a:avLst/>
          </a:prstGeom>
        </p:spPr>
        <p:txBody>
          <a:bodyPr/>
          <a:lstStyle/>
          <a:p>
            <a:r>
              <a:rPr lang="zh-CN" altLang="en-US" dirty="0"/>
              <a:t>你好，欢迎回到波波微课。</a:t>
            </a:r>
            <a:endParaRPr lang="en-US" altLang="zh-CN" dirty="0"/>
          </a:p>
          <a:p>
            <a:endParaRPr lang="en-US" dirty="0"/>
          </a:p>
          <a:p>
            <a:r>
              <a:rPr lang="zh-CN" altLang="en-US" dirty="0"/>
              <a:t>本次课是优先队列系列的第</a:t>
            </a:r>
            <a:r>
              <a:rPr lang="en-US" altLang="zh-CN" dirty="0"/>
              <a:t>4</a:t>
            </a:r>
            <a:r>
              <a:rPr lang="zh-CN" altLang="en-US" dirty="0"/>
              <a:t>节课，我们来讲解如何从二叉堆中移除元素。</a:t>
            </a:r>
            <a:endParaRPr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Shape 3047"/>
          <p:cNvSpPr>
            <a:spLocks noGrp="1" noRot="1" noChangeAspect="1"/>
          </p:cNvSpPr>
          <p:nvPr>
            <p:ph type="sldImg"/>
          </p:nvPr>
        </p:nvSpPr>
        <p:spPr>
          <a:prstGeom prst="rect">
            <a:avLst/>
          </a:prstGeom>
        </p:spPr>
        <p:txBody>
          <a:bodyPr/>
          <a:lstStyle/>
          <a:p>
            <a:endParaRPr/>
          </a:p>
        </p:txBody>
      </p:sp>
      <p:sp>
        <p:nvSpPr>
          <p:cNvPr id="3048" name="Shape 3048"/>
          <p:cNvSpPr>
            <a:spLocks noGrp="1"/>
          </p:cNvSpPr>
          <p:nvPr>
            <p:ph type="body" sz="quarter" idx="1"/>
          </p:nvPr>
        </p:nvSpPr>
        <p:spPr>
          <a:prstGeom prst="rect">
            <a:avLst/>
          </a:prstGeom>
        </p:spPr>
        <p:txBody>
          <a:bodyPr/>
          <a:lstStyle/>
          <a:p>
            <a:r>
              <a:rPr lang="zh-CN" altLang="en-US" dirty="0"/>
              <a:t>通常，如果我们要从二叉堆中移除元素，我们总是移除根元素，因为它具有最高优先级，对于最小堆，根元素具有最小值，对于最大堆，根元素具有最大值。</a:t>
            </a:r>
            <a:endParaRPr lang="en-US" altLang="zh-CN" dirty="0"/>
          </a:p>
          <a:p>
            <a:endParaRPr lang="en-US" dirty="0"/>
          </a:p>
          <a:p>
            <a:r>
              <a:rPr lang="en-US" dirty="0" err="1"/>
              <a:t>我们把移除根元素也叫</a:t>
            </a:r>
            <a:r>
              <a:rPr lang="en-US" altLang="zh-CN" dirty="0" err="1"/>
              <a:t>轮训</a:t>
            </a:r>
            <a:r>
              <a:rPr lang="en-US" dirty="0" err="1"/>
              <a:t>polling</a:t>
            </a:r>
            <a:r>
              <a:rPr lang="zh-CN" altLang="en-US" dirty="0"/>
              <a:t>。</a:t>
            </a:r>
            <a:endParaRPr lang="en-US" altLang="zh-CN" dirty="0"/>
          </a:p>
          <a:p>
            <a:endParaRPr lang="en-US" dirty="0"/>
          </a:p>
          <a:p>
            <a:r>
              <a:rPr lang="en-US" dirty="0" err="1"/>
              <a:t>关于移除根元素比较特别的地方</a:t>
            </a:r>
            <a:r>
              <a:rPr lang="zh-CN" altLang="en-US" dirty="0"/>
              <a:t>，就是我们不需要查找根元素的索引，因为在基于数组的实现中，根元素的索引始终为</a:t>
            </a:r>
            <a:r>
              <a:rPr lang="en-US" altLang="zh-CN" dirty="0"/>
              <a:t>0</a:t>
            </a:r>
            <a:endParaRPr lang="en-US" dirty="0"/>
          </a:p>
          <a:p>
            <a:endParaRPr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下面演示</a:t>
            </a:r>
            <a:r>
              <a:rPr kumimoji="1" lang="en-US" altLang="zh-CN" dirty="0"/>
              <a:t>Poll</a:t>
            </a:r>
            <a:r>
              <a:rPr kumimoji="1" lang="zh-CN" altLang="en-US" dirty="0"/>
              <a:t>指令的执行。</a:t>
            </a:r>
          </a:p>
        </p:txBody>
      </p:sp>
    </p:spTree>
    <p:extLst>
      <p:ext uri="{BB962C8B-B14F-4D97-AF65-F5344CB8AC3E}">
        <p14:creationId xmlns:p14="http://schemas.microsoft.com/office/powerpoint/2010/main" val="7710426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Shape 3181"/>
          <p:cNvSpPr>
            <a:spLocks noGrp="1" noRot="1" noChangeAspect="1"/>
          </p:cNvSpPr>
          <p:nvPr>
            <p:ph type="sldImg"/>
          </p:nvPr>
        </p:nvSpPr>
        <p:spPr>
          <a:prstGeom prst="rect">
            <a:avLst/>
          </a:prstGeom>
        </p:spPr>
        <p:txBody>
          <a:bodyPr/>
          <a:lstStyle/>
          <a:p>
            <a:endParaRPr/>
          </a:p>
        </p:txBody>
      </p:sp>
      <p:sp>
        <p:nvSpPr>
          <p:cNvPr id="3182" name="Shape 3182"/>
          <p:cNvSpPr>
            <a:spLocks noGrp="1"/>
          </p:cNvSpPr>
          <p:nvPr>
            <p:ph type="body" sz="quarter" idx="1"/>
          </p:nvPr>
        </p:nvSpPr>
        <p:spPr>
          <a:prstGeom prst="rect">
            <a:avLst/>
          </a:prstGeom>
        </p:spPr>
        <p:txBody>
          <a:bodyPr/>
          <a:lstStyle/>
          <a:p>
            <a:r>
              <a:rPr lang="zh-CN" altLang="en-US" dirty="0"/>
              <a:t>如果出现这种情况，要交换的左右子节点元素相等，那么可以缺省选择左节点。</a:t>
            </a:r>
            <a:endParaRPr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 name="Shape 3279"/>
          <p:cNvSpPr>
            <a:spLocks noGrp="1" noRot="1" noChangeAspect="1"/>
          </p:cNvSpPr>
          <p:nvPr>
            <p:ph type="sldImg"/>
          </p:nvPr>
        </p:nvSpPr>
        <p:spPr>
          <a:prstGeom prst="rect">
            <a:avLst/>
          </a:prstGeom>
        </p:spPr>
        <p:txBody>
          <a:bodyPr/>
          <a:lstStyle/>
          <a:p>
            <a:endParaRPr/>
          </a:p>
        </p:txBody>
      </p:sp>
      <p:sp>
        <p:nvSpPr>
          <p:cNvPr id="3280" name="Shape 3280"/>
          <p:cNvSpPr>
            <a:spLocks noGrp="1"/>
          </p:cNvSpPr>
          <p:nvPr>
            <p:ph type="body" sz="quarter" idx="1"/>
          </p:nvPr>
        </p:nvSpPr>
        <p:spPr>
          <a:prstGeom prst="rect">
            <a:avLst/>
          </a:prstGeom>
        </p:spPr>
        <p:txBody>
          <a:bodyPr/>
          <a:lstStyle/>
          <a:p>
            <a:r>
              <a:rPr lang="zh-CN" altLang="en-US" dirty="0"/>
              <a:t>刚才演示的是</a:t>
            </a:r>
            <a:r>
              <a:rPr lang="en-US" altLang="zh-CN" dirty="0"/>
              <a:t>polling</a:t>
            </a:r>
            <a:r>
              <a:rPr lang="zh-CN" altLang="en-US" dirty="0"/>
              <a:t>轮训，它所做的不过是将根节点和底层最后一个节点进行交换，移除最后一个节点，然后将刚交换到堆顶的节点进行下沉操作。</a:t>
            </a:r>
            <a:endParaRPr lang="en-US" altLang="zh-CN" dirty="0"/>
          </a:p>
          <a:p>
            <a:endParaRPr lang="en-US" altLang="zh-CN" dirty="0"/>
          </a:p>
          <a:p>
            <a:r>
              <a:rPr lang="zh-CN" altLang="en-US" dirty="0"/>
              <a:t>在下一个例子中，我们要在堆中移除</a:t>
            </a:r>
            <a:r>
              <a:rPr lang="en-US" altLang="zh-CN" dirty="0"/>
              <a:t>12</a:t>
            </a:r>
            <a:r>
              <a:rPr lang="zh-CN" altLang="en-US" dirty="0"/>
              <a:t>。当然，我们首先需要找到</a:t>
            </a:r>
            <a:r>
              <a:rPr lang="en-US" altLang="zh-CN" dirty="0"/>
              <a:t>12</a:t>
            </a:r>
            <a:r>
              <a:rPr lang="zh-CN" altLang="en-US" dirty="0"/>
              <a:t>在堆中的位置，因为它不是根，我们还不知道它在堆中的位置，其实计算机也不知道它在堆中的位置。</a:t>
            </a:r>
            <a:endParaRPr lang="en-US" altLang="zh-CN" dirty="0"/>
          </a:p>
          <a:p>
            <a:endParaRPr lang="en-US" altLang="zh-CN" dirty="0"/>
          </a:p>
          <a:p>
            <a:r>
              <a:rPr lang="zh-CN" altLang="en-US" dirty="0"/>
              <a:t>为了找到</a:t>
            </a:r>
            <a:r>
              <a:rPr lang="en-US" altLang="zh-CN" dirty="0"/>
              <a:t>12</a:t>
            </a:r>
            <a:r>
              <a:rPr lang="zh-CN" altLang="en-US" dirty="0"/>
              <a:t>，我们需要做一次线性查找。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a:p>
            <a:endParaRPr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终于找到</a:t>
            </a:r>
            <a:r>
              <a:rPr kumimoji="1" lang="en-US" altLang="zh-CN" dirty="0"/>
              <a:t>12</a:t>
            </a:r>
            <a:r>
              <a:rPr kumimoji="1" lang="zh-CN" altLang="en-US" dirty="0"/>
              <a:t>的位置。</a:t>
            </a:r>
          </a:p>
        </p:txBody>
      </p:sp>
    </p:spTree>
    <p:extLst>
      <p:ext uri="{BB962C8B-B14F-4D97-AF65-F5344CB8AC3E}">
        <p14:creationId xmlns:p14="http://schemas.microsoft.com/office/powerpoint/2010/main" val="369415019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zh-CN" altLang="en-US" dirty="0"/>
              <a:t>将</a:t>
            </a:r>
            <a:r>
              <a:rPr lang="en-US" altLang="zh-CN" dirty="0"/>
              <a:t>12</a:t>
            </a:r>
            <a:r>
              <a:rPr lang="zh-CN" altLang="en-US" dirty="0"/>
              <a:t>和底层最后一个节点，也就是</a:t>
            </a:r>
            <a:r>
              <a:rPr lang="en-US" altLang="zh-CN" dirty="0"/>
              <a:t>3</a:t>
            </a:r>
            <a:r>
              <a:rPr lang="zh-CN" altLang="en-US" dirty="0"/>
              <a:t>进行交换。</a:t>
            </a:r>
            <a:endParaRPr kumimoji="1" lang="zh-CN" altLang="en-US" dirty="0"/>
          </a:p>
        </p:txBody>
      </p:sp>
    </p:spTree>
    <p:extLst>
      <p:ext uri="{BB962C8B-B14F-4D97-AF65-F5344CB8AC3E}">
        <p14:creationId xmlns:p14="http://schemas.microsoft.com/office/powerpoint/2010/main" val="337518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3.png"/></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iority Queues (PQs) with an interlude on heaps"/>
          <p:cNvSpPr>
            <a:spLocks noGrp="1"/>
          </p:cNvSpPr>
          <p:nvPr>
            <p:ph type="ctrTitle"/>
          </p:nvPr>
        </p:nvSpPr>
        <p:spPr>
          <a:xfrm>
            <a:off x="-66278" y="1120192"/>
            <a:ext cx="13137356" cy="2903168"/>
          </a:xfrm>
          <a:prstGeom prst="rect">
            <a:avLst/>
          </a:prstGeom>
        </p:spPr>
        <p:txBody>
          <a:bodyPr>
            <a:normAutofit/>
          </a:bodyPr>
          <a:lstStyle>
            <a:lvl1pPr defTabSz="484886">
              <a:defRPr sz="9379" b="1"/>
            </a:lvl1pPr>
          </a:lstStyle>
          <a:p>
            <a:r>
              <a:rPr lang="en-US" sz="7200" dirty="0" err="1"/>
              <a:t>优先队列</a:t>
            </a:r>
            <a:r>
              <a:rPr sz="7200" dirty="0" err="1"/>
              <a:t>Priority</a:t>
            </a:r>
            <a:r>
              <a:rPr sz="7200" dirty="0"/>
              <a:t> Queue</a:t>
            </a:r>
            <a:br>
              <a:rPr lang="en-US" sz="7200" dirty="0"/>
            </a:br>
            <a:r>
              <a:rPr lang="zh-CN" altLang="en-US" sz="7200" dirty="0"/>
              <a:t>（</a:t>
            </a:r>
            <a:r>
              <a:rPr lang="en-US" sz="7200" dirty="0" err="1"/>
              <a:t>穿插讲解堆Heap</a:t>
            </a:r>
            <a:r>
              <a:rPr lang="en-US" sz="7200" dirty="0"/>
              <a:t>)</a:t>
            </a:r>
            <a:endParaRPr sz="7200" dirty="0"/>
          </a:p>
        </p:txBody>
      </p:sp>
      <p:sp>
        <p:nvSpPr>
          <p:cNvPr id="120" name="William Fiset"/>
          <p:cNvSpPr>
            <a:spLocks noGrp="1"/>
          </p:cNvSpPr>
          <p:nvPr>
            <p:ph type="subTitle" sz="quarter" idx="1"/>
          </p:nvPr>
        </p:nvSpPr>
        <p:spPr>
          <a:xfrm>
            <a:off x="1270000" y="6687271"/>
            <a:ext cx="10464801" cy="1130301"/>
          </a:xfrm>
          <a:prstGeom prst="rect">
            <a:avLst/>
          </a:prstGeom>
        </p:spPr>
        <p:txBody>
          <a:bodyPr/>
          <a:lstStyle>
            <a:lvl1pPr>
              <a:defRPr sz="4500" b="1"/>
            </a:lvl1pPr>
          </a:lstStyle>
          <a:p>
            <a:r>
              <a:rPr lang="en-US" dirty="0"/>
              <a:t>By </a:t>
            </a:r>
            <a:r>
              <a:rPr lang="en-US" dirty="0" err="1"/>
              <a:t>波波微课</a:t>
            </a:r>
            <a:r>
              <a:rPr lang="zh-CN" altLang="en-US" dirty="0"/>
              <a:t> </a:t>
            </a:r>
            <a:r>
              <a:rPr lang="en-US" altLang="zh-CN" dirty="0"/>
              <a:t>&amp; </a:t>
            </a:r>
            <a:r>
              <a:rPr dirty="0"/>
              <a:t>William </a:t>
            </a:r>
            <a:r>
              <a:rPr dirty="0" err="1"/>
              <a:t>Fiset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0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10"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21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3" name="Arrow"/>
          <p:cNvSpPr/>
          <p:nvPr/>
        </p:nvSpPr>
        <p:spPr>
          <a:xfrm>
            <a:off x="736982" y="5264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defRPr>
                <a:solidFill>
                  <a:schemeClr val="accent4">
                    <a:hueOff val="102361"/>
                    <a:satOff val="14118"/>
                    <a:lumOff val="10675"/>
                  </a:schemeClr>
                </a:solidFill>
              </a:defRPr>
            </a:pPr>
            <a:r>
              <a:t>add(4)</a:t>
            </a:r>
          </a:p>
          <a:p>
            <a:pPr algn="l"/>
            <a:r>
              <a:t>poll()</a:t>
            </a:r>
          </a:p>
          <a:p>
            <a:pPr algn="l"/>
            <a:r>
              <a:t>add(5)</a:t>
            </a:r>
          </a:p>
          <a:p>
            <a:pPr algn="l"/>
            <a:r>
              <a:t>add(9)</a:t>
            </a:r>
          </a:p>
          <a:p>
            <a:pPr algn="l"/>
            <a:r>
              <a:t>poll rest</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4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4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49"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5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5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5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5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9"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6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6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6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6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6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7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7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7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7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7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7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7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4"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210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10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0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1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1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1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13"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1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1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1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3"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2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3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3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3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3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3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3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3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13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13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13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216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16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7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7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7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7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7"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7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7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8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9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9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9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9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9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9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9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9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9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20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20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20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0"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2231"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232"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3"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3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3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3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3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4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4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4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5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4" name="Let i be the parent…"/>
          <p:cNvSpPr/>
          <p:nvPr/>
        </p:nvSpPr>
        <p:spPr>
          <a:xfrm>
            <a:off x="1095784" y="5412105"/>
            <a:ext cx="453489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2265" name="Left child index: 2i + 1"/>
          <p:cNvSpPr/>
          <p:nvPr/>
        </p:nvSpPr>
        <p:spPr>
          <a:xfrm>
            <a:off x="816164" y="6548843"/>
            <a:ext cx="552715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2266" name="Right child index: 2i + 2"/>
          <p:cNvSpPr/>
          <p:nvPr/>
        </p:nvSpPr>
        <p:spPr>
          <a:xfrm>
            <a:off x="551099" y="7170650"/>
            <a:ext cx="5782031"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2267" name="(zero based)"/>
          <p:cNvSpPr/>
          <p:nvPr/>
        </p:nvSpPr>
        <p:spPr>
          <a:xfrm>
            <a:off x="1985946" y="7799393"/>
            <a:ext cx="2559996"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
        <p:nvSpPr>
          <p:cNvPr id="226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26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75"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76"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77"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78"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79"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0"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1"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2"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84"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5"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86"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7"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8"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307"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8"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 name="Let i be the parent…">
            <a:extLst>
              <a:ext uri="{FF2B5EF4-FFF2-40B4-BE49-F238E27FC236}">
                <a16:creationId xmlns:a16="http://schemas.microsoft.com/office/drawing/2014/main" id="{64C1BEF0-0E90-6F47-9E79-8F98774F1346}"/>
              </a:ext>
            </a:extLst>
          </p:cNvPr>
          <p:cNvSpPr/>
          <p:nvPr/>
        </p:nvSpPr>
        <p:spPr>
          <a:xfrm>
            <a:off x="1095784" y="5412105"/>
            <a:ext cx="453489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39" name="Left child index: 2i + 1">
            <a:extLst>
              <a:ext uri="{FF2B5EF4-FFF2-40B4-BE49-F238E27FC236}">
                <a16:creationId xmlns:a16="http://schemas.microsoft.com/office/drawing/2014/main" id="{7855CF02-EB29-E545-AF56-3CAAEEA97BF1}"/>
              </a:ext>
            </a:extLst>
          </p:cNvPr>
          <p:cNvSpPr/>
          <p:nvPr/>
        </p:nvSpPr>
        <p:spPr>
          <a:xfrm>
            <a:off x="816164" y="6548843"/>
            <a:ext cx="552715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0" name="Right child index: 2i + 2">
            <a:extLst>
              <a:ext uri="{FF2B5EF4-FFF2-40B4-BE49-F238E27FC236}">
                <a16:creationId xmlns:a16="http://schemas.microsoft.com/office/drawing/2014/main" id="{E723FC02-FA1D-7544-B992-172F8478B7CE}"/>
              </a:ext>
            </a:extLst>
          </p:cNvPr>
          <p:cNvSpPr/>
          <p:nvPr/>
        </p:nvSpPr>
        <p:spPr>
          <a:xfrm>
            <a:off x="551099" y="7170650"/>
            <a:ext cx="5782031"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1" name="(zero based)">
            <a:extLst>
              <a:ext uri="{FF2B5EF4-FFF2-40B4-BE49-F238E27FC236}">
                <a16:creationId xmlns:a16="http://schemas.microsoft.com/office/drawing/2014/main" id="{18BCED18-A608-2C40-B91B-769CBCEFBF38}"/>
              </a:ext>
            </a:extLst>
          </p:cNvPr>
          <p:cNvSpPr/>
          <p:nvPr/>
        </p:nvSpPr>
        <p:spPr>
          <a:xfrm>
            <a:off x="1985946" y="7799393"/>
            <a:ext cx="2559996"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3"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14"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15"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16"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17"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18"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19"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0"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1"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2"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23"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24"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2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6"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7"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34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1" name="Let i be the parent…">
            <a:extLst>
              <a:ext uri="{FF2B5EF4-FFF2-40B4-BE49-F238E27FC236}">
                <a16:creationId xmlns:a16="http://schemas.microsoft.com/office/drawing/2014/main" id="{B23B298F-B3F8-984D-8CB4-B10D7022D2A6}"/>
              </a:ext>
            </a:extLst>
          </p:cNvPr>
          <p:cNvSpPr/>
          <p:nvPr/>
        </p:nvSpPr>
        <p:spPr>
          <a:xfrm>
            <a:off x="1095784" y="5412105"/>
            <a:ext cx="453489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42" name="Left child index: 2i + 1">
            <a:extLst>
              <a:ext uri="{FF2B5EF4-FFF2-40B4-BE49-F238E27FC236}">
                <a16:creationId xmlns:a16="http://schemas.microsoft.com/office/drawing/2014/main" id="{0B5C4E08-13FF-A643-8D47-C993FEA43FD5}"/>
              </a:ext>
            </a:extLst>
          </p:cNvPr>
          <p:cNvSpPr/>
          <p:nvPr/>
        </p:nvSpPr>
        <p:spPr>
          <a:xfrm>
            <a:off x="816164" y="6548843"/>
            <a:ext cx="552715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3" name="Right child index: 2i + 2">
            <a:extLst>
              <a:ext uri="{FF2B5EF4-FFF2-40B4-BE49-F238E27FC236}">
                <a16:creationId xmlns:a16="http://schemas.microsoft.com/office/drawing/2014/main" id="{7561EB3C-7FE3-6E41-A1CA-CA05FE33C10D}"/>
              </a:ext>
            </a:extLst>
          </p:cNvPr>
          <p:cNvSpPr/>
          <p:nvPr/>
        </p:nvSpPr>
        <p:spPr>
          <a:xfrm>
            <a:off x="551099" y="7170650"/>
            <a:ext cx="5782031"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4" name="(zero based)">
            <a:extLst>
              <a:ext uri="{FF2B5EF4-FFF2-40B4-BE49-F238E27FC236}">
                <a16:creationId xmlns:a16="http://schemas.microsoft.com/office/drawing/2014/main" id="{C1DE1C2C-6E45-EB47-AED2-BFF651BA08FF}"/>
              </a:ext>
            </a:extLst>
          </p:cNvPr>
          <p:cNvSpPr/>
          <p:nvPr/>
        </p:nvSpPr>
        <p:spPr>
          <a:xfrm>
            <a:off x="1985946" y="7799393"/>
            <a:ext cx="2559996"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5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57"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5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1" name="2"/>
          <p:cNvSpPr/>
          <p:nvPr/>
        </p:nvSpPr>
        <p:spPr>
          <a:xfrm>
            <a:off x="11506200" y="7004548"/>
            <a:ext cx="639366" cy="63493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6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6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6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387"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9" name="Binary Heap Representation"/>
          <p:cNvSpPr/>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508254">
              <a:defRPr sz="6960" b="1"/>
            </a:lvl1pPr>
          </a:lstStyle>
          <a:p>
            <a:r>
              <a:rPr lang="zh-CN" altLang="en-US" dirty="0"/>
              <a:t>二叉堆的表示</a:t>
            </a:r>
            <a:endParaRPr dirty="0"/>
          </a:p>
        </p:txBody>
      </p:sp>
      <p:sp>
        <p:nvSpPr>
          <p:cNvPr id="38" name="Let i be the parent…">
            <a:extLst>
              <a:ext uri="{FF2B5EF4-FFF2-40B4-BE49-F238E27FC236}">
                <a16:creationId xmlns:a16="http://schemas.microsoft.com/office/drawing/2014/main" id="{68CB8102-23CB-D147-B4B8-06E57674CDC2}"/>
              </a:ext>
            </a:extLst>
          </p:cNvPr>
          <p:cNvSpPr/>
          <p:nvPr/>
        </p:nvSpPr>
        <p:spPr>
          <a:xfrm>
            <a:off x="1095784" y="5412105"/>
            <a:ext cx="4534896"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假设父节点的索引是</a:t>
            </a:r>
            <a:r>
              <a:rPr lang="en-US" altLang="zh-CN" i="1" dirty="0" err="1"/>
              <a:t>i</a:t>
            </a:r>
            <a:endParaRPr i="1" dirty="0"/>
          </a:p>
        </p:txBody>
      </p:sp>
      <p:sp>
        <p:nvSpPr>
          <p:cNvPr id="39" name="Left child index: 2i + 1">
            <a:extLst>
              <a:ext uri="{FF2B5EF4-FFF2-40B4-BE49-F238E27FC236}">
                <a16:creationId xmlns:a16="http://schemas.microsoft.com/office/drawing/2014/main" id="{B54AD860-3E07-264B-9559-9FAD21A1316F}"/>
              </a:ext>
            </a:extLst>
          </p:cNvPr>
          <p:cNvSpPr/>
          <p:nvPr/>
        </p:nvSpPr>
        <p:spPr>
          <a:xfrm>
            <a:off x="816164" y="6548843"/>
            <a:ext cx="5527154"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en-US" dirty="0" err="1"/>
              <a:t>左子节点的索引是</a:t>
            </a:r>
            <a:r>
              <a:rPr dirty="0"/>
              <a:t>: 2i + 1</a:t>
            </a:r>
          </a:p>
        </p:txBody>
      </p:sp>
      <p:sp>
        <p:nvSpPr>
          <p:cNvPr id="40" name="Right child index: 2i + 2">
            <a:extLst>
              <a:ext uri="{FF2B5EF4-FFF2-40B4-BE49-F238E27FC236}">
                <a16:creationId xmlns:a16="http://schemas.microsoft.com/office/drawing/2014/main" id="{AB77DFCE-BFEA-254B-8685-6D19C8595CCF}"/>
              </a:ext>
            </a:extLst>
          </p:cNvPr>
          <p:cNvSpPr/>
          <p:nvPr/>
        </p:nvSpPr>
        <p:spPr>
          <a:xfrm>
            <a:off x="551099" y="7170650"/>
            <a:ext cx="5782031"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lang="zh-CN" altLang="en-US" dirty="0"/>
              <a:t>右子节点的索引是</a:t>
            </a:r>
            <a:r>
              <a:rPr dirty="0"/>
              <a:t>: 2i + 2 </a:t>
            </a:r>
          </a:p>
        </p:txBody>
      </p:sp>
      <p:sp>
        <p:nvSpPr>
          <p:cNvPr id="41" name="(zero based)">
            <a:extLst>
              <a:ext uri="{FF2B5EF4-FFF2-40B4-BE49-F238E27FC236}">
                <a16:creationId xmlns:a16="http://schemas.microsoft.com/office/drawing/2014/main" id="{F4D06FA9-6A80-6641-A9F5-C47E8505D5E6}"/>
              </a:ext>
            </a:extLst>
          </p:cNvPr>
          <p:cNvSpPr/>
          <p:nvPr/>
        </p:nvSpPr>
        <p:spPr>
          <a:xfrm>
            <a:off x="1985946" y="7799393"/>
            <a:ext cx="2559996"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300"/>
            </a:lvl1pPr>
          </a:lstStyle>
          <a:p>
            <a:r>
              <a:rPr dirty="0"/>
              <a:t>(</a:t>
            </a:r>
            <a:r>
              <a:rPr lang="zh-CN" altLang="en-US" dirty="0"/>
              <a:t>索引基于</a:t>
            </a:r>
            <a:r>
              <a:rPr lang="en-US" altLang="zh-CN" dirty="0"/>
              <a:t>0</a:t>
            </a:r>
            <a:r>
              <a:rPr dirty="0"/>
              <a: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4"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
        <p:nvSpPr>
          <p:cNvPr id="239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9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98"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9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04"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0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40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0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1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r>
              <a:t>Insert(10)</a:t>
            </a:r>
          </a:p>
        </p:txBody>
      </p:sp>
      <p:sp>
        <p:nvSpPr>
          <p:cNvPr id="2415"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20"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21"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22"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0" name="Instructions:"/>
          <p:cNvSpPr/>
          <p:nvPr/>
        </p:nvSpPr>
        <p:spPr>
          <a:xfrm>
            <a:off x="2330972" y="3911909"/>
            <a:ext cx="1205458"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4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36" name="1"/>
          <p:cNvSpPr/>
          <p:nvPr/>
        </p:nvSpPr>
        <p:spPr>
          <a:xfrm>
            <a:off x="8419443" y="7280654"/>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0"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41"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2"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48"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9"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5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51" name="1"/>
          <p:cNvSpPr/>
          <p:nvPr/>
        </p:nvSpPr>
        <p:spPr>
          <a:xfrm>
            <a:off x="7831731" y="5871860"/>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Instructions:"/>
          <p:cNvSpPr/>
          <p:nvPr/>
        </p:nvSpPr>
        <p:spPr>
          <a:xfrm>
            <a:off x="2330972" y="3911909"/>
            <a:ext cx="1205458"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4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8"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69"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70"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1"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19"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25"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22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7"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 name="Arrow"/>
          <p:cNvSpPr/>
          <p:nvPr/>
        </p:nvSpPr>
        <p:spPr>
          <a:xfrm>
            <a:off x="799612" y="5820948"/>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defRPr>
                <a:solidFill>
                  <a:schemeClr val="accent4">
                    <a:hueOff val="102361"/>
                    <a:satOff val="14118"/>
                    <a:lumOff val="10675"/>
                  </a:schemeClr>
                </a:solidFill>
              </a:defRPr>
            </a:pPr>
            <a:r>
              <a:t>poll()</a:t>
            </a:r>
          </a:p>
          <a:p>
            <a:pPr algn="l"/>
            <a:r>
              <a:t>add(5)</a:t>
            </a:r>
          </a:p>
          <a:p>
            <a:pPr algn="l"/>
            <a:r>
              <a:t>add(9)</a:t>
            </a:r>
          </a:p>
          <a:p>
            <a:pPr algn="l"/>
            <a:r>
              <a:t>poll rest</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76" name="1"/>
          <p:cNvSpPr/>
          <p:nvPr/>
        </p:nvSpPr>
        <p:spPr>
          <a:xfrm>
            <a:off x="7016079" y="4561231"/>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77"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487"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88"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92"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96"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98"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3" name="1"/>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5"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51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1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2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24"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2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26"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2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33"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3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3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4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54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4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4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4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4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2"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5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54"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5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6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6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6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5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7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9" name="13"/>
          <p:cNvSpPr/>
          <p:nvPr/>
        </p:nvSpPr>
        <p:spPr>
          <a:xfrm>
            <a:off x="9321683" y="72592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8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82"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58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8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8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9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9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9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9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60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0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0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0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0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1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1" name="13"/>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12"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1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1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2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6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42"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4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4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45"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5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0" name="Instructions:"/>
          <p:cNvSpPr/>
          <p:nvPr/>
        </p:nvSpPr>
        <p:spPr>
          <a:xfrm>
            <a:off x="2330972" y="3911909"/>
            <a:ext cx="1205458"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66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6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6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7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72" name="4"/>
          <p:cNvSpPr/>
          <p:nvPr/>
        </p:nvSpPr>
        <p:spPr>
          <a:xfrm>
            <a:off x="10251873" y="72889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7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6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76" name="Arrow"/>
          <p:cNvSpPr/>
          <p:nvPr/>
        </p:nvSpPr>
        <p:spPr>
          <a:xfrm>
            <a:off x="660627" y="5930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8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83" name="1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8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8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9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6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9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0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3" name="4"/>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0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0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08" name="Arrow"/>
          <p:cNvSpPr/>
          <p:nvPr/>
        </p:nvSpPr>
        <p:spPr>
          <a:xfrm>
            <a:off x="660627" y="5930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3" name="4"/>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72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2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2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3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3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3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6"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3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3"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4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5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75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5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5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5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5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6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6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6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6"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6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6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3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40" name="Instructions:"/>
          <p:cNvSpPr/>
          <p:nvPr/>
        </p:nvSpPr>
        <p:spPr>
          <a:xfrm>
            <a:off x="2528694" y="2742530"/>
            <a:ext cx="125675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24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3"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defRPr>
                <a:solidFill>
                  <a:schemeClr val="accent4">
                    <a:hueOff val="102361"/>
                    <a:satOff val="14118"/>
                    <a:lumOff val="10675"/>
                  </a:schemeClr>
                </a:solidFill>
              </a:defRPr>
            </a:pPr>
            <a:r>
              <a:t>add(5)</a:t>
            </a:r>
          </a:p>
          <a:p>
            <a:pPr algn="l"/>
            <a:r>
              <a:t>add(9)</a:t>
            </a:r>
          </a:p>
          <a:p>
            <a:pPr algn="l"/>
            <a:r>
              <a:t>poll rest</a:t>
            </a:r>
          </a:p>
        </p:txBody>
      </p:sp>
      <p:sp>
        <p:nvSpPr>
          <p:cNvPr id="244" name="Arrow"/>
          <p:cNvSpPr/>
          <p:nvPr/>
        </p:nvSpPr>
        <p:spPr>
          <a:xfrm>
            <a:off x="736982" y="631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75"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7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8" name="0"/>
          <p:cNvSpPr/>
          <p:nvPr/>
        </p:nvSpPr>
        <p:spPr>
          <a:xfrm>
            <a:off x="11150483" y="72846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0"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0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0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09"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5" name="0"/>
          <p:cNvSpPr/>
          <p:nvPr/>
        </p:nvSpPr>
        <p:spPr>
          <a:xfrm>
            <a:off x="11298831" y="593930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8" name="Instructions:"/>
          <p:cNvSpPr/>
          <p:nvPr/>
        </p:nvSpPr>
        <p:spPr>
          <a:xfrm>
            <a:off x="2055255"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2819"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20"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24"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30"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2"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3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6"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1" name="0"/>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8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6"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68"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9"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3" name="0"/>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5"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8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0"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03"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7" name="0"/>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9"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5" name="4"/>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8"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9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4"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41"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9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6" name="10"/>
          <p:cNvSpPr/>
          <p:nvPr/>
        </p:nvSpPr>
        <p:spPr>
          <a:xfrm>
            <a:off x="12028404" y="7282770"/>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67"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8"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6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0"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71"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5"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7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77"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3"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2987" name="Insert(1)…"/>
          <p:cNvSpPr/>
          <p:nvPr/>
        </p:nvSpPr>
        <p:spPr>
          <a:xfrm>
            <a:off x="1361715" y="4789509"/>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8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9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6"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8"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9"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0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00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0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6"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07" name="Adding Elements to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向二叉堆添加元素</a:t>
            </a:r>
            <a:endParaRPr dirty="0"/>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ing Elements from Binary Heap"/>
          <p:cNvSpPr>
            <a:spLocks noGrp="1"/>
          </p:cNvSpPr>
          <p:nvPr>
            <p:ph type="title"/>
          </p:nvPr>
        </p:nvSpPr>
        <p:spPr>
          <a:xfrm>
            <a:off x="-1115114" y="3004167"/>
            <a:ext cx="15235028" cy="3108132"/>
          </a:xfrm>
          <a:prstGeom prst="rect">
            <a:avLst/>
          </a:prstGeom>
        </p:spPr>
        <p:txBody>
          <a:bodyPr/>
          <a:lstStyle>
            <a:lvl1pPr>
              <a:defRPr sz="9400" b="1"/>
            </a:lvl1pPr>
          </a:lstStyle>
          <a:p>
            <a:r>
              <a:rPr lang="zh-CN" altLang="en-US" dirty="0"/>
              <a:t>从二叉堆中移除元素</a:t>
            </a:r>
            <a:endParaRPr dirty="0"/>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01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01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rPr lang="en-US" altLang="zh-CN" dirty="0"/>
              <a:t>0</a:t>
            </a:r>
            <a:endParaRPr dirty="0"/>
          </a:p>
        </p:txBody>
      </p:sp>
      <p:sp>
        <p:nvSpPr>
          <p:cNvPr id="301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9"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2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3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1"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4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30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rPr lang="en-US" altLang="zh-CN" dirty="0"/>
              <a:t>0</a:t>
            </a:r>
            <a:endParaRPr dirty="0"/>
          </a:p>
        </p:txBody>
      </p:sp>
      <p:sp>
        <p:nvSpPr>
          <p:cNvPr id="3052" name="5"/>
          <p:cNvSpPr/>
          <p:nvPr/>
        </p:nvSpPr>
        <p:spPr>
          <a:xfrm>
            <a:off x="7016079" y="4561231"/>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3" name="1"/>
          <p:cNvSpPr/>
          <p:nvPr/>
        </p:nvSpPr>
        <p:spPr>
          <a:xfrm>
            <a:off x="10391263" y="452294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54" name="8"/>
          <p:cNvSpPr/>
          <p:nvPr/>
        </p:nvSpPr>
        <p:spPr>
          <a:xfrm>
            <a:off x="6276285" y="5846135"/>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2"/>
          <p:cNvSpPr/>
          <p:nvPr/>
        </p:nvSpPr>
        <p:spPr>
          <a:xfrm>
            <a:off x="11298831" y="593930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13"/>
          <p:cNvSpPr/>
          <p:nvPr/>
        </p:nvSpPr>
        <p:spPr>
          <a:xfrm>
            <a:off x="5727163" y="7316406"/>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3" name="12"/>
          <p:cNvSpPr/>
          <p:nvPr/>
        </p:nvSpPr>
        <p:spPr>
          <a:xfrm>
            <a:off x="6614962" y="7320870"/>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6" name="11"/>
          <p:cNvSpPr/>
          <p:nvPr/>
        </p:nvSpPr>
        <p:spPr>
          <a:xfrm>
            <a:off x="7517203" y="7322756"/>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67" name="7"/>
          <p:cNvSpPr/>
          <p:nvPr/>
        </p:nvSpPr>
        <p:spPr>
          <a:xfrm>
            <a:off x="8419443" y="72806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0" name="2"/>
          <p:cNvSpPr/>
          <p:nvPr/>
        </p:nvSpPr>
        <p:spPr>
          <a:xfrm>
            <a:off x="9321683" y="7259256"/>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2" name="2"/>
          <p:cNvSpPr/>
          <p:nvPr/>
        </p:nvSpPr>
        <p:spPr>
          <a:xfrm>
            <a:off x="9743385" y="591357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3" name="15"/>
          <p:cNvSpPr/>
          <p:nvPr/>
        </p:nvSpPr>
        <p:spPr>
          <a:xfrm>
            <a:off x="10251873" y="728897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5" name="3"/>
          <p:cNvSpPr/>
          <p:nvPr/>
        </p:nvSpPr>
        <p:spPr>
          <a:xfrm>
            <a:off x="11150483" y="7284656"/>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7" name="10"/>
          <p:cNvSpPr/>
          <p:nvPr/>
        </p:nvSpPr>
        <p:spPr>
          <a:xfrm>
            <a:off x="12028404" y="7282770"/>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78"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9"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80"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081" name="Arrow"/>
          <p:cNvSpPr/>
          <p:nvPr/>
        </p:nvSpPr>
        <p:spPr>
          <a:xfrm>
            <a:off x="152627" y="4914900"/>
            <a:ext cx="755382"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8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5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4"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56"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25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8"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defRPr>
                <a:solidFill>
                  <a:schemeClr val="accent4">
                    <a:hueOff val="102361"/>
                    <a:satOff val="14118"/>
                    <a:lumOff val="10675"/>
                  </a:schemeClr>
                </a:solidFill>
              </a:defRPr>
            </a:pPr>
            <a:r>
              <a:t>add(9)</a:t>
            </a:r>
          </a:p>
          <a:p>
            <a:pPr algn="l"/>
            <a:r>
              <a:t>poll rest</a:t>
            </a:r>
          </a:p>
        </p:txBody>
      </p:sp>
      <p:sp>
        <p:nvSpPr>
          <p:cNvPr id="260" name="Arrow"/>
          <p:cNvSpPr/>
          <p:nvPr/>
        </p:nvSpPr>
        <p:spPr>
          <a:xfrm>
            <a:off x="736982" y="6826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085"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7"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1" name="1"/>
          <p:cNvSpPr/>
          <p:nvPr/>
        </p:nvSpPr>
        <p:spPr>
          <a:xfrm>
            <a:off x="12028404" y="72827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12"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15"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16"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8"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119"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2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1"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2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3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3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3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3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4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4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4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47"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4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1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3"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78"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79"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8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18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8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10"/>
          <p:cNvSpPr/>
          <p:nvPr/>
        </p:nvSpPr>
        <p:spPr>
          <a:xfrm>
            <a:off x="9743385" y="5913579"/>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12"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1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21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2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2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3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44"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4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24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8"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2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51"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7"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8"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6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0"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71"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7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7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7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
        <p:nvSpPr>
          <p:cNvPr id="3277"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28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8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8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9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95"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9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9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0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0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0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0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7"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0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1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1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12"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31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1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2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2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3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3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3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4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4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4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3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4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4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5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6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7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7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37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8"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37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8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8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9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9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9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9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0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0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0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0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08"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67"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8"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9"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73"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274"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75"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77"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4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3"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2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2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3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3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5"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3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3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3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40"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44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4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4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4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4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55"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5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5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6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6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6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7"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6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7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472"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47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7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8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8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9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9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9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9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0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0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0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5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1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2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2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2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2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3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3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35"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3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8"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53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4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5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5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5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5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5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6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6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568"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57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7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7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7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8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83" name="12"/>
          <p:cNvSpPr/>
          <p:nvPr/>
        </p:nvSpPr>
        <p:spPr>
          <a:xfrm>
            <a:off x="6614962" y="7320870"/>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8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8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9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9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5" name="3"/>
          <p:cNvSpPr/>
          <p:nvPr/>
        </p:nvSpPr>
        <p:spPr>
          <a:xfrm>
            <a:off x="11150483" y="7284656"/>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98"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9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00"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60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15"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1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1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2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2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12"/>
          <p:cNvSpPr/>
          <p:nvPr/>
        </p:nvSpPr>
        <p:spPr>
          <a:xfrm>
            <a:off x="11150483" y="7284656"/>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2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3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32"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63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3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3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3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4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47"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5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5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5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5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6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6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662"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66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6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0" name="3"/>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7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8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8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8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9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9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9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p>
        </p:txBody>
      </p:sp>
      <p:sp>
        <p:nvSpPr>
          <p:cNvPr id="369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69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98" name="3"/>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9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0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1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1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1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2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72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8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90"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29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9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72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2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2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3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4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4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4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4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2"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
        <p:nvSpPr>
          <p:cNvPr id="3753"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Instructions:"/>
          <p:cNvSpPr/>
          <p:nvPr/>
        </p:nvSpPr>
        <p:spPr>
          <a:xfrm>
            <a:off x="2055255"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 sz="4300" b="1" u="sng" dirty="0" err="1"/>
              <a:t>指令</a:t>
            </a:r>
            <a:r>
              <a:rPr lang="zh-CN" altLang="en-US" sz="4300" b="1" u="sng" dirty="0"/>
              <a:t>：</a:t>
            </a:r>
            <a:endParaRPr dirty="0"/>
          </a:p>
        </p:txBody>
      </p:sp>
      <p:sp>
        <p:nvSpPr>
          <p:cNvPr id="375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5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7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7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2"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8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78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78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8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8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0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0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1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1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8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1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2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39" name="15"/>
          <p:cNvSpPr/>
          <p:nvPr/>
        </p:nvSpPr>
        <p:spPr>
          <a:xfrm>
            <a:off x="10251873" y="7288979"/>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4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4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4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8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4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5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69" name="3"/>
          <p:cNvSpPr/>
          <p:nvPr/>
        </p:nvSpPr>
        <p:spPr>
          <a:xfrm>
            <a:off x="10251873" y="72889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7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7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874"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87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7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7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8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8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9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9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00"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01"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02"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4"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90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06"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0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8"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1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17"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1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2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2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2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2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28" name="Do we bubble up or bubble down? We already satisfy the heap invariant from above, so bubble down it is!"/>
          <p:cNvSpPr/>
          <p:nvPr/>
        </p:nvSpPr>
        <p:spPr>
          <a:xfrm>
            <a:off x="73194" y="8341118"/>
            <a:ext cx="12858412" cy="108747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200"/>
            </a:lvl1pPr>
          </a:lstStyle>
          <a:p>
            <a:r>
              <a:rPr lang="en-US" dirty="0" err="1"/>
              <a:t>现在需要上浮还是下沉</a:t>
            </a:r>
            <a:r>
              <a:rPr lang="zh-CN" altLang="en-US" dirty="0"/>
              <a:t>？上面部分是满足堆不变式的，但是下面不满足，所以需要下沉！</a:t>
            </a:r>
            <a:endParaRPr dirty="0"/>
          </a:p>
        </p:txBody>
      </p:sp>
      <p:sp>
        <p:nvSpPr>
          <p:cNvPr id="3929"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31"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5"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936"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3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3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9" name="15"/>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4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8"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4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5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5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5"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56"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7"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59"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61"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964"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6" name="15"/>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8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8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87"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8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3989"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1"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3992"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9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94"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9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9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0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0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0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0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1"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1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3"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14"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15"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
        <p:nvSpPr>
          <p:cNvPr id="4016"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29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05"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30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0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9"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020"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2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3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4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4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45"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7"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048"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5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6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6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6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6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7" name="1"/>
          <p:cNvSpPr/>
          <p:nvPr/>
        </p:nvSpPr>
        <p:spPr>
          <a:xfrm>
            <a:off x="9321683" y="725925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6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9"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71"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73"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076"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7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7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8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8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9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9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97"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099"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102"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04"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0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1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1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1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2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2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2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125"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9"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13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3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3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4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4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5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5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153"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5"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15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
        <p:nvSpPr>
          <p:cNvPr id="415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8" name="5"/>
          <p:cNvSpPr/>
          <p:nvPr/>
        </p:nvSpPr>
        <p:spPr>
          <a:xfrm>
            <a:off x="7016079" y="4561231"/>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59" name="2"/>
          <p:cNvSpPr/>
          <p:nvPr/>
        </p:nvSpPr>
        <p:spPr>
          <a:xfrm>
            <a:off x="10391263" y="452294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0" name="8"/>
          <p:cNvSpPr/>
          <p:nvPr/>
        </p:nvSpPr>
        <p:spPr>
          <a:xfrm>
            <a:off x="6276285" y="5846135"/>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5" name="2"/>
          <p:cNvSpPr/>
          <p:nvPr/>
        </p:nvSpPr>
        <p:spPr>
          <a:xfrm>
            <a:off x="11298831" y="593930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3"/>
          <p:cNvSpPr/>
          <p:nvPr/>
        </p:nvSpPr>
        <p:spPr>
          <a:xfrm>
            <a:off x="5727163" y="7316406"/>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69" name="15"/>
          <p:cNvSpPr/>
          <p:nvPr/>
        </p:nvSpPr>
        <p:spPr>
          <a:xfrm>
            <a:off x="6614962" y="7320870"/>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11"/>
          <p:cNvSpPr/>
          <p:nvPr/>
        </p:nvSpPr>
        <p:spPr>
          <a:xfrm>
            <a:off x="7517203" y="7322756"/>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73" name="7"/>
          <p:cNvSpPr/>
          <p:nvPr/>
        </p:nvSpPr>
        <p:spPr>
          <a:xfrm>
            <a:off x="8419443" y="72806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0"/>
          <p:cNvSpPr/>
          <p:nvPr/>
        </p:nvSpPr>
        <p:spPr>
          <a:xfrm>
            <a:off x="9743385" y="591357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77"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78" name="Arrow"/>
          <p:cNvSpPr/>
          <p:nvPr/>
        </p:nvSpPr>
        <p:spPr>
          <a:xfrm>
            <a:off x="152627" y="6959600"/>
            <a:ext cx="755382"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7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1"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18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8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9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02"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0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05"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7"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20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0"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1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2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7"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2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29"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0"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31"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3"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23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3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4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4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5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5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3"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5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55"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56"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57"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260"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6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7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9"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80" name="6"/>
          <p:cNvSpPr/>
          <p:nvPr/>
        </p:nvSpPr>
        <p:spPr>
          <a:xfrm>
            <a:off x="7831731" y="5871860"/>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81" name="Arrow"/>
          <p:cNvSpPr/>
          <p:nvPr/>
        </p:nvSpPr>
        <p:spPr>
          <a:xfrm>
            <a:off x="152627" y="6959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82"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283"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1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20" name="Instructions:"/>
          <p:cNvSpPr/>
          <p:nvPr/>
        </p:nvSpPr>
        <p:spPr>
          <a:xfrm>
            <a:off x="2528694" y="2742530"/>
            <a:ext cx="1256754"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32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3"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2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5"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286"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8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9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9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9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02" name="7"/>
          <p:cNvSpPr/>
          <p:nvPr/>
        </p:nvSpPr>
        <p:spPr>
          <a:xfrm>
            <a:off x="8419443" y="7280654"/>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06"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07"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8"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09"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31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1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1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2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28" name="6"/>
          <p:cNvSpPr/>
          <p:nvPr/>
        </p:nvSpPr>
        <p:spPr>
          <a:xfrm>
            <a:off x="8419443" y="728065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2"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3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4"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35"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7"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33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3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4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5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5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56"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57" name="Do we bubble up or bubble down? Neither! The heap invariant is already satisfied."/>
          <p:cNvSpPr/>
          <p:nvPr/>
        </p:nvSpPr>
        <p:spPr>
          <a:xfrm>
            <a:off x="703914" y="8637906"/>
            <a:ext cx="12007697"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上浮还是下沉？都不需要！因为堆不变式是满足的。</a:t>
            </a:r>
            <a:endParaRPr dirty="0"/>
          </a:p>
        </p:txBody>
      </p:sp>
      <p:sp>
        <p:nvSpPr>
          <p:cNvPr id="4358"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59"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
        <p:nvSpPr>
          <p:cNvPr id="4360"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363"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6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8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82" name="7"/>
          <p:cNvSpPr/>
          <p:nvPr/>
        </p:nvSpPr>
        <p:spPr>
          <a:xfrm>
            <a:off x="7831731" y="587186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83"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5" name="Instructions:"/>
          <p:cNvSpPr/>
          <p:nvPr/>
        </p:nvSpPr>
        <p:spPr>
          <a:xfrm>
            <a:off x="2055256" y="3911909"/>
            <a:ext cx="1756891" cy="764312"/>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300" b="1" u="sng" dirty="0"/>
              <a:t>指令：</a:t>
            </a:r>
            <a:endParaRPr dirty="0"/>
          </a:p>
        </p:txBody>
      </p:sp>
      <p:sp>
        <p:nvSpPr>
          <p:cNvPr id="4386" name="Poll()…"/>
          <p:cNvSpPr/>
          <p:nvPr/>
        </p:nvSpPr>
        <p:spPr>
          <a:xfrm>
            <a:off x="855784" y="4803472"/>
            <a:ext cx="3142135"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8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8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9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4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4"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405"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06" name="Polling  - O(log(n))…"/>
          <p:cNvSpPr/>
          <p:nvPr/>
        </p:nvSpPr>
        <p:spPr>
          <a:xfrm>
            <a:off x="202245" y="8301640"/>
            <a:ext cx="6572312" cy="1210588"/>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rPr lang="zh-CN" altLang="en-US" b="1" dirty="0"/>
              <a:t>轮训</a:t>
            </a:r>
            <a:r>
              <a:rPr b="1" dirty="0"/>
              <a:t>Polling</a:t>
            </a:r>
            <a:r>
              <a:rPr dirty="0"/>
              <a:t>  - </a:t>
            </a:r>
            <a:r>
              <a:rPr dirty="0">
                <a:solidFill>
                  <a:schemeClr val="accent4">
                    <a:hueOff val="102361"/>
                    <a:satOff val="14118"/>
                    <a:lumOff val="10675"/>
                  </a:schemeClr>
                </a:solidFill>
              </a:rPr>
              <a:t>O(log(n))</a:t>
            </a:r>
          </a:p>
          <a:p>
            <a:pPr algn="l"/>
            <a:r>
              <a:rPr lang="zh-CN" altLang="en-US" b="1" dirty="0"/>
              <a:t>移除</a:t>
            </a:r>
            <a:r>
              <a:rPr b="1" dirty="0"/>
              <a:t>Removing</a:t>
            </a:r>
            <a:r>
              <a:rPr dirty="0"/>
              <a:t> - </a:t>
            </a:r>
            <a:r>
              <a:rPr dirty="0">
                <a:solidFill>
                  <a:schemeClr val="accent5">
                    <a:hueOff val="101205"/>
                    <a:satOff val="-13598"/>
                    <a:lumOff val="23877"/>
                  </a:schemeClr>
                </a:solidFill>
              </a:rPr>
              <a:t>O(n)</a:t>
            </a:r>
          </a:p>
        </p:txBody>
      </p:sp>
      <p:sp>
        <p:nvSpPr>
          <p:cNvPr id="4407" name="Removing Elements From a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从二叉堆中移除元素</a:t>
            </a:r>
            <a:endParaRPr dirty="0"/>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
        <p:nvSpPr>
          <p:cNvPr id="4412" name="The inefficiency of the removal algorithm comes from the fact that we have to perform a linear search to find out where an element is indexed at. What if instead we did a lookup using a Hashtable to find out where a node is indexed at?"/>
          <p:cNvSpPr/>
          <p:nvPr/>
        </p:nvSpPr>
        <p:spPr>
          <a:xfrm>
            <a:off x="546934" y="2755220"/>
            <a:ext cx="11910930"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前面的移除算法之所以低效</a:t>
            </a:r>
            <a:r>
              <a:rPr lang="zh-CN" altLang="en-US" dirty="0"/>
              <a:t>，是因为我们必须通过线性搜索找到要移除元素的索引。我们可以通过一个哈希表</a:t>
            </a:r>
            <a:r>
              <a:rPr lang="en-US" altLang="zh-CN" b="1" dirty="0" err="1">
                <a:solidFill>
                  <a:srgbClr val="11DBE2"/>
                </a:solidFill>
              </a:rPr>
              <a:t>Hashtable</a:t>
            </a:r>
            <a:r>
              <a:rPr lang="zh-CN" altLang="en-US" dirty="0"/>
              <a:t>来建立元素和索引的映射关系，这样可以快速定位元素索引。</a:t>
            </a:r>
            <a:endParaRPr dirty="0"/>
          </a:p>
        </p:txBody>
      </p:sp>
      <p:sp>
        <p:nvSpPr>
          <p:cNvPr id="4413" name="A hashtable provides a constant time lookup…"/>
          <p:cNvSpPr/>
          <p:nvPr/>
        </p:nvSpPr>
        <p:spPr>
          <a:xfrm>
            <a:off x="416791" y="6251998"/>
            <a:ext cx="12041073"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哈希表可以在常量时间内完成对键值对的查找和更新。</a:t>
            </a:r>
            <a:endParaRPr dirty="0"/>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 name="Caveat: What if there are two or more nodes with the same value? What problems would that cause?"/>
          <p:cNvSpPr/>
          <p:nvPr/>
        </p:nvSpPr>
        <p:spPr>
          <a:xfrm>
            <a:off x="546935" y="5270630"/>
            <a:ext cx="11910930" cy="15491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700"/>
            </a:pPr>
            <a:r>
              <a:rPr lang="zh-CN" altLang="en-US" b="1" dirty="0"/>
              <a:t>问题</a:t>
            </a:r>
            <a:r>
              <a:rPr dirty="0"/>
              <a:t>: </a:t>
            </a:r>
            <a:r>
              <a:rPr lang="zh-CN" altLang="en-US" dirty="0"/>
              <a:t>如果堆中有多个节点的值是相同的，那该如何处理？</a:t>
            </a:r>
            <a:endParaRPr dirty="0"/>
          </a:p>
        </p:txBody>
      </p:sp>
      <p:sp>
        <p:nvSpPr>
          <p:cNvPr id="44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Dealing with the multiple value problem:"/>
          <p:cNvSpPr/>
          <p:nvPr/>
        </p:nvSpPr>
        <p:spPr>
          <a:xfrm>
            <a:off x="459754" y="3561570"/>
            <a:ext cx="12242538"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解决同一个值对应多个索引的问题</a:t>
            </a:r>
            <a:endParaRPr dirty="0"/>
          </a:p>
        </p:txBody>
      </p:sp>
      <p:sp>
        <p:nvSpPr>
          <p:cNvPr id="4423" name="Instead of mapping one value to one position we will map one value to multiple positions. We can maintain a Set or Tree Set of indexes for which a particular node value (key) maps to."/>
          <p:cNvSpPr/>
          <p:nvPr/>
        </p:nvSpPr>
        <p:spPr>
          <a:xfrm>
            <a:off x="538377" y="4917406"/>
            <a:ext cx="12085291"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虽然哈希表中的一个键只能对应一个值</a:t>
            </a:r>
            <a:r>
              <a:rPr lang="zh-CN" altLang="en-US" dirty="0"/>
              <a:t>，但是这个值并不一定是一个单值，它可以是一个集合 </a:t>
            </a:r>
            <a:r>
              <a:rPr lang="en-US" altLang="zh-CN" b="1" dirty="0">
                <a:solidFill>
                  <a:srgbClr val="11DBE2"/>
                </a:solidFill>
              </a:rPr>
              <a:t>Set</a:t>
            </a:r>
            <a:r>
              <a:rPr lang="zh-CN" altLang="en-US" b="1" dirty="0">
                <a:solidFill>
                  <a:srgbClr val="11DBE2"/>
                </a:solidFill>
              </a:rPr>
              <a:t> </a:t>
            </a:r>
            <a:r>
              <a:rPr lang="zh-CN" altLang="en-US" dirty="0"/>
              <a:t>。我们只需要将多个索引存入集合，就可以处理同一个值对应多个索引的问题。</a:t>
            </a:r>
            <a:endParaRPr dirty="0"/>
          </a:p>
        </p:txBody>
      </p:sp>
      <p:sp>
        <p:nvSpPr>
          <p:cNvPr id="4424"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8"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29"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30"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1"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32"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3"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4"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6"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7"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9"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40" name="7"/>
          <p:cNvSpPr/>
          <p:nvPr/>
        </p:nvSpPr>
        <p:spPr>
          <a:xfrm>
            <a:off x="8196963" y="513526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1"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42"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3"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4"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45"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6"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7"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8"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9"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50"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1"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2" name="5"/>
          <p:cNvSpPr/>
          <p:nvPr/>
        </p:nvSpPr>
        <p:spPr>
          <a:xfrm>
            <a:off x="10080381" y="8573152"/>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53" name="4"/>
          <p:cNvSpPr/>
          <p:nvPr/>
        </p:nvSpPr>
        <p:spPr>
          <a:xfrm>
            <a:off x="8168727" y="8531433"/>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4" name="Index tree"/>
          <p:cNvSpPr/>
          <p:nvPr/>
        </p:nvSpPr>
        <p:spPr>
          <a:xfrm>
            <a:off x="8306317" y="7347298"/>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4455"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56"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1"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62"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6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1" name="13"/>
          <p:cNvSpPr/>
          <p:nvPr/>
        </p:nvSpPr>
        <p:spPr>
          <a:xfrm>
            <a:off x="10108617" y="5176979"/>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72" name="7"/>
          <p:cNvSpPr/>
          <p:nvPr/>
        </p:nvSpPr>
        <p:spPr>
          <a:xfrm>
            <a:off x="8196963" y="5135260"/>
            <a:ext cx="862954" cy="862954"/>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7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7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7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8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5"/>
          <p:cNvSpPr/>
          <p:nvPr/>
        </p:nvSpPr>
        <p:spPr>
          <a:xfrm>
            <a:off x="10080381" y="8573152"/>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85" name="4"/>
          <p:cNvSpPr/>
          <p:nvPr/>
        </p:nvSpPr>
        <p:spPr>
          <a:xfrm>
            <a:off x="8168727" y="8531433"/>
            <a:ext cx="862955" cy="86295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6" name="Index tree"/>
          <p:cNvSpPr/>
          <p:nvPr/>
        </p:nvSpPr>
        <p:spPr>
          <a:xfrm>
            <a:off x="8306317" y="7347298"/>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4487"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5">
                              <a:hueOff val="101205"/>
                              <a:satOff val="-13598"/>
                              <a:lumOff val="23877"/>
                            </a:schemeClr>
                          </a:solidFill>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8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2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35"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33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8"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3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0"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1"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92"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9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1" name="7"/>
          <p:cNvSpPr/>
          <p:nvPr/>
        </p:nvSpPr>
        <p:spPr>
          <a:xfrm>
            <a:off x="10108617" y="5176979"/>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02" name="13"/>
          <p:cNvSpPr/>
          <p:nvPr/>
        </p:nvSpPr>
        <p:spPr>
          <a:xfrm>
            <a:off x="8196963" y="5135260"/>
            <a:ext cx="862954" cy="862954"/>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0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0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0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1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5"/>
          <p:cNvSpPr/>
          <p:nvPr/>
        </p:nvSpPr>
        <p:spPr>
          <a:xfrm>
            <a:off x="10080381" y="8573152"/>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15" name="4"/>
          <p:cNvSpPr/>
          <p:nvPr/>
        </p:nvSpPr>
        <p:spPr>
          <a:xfrm>
            <a:off x="8168727" y="8531433"/>
            <a:ext cx="862955" cy="862955"/>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6" name="Index tree"/>
          <p:cNvSpPr/>
          <p:nvPr/>
        </p:nvSpPr>
        <p:spPr>
          <a:xfrm>
            <a:off x="8306317" y="7347298"/>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4517" name="Table"/>
          <p:cNvGraphicFramePr/>
          <p:nvPr/>
        </p:nvGraphicFramePr>
        <p:xfrm>
          <a:off x="695494" y="3236059"/>
          <a:ext cx="5557916" cy="5536500"/>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4">
                              <a:hueOff val="102361"/>
                              <a:satOff val="14118"/>
                              <a:lumOff val="10675"/>
                            </a:schemeClr>
                          </a:solidFill>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0" name="Question: If we want to remove a repeated node in our heap, which node do we remove and does it matter which one we pick?"/>
          <p:cNvSpPr/>
          <p:nvPr/>
        </p:nvSpPr>
        <p:spPr>
          <a:xfrm>
            <a:off x="546935" y="2694137"/>
            <a:ext cx="1191093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b="1" dirty="0"/>
              <a:t>问题</a:t>
            </a:r>
            <a:r>
              <a:rPr dirty="0"/>
              <a:t>: </a:t>
            </a:r>
            <a:r>
              <a:rPr lang="zh-CN" altLang="en-US" dirty="0"/>
              <a:t>如果我们从堆中移除一个重复的节点，我们该选择哪一个进行移除？选哪个有关系吗？</a:t>
            </a:r>
            <a:endParaRPr dirty="0"/>
          </a:p>
        </p:txBody>
      </p:sp>
      <p:sp>
        <p:nvSpPr>
          <p:cNvPr id="4521" name="2"/>
          <p:cNvSpPr/>
          <p:nvPr/>
        </p:nvSpPr>
        <p:spPr>
          <a:xfrm>
            <a:off x="9192287" y="534790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2" name="7"/>
          <p:cNvSpPr/>
          <p:nvPr/>
        </p:nvSpPr>
        <p:spPr>
          <a:xfrm>
            <a:off x="7449044" y="6602197"/>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23" name="2"/>
          <p:cNvSpPr/>
          <p:nvPr/>
        </p:nvSpPr>
        <p:spPr>
          <a:xfrm>
            <a:off x="10824227" y="656391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4" name="11"/>
          <p:cNvSpPr/>
          <p:nvPr/>
        </p:nvSpPr>
        <p:spPr>
          <a:xfrm>
            <a:off x="6709250" y="7887102"/>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25" name="Line"/>
          <p:cNvSpPr/>
          <p:nvPr/>
        </p:nvSpPr>
        <p:spPr>
          <a:xfrm flipV="1">
            <a:off x="8198962" y="6025853"/>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6" name="Line"/>
          <p:cNvSpPr/>
          <p:nvPr/>
        </p:nvSpPr>
        <p:spPr>
          <a:xfrm flipV="1">
            <a:off x="7355694" y="7428180"/>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7" name="Line"/>
          <p:cNvSpPr/>
          <p:nvPr/>
        </p:nvSpPr>
        <p:spPr>
          <a:xfrm flipH="1" flipV="1">
            <a:off x="8186008" y="7398639"/>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H="1" flipV="1">
            <a:off x="10091573" y="6006138"/>
            <a:ext cx="833751" cy="607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9" name="2"/>
          <p:cNvSpPr/>
          <p:nvPr/>
        </p:nvSpPr>
        <p:spPr>
          <a:xfrm>
            <a:off x="11731795" y="7980270"/>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0" name="Line"/>
          <p:cNvSpPr/>
          <p:nvPr/>
        </p:nvSpPr>
        <p:spPr>
          <a:xfrm flipV="1">
            <a:off x="10822794" y="7429519"/>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1" name="Line"/>
          <p:cNvSpPr/>
          <p:nvPr/>
        </p:nvSpPr>
        <p:spPr>
          <a:xfrm flipH="1" flipV="1">
            <a:off x="11618530" y="7399978"/>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13"/>
          <p:cNvSpPr/>
          <p:nvPr/>
        </p:nvSpPr>
        <p:spPr>
          <a:xfrm>
            <a:off x="10176350" y="7954546"/>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33" name="7"/>
          <p:cNvSpPr/>
          <p:nvPr/>
        </p:nvSpPr>
        <p:spPr>
          <a:xfrm>
            <a:off x="8264696" y="7912827"/>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34" name="Table"/>
          <p:cNvGraphicFramePr/>
          <p:nvPr/>
        </p:nvGraphicFramePr>
        <p:xfrm>
          <a:off x="516752" y="4675393"/>
          <a:ext cx="5557916" cy="4840345"/>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35"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9" name="Answer: No it doesn’t matter which node we remove as long as we satisfy the heap invariant in the end."/>
          <p:cNvSpPr/>
          <p:nvPr/>
        </p:nvSpPr>
        <p:spPr>
          <a:xfrm>
            <a:off x="605931" y="6805146"/>
            <a:ext cx="11464751" cy="133369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000"/>
            </a:pPr>
            <a:r>
              <a:rPr lang="zh-CN" altLang="en-US" b="1" dirty="0"/>
              <a:t>答案：</a:t>
            </a:r>
            <a:r>
              <a:rPr lang="zh-CN" altLang="en-US" dirty="0"/>
              <a:t>移除哪一个都没有关系，只要我们最终能够满足堆不变式。</a:t>
            </a:r>
            <a:endParaRPr dirty="0"/>
          </a:p>
        </p:txBody>
      </p:sp>
      <p:sp>
        <p:nvSpPr>
          <p:cNvPr id="4540" name="Question: If we want to remove a repeated node in our heap, which node do we remove and does it matter which one we pick?"/>
          <p:cNvSpPr/>
          <p:nvPr/>
        </p:nvSpPr>
        <p:spPr>
          <a:xfrm>
            <a:off x="597838" y="3642241"/>
            <a:ext cx="11910930" cy="19492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4000"/>
            </a:pPr>
            <a:r>
              <a:rPr lang="zh-CN" altLang="en-US" b="1" dirty="0"/>
              <a:t>问题：</a:t>
            </a:r>
            <a:r>
              <a:rPr lang="zh-CN" altLang="en-US" dirty="0"/>
              <a:t>如果我们要从堆中移除重复节点中的一个，我们该选择哪一个进行移除？选哪个有关系吗？</a:t>
            </a:r>
            <a:endParaRPr lang="en-US" altLang="zh-CN" dirty="0"/>
          </a:p>
          <a:p>
            <a:pPr>
              <a:defRPr sz="4000"/>
            </a:pPr>
            <a:endParaRPr dirty="0"/>
          </a:p>
        </p:txBody>
      </p:sp>
      <p:sp>
        <p:nvSpPr>
          <p:cNvPr id="454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rPr lang="zh-CN" altLang="en-US" dirty="0"/>
              <a:t>从二叉堆中移除元素</a:t>
            </a:r>
            <a:r>
              <a:rPr lang="en-US" altLang="zh-CN" dirty="0"/>
              <a:t> ~ </a:t>
            </a:r>
            <a:r>
              <a:rPr lang="en" altLang="zh-CN" dirty="0"/>
              <a:t>O(log(n))</a:t>
            </a:r>
            <a:r>
              <a:rPr lang="zh-CN" altLang="en-US" dirty="0"/>
              <a:t>复杂度</a:t>
            </a:r>
            <a:endParaRPr dirty="0"/>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6"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4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8"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4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5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58" name="Table"/>
          <p:cNvGraphicFramePr/>
          <p:nvPr/>
        </p:nvGraphicFramePr>
        <p:xfrm>
          <a:off x="678234" y="181484"/>
          <a:ext cx="4958584" cy="4840345"/>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5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6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6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6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2"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573"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574"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79"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1"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4"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605"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0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solidFill>
                      <a:schemeClr val="accent3"/>
                    </a:solidFil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solidFill>
                      <a:schemeClr val="accent3"/>
                    </a:solidFill>
                  </a:tcPr>
                </a:tc>
                <a:extLst>
                  <a:ext uri="{0D108BD9-81ED-4DB2-BD59-A6C34878D82A}">
                    <a16:rowId xmlns:a16="http://schemas.microsoft.com/office/drawing/2014/main" val="10005"/>
                  </a:ext>
                </a:extLst>
              </a:tr>
            </a:tbl>
          </a:graphicData>
        </a:graphic>
      </p:graphicFrame>
      <p:sp>
        <p:nvSpPr>
          <p:cNvPr id="4610"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611"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1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7"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1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9"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2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2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3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3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3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3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42"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643"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4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4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4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48"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649"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5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4"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5"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5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7" name="11"/>
          <p:cNvSpPr/>
          <p:nvPr/>
        </p:nvSpPr>
        <p:spPr>
          <a:xfrm>
            <a:off x="6922833" y="3200271"/>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5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6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5"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66"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67"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6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6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70"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5"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7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7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80"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681"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82"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84"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85"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86"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687"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88"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2"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3"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9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5"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9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0"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0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0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0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0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8"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0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1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1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18"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719" name="11"/>
          <p:cNvSpPr/>
          <p:nvPr/>
        </p:nvSpPr>
        <p:spPr>
          <a:xfrm>
            <a:off x="6242966" y="4485175"/>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2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1" name="7"/>
          <p:cNvSpPr/>
          <p:nvPr/>
        </p:nvSpPr>
        <p:spPr>
          <a:xfrm>
            <a:off x="6216366" y="8534837"/>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2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24"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725"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26"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1"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32"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3"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3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9"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0"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4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43"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4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45"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46"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4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1"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52"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56"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757"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58"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9"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60"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61"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62"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763"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64"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69" name="7"/>
          <p:cNvSpPr/>
          <p:nvPr/>
        </p:nvSpPr>
        <p:spPr>
          <a:xfrm>
            <a:off x="7662626" y="1915367"/>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7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1"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8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82" name="1"/>
          <p:cNvSpPr/>
          <p:nvPr/>
        </p:nvSpPr>
        <p:spPr>
          <a:xfrm>
            <a:off x="7634391" y="591263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8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84"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8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9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94"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79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9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9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9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1</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00"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801"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0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4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50"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35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3"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54"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6"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7"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0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9" name="7"/>
          <p:cNvSpPr/>
          <p:nvPr/>
        </p:nvSpPr>
        <p:spPr>
          <a:xfrm>
            <a:off x="6922833" y="3200271"/>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1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20"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2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22"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2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2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3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32"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833"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3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5"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3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3</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38"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839"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4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3"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44"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5"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5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5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56"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68"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869"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1"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87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7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74"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875"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76"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7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04"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90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9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0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10"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911"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6" name="3"/>
          <p:cNvSpPr/>
          <p:nvPr/>
        </p:nvSpPr>
        <p:spPr>
          <a:xfrm>
            <a:off x="7662626" y="1915367"/>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17" name="2"/>
          <p:cNvSpPr/>
          <p:nvPr/>
        </p:nvSpPr>
        <p:spPr>
          <a:xfrm>
            <a:off x="11037809" y="1877084"/>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8" name="7"/>
          <p:cNvSpPr/>
          <p:nvPr/>
        </p:nvSpPr>
        <p:spPr>
          <a:xfrm>
            <a:off x="6922833" y="3200271"/>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3" name="2"/>
          <p:cNvSpPr/>
          <p:nvPr/>
        </p:nvSpPr>
        <p:spPr>
          <a:xfrm>
            <a:off x="11945377" y="329343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6" name="13"/>
          <p:cNvSpPr/>
          <p:nvPr/>
        </p:nvSpPr>
        <p:spPr>
          <a:xfrm>
            <a:off x="10389932" y="3267715"/>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27" name="7"/>
          <p:cNvSpPr/>
          <p:nvPr/>
        </p:nvSpPr>
        <p:spPr>
          <a:xfrm>
            <a:off x="8478278" y="3225996"/>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28" name="0"/>
          <p:cNvSpPr/>
          <p:nvPr/>
        </p:nvSpPr>
        <p:spPr>
          <a:xfrm>
            <a:off x="9377634" y="465834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0"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6"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41"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942" name="11"/>
          <p:cNvSpPr/>
          <p:nvPr/>
        </p:nvSpPr>
        <p:spPr>
          <a:xfrm>
            <a:off x="6242966" y="4485175"/>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43"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7"/>
          <p:cNvSpPr/>
          <p:nvPr/>
        </p:nvSpPr>
        <p:spPr>
          <a:xfrm>
            <a:off x="6216366" y="8534837"/>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45"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4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47"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en" b="1" u="sng" dirty="0" err="1"/>
              <a:t>指令</a:t>
            </a:r>
            <a:r>
              <a:rPr lang="zh-CN" altLang="en-US" b="1" u="sng" dirty="0"/>
              <a:t>：</a:t>
            </a:r>
            <a:endParaRPr dirty="0"/>
          </a:p>
        </p:txBody>
      </p:sp>
      <p:sp>
        <p:nvSpPr>
          <p:cNvPr id="4948"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49" name="Arrow"/>
          <p:cNvSpPr/>
          <p:nvPr/>
        </p:nvSpPr>
        <p:spPr>
          <a:xfrm>
            <a:off x="739077" y="7832564"/>
            <a:ext cx="755383" cy="393767"/>
          </a:xfrm>
          <a:prstGeom prst="rightArrow">
            <a:avLst>
              <a:gd name="adj1" fmla="val 32000"/>
              <a:gd name="adj2" fmla="val 122774"/>
            </a:avLst>
          </a:pr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1"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5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5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9"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6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64"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6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7"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sp>
        <p:nvSpPr>
          <p:cNvPr id="4978" name="2"/>
          <p:cNvSpPr/>
          <p:nvPr/>
        </p:nvSpPr>
        <p:spPr>
          <a:xfrm>
            <a:off x="6242966" y="448517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79"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0" name="7"/>
          <p:cNvSpPr/>
          <p:nvPr/>
        </p:nvSpPr>
        <p:spPr>
          <a:xfrm>
            <a:off x="6216366" y="8534837"/>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81"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82"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7</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83"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4984"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8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7"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89"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9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9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00"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0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02"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0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8"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1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13"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014"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15"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016"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1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2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21"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2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7"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3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32"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3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34"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3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3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0"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4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4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45"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04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2</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47"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048"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4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5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53"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5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9"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6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4"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66"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77"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078"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0</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79" name="Instructions:"/>
          <p:cNvSpPr/>
          <p:nvPr/>
        </p:nvSpPr>
        <p:spPr>
          <a:xfrm>
            <a:off x="2240609"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080"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81"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3"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84"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85"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86"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7"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8"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1"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95"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96"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097"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98"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9"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00"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3"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4"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0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6"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7"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08"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09"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110"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11"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en" b="1" u="sng" dirty="0" err="1"/>
              <a:t>指令</a:t>
            </a:r>
            <a:r>
              <a:rPr lang="zh-CN" altLang="en-US" b="1" u="sng" dirty="0"/>
              <a:t>：</a:t>
            </a:r>
            <a:endParaRPr dirty="0"/>
          </a:p>
        </p:txBody>
      </p:sp>
      <p:sp>
        <p:nvSpPr>
          <p:cNvPr id="5112"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13"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16"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17"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18"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6"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27"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28"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30"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6"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1"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142"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43"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144"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4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xfrm>
            <a:off x="952500" y="-374252"/>
            <a:ext cx="11099800" cy="2159001"/>
          </a:xfrm>
          <a:prstGeom prst="rect">
            <a:avLst/>
          </a:prstGeom>
        </p:spPr>
        <p:txBody>
          <a:bodyPr/>
          <a:lstStyle>
            <a:lvl1pPr>
              <a:defRPr b="1"/>
            </a:lvl1pPr>
          </a:lstStyle>
          <a:p>
            <a:r>
              <a:rPr lang="en-US" dirty="0" err="1"/>
              <a:t>大纲</a:t>
            </a:r>
            <a:endParaRPr dirty="0"/>
          </a:p>
        </p:txBody>
      </p:sp>
      <p:sp>
        <p:nvSpPr>
          <p:cNvPr id="125" name="Discussion &amp; Examples of PQs…"/>
          <p:cNvSpPr>
            <a:spLocks noGrp="1"/>
          </p:cNvSpPr>
          <p:nvPr>
            <p:ph type="body" idx="1"/>
          </p:nvPr>
        </p:nvSpPr>
        <p:spPr>
          <a:xfrm>
            <a:off x="1123221" y="1312886"/>
            <a:ext cx="10758358" cy="8319025"/>
          </a:xfrm>
          <a:prstGeom prst="rect">
            <a:avLst/>
          </a:prstGeom>
        </p:spPr>
        <p:txBody>
          <a:bodyPr>
            <a:normAutofit/>
          </a:bodyPr>
          <a:lstStyle/>
          <a:p>
            <a:pPr marL="231139" indent="-231139" defTabSz="303783">
              <a:spcBef>
                <a:spcPts val="2000"/>
              </a:spcBef>
              <a:defRPr sz="3016"/>
            </a:pPr>
            <a:r>
              <a:rPr lang="zh-CN" altLang="en-US" dirty="0"/>
              <a:t>介绍优先队列</a:t>
            </a:r>
            <a:r>
              <a:rPr dirty="0">
                <a:solidFill>
                  <a:schemeClr val="accent4"/>
                </a:solidFill>
              </a:rPr>
              <a:t> </a:t>
            </a:r>
          </a:p>
          <a:p>
            <a:pPr marL="906779" lvl="2" indent="-231139" defTabSz="303783">
              <a:spcBef>
                <a:spcPts val="2000"/>
              </a:spcBef>
              <a:defRPr sz="3016"/>
            </a:pPr>
            <a:r>
              <a:rPr lang="zh-CN" altLang="en-US" sz="2400" dirty="0"/>
              <a:t>什么是优先队列</a:t>
            </a:r>
            <a:r>
              <a:rPr sz="2400" dirty="0"/>
              <a:t>PQ</a:t>
            </a:r>
            <a:r>
              <a:rPr lang="zh-CN" altLang="en-US" sz="2400" dirty="0"/>
              <a:t>？</a:t>
            </a:r>
            <a:endParaRPr sz="2400" dirty="0"/>
          </a:p>
          <a:p>
            <a:pPr marL="906779" lvl="2" indent="-231139" defTabSz="303783">
              <a:spcBef>
                <a:spcPts val="2000"/>
              </a:spcBef>
              <a:defRPr sz="3016"/>
            </a:pPr>
            <a:r>
              <a:rPr lang="zh-CN" altLang="en-US" sz="2400" dirty="0"/>
              <a:t>什么是堆</a:t>
            </a:r>
            <a:r>
              <a:rPr sz="2400" dirty="0"/>
              <a:t>heap</a:t>
            </a:r>
            <a:r>
              <a:rPr lang="zh-CN" altLang="en-US" sz="2400" dirty="0"/>
              <a:t>？</a:t>
            </a:r>
            <a:endParaRPr sz="2400" dirty="0"/>
          </a:p>
          <a:p>
            <a:pPr marL="906779" lvl="2" indent="-231139" defTabSz="303783">
              <a:spcBef>
                <a:spcPts val="2000"/>
              </a:spcBef>
              <a:defRPr sz="3016"/>
            </a:pPr>
            <a:r>
              <a:rPr lang="en-US" sz="2400" dirty="0" err="1"/>
              <a:t>PQ有哪些使用场景</a:t>
            </a:r>
            <a:r>
              <a:rPr lang="zh-CN" altLang="en-US" sz="2400" dirty="0"/>
              <a:t>？</a:t>
            </a:r>
            <a:endParaRPr sz="2400" dirty="0"/>
          </a:p>
          <a:p>
            <a:pPr marL="906779" lvl="2" indent="-231139" defTabSz="303783">
              <a:spcBef>
                <a:spcPts val="2000"/>
              </a:spcBef>
              <a:defRPr sz="3016"/>
            </a:pPr>
            <a:r>
              <a:rPr lang="zh-CN" altLang="en-US" sz="2400" dirty="0"/>
              <a:t>如何将最小堆</a:t>
            </a:r>
            <a:r>
              <a:rPr lang="en-US" altLang="zh-CN" sz="2400" dirty="0"/>
              <a:t>(</a:t>
            </a:r>
            <a:r>
              <a:rPr sz="2400" dirty="0"/>
              <a:t>Min PQ</a:t>
            </a:r>
            <a:r>
              <a:rPr lang="en-US" sz="2400" dirty="0"/>
              <a:t>)</a:t>
            </a:r>
            <a:r>
              <a:rPr lang="en-US" sz="2400" dirty="0" err="1"/>
              <a:t>转换成最大堆</a:t>
            </a:r>
            <a:r>
              <a:rPr lang="en-US" sz="2400" dirty="0"/>
              <a:t>(</a:t>
            </a:r>
            <a:r>
              <a:rPr sz="2400" dirty="0"/>
              <a:t>Max PQ</a:t>
            </a:r>
            <a:r>
              <a:rPr lang="en-US" sz="2400" dirty="0"/>
              <a:t>)</a:t>
            </a:r>
            <a:endParaRPr sz="2400" dirty="0"/>
          </a:p>
          <a:p>
            <a:pPr marL="906779" lvl="2" indent="-231139" defTabSz="303783">
              <a:spcBef>
                <a:spcPts val="2000"/>
              </a:spcBef>
              <a:defRPr sz="3016"/>
            </a:pPr>
            <a:r>
              <a:rPr lang="en-US" sz="2400" dirty="0" err="1"/>
              <a:t>复杂度分析</a:t>
            </a:r>
            <a:endParaRPr sz="2400" dirty="0"/>
          </a:p>
          <a:p>
            <a:pPr marL="231139" indent="-231139" defTabSz="303783">
              <a:spcBef>
                <a:spcPts val="2000"/>
              </a:spcBef>
              <a:defRPr sz="3016"/>
            </a:pPr>
            <a:r>
              <a:rPr lang="en-US" dirty="0" err="1"/>
              <a:t>二叉堆</a:t>
            </a:r>
            <a:r>
              <a:rPr lang="en-US" dirty="0"/>
              <a:t>(</a:t>
            </a:r>
            <a:r>
              <a:rPr lang="en" altLang="zh-CN" dirty="0"/>
              <a:t>Binary heap</a:t>
            </a:r>
            <a:r>
              <a:rPr lang="en-US" dirty="0"/>
              <a:t>)</a:t>
            </a:r>
            <a:r>
              <a:rPr lang="en-US" dirty="0" err="1"/>
              <a:t>实现细节</a:t>
            </a:r>
            <a:endParaRPr lang="en" dirty="0"/>
          </a:p>
          <a:p>
            <a:pPr marL="906779" lvl="2" indent="-231139" defTabSz="303783">
              <a:spcBef>
                <a:spcPts val="2000"/>
              </a:spcBef>
              <a:defRPr sz="3016"/>
            </a:pPr>
            <a:r>
              <a:rPr lang="en" sz="2400" dirty="0" err="1"/>
              <a:t>堆元素下沉和上浮</a:t>
            </a:r>
            <a:r>
              <a:rPr lang="en" sz="2400" dirty="0"/>
              <a:t>(Heap sinking &amp; swimming)</a:t>
            </a:r>
          </a:p>
          <a:p>
            <a:pPr marL="906779" lvl="2" indent="-231139" defTabSz="303783">
              <a:spcBef>
                <a:spcPts val="2000"/>
              </a:spcBef>
              <a:defRPr sz="3016"/>
            </a:pPr>
            <a:r>
              <a:rPr lang="en-US" sz="2400" dirty="0" err="1"/>
              <a:t>向PQ添加元素</a:t>
            </a:r>
            <a:endParaRPr lang="en-US" sz="2400" dirty="0"/>
          </a:p>
          <a:p>
            <a:pPr marL="906779" lvl="2" indent="-231139" defTabSz="303783">
              <a:spcBef>
                <a:spcPts val="2000"/>
              </a:spcBef>
              <a:defRPr sz="3016"/>
            </a:pPr>
            <a:r>
              <a:rPr lang="en" sz="2400" dirty="0" err="1"/>
              <a:t>从PQ移除元素</a:t>
            </a:r>
            <a:endParaRPr lang="en" sz="2400" dirty="0"/>
          </a:p>
          <a:p>
            <a:pPr marL="231139" indent="-231139" defTabSz="303783">
              <a:spcBef>
                <a:spcPts val="2000"/>
              </a:spcBef>
              <a:defRPr sz="3016"/>
            </a:pPr>
            <a:r>
              <a:rPr lang="en" dirty="0" err="1"/>
              <a:t>代码实现</a:t>
            </a:r>
            <a:endParaRPr lang="en"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35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 name="22"/>
          <p:cNvSpPr/>
          <p:nvPr/>
        </p:nvSpPr>
        <p:spPr>
          <a:xfrm>
            <a:off x="11058990"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65"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36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6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7"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4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49"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5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5"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5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5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60"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6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62"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6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6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8"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6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7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73"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174"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75"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176"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7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9"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81"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8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7"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8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9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2"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9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94"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9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9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0"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0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0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05"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206"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07"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208"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0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1"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13"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1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9" name="11"/>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2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24"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22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2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2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2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3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3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37"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238"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39"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240"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4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5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55"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68"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26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70"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271"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272"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7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76"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7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8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8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8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8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8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9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9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5"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9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00"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301"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6</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02" name="Instructions:"/>
          <p:cNvSpPr/>
          <p:nvPr/>
        </p:nvSpPr>
        <p:spPr>
          <a:xfrm>
            <a:off x="2240610"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303"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04"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6"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07"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09"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1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1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2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2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28"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329"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30"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331"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32"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35"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36" name="2"/>
          <p:cNvSpPr/>
          <p:nvPr/>
        </p:nvSpPr>
        <p:spPr>
          <a:xfrm>
            <a:off x="11037809" y="1877084"/>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37"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3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4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5"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4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47" name="2"/>
          <p:cNvSpPr/>
          <p:nvPr/>
        </p:nvSpPr>
        <p:spPr>
          <a:xfrm>
            <a:off x="11009574" y="5874351"/>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4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56"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357"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58"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359"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60"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6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64"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6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6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7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73"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7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75"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76"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7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8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84"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385"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86"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387"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88"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0" name="2"/>
          <p:cNvSpPr/>
          <p:nvPr/>
        </p:nvSpPr>
        <p:spPr>
          <a:xfrm>
            <a:off x="9405870" y="661078"/>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91"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2"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3"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9"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0"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0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0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3"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0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0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1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12"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41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14"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zh-CN" altLang="en-US" b="1" u="sng" dirty="0"/>
              <a:t>指令：</a:t>
            </a:r>
            <a:endParaRPr dirty="0"/>
          </a:p>
        </p:txBody>
      </p:sp>
      <p:sp>
        <p:nvSpPr>
          <p:cNvPr id="5415"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16"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1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0" name="11"/>
          <p:cNvSpPr/>
          <p:nvPr/>
        </p:nvSpPr>
        <p:spPr>
          <a:xfrm>
            <a:off x="11037809" y="18770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9" name="Instructions:"/>
          <p:cNvSpPr/>
          <p:nvPr/>
        </p:nvSpPr>
        <p:spPr>
          <a:xfrm>
            <a:off x="2240611" y="6234136"/>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4500"/>
            </a:pPr>
            <a:r>
              <a:rPr lang="en" b="1" u="sng" dirty="0" err="1"/>
              <a:t>指令</a:t>
            </a:r>
            <a:r>
              <a:rPr lang="zh-CN" altLang="en-US" b="1" u="sng" dirty="0"/>
              <a:t>：</a:t>
            </a:r>
            <a:endParaRPr dirty="0"/>
          </a:p>
        </p:txBody>
      </p:sp>
      <p:sp>
        <p:nvSpPr>
          <p:cNvPr id="5430" name="insert(3)…"/>
          <p:cNvSpPr/>
          <p:nvPr/>
        </p:nvSpPr>
        <p:spPr>
          <a:xfrm>
            <a:off x="1494707" y="7045197"/>
            <a:ext cx="3325640" cy="19685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
        <p:nvSpPr>
          <p:cNvPr id="543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3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3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3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42" name="Index tree"/>
          <p:cNvSpPr/>
          <p:nvPr/>
        </p:nvSpPr>
        <p:spPr>
          <a:xfrm>
            <a:off x="8587633" y="6039127"/>
            <a:ext cx="2331654" cy="533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900"/>
            </a:lvl1pPr>
          </a:lstStyle>
          <a:p>
            <a:r>
              <a:t>Index tree</a:t>
            </a:r>
          </a:p>
        </p:txBody>
      </p:sp>
      <p:graphicFrame>
        <p:nvGraphicFramePr>
          <p:cNvPr id="5443" name="Table"/>
          <p:cNvGraphicFramePr/>
          <p:nvPr/>
        </p:nvGraphicFramePr>
        <p:xfrm>
          <a:off x="678234" y="181484"/>
          <a:ext cx="4958584" cy="5762532"/>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1053118" y="254000"/>
            <a:ext cx="10999182" cy="2159000"/>
          </a:xfrm>
          <a:prstGeom prst="rect">
            <a:avLst/>
          </a:prstGeom>
        </p:spPr>
        <p:txBody>
          <a:bodyPr/>
          <a:lstStyle>
            <a:lvl1pPr>
              <a:defRPr b="1"/>
            </a:lvl1pPr>
          </a:lstStyle>
          <a:p>
            <a:r>
              <a:rPr lang="zh-CN" altLang="en-US" dirty="0"/>
              <a:t>什么是堆？</a:t>
            </a:r>
            <a:endParaRPr dirty="0"/>
          </a:p>
        </p:txBody>
      </p:sp>
      <p:sp>
        <p:nvSpPr>
          <p:cNvPr id="376" name="A heap is a tree based DS that satisfies the heap invariant (also called heap property): If A is a parent node of B then A is ordered with respect to B for all nodes A, B in the heap."/>
          <p:cNvSpPr/>
          <p:nvPr/>
        </p:nvSpPr>
        <p:spPr>
          <a:xfrm>
            <a:off x="952500" y="2287555"/>
            <a:ext cx="11099800"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3000"/>
            </a:pPr>
            <a:r>
              <a:rPr lang="zh-CN" altLang="en-US" dirty="0"/>
              <a:t>一个堆是一个基于</a:t>
            </a:r>
            <a:r>
              <a:rPr lang="zh-CN" altLang="en-US" b="1" dirty="0">
                <a:solidFill>
                  <a:srgbClr val="11DBE2"/>
                </a:solidFill>
              </a:rPr>
              <a:t>树</a:t>
            </a:r>
            <a:r>
              <a:rPr lang="zh-CN" altLang="en-US" dirty="0"/>
              <a:t>的数据结构，它满足</a:t>
            </a:r>
            <a:r>
              <a:rPr lang="zh-CN" altLang="en-US" b="1" dirty="0">
                <a:solidFill>
                  <a:srgbClr val="11DBE2"/>
                </a:solidFill>
              </a:rPr>
              <a:t>堆不变式</a:t>
            </a:r>
            <a:r>
              <a:rPr lang="en-US" altLang="zh-CN" b="1" dirty="0">
                <a:solidFill>
                  <a:srgbClr val="11DBE2"/>
                </a:solidFill>
              </a:rPr>
              <a:t>(heap invariant</a:t>
            </a:r>
            <a:r>
              <a:rPr lang="zh-CN" altLang="en-US" dirty="0"/>
              <a:t>，也称堆属性</a:t>
            </a:r>
            <a:r>
              <a:rPr lang="en-US" altLang="zh-CN" dirty="0"/>
              <a:t>)</a:t>
            </a:r>
            <a:r>
              <a:rPr lang="zh-CN" altLang="en-US" dirty="0"/>
              <a:t>：对于堆中的所有的节点</a:t>
            </a:r>
            <a:r>
              <a:rPr lang="en-US" altLang="zh-CN" dirty="0"/>
              <a:t>A</a:t>
            </a:r>
            <a:r>
              <a:rPr lang="zh-CN" altLang="en-US" dirty="0"/>
              <a:t>和</a:t>
            </a:r>
            <a:r>
              <a:rPr lang="en-US" altLang="zh-CN" dirty="0"/>
              <a:t>B</a:t>
            </a:r>
            <a:r>
              <a:rPr lang="zh-CN" altLang="en-US" dirty="0"/>
              <a:t>，如果</a:t>
            </a:r>
            <a:r>
              <a:rPr lang="en-US" altLang="zh-CN" dirty="0"/>
              <a:t>A</a:t>
            </a:r>
            <a:r>
              <a:rPr lang="zh-CN" altLang="en-US" dirty="0"/>
              <a:t>节点是</a:t>
            </a:r>
            <a:r>
              <a:rPr lang="en-US" altLang="zh-CN" dirty="0"/>
              <a:t>B</a:t>
            </a:r>
            <a:r>
              <a:rPr lang="zh-CN" altLang="en-US" dirty="0"/>
              <a:t>节点的一个父节点，那么</a:t>
            </a:r>
            <a:r>
              <a:rPr lang="en-US" altLang="zh-CN" dirty="0"/>
              <a:t>A</a:t>
            </a:r>
            <a:r>
              <a:rPr lang="zh-CN" altLang="en-US" dirty="0"/>
              <a:t>和</a:t>
            </a:r>
            <a:r>
              <a:rPr lang="en-US" altLang="zh-CN" dirty="0"/>
              <a:t>B</a:t>
            </a:r>
            <a:r>
              <a:rPr lang="zh-CN" altLang="en-US" dirty="0"/>
              <a:t>之间需要保持某种顺序性。</a:t>
            </a:r>
            <a:endParaRPr dirty="0"/>
          </a:p>
        </p:txBody>
      </p:sp>
      <p:sp>
        <p:nvSpPr>
          <p:cNvPr id="377" name="8"/>
          <p:cNvSpPr/>
          <p:nvPr/>
        </p:nvSpPr>
        <p:spPr>
          <a:xfrm>
            <a:off x="2402511" y="496347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 name="0"/>
          <p:cNvSpPr/>
          <p:nvPr/>
        </p:nvSpPr>
        <p:spPr>
          <a:xfrm>
            <a:off x="9304120" y="480006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9" name="2"/>
          <p:cNvSpPr/>
          <p:nvPr/>
        </p:nvSpPr>
        <p:spPr>
          <a:xfrm>
            <a:off x="8087809" y="6211971"/>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 name="3"/>
          <p:cNvSpPr/>
          <p:nvPr/>
        </p:nvSpPr>
        <p:spPr>
          <a:xfrm>
            <a:off x="10696557" y="6211971"/>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 name="6"/>
          <p:cNvSpPr/>
          <p:nvPr/>
        </p:nvSpPr>
        <p:spPr>
          <a:xfrm>
            <a:off x="10073572" y="763779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2" name="4"/>
          <p:cNvSpPr/>
          <p:nvPr/>
        </p:nvSpPr>
        <p:spPr>
          <a:xfrm>
            <a:off x="11494755" y="7620645"/>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3" name="7"/>
          <p:cNvSpPr/>
          <p:nvPr/>
        </p:nvSpPr>
        <p:spPr>
          <a:xfrm>
            <a:off x="1487503" y="6166784"/>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4" name="6"/>
          <p:cNvSpPr/>
          <p:nvPr/>
        </p:nvSpPr>
        <p:spPr>
          <a:xfrm>
            <a:off x="3317520" y="6166784"/>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5" name="3"/>
          <p:cNvSpPr/>
          <p:nvPr/>
        </p:nvSpPr>
        <p:spPr>
          <a:xfrm>
            <a:off x="747709" y="7451689"/>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2"/>
          <p:cNvSpPr/>
          <p:nvPr/>
        </p:nvSpPr>
        <p:spPr>
          <a:xfrm>
            <a:off x="1915804" y="7468838"/>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 name="4"/>
          <p:cNvSpPr/>
          <p:nvPr/>
        </p:nvSpPr>
        <p:spPr>
          <a:xfrm>
            <a:off x="7464369" y="7637794"/>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8" name="5"/>
          <p:cNvSpPr/>
          <p:nvPr/>
        </p:nvSpPr>
        <p:spPr>
          <a:xfrm>
            <a:off x="8652388" y="7620645"/>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9" name="5"/>
          <p:cNvSpPr/>
          <p:nvPr/>
        </p:nvSpPr>
        <p:spPr>
          <a:xfrm>
            <a:off x="3317520" y="7468838"/>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 name="Line"/>
          <p:cNvSpPr/>
          <p:nvPr/>
        </p:nvSpPr>
        <p:spPr>
          <a:xfrm flipV="1">
            <a:off x="2163991" y="5798967"/>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V="1">
            <a:off x="1394153" y="699276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Line"/>
          <p:cNvSpPr/>
          <p:nvPr/>
        </p:nvSpPr>
        <p:spPr>
          <a:xfrm flipV="1">
            <a:off x="8095347" y="7068589"/>
            <a:ext cx="241136" cy="5755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 name="Line"/>
          <p:cNvSpPr/>
          <p:nvPr/>
        </p:nvSpPr>
        <p:spPr>
          <a:xfrm flipV="1">
            <a:off x="8848868" y="5605846"/>
            <a:ext cx="590377" cy="5903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 name="Line"/>
          <p:cNvSpPr/>
          <p:nvPr/>
        </p:nvSpPr>
        <p:spPr>
          <a:xfrm flipH="1" flipV="1">
            <a:off x="10105993" y="5526471"/>
            <a:ext cx="749128" cy="7491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 name="Line"/>
          <p:cNvSpPr/>
          <p:nvPr/>
        </p:nvSpPr>
        <p:spPr>
          <a:xfrm flipH="1" flipV="1">
            <a:off x="11382343" y="7066262"/>
            <a:ext cx="297434"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 name="Line"/>
          <p:cNvSpPr/>
          <p:nvPr/>
        </p:nvSpPr>
        <p:spPr>
          <a:xfrm flipV="1">
            <a:off x="10656739" y="7066262"/>
            <a:ext cx="276573"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2084767" y="6960869"/>
            <a:ext cx="151820" cy="5166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H="1" flipV="1">
            <a:off x="3105847" y="5797298"/>
            <a:ext cx="369919"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Line"/>
          <p:cNvSpPr/>
          <p:nvPr/>
        </p:nvSpPr>
        <p:spPr>
          <a:xfrm flipV="1">
            <a:off x="3748997" y="707912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 name="Line"/>
          <p:cNvSpPr/>
          <p:nvPr/>
        </p:nvSpPr>
        <p:spPr>
          <a:xfrm flipH="1" flipV="1">
            <a:off x="8781817" y="7047423"/>
            <a:ext cx="144268" cy="5924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 name="Max Heap"/>
          <p:cNvSpPr/>
          <p:nvPr/>
        </p:nvSpPr>
        <p:spPr>
          <a:xfrm>
            <a:off x="2090197" y="8705639"/>
            <a:ext cx="148758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lang="zh-CN" altLang="en-US" dirty="0"/>
              <a:t>最大堆</a:t>
            </a:r>
            <a:endParaRPr dirty="0"/>
          </a:p>
        </p:txBody>
      </p:sp>
      <p:sp>
        <p:nvSpPr>
          <p:cNvPr id="402" name="Min Heap"/>
          <p:cNvSpPr/>
          <p:nvPr/>
        </p:nvSpPr>
        <p:spPr>
          <a:xfrm>
            <a:off x="9116270" y="8701024"/>
            <a:ext cx="1487587"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rPr lang="zh-CN" altLang="en-US" dirty="0"/>
              <a:t>最小堆</a:t>
            </a:r>
            <a:endParaRPr dirty="0"/>
          </a:p>
        </p:txBody>
      </p:sp>
      <p:sp>
        <p:nvSpPr>
          <p:cNvPr id="403" name="Root of tree"/>
          <p:cNvSpPr/>
          <p:nvPr/>
        </p:nvSpPr>
        <p:spPr>
          <a:xfrm>
            <a:off x="5848779" y="4949415"/>
            <a:ext cx="872034"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000"/>
            </a:lvl1pPr>
          </a:lstStyle>
          <a:p>
            <a:r>
              <a:rPr lang="zh-CN" altLang="en-US" dirty="0"/>
              <a:t>树根</a:t>
            </a:r>
            <a:endParaRPr dirty="0"/>
          </a:p>
        </p:txBody>
      </p:sp>
      <p:sp>
        <p:nvSpPr>
          <p:cNvPr id="404" name="Arrow"/>
          <p:cNvSpPr/>
          <p:nvPr/>
        </p:nvSpPr>
        <p:spPr>
          <a:xfrm>
            <a:off x="8023152" y="5067270"/>
            <a:ext cx="1097824"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Arrow"/>
          <p:cNvSpPr/>
          <p:nvPr/>
        </p:nvSpPr>
        <p:spPr>
          <a:xfrm flipH="1">
            <a:off x="3439693" y="506727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8"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9"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435"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7"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8"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2"/>
          <p:cNvSpPr/>
          <p:nvPr/>
        </p:nvSpPr>
        <p:spPr>
          <a:xfrm>
            <a:off x="7564416" y="5202703"/>
            <a:ext cx="862955" cy="862954"/>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 name="3"/>
          <p:cNvSpPr/>
          <p:nvPr/>
        </p:nvSpPr>
        <p:spPr>
          <a:xfrm>
            <a:off x="6859871" y="6519054"/>
            <a:ext cx="862954" cy="862954"/>
          </a:xfrm>
          <a:prstGeom prst="ellipse">
            <a:avLst/>
          </a:prstGeom>
          <a:blipFill>
            <a:blip r:embed="rId5"/>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3"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 name="No, we have a violation of…"/>
          <p:cNvSpPr/>
          <p:nvPr/>
        </p:nvSpPr>
        <p:spPr>
          <a:xfrm>
            <a:off x="2553594" y="8256905"/>
            <a:ext cx="7489230"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这个不是堆，因为它违反了堆不变式</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 name="1"/>
          <p:cNvSpPr/>
          <p:nvPr/>
        </p:nvSpPr>
        <p:spPr>
          <a:xfrm>
            <a:off x="5763412" y="3482825"/>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0" name="1"/>
          <p:cNvSpPr/>
          <p:nvPr/>
        </p:nvSpPr>
        <p:spPr>
          <a:xfrm>
            <a:off x="7191771" y="3513495"/>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1" name="2"/>
          <p:cNvSpPr/>
          <p:nvPr/>
        </p:nvSpPr>
        <p:spPr>
          <a:xfrm>
            <a:off x="4081141" y="4688815"/>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2"/>
          <p:cNvSpPr/>
          <p:nvPr/>
        </p:nvSpPr>
        <p:spPr>
          <a:xfrm>
            <a:off x="7191771" y="4788728"/>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3"/>
          <p:cNvSpPr/>
          <p:nvPr/>
        </p:nvSpPr>
        <p:spPr>
          <a:xfrm>
            <a:off x="4081141" y="6002858"/>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1"/>
          <p:cNvSpPr/>
          <p:nvPr/>
        </p:nvSpPr>
        <p:spPr>
          <a:xfrm>
            <a:off x="8810413" y="3513495"/>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9"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2"/>
          <p:cNvSpPr/>
          <p:nvPr/>
        </p:nvSpPr>
        <p:spPr>
          <a:xfrm>
            <a:off x="5763412" y="4775427"/>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1"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Yes! This is a tree and it…"/>
          <p:cNvSpPr/>
          <p:nvPr/>
        </p:nvSpPr>
        <p:spPr>
          <a:xfrm>
            <a:off x="1247963" y="7840214"/>
            <a:ext cx="11258583"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合法！这是一颗树并且满足堆不变式。这种形式的堆也叫二项堆。</a:t>
            </a:r>
            <a:endParaRPr lang="en-US" dirty="0"/>
          </a:p>
        </p:txBody>
      </p:sp>
      <p:sp>
        <p:nvSpPr>
          <p:cNvPr id="476"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300" b="1">
                <a:latin typeface="Helvetica"/>
                <a:ea typeface="Helvetica"/>
                <a:cs typeface="Helvetica"/>
                <a:sym typeface="Helvetica"/>
              </a:defRPr>
            </a:lvl1pPr>
          </a:lstStyle>
          <a:p>
            <a:r>
              <a:t>0</a:t>
            </a:r>
          </a:p>
        </p:txBody>
      </p:sp>
      <p:sp>
        <p:nvSpPr>
          <p:cNvPr id="477" name="7"/>
          <p:cNvSpPr/>
          <p:nvPr/>
        </p:nvSpPr>
        <p:spPr>
          <a:xfrm>
            <a:off x="5763412" y="348282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 name="6"/>
          <p:cNvSpPr/>
          <p:nvPr/>
        </p:nvSpPr>
        <p:spPr>
          <a:xfrm>
            <a:off x="7191771" y="351349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 name="32"/>
          <p:cNvSpPr/>
          <p:nvPr/>
        </p:nvSpPr>
        <p:spPr>
          <a:xfrm>
            <a:off x="4081141" y="46888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32</a:t>
            </a:r>
          </a:p>
        </p:txBody>
      </p:sp>
      <p:sp>
        <p:nvSpPr>
          <p:cNvPr id="480" name="11"/>
          <p:cNvSpPr/>
          <p:nvPr/>
        </p:nvSpPr>
        <p:spPr>
          <a:xfrm>
            <a:off x="7191771" y="4788728"/>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1"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3"/>
          <p:cNvSpPr/>
          <p:nvPr/>
        </p:nvSpPr>
        <p:spPr>
          <a:xfrm>
            <a:off x="4081141" y="600285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53</a:t>
            </a:r>
          </a:p>
        </p:txBody>
      </p:sp>
      <p:sp>
        <p:nvSpPr>
          <p:cNvPr id="485"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11"/>
          <p:cNvSpPr/>
          <p:nvPr/>
        </p:nvSpPr>
        <p:spPr>
          <a:xfrm>
            <a:off x="8810413" y="351349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11"/>
          <p:cNvSpPr/>
          <p:nvPr/>
        </p:nvSpPr>
        <p:spPr>
          <a:xfrm>
            <a:off x="5763412" y="477542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9"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 name="0"/>
          <p:cNvSpPr/>
          <p:nvPr/>
        </p:nvSpPr>
        <p:spPr>
          <a:xfrm>
            <a:off x="8810413" y="2196237"/>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4"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2"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12"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13"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14"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5"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16"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17"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8"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19"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0"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1"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2"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23"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24"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5"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41"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42"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43"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4"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45"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6"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7"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48"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9"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0"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51"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52"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53"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4"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Yes!"/>
          <p:cNvSpPr/>
          <p:nvPr/>
        </p:nvSpPr>
        <p:spPr>
          <a:xfrm>
            <a:off x="5809406" y="8078105"/>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合法！</a:t>
            </a:r>
            <a:endParaRPr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6"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0"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1"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2"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No. This structure is not a tree because…"/>
          <p:cNvSpPr/>
          <p:nvPr/>
        </p:nvSpPr>
        <p:spPr>
          <a:xfrm>
            <a:off x="341396" y="7271289"/>
            <a:ext cx="12567543"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en-US" dirty="0" err="1"/>
              <a:t>非法</a:t>
            </a:r>
            <a:r>
              <a:rPr lang="zh-CN" altLang="en-US" dirty="0"/>
              <a:t>。这个结构并不是树，因为它含有环。堆必须是树结构。</a:t>
            </a:r>
            <a:endParaRPr lang="en-US" dirty="0"/>
          </a:p>
        </p:txBody>
      </p:sp>
      <p:sp>
        <p:nvSpPr>
          <p:cNvPr id="58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
        <p:nvSpPr>
          <p:cNvPr id="587" name="8"/>
          <p:cNvSpPr/>
          <p:nvPr/>
        </p:nvSpPr>
        <p:spPr>
          <a:xfrm>
            <a:off x="6008479" y="3002222"/>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8"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3"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 name="2"/>
          <p:cNvSpPr/>
          <p:nvPr/>
        </p:nvSpPr>
        <p:spPr>
          <a:xfrm>
            <a:off x="8035999" y="53089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6" name="2"/>
          <p:cNvSpPr/>
          <p:nvPr/>
        </p:nvSpPr>
        <p:spPr>
          <a:xfrm>
            <a:off x="3980958" y="5308923"/>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7"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1517761" y="2157446"/>
            <a:ext cx="16040321" cy="4360473"/>
          </a:xfrm>
          <a:prstGeom prst="rect">
            <a:avLst/>
          </a:prstGeom>
        </p:spPr>
        <p:txBody>
          <a:bodyPr/>
          <a:lstStyle/>
          <a:p>
            <a:pPr>
              <a:defRPr sz="11000" b="1"/>
            </a:pPr>
            <a:r>
              <a:rPr lang="zh-CN" altLang="en-US" dirty="0"/>
              <a:t>介绍优先队列</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7"/>
          <p:cNvSpPr/>
          <p:nvPr/>
        </p:nvSpPr>
        <p:spPr>
          <a:xfrm>
            <a:off x="6070923" y="4445323"/>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4" name="Yes!"/>
          <p:cNvSpPr/>
          <p:nvPr/>
        </p:nvSpPr>
        <p:spPr>
          <a:xfrm>
            <a:off x="5758607" y="7486439"/>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合法！</a:t>
            </a:r>
            <a:endParaRPr dirty="0"/>
          </a:p>
        </p:txBody>
      </p:sp>
      <p:sp>
        <p:nvSpPr>
          <p:cNvPr id="605"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8" name="5"/>
          <p:cNvSpPr/>
          <p:nvPr/>
        </p:nvSpPr>
        <p:spPr>
          <a:xfrm>
            <a:off x="6084262" y="4445322"/>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9"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5" name="5"/>
          <p:cNvSpPr/>
          <p:nvPr/>
        </p:nvSpPr>
        <p:spPr>
          <a:xfrm>
            <a:off x="6084262" y="4445322"/>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Yes!"/>
          <p:cNvSpPr/>
          <p:nvPr/>
        </p:nvSpPr>
        <p:spPr>
          <a:xfrm>
            <a:off x="5758607" y="7486439"/>
            <a:ext cx="1487588"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合法！</a:t>
            </a:r>
            <a:endParaRPr dirty="0"/>
          </a:p>
        </p:txBody>
      </p:sp>
      <p:sp>
        <p:nvSpPr>
          <p:cNvPr id="62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5" name="10"/>
          <p:cNvSpPr/>
          <p:nvPr/>
        </p:nvSpPr>
        <p:spPr>
          <a:xfrm>
            <a:off x="6084262" y="4445322"/>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2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4" name="10"/>
          <p:cNvSpPr/>
          <p:nvPr/>
        </p:nvSpPr>
        <p:spPr>
          <a:xfrm>
            <a:off x="6084262" y="4445322"/>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35"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No."/>
          <p:cNvSpPr/>
          <p:nvPr/>
        </p:nvSpPr>
        <p:spPr>
          <a:xfrm>
            <a:off x="2151627" y="7816639"/>
            <a:ext cx="8728225" cy="6565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非法！</a:t>
            </a:r>
            <a:endParaRPr dirty="0"/>
          </a:p>
        </p:txBody>
      </p:sp>
      <p:sp>
        <p:nvSpPr>
          <p:cNvPr id="63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5"/>
          <p:cNvSpPr/>
          <p:nvPr/>
        </p:nvSpPr>
        <p:spPr>
          <a:xfrm>
            <a:off x="3043450" y="305646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 name="10"/>
          <p:cNvSpPr/>
          <p:nvPr/>
        </p:nvSpPr>
        <p:spPr>
          <a:xfrm>
            <a:off x="3070129" y="4275989"/>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3" name="5"/>
          <p:cNvSpPr/>
          <p:nvPr/>
        </p:nvSpPr>
        <p:spPr>
          <a:xfrm>
            <a:off x="3070129" y="5495512"/>
            <a:ext cx="862954" cy="86295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4" name="Line"/>
          <p:cNvSpPr/>
          <p:nvPr/>
        </p:nvSpPr>
        <p:spPr>
          <a:xfrm flipV="1">
            <a:off x="3501605" y="5155641"/>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 name="Line"/>
          <p:cNvSpPr/>
          <p:nvPr/>
        </p:nvSpPr>
        <p:spPr>
          <a:xfrm flipV="1">
            <a:off x="3474927" y="3936118"/>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 name="However, if we change the root to be 10 then we can satisfy the heap property."/>
          <p:cNvSpPr/>
          <p:nvPr/>
        </p:nvSpPr>
        <p:spPr>
          <a:xfrm>
            <a:off x="2151627" y="7539639"/>
            <a:ext cx="872822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但是，如果我们旋转</a:t>
            </a:r>
            <a:r>
              <a:rPr lang="zh-CN" altLang="en-US"/>
              <a:t>一下，将</a:t>
            </a:r>
            <a:r>
              <a:rPr lang="en-US" altLang="zh-CN"/>
              <a:t>10</a:t>
            </a:r>
            <a:r>
              <a:rPr lang="zh-CN" altLang="en-US" dirty="0"/>
              <a:t>移动到根节点，那么它就满足堆不变式了。</a:t>
            </a:r>
            <a:endParaRPr dirty="0"/>
          </a:p>
        </p:txBody>
      </p:sp>
      <p:sp>
        <p:nvSpPr>
          <p:cNvPr id="647" name="Line"/>
          <p:cNvSpPr/>
          <p:nvPr/>
        </p:nvSpPr>
        <p:spPr>
          <a:xfrm>
            <a:off x="5122333" y="4707466"/>
            <a:ext cx="1296679"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10"/>
          <p:cNvSpPr/>
          <p:nvPr/>
        </p:nvSpPr>
        <p:spPr>
          <a:xfrm>
            <a:off x="8277128" y="3522455"/>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9" name="5"/>
          <p:cNvSpPr/>
          <p:nvPr/>
        </p:nvSpPr>
        <p:spPr>
          <a:xfrm>
            <a:off x="7142595" y="474197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0" name="Line"/>
          <p:cNvSpPr/>
          <p:nvPr/>
        </p:nvSpPr>
        <p:spPr>
          <a:xfrm flipV="1">
            <a:off x="7902636" y="4327344"/>
            <a:ext cx="436781" cy="4367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5"/>
          <p:cNvSpPr/>
          <p:nvPr/>
        </p:nvSpPr>
        <p:spPr>
          <a:xfrm>
            <a:off x="9437062" y="4741979"/>
            <a:ext cx="862955" cy="862954"/>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2" name="Line"/>
          <p:cNvSpPr/>
          <p:nvPr/>
        </p:nvSpPr>
        <p:spPr>
          <a:xfrm flipH="1" flipV="1">
            <a:off x="9132177" y="4329953"/>
            <a:ext cx="431563" cy="431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rPr lang="zh-CN" altLang="en-US" dirty="0"/>
              <a:t>这是一个合法的堆吗？</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When and where is…"/>
          <p:cNvSpPr>
            <a:spLocks noGrp="1"/>
          </p:cNvSpPr>
          <p:nvPr>
            <p:ph type="title"/>
          </p:nvPr>
        </p:nvSpPr>
        <p:spPr>
          <a:prstGeom prst="rect">
            <a:avLst/>
          </a:prstGeom>
        </p:spPr>
        <p:txBody>
          <a:bodyPr>
            <a:normAutofit/>
          </a:bodyPr>
          <a:lstStyle/>
          <a:p>
            <a:pPr defTabSz="508254">
              <a:defRPr sz="6960" b="1"/>
            </a:pPr>
            <a:r>
              <a:rPr lang="en-US" dirty="0" err="1"/>
              <a:t>优先队列使用场景</a:t>
            </a:r>
            <a:endParaRPr dirty="0"/>
          </a:p>
        </p:txBody>
      </p:sp>
      <p:sp>
        <p:nvSpPr>
          <p:cNvPr id="656" name="Used in certain implementations of Dijkstra's Shortest Path algorithm.…"/>
          <p:cNvSpPr/>
          <p:nvPr/>
        </p:nvSpPr>
        <p:spPr>
          <a:xfrm>
            <a:off x="952500" y="2383030"/>
            <a:ext cx="11099800" cy="498754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343902" indent="-343902" algn="l" defTabSz="572516">
              <a:buSzPct val="75000"/>
              <a:buChar char="•"/>
              <a:defRPr sz="2940"/>
            </a:pPr>
            <a:r>
              <a:rPr lang="zh-CN" altLang="en-US" dirty="0"/>
              <a:t>用于</a:t>
            </a:r>
            <a:r>
              <a:rPr lang="en-US" altLang="zh-CN" dirty="0"/>
              <a:t>Dijkstra</a:t>
            </a:r>
            <a:r>
              <a:rPr lang="zh-CN" altLang="en-US" dirty="0"/>
              <a:t>最短路径算法中。</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当你需要动态获取下一个</a:t>
            </a:r>
            <a:r>
              <a:rPr lang="en-US" altLang="zh-CN" dirty="0"/>
              <a:t>’</a:t>
            </a:r>
            <a:r>
              <a:rPr lang="zh-CN" altLang="en-US" dirty="0"/>
              <a:t>最好</a:t>
            </a:r>
            <a:r>
              <a:rPr lang="en-US" altLang="zh-CN" dirty="0"/>
              <a:t>’</a:t>
            </a:r>
            <a:r>
              <a:rPr lang="zh-CN" altLang="en-US" dirty="0"/>
              <a:t>或者</a:t>
            </a:r>
            <a:r>
              <a:rPr lang="en-US" altLang="zh-CN" dirty="0"/>
              <a:t>’</a:t>
            </a:r>
            <a:r>
              <a:rPr lang="zh-CN" altLang="en-US" dirty="0"/>
              <a:t>最差</a:t>
            </a:r>
            <a:r>
              <a:rPr lang="en-US" altLang="zh-CN" dirty="0"/>
              <a:t>’</a:t>
            </a:r>
            <a:r>
              <a:rPr lang="zh-CN" altLang="en-US" dirty="0"/>
              <a:t>的元素时。</a:t>
            </a:r>
            <a:endParaRPr dirty="0"/>
          </a:p>
          <a:p>
            <a:pPr marL="343902" indent="-343902" algn="l" defTabSz="572516">
              <a:buSzPct val="75000"/>
              <a:buChar char="•"/>
              <a:defRPr sz="2940"/>
            </a:pPr>
            <a:endParaRPr dirty="0"/>
          </a:p>
          <a:p>
            <a:pPr marL="343902" indent="-343902" algn="l" defTabSz="572516">
              <a:buSzPct val="75000"/>
              <a:buChar char="•"/>
              <a:defRPr sz="2940"/>
            </a:pPr>
            <a:r>
              <a:rPr lang="zh-CN" altLang="en-US" dirty="0"/>
              <a:t>用于哈夫曼编码</a:t>
            </a:r>
            <a:r>
              <a:rPr lang="en-US" altLang="zh-CN" dirty="0"/>
              <a:t>(</a:t>
            </a:r>
            <a:r>
              <a:rPr lang="zh-CN" altLang="en-US" dirty="0"/>
              <a:t>常用于无损压缩</a:t>
            </a:r>
            <a:r>
              <a:rPr lang="en-US" altLang="zh-CN" dirty="0"/>
              <a:t>)</a:t>
            </a:r>
            <a:r>
              <a:rPr lang="zh-CN" altLang="en-US" dirty="0"/>
              <a:t>。</a:t>
            </a:r>
            <a:endParaRPr dirty="0"/>
          </a:p>
          <a:p>
            <a:pPr algn="l" defTabSz="572516">
              <a:defRPr sz="2940"/>
            </a:pPr>
            <a:endParaRPr dirty="0"/>
          </a:p>
          <a:p>
            <a:pPr marL="343902" indent="-343902" algn="l" defTabSz="572516">
              <a:buSzPct val="75000"/>
              <a:buChar char="•"/>
              <a:defRPr sz="2940"/>
            </a:pPr>
            <a:r>
              <a:rPr lang="zh-CN" altLang="en-US" dirty="0"/>
              <a:t>用于最佳优先搜索算法</a:t>
            </a:r>
            <a:r>
              <a:rPr lang="en-US" altLang="zh-CN" dirty="0"/>
              <a:t>(</a:t>
            </a:r>
            <a:r>
              <a:rPr dirty="0"/>
              <a:t>Best First Search</a:t>
            </a:r>
            <a:r>
              <a:rPr lang="zh-CN" altLang="en-US" dirty="0"/>
              <a:t>，</a:t>
            </a:r>
            <a:r>
              <a:rPr dirty="0"/>
              <a:t>BFS)</a:t>
            </a:r>
            <a:r>
              <a:rPr lang="zh-CN" altLang="en-US" dirty="0"/>
              <a:t>，可以用通过</a:t>
            </a:r>
            <a:r>
              <a:rPr lang="en-US" altLang="zh-CN" dirty="0"/>
              <a:t>PQ</a:t>
            </a:r>
            <a:r>
              <a:rPr lang="zh-CN" altLang="en-US" dirty="0"/>
              <a:t>不断获取下一个最有希望的节点。</a:t>
            </a:r>
            <a:endParaRPr dirty="0"/>
          </a:p>
          <a:p>
            <a:pPr marL="343902" indent="-343902" algn="l" defTabSz="572516">
              <a:buSzPct val="75000"/>
              <a:buChar char="•"/>
              <a:defRPr sz="2940"/>
            </a:pPr>
            <a:endParaRPr dirty="0"/>
          </a:p>
          <a:p>
            <a:pPr marL="343902" indent="-343902" algn="l" defTabSz="572516">
              <a:buSzPct val="75000"/>
              <a:buChar char="•"/>
              <a:defRPr sz="2940"/>
            </a:pPr>
            <a:r>
              <a:rPr lang="en-US" dirty="0" err="1"/>
              <a:t>用于最小生成树算法</a:t>
            </a:r>
            <a:r>
              <a:rPr lang="en-US" dirty="0"/>
              <a:t>(</a:t>
            </a:r>
            <a:r>
              <a:rPr dirty="0"/>
              <a:t>Minimum Spanning Tree</a:t>
            </a:r>
            <a:r>
              <a:rPr lang="zh-CN" altLang="en-US" dirty="0"/>
              <a:t>，</a:t>
            </a:r>
            <a:r>
              <a:rPr dirty="0"/>
              <a:t>MST)</a:t>
            </a:r>
            <a:r>
              <a:rPr lang="zh-CN" altLang="en-US" dirty="0"/>
              <a:t>。</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omplexity PQ…"/>
          <p:cNvSpPr>
            <a:spLocks noGrp="1"/>
          </p:cNvSpPr>
          <p:nvPr>
            <p:ph type="title"/>
          </p:nvPr>
        </p:nvSpPr>
        <p:spPr>
          <a:prstGeom prst="rect">
            <a:avLst/>
          </a:prstGeom>
        </p:spPr>
        <p:txBody>
          <a:bodyPr>
            <a:normAutofit fontScale="90000"/>
          </a:bodyPr>
          <a:lstStyle/>
          <a:p>
            <a:pPr defTabSz="508254">
              <a:defRPr sz="6960" b="1"/>
            </a:pPr>
            <a:r>
              <a:rPr lang="zh-CN" altLang="en-US" dirty="0"/>
              <a:t>优先队列复杂度</a:t>
            </a:r>
            <a:r>
              <a:rPr lang="en-US" altLang="zh-CN" dirty="0"/>
              <a:t>(</a:t>
            </a:r>
            <a:r>
              <a:rPr lang="zh-CN" altLang="en-US" dirty="0"/>
              <a:t>基于二叉堆</a:t>
            </a:r>
            <a:r>
              <a:rPr lang="en-US" altLang="zh-CN" dirty="0"/>
              <a:t>)</a:t>
            </a:r>
            <a:endParaRPr dirty="0"/>
          </a:p>
        </p:txBody>
      </p:sp>
      <p:graphicFrame>
        <p:nvGraphicFramePr>
          <p:cNvPr id="661" name="Table"/>
          <p:cNvGraphicFramePr/>
          <p:nvPr>
            <p:extLst>
              <p:ext uri="{D42A27DB-BD31-4B8C-83A1-F6EECF244321}">
                <p14:modId xmlns:p14="http://schemas.microsoft.com/office/powerpoint/2010/main" val="4015756825"/>
              </p:ext>
            </p:extLst>
          </p:nvPr>
        </p:nvGraphicFramePr>
        <p:xfrm>
          <a:off x="904077" y="2585442"/>
          <a:ext cx="11196644" cy="6309912"/>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构建二叉堆</a:t>
                      </a:r>
                      <a:endParaRPr sz="40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取出</a:t>
                      </a:r>
                      <a:r>
                        <a:rPr sz="4000" b="1" dirty="0">
                          <a:solidFill>
                            <a:srgbClr val="FFFFFF"/>
                          </a:solidFill>
                          <a:latin typeface="Helvetica"/>
                          <a:ea typeface="Helvetica"/>
                          <a:cs typeface="Helvetica"/>
                          <a:sym typeface="Helvetica"/>
                        </a:rPr>
                        <a:t>Polling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查看</a:t>
                      </a:r>
                      <a:r>
                        <a:rPr sz="4000" b="1" dirty="0">
                          <a:solidFill>
                            <a:srgbClr val="FFFFFF"/>
                          </a:solidFill>
                          <a:latin typeface="Helvetica"/>
                          <a:ea typeface="Helvetica"/>
                          <a:cs typeface="Helvetica"/>
                          <a:sym typeface="Helvetica"/>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77478">
                <a:tc>
                  <a:txBody>
                    <a:bodyPr/>
                    <a:lstStyle/>
                    <a:p>
                      <a:pPr defTabSz="914400">
                        <a:defRPr>
                          <a:solidFill>
                            <a:srgbClr val="000000"/>
                          </a:solidFill>
                        </a:defRPr>
                      </a:pPr>
                      <a:r>
                        <a:rPr lang="zh-CN" altLang="en-US" sz="4000" b="1" dirty="0">
                          <a:solidFill>
                            <a:srgbClr val="FFFFFF"/>
                          </a:solidFill>
                          <a:latin typeface="Helvetica"/>
                          <a:ea typeface="Helvetica"/>
                          <a:cs typeface="Helvetica"/>
                          <a:sym typeface="Helvetica"/>
                        </a:rPr>
                        <a:t>添加</a:t>
                      </a:r>
                      <a:r>
                        <a:rPr sz="4000" b="1" dirty="0">
                          <a:solidFill>
                            <a:srgbClr val="FFFFFF"/>
                          </a:solidFill>
                          <a:latin typeface="Helvetica"/>
                          <a:ea typeface="Helvetica"/>
                          <a:cs typeface="Helvetica"/>
                          <a:sym typeface="Helvetica"/>
                        </a:rPr>
                        <a:t>Adding</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dirty="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 name="Table"/>
          <p:cNvGraphicFramePr/>
          <p:nvPr>
            <p:extLst>
              <p:ext uri="{D42A27DB-BD31-4B8C-83A1-F6EECF244321}">
                <p14:modId xmlns:p14="http://schemas.microsoft.com/office/powerpoint/2010/main" val="2164965600"/>
              </p:ext>
            </p:extLst>
          </p:nvPr>
        </p:nvGraphicFramePr>
        <p:xfrm>
          <a:off x="904077" y="2415116"/>
          <a:ext cx="11196644" cy="6013968"/>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03492">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简单移除</a:t>
                      </a:r>
                      <a:r>
                        <a:rPr lang="en-US" sz="3600" b="1" dirty="0">
                          <a:solidFill>
                            <a:srgbClr val="FFFFFF"/>
                          </a:solidFill>
                          <a:latin typeface="Helvetica"/>
                          <a:ea typeface="Helvetica"/>
                          <a:cs typeface="Helvetica"/>
                          <a:sym typeface="Helvetica"/>
                        </a:rPr>
                        <a:t>(Removing)</a:t>
                      </a:r>
                      <a:endParaRPr sz="36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03492">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基于哈希表实现的移除</a:t>
                      </a:r>
                      <a:r>
                        <a:rPr lang="en-US" altLang="zh-CN" sz="3600" b="1" dirty="0">
                          <a:solidFill>
                            <a:srgbClr val="FFFFFF"/>
                          </a:solidFill>
                          <a:latin typeface="Helvetica"/>
                          <a:ea typeface="Helvetica"/>
                          <a:cs typeface="Helvetica"/>
                          <a:sym typeface="Helvetica"/>
                        </a:rPr>
                        <a:t>(</a:t>
                      </a:r>
                      <a:r>
                        <a:rPr sz="3600" b="1" dirty="0">
                          <a:solidFill>
                            <a:srgbClr val="FFFFFF"/>
                          </a:solidFill>
                          <a:latin typeface="Helvetica"/>
                          <a:ea typeface="Helvetica"/>
                          <a:cs typeface="Helvetica"/>
                          <a:sym typeface="Helvetica"/>
                        </a:rPr>
                        <a:t>removing</a:t>
                      </a:r>
                      <a:r>
                        <a:rPr lang="en-US" sz="3600" b="1" dirty="0">
                          <a:solidFill>
                            <a:srgbClr val="FFFFFF"/>
                          </a:solidFill>
                          <a:latin typeface="Helvetica"/>
                          <a:ea typeface="Helvetica"/>
                          <a:cs typeface="Helvetica"/>
                          <a:sym typeface="Helvetica"/>
                        </a:rPr>
                        <a:t>)</a:t>
                      </a:r>
                      <a:r>
                        <a:rPr sz="3600" b="1" dirty="0">
                          <a:solidFill>
                            <a:srgbClr val="FFFFFF"/>
                          </a:solidFill>
                          <a:latin typeface="Helvetica"/>
                          <a:ea typeface="Helvetica"/>
                          <a:cs typeface="Helvetica"/>
                          <a:sym typeface="Helvetica"/>
                        </a:rPr>
                        <a:t>  *</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03492">
                <a:tc>
                  <a:txBody>
                    <a:bodyPr/>
                    <a:lstStyle/>
                    <a:p>
                      <a:pPr defTabSz="914400">
                        <a:defRPr>
                          <a:solidFill>
                            <a:srgbClr val="000000"/>
                          </a:solidFill>
                        </a:defRPr>
                      </a:pPr>
                      <a:r>
                        <a:rPr lang="en-US" sz="3600" b="1" dirty="0" err="1">
                          <a:solidFill>
                            <a:srgbClr val="FFFFFF"/>
                          </a:solidFill>
                          <a:latin typeface="Helvetica"/>
                          <a:ea typeface="Helvetica"/>
                          <a:cs typeface="Helvetica"/>
                          <a:sym typeface="Helvetica"/>
                        </a:rPr>
                        <a:t>简单包含检查C</a:t>
                      </a:r>
                      <a:r>
                        <a:rPr sz="3600" b="1" dirty="0" err="1">
                          <a:solidFill>
                            <a:srgbClr val="FFFFFF"/>
                          </a:solidFill>
                          <a:latin typeface="Helvetica"/>
                          <a:ea typeface="Helvetica"/>
                          <a:cs typeface="Helvetica"/>
                          <a:sym typeface="Helvetica"/>
                        </a:rPr>
                        <a:t>ontains</a:t>
                      </a:r>
                      <a:endParaRPr sz="3600" b="1" dirty="0">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03492">
                <a:tc>
                  <a:txBody>
                    <a:bodyPr/>
                    <a:lstStyle/>
                    <a:p>
                      <a:pPr defTabSz="914400">
                        <a:defRPr>
                          <a:solidFill>
                            <a:srgbClr val="000000"/>
                          </a:solidFill>
                        </a:defRPr>
                      </a:pPr>
                      <a:r>
                        <a:rPr lang="zh-CN" altLang="en-US" sz="3600" b="1" dirty="0">
                          <a:solidFill>
                            <a:srgbClr val="FFFFFF"/>
                          </a:solidFill>
                          <a:latin typeface="Helvetica"/>
                          <a:ea typeface="Helvetica"/>
                          <a:cs typeface="Helvetica"/>
                          <a:sym typeface="Helvetica"/>
                        </a:rPr>
                        <a:t>基于哈希表实现的包含检查</a:t>
                      </a:r>
                      <a:r>
                        <a:rPr lang="en-US" altLang="zh-CN" sz="3600" b="1" dirty="0">
                          <a:solidFill>
                            <a:srgbClr val="FFFFFF"/>
                          </a:solidFill>
                          <a:latin typeface="Helvetica"/>
                          <a:ea typeface="Helvetica"/>
                          <a:cs typeface="Helvetica"/>
                          <a:sym typeface="Helvetica"/>
                        </a:rPr>
                        <a:t>Contains</a:t>
                      </a:r>
                      <a:r>
                        <a:rPr lang="zh-CN" altLang="en-US" sz="3600" b="1" dirty="0">
                          <a:solidFill>
                            <a:srgbClr val="FFFFFF"/>
                          </a:solidFill>
                          <a:latin typeface="Helvetica"/>
                          <a:ea typeface="Helvetica"/>
                          <a:cs typeface="Helvetica"/>
                          <a:sym typeface="Helvetica"/>
                        </a:rPr>
                        <a:t> </a:t>
                      </a:r>
                      <a:r>
                        <a:rPr sz="3600" b="1" dirty="0">
                          <a:solidFill>
                            <a:srgbClr val="FFFFFF"/>
                          </a:solidFill>
                          <a:latin typeface="Helvetica"/>
                          <a:ea typeface="Helvetica"/>
                          <a:cs typeface="Helvetica"/>
                          <a:sym typeface="Helvetica"/>
                        </a:rPr>
                        <a:t>*</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dirty="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666" name="* Using a hash table to help optimize these operations does take up linear space and also adds some overhead to the binary heap implementation."/>
          <p:cNvSpPr/>
          <p:nvPr/>
        </p:nvSpPr>
        <p:spPr>
          <a:xfrm>
            <a:off x="4729486" y="8881093"/>
            <a:ext cx="3545842" cy="4411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200"/>
            </a:pPr>
            <a:r>
              <a:rPr lang="zh-CN" altLang="en-US" dirty="0"/>
              <a:t>* 可以采用哈希表进行优化</a:t>
            </a:r>
            <a:endParaRPr dirty="0"/>
          </a:p>
        </p:txBody>
      </p:sp>
      <p:sp>
        <p:nvSpPr>
          <p:cNvPr id="667" name="Complexity PQ…"/>
          <p:cNvSpPr>
            <a:spLocks noGrp="1"/>
          </p:cNvSpPr>
          <p:nvPr>
            <p:ph type="title"/>
          </p:nvPr>
        </p:nvSpPr>
        <p:spPr>
          <a:prstGeom prst="rect">
            <a:avLst/>
          </a:prstGeom>
        </p:spPr>
        <p:txBody>
          <a:bodyPr>
            <a:normAutofit fontScale="90000"/>
          </a:bodyPr>
          <a:lstStyle/>
          <a:p>
            <a:pPr defTabSz="508254">
              <a:defRPr sz="6960" b="1"/>
            </a:pPr>
            <a:r>
              <a:rPr lang="zh-CN" altLang="en-US" dirty="0"/>
              <a:t>优先队列复杂度</a:t>
            </a:r>
            <a:r>
              <a:rPr lang="en-US" altLang="zh-CN" dirty="0"/>
              <a:t>(</a:t>
            </a:r>
            <a:r>
              <a:rPr lang="zh-CN" altLang="en-US" dirty="0"/>
              <a:t>基于二叉堆</a:t>
            </a:r>
            <a:r>
              <a:rPr lang="en-US" altLang="zh-CN" dirty="0"/>
              <a:t>)</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34" name="A priority queue is an Abstract Data Type (ADT) that operates similar to a normal queue except that each element has a certain priority. The priority of the elements in the priority queue determine the order in which elements are removed from the PQ."/>
          <p:cNvSpPr/>
          <p:nvPr/>
        </p:nvSpPr>
        <p:spPr>
          <a:xfrm>
            <a:off x="952500" y="2413000"/>
            <a:ext cx="10659534" cy="159066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3000"/>
            </a:pPr>
            <a:r>
              <a:rPr lang="zh-CN" altLang="en-US" dirty="0"/>
              <a:t>优先队列是一种抽象数据类型，它的工作方式和普通队列类似，但是</a:t>
            </a:r>
            <a:r>
              <a:rPr lang="zh-CN" altLang="en-US" b="1" dirty="0">
                <a:solidFill>
                  <a:srgbClr val="11DBE2"/>
                </a:solidFill>
              </a:rPr>
              <a:t>优先队列中的元素都有一个优先级</a:t>
            </a:r>
            <a:r>
              <a:rPr lang="zh-CN" altLang="en-US" dirty="0"/>
              <a:t>，这个优先级决定了元素出队列时候的顺序。</a:t>
            </a:r>
            <a:endParaRPr dirty="0"/>
          </a:p>
        </p:txBody>
      </p:sp>
      <p:sp>
        <p:nvSpPr>
          <p:cNvPr id="135" name="NOTE: Priority queues only supports comparable data, meaning the data inserted into the priority queue must be able to be ordered in some way either from least to greatest or greatest to least. This is so that we are able to assign relative priorities to each element."/>
          <p:cNvSpPr/>
          <p:nvPr/>
        </p:nvSpPr>
        <p:spPr>
          <a:xfrm>
            <a:off x="614362" y="4675075"/>
            <a:ext cx="11335809" cy="14875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rPr lang="zh-CN" altLang="en-US" dirty="0"/>
              <a:t>注意：优先队列仅支持</a:t>
            </a:r>
            <a:r>
              <a:rPr lang="zh-CN" altLang="en-US" b="1" dirty="0">
                <a:solidFill>
                  <a:srgbClr val="11DBE2"/>
                </a:solidFill>
              </a:rPr>
              <a:t>可比较的数据</a:t>
            </a:r>
            <a:r>
              <a:rPr lang="zh-CN" altLang="en-US" dirty="0"/>
              <a:t>，也就是说，插入优先队列中的元素应该是可以排序的</a:t>
            </a:r>
            <a:r>
              <a:rPr lang="en-US" altLang="zh-CN" dirty="0"/>
              <a:t>(</a:t>
            </a:r>
            <a:r>
              <a:rPr lang="zh-CN" altLang="en-US" dirty="0"/>
              <a:t>从大到小或者从小到大</a:t>
            </a:r>
            <a:r>
              <a:rPr lang="en-US" altLang="zh-CN" dirty="0"/>
              <a:t>)</a:t>
            </a:r>
            <a:r>
              <a:rPr lang="zh-CN" altLang="en-US" dirty="0"/>
              <a:t>。这也就是为什么我们可以给优先队列中的每一个元素赋一个相对优先级。</a:t>
            </a:r>
            <a:endParaRPr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urning Min PQ…"/>
          <p:cNvSpPr>
            <a:spLocks noGrp="1"/>
          </p:cNvSpPr>
          <p:nvPr>
            <p:ph type="title"/>
          </p:nvPr>
        </p:nvSpPr>
        <p:spPr>
          <a:xfrm>
            <a:off x="-446206" y="2342256"/>
            <a:ext cx="13897212" cy="4385043"/>
          </a:xfrm>
          <a:prstGeom prst="rect">
            <a:avLst/>
          </a:prstGeom>
        </p:spPr>
        <p:txBody>
          <a:bodyPr/>
          <a:lstStyle/>
          <a:p>
            <a:pPr>
              <a:defRPr sz="12100" b="1"/>
            </a:pPr>
            <a:r>
              <a:rPr lang="zh-CN" altLang="en-US" dirty="0"/>
              <a:t>将最小堆转换成最大堆</a:t>
            </a:r>
            <a:endParaRPr dirty="0"/>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urning Min PQ…"/>
          <p:cNvSpPr>
            <a:spLocks noGrp="1"/>
          </p:cNvSpPr>
          <p:nvPr>
            <p:ph type="title"/>
          </p:nvPr>
        </p:nvSpPr>
        <p:spPr>
          <a:prstGeom prst="rect">
            <a:avLst/>
          </a:prstGeom>
        </p:spPr>
        <p:txBody>
          <a:bodyPr>
            <a:normAutofit/>
          </a:bodyPr>
          <a:lstStyle/>
          <a:p>
            <a:pPr defTabSz="508254">
              <a:defRPr sz="6960" b="1"/>
            </a:pPr>
            <a:r>
              <a:rPr lang="zh-CN" altLang="en-US" dirty="0"/>
              <a:t>将一个最小堆转换成最大堆</a:t>
            </a:r>
            <a:endParaRPr dirty="0"/>
          </a:p>
        </p:txBody>
      </p:sp>
      <p:sp>
        <p:nvSpPr>
          <p:cNvPr id="676" name="Problem: Often the standard library of most programming languages only provide a min PQ which sorts by smallest elements first, but sometimes we need a Max PQ.…"/>
          <p:cNvSpPr/>
          <p:nvPr/>
        </p:nvSpPr>
        <p:spPr>
          <a:xfrm>
            <a:off x="999571" y="2633968"/>
            <a:ext cx="11005658" cy="52553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54990">
              <a:defRPr sz="3705"/>
            </a:pPr>
            <a:r>
              <a:rPr lang="zh-CN" altLang="en-US" b="1" u="sng" dirty="0"/>
              <a:t>问题：</a:t>
            </a:r>
            <a:r>
              <a:rPr dirty="0"/>
              <a:t> </a:t>
            </a:r>
            <a:r>
              <a:rPr lang="zh-CN" altLang="en-US" dirty="0"/>
              <a:t>通常，大多数编程语言的标准库仅仅支持最小堆，也就是将最小元素排在第一个，但是有的时候我们需要一个最大堆。</a:t>
            </a:r>
            <a:endParaRPr dirty="0"/>
          </a:p>
          <a:p>
            <a:pPr defTabSz="554990">
              <a:defRPr sz="3705"/>
            </a:pPr>
            <a:endParaRPr dirty="0"/>
          </a:p>
          <a:p>
            <a:pPr defTabSz="554990">
              <a:defRPr sz="3705"/>
            </a:pPr>
            <a:r>
              <a:rPr lang="zh-CN" altLang="en-US" dirty="0"/>
              <a:t>因为优先队列中的每一个元素都要实现某种可比较的</a:t>
            </a:r>
            <a:r>
              <a:rPr lang="en-US" altLang="zh-CN" b="1" dirty="0">
                <a:solidFill>
                  <a:srgbClr val="11DBE2"/>
                </a:solidFill>
              </a:rPr>
              <a:t>comparable interface</a:t>
            </a:r>
            <a:r>
              <a:rPr lang="zh-CN" altLang="en-US" dirty="0"/>
              <a:t>，我们可以在接口实现中简单</a:t>
            </a:r>
            <a:r>
              <a:rPr lang="zh-CN" altLang="en-US" b="1" dirty="0">
                <a:solidFill>
                  <a:srgbClr val="11DBE2"/>
                </a:solidFill>
              </a:rPr>
              <a:t>取反</a:t>
            </a:r>
            <a:r>
              <a:rPr lang="zh-CN" altLang="en-US" dirty="0"/>
              <a:t>，这样可以实现最大堆。</a:t>
            </a:r>
            <a:endParaRPr lang="en-US" dirty="0"/>
          </a:p>
          <a:p>
            <a:pPr defTabSz="554990">
              <a:defRPr sz="3705"/>
            </a:pPr>
            <a:endParaRPr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urning Min PQ…"/>
          <p:cNvSpPr>
            <a:spLocks noGrp="1"/>
          </p:cNvSpPr>
          <p:nvPr>
            <p:ph type="title"/>
          </p:nvPr>
        </p:nvSpPr>
        <p:spPr>
          <a:prstGeom prst="rect">
            <a:avLst/>
          </a:prstGeom>
        </p:spPr>
        <p:txBody>
          <a:bodyPr>
            <a:normAutofit/>
          </a:bodyPr>
          <a:lstStyle/>
          <a:p>
            <a:pPr defTabSz="508254">
              <a:defRPr sz="6960" b="1"/>
            </a:pPr>
            <a:r>
              <a:rPr lang="zh-CN" altLang="en-US" dirty="0"/>
              <a:t>将一个最小堆转换成最大堆</a:t>
            </a:r>
            <a:endParaRPr dirty="0"/>
          </a:p>
        </p:txBody>
      </p:sp>
      <p:sp>
        <p:nvSpPr>
          <p:cNvPr id="68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3"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86"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7" name="Let x, y be numbers in the PQ. For a min PQ, if x &lt;= y then x comes out of the PQ before y, so the negation of this is if x &gt;= y then y comes out before x."/>
          <p:cNvSpPr/>
          <p:nvPr/>
        </p:nvSpPr>
        <p:spPr>
          <a:xfrm>
            <a:off x="409398" y="4312987"/>
            <a:ext cx="684277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假设</a:t>
            </a:r>
            <a:r>
              <a:rPr lang="en-US" altLang="zh-CN" dirty="0"/>
              <a:t>x</a:t>
            </a:r>
            <a:r>
              <a:rPr lang="zh-CN" altLang="en-US" dirty="0"/>
              <a:t>，</a:t>
            </a:r>
            <a:r>
              <a:rPr lang="en-US" altLang="zh-CN" dirty="0"/>
              <a:t>y</a:t>
            </a:r>
            <a:r>
              <a:rPr lang="zh-CN" altLang="en-US" dirty="0"/>
              <a:t>是优先队列中的两个数字，如果</a:t>
            </a:r>
            <a:r>
              <a:rPr lang="en-US" altLang="zh-CN" dirty="0"/>
              <a:t>x &lt;= y</a:t>
            </a:r>
            <a:r>
              <a:rPr lang="zh-CN" altLang="en-US" dirty="0"/>
              <a:t>，那么</a:t>
            </a:r>
            <a:r>
              <a:rPr lang="en-US" altLang="zh-CN" dirty="0"/>
              <a:t>x</a:t>
            </a:r>
            <a:r>
              <a:rPr lang="zh-CN" altLang="en-US" dirty="0"/>
              <a:t>将先于</a:t>
            </a:r>
            <a:r>
              <a:rPr lang="en-US" altLang="zh-CN" dirty="0"/>
              <a:t>y</a:t>
            </a:r>
            <a:r>
              <a:rPr lang="zh-CN" altLang="en-US" dirty="0"/>
              <a:t>出队列。将</a:t>
            </a:r>
            <a:r>
              <a:rPr lang="en-US" altLang="zh-CN" dirty="0"/>
              <a:t>x &lt;= y</a:t>
            </a:r>
            <a:r>
              <a:rPr lang="zh-CN" altLang="en-US" dirty="0"/>
              <a:t>取反就是</a:t>
            </a:r>
            <a:r>
              <a:rPr lang="en-US" altLang="zh-CN" dirty="0"/>
              <a:t> x &gt;= y</a:t>
            </a:r>
            <a:r>
              <a:rPr lang="zh-CN" altLang="en-US" dirty="0"/>
              <a:t>，也就是</a:t>
            </a:r>
            <a:r>
              <a:rPr lang="en-US" altLang="zh-CN" dirty="0"/>
              <a:t>y</a:t>
            </a:r>
            <a:r>
              <a:rPr lang="zh-CN" altLang="en-US" dirty="0"/>
              <a:t>将先于</a:t>
            </a:r>
            <a:r>
              <a:rPr lang="en-US" altLang="zh-CN" dirty="0"/>
              <a:t>x</a:t>
            </a:r>
            <a:r>
              <a:rPr lang="zh-CN" altLang="en-US" dirty="0"/>
              <a:t>出队列。</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69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4"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97"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8"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03"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8"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9"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1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4"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17"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18"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23"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8"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29"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34"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6"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9"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40"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45"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7"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8"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9" name="2"/>
          <p:cNvSpPr/>
          <p:nvPr/>
        </p:nvSpPr>
        <p:spPr>
          <a:xfrm>
            <a:off x="85993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0"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1" name="Let x, y be numbers in the PQ. For a min PQ, if x &lt;= y then x comes out of the PQ before y, so the negation of this is if x &gt;= y then y comes out before x."/>
          <p:cNvSpPr/>
          <p:nvPr/>
        </p:nvSpPr>
        <p:spPr>
          <a:xfrm>
            <a:off x="409398" y="4312986"/>
            <a:ext cx="6842773"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假设</a:t>
            </a:r>
            <a:r>
              <a:rPr lang="en" altLang="zh-CN" dirty="0"/>
              <a:t>x</a:t>
            </a:r>
            <a:r>
              <a:rPr lang="zh-CN" altLang="en" dirty="0"/>
              <a:t>，</a:t>
            </a:r>
            <a:r>
              <a:rPr lang="en" altLang="zh-CN" dirty="0"/>
              <a:t>y</a:t>
            </a:r>
            <a:r>
              <a:rPr lang="zh-CN" altLang="en-US" dirty="0"/>
              <a:t>是优先队列中的两个数字，如果</a:t>
            </a:r>
            <a:r>
              <a:rPr lang="en" altLang="zh-CN" dirty="0"/>
              <a:t>x &lt;= y</a:t>
            </a:r>
            <a:r>
              <a:rPr lang="zh-CN" altLang="en" dirty="0"/>
              <a:t>，</a:t>
            </a:r>
            <a:r>
              <a:rPr lang="zh-CN" altLang="en-US" dirty="0"/>
              <a:t>那么</a:t>
            </a:r>
            <a:r>
              <a:rPr lang="en" altLang="zh-CN" dirty="0"/>
              <a:t>x</a:t>
            </a:r>
            <a:r>
              <a:rPr lang="zh-CN" altLang="en-US" dirty="0"/>
              <a:t>将先于</a:t>
            </a:r>
            <a:r>
              <a:rPr lang="en" altLang="zh-CN" dirty="0"/>
              <a:t>y</a:t>
            </a:r>
            <a:r>
              <a:rPr lang="zh-CN" altLang="en-US" dirty="0"/>
              <a:t>出队列。将</a:t>
            </a:r>
            <a:r>
              <a:rPr lang="en" altLang="zh-CN" dirty="0"/>
              <a:t>x &lt;= y</a:t>
            </a:r>
            <a:r>
              <a:rPr lang="zh-CN" altLang="en-US" dirty="0"/>
              <a:t>取反就是 </a:t>
            </a:r>
            <a:r>
              <a:rPr lang="en" altLang="zh-CN" dirty="0"/>
              <a:t>x &gt;= y</a:t>
            </a:r>
            <a:r>
              <a:rPr lang="zh-CN" altLang="en" dirty="0"/>
              <a:t>，</a:t>
            </a:r>
            <a:r>
              <a:rPr lang="zh-CN" altLang="en-US" dirty="0"/>
              <a:t>也就是</a:t>
            </a:r>
            <a:r>
              <a:rPr lang="en" altLang="zh-CN" dirty="0"/>
              <a:t>y</a:t>
            </a:r>
            <a:r>
              <a:rPr lang="zh-CN" altLang="en-US" dirty="0"/>
              <a:t>将先于</a:t>
            </a:r>
            <a:r>
              <a:rPr lang="en" altLang="zh-CN" dirty="0"/>
              <a:t>x</a:t>
            </a:r>
            <a:r>
              <a:rPr lang="zh-CN" altLang="en-US" dirty="0"/>
              <a:t>出队列。</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54"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55"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56"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57"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5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9"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60"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40" name="Suppose all these…"/>
          <p:cNvSpPr/>
          <p:nvPr/>
        </p:nvSpPr>
        <p:spPr>
          <a:xfrm>
            <a:off x="878804" y="5361873"/>
            <a:ext cx="6104235" cy="176458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dirty="0"/>
              <a:t>假定我们已经将右边的</a:t>
            </a:r>
            <a:endParaRPr lang="en-US" altLang="zh-CN" dirty="0"/>
          </a:p>
          <a:p>
            <a:r>
              <a:rPr lang="zh-CN" altLang="en-US" dirty="0"/>
              <a:t>所有元素都插入到优先队列，</a:t>
            </a:r>
            <a:endParaRPr lang="en-US" altLang="zh-CN" dirty="0"/>
          </a:p>
          <a:p>
            <a:r>
              <a:rPr lang="zh-CN" altLang="en-US" dirty="0"/>
              <a:t>优先顺序为元素值从小到大。</a:t>
            </a:r>
            <a:endParaRPr dirty="0"/>
          </a:p>
        </p:txBody>
      </p:sp>
      <p:sp>
        <p:nvSpPr>
          <p:cNvPr id="14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4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65"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66"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67"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68"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6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70"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1"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76"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77"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78"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7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80"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81"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87"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88"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89"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9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91"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92"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3"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798"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99"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00"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01"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02"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03"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09"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0"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11"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12"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13"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14"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5"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20"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1"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22"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23"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24"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25"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6"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3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33"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34"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3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36"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7"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42"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44"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45"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4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47"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8"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53"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55"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56"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5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58"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9"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64"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5"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66"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67"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6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69"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0"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5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57" name="Instructions:"/>
          <p:cNvSpPr/>
          <p:nvPr/>
        </p:nvSpPr>
        <p:spPr>
          <a:xfrm>
            <a:off x="2240155"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158"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75"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76"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77"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78"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7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80"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1"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86"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7"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88"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8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90"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91"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92"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897"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8"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99"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0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901"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02"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3" name="An alternative method for numbers is to negate the numbers as you insert them into the PQ and negate them again when they are taken out. This has the same effect as negating the comparator."/>
          <p:cNvSpPr/>
          <p:nvPr/>
        </p:nvSpPr>
        <p:spPr>
          <a:xfrm>
            <a:off x="764063" y="4087255"/>
            <a:ext cx="6689415" cy="231858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对于数字还有一种做法，在插入的时候将数字取反，取出的时候再将它们取反。这个和之前的</a:t>
            </a:r>
            <a:r>
              <a:rPr lang="en" altLang="zh-CN" dirty="0"/>
              <a:t>comparator</a:t>
            </a:r>
            <a:r>
              <a:rPr lang="zh-CN" altLang="en-US" dirty="0"/>
              <a:t>取反的效果一样。</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Suppose lex is a comparator for strings which sorts strings in lexicographic order (the default in most programming languages). Then let nlex be the negation of lex, and also let s1, s2 be strings"/>
          <p:cNvSpPr/>
          <p:nvPr/>
        </p:nvSpPr>
        <p:spPr>
          <a:xfrm>
            <a:off x="179826" y="1918343"/>
            <a:ext cx="12645148" cy="168445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484886">
              <a:defRPr sz="3237"/>
            </a:pPr>
            <a:r>
              <a:rPr lang="zh-CN" altLang="en-US" dirty="0"/>
              <a:t>假定 </a:t>
            </a:r>
            <a:r>
              <a:rPr lang="en" altLang="zh-CN" b="1" i="1" dirty="0" err="1">
                <a:solidFill>
                  <a:schemeClr val="accent4">
                    <a:hueOff val="102361"/>
                    <a:satOff val="14118"/>
                    <a:lumOff val="10675"/>
                  </a:schemeClr>
                </a:solidFill>
              </a:rPr>
              <a:t>lex</a:t>
            </a:r>
            <a:r>
              <a:rPr lang="zh-CN" altLang="en-US" b="1" i="1" dirty="0">
                <a:solidFill>
                  <a:schemeClr val="accent4">
                    <a:hueOff val="102361"/>
                    <a:satOff val="14118"/>
                    <a:lumOff val="10675"/>
                  </a:schemeClr>
                </a:solidFill>
              </a:rPr>
              <a:t> </a:t>
            </a:r>
            <a:r>
              <a:rPr lang="zh-CN" altLang="en-US" dirty="0"/>
              <a:t>是一个对字符串的比较器</a:t>
            </a:r>
            <a:r>
              <a:rPr lang="en-US" altLang="zh-CN" dirty="0"/>
              <a:t>comparator</a:t>
            </a:r>
            <a:r>
              <a:rPr lang="zh-CN" altLang="en-US" dirty="0"/>
              <a:t>，它可以以字典序对字符串进行排序</a:t>
            </a:r>
            <a:r>
              <a:rPr lang="en-US" altLang="zh-CN" dirty="0"/>
              <a:t>(</a:t>
            </a:r>
            <a:r>
              <a:rPr lang="zh-CN" altLang="en-US" dirty="0"/>
              <a:t>字典序是大部分编程语言中的缺省行为</a:t>
            </a:r>
            <a:r>
              <a:rPr lang="en-US" altLang="zh-CN" dirty="0"/>
              <a:t>)</a:t>
            </a:r>
            <a:r>
              <a:rPr lang="zh-CN" altLang="en-US" dirty="0"/>
              <a:t>。那么</a:t>
            </a:r>
            <a:r>
              <a:rPr lang="en-US" altLang="zh-CN" dirty="0"/>
              <a:t> </a:t>
            </a:r>
            <a:r>
              <a:rPr lang="en" altLang="zh-CN" b="1" i="1" dirty="0" err="1">
                <a:solidFill>
                  <a:schemeClr val="accent4">
                    <a:hueOff val="102361"/>
                    <a:satOff val="14118"/>
                    <a:lumOff val="10675"/>
                  </a:schemeClr>
                </a:solidFill>
              </a:rPr>
              <a:t>nlex</a:t>
            </a:r>
            <a:r>
              <a:rPr lang="en" altLang="zh-CN" b="1" i="1" dirty="0">
                <a:solidFill>
                  <a:schemeClr val="accent4">
                    <a:hueOff val="102361"/>
                    <a:satOff val="14118"/>
                    <a:lumOff val="10675"/>
                  </a:schemeClr>
                </a:solidFill>
              </a:rPr>
              <a:t> </a:t>
            </a:r>
            <a:r>
              <a:rPr lang="zh-CN" altLang="en-US" dirty="0"/>
              <a:t>表示对</a:t>
            </a:r>
            <a:r>
              <a:rPr lang="en-US" altLang="zh-CN" dirty="0"/>
              <a:t> </a:t>
            </a:r>
            <a:r>
              <a:rPr lang="en" altLang="zh-CN" b="1" i="1" dirty="0" err="1">
                <a:solidFill>
                  <a:schemeClr val="accent4">
                    <a:hueOff val="102361"/>
                    <a:satOff val="14118"/>
                    <a:lumOff val="10675"/>
                  </a:schemeClr>
                </a:solidFill>
              </a:rPr>
              <a:t>lex</a:t>
            </a:r>
            <a:r>
              <a:rPr lang="en" altLang="zh-CN" b="1" i="1" dirty="0">
                <a:solidFill>
                  <a:schemeClr val="accent4">
                    <a:hueOff val="102361"/>
                    <a:satOff val="14118"/>
                    <a:lumOff val="10675"/>
                  </a:schemeClr>
                </a:solidFill>
              </a:rPr>
              <a:t> </a:t>
            </a:r>
            <a:r>
              <a:rPr lang="zh-CN" altLang="en-US" dirty="0"/>
              <a:t>进行取反。下面假定</a:t>
            </a:r>
            <a:r>
              <a:rPr lang="en-US" altLang="zh-CN" dirty="0"/>
              <a:t>s1,s2</a:t>
            </a:r>
            <a:r>
              <a:rPr lang="zh-CN" altLang="en-US" dirty="0"/>
              <a:t>都是字符串：</a:t>
            </a:r>
            <a:endParaRPr dirty="0"/>
          </a:p>
        </p:txBody>
      </p:sp>
      <p:sp>
        <p:nvSpPr>
          <p:cNvPr id="908" name="lex(s1, s2) = -1 if s1 &lt; s2 lexicographically"/>
          <p:cNvSpPr/>
          <p:nvPr/>
        </p:nvSpPr>
        <p:spPr>
          <a:xfrm>
            <a:off x="2890032" y="4077344"/>
            <a:ext cx="72247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-1 if s</a:t>
            </a:r>
            <a:r>
              <a:rPr baseline="-5999" dirty="0"/>
              <a:t>1</a:t>
            </a:r>
            <a:r>
              <a:rPr dirty="0"/>
              <a:t> &lt; s</a:t>
            </a:r>
            <a:r>
              <a:rPr baseline="-5999" dirty="0"/>
              <a:t>2</a:t>
            </a:r>
            <a:endParaRPr dirty="0"/>
          </a:p>
        </p:txBody>
      </p:sp>
      <p:sp>
        <p:nvSpPr>
          <p:cNvPr id="909" name="lex(s1, s2) =  0 if s1 = s2 lexicographically"/>
          <p:cNvSpPr/>
          <p:nvPr/>
        </p:nvSpPr>
        <p:spPr>
          <a:xfrm>
            <a:off x="2890032" y="4746210"/>
            <a:ext cx="72247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0 if s</a:t>
            </a:r>
            <a:r>
              <a:rPr baseline="-5999" dirty="0"/>
              <a:t>1</a:t>
            </a:r>
            <a:r>
              <a:rPr dirty="0"/>
              <a:t> = s</a:t>
            </a:r>
            <a:r>
              <a:rPr baseline="-5999" dirty="0"/>
              <a:t>2</a:t>
            </a:r>
            <a:endParaRPr dirty="0"/>
          </a:p>
        </p:txBody>
      </p:sp>
      <p:sp>
        <p:nvSpPr>
          <p:cNvPr id="910" name="lex(s1, s2) = +1 if s1 &gt; s2 lexicographically"/>
          <p:cNvSpPr/>
          <p:nvPr/>
        </p:nvSpPr>
        <p:spPr>
          <a:xfrm>
            <a:off x="2890032" y="5415077"/>
            <a:ext cx="7224735" cy="65659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i="1" dirty="0" err="1">
                <a:solidFill>
                  <a:schemeClr val="accent4">
                    <a:hueOff val="102361"/>
                    <a:satOff val="14118"/>
                    <a:lumOff val="10675"/>
                  </a:schemeClr>
                </a:solidFill>
              </a:rPr>
              <a:t>lex</a:t>
            </a:r>
            <a:r>
              <a:rPr dirty="0"/>
              <a:t>(s</a:t>
            </a:r>
            <a:r>
              <a:rPr baseline="-5999" dirty="0"/>
              <a:t>1</a:t>
            </a:r>
            <a:r>
              <a:rPr dirty="0"/>
              <a:t>, s</a:t>
            </a:r>
            <a:r>
              <a:rPr baseline="-5999" dirty="0"/>
              <a:t>2</a:t>
            </a:r>
            <a:r>
              <a:rPr dirty="0"/>
              <a:t>) = +1 if s</a:t>
            </a:r>
            <a:r>
              <a:rPr baseline="-5999" dirty="0"/>
              <a:t>1</a:t>
            </a:r>
            <a:r>
              <a:rPr dirty="0"/>
              <a:t> &gt; s</a:t>
            </a:r>
            <a:r>
              <a:rPr baseline="-5999" dirty="0"/>
              <a:t>2</a:t>
            </a:r>
            <a:endParaRPr dirty="0"/>
          </a:p>
        </p:txBody>
      </p:sp>
      <p:sp>
        <p:nvSpPr>
          <p:cNvPr id="911" name="Turning Min PQ…"/>
          <p:cNvSpPr>
            <a:spLocks noGrp="1"/>
          </p:cNvSpPr>
          <p:nvPr>
            <p:ph type="title"/>
          </p:nvPr>
        </p:nvSpPr>
        <p:spPr>
          <a:xfrm>
            <a:off x="952500" y="-67734"/>
            <a:ext cx="11099800" cy="2159001"/>
          </a:xfrm>
          <a:prstGeom prst="rect">
            <a:avLst/>
          </a:prstGeom>
        </p:spPr>
        <p:txBody>
          <a:bodyPr>
            <a:normAutofit/>
          </a:bodyPr>
          <a:lstStyle/>
          <a:p>
            <a:pPr defTabSz="496570">
              <a:defRPr sz="6970" b="1"/>
            </a:pPr>
            <a:r>
              <a:rPr lang="zh-CN" altLang="en-US" dirty="0"/>
              <a:t>将最小堆转换成最大堆</a:t>
            </a:r>
            <a:endParaRPr dirty="0"/>
          </a:p>
        </p:txBody>
      </p:sp>
      <p:sp>
        <p:nvSpPr>
          <p:cNvPr id="912" name="nlex(s1, s2) = -(-1) = +1 s1 &lt; s2 lexicographically"/>
          <p:cNvSpPr/>
          <p:nvPr/>
        </p:nvSpPr>
        <p:spPr>
          <a:xfrm>
            <a:off x="-408889" y="6325180"/>
            <a:ext cx="13822578" cy="6104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-(-1) = +1 s</a:t>
            </a:r>
            <a:r>
              <a:rPr baseline="-5999" dirty="0"/>
              <a:t>1</a:t>
            </a:r>
            <a:r>
              <a:rPr dirty="0"/>
              <a:t> &lt; s</a:t>
            </a:r>
            <a:r>
              <a:rPr baseline="-5999" dirty="0"/>
              <a:t>2</a:t>
            </a:r>
            <a:endParaRPr dirty="0"/>
          </a:p>
        </p:txBody>
      </p:sp>
      <p:sp>
        <p:nvSpPr>
          <p:cNvPr id="913" name="nlex(s1, s2) =  -(0) =  0 s1 = s2 lexicographically"/>
          <p:cNvSpPr/>
          <p:nvPr/>
        </p:nvSpPr>
        <p:spPr>
          <a:xfrm>
            <a:off x="2415544" y="7096773"/>
            <a:ext cx="8173711"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-(0) =  0 s</a:t>
            </a:r>
            <a:r>
              <a:rPr baseline="-5999" dirty="0"/>
              <a:t>1</a:t>
            </a:r>
            <a:r>
              <a:rPr dirty="0"/>
              <a:t> = s</a:t>
            </a:r>
            <a:r>
              <a:rPr baseline="-5999" dirty="0"/>
              <a:t>2</a:t>
            </a:r>
            <a:endParaRPr dirty="0"/>
          </a:p>
        </p:txBody>
      </p:sp>
      <p:sp>
        <p:nvSpPr>
          <p:cNvPr id="914" name="nlex(s1, s2) = -(+1) = -1 s1 &gt; s2 lexicographically"/>
          <p:cNvSpPr/>
          <p:nvPr/>
        </p:nvSpPr>
        <p:spPr>
          <a:xfrm>
            <a:off x="2415544" y="7868366"/>
            <a:ext cx="8173711" cy="61042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rPr b="1" i="1" dirty="0" err="1">
                <a:solidFill>
                  <a:schemeClr val="accent4">
                    <a:hueOff val="102361"/>
                    <a:satOff val="14118"/>
                    <a:lumOff val="10675"/>
                  </a:schemeClr>
                </a:solidFill>
              </a:rPr>
              <a:t>nlex</a:t>
            </a:r>
            <a:r>
              <a:rPr dirty="0"/>
              <a:t>(s</a:t>
            </a:r>
            <a:r>
              <a:rPr baseline="-5999" dirty="0"/>
              <a:t>1</a:t>
            </a:r>
            <a:r>
              <a:rPr dirty="0"/>
              <a:t>, s</a:t>
            </a:r>
            <a:r>
              <a:rPr baseline="-5999" dirty="0"/>
              <a:t>2</a:t>
            </a:r>
            <a:r>
              <a:rPr dirty="0"/>
              <a:t>) = -(+1) = -1 s</a:t>
            </a:r>
            <a:r>
              <a:rPr baseline="-5999" dirty="0"/>
              <a:t>1</a:t>
            </a:r>
            <a:r>
              <a:rPr dirty="0"/>
              <a:t> &gt; s</a:t>
            </a:r>
            <a:r>
              <a:rPr baseline="-5999" dirty="0"/>
              <a:t>2</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19"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21"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2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23"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2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25"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en-US" dirty="0" err="1"/>
              <a:t>如果使用</a:t>
            </a:r>
            <a:r>
              <a:rPr lang="en" altLang="zh-CN" b="1" i="1" dirty="0">
                <a:solidFill>
                  <a:schemeClr val="accent4">
                    <a:hueOff val="102361"/>
                    <a:satOff val="14118"/>
                    <a:lumOff val="10675"/>
                  </a:schemeClr>
                </a:solidFill>
              </a:rPr>
              <a:t> </a:t>
            </a:r>
            <a:r>
              <a:rPr lang="en" altLang="zh-CN" b="1" i="1" dirty="0" err="1">
                <a:solidFill>
                  <a:schemeClr val="accent4">
                    <a:hueOff val="102361"/>
                    <a:satOff val="14118"/>
                    <a:lumOff val="10675"/>
                  </a:schemeClr>
                </a:solidFill>
              </a:rPr>
              <a:t>lex</a:t>
            </a:r>
            <a:r>
              <a:rPr lang="en" altLang="zh-CN" b="1" i="1" dirty="0">
                <a:solidFill>
                  <a:schemeClr val="accent4">
                    <a:hueOff val="102361"/>
                    <a:satOff val="14118"/>
                    <a:lumOff val="10675"/>
                  </a:schemeClr>
                </a:solidFill>
              </a:rPr>
              <a:t> </a:t>
            </a:r>
            <a:r>
              <a:rPr lang="en-US" dirty="0" err="1"/>
              <a:t>比较器</a:t>
            </a:r>
            <a:r>
              <a:rPr lang="zh-CN" altLang="en-US" dirty="0"/>
              <a:t>，将右边的所有字符串添加到</a:t>
            </a:r>
            <a:r>
              <a:rPr lang="en-US" altLang="zh-CN" dirty="0"/>
              <a:t>PQ</a:t>
            </a:r>
            <a:r>
              <a:rPr lang="zh-CN" altLang="en-US" dirty="0"/>
              <a:t>中，然后依次取出，我们将得到下面的输出序列：</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28"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9"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0"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3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2"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33"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34"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37"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38"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9"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0"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41"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42"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43"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46"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47"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48"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9"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0"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51"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52"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55"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56"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57"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58"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9"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0"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61"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64"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65"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66"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67"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68"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9"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0"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63"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7"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69"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170" name="Arrow"/>
          <p:cNvSpPr/>
          <p:nvPr/>
        </p:nvSpPr>
        <p:spPr>
          <a:xfrm>
            <a:off x="736982" y="377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73"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74"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5"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76"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77" name="XX"/>
          <p:cNvSpPr/>
          <p:nvPr/>
        </p:nvSpPr>
        <p:spPr>
          <a:xfrm>
            <a:off x="102884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78"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9" name="By adding all these strings on the right to the PQ with the lex comparator, we obtain the following:"/>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82"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83"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84"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85"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6"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87"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88"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991"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92"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93"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94"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95"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96"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97"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00"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01"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02"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03"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04"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05"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06"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09"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11"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1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13"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1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15"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18"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9"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0"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2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22"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23"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24"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27"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28"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9"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0"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1"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32"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33"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urning Min PQ…"/>
          <p:cNvSpPr>
            <a:spLocks noGrp="1"/>
          </p:cNvSpPr>
          <p:nvPr>
            <p:ph type="title"/>
          </p:nvPr>
        </p:nvSpPr>
        <p:spPr>
          <a:prstGeom prst="rect">
            <a:avLst/>
          </a:prstGeom>
        </p:spPr>
        <p:txBody>
          <a:bodyPr>
            <a:normAutofit/>
          </a:bodyPr>
          <a:lstStyle/>
          <a:p>
            <a:pPr defTabSz="508254">
              <a:defRPr sz="6960" b="1"/>
            </a:pPr>
            <a:r>
              <a:rPr lang="zh-CN" altLang="en-US" dirty="0"/>
              <a:t>将最小堆转换成最大堆</a:t>
            </a:r>
            <a:endParaRPr dirty="0"/>
          </a:p>
        </p:txBody>
      </p:sp>
      <p:sp>
        <p:nvSpPr>
          <p:cNvPr id="1036"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37" name="A"/>
          <p:cNvSpPr/>
          <p:nvPr/>
        </p:nvSpPr>
        <p:spPr>
          <a:xfrm>
            <a:off x="10859924"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38"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9"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40"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41"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42" name="By adding all these strings on the right to the PQ with the nlex comparator, we obtain the opposite:"/>
          <p:cNvSpPr/>
          <p:nvPr/>
        </p:nvSpPr>
        <p:spPr>
          <a:xfrm>
            <a:off x="262458" y="4259090"/>
            <a:ext cx="7417306" cy="176458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lang="zh-CN" altLang="en-US" dirty="0"/>
              <a:t>如果使用</a:t>
            </a:r>
            <a:r>
              <a:rPr lang="zh-CN" altLang="en-US" b="1" i="1" dirty="0">
                <a:solidFill>
                  <a:schemeClr val="accent4">
                    <a:hueOff val="102361"/>
                    <a:satOff val="14118"/>
                    <a:lumOff val="10675"/>
                  </a:schemeClr>
                </a:solidFill>
              </a:rPr>
              <a:t> </a:t>
            </a:r>
            <a:r>
              <a:rPr lang="en-US" altLang="zh-CN" b="1" i="1" dirty="0" err="1">
                <a:solidFill>
                  <a:schemeClr val="accent4">
                    <a:hueOff val="102361"/>
                    <a:satOff val="14118"/>
                    <a:lumOff val="10675"/>
                  </a:schemeClr>
                </a:solidFill>
              </a:rPr>
              <a:t>nlex</a:t>
            </a:r>
            <a:r>
              <a:rPr lang="en-US" altLang="zh-CN" b="1" i="1" dirty="0">
                <a:solidFill>
                  <a:schemeClr val="accent4">
                    <a:hueOff val="102361"/>
                    <a:satOff val="14118"/>
                    <a:lumOff val="10675"/>
                  </a:schemeClr>
                </a:solidFill>
              </a:rPr>
              <a:t> </a:t>
            </a:r>
            <a:r>
              <a:rPr lang="zh-CN" altLang="en-US" dirty="0"/>
              <a:t>比较器，将右边的所有字符串添加到</a:t>
            </a:r>
            <a:r>
              <a:rPr lang="en-US" altLang="zh-CN" dirty="0"/>
              <a:t>PQ</a:t>
            </a:r>
            <a:r>
              <a:rPr lang="zh-CN" altLang="en-US" dirty="0"/>
              <a:t>中，然后依次取出，我们将得到下面的输出序列：</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Adding Elements to Binary Heap"/>
          <p:cNvSpPr>
            <a:spLocks noGrp="1"/>
          </p:cNvSpPr>
          <p:nvPr>
            <p:ph type="title"/>
          </p:nvPr>
        </p:nvSpPr>
        <p:spPr>
          <a:xfrm>
            <a:off x="-58508" y="2556992"/>
            <a:ext cx="13121817" cy="4120656"/>
          </a:xfrm>
          <a:prstGeom prst="rect">
            <a:avLst/>
          </a:prstGeom>
        </p:spPr>
        <p:txBody>
          <a:bodyPr/>
          <a:lstStyle>
            <a:lvl1pPr>
              <a:defRPr sz="10000" b="1"/>
            </a:lvl1pPr>
          </a:lstStyle>
          <a:p>
            <a:r>
              <a:rPr lang="zh-CN" altLang="en-US" dirty="0"/>
              <a:t>向二叉堆中添加元素</a:t>
            </a:r>
            <a:endParaRPr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Ways of Implementing a Priority Queue"/>
          <p:cNvSpPr>
            <a:spLocks noGrp="1"/>
          </p:cNvSpPr>
          <p:nvPr>
            <p:ph type="title"/>
          </p:nvPr>
        </p:nvSpPr>
        <p:spPr>
          <a:xfrm>
            <a:off x="952500" y="443557"/>
            <a:ext cx="11099800" cy="2159001"/>
          </a:xfrm>
          <a:prstGeom prst="rect">
            <a:avLst/>
          </a:prstGeom>
        </p:spPr>
        <p:txBody>
          <a:bodyPr>
            <a:normAutofit/>
          </a:bodyPr>
          <a:lstStyle>
            <a:lvl1pPr defTabSz="508254">
              <a:defRPr sz="6960" b="1"/>
            </a:lvl1pPr>
          </a:lstStyle>
          <a:p>
            <a:r>
              <a:rPr lang="zh-CN" altLang="en-US" dirty="0"/>
              <a:t>实现优先队列的方法</a:t>
            </a:r>
            <a:endParaRPr dirty="0"/>
          </a:p>
        </p:txBody>
      </p:sp>
      <p:sp>
        <p:nvSpPr>
          <p:cNvPr id="1049" name="Priority queues are usually implemented with heaps since this gives them the best possible time complexity.…"/>
          <p:cNvSpPr/>
          <p:nvPr/>
        </p:nvSpPr>
        <p:spPr>
          <a:xfrm>
            <a:off x="1069163" y="3155998"/>
            <a:ext cx="10866474" cy="399504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66674">
              <a:defRPr sz="3589"/>
            </a:pPr>
            <a:r>
              <a:rPr lang="zh-CN" altLang="en-US" dirty="0"/>
              <a:t>优先队列通常采用堆来实现，因为它具有较好的时间复杂度。</a:t>
            </a:r>
          </a:p>
          <a:p>
            <a:pPr defTabSz="566674">
              <a:defRPr sz="3589"/>
            </a:pPr>
            <a:endParaRPr lang="zh-CN" altLang="en-US" dirty="0"/>
          </a:p>
          <a:p>
            <a:pPr defTabSz="566674">
              <a:defRPr sz="3589"/>
            </a:pPr>
            <a:r>
              <a:rPr lang="zh-CN" altLang="en-US" dirty="0"/>
              <a:t>但是优先队列</a:t>
            </a:r>
            <a:r>
              <a:rPr lang="en-US" altLang="zh-CN" dirty="0"/>
              <a:t>PQ</a:t>
            </a:r>
            <a:r>
              <a:rPr lang="zh-CN" altLang="en-US" dirty="0"/>
              <a:t>是一种</a:t>
            </a:r>
            <a:r>
              <a:rPr lang="zh-CN" altLang="en-US" b="1" dirty="0">
                <a:solidFill>
                  <a:srgbClr val="11DBE2"/>
                </a:solidFill>
              </a:rPr>
              <a:t>抽象数据类型</a:t>
            </a:r>
            <a:r>
              <a:rPr lang="en-US" altLang="zh-CN" b="1" dirty="0">
                <a:solidFill>
                  <a:srgbClr val="11DBE2"/>
                </a:solidFill>
              </a:rPr>
              <a:t>(ADT)</a:t>
            </a:r>
            <a:r>
              <a:rPr lang="zh-CN" altLang="en-US" dirty="0"/>
              <a:t>，堆并不是实现优先队列的唯一方法。例如，我们以用普通的不排序的列表来实现优先队列，虽然这种做法的时间复杂度较差。</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76"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7"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8"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9"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0"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82"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183" name="2"/>
          <p:cNvSpPr/>
          <p:nvPr/>
        </p:nvSpPr>
        <p:spPr>
          <a:xfrm>
            <a:off x="10248205" y="4487333"/>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4" name="Arrow"/>
          <p:cNvSpPr/>
          <p:nvPr/>
        </p:nvSpPr>
        <p:spPr>
          <a:xfrm>
            <a:off x="736982" y="42227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5"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3800"/>
            </a:pPr>
            <a:r>
              <a:rPr lang="zh-CN" altLang="en-US" dirty="0"/>
              <a:t>有多种堆类型可以用来实现优先队列，包括：</a:t>
            </a:r>
            <a:endParaRPr lang="en-US" altLang="zh-CN" dirty="0"/>
          </a:p>
          <a:p>
            <a:pPr>
              <a:defRPr sz="3800"/>
            </a:pPr>
            <a:endParaRPr dirty="0"/>
          </a:p>
          <a:p>
            <a:pPr>
              <a:defRPr sz="3800"/>
            </a:pPr>
            <a:r>
              <a:rPr lang="zh-CN" altLang="en-US" dirty="0"/>
              <a:t>二叉堆</a:t>
            </a:r>
            <a:r>
              <a:rPr lang="en-US" altLang="zh-CN" dirty="0"/>
              <a:t>(</a:t>
            </a:r>
            <a:r>
              <a:rPr dirty="0"/>
              <a:t>Binary Heap</a:t>
            </a:r>
            <a:r>
              <a:rPr lang="en-US" dirty="0"/>
              <a:t>)</a:t>
            </a:r>
            <a:endParaRPr dirty="0"/>
          </a:p>
          <a:p>
            <a:pPr>
              <a:defRPr sz="3800"/>
            </a:pPr>
            <a:r>
              <a:rPr lang="zh-CN" altLang="en-US" dirty="0"/>
              <a:t>斐波那契堆</a:t>
            </a:r>
            <a:r>
              <a:rPr lang="en-US" altLang="zh-CN" dirty="0"/>
              <a:t>(</a:t>
            </a:r>
            <a:r>
              <a:rPr dirty="0"/>
              <a:t>Fibonacci Heap</a:t>
            </a:r>
            <a:r>
              <a:rPr lang="en-US" dirty="0"/>
              <a:t>)</a:t>
            </a:r>
            <a:endParaRPr dirty="0"/>
          </a:p>
          <a:p>
            <a:pPr>
              <a:defRPr sz="3800"/>
            </a:pPr>
            <a:r>
              <a:rPr lang="zh-CN" altLang="en-US" dirty="0"/>
              <a:t>二项堆</a:t>
            </a:r>
            <a:r>
              <a:rPr lang="en-US" altLang="zh-CN" dirty="0"/>
              <a:t>(</a:t>
            </a:r>
            <a:r>
              <a:rPr dirty="0"/>
              <a:t>Binomial Heap</a:t>
            </a:r>
            <a:r>
              <a:rPr lang="en-US" dirty="0"/>
              <a:t>)</a:t>
            </a:r>
            <a:endParaRPr dirty="0"/>
          </a:p>
          <a:p>
            <a:pPr>
              <a:defRPr sz="3800"/>
            </a:pPr>
            <a:r>
              <a:rPr lang="en-US" dirty="0" err="1"/>
              <a:t>配对堆</a:t>
            </a:r>
            <a:r>
              <a:rPr lang="en-US" dirty="0"/>
              <a:t>(</a:t>
            </a:r>
            <a:r>
              <a:rPr dirty="0"/>
              <a:t>Pairing Heap</a:t>
            </a:r>
            <a:r>
              <a:rPr lang="en-US" dirty="0"/>
              <a:t>)</a:t>
            </a:r>
            <a:endParaRPr dirty="0"/>
          </a:p>
          <a:p>
            <a:pPr>
              <a:defRPr sz="3800"/>
            </a:pPr>
            <a:r>
              <a:rPr dirty="0"/>
              <a: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3800"/>
            </a:pPr>
            <a:r>
              <a:rPr lang="zh-CN" altLang="en-US" dirty="0"/>
              <a:t>有多种堆类型可以用来实现优先队列，包括：</a:t>
            </a:r>
            <a:endParaRPr lang="en-US" altLang="zh-CN" dirty="0"/>
          </a:p>
          <a:p>
            <a:pPr>
              <a:defRPr sz="3800"/>
            </a:pPr>
            <a:endParaRPr dirty="0"/>
          </a:p>
          <a:p>
            <a:pPr>
              <a:defRPr sz="3800"/>
            </a:pPr>
            <a:r>
              <a:rPr lang="zh-CN" altLang="en-US" b="1" dirty="0">
                <a:solidFill>
                  <a:srgbClr val="11DBE2"/>
                </a:solidFill>
              </a:rPr>
              <a:t>二叉堆</a:t>
            </a:r>
            <a:r>
              <a:rPr lang="en-US" altLang="zh-CN" b="1" dirty="0">
                <a:solidFill>
                  <a:srgbClr val="11DBE2"/>
                </a:solidFill>
              </a:rPr>
              <a:t>(</a:t>
            </a:r>
            <a:r>
              <a:rPr b="1" dirty="0">
                <a:solidFill>
                  <a:srgbClr val="11DBE2"/>
                </a:solidFill>
              </a:rPr>
              <a:t>Binary Heap</a:t>
            </a:r>
            <a:r>
              <a:rPr lang="en-US" b="1" dirty="0">
                <a:solidFill>
                  <a:srgbClr val="11DBE2"/>
                </a:solidFill>
              </a:rPr>
              <a:t>)</a:t>
            </a:r>
            <a:endParaRPr b="1" dirty="0">
              <a:solidFill>
                <a:srgbClr val="11DBE2"/>
              </a:solidFill>
            </a:endParaRPr>
          </a:p>
          <a:p>
            <a:pPr>
              <a:defRPr sz="3800"/>
            </a:pPr>
            <a:r>
              <a:rPr lang="zh-CN" altLang="en-US" dirty="0"/>
              <a:t>斐波那契堆</a:t>
            </a:r>
            <a:r>
              <a:rPr lang="en-US" altLang="zh-CN" dirty="0"/>
              <a:t>(</a:t>
            </a:r>
            <a:r>
              <a:rPr dirty="0"/>
              <a:t>Fibonacci Heap</a:t>
            </a:r>
            <a:r>
              <a:rPr lang="en-US" dirty="0"/>
              <a:t>)</a:t>
            </a:r>
            <a:endParaRPr dirty="0"/>
          </a:p>
          <a:p>
            <a:pPr>
              <a:defRPr sz="3800"/>
            </a:pPr>
            <a:r>
              <a:rPr lang="zh-CN" altLang="en-US" dirty="0"/>
              <a:t>二项堆</a:t>
            </a:r>
            <a:r>
              <a:rPr lang="en-US" altLang="zh-CN" dirty="0"/>
              <a:t>(</a:t>
            </a:r>
            <a:r>
              <a:rPr dirty="0"/>
              <a:t>Binomial Heap</a:t>
            </a:r>
            <a:r>
              <a:rPr lang="en-US" dirty="0"/>
              <a:t>)</a:t>
            </a:r>
            <a:endParaRPr dirty="0"/>
          </a:p>
          <a:p>
            <a:pPr>
              <a:defRPr sz="3800"/>
            </a:pPr>
            <a:r>
              <a:rPr lang="en-US" dirty="0" err="1"/>
              <a:t>配对堆</a:t>
            </a:r>
            <a:r>
              <a:rPr lang="en-US" dirty="0"/>
              <a:t>(</a:t>
            </a:r>
            <a:r>
              <a:rPr dirty="0"/>
              <a:t>Pairing Heap</a:t>
            </a:r>
            <a:r>
              <a:rPr lang="en-US" dirty="0"/>
              <a:t>)</a:t>
            </a:r>
            <a:endParaRPr dirty="0"/>
          </a:p>
          <a:p>
            <a:pPr>
              <a:defRPr sz="3800"/>
            </a:pPr>
            <a:r>
              <a:rPr dirty="0"/>
              <a:t>…</a:t>
            </a:r>
          </a:p>
        </p:txBody>
      </p:sp>
    </p:spTree>
    <p:extLst>
      <p:ext uri="{BB962C8B-B14F-4D97-AF65-F5344CB8AC3E}">
        <p14:creationId xmlns:p14="http://schemas.microsoft.com/office/powerpoint/2010/main" val="361886841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A binary heap is a binary tree that supports the heap invariant. In a binary tree every node has exactly two children."/>
          <p:cNvSpPr/>
          <p:nvPr/>
        </p:nvSpPr>
        <p:spPr>
          <a:xfrm>
            <a:off x="535547" y="2695100"/>
            <a:ext cx="11777409" cy="153263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2516">
              <a:defRPr sz="3724"/>
            </a:pPr>
            <a:r>
              <a:rPr lang="zh-CN" altLang="en-US" dirty="0"/>
              <a:t>一个</a:t>
            </a:r>
            <a:r>
              <a:rPr lang="zh-CN" altLang="en-US" b="1" dirty="0">
                <a:solidFill>
                  <a:srgbClr val="11DBE2"/>
                </a:solidFill>
              </a:rPr>
              <a:t>二叉堆</a:t>
            </a:r>
            <a:r>
              <a:rPr lang="zh-CN" altLang="en-US" dirty="0"/>
              <a:t>是支持</a:t>
            </a:r>
            <a:r>
              <a:rPr lang="zh-CN" altLang="en-US" b="1" dirty="0">
                <a:solidFill>
                  <a:srgbClr val="11DBE2"/>
                </a:solidFill>
              </a:rPr>
              <a:t>堆不变式</a:t>
            </a:r>
            <a:r>
              <a:rPr lang="zh-CN" altLang="en-US" dirty="0"/>
              <a:t>的一颗</a:t>
            </a:r>
            <a:r>
              <a:rPr lang="zh-CN" altLang="en-US" b="1" dirty="0">
                <a:solidFill>
                  <a:srgbClr val="11DBE2"/>
                </a:solidFill>
              </a:rPr>
              <a:t>二叉树</a:t>
            </a:r>
            <a:r>
              <a:rPr lang="zh-CN" altLang="en-US" dirty="0"/>
              <a:t>。</a:t>
            </a:r>
            <a:endParaRPr dirty="0"/>
          </a:p>
        </p:txBody>
      </p:sp>
      <p:sp>
        <p:nvSpPr>
          <p:cNvPr id="1064"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65"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6"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67"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68"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69"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2"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4"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A binary heap is a heap where every node has exactly two children."/>
          <p:cNvSpPr/>
          <p:nvPr/>
        </p:nvSpPr>
        <p:spPr>
          <a:xfrm>
            <a:off x="1192312" y="2803188"/>
            <a:ext cx="10567275" cy="188772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3800"/>
            </a:pPr>
            <a:r>
              <a:rPr lang="zh-CN" altLang="en-US" dirty="0"/>
              <a:t>一个</a:t>
            </a:r>
            <a:r>
              <a:rPr lang="zh-CN" altLang="en-US" b="1" dirty="0">
                <a:solidFill>
                  <a:srgbClr val="11DBE2"/>
                </a:solidFill>
              </a:rPr>
              <a:t>二叉堆</a:t>
            </a:r>
            <a:r>
              <a:rPr lang="zh-CN" altLang="en-US" dirty="0"/>
              <a:t>是一个堆，并且每个节点有且仅有两个子节点。</a:t>
            </a:r>
            <a:endParaRPr dirty="0"/>
          </a:p>
        </p:txBody>
      </p:sp>
      <p:sp>
        <p:nvSpPr>
          <p:cNvPr id="1080"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81"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2"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83"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84"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85"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Circle"/>
          <p:cNvSpPr/>
          <p:nvPr/>
        </p:nvSpPr>
        <p:spPr>
          <a:xfrm>
            <a:off x="3829652"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2" name="Circle"/>
          <p:cNvSpPr/>
          <p:nvPr/>
        </p:nvSpPr>
        <p:spPr>
          <a:xfrm>
            <a:off x="4683954"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3" name="Circle"/>
          <p:cNvSpPr/>
          <p:nvPr/>
        </p:nvSpPr>
        <p:spPr>
          <a:xfrm>
            <a:off x="5346257"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4" name="Circle"/>
          <p:cNvSpPr/>
          <p:nvPr/>
        </p:nvSpPr>
        <p:spPr>
          <a:xfrm>
            <a:off x="6130001"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5" name="Circle"/>
          <p:cNvSpPr/>
          <p:nvPr/>
        </p:nvSpPr>
        <p:spPr>
          <a:xfrm>
            <a:off x="6773373"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6" name="Circle"/>
          <p:cNvSpPr/>
          <p:nvPr/>
        </p:nvSpPr>
        <p:spPr>
          <a:xfrm>
            <a:off x="7416745"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7" name="Circle"/>
          <p:cNvSpPr/>
          <p:nvPr/>
        </p:nvSpPr>
        <p:spPr>
          <a:xfrm>
            <a:off x="8071286" y="7102704"/>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8" name="Line"/>
          <p:cNvSpPr/>
          <p:nvPr/>
        </p:nvSpPr>
        <p:spPr>
          <a:xfrm flipH="1" flipV="1">
            <a:off x="7729043" y="6800928"/>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flipH="1" flipV="1">
            <a:off x="6152847"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flipH="1" flipV="1">
            <a:off x="7507514"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4820440" y="8263958"/>
            <a:ext cx="123531"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4303079"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5652596"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flipV="1">
            <a:off x="7144732" y="8283082"/>
            <a:ext cx="138718" cy="4271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9" name="5"/>
          <p:cNvSpPr/>
          <p:nvPr/>
        </p:nvSpPr>
        <p:spPr>
          <a:xfrm>
            <a:off x="6070922" y="408168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0" name="12"/>
          <p:cNvSpPr/>
          <p:nvPr/>
        </p:nvSpPr>
        <p:spPr>
          <a:xfrm>
            <a:off x="7702863" y="5297694"/>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11" name="8"/>
          <p:cNvSpPr/>
          <p:nvPr/>
        </p:nvSpPr>
        <p:spPr>
          <a:xfrm>
            <a:off x="3587885" y="6620881"/>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12" name="7"/>
          <p:cNvSpPr/>
          <p:nvPr/>
        </p:nvSpPr>
        <p:spPr>
          <a:xfrm>
            <a:off x="5143331" y="6646606"/>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Line"/>
          <p:cNvSpPr/>
          <p:nvPr/>
        </p:nvSpPr>
        <p:spPr>
          <a:xfrm flipV="1">
            <a:off x="5077597" y="4759632"/>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4" name="Line"/>
          <p:cNvSpPr/>
          <p:nvPr/>
        </p:nvSpPr>
        <p:spPr>
          <a:xfrm flipV="1">
            <a:off x="4234329" y="6161959"/>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Line"/>
          <p:cNvSpPr/>
          <p:nvPr/>
        </p:nvSpPr>
        <p:spPr>
          <a:xfrm flipH="1" flipV="1">
            <a:off x="5064643" y="613241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Line"/>
          <p:cNvSpPr/>
          <p:nvPr/>
        </p:nvSpPr>
        <p:spPr>
          <a:xfrm flipH="1" flipV="1">
            <a:off x="6970209" y="4739917"/>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14"/>
          <p:cNvSpPr/>
          <p:nvPr/>
        </p:nvSpPr>
        <p:spPr>
          <a:xfrm>
            <a:off x="7054985" y="6688325"/>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18" name="19"/>
          <p:cNvSpPr/>
          <p:nvPr/>
        </p:nvSpPr>
        <p:spPr>
          <a:xfrm>
            <a:off x="8610431" y="6714049"/>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19" name="Line"/>
          <p:cNvSpPr/>
          <p:nvPr/>
        </p:nvSpPr>
        <p:spPr>
          <a:xfrm flipV="1">
            <a:off x="7701430" y="6163298"/>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0" name="Line"/>
          <p:cNvSpPr/>
          <p:nvPr/>
        </p:nvSpPr>
        <p:spPr>
          <a:xfrm flipH="1" flipV="1">
            <a:off x="8497165" y="613375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3"/>
          <p:cNvSpPr/>
          <p:nvPr/>
        </p:nvSpPr>
        <p:spPr>
          <a:xfrm>
            <a:off x="3038763" y="8091152"/>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22" name="12"/>
          <p:cNvSpPr/>
          <p:nvPr/>
        </p:nvSpPr>
        <p:spPr>
          <a:xfrm>
            <a:off x="3926562" y="809561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23" name="Line"/>
          <p:cNvSpPr/>
          <p:nvPr/>
        </p:nvSpPr>
        <p:spPr>
          <a:xfrm flipV="1">
            <a:off x="3583855" y="7535676"/>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4" name="Line"/>
          <p:cNvSpPr/>
          <p:nvPr/>
        </p:nvSpPr>
        <p:spPr>
          <a:xfrm flipH="1" flipV="1">
            <a:off x="4159920" y="7518835"/>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11"/>
          <p:cNvSpPr/>
          <p:nvPr/>
        </p:nvSpPr>
        <p:spPr>
          <a:xfrm>
            <a:off x="4828803" y="8097502"/>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26" name="Line"/>
          <p:cNvSpPr/>
          <p:nvPr/>
        </p:nvSpPr>
        <p:spPr>
          <a:xfrm flipV="1">
            <a:off x="5373895" y="7542026"/>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A complete binary tree is a tree in which at every level, except possibly the last is completely filled and and all the nodes are as far left as possible."/>
          <p:cNvSpPr/>
          <p:nvPr/>
        </p:nvSpPr>
        <p:spPr>
          <a:xfrm>
            <a:off x="1154297" y="2442966"/>
            <a:ext cx="10696204" cy="1056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100"/>
            </a:pPr>
            <a:r>
              <a:rPr lang="en-US" dirty="0" err="1"/>
              <a:t>一个</a:t>
            </a:r>
            <a:r>
              <a:rPr lang="en-US" b="1" dirty="0" err="1">
                <a:solidFill>
                  <a:srgbClr val="11DBE2"/>
                </a:solidFill>
              </a:rPr>
              <a:t>完全二叉树</a:t>
            </a:r>
            <a:r>
              <a:rPr lang="en-US" dirty="0" err="1"/>
              <a:t>的每一层</a:t>
            </a:r>
            <a:r>
              <a:rPr lang="en-US" dirty="0"/>
              <a:t>(</a:t>
            </a:r>
            <a:r>
              <a:rPr lang="zh-CN" altLang="en-US" dirty="0"/>
              <a:t>除了最后一层以外</a:t>
            </a:r>
            <a:r>
              <a:rPr lang="en-US" altLang="zh-CN" dirty="0"/>
              <a:t>)</a:t>
            </a:r>
            <a:r>
              <a:rPr lang="en-US" altLang="zh-CN" dirty="0" err="1"/>
              <a:t>都是满的</a:t>
            </a:r>
            <a:r>
              <a:rPr lang="zh-CN" altLang="en-US" dirty="0"/>
              <a:t>，并且如果最后一层不满，它的节点都是靠左的。</a:t>
            </a:r>
            <a:endParaRPr lang="en-US" dirty="0"/>
          </a:p>
        </p:txBody>
      </p:sp>
      <p:sp>
        <p:nvSpPr>
          <p:cNvPr id="1128" name="6"/>
          <p:cNvSpPr/>
          <p:nvPr/>
        </p:nvSpPr>
        <p:spPr>
          <a:xfrm>
            <a:off x="4310746" y="5313965"/>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29"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4"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35"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36"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7"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42"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43"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46"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47"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50"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1" name="A complete binary tree is a tree in which at every level, except possibly the last is completely filled and and all the nodes are as far left as possible."/>
          <p:cNvSpPr/>
          <p:nvPr/>
        </p:nvSpPr>
        <p:spPr>
          <a:xfrm>
            <a:off x="1154298" y="3081226"/>
            <a:ext cx="10696204" cy="1056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100"/>
            </a:pPr>
            <a:r>
              <a:rPr lang="en-US" altLang="zh-CN" dirty="0" err="1"/>
              <a:t>一个</a:t>
            </a:r>
            <a:r>
              <a:rPr lang="en-US" altLang="zh-CN" b="1" dirty="0" err="1">
                <a:solidFill>
                  <a:srgbClr val="11DBE2"/>
                </a:solidFill>
              </a:rPr>
              <a:t>完全二叉树</a:t>
            </a:r>
            <a:r>
              <a:rPr lang="en-US" altLang="zh-CN" dirty="0" err="1"/>
              <a:t>的每一层</a:t>
            </a:r>
            <a:r>
              <a:rPr lang="en-US" altLang="zh-CN" dirty="0"/>
              <a:t>(</a:t>
            </a:r>
            <a:r>
              <a:rPr lang="zh-CN" altLang="en-US" dirty="0"/>
              <a:t>除了最后一层以外</a:t>
            </a:r>
            <a:r>
              <a:rPr lang="en-US" altLang="zh-CN" dirty="0"/>
              <a:t>)</a:t>
            </a:r>
            <a:r>
              <a:rPr lang="en-US" altLang="zh-CN" dirty="0" err="1"/>
              <a:t>都是满的</a:t>
            </a:r>
            <a:r>
              <a:rPr lang="zh-CN" altLang="en-US" dirty="0"/>
              <a:t>，并且如果最后一层不满，它的节点都是靠左的。</a:t>
            </a:r>
            <a:endParaRPr lang="en-US" altLang="zh-CN" dirty="0"/>
          </a:p>
        </p:txBody>
      </p:sp>
      <p:pic>
        <p:nvPicPr>
          <p:cNvPr id="1152" name="Circle" descr="Circle"/>
          <p:cNvPicPr>
            <a:picLocks/>
          </p:cNvPicPr>
          <p:nvPr/>
        </p:nvPicPr>
        <p:blipFill>
          <a:blip r:embed="rId4">
            <a:alphaModFix amt="71000"/>
          </a:blip>
          <a:stretch>
            <a:fillRect/>
          </a:stretch>
        </p:blipFill>
        <p:spPr>
          <a:xfrm>
            <a:off x="6182669" y="8664785"/>
            <a:ext cx="862954" cy="862954"/>
          </a:xfrm>
          <a:prstGeom prst="rect">
            <a:avLst/>
          </a:prstGeom>
        </p:spPr>
      </p:pic>
      <p:sp>
        <p:nvSpPr>
          <p:cNvPr id="1154" name="Line"/>
          <p:cNvSpPr/>
          <p:nvPr/>
        </p:nvSpPr>
        <p:spPr>
          <a:xfrm flipH="1" flipV="1">
            <a:off x="6257307" y="8040933"/>
            <a:ext cx="222588" cy="59538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56" name="Priority Queue With Binary Heap"/>
          <p:cNvSpPr>
            <a:spLocks noGrp="1"/>
          </p:cNvSpPr>
          <p:nvPr>
            <p:ph type="title"/>
          </p:nvPr>
        </p:nvSpPr>
        <p:spPr>
          <a:xfrm>
            <a:off x="952500" y="426325"/>
            <a:ext cx="11099800" cy="2159001"/>
          </a:xfrm>
          <a:prstGeom prst="rect">
            <a:avLst/>
          </a:prstGeom>
        </p:spPr>
        <p:txBody>
          <a:bodyPr>
            <a:normAutofit/>
          </a:bodyPr>
          <a:lstStyle>
            <a:lvl1pPr defTabSz="508254">
              <a:defRPr sz="6960" b="1"/>
            </a:lvl1pPr>
          </a:lstStyle>
          <a:p>
            <a:r>
              <a:rPr lang="zh-CN" altLang="en-US" dirty="0"/>
              <a:t>基于二叉堆的优先队列实现</a:t>
            </a:r>
            <a:endParaRPr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161"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62"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63"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64"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5"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66"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6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68"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69"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0"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1"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72"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3"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4"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75"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6"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graphicFrame>
        <p:nvGraphicFramePr>
          <p:cNvPr id="117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7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8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8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8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8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8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8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8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8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18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19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19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19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19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1"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26"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27" name="7"/>
          <p:cNvSpPr/>
          <p:nvPr/>
        </p:nvSpPr>
        <p:spPr>
          <a:xfrm>
            <a:off x="10710333" y="59462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8" name="6"/>
          <p:cNvSpPr/>
          <p:nvPr/>
        </p:nvSpPr>
        <p:spPr>
          <a:xfrm>
            <a:off x="7239000" y="7004548"/>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29" name="5"/>
          <p:cNvSpPr/>
          <p:nvPr/>
        </p:nvSpPr>
        <p:spPr>
          <a:xfrm>
            <a:off x="8661400" y="7004548"/>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30" name="1"/>
          <p:cNvSpPr/>
          <p:nvPr/>
        </p:nvSpPr>
        <p:spPr>
          <a:xfrm>
            <a:off x="10083800" y="7004548"/>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2" name="2"/>
          <p:cNvSpPr/>
          <p:nvPr/>
        </p:nvSpPr>
        <p:spPr>
          <a:xfrm>
            <a:off x="6660557" y="8283015"/>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3" name="2"/>
          <p:cNvSpPr/>
          <p:nvPr/>
        </p:nvSpPr>
        <p:spPr>
          <a:xfrm>
            <a:off x="7435652" y="82830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4" name="3"/>
          <p:cNvSpPr/>
          <p:nvPr/>
        </p:nvSpPr>
        <p:spPr>
          <a:xfrm>
            <a:off x="8210748" y="82830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35" name="4"/>
          <p:cNvSpPr/>
          <p:nvPr/>
        </p:nvSpPr>
        <p:spPr>
          <a:xfrm>
            <a:off x="8985843" y="82830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6" name="0"/>
          <p:cNvSpPr/>
          <p:nvPr/>
        </p:nvSpPr>
        <p:spPr>
          <a:xfrm>
            <a:off x="9760939" y="8283015"/>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37" name="1"/>
          <p:cNvSpPr/>
          <p:nvPr/>
        </p:nvSpPr>
        <p:spPr>
          <a:xfrm>
            <a:off x="10536034" y="82830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8" name="2"/>
          <p:cNvSpPr/>
          <p:nvPr/>
        </p:nvSpPr>
        <p:spPr>
          <a:xfrm>
            <a:off x="11311129" y="82830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9" name="1"/>
          <p:cNvSpPr/>
          <p:nvPr/>
        </p:nvSpPr>
        <p:spPr>
          <a:xfrm>
            <a:off x="12086225" y="8283015"/>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4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4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4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4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4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4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5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25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25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25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25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25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3"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284"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285"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286"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91"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92"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93"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94"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95"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96"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7"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9"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0"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0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2"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3"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4"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1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1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1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1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1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1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1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1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1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2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8"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349"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350"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351"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5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55"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5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5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5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6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6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5"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7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7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7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7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7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7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7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7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8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8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8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8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412"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413"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14"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What is a…"/>
          <p:cNvSpPr>
            <a:spLocks noGrp="1"/>
          </p:cNvSpPr>
          <p:nvPr>
            <p:ph type="title"/>
          </p:nvPr>
        </p:nvSpPr>
        <p:spPr>
          <a:prstGeom prst="rect">
            <a:avLst/>
          </a:prstGeom>
        </p:spPr>
        <p:txBody>
          <a:bodyPr>
            <a:normAutofit/>
          </a:bodyPr>
          <a:lstStyle/>
          <a:p>
            <a:pPr defTabSz="508254">
              <a:defRPr sz="6960" b="1"/>
            </a:pPr>
            <a:r>
              <a:rPr lang="zh-CN" altLang="en-US" dirty="0"/>
              <a:t>什么是优先队列？</a:t>
            </a:r>
            <a:endParaRPr dirty="0"/>
          </a:p>
        </p:txBody>
      </p:sp>
      <p:sp>
        <p:nvSpPr>
          <p:cNvPr id="19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96" name="Instructions:"/>
          <p:cNvSpPr/>
          <p:nvPr/>
        </p:nvSpPr>
        <p:spPr>
          <a:xfrm>
            <a:off x="2240154" y="2742530"/>
            <a:ext cx="1833835"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lang="zh-CN" altLang="en-US" sz="4500" b="1" u="sng" dirty="0"/>
              <a:t>指令：</a:t>
            </a:r>
            <a:endParaRPr dirty="0"/>
          </a:p>
        </p:txBody>
      </p:sp>
      <p:sp>
        <p:nvSpPr>
          <p:cNvPr id="19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8" name="Arrow"/>
          <p:cNvSpPr/>
          <p:nvPr/>
        </p:nvSpPr>
        <p:spPr>
          <a:xfrm>
            <a:off x="736982" y="4756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 name="poll()…"/>
          <p:cNvSpPr/>
          <p:nvPr/>
        </p:nvSpPr>
        <p:spPr>
          <a:xfrm>
            <a:off x="1918183" y="3591272"/>
            <a:ext cx="2866877" cy="4787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l"/>
            <a:r>
              <a:t>poll()</a:t>
            </a:r>
          </a:p>
          <a:p>
            <a:pPr algn="l"/>
            <a:r>
              <a:t>add(2)</a:t>
            </a:r>
          </a:p>
          <a:p>
            <a:pPr algn="l">
              <a:defRPr>
                <a:solidFill>
                  <a:schemeClr val="accent4">
                    <a:hueOff val="102361"/>
                    <a:satOff val="14118"/>
                    <a:lumOff val="10675"/>
                  </a:schemeClr>
                </a:solidFill>
              </a:defRPr>
            </a:pPr>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1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1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9"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2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2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2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9"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3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3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3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3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3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4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4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44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44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44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44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44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4"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475"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47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7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8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8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8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83"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8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8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3"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9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0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0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0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0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0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0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0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0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0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538"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539"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4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4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4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4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4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5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6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6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6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6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6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6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6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7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7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7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601"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602"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03"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0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0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0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0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1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1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1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2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2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2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2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2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3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3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3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3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3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3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3"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664"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665"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66"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69"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70"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71"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72"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3"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74"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5"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6"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7"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8"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9"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0"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2"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3"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4"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5"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6"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8"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89"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90"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91"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92"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3"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94"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95"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96"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97"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98"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9"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1"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3"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5"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7"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8"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9"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0"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1"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2"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3"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7"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9"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1"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2"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3"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5"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6"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727"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728"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29"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32"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33"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34"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35"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6"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8"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9"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0"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1"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2"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3"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4"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5"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6"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7"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8"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9"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0"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51"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52"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53"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54"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55"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56"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757"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758"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759"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760"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761"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2"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4"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7"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8"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9"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0"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1"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2"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3"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4"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5"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6"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7"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8"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790"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791"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92"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95"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96"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97"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98"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99"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0"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1"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2"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04"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05"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06"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7"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8"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9"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10"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11"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12"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3"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14"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15"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16"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17"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18"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19"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20"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21"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22"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23"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24"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2"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853"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854"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855"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58"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59"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60"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61"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62"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63"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4"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5"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6"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67"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68"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69"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0"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1"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2"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73"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4"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5"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76"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77"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78"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9"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80"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81"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82"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83"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84"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85"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86"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87"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8"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9"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0"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1"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2"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3"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4"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5"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4"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5"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6"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9"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2"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3"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4"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graphicFrame>
        <p:nvGraphicFramePr>
          <p:cNvPr id="1916"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17"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18" name="Binary Heap Representation"/>
          <p:cNvSpPr/>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508254">
              <a:defRPr sz="6960" b="1"/>
            </a:lvl1pPr>
          </a:lstStyle>
          <a:p>
            <a:r>
              <a:rPr lang="zh-CN" altLang="en-US" dirty="0"/>
              <a:t>二叉堆的表示</a:t>
            </a:r>
            <a:endParaRPr dirty="0"/>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21"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2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2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2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3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4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4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4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4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4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94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94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94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94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95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8"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1979"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1980"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1"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8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85"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8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8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8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8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9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9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0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0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0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0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0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0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0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0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1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1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1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1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Index…"/>
          <p:cNvSpPr/>
          <p:nvPr/>
        </p:nvSpPr>
        <p:spPr>
          <a:xfrm>
            <a:off x="2566355" y="5853048"/>
            <a:ext cx="1765847"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Index</a:t>
            </a:r>
          </a:p>
          <a:p>
            <a:r>
              <a:t>Tree</a:t>
            </a:r>
          </a:p>
        </p:txBody>
      </p:sp>
      <p:sp>
        <p:nvSpPr>
          <p:cNvPr id="2042" name="Binary Heap Representation"/>
          <p:cNvSpPr>
            <a:spLocks noGrp="1"/>
          </p:cNvSpPr>
          <p:nvPr>
            <p:ph type="title"/>
          </p:nvPr>
        </p:nvSpPr>
        <p:spPr>
          <a:prstGeom prst="rect">
            <a:avLst/>
          </a:prstGeom>
        </p:spPr>
        <p:txBody>
          <a:bodyPr>
            <a:normAutofit/>
          </a:bodyPr>
          <a:lstStyle>
            <a:lvl1pPr defTabSz="508254">
              <a:defRPr sz="6960" b="1"/>
            </a:lvl1pPr>
          </a:lstStyle>
          <a:p>
            <a:r>
              <a:rPr lang="zh-CN" altLang="en-US" dirty="0"/>
              <a:t>二叉堆的表示</a:t>
            </a:r>
            <a:endParaRPr dirty="0"/>
          </a:p>
        </p:txBody>
      </p:sp>
      <p:graphicFrame>
        <p:nvGraphicFramePr>
          <p:cNvPr id="2043" name="Table"/>
          <p:cNvGraphicFramePr/>
          <p:nvPr/>
        </p:nvGraphicFramePr>
        <p:xfrm>
          <a:off x="368299" y="27073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368299" y="3815570"/>
          <a:ext cx="12268200" cy="947274"/>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1380</TotalTime>
  <Words>13992</Words>
  <Application>Microsoft Macintosh PowerPoint</Application>
  <PresentationFormat>自定义</PresentationFormat>
  <Paragraphs>4677</Paragraphs>
  <Slides>209</Slides>
  <Notes>128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209</vt:i4>
      </vt:variant>
    </vt:vector>
  </HeadingPairs>
  <TitlesOfParts>
    <vt:vector size="214" baseType="lpstr">
      <vt:lpstr>Helvetica</vt:lpstr>
      <vt:lpstr>Helvetica Light</vt:lpstr>
      <vt:lpstr>Helvetica Neue</vt:lpstr>
      <vt:lpstr>Menlo</vt:lpstr>
      <vt:lpstr>Black</vt:lpstr>
      <vt:lpstr>优先队列Priority Queue （穿插讲解堆Heap)</vt:lpstr>
      <vt:lpstr>大纲</vt:lpstr>
      <vt:lpstr>介绍优先队列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什么是优先队列？</vt:lpstr>
      <vt:lpstr>什么是堆？</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这是一个合法的堆吗？</vt:lpstr>
      <vt:lpstr>优先队列使用场景</vt:lpstr>
      <vt:lpstr>优先队列复杂度(基于二叉堆)</vt:lpstr>
      <vt:lpstr>优先队列复杂度(基于二叉堆)</vt:lpstr>
      <vt:lpstr>将最小堆转换成最大堆</vt:lpstr>
      <vt:lpstr>将一个最小堆转换成最大堆</vt:lpstr>
      <vt:lpstr>将一个最小堆转换成最大堆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将最小堆转换成最大堆</vt:lpstr>
      <vt:lpstr>向二叉堆中添加元素</vt:lpstr>
      <vt:lpstr>实现优先队列的方法</vt:lpstr>
      <vt:lpstr>基于二叉堆的优先队列实现</vt:lpstr>
      <vt:lpstr>基于二叉堆的优先队列实现</vt:lpstr>
      <vt:lpstr>基于二叉堆的优先队列实现</vt:lpstr>
      <vt:lpstr>基于二叉堆的优先队列实现</vt:lpstr>
      <vt:lpstr>基于二叉堆的优先队列实现</vt:lpstr>
      <vt:lpstr>基于二叉堆的优先队列实现</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二叉堆的表示</vt:lpstr>
      <vt:lpstr>PowerPoint 演示文稿</vt:lpstr>
      <vt:lpstr>二叉堆的表示</vt:lpstr>
      <vt:lpstr>二叉堆的表示</vt:lpstr>
      <vt:lpstr>二叉堆的表示</vt:lpstr>
      <vt:lpstr>二叉堆的表示</vt:lpstr>
      <vt:lpstr>二叉堆的表示</vt:lpstr>
      <vt:lpstr>二叉堆的表示</vt:lpstr>
      <vt:lpstr>二叉堆的表示</vt:lpstr>
      <vt:lpstr>二叉堆的表示</vt:lpstr>
      <vt:lpstr>PowerPoint 演示文稿</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向二叉堆添加元素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从二叉堆中移除元素 ~ O(log(n))复杂度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优先队列Priority Queues 穿插讲解堆Heaps</dc:title>
  <cp:lastModifiedBy>杨 波</cp:lastModifiedBy>
  <cp:revision>599</cp:revision>
  <dcterms:modified xsi:type="dcterms:W3CDTF">2020-07-06T16:26:54Z</dcterms:modified>
</cp:coreProperties>
</file>