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DBE2"/>
    <a:srgbClr val="E9A4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20"/>
    <p:restoredTop sz="73879"/>
  </p:normalViewPr>
  <p:slideViewPr>
    <p:cSldViewPr snapToGrid="0" snapToObjects="1">
      <p:cViewPr varScale="1">
        <p:scale>
          <a:sx n="80" d="100"/>
          <a:sy n="80" d="100"/>
        </p:scale>
        <p:origin x="3840" y="200"/>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a:spLocks noGrp="1" noRot="1" noChangeAspect="1"/>
          </p:cNvSpPr>
          <p:nvPr>
            <p:ph type="sldImg"/>
          </p:nvPr>
        </p:nvSpPr>
        <p:spPr>
          <a:prstGeom prst="rect">
            <a:avLst/>
          </a:prstGeom>
        </p:spPr>
        <p:txBody>
          <a:bodyPr/>
          <a:lstStyle/>
          <a:p>
            <a:endParaRPr/>
          </a:p>
        </p:txBody>
      </p:sp>
      <p:sp>
        <p:nvSpPr>
          <p:cNvPr id="123" name="Shape 123"/>
          <p:cNvSpPr>
            <a:spLocks noGrp="1"/>
          </p:cNvSpPr>
          <p:nvPr>
            <p:ph type="body" sz="quarter" idx="1"/>
          </p:nvPr>
        </p:nvSpPr>
        <p:spPr>
          <a:prstGeom prst="rect">
            <a:avLst/>
          </a:prstGeom>
        </p:spPr>
        <p:txBody>
          <a:bodyPr/>
          <a:lstStyle/>
          <a:p>
            <a:r>
              <a:rPr lang="zh-CN" altLang="en-US" dirty="0"/>
              <a:t>大家好！欢迎回到波波微课！</a:t>
            </a:r>
            <a:endParaRPr lang="en-US" altLang="zh-CN" dirty="0"/>
          </a:p>
          <a:p>
            <a:endParaRPr lang="en-US" dirty="0"/>
          </a:p>
          <a:p>
            <a:r>
              <a:rPr lang="zh-CN" altLang="en-US" dirty="0"/>
              <a:t>本次课我们要来学习一种叫并查集的数据结构，英文叫</a:t>
            </a:r>
            <a:r>
              <a:rPr lang="en-US" altLang="zh-CN" dirty="0"/>
              <a:t>Union Find</a:t>
            </a:r>
            <a:r>
              <a:rPr lang="zh-CN" altLang="en-US" dirty="0"/>
              <a:t>或者</a:t>
            </a:r>
            <a:r>
              <a:rPr lang="en-US" altLang="zh-CN" dirty="0"/>
              <a:t>Disjoint Set</a:t>
            </a:r>
            <a:r>
              <a:rPr lang="zh-CN" altLang="en-US" dirty="0"/>
              <a:t>，它是我最喜欢的一种数据结构。</a:t>
            </a:r>
            <a:endParaRPr lang="en-US" altLang="zh-CN" dirty="0"/>
          </a:p>
          <a:p>
            <a:endParaRPr lang="en-US" dirty="0"/>
          </a:p>
          <a:p>
            <a:r>
              <a:rPr lang="zh-CN" altLang="en-US" dirty="0"/>
              <a:t>那么并查集相关的内容一共有五次课，本次是第一次课。</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它们也</a:t>
            </a:r>
            <a:r>
              <a:rPr kumimoji="1" lang="en-US" altLang="zh-CN" dirty="0"/>
              <a:t>UNION</a:t>
            </a:r>
            <a:r>
              <a:rPr kumimoji="1" lang="zh-CN" altLang="en-US" dirty="0"/>
              <a:t>合并成一个黄色的组。</a:t>
            </a:r>
          </a:p>
        </p:txBody>
      </p:sp>
    </p:spTree>
    <p:extLst>
      <p:ext uri="{BB962C8B-B14F-4D97-AF65-F5344CB8AC3E}">
        <p14:creationId xmlns:p14="http://schemas.microsoft.com/office/powerpoint/2010/main" val="388004910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从</a:t>
            </a:r>
            <a:r>
              <a:rPr kumimoji="1" lang="en-US" altLang="zh-CN" dirty="0"/>
              <a:t>A</a:t>
            </a:r>
            <a:r>
              <a:rPr kumimoji="1" lang="zh-CN" altLang="en-US" dirty="0"/>
              <a:t>找到</a:t>
            </a:r>
            <a:r>
              <a:rPr kumimoji="1" lang="en-US" altLang="zh-CN" dirty="0"/>
              <a:t>F</a:t>
            </a:r>
            <a:r>
              <a:rPr kumimoji="1" lang="zh-CN" altLang="en-US" dirty="0"/>
              <a:t>，</a:t>
            </a:r>
            <a:r>
              <a:rPr kumimoji="1" lang="en-US" altLang="zh-CN" dirty="0"/>
              <a:t>F</a:t>
            </a:r>
            <a:r>
              <a:rPr kumimoji="1" lang="zh-CN" altLang="en-US" dirty="0"/>
              <a:t>指向自己就是根节点。这就是说，我们找到了</a:t>
            </a:r>
            <a:r>
              <a:rPr kumimoji="1" lang="en-US" altLang="zh-CN" dirty="0"/>
              <a:t>E</a:t>
            </a:r>
            <a:r>
              <a:rPr kumimoji="1" lang="zh-CN" altLang="en-US" dirty="0"/>
              <a:t>的根节点是</a:t>
            </a:r>
            <a:r>
              <a:rPr kumimoji="1" lang="en-US" altLang="zh-CN" dirty="0"/>
              <a:t>F</a:t>
            </a:r>
            <a:r>
              <a:rPr kumimoji="1" lang="zh-CN" altLang="en-US" dirty="0"/>
              <a:t>。</a:t>
            </a:r>
          </a:p>
        </p:txBody>
      </p:sp>
    </p:spTree>
    <p:extLst>
      <p:ext uri="{BB962C8B-B14F-4D97-AF65-F5344CB8AC3E}">
        <p14:creationId xmlns:p14="http://schemas.microsoft.com/office/powerpoint/2010/main" val="353325238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既然我们已经找到</a:t>
            </a:r>
            <a:r>
              <a:rPr kumimoji="1" lang="en-US" altLang="zh-CN" dirty="0"/>
              <a:t>E</a:t>
            </a:r>
            <a:r>
              <a:rPr kumimoji="1" lang="zh-CN" altLang="en-US" dirty="0"/>
              <a:t>的根节点是</a:t>
            </a:r>
            <a:r>
              <a:rPr kumimoji="1" lang="en-US" altLang="zh-CN" dirty="0"/>
              <a:t>F</a:t>
            </a:r>
            <a:r>
              <a:rPr kumimoji="1" lang="zh-CN" altLang="en-US" dirty="0"/>
              <a:t>，并且我们知道中间经过了哪些节点，现在我们可以来执行路径压缩算法，我们先将</a:t>
            </a:r>
            <a:r>
              <a:rPr kumimoji="1" lang="en-US" altLang="zh-CN" dirty="0"/>
              <a:t>E</a:t>
            </a:r>
            <a:r>
              <a:rPr kumimoji="1" lang="zh-CN" altLang="en-US" dirty="0"/>
              <a:t>直接指向</a:t>
            </a:r>
            <a:r>
              <a:rPr kumimoji="1" lang="en-US" altLang="zh-CN" dirty="0"/>
              <a:t>F</a:t>
            </a:r>
            <a:r>
              <a:rPr kumimoji="1" lang="zh-CN" altLang="en-US" dirty="0"/>
              <a:t>。</a:t>
            </a:r>
          </a:p>
        </p:txBody>
      </p:sp>
    </p:spTree>
    <p:extLst>
      <p:ext uri="{BB962C8B-B14F-4D97-AF65-F5344CB8AC3E}">
        <p14:creationId xmlns:p14="http://schemas.microsoft.com/office/powerpoint/2010/main" val="274814914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再将中间的</a:t>
            </a:r>
            <a:r>
              <a:rPr kumimoji="1" lang="en-US" altLang="zh-CN" dirty="0"/>
              <a:t>D</a:t>
            </a:r>
            <a:r>
              <a:rPr kumimoji="1" lang="zh-CN" altLang="en-US" dirty="0"/>
              <a:t>直接指向</a:t>
            </a:r>
            <a:r>
              <a:rPr kumimoji="1" lang="en-US" altLang="zh-CN" dirty="0"/>
              <a:t>F.</a:t>
            </a:r>
            <a:endParaRPr kumimoji="1" lang="zh-CN" altLang="en-US" dirty="0"/>
          </a:p>
        </p:txBody>
      </p:sp>
    </p:spTree>
    <p:extLst>
      <p:ext uri="{BB962C8B-B14F-4D97-AF65-F5344CB8AC3E}">
        <p14:creationId xmlns:p14="http://schemas.microsoft.com/office/powerpoint/2010/main" val="171917772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a:t>
            </a:r>
            <a:r>
              <a:rPr kumimoji="1" lang="en-US" altLang="zh-CN" dirty="0"/>
              <a:t>C</a:t>
            </a:r>
            <a:r>
              <a:rPr kumimoji="1" lang="zh-CN" altLang="en-US" dirty="0"/>
              <a:t>指向</a:t>
            </a:r>
            <a:r>
              <a:rPr kumimoji="1" lang="en-US" altLang="zh-CN" dirty="0"/>
              <a:t>F</a:t>
            </a:r>
            <a:r>
              <a:rPr kumimoji="1" lang="zh-CN" altLang="en-US" dirty="0"/>
              <a:t>。</a:t>
            </a:r>
          </a:p>
        </p:txBody>
      </p:sp>
    </p:spTree>
    <p:extLst>
      <p:ext uri="{BB962C8B-B14F-4D97-AF65-F5344CB8AC3E}">
        <p14:creationId xmlns:p14="http://schemas.microsoft.com/office/powerpoint/2010/main" val="92718803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a:t>
            </a:r>
            <a:r>
              <a:rPr kumimoji="1" lang="en-US" altLang="zh-CN" dirty="0"/>
              <a:t>A</a:t>
            </a:r>
            <a:r>
              <a:rPr kumimoji="1" lang="zh-CN" altLang="en-US" dirty="0"/>
              <a:t>指向</a:t>
            </a:r>
            <a:r>
              <a:rPr kumimoji="1" lang="en-US" altLang="zh-CN" dirty="0"/>
              <a:t>F</a:t>
            </a:r>
            <a:r>
              <a:rPr kumimoji="1" lang="zh-CN" altLang="en-US" dirty="0"/>
              <a:t>。</a:t>
            </a:r>
          </a:p>
        </p:txBody>
      </p:sp>
    </p:spTree>
    <p:extLst>
      <p:ext uri="{BB962C8B-B14F-4D97-AF65-F5344CB8AC3E}">
        <p14:creationId xmlns:p14="http://schemas.microsoft.com/office/powerpoint/2010/main" val="274489188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现在左边的这个组的路径都被压缩了，从</a:t>
            </a:r>
            <a:r>
              <a:rPr kumimoji="1" lang="en-US" altLang="zh-CN" dirty="0"/>
              <a:t>A/B/C/D/E</a:t>
            </a:r>
            <a:r>
              <a:rPr kumimoji="1" lang="zh-CN" altLang="en-US" dirty="0"/>
              <a:t>中任何一个节点，到根节点</a:t>
            </a:r>
            <a:r>
              <a:rPr kumimoji="1" lang="en-US" altLang="zh-CN" dirty="0"/>
              <a:t>F</a:t>
            </a:r>
            <a:r>
              <a:rPr kumimoji="1" lang="zh-CN" altLang="en-US" dirty="0"/>
              <a:t>，都只需要一步。</a:t>
            </a:r>
          </a:p>
        </p:txBody>
      </p:sp>
    </p:spTree>
    <p:extLst>
      <p:ext uri="{BB962C8B-B14F-4D97-AF65-F5344CB8AC3E}">
        <p14:creationId xmlns:p14="http://schemas.microsoft.com/office/powerpoint/2010/main" val="406051027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现在我们对</a:t>
            </a:r>
            <a:r>
              <a:rPr kumimoji="1" lang="en-US" altLang="zh-CN" dirty="0"/>
              <a:t>L</a:t>
            </a:r>
            <a:r>
              <a:rPr kumimoji="1" lang="zh-CN" altLang="en-US" dirty="0"/>
              <a:t>做类似操作。先要找到</a:t>
            </a:r>
            <a:r>
              <a:rPr kumimoji="1" lang="en-US" altLang="zh-CN" dirty="0"/>
              <a:t>L</a:t>
            </a:r>
            <a:r>
              <a:rPr kumimoji="1" lang="zh-CN" altLang="en-US" dirty="0"/>
              <a:t>的根节点。从</a:t>
            </a:r>
            <a:r>
              <a:rPr kumimoji="1" lang="en-US" altLang="zh-CN" dirty="0"/>
              <a:t>L</a:t>
            </a:r>
            <a:r>
              <a:rPr kumimoji="1" lang="zh-CN" altLang="en-US" dirty="0"/>
              <a:t>找到它的父节点</a:t>
            </a:r>
            <a:r>
              <a:rPr kumimoji="1" lang="en-US" altLang="zh-CN" dirty="0"/>
              <a:t>K</a:t>
            </a:r>
            <a:r>
              <a:rPr kumimoji="1" lang="zh-CN" altLang="en-US" dirty="0"/>
              <a:t>。</a:t>
            </a:r>
          </a:p>
        </p:txBody>
      </p:sp>
    </p:spTree>
    <p:extLst>
      <p:ext uri="{BB962C8B-B14F-4D97-AF65-F5344CB8AC3E}">
        <p14:creationId xmlns:p14="http://schemas.microsoft.com/office/powerpoint/2010/main" val="277718735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从</a:t>
            </a:r>
            <a:r>
              <a:rPr kumimoji="1" lang="en-US" altLang="zh-CN" dirty="0"/>
              <a:t>K</a:t>
            </a:r>
            <a:r>
              <a:rPr kumimoji="1" lang="zh-CN" altLang="en-US" dirty="0"/>
              <a:t>找到</a:t>
            </a:r>
            <a:r>
              <a:rPr kumimoji="1" lang="en-US" altLang="zh-CN" dirty="0"/>
              <a:t>J</a:t>
            </a:r>
            <a:endParaRPr kumimoji="1" lang="zh-CN" altLang="en-US" dirty="0"/>
          </a:p>
        </p:txBody>
      </p:sp>
    </p:spTree>
    <p:extLst>
      <p:ext uri="{BB962C8B-B14F-4D97-AF65-F5344CB8AC3E}">
        <p14:creationId xmlns:p14="http://schemas.microsoft.com/office/powerpoint/2010/main" val="68176609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从</a:t>
            </a:r>
            <a:r>
              <a:rPr kumimoji="1" lang="en-US" altLang="zh-CN" dirty="0"/>
              <a:t>J</a:t>
            </a:r>
            <a:r>
              <a:rPr kumimoji="1" lang="zh-CN" altLang="en-US" dirty="0"/>
              <a:t>找到</a:t>
            </a:r>
            <a:r>
              <a:rPr kumimoji="1" lang="en-US" altLang="zh-CN" dirty="0"/>
              <a:t>I</a:t>
            </a:r>
            <a:endParaRPr kumimoji="1" lang="zh-CN" altLang="en-US" dirty="0"/>
          </a:p>
        </p:txBody>
      </p:sp>
    </p:spTree>
    <p:extLst>
      <p:ext uri="{BB962C8B-B14F-4D97-AF65-F5344CB8AC3E}">
        <p14:creationId xmlns:p14="http://schemas.microsoft.com/office/powerpoint/2010/main" val="366544391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a:t>
            </a:r>
            <a:r>
              <a:rPr kumimoji="1" lang="zh-CN" altLang="en-US" dirty="0"/>
              <a:t>找到</a:t>
            </a:r>
            <a:r>
              <a:rPr kumimoji="1" lang="en-US" altLang="zh-CN" dirty="0"/>
              <a:t>H</a:t>
            </a:r>
            <a:endParaRPr kumimoji="1" lang="zh-CN" altLang="en-US" dirty="0"/>
          </a:p>
        </p:txBody>
      </p:sp>
    </p:spTree>
    <p:extLst>
      <p:ext uri="{BB962C8B-B14F-4D97-AF65-F5344CB8AC3E}">
        <p14:creationId xmlns:p14="http://schemas.microsoft.com/office/powerpoint/2010/main" val="3199177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a:t>
            </a:r>
            <a:r>
              <a:rPr kumimoji="1" lang="en-US" altLang="zh-CN" dirty="0"/>
              <a:t>10/13/14</a:t>
            </a:r>
            <a:r>
              <a:rPr kumimoji="1" lang="zh-CN" altLang="en-US" dirty="0"/>
              <a:t>三个磁铁快开始相互吸引。</a:t>
            </a:r>
          </a:p>
        </p:txBody>
      </p:sp>
    </p:spTree>
    <p:extLst>
      <p:ext uri="{BB962C8B-B14F-4D97-AF65-F5344CB8AC3E}">
        <p14:creationId xmlns:p14="http://schemas.microsoft.com/office/powerpoint/2010/main" val="102063801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a:t>
            </a:r>
            <a:r>
              <a:rPr kumimoji="1" lang="zh-CN" altLang="en-US" dirty="0"/>
              <a:t>找到</a:t>
            </a:r>
            <a:r>
              <a:rPr kumimoji="1" lang="en-US" altLang="zh-CN" dirty="0"/>
              <a:t>G</a:t>
            </a:r>
            <a:r>
              <a:rPr kumimoji="1" lang="zh-CN" altLang="en-US" dirty="0"/>
              <a:t>。</a:t>
            </a:r>
            <a:r>
              <a:rPr kumimoji="1" lang="en-US" altLang="zh-CN" dirty="0"/>
              <a:t>G</a:t>
            </a:r>
            <a:r>
              <a:rPr kumimoji="1" lang="zh-CN" altLang="en-US" dirty="0"/>
              <a:t>指向自己，它是根节点。也就是说，和</a:t>
            </a:r>
            <a:r>
              <a:rPr kumimoji="1" lang="en-US" altLang="zh-CN" dirty="0"/>
              <a:t>L</a:t>
            </a:r>
            <a:r>
              <a:rPr kumimoji="1" lang="zh-CN" altLang="en-US" dirty="0"/>
              <a:t>对应的根节点是</a:t>
            </a:r>
            <a:r>
              <a:rPr kumimoji="1" lang="en-US" altLang="zh-CN" dirty="0"/>
              <a:t>G</a:t>
            </a:r>
            <a:r>
              <a:rPr kumimoji="1" lang="zh-CN" altLang="en-US" dirty="0"/>
              <a:t>。</a:t>
            </a:r>
          </a:p>
        </p:txBody>
      </p:sp>
    </p:spTree>
    <p:extLst>
      <p:ext uri="{BB962C8B-B14F-4D97-AF65-F5344CB8AC3E}">
        <p14:creationId xmlns:p14="http://schemas.microsoft.com/office/powerpoint/2010/main" val="233700392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我们开始做路径压缩，将</a:t>
            </a:r>
            <a:r>
              <a:rPr kumimoji="1" lang="en-US" altLang="zh-CN" dirty="0"/>
              <a:t>L</a:t>
            </a:r>
            <a:r>
              <a:rPr kumimoji="1" lang="zh-CN" altLang="en-US" dirty="0"/>
              <a:t>指向</a:t>
            </a:r>
            <a:r>
              <a:rPr kumimoji="1" lang="en-US" altLang="zh-CN" dirty="0"/>
              <a:t>G</a:t>
            </a:r>
            <a:r>
              <a:rPr kumimoji="1" lang="zh-CN" altLang="en-US" dirty="0"/>
              <a:t>。</a:t>
            </a:r>
          </a:p>
        </p:txBody>
      </p:sp>
    </p:spTree>
    <p:extLst>
      <p:ext uri="{BB962C8B-B14F-4D97-AF65-F5344CB8AC3E}">
        <p14:creationId xmlns:p14="http://schemas.microsoft.com/office/powerpoint/2010/main" val="1277048535"/>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K</a:t>
            </a:r>
            <a:r>
              <a:rPr kumimoji="1" lang="zh-CN" altLang="en-US" dirty="0"/>
              <a:t>指向</a:t>
            </a:r>
            <a:r>
              <a:rPr kumimoji="1" lang="en-US" altLang="zh-CN" dirty="0"/>
              <a:t>G</a:t>
            </a:r>
            <a:endParaRPr kumimoji="1" lang="zh-CN" altLang="en-US" dirty="0"/>
          </a:p>
        </p:txBody>
      </p:sp>
    </p:spTree>
    <p:extLst>
      <p:ext uri="{BB962C8B-B14F-4D97-AF65-F5344CB8AC3E}">
        <p14:creationId xmlns:p14="http://schemas.microsoft.com/office/powerpoint/2010/main" val="302824153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J</a:t>
            </a:r>
            <a:r>
              <a:rPr kumimoji="1" lang="zh-CN" altLang="en-US" dirty="0"/>
              <a:t>指向</a:t>
            </a:r>
            <a:r>
              <a:rPr kumimoji="1" lang="en-US" altLang="zh-CN" dirty="0"/>
              <a:t>G</a:t>
            </a:r>
            <a:endParaRPr kumimoji="1" lang="zh-CN" altLang="en-US" dirty="0"/>
          </a:p>
        </p:txBody>
      </p:sp>
    </p:spTree>
    <p:extLst>
      <p:ext uri="{BB962C8B-B14F-4D97-AF65-F5344CB8AC3E}">
        <p14:creationId xmlns:p14="http://schemas.microsoft.com/office/powerpoint/2010/main" val="412659787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a:t>
            </a:r>
            <a:r>
              <a:rPr kumimoji="1" lang="zh-CN" altLang="en-US" dirty="0"/>
              <a:t>指向</a:t>
            </a:r>
            <a:r>
              <a:rPr kumimoji="1" lang="en-US" altLang="zh-CN" dirty="0"/>
              <a:t>G</a:t>
            </a:r>
            <a:endParaRPr kumimoji="1" lang="zh-CN" altLang="en-US" dirty="0"/>
          </a:p>
        </p:txBody>
      </p:sp>
    </p:spTree>
    <p:extLst>
      <p:ext uri="{BB962C8B-B14F-4D97-AF65-F5344CB8AC3E}">
        <p14:creationId xmlns:p14="http://schemas.microsoft.com/office/powerpoint/2010/main" val="2143240691"/>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现在，既然我们已经找到</a:t>
            </a:r>
            <a:r>
              <a:rPr kumimoji="1" lang="en-US" altLang="zh-CN" dirty="0"/>
              <a:t>E</a:t>
            </a:r>
            <a:r>
              <a:rPr kumimoji="1" lang="zh-CN" altLang="en-US" dirty="0"/>
              <a:t>和</a:t>
            </a:r>
            <a:r>
              <a:rPr kumimoji="1" lang="en-US" altLang="zh-CN" dirty="0"/>
              <a:t>L</a:t>
            </a:r>
            <a:r>
              <a:rPr kumimoji="1" lang="zh-CN" altLang="en-US" dirty="0"/>
              <a:t>的父亲节点，它们不是同一个节点，所以我们可以将它们合并。</a:t>
            </a:r>
          </a:p>
        </p:txBody>
      </p:sp>
    </p:spTree>
    <p:extLst>
      <p:ext uri="{BB962C8B-B14F-4D97-AF65-F5344CB8AC3E}">
        <p14:creationId xmlns:p14="http://schemas.microsoft.com/office/powerpoint/2010/main" val="530315789"/>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a:t>
            </a:r>
            <a:r>
              <a:rPr kumimoji="1" lang="en-US" altLang="zh-CN" dirty="0"/>
              <a:t>F</a:t>
            </a:r>
            <a:r>
              <a:rPr kumimoji="1" lang="zh-CN" altLang="en-US" dirty="0"/>
              <a:t>指向</a:t>
            </a:r>
            <a:r>
              <a:rPr kumimoji="1" lang="en-US" altLang="zh-CN" dirty="0"/>
              <a:t>G</a:t>
            </a:r>
            <a:r>
              <a:rPr kumimoji="1" lang="zh-CN" altLang="en-US" dirty="0"/>
              <a:t>。</a:t>
            </a:r>
          </a:p>
        </p:txBody>
      </p:sp>
    </p:spTree>
    <p:extLst>
      <p:ext uri="{BB962C8B-B14F-4D97-AF65-F5344CB8AC3E}">
        <p14:creationId xmlns:p14="http://schemas.microsoft.com/office/powerpoint/2010/main" val="390313531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这样，两个组就合并成了一个更大组。因为我们前面做了路径压缩，所以后续对这个并查集的查询会更高效。</a:t>
            </a:r>
          </a:p>
        </p:txBody>
      </p:sp>
    </p:spTree>
    <p:extLst>
      <p:ext uri="{BB962C8B-B14F-4D97-AF65-F5344CB8AC3E}">
        <p14:creationId xmlns:p14="http://schemas.microsoft.com/office/powerpoint/2010/main" val="3128900151"/>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现在我们再来看一个例子。</a:t>
            </a:r>
            <a:endParaRPr kumimoji="1" lang="en-US" altLang="zh-CN" dirty="0"/>
          </a:p>
          <a:p>
            <a:endParaRPr kumimoji="1" lang="en-US" altLang="zh-CN" dirty="0"/>
          </a:p>
          <a:p>
            <a:r>
              <a:rPr kumimoji="1" lang="zh-CN" altLang="en-US" dirty="0"/>
              <a:t>这一次，我会先用普通的合并查找方法来演示。然后再用路径压缩优化的方式来演示。从两者的对比中，你可以发现它们的差异。</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919514730"/>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先用普通的合并查找方法。</a:t>
            </a:r>
            <a:endParaRPr kumimoji="1" lang="en-US" altLang="zh-CN" dirty="0"/>
          </a:p>
          <a:p>
            <a:endParaRPr kumimoji="1" lang="en-US" altLang="zh-CN" dirty="0"/>
          </a:p>
          <a:p>
            <a:r>
              <a:rPr kumimoji="1" lang="zh-CN" altLang="en-US" dirty="0"/>
              <a:t>先将</a:t>
            </a:r>
            <a:r>
              <a:rPr kumimoji="1" lang="en-US" altLang="zh-CN" dirty="0"/>
              <a:t>A</a:t>
            </a:r>
            <a:r>
              <a:rPr kumimoji="1" lang="zh-CN" altLang="en-US" dirty="0"/>
              <a:t>和</a:t>
            </a:r>
            <a:r>
              <a:rPr kumimoji="1" lang="en-US" altLang="zh-CN" dirty="0"/>
              <a:t>B</a:t>
            </a:r>
            <a:r>
              <a:rPr kumimoji="1" lang="zh-CN" altLang="en-US" dirty="0"/>
              <a:t>进行合并。</a:t>
            </a:r>
          </a:p>
        </p:txBody>
      </p:sp>
    </p:spTree>
    <p:extLst>
      <p:ext uri="{BB962C8B-B14F-4D97-AF65-F5344CB8AC3E}">
        <p14:creationId xmlns:p14="http://schemas.microsoft.com/office/powerpoint/2010/main" val="512255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它们合并组成一个紫色的组。</a:t>
            </a:r>
          </a:p>
        </p:txBody>
      </p:sp>
    </p:spTree>
    <p:extLst>
      <p:ext uri="{BB962C8B-B14F-4D97-AF65-F5344CB8AC3E}">
        <p14:creationId xmlns:p14="http://schemas.microsoft.com/office/powerpoint/2010/main" val="1375075524"/>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C</a:t>
            </a:r>
            <a:r>
              <a:rPr kumimoji="1" lang="zh-CN" altLang="en-US" dirty="0"/>
              <a:t>和</a:t>
            </a:r>
            <a:r>
              <a:rPr kumimoji="1" lang="en-US" altLang="zh-CN" dirty="0"/>
              <a:t>D</a:t>
            </a:r>
            <a:r>
              <a:rPr kumimoji="1" lang="zh-CN" altLang="en-US" dirty="0"/>
              <a:t>合并</a:t>
            </a:r>
          </a:p>
        </p:txBody>
      </p:sp>
    </p:spTree>
    <p:extLst>
      <p:ext uri="{BB962C8B-B14F-4D97-AF65-F5344CB8AC3E}">
        <p14:creationId xmlns:p14="http://schemas.microsoft.com/office/powerpoint/2010/main" val="2360261485"/>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E</a:t>
            </a:r>
            <a:r>
              <a:rPr kumimoji="1" lang="zh-CN" altLang="en-US" dirty="0"/>
              <a:t>和</a:t>
            </a:r>
            <a:r>
              <a:rPr kumimoji="1" lang="en-US" altLang="zh-CN" dirty="0"/>
              <a:t>F</a:t>
            </a:r>
            <a:r>
              <a:rPr kumimoji="1" lang="zh-CN" altLang="en-US" dirty="0"/>
              <a:t>合并</a:t>
            </a:r>
          </a:p>
        </p:txBody>
      </p:sp>
    </p:spTree>
    <p:extLst>
      <p:ext uri="{BB962C8B-B14F-4D97-AF65-F5344CB8AC3E}">
        <p14:creationId xmlns:p14="http://schemas.microsoft.com/office/powerpoint/2010/main" val="2241529711"/>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G</a:t>
            </a:r>
            <a:r>
              <a:rPr kumimoji="1" lang="zh-CN" altLang="en-US" dirty="0"/>
              <a:t>和</a:t>
            </a:r>
            <a:r>
              <a:rPr kumimoji="1" lang="en-US" altLang="zh-CN" dirty="0"/>
              <a:t>H</a:t>
            </a:r>
            <a:r>
              <a:rPr kumimoji="1" lang="zh-CN" altLang="en-US" dirty="0"/>
              <a:t>合并</a:t>
            </a:r>
          </a:p>
        </p:txBody>
      </p:sp>
    </p:spTree>
    <p:extLst>
      <p:ext uri="{BB962C8B-B14F-4D97-AF65-F5344CB8AC3E}">
        <p14:creationId xmlns:p14="http://schemas.microsoft.com/office/powerpoint/2010/main" val="1382087889"/>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a:t>
            </a:r>
            <a:r>
              <a:rPr kumimoji="1" lang="zh-CN" altLang="en-US" dirty="0"/>
              <a:t>和</a:t>
            </a:r>
            <a:r>
              <a:rPr kumimoji="1" lang="en-US" altLang="zh-CN" dirty="0"/>
              <a:t>J</a:t>
            </a:r>
            <a:r>
              <a:rPr kumimoji="1" lang="zh-CN" altLang="en-US" dirty="0"/>
              <a:t>合并</a:t>
            </a:r>
          </a:p>
        </p:txBody>
      </p:sp>
    </p:spTree>
    <p:extLst>
      <p:ext uri="{BB962C8B-B14F-4D97-AF65-F5344CB8AC3E}">
        <p14:creationId xmlns:p14="http://schemas.microsoft.com/office/powerpoint/2010/main" val="385561085"/>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J</a:t>
            </a:r>
            <a:r>
              <a:rPr kumimoji="1" lang="zh-CN" altLang="en-US" dirty="0"/>
              <a:t>和</a:t>
            </a:r>
            <a:r>
              <a:rPr kumimoji="1" lang="en-US" altLang="zh-CN" dirty="0"/>
              <a:t>H</a:t>
            </a:r>
            <a:r>
              <a:rPr kumimoji="1" lang="zh-CN" altLang="en-US" dirty="0"/>
              <a:t>合并。</a:t>
            </a:r>
          </a:p>
        </p:txBody>
      </p:sp>
    </p:spTree>
    <p:extLst>
      <p:ext uri="{BB962C8B-B14F-4D97-AF65-F5344CB8AC3E}">
        <p14:creationId xmlns:p14="http://schemas.microsoft.com/office/powerpoint/2010/main" val="17324825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a:t>
            </a:r>
            <a:r>
              <a:rPr kumimoji="1" lang="zh-CN" altLang="en-US" dirty="0"/>
              <a:t>和</a:t>
            </a:r>
            <a:r>
              <a:rPr kumimoji="1" lang="en-US" altLang="zh-CN" dirty="0"/>
              <a:t>F</a:t>
            </a:r>
            <a:r>
              <a:rPr kumimoji="1" lang="zh-CN" altLang="en-US" dirty="0"/>
              <a:t>合并</a:t>
            </a:r>
          </a:p>
        </p:txBody>
      </p:sp>
    </p:spTree>
    <p:extLst>
      <p:ext uri="{BB962C8B-B14F-4D97-AF65-F5344CB8AC3E}">
        <p14:creationId xmlns:p14="http://schemas.microsoft.com/office/powerpoint/2010/main" val="250990979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a:t>
            </a:r>
            <a:r>
              <a:rPr kumimoji="1" lang="zh-CN" altLang="en-US" dirty="0"/>
              <a:t>和</a:t>
            </a:r>
            <a:r>
              <a:rPr kumimoji="1" lang="en-US" altLang="zh-CN" dirty="0"/>
              <a:t>C</a:t>
            </a:r>
            <a:r>
              <a:rPr kumimoji="1" lang="zh-CN" altLang="en-US" dirty="0"/>
              <a:t>合并</a:t>
            </a:r>
          </a:p>
        </p:txBody>
      </p:sp>
    </p:spTree>
    <p:extLst>
      <p:ext uri="{BB962C8B-B14F-4D97-AF65-F5344CB8AC3E}">
        <p14:creationId xmlns:p14="http://schemas.microsoft.com/office/powerpoint/2010/main" val="1119106900"/>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D</a:t>
            </a:r>
            <a:r>
              <a:rPr kumimoji="1" lang="zh-CN" altLang="en-US" dirty="0"/>
              <a:t>和</a:t>
            </a:r>
            <a:r>
              <a:rPr kumimoji="1" lang="en-US" altLang="zh-CN" dirty="0"/>
              <a:t>E</a:t>
            </a:r>
            <a:r>
              <a:rPr kumimoji="1" lang="zh-CN" altLang="en-US" dirty="0"/>
              <a:t>合并。现在所有节点都在一个组中，合并结束。</a:t>
            </a:r>
            <a:endParaRPr kumimoji="1" lang="en-US" altLang="zh-CN" dirty="0"/>
          </a:p>
          <a:p>
            <a:endParaRPr kumimoji="1" lang="en-US" altLang="zh-CN" dirty="0"/>
          </a:p>
          <a:p>
            <a:r>
              <a:rPr kumimoji="1" lang="zh-CN" altLang="en-US" dirty="0"/>
              <a:t>注意，如果现在要查找</a:t>
            </a:r>
            <a:r>
              <a:rPr kumimoji="1" lang="en-US" altLang="zh-CN" dirty="0"/>
              <a:t>A</a:t>
            </a:r>
            <a:r>
              <a:rPr kumimoji="1" lang="zh-CN" altLang="en-US" dirty="0"/>
              <a:t>或者</a:t>
            </a:r>
            <a:r>
              <a:rPr kumimoji="1" lang="en-US" altLang="zh-CN" dirty="0"/>
              <a:t>J</a:t>
            </a:r>
            <a:r>
              <a:rPr kumimoji="1" lang="zh-CN" altLang="en-US" dirty="0"/>
              <a:t>隶属于哪个组，我们要查找的路径是比较长的，比如，从</a:t>
            </a:r>
            <a:r>
              <a:rPr kumimoji="1" lang="en-US" altLang="zh-CN" dirty="0"/>
              <a:t>A-&gt;B-&gt;C-D-&gt;E</a:t>
            </a:r>
            <a:r>
              <a:rPr kumimoji="1" lang="zh-CN" altLang="en-US" dirty="0"/>
              <a:t>，要找一串。</a:t>
            </a:r>
          </a:p>
        </p:txBody>
      </p:sp>
    </p:spTree>
    <p:extLst>
      <p:ext uri="{BB962C8B-B14F-4D97-AF65-F5344CB8AC3E}">
        <p14:creationId xmlns:p14="http://schemas.microsoft.com/office/powerpoint/2010/main" val="3975535321"/>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如果使用路径压缩的话，请继续看演示。</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470291172"/>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首先是</a:t>
            </a:r>
            <a:r>
              <a:rPr kumimoji="1" lang="en-US" altLang="zh-CN" dirty="0"/>
              <a:t>A</a:t>
            </a:r>
            <a:r>
              <a:rPr kumimoji="1" lang="zh-CN" altLang="en-US" dirty="0"/>
              <a:t>和</a:t>
            </a:r>
            <a:r>
              <a:rPr kumimoji="1" lang="en-US" altLang="zh-CN" dirty="0"/>
              <a:t>B</a:t>
            </a:r>
            <a:r>
              <a:rPr kumimoji="1" lang="zh-CN" altLang="en-US" dirty="0"/>
              <a:t>合并。</a:t>
            </a:r>
          </a:p>
        </p:txBody>
      </p:sp>
    </p:spTree>
    <p:extLst>
      <p:ext uri="{BB962C8B-B14F-4D97-AF65-F5344CB8AC3E}">
        <p14:creationId xmlns:p14="http://schemas.microsoft.com/office/powerpoint/2010/main" val="2453630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a:t>
            </a:r>
            <a:r>
              <a:rPr kumimoji="1" lang="en-US" altLang="zh-CN" dirty="0"/>
              <a:t>11/12</a:t>
            </a:r>
            <a:r>
              <a:rPr kumimoji="1" lang="zh-CN" altLang="en-US" dirty="0"/>
              <a:t>磁铁块开始相互吸引。</a:t>
            </a:r>
          </a:p>
        </p:txBody>
      </p:sp>
    </p:spTree>
    <p:extLst>
      <p:ext uri="{BB962C8B-B14F-4D97-AF65-F5344CB8AC3E}">
        <p14:creationId xmlns:p14="http://schemas.microsoft.com/office/powerpoint/2010/main" val="423122071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C</a:t>
            </a:r>
            <a:r>
              <a:rPr kumimoji="1" lang="zh-CN" altLang="en-US" dirty="0"/>
              <a:t>和</a:t>
            </a:r>
            <a:r>
              <a:rPr kumimoji="1" lang="en-US" altLang="zh-CN" dirty="0"/>
              <a:t>D</a:t>
            </a:r>
            <a:r>
              <a:rPr kumimoji="1" lang="zh-CN" altLang="en-US" dirty="0"/>
              <a:t>合并</a:t>
            </a:r>
          </a:p>
        </p:txBody>
      </p:sp>
    </p:spTree>
    <p:extLst>
      <p:ext uri="{BB962C8B-B14F-4D97-AF65-F5344CB8AC3E}">
        <p14:creationId xmlns:p14="http://schemas.microsoft.com/office/powerpoint/2010/main" val="772703820"/>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E</a:t>
            </a:r>
            <a:r>
              <a:rPr kumimoji="1" lang="zh-CN" altLang="en-US" dirty="0"/>
              <a:t>和</a:t>
            </a:r>
            <a:r>
              <a:rPr kumimoji="1" lang="en-US" altLang="zh-CN" dirty="0"/>
              <a:t>F</a:t>
            </a:r>
            <a:r>
              <a:rPr kumimoji="1" lang="zh-CN" altLang="en-US" dirty="0"/>
              <a:t>合并</a:t>
            </a:r>
          </a:p>
        </p:txBody>
      </p:sp>
    </p:spTree>
    <p:extLst>
      <p:ext uri="{BB962C8B-B14F-4D97-AF65-F5344CB8AC3E}">
        <p14:creationId xmlns:p14="http://schemas.microsoft.com/office/powerpoint/2010/main" val="3962360147"/>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G</a:t>
            </a:r>
            <a:r>
              <a:rPr kumimoji="1" lang="zh-CN" altLang="en-US" dirty="0"/>
              <a:t>和</a:t>
            </a:r>
            <a:r>
              <a:rPr kumimoji="1" lang="en-US" altLang="zh-CN" dirty="0"/>
              <a:t>H</a:t>
            </a:r>
            <a:r>
              <a:rPr kumimoji="1" lang="zh-CN" altLang="en-US" dirty="0"/>
              <a:t>合并</a:t>
            </a:r>
          </a:p>
        </p:txBody>
      </p:sp>
    </p:spTree>
    <p:extLst>
      <p:ext uri="{BB962C8B-B14F-4D97-AF65-F5344CB8AC3E}">
        <p14:creationId xmlns:p14="http://schemas.microsoft.com/office/powerpoint/2010/main" val="1625845343"/>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a:t>
            </a:r>
            <a:r>
              <a:rPr kumimoji="1" lang="zh-CN" altLang="en-US" dirty="0"/>
              <a:t>和</a:t>
            </a:r>
            <a:r>
              <a:rPr kumimoji="1" lang="en-US" altLang="zh-CN" dirty="0"/>
              <a:t>J</a:t>
            </a:r>
            <a:r>
              <a:rPr kumimoji="1" lang="zh-CN" altLang="en-US" dirty="0"/>
              <a:t>合并。这些单节点和并和前面没有区别。</a:t>
            </a:r>
          </a:p>
        </p:txBody>
      </p:sp>
    </p:spTree>
    <p:extLst>
      <p:ext uri="{BB962C8B-B14F-4D97-AF65-F5344CB8AC3E}">
        <p14:creationId xmlns:p14="http://schemas.microsoft.com/office/powerpoint/2010/main" val="2192955363"/>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现在是</a:t>
            </a:r>
            <a:r>
              <a:rPr kumimoji="1" lang="en-US" altLang="zh-CN" dirty="0"/>
              <a:t>J</a:t>
            </a:r>
            <a:r>
              <a:rPr kumimoji="1" lang="zh-CN" altLang="en-US" dirty="0"/>
              <a:t>和</a:t>
            </a:r>
            <a:r>
              <a:rPr kumimoji="1" lang="en-US" altLang="zh-CN" dirty="0"/>
              <a:t>G</a:t>
            </a:r>
            <a:r>
              <a:rPr kumimoji="1" lang="zh-CN" altLang="en-US" dirty="0"/>
              <a:t>合并。先将</a:t>
            </a:r>
            <a:r>
              <a:rPr kumimoji="1" lang="en-US" altLang="zh-CN" dirty="0"/>
              <a:t>J</a:t>
            </a:r>
            <a:r>
              <a:rPr kumimoji="1" lang="zh-CN" altLang="en-US" dirty="0"/>
              <a:t>的根</a:t>
            </a:r>
            <a:r>
              <a:rPr kumimoji="1" lang="en-US" altLang="zh-CN" dirty="0"/>
              <a:t>I</a:t>
            </a:r>
            <a:r>
              <a:rPr kumimoji="1" lang="zh-CN" altLang="en-US" dirty="0"/>
              <a:t>，和</a:t>
            </a:r>
            <a:r>
              <a:rPr kumimoji="1" lang="en-US" altLang="zh-CN" dirty="0"/>
              <a:t>G</a:t>
            </a:r>
            <a:r>
              <a:rPr kumimoji="1" lang="zh-CN" altLang="en-US" dirty="0"/>
              <a:t>的根</a:t>
            </a:r>
            <a:r>
              <a:rPr kumimoji="1" lang="en-US" altLang="zh-CN" dirty="0"/>
              <a:t>H</a:t>
            </a:r>
            <a:r>
              <a:rPr kumimoji="1" lang="zh-CN" altLang="en-US" dirty="0"/>
              <a:t>进行合并。组成一个绿色组。</a:t>
            </a:r>
          </a:p>
        </p:txBody>
      </p:sp>
    </p:spTree>
    <p:extLst>
      <p:ext uri="{BB962C8B-B14F-4D97-AF65-F5344CB8AC3E}">
        <p14:creationId xmlns:p14="http://schemas.microsoft.com/office/powerpoint/2010/main" val="3614155473"/>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然后进行路径合并，将</a:t>
            </a:r>
            <a:r>
              <a:rPr kumimoji="1" lang="en-US" altLang="zh-CN" dirty="0"/>
              <a:t>J</a:t>
            </a:r>
            <a:r>
              <a:rPr kumimoji="1" lang="zh-CN" altLang="en-US" dirty="0"/>
              <a:t>直接指向根节点</a:t>
            </a:r>
            <a:r>
              <a:rPr kumimoji="1" lang="en-US" altLang="zh-CN" dirty="0"/>
              <a:t>H</a:t>
            </a:r>
            <a:r>
              <a:rPr kumimoji="1" lang="zh-CN" altLang="en-US" dirty="0"/>
              <a:t>。</a:t>
            </a:r>
          </a:p>
        </p:txBody>
      </p:sp>
    </p:spTree>
    <p:extLst>
      <p:ext uri="{BB962C8B-B14F-4D97-AF65-F5344CB8AC3E}">
        <p14:creationId xmlns:p14="http://schemas.microsoft.com/office/powerpoint/2010/main" val="2101139404"/>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下面是要将</a:t>
            </a:r>
            <a:r>
              <a:rPr kumimoji="1" lang="en-US" altLang="zh-CN" dirty="0"/>
              <a:t>H</a:t>
            </a:r>
            <a:r>
              <a:rPr kumimoji="1" lang="zh-CN" altLang="en-US" dirty="0"/>
              <a:t>和</a:t>
            </a:r>
            <a:r>
              <a:rPr kumimoji="1" lang="en-US" altLang="zh-CN" dirty="0"/>
              <a:t>F</a:t>
            </a:r>
            <a:r>
              <a:rPr kumimoji="1" lang="zh-CN" altLang="en-US" dirty="0"/>
              <a:t>进行合并，可以直接将</a:t>
            </a:r>
            <a:r>
              <a:rPr kumimoji="1" lang="en-US" altLang="zh-CN" dirty="0"/>
              <a:t>H</a:t>
            </a:r>
            <a:r>
              <a:rPr kumimoji="1" lang="zh-CN" altLang="en-US" dirty="0"/>
              <a:t>指向</a:t>
            </a:r>
            <a:r>
              <a:rPr kumimoji="1" lang="en-US" altLang="zh-CN" dirty="0"/>
              <a:t>F</a:t>
            </a:r>
            <a:r>
              <a:rPr kumimoji="1" lang="zh-CN" altLang="en-US" dirty="0"/>
              <a:t>的根节点，也就是</a:t>
            </a:r>
            <a:r>
              <a:rPr kumimoji="1" lang="en-US" altLang="zh-CN" dirty="0"/>
              <a:t>E</a:t>
            </a:r>
            <a:r>
              <a:rPr kumimoji="1" lang="zh-CN" altLang="en-US" dirty="0"/>
              <a:t>。这里为了演示方便，我们将大组合并入小组，实际这样做也是可以的。</a:t>
            </a:r>
          </a:p>
        </p:txBody>
      </p:sp>
    </p:spTree>
    <p:extLst>
      <p:ext uri="{BB962C8B-B14F-4D97-AF65-F5344CB8AC3E}">
        <p14:creationId xmlns:p14="http://schemas.microsoft.com/office/powerpoint/2010/main" val="3961305950"/>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下面要将</a:t>
            </a:r>
            <a:r>
              <a:rPr kumimoji="1" lang="en-US" altLang="zh-CN" dirty="0"/>
              <a:t>A</a:t>
            </a:r>
            <a:r>
              <a:rPr kumimoji="1" lang="zh-CN" altLang="en-US" dirty="0"/>
              <a:t>和</a:t>
            </a:r>
            <a:r>
              <a:rPr kumimoji="1" lang="en-US" altLang="zh-CN" dirty="0"/>
              <a:t>C</a:t>
            </a:r>
            <a:r>
              <a:rPr kumimoji="1" lang="zh-CN" altLang="en-US" dirty="0"/>
              <a:t>合并，先将</a:t>
            </a:r>
            <a:r>
              <a:rPr kumimoji="1" lang="en-US" altLang="zh-CN" dirty="0"/>
              <a:t>A</a:t>
            </a:r>
            <a:r>
              <a:rPr kumimoji="1" lang="zh-CN" altLang="en-US" dirty="0"/>
              <a:t>的根</a:t>
            </a:r>
            <a:r>
              <a:rPr kumimoji="1" lang="en-US" altLang="zh-CN" dirty="0"/>
              <a:t>B</a:t>
            </a:r>
            <a:r>
              <a:rPr kumimoji="1" lang="zh-CN" altLang="en-US" dirty="0"/>
              <a:t>，指向</a:t>
            </a:r>
            <a:r>
              <a:rPr kumimoji="1" lang="en-US" altLang="zh-CN" dirty="0"/>
              <a:t>C</a:t>
            </a:r>
            <a:r>
              <a:rPr kumimoji="1" lang="zh-CN" altLang="en-US" dirty="0"/>
              <a:t>的根</a:t>
            </a:r>
            <a:r>
              <a:rPr kumimoji="1" lang="en-US" altLang="zh-CN" dirty="0"/>
              <a:t>D</a:t>
            </a:r>
            <a:r>
              <a:rPr kumimoji="1" lang="zh-CN" altLang="en-US" dirty="0"/>
              <a:t>。</a:t>
            </a:r>
          </a:p>
        </p:txBody>
      </p:sp>
    </p:spTree>
    <p:extLst>
      <p:ext uri="{BB962C8B-B14F-4D97-AF65-F5344CB8AC3E}">
        <p14:creationId xmlns:p14="http://schemas.microsoft.com/office/powerpoint/2010/main" val="2618953118"/>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再进行路径压缩，将</a:t>
            </a:r>
            <a:r>
              <a:rPr kumimoji="1" lang="en-US" altLang="zh-CN" dirty="0"/>
              <a:t>A</a:t>
            </a:r>
            <a:r>
              <a:rPr kumimoji="1" lang="zh-CN" altLang="en-US" dirty="0"/>
              <a:t>直接指向</a:t>
            </a:r>
            <a:r>
              <a:rPr kumimoji="1" lang="en-US" altLang="zh-CN" dirty="0"/>
              <a:t>D</a:t>
            </a:r>
            <a:r>
              <a:rPr kumimoji="1" lang="zh-CN" altLang="en-US" dirty="0"/>
              <a:t>。</a:t>
            </a:r>
          </a:p>
        </p:txBody>
      </p:sp>
    </p:spTree>
    <p:extLst>
      <p:ext uri="{BB962C8B-B14F-4D97-AF65-F5344CB8AC3E}">
        <p14:creationId xmlns:p14="http://schemas.microsoft.com/office/powerpoint/2010/main" val="3072822486"/>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下面将</a:t>
            </a:r>
            <a:r>
              <a:rPr kumimoji="1" lang="en-US" altLang="zh-CN" dirty="0"/>
              <a:t>D</a:t>
            </a:r>
            <a:r>
              <a:rPr kumimoji="1" lang="zh-CN" altLang="en-US" dirty="0"/>
              <a:t>和</a:t>
            </a:r>
            <a:r>
              <a:rPr kumimoji="1" lang="en-US" altLang="zh-CN" dirty="0"/>
              <a:t>E</a:t>
            </a:r>
            <a:r>
              <a:rPr kumimoji="1" lang="zh-CN" altLang="en-US" dirty="0"/>
              <a:t>两个根合并。</a:t>
            </a:r>
          </a:p>
        </p:txBody>
      </p:sp>
    </p:spTree>
    <p:extLst>
      <p:ext uri="{BB962C8B-B14F-4D97-AF65-F5344CB8AC3E}">
        <p14:creationId xmlns:p14="http://schemas.microsoft.com/office/powerpoint/2010/main" val="2171901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11</a:t>
            </a:r>
            <a:r>
              <a:rPr kumimoji="1" lang="zh-CN" altLang="en-US" dirty="0"/>
              <a:t>和</a:t>
            </a:r>
            <a:r>
              <a:rPr kumimoji="1" lang="en-US" altLang="zh-CN" dirty="0"/>
              <a:t>12</a:t>
            </a:r>
            <a:r>
              <a:rPr kumimoji="1" lang="zh-CN" altLang="en-US" dirty="0"/>
              <a:t>合并组成一个红色组。</a:t>
            </a:r>
          </a:p>
        </p:txBody>
      </p:sp>
    </p:spTree>
    <p:extLst>
      <p:ext uri="{BB962C8B-B14F-4D97-AF65-F5344CB8AC3E}">
        <p14:creationId xmlns:p14="http://schemas.microsoft.com/office/powerpoint/2010/main" val="213996667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下面要将</a:t>
            </a:r>
            <a:r>
              <a:rPr kumimoji="1" lang="en-US" altLang="zh-CN" dirty="0"/>
              <a:t>G</a:t>
            </a:r>
            <a:r>
              <a:rPr kumimoji="1" lang="zh-CN" altLang="en-US" dirty="0"/>
              <a:t>和</a:t>
            </a:r>
            <a:r>
              <a:rPr kumimoji="1" lang="en-US" altLang="zh-CN" dirty="0"/>
              <a:t>B</a:t>
            </a:r>
            <a:r>
              <a:rPr kumimoji="1" lang="zh-CN" altLang="en-US" dirty="0"/>
              <a:t>进行合并。</a:t>
            </a:r>
            <a:r>
              <a:rPr kumimoji="1" lang="en-US" altLang="zh-CN" dirty="0"/>
              <a:t>G</a:t>
            </a:r>
            <a:r>
              <a:rPr kumimoji="1" lang="zh-CN" altLang="en-US" dirty="0"/>
              <a:t>和</a:t>
            </a:r>
            <a:r>
              <a:rPr kumimoji="1" lang="en-US" altLang="zh-CN" dirty="0"/>
              <a:t>B</a:t>
            </a:r>
            <a:r>
              <a:rPr kumimoji="1" lang="zh-CN" altLang="en-US" dirty="0"/>
              <a:t>已经在同一组，它们的根都是</a:t>
            </a:r>
            <a:r>
              <a:rPr kumimoji="1" lang="en-US" altLang="zh-CN" dirty="0"/>
              <a:t>E</a:t>
            </a:r>
            <a:r>
              <a:rPr kumimoji="1" lang="zh-CN" altLang="en-US" dirty="0"/>
              <a:t>，所以这边不需要合并，但是还是可以做路径压缩。</a:t>
            </a:r>
            <a:endParaRPr kumimoji="1" lang="en-US" altLang="zh-CN" dirty="0"/>
          </a:p>
          <a:p>
            <a:endParaRPr kumimoji="1" lang="en-US" altLang="zh-CN" dirty="0"/>
          </a:p>
          <a:p>
            <a:r>
              <a:rPr kumimoji="1" lang="zh-CN" altLang="en-US" dirty="0"/>
              <a:t>将</a:t>
            </a:r>
            <a:r>
              <a:rPr kumimoji="1" lang="en-US" altLang="zh-CN" dirty="0"/>
              <a:t>G</a:t>
            </a:r>
            <a:r>
              <a:rPr kumimoji="1" lang="zh-CN" altLang="en-US" dirty="0"/>
              <a:t>直接指向根节点</a:t>
            </a:r>
            <a:r>
              <a:rPr kumimoji="1" lang="en-US" altLang="zh-CN" dirty="0"/>
              <a:t>E</a:t>
            </a:r>
            <a:r>
              <a:rPr kumimoji="1" lang="zh-CN" altLang="en-US" dirty="0"/>
              <a:t>。</a:t>
            </a:r>
          </a:p>
        </p:txBody>
      </p:sp>
    </p:spTree>
    <p:extLst>
      <p:ext uri="{BB962C8B-B14F-4D97-AF65-F5344CB8AC3E}">
        <p14:creationId xmlns:p14="http://schemas.microsoft.com/office/powerpoint/2010/main" val="667040583"/>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a:t>
            </a:r>
            <a:r>
              <a:rPr kumimoji="1" lang="en-US" altLang="zh-CN" dirty="0"/>
              <a:t>B</a:t>
            </a:r>
            <a:r>
              <a:rPr kumimoji="1" lang="zh-CN" altLang="en-US" dirty="0"/>
              <a:t>也直接指向根节点</a:t>
            </a:r>
            <a:r>
              <a:rPr kumimoji="1" lang="en-US" altLang="zh-CN" dirty="0"/>
              <a:t>E</a:t>
            </a:r>
            <a:r>
              <a:rPr kumimoji="1" lang="zh-CN" altLang="en-US" dirty="0"/>
              <a:t>。</a:t>
            </a:r>
          </a:p>
        </p:txBody>
      </p:sp>
    </p:spTree>
    <p:extLst>
      <p:ext uri="{BB962C8B-B14F-4D97-AF65-F5344CB8AC3E}">
        <p14:creationId xmlns:p14="http://schemas.microsoft.com/office/powerpoint/2010/main" val="530420832"/>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最后一个将</a:t>
            </a:r>
            <a:r>
              <a:rPr kumimoji="1" lang="en-US" altLang="zh-CN" dirty="0"/>
              <a:t>I</a:t>
            </a:r>
            <a:r>
              <a:rPr kumimoji="1" lang="zh-CN" altLang="en-US" dirty="0"/>
              <a:t>和</a:t>
            </a:r>
            <a:r>
              <a:rPr kumimoji="1" lang="en-US" altLang="zh-CN" dirty="0"/>
              <a:t>J</a:t>
            </a:r>
            <a:r>
              <a:rPr kumimoji="1" lang="zh-CN" altLang="en-US" dirty="0"/>
              <a:t>合并，同样的，将</a:t>
            </a:r>
            <a:r>
              <a:rPr kumimoji="1" lang="en-US" altLang="zh-CN" dirty="0"/>
              <a:t>J</a:t>
            </a:r>
            <a:r>
              <a:rPr kumimoji="1" lang="zh-CN" altLang="en-US" dirty="0"/>
              <a:t>直接指向根节点</a:t>
            </a:r>
            <a:r>
              <a:rPr kumimoji="1" lang="en-US" altLang="zh-CN" dirty="0"/>
              <a:t>E</a:t>
            </a:r>
            <a:r>
              <a:rPr kumimoji="1" lang="zh-CN" altLang="en-US" dirty="0"/>
              <a:t>。</a:t>
            </a:r>
          </a:p>
        </p:txBody>
      </p:sp>
    </p:spTree>
    <p:extLst>
      <p:ext uri="{BB962C8B-B14F-4D97-AF65-F5344CB8AC3E}">
        <p14:creationId xmlns:p14="http://schemas.microsoft.com/office/powerpoint/2010/main" val="415704500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6" name="Shape 6106"/>
          <p:cNvSpPr>
            <a:spLocks noGrp="1" noRot="1" noChangeAspect="1"/>
          </p:cNvSpPr>
          <p:nvPr>
            <p:ph type="sldImg"/>
          </p:nvPr>
        </p:nvSpPr>
        <p:spPr>
          <a:prstGeom prst="rect">
            <a:avLst/>
          </a:prstGeom>
        </p:spPr>
        <p:txBody>
          <a:bodyPr/>
          <a:lstStyle/>
          <a:p>
            <a:endParaRPr/>
          </a:p>
        </p:txBody>
      </p:sp>
      <p:sp>
        <p:nvSpPr>
          <p:cNvPr id="6107" name="Shape 6107"/>
          <p:cNvSpPr>
            <a:spLocks noGrp="1"/>
          </p:cNvSpPr>
          <p:nvPr>
            <p:ph type="body" sz="quarter" idx="1"/>
          </p:nvPr>
        </p:nvSpPr>
        <p:spPr>
          <a:prstGeom prst="rect">
            <a:avLst/>
          </a:prstGeom>
        </p:spPr>
        <p:txBody>
          <a:bodyPr/>
          <a:lstStyle/>
          <a:p>
            <a:r>
              <a:rPr lang="en-US" dirty="0" err="1"/>
              <a:t>再将I直接指向根节点E</a:t>
            </a:r>
            <a:r>
              <a:rPr lang="zh-CN" altLang="en-US" dirty="0"/>
              <a:t>。</a:t>
            </a:r>
            <a:endParaRPr lang="en-US" dirty="0"/>
          </a:p>
          <a:p>
            <a:endParaRPr lang="en-US" altLang="zh-CN" dirty="0"/>
          </a:p>
          <a:p>
            <a:r>
              <a:rPr lang="zh-CN" altLang="en-US" dirty="0"/>
              <a:t>随着不断的合并，我们的并查集结构会最终稳定，大部分节点都和根靠得很近，后续查找合并的效率也会越来越高。</a:t>
            </a:r>
            <a:endParaRPr lang="en-US" altLang="zh-CN" dirty="0"/>
          </a:p>
          <a:p>
            <a:endParaRPr lang="en-US" altLang="zh-CN" dirty="0"/>
          </a:p>
          <a:p>
            <a:r>
              <a:rPr lang="zh-CN" altLang="en-US" dirty="0"/>
              <a:t>所以，采用路径压缩算法以后，并查集主要操作的复杂度，总体平摊下来是线性的。</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现在，磁铁块</a:t>
            </a:r>
            <a:r>
              <a:rPr kumimoji="1" lang="en-US" altLang="zh-CN" dirty="0"/>
              <a:t>9</a:t>
            </a:r>
            <a:r>
              <a:rPr kumimoji="1" lang="zh-CN" altLang="en-US" dirty="0"/>
              <a:t>和蓝色组开始相互吸引。</a:t>
            </a:r>
          </a:p>
        </p:txBody>
      </p:sp>
    </p:spTree>
    <p:extLst>
      <p:ext uri="{BB962C8B-B14F-4D97-AF65-F5344CB8AC3E}">
        <p14:creationId xmlns:p14="http://schemas.microsoft.com/office/powerpoint/2010/main" val="3312530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于是，</a:t>
            </a:r>
            <a:r>
              <a:rPr kumimoji="1" lang="en-US" altLang="zh-CN" dirty="0"/>
              <a:t>9</a:t>
            </a:r>
            <a:r>
              <a:rPr kumimoji="1" lang="zh-CN" altLang="en-US" dirty="0"/>
              <a:t>就加入了蓝色组，成为蓝色组的一员。</a:t>
            </a:r>
          </a:p>
        </p:txBody>
      </p:sp>
    </p:spTree>
    <p:extLst>
      <p:ext uri="{BB962C8B-B14F-4D97-AF65-F5344CB8AC3E}">
        <p14:creationId xmlns:p14="http://schemas.microsoft.com/office/powerpoint/2010/main" val="2708716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蓝色组和黄色组也可以相互吸引。</a:t>
            </a:r>
          </a:p>
        </p:txBody>
      </p:sp>
    </p:spTree>
    <p:extLst>
      <p:ext uri="{BB962C8B-B14F-4D97-AF65-F5344CB8AC3E}">
        <p14:creationId xmlns:p14="http://schemas.microsoft.com/office/powerpoint/2010/main" val="3078318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它们合并组成一个更大的蓝色组。现在如果要查找</a:t>
            </a:r>
            <a:r>
              <a:rPr kumimoji="1" lang="en-US" altLang="zh-CN" dirty="0"/>
              <a:t>2/3</a:t>
            </a:r>
            <a:r>
              <a:rPr kumimoji="1" lang="zh-CN" altLang="en-US" dirty="0"/>
              <a:t>或者</a:t>
            </a:r>
            <a:r>
              <a:rPr kumimoji="1" lang="en-US" altLang="zh-CN" dirty="0"/>
              <a:t>6</a:t>
            </a:r>
            <a:r>
              <a:rPr kumimoji="1" lang="zh-CN" altLang="en-US" dirty="0"/>
              <a:t>的话，我们说它们都在蓝色组中。</a:t>
            </a:r>
          </a:p>
        </p:txBody>
      </p:sp>
    </p:spTree>
    <p:extLst>
      <p:ext uri="{BB962C8B-B14F-4D97-AF65-F5344CB8AC3E}">
        <p14:creationId xmlns:p14="http://schemas.microsoft.com/office/powerpoint/2010/main" val="21000783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接下来，不同的组，还有剩下的磁体块，会进一步</a:t>
            </a:r>
            <a:r>
              <a:rPr kumimoji="1" lang="en-US" altLang="zh-CN" dirty="0"/>
              <a:t>UNION</a:t>
            </a:r>
            <a:r>
              <a:rPr kumimoji="1" lang="zh-CN" altLang="en-US" dirty="0"/>
              <a:t>合并，请继续看演示。。。</a:t>
            </a:r>
          </a:p>
        </p:txBody>
      </p:sp>
    </p:spTree>
    <p:extLst>
      <p:ext uri="{BB962C8B-B14F-4D97-AF65-F5344CB8AC3E}">
        <p14:creationId xmlns:p14="http://schemas.microsoft.com/office/powerpoint/2010/main" val="3732790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先来看一下本课的大纲。</a:t>
            </a:r>
            <a:endParaRPr kumimoji="1" lang="en-US" altLang="zh-CN" dirty="0"/>
          </a:p>
          <a:p>
            <a:endParaRPr kumimoji="1" lang="en-US" altLang="zh-CN" dirty="0"/>
          </a:p>
          <a:p>
            <a:r>
              <a:rPr kumimoji="1" lang="zh-CN" altLang="en-US" dirty="0"/>
              <a:t>首先我会通过一个形象的磁铁的例子，来介绍什么是并查集。</a:t>
            </a:r>
            <a:endParaRPr kumimoji="1" lang="en-US" altLang="zh-CN" dirty="0"/>
          </a:p>
          <a:p>
            <a:endParaRPr kumimoji="1" lang="en-US" altLang="zh-CN" dirty="0"/>
          </a:p>
          <a:p>
            <a:r>
              <a:rPr kumimoji="1" lang="zh-CN" altLang="en-US" dirty="0"/>
              <a:t>然后我会介绍并查集的常见使用场景，再分析它的主要操作的复杂度。</a:t>
            </a:r>
            <a:endParaRPr kumimoji="1" lang="en-US" altLang="zh-CN" dirty="0"/>
          </a:p>
          <a:p>
            <a:endParaRPr kumimoji="1" lang="en-US" altLang="zh-CN" dirty="0"/>
          </a:p>
          <a:p>
            <a:r>
              <a:rPr kumimoji="1" lang="zh-CN" altLang="en-US" dirty="0"/>
              <a:t>之后，我会演示使用并查集的一个经典的例子，也就是克努斯卡尔最小生成树算法，这是一个非常优雅的算法。</a:t>
            </a:r>
            <a:endParaRPr kumimoji="1" lang="en-US" altLang="zh-CN" dirty="0"/>
          </a:p>
          <a:p>
            <a:endParaRPr kumimoji="1" lang="en-US" altLang="zh-CN" dirty="0"/>
          </a:p>
          <a:p>
            <a:r>
              <a:rPr kumimoji="1" lang="zh-CN" altLang="en-US" dirty="0"/>
              <a:t>之后，我会演示并查集的一些实现细节，主要是它的查找和合并操作。最后，我还会展示如何通过路径压缩</a:t>
            </a:r>
            <a:r>
              <a:rPr kumimoji="1" lang="en-US" altLang="zh-CN" dirty="0"/>
              <a:t>(Path compression)</a:t>
            </a:r>
            <a:r>
              <a:rPr kumimoji="1" lang="zh-CN" altLang="en-US" dirty="0"/>
              <a:t>来优化并查集的操作复杂度。</a:t>
            </a:r>
            <a:endParaRPr kumimoji="1" lang="en-US" altLang="zh-CN" dirty="0"/>
          </a:p>
          <a:p>
            <a:endParaRPr kumimoji="1" lang="en-US" altLang="zh-CN" dirty="0"/>
          </a:p>
          <a:p>
            <a:r>
              <a:rPr kumimoji="1" lang="zh-CN" altLang="en-US" dirty="0"/>
              <a:t>当然，在本系列的最后一课，我也会以现场编程的方式，讲解如何实现并查集。</a:t>
            </a:r>
            <a:endParaRPr kumimoji="1" lang="en-US" altLang="zh-CN" dirty="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4886992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好的，现在合并结束，所有磁体块都合并入一个大的蓝色组。</a:t>
            </a:r>
            <a:endParaRPr kumimoji="1" lang="en-US" altLang="zh-CN" dirty="0"/>
          </a:p>
          <a:p>
            <a:endParaRPr kumimoji="1" lang="en-US" altLang="zh-CN" dirty="0"/>
          </a:p>
          <a:p>
            <a:r>
              <a:rPr kumimoji="1" lang="zh-CN" altLang="en-US" dirty="0"/>
              <a:t>并查集就是这样一种数据结构，它可以将不同的元素快速高效地合并成组，也可以快速查找某个元素在哪一个组当中。</a:t>
            </a:r>
          </a:p>
        </p:txBody>
      </p:sp>
    </p:spTree>
    <p:extLst>
      <p:ext uri="{BB962C8B-B14F-4D97-AF65-F5344CB8AC3E}">
        <p14:creationId xmlns:p14="http://schemas.microsoft.com/office/powerpoint/2010/main" val="20422061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Shape 540"/>
          <p:cNvSpPr>
            <a:spLocks noGrp="1" noRot="1" noChangeAspect="1"/>
          </p:cNvSpPr>
          <p:nvPr>
            <p:ph type="sldImg"/>
          </p:nvPr>
        </p:nvSpPr>
        <p:spPr>
          <a:prstGeom prst="rect">
            <a:avLst/>
          </a:prstGeom>
        </p:spPr>
        <p:txBody>
          <a:bodyPr/>
          <a:lstStyle/>
          <a:p>
            <a:endParaRPr/>
          </a:p>
        </p:txBody>
      </p:sp>
      <p:sp>
        <p:nvSpPr>
          <p:cNvPr id="541" name="Shape 541"/>
          <p:cNvSpPr>
            <a:spLocks noGrp="1"/>
          </p:cNvSpPr>
          <p:nvPr>
            <p:ph type="body" sz="quarter" idx="1"/>
          </p:nvPr>
        </p:nvSpPr>
        <p:spPr>
          <a:prstGeom prst="rect">
            <a:avLst/>
          </a:prstGeom>
        </p:spPr>
        <p:txBody>
          <a:bodyPr/>
          <a:lstStyle/>
          <a:p>
            <a:r>
              <a:rPr lang="en-US" dirty="0" err="1"/>
              <a:t>并查集的使用场景很广泛</a:t>
            </a:r>
            <a:r>
              <a:rPr lang="zh-CN" altLang="en-US" dirty="0"/>
              <a:t>，其中一个是用在克努斯卡尔最小生成树算法，这个算法我下节课还会再演示。</a:t>
            </a:r>
            <a:endParaRPr lang="en-US" altLang="zh-CN" dirty="0"/>
          </a:p>
          <a:p>
            <a:endParaRPr lang="en-US" dirty="0"/>
          </a:p>
          <a:p>
            <a:r>
              <a:rPr lang="zh-CN" altLang="en-US" dirty="0"/>
              <a:t>第二个是网格渗透模型</a:t>
            </a:r>
            <a:r>
              <a:rPr lang="en-US" altLang="zh-CN" dirty="0"/>
              <a:t>(Grid percolation)</a:t>
            </a:r>
            <a:r>
              <a:rPr lang="zh-CN" altLang="en-US" dirty="0"/>
              <a:t>，在一个网格中，有一堆圆点，我们要检查是否存在路径，可以从底部的点到达顶部的点，或者反过来也一样。通过并查集的路径合并，我们可以实现高效地查找。</a:t>
            </a:r>
            <a:endParaRPr lang="en-US" altLang="zh-CN" dirty="0"/>
          </a:p>
          <a:p>
            <a:endParaRPr lang="en-US" altLang="zh-CN" dirty="0"/>
          </a:p>
          <a:p>
            <a:r>
              <a:rPr lang="en-US" dirty="0" err="1"/>
              <a:t>第三个是网络连接问题</a:t>
            </a:r>
            <a:r>
              <a:rPr lang="zh-CN" altLang="en-US" dirty="0"/>
              <a:t>，通过并查集，我们可以检查图中的两个点，是否可以通过一系列的边，连接起来。</a:t>
            </a:r>
            <a:endParaRPr lang="en-US" dirty="0"/>
          </a:p>
          <a:p>
            <a:endParaRPr lang="en-US" dirty="0"/>
          </a:p>
          <a:p>
            <a:r>
              <a:rPr lang="en-US" dirty="0" err="1"/>
              <a:t>另外还有一些高级的应用场景</a:t>
            </a:r>
            <a:r>
              <a:rPr lang="zh-CN" altLang="en-US" dirty="0"/>
              <a:t>，例如，查找树当中的最近公共祖先，还有图像处理等等。</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好，本课的最后我们来看一下并查集的时间复杂度。总体上，并查集是一种比较高效的数据结构。</a:t>
            </a:r>
            <a:endParaRPr kumimoji="1" lang="en-US" altLang="zh-CN" dirty="0"/>
          </a:p>
          <a:p>
            <a:endParaRPr kumimoji="1" lang="en-US" altLang="zh-CN" dirty="0"/>
          </a:p>
          <a:p>
            <a:r>
              <a:rPr kumimoji="1" lang="zh-CN" altLang="en-US" dirty="0"/>
              <a:t>构建一个并查集的复杂度是线性级的，这个还不错。</a:t>
            </a:r>
            <a:endParaRPr kumimoji="1" lang="en-US" altLang="zh-CN" dirty="0"/>
          </a:p>
          <a:p>
            <a:endParaRPr kumimoji="1" lang="en-US" altLang="zh-CN" dirty="0"/>
          </a:p>
          <a:p>
            <a:r>
              <a:rPr kumimoji="1" lang="zh-CN" altLang="en-US" dirty="0"/>
              <a:t>合并</a:t>
            </a:r>
            <a:r>
              <a:rPr kumimoji="1" lang="en-US" altLang="zh-CN" dirty="0"/>
              <a:t>Union</a:t>
            </a:r>
            <a:r>
              <a:rPr kumimoji="1" lang="zh-CN" altLang="en-US" dirty="0"/>
              <a:t>，查找</a:t>
            </a:r>
            <a:r>
              <a:rPr kumimoji="1" lang="en-US" altLang="zh-CN" dirty="0"/>
              <a:t>Find</a:t>
            </a:r>
            <a:r>
              <a:rPr kumimoji="1" lang="zh-CN" altLang="en-US" dirty="0"/>
              <a:t>，还有获取某个组的大小，检查两个组是否连在一起，这些操作都是平摊的</a:t>
            </a:r>
            <a:r>
              <a:rPr kumimoji="1" lang="en-US" altLang="zh-CN" dirty="0"/>
              <a:t>Amortized</a:t>
            </a:r>
            <a:r>
              <a:rPr kumimoji="1" lang="zh-CN" altLang="en-US" dirty="0"/>
              <a:t>常量时间。平摊的意思是说，这些操作并不总是常量时间，但是平摊下来是常量时间的。</a:t>
            </a:r>
            <a:endParaRPr kumimoji="1" lang="en-US" altLang="zh-CN" dirty="0"/>
          </a:p>
          <a:p>
            <a:endParaRPr kumimoji="1" lang="en-US" altLang="zh-CN" dirty="0"/>
          </a:p>
          <a:p>
            <a:r>
              <a:rPr kumimoji="1" lang="zh-CN" altLang="en-US" dirty="0"/>
              <a:t>最后一个是检查组的数量，这个是常量级的，非常快。</a:t>
            </a:r>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2129028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你好，欢迎回到波波微课！</a:t>
            </a:r>
            <a:endParaRPr kumimoji="1" lang="en-US" altLang="zh-CN" dirty="0"/>
          </a:p>
          <a:p>
            <a:endParaRPr kumimoji="1" lang="en-US" altLang="zh-CN" dirty="0"/>
          </a:p>
          <a:p>
            <a:r>
              <a:rPr kumimoji="1" lang="zh-CN" altLang="en-US" dirty="0"/>
              <a:t>今天我们来演示并查集的一个应用，也就是克努斯卡尔最小生成树算法。</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7594793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那么，什么是克努斯卡尔卡尔最小生成树算法呢？</a:t>
            </a:r>
            <a:endParaRPr kumimoji="1" lang="en-US" altLang="zh-CN" dirty="0"/>
          </a:p>
          <a:p>
            <a:endParaRPr kumimoji="1" lang="en-US" altLang="zh-CN" dirty="0"/>
          </a:p>
          <a:p>
            <a:r>
              <a:rPr kumimoji="1" lang="en-US" altLang="zh-CN" dirty="0"/>
              <a:t>[</a:t>
            </a:r>
            <a:r>
              <a:rPr kumimoji="1" lang="zh-CN" altLang="en-US" dirty="0"/>
              <a:t>读</a:t>
            </a:r>
            <a:r>
              <a:rPr kumimoji="1" lang="en-US" altLang="zh-CN" dirty="0"/>
              <a:t>PPT]</a:t>
            </a:r>
          </a:p>
          <a:p>
            <a:endParaRPr kumimoji="1" lang="en-US" altLang="zh-CN" dirty="0"/>
          </a:p>
          <a:p>
            <a:r>
              <a:rPr kumimoji="1" lang="zh-CN" altLang="en-US" dirty="0"/>
              <a:t>这是克努斯卡尔卡尔最小生成树的定义。</a:t>
            </a:r>
          </a:p>
        </p:txBody>
      </p:sp>
    </p:spTree>
    <p:extLst>
      <p:ext uri="{BB962C8B-B14F-4D97-AF65-F5344CB8AC3E}">
        <p14:creationId xmlns:p14="http://schemas.microsoft.com/office/powerpoint/2010/main" val="5690590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这边有一个图，上面有一些顶点和边，边上还带有权重数字。</a:t>
            </a:r>
          </a:p>
        </p:txBody>
      </p:sp>
    </p:spTree>
    <p:extLst>
      <p:ext uri="{BB962C8B-B14F-4D97-AF65-F5344CB8AC3E}">
        <p14:creationId xmlns:p14="http://schemas.microsoft.com/office/powerpoint/2010/main" val="11128126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那么，这边我展示了可能的一棵最小生成树。如果把这棵树的边的权重都加起来，可以得到总的权重</a:t>
            </a:r>
            <a:r>
              <a:rPr kumimoji="1" lang="en-US" altLang="zh-CN" dirty="0"/>
              <a:t>weight=14</a:t>
            </a:r>
            <a:r>
              <a:rPr kumimoji="1" lang="zh-CN" altLang="en-US" dirty="0"/>
              <a:t>。注意，最小生成树可能并不唯一，也就是说，有可能存在其它的最小生成树，它的总权重也是</a:t>
            </a:r>
            <a:r>
              <a:rPr kumimoji="1" lang="en-US" altLang="zh-CN" dirty="0"/>
              <a:t>14</a:t>
            </a:r>
            <a:r>
              <a:rPr kumimoji="1" lang="zh-CN" altLang="en-US" dirty="0"/>
              <a:t>。</a:t>
            </a:r>
          </a:p>
        </p:txBody>
      </p:sp>
    </p:spTree>
    <p:extLst>
      <p:ext uri="{BB962C8B-B14F-4D97-AF65-F5344CB8AC3E}">
        <p14:creationId xmlns:p14="http://schemas.microsoft.com/office/powerpoint/2010/main" val="2275227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dirty="0"/>
              <a:t>PPT]</a:t>
            </a:r>
          </a:p>
          <a:p>
            <a:endParaRPr kumimoji="1" lang="en-US" altLang="zh-CN" dirty="0"/>
          </a:p>
          <a:p>
            <a:r>
              <a:rPr kumimoji="1" lang="zh-CN" altLang="en-US" dirty="0"/>
              <a:t>上面的算法中的合并和查找，我们就可以基于并查集来实现。</a:t>
            </a:r>
          </a:p>
        </p:txBody>
      </p:sp>
    </p:spTree>
    <p:extLst>
      <p:ext uri="{BB962C8B-B14F-4D97-AF65-F5344CB8AC3E}">
        <p14:creationId xmlns:p14="http://schemas.microsoft.com/office/powerpoint/2010/main" val="9717101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下面来演示克努斯卡尔算法的运行。</a:t>
            </a:r>
          </a:p>
        </p:txBody>
      </p:sp>
    </p:spTree>
    <p:extLst>
      <p:ext uri="{BB962C8B-B14F-4D97-AF65-F5344CB8AC3E}">
        <p14:creationId xmlns:p14="http://schemas.microsoft.com/office/powerpoint/2010/main" val="31751205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Shape 734"/>
          <p:cNvSpPr>
            <a:spLocks noGrp="1" noRot="1" noChangeAspect="1"/>
          </p:cNvSpPr>
          <p:nvPr>
            <p:ph type="sldImg"/>
          </p:nvPr>
        </p:nvSpPr>
        <p:spPr>
          <a:prstGeom prst="rect">
            <a:avLst/>
          </a:prstGeom>
        </p:spPr>
        <p:txBody>
          <a:bodyPr/>
          <a:lstStyle/>
          <a:p>
            <a:endParaRPr/>
          </a:p>
        </p:txBody>
      </p:sp>
      <p:sp>
        <p:nvSpPr>
          <p:cNvPr id="735" name="Shape 735"/>
          <p:cNvSpPr>
            <a:spLocks noGrp="1"/>
          </p:cNvSpPr>
          <p:nvPr>
            <p:ph type="body" sz="quarter" idx="1"/>
          </p:nvPr>
        </p:nvSpPr>
        <p:spPr>
          <a:prstGeom prst="rect">
            <a:avLst/>
          </a:prstGeom>
        </p:spPr>
        <p:txBody>
          <a:bodyPr/>
          <a:lstStyle/>
          <a:p>
            <a:r>
              <a:rPr lang="zh-CN" altLang="en-US" dirty="0"/>
              <a:t>首先，我们要将所有的边，根据边上的权重进行排序，排序结果如左边所示。然后我们根据权重从小到大，依次处理每一条边。</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好，下面先介绍什么是并查集，并给出演示样例。</a:t>
            </a:r>
          </a:p>
        </p:txBody>
      </p:sp>
    </p:spTree>
    <p:extLst>
      <p:ext uri="{BB962C8B-B14F-4D97-AF65-F5344CB8AC3E}">
        <p14:creationId xmlns:p14="http://schemas.microsoft.com/office/powerpoint/2010/main" val="11406600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首先处理的是最小的边，也就是</a:t>
            </a:r>
            <a:r>
              <a:rPr kumimoji="1" lang="en-US" altLang="zh-CN" dirty="0"/>
              <a:t>I to J</a:t>
            </a:r>
            <a:r>
              <a:rPr kumimoji="1" lang="zh-CN" altLang="en-US" dirty="0"/>
              <a:t>，我将它们之间的边高亮显示出来。</a:t>
            </a:r>
          </a:p>
        </p:txBody>
      </p:sp>
    </p:spTree>
    <p:extLst>
      <p:ext uri="{BB962C8B-B14F-4D97-AF65-F5344CB8AC3E}">
        <p14:creationId xmlns:p14="http://schemas.microsoft.com/office/powerpoint/2010/main" val="26853419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当前</a:t>
            </a:r>
            <a:r>
              <a:rPr kumimoji="1" lang="en-US" altLang="zh-CN" dirty="0"/>
              <a:t>I</a:t>
            </a:r>
            <a:r>
              <a:rPr kumimoji="1" lang="zh-CN" altLang="en-US" dirty="0"/>
              <a:t>和</a:t>
            </a:r>
            <a:r>
              <a:rPr kumimoji="1" lang="en-US" altLang="zh-CN" dirty="0"/>
              <a:t>J</a:t>
            </a:r>
            <a:r>
              <a:rPr kumimoji="1" lang="zh-CN" altLang="en-US" dirty="0"/>
              <a:t>都不属于任何组，所以我将它们合并起来，合并成黄色组。</a:t>
            </a:r>
          </a:p>
        </p:txBody>
      </p:sp>
    </p:spTree>
    <p:extLst>
      <p:ext uri="{BB962C8B-B14F-4D97-AF65-F5344CB8AC3E}">
        <p14:creationId xmlns:p14="http://schemas.microsoft.com/office/powerpoint/2010/main" val="28604966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下一个要处理的是边</a:t>
            </a:r>
            <a:r>
              <a:rPr kumimoji="1" lang="en-US" altLang="zh-CN" dirty="0"/>
              <a:t>A to E</a:t>
            </a:r>
            <a:r>
              <a:rPr kumimoji="1" lang="zh-CN" altLang="en-US" dirty="0"/>
              <a:t>。</a:t>
            </a:r>
          </a:p>
        </p:txBody>
      </p:sp>
    </p:spTree>
    <p:extLst>
      <p:ext uri="{BB962C8B-B14F-4D97-AF65-F5344CB8AC3E}">
        <p14:creationId xmlns:p14="http://schemas.microsoft.com/office/powerpoint/2010/main" val="31505997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a:t>
            </a:r>
            <a:r>
              <a:rPr kumimoji="1" lang="zh-CN" altLang="en-US" dirty="0"/>
              <a:t>和</a:t>
            </a:r>
            <a:r>
              <a:rPr kumimoji="1" lang="en-US" altLang="zh-CN" dirty="0"/>
              <a:t>E</a:t>
            </a:r>
            <a:r>
              <a:rPr kumimoji="1" lang="zh-CN" altLang="en-US" dirty="0"/>
              <a:t>都还不属于任何组，所以我将它们合并起来，组成紫色组。</a:t>
            </a:r>
          </a:p>
        </p:txBody>
      </p:sp>
    </p:spTree>
    <p:extLst>
      <p:ext uri="{BB962C8B-B14F-4D97-AF65-F5344CB8AC3E}">
        <p14:creationId xmlns:p14="http://schemas.microsoft.com/office/powerpoint/2010/main" val="35205146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下一个要处理的是</a:t>
            </a:r>
            <a:r>
              <a:rPr kumimoji="1" lang="en-US" altLang="zh-CN" dirty="0"/>
              <a:t>C to I</a:t>
            </a:r>
            <a:r>
              <a:rPr kumimoji="1" lang="zh-CN" altLang="en-US" dirty="0"/>
              <a:t>。</a:t>
            </a:r>
          </a:p>
        </p:txBody>
      </p:sp>
    </p:spTree>
    <p:extLst>
      <p:ext uri="{BB962C8B-B14F-4D97-AF65-F5344CB8AC3E}">
        <p14:creationId xmlns:p14="http://schemas.microsoft.com/office/powerpoint/2010/main" val="22141911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a:t>
            </a:r>
            <a:r>
              <a:rPr kumimoji="1" lang="zh-CN" altLang="en-US" dirty="0"/>
              <a:t>已经属于黄色组，但是</a:t>
            </a:r>
            <a:r>
              <a:rPr kumimoji="1" lang="en-US" altLang="zh-CN" dirty="0"/>
              <a:t>C</a:t>
            </a:r>
            <a:r>
              <a:rPr kumimoji="1" lang="zh-CN" altLang="en-US" dirty="0"/>
              <a:t>还不属于任何组，所以可以将</a:t>
            </a:r>
            <a:r>
              <a:rPr kumimoji="1" lang="en-US" altLang="zh-CN" dirty="0"/>
              <a:t>C</a:t>
            </a:r>
            <a:r>
              <a:rPr kumimoji="1" lang="zh-CN" altLang="en-US" dirty="0"/>
              <a:t>也加入黄色组。</a:t>
            </a:r>
          </a:p>
        </p:txBody>
      </p:sp>
    </p:spTree>
    <p:extLst>
      <p:ext uri="{BB962C8B-B14F-4D97-AF65-F5344CB8AC3E}">
        <p14:creationId xmlns:p14="http://schemas.microsoft.com/office/powerpoint/2010/main" val="36580147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下一个要处理的是边</a:t>
            </a:r>
            <a:r>
              <a:rPr kumimoji="1" lang="en-US" altLang="zh-CN" dirty="0"/>
              <a:t>E to F</a:t>
            </a:r>
            <a:r>
              <a:rPr kumimoji="1" lang="zh-CN" altLang="en-US" dirty="0"/>
              <a:t>。</a:t>
            </a:r>
          </a:p>
        </p:txBody>
      </p:sp>
    </p:spTree>
    <p:extLst>
      <p:ext uri="{BB962C8B-B14F-4D97-AF65-F5344CB8AC3E}">
        <p14:creationId xmlns:p14="http://schemas.microsoft.com/office/powerpoint/2010/main" val="616228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E</a:t>
            </a:r>
            <a:r>
              <a:rPr kumimoji="1" lang="zh-CN" altLang="en-US" dirty="0"/>
              <a:t>已经属于紫色组，但是</a:t>
            </a:r>
            <a:r>
              <a:rPr kumimoji="1" lang="en-US" altLang="zh-CN" dirty="0"/>
              <a:t>F</a:t>
            </a:r>
            <a:r>
              <a:rPr kumimoji="1" lang="zh-CN" altLang="en-US" dirty="0"/>
              <a:t>还不属于任何组，所以将</a:t>
            </a:r>
            <a:r>
              <a:rPr kumimoji="1" lang="en-US" altLang="zh-CN" dirty="0"/>
              <a:t>F</a:t>
            </a:r>
            <a:r>
              <a:rPr kumimoji="1" lang="zh-CN" altLang="en-US" dirty="0"/>
              <a:t>也加入紫色组。</a:t>
            </a:r>
          </a:p>
        </p:txBody>
      </p:sp>
    </p:spTree>
    <p:extLst>
      <p:ext uri="{BB962C8B-B14F-4D97-AF65-F5344CB8AC3E}">
        <p14:creationId xmlns:p14="http://schemas.microsoft.com/office/powerpoint/2010/main" val="31593393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下一个要处理的是</a:t>
            </a:r>
            <a:r>
              <a:rPr kumimoji="1" lang="en-US" altLang="zh-CN" dirty="0"/>
              <a:t>G</a:t>
            </a:r>
            <a:r>
              <a:rPr kumimoji="1" lang="zh-CN" altLang="en-US" dirty="0"/>
              <a:t>和</a:t>
            </a:r>
            <a:r>
              <a:rPr kumimoji="1" lang="en-US" altLang="zh-CN" dirty="0"/>
              <a:t>H</a:t>
            </a:r>
            <a:r>
              <a:rPr kumimoji="1" lang="zh-CN" altLang="en-US" dirty="0"/>
              <a:t>。</a:t>
            </a:r>
          </a:p>
        </p:txBody>
      </p:sp>
    </p:spTree>
    <p:extLst>
      <p:ext uri="{BB962C8B-B14F-4D97-AF65-F5344CB8AC3E}">
        <p14:creationId xmlns:p14="http://schemas.microsoft.com/office/powerpoint/2010/main" val="10958037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G</a:t>
            </a:r>
            <a:r>
              <a:rPr kumimoji="1" lang="zh-CN" altLang="en-US" dirty="0"/>
              <a:t>和</a:t>
            </a:r>
            <a:r>
              <a:rPr kumimoji="1" lang="en-US" altLang="zh-CN" dirty="0"/>
              <a:t>H</a:t>
            </a:r>
            <a:r>
              <a:rPr kumimoji="1" lang="zh-CN" altLang="en-US" dirty="0"/>
              <a:t>都还不属于任何组，所以我们可以将它们合并加入到一个红色组。</a:t>
            </a:r>
          </a:p>
        </p:txBody>
      </p:sp>
    </p:spTree>
    <p:extLst>
      <p:ext uri="{BB962C8B-B14F-4D97-AF65-F5344CB8AC3E}">
        <p14:creationId xmlns:p14="http://schemas.microsoft.com/office/powerpoint/2010/main" val="4069938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那么什么是并查集呢？</a:t>
            </a:r>
            <a:endParaRPr kumimoji="1" lang="en-US" altLang="zh-CN" dirty="0"/>
          </a:p>
          <a:p>
            <a:endParaRPr kumimoji="1" lang="en-US" altLang="zh-CN" dirty="0"/>
          </a:p>
          <a:p>
            <a:r>
              <a:rPr kumimoji="1" lang="zh-CN" altLang="en-US" dirty="0"/>
              <a:t>并查集是一种用于跟踪元素的数据结构，它通过一个或者多个不相交的集合</a:t>
            </a:r>
            <a:r>
              <a:rPr kumimoji="1" lang="en-US" altLang="zh-CN" dirty="0"/>
              <a:t>(</a:t>
            </a:r>
            <a:r>
              <a:rPr kumimoji="1" lang="zh-CN" altLang="en-US" dirty="0"/>
              <a:t>或者说分组</a:t>
            </a:r>
            <a:r>
              <a:rPr kumimoji="1" lang="en-US" altLang="zh-CN" dirty="0"/>
              <a:t>)</a:t>
            </a:r>
            <a:r>
              <a:rPr kumimoji="1" lang="zh-CN" altLang="en-US" dirty="0"/>
              <a:t>来跟踪元素。</a:t>
            </a:r>
            <a:endParaRPr kumimoji="1" lang="en-US" altLang="zh-CN" dirty="0"/>
          </a:p>
          <a:p>
            <a:endParaRPr kumimoji="1" lang="en-US" altLang="zh-CN" dirty="0"/>
          </a:p>
          <a:p>
            <a:r>
              <a:rPr kumimoji="1" lang="zh-CN" altLang="en-US" dirty="0"/>
              <a:t>并查集主要支持两种操作，分别是查找</a:t>
            </a:r>
            <a:r>
              <a:rPr kumimoji="1" lang="en-US" altLang="zh-CN" dirty="0"/>
              <a:t>FIND</a:t>
            </a:r>
            <a:r>
              <a:rPr kumimoji="1" lang="zh-CN" altLang="en-US" dirty="0"/>
              <a:t>和合并</a:t>
            </a:r>
            <a:r>
              <a:rPr kumimoji="1" lang="en-US" altLang="zh-CN" dirty="0"/>
              <a:t>UNION</a:t>
            </a:r>
            <a:r>
              <a:rPr kumimoji="1" lang="zh-CN" altLang="en-US" dirty="0"/>
              <a:t>。</a:t>
            </a:r>
            <a:endParaRPr kumimoji="1" lang="en-US" altLang="zh-CN" dirty="0"/>
          </a:p>
          <a:p>
            <a:endParaRPr kumimoji="1" lang="en-US" altLang="zh-CN" dirty="0"/>
          </a:p>
          <a:p>
            <a:r>
              <a:rPr kumimoji="1" lang="zh-CN" altLang="en-US" dirty="0"/>
              <a:t>对于查找</a:t>
            </a:r>
            <a:r>
              <a:rPr kumimoji="1" lang="en-US" altLang="zh-CN" dirty="0"/>
              <a:t>FIND</a:t>
            </a:r>
            <a:r>
              <a:rPr kumimoji="1" lang="zh-CN" altLang="en-US" dirty="0"/>
              <a:t>操作，给定一个元素，它可以找出这个元素属于哪一个组。</a:t>
            </a:r>
            <a:endParaRPr kumimoji="1" lang="en-US" altLang="zh-CN" dirty="0"/>
          </a:p>
          <a:p>
            <a:r>
              <a:rPr kumimoji="1" lang="zh-CN" altLang="en-US" dirty="0"/>
              <a:t>而对于合并</a:t>
            </a:r>
            <a:r>
              <a:rPr kumimoji="1" lang="en-US" altLang="zh-CN" dirty="0"/>
              <a:t>UNION</a:t>
            </a:r>
            <a:r>
              <a:rPr kumimoji="1" lang="zh-CN" altLang="en-US" dirty="0"/>
              <a:t>操作，它可以将两个组合并成一个。</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4425785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下一个是</a:t>
            </a:r>
            <a:r>
              <a:rPr kumimoji="1" lang="en-US" altLang="zh-CN" dirty="0"/>
              <a:t>B to D</a:t>
            </a:r>
            <a:r>
              <a:rPr kumimoji="1" lang="zh-CN" altLang="en-US" dirty="0"/>
              <a:t>。</a:t>
            </a:r>
          </a:p>
        </p:txBody>
      </p:sp>
    </p:spTree>
    <p:extLst>
      <p:ext uri="{BB962C8B-B14F-4D97-AF65-F5344CB8AC3E}">
        <p14:creationId xmlns:p14="http://schemas.microsoft.com/office/powerpoint/2010/main" val="21106508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它们也都还不属于任何组，所以将他们合并到绿色组。</a:t>
            </a:r>
          </a:p>
        </p:txBody>
      </p:sp>
    </p:spTree>
    <p:extLst>
      <p:ext uri="{BB962C8B-B14F-4D97-AF65-F5344CB8AC3E}">
        <p14:creationId xmlns:p14="http://schemas.microsoft.com/office/powerpoint/2010/main" val="12227356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a:t>
            </a:r>
            <a:r>
              <a:rPr kumimoji="1" lang="en-US" altLang="zh-CN" dirty="0"/>
              <a:t>C to J</a:t>
            </a:r>
            <a:r>
              <a:rPr kumimoji="1" lang="zh-CN" altLang="en-US" dirty="0"/>
              <a:t>是比较有意思的。</a:t>
            </a:r>
          </a:p>
        </p:txBody>
      </p:sp>
    </p:spTree>
    <p:extLst>
      <p:ext uri="{BB962C8B-B14F-4D97-AF65-F5344CB8AC3E}">
        <p14:creationId xmlns:p14="http://schemas.microsoft.com/office/powerpoint/2010/main" val="9991451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两个顶点</a:t>
            </a:r>
            <a:r>
              <a:rPr kumimoji="1" lang="en-US" altLang="zh-CN" dirty="0"/>
              <a:t>C</a:t>
            </a:r>
            <a:r>
              <a:rPr kumimoji="1" lang="zh-CN" altLang="en-US" dirty="0"/>
              <a:t>和</a:t>
            </a:r>
            <a:r>
              <a:rPr kumimoji="1" lang="en-US" altLang="zh-CN" dirty="0"/>
              <a:t>J</a:t>
            </a:r>
            <a:r>
              <a:rPr kumimoji="1" lang="zh-CN" altLang="en-US" dirty="0"/>
              <a:t>本身就已经隶属于黄色组，所以我们要忽略</a:t>
            </a:r>
            <a:r>
              <a:rPr kumimoji="1" lang="en-US" altLang="zh-CN" dirty="0"/>
              <a:t>C to J</a:t>
            </a:r>
            <a:r>
              <a:rPr kumimoji="1" lang="zh-CN" altLang="en-US" dirty="0"/>
              <a:t>这条边，否则在生成树中会产生环。</a:t>
            </a:r>
            <a:endParaRPr kumimoji="1" lang="en-US" altLang="zh-CN" dirty="0"/>
          </a:p>
          <a:p>
            <a:endParaRPr kumimoji="1" lang="en-US" altLang="zh-CN" dirty="0"/>
          </a:p>
          <a:p>
            <a:r>
              <a:rPr kumimoji="1" lang="zh-CN" altLang="en-US" dirty="0"/>
              <a:t>如何检查</a:t>
            </a:r>
            <a:r>
              <a:rPr kumimoji="1" lang="en-US" altLang="zh-CN" dirty="0"/>
              <a:t>C</a:t>
            </a:r>
            <a:r>
              <a:rPr kumimoji="1" lang="zh-CN" altLang="en-US" dirty="0"/>
              <a:t>和</a:t>
            </a:r>
            <a:r>
              <a:rPr kumimoji="1" lang="en-US" altLang="zh-CN" dirty="0"/>
              <a:t>J</a:t>
            </a:r>
            <a:r>
              <a:rPr kumimoji="1" lang="zh-CN" altLang="en-US" dirty="0"/>
              <a:t>已经属于同一组？显然，我们可以使用并查集的</a:t>
            </a:r>
            <a:r>
              <a:rPr kumimoji="1" lang="en-US" altLang="zh-CN" dirty="0"/>
              <a:t>Find</a:t>
            </a:r>
            <a:r>
              <a:rPr kumimoji="1" lang="zh-CN" altLang="en-US" dirty="0"/>
              <a:t>操作，这就是并查集在克努斯卡尔算法中的应用。</a:t>
            </a:r>
          </a:p>
          <a:p>
            <a:endParaRPr kumimoji="1" lang="zh-CN" altLang="en-US" dirty="0"/>
          </a:p>
        </p:txBody>
      </p:sp>
    </p:spTree>
    <p:extLst>
      <p:ext uri="{BB962C8B-B14F-4D97-AF65-F5344CB8AC3E}">
        <p14:creationId xmlns:p14="http://schemas.microsoft.com/office/powerpoint/2010/main" val="35458774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下一条边是</a:t>
            </a:r>
            <a:r>
              <a:rPr kumimoji="1" lang="en-US" altLang="zh-CN" dirty="0"/>
              <a:t>D to E</a:t>
            </a:r>
            <a:r>
              <a:rPr kumimoji="1" lang="zh-CN" altLang="en-US" dirty="0"/>
              <a:t>。</a:t>
            </a:r>
            <a:r>
              <a:rPr kumimoji="1" lang="en-US" altLang="zh-CN" dirty="0"/>
              <a:t>D</a:t>
            </a:r>
            <a:r>
              <a:rPr kumimoji="1" lang="zh-CN" altLang="en-US" dirty="0"/>
              <a:t>已经隶属于绿色组，</a:t>
            </a:r>
            <a:r>
              <a:rPr kumimoji="1" lang="en-US" altLang="zh-CN" dirty="0"/>
              <a:t>E</a:t>
            </a:r>
            <a:r>
              <a:rPr kumimoji="1" lang="zh-CN" altLang="en-US" dirty="0"/>
              <a:t>已经隶属于紫色组。所以我们需要将它们合并，因为它们还不属于同一组。</a:t>
            </a:r>
            <a:endParaRPr kumimoji="1" lang="en-US" altLang="zh-CN" dirty="0"/>
          </a:p>
          <a:p>
            <a:endParaRPr kumimoji="1" lang="en-US" altLang="zh-CN" dirty="0"/>
          </a:p>
          <a:p>
            <a:r>
              <a:rPr kumimoji="1" lang="zh-CN" altLang="en-US" dirty="0"/>
              <a:t>我们可以将绿色组合并入紫色组，也可以将紫色组合并入绿色组。两种合并方式都可以，任选一种即可。</a:t>
            </a:r>
          </a:p>
        </p:txBody>
      </p:sp>
    </p:spTree>
    <p:extLst>
      <p:ext uri="{BB962C8B-B14F-4D97-AF65-F5344CB8AC3E}">
        <p14:creationId xmlns:p14="http://schemas.microsoft.com/office/powerpoint/2010/main" val="8748021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这边我们将绿色组合并入紫色组。这里的合并操作，就可以用并查集的</a:t>
            </a:r>
            <a:r>
              <a:rPr kumimoji="1" lang="en-US" altLang="zh-CN" dirty="0"/>
              <a:t>UNION</a:t>
            </a:r>
            <a:r>
              <a:rPr kumimoji="1" lang="zh-CN" altLang="en-US" dirty="0"/>
              <a:t>合并操作，它的合并操作非常高效。</a:t>
            </a:r>
          </a:p>
        </p:txBody>
      </p:sp>
    </p:spTree>
    <p:extLst>
      <p:ext uri="{BB962C8B-B14F-4D97-AF65-F5344CB8AC3E}">
        <p14:creationId xmlns:p14="http://schemas.microsoft.com/office/powerpoint/2010/main" val="31834564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下一个是</a:t>
            </a:r>
            <a:r>
              <a:rPr kumimoji="1" lang="en-US" altLang="zh-CN" dirty="0"/>
              <a:t>D to H</a:t>
            </a:r>
            <a:r>
              <a:rPr kumimoji="1" lang="zh-CN" altLang="en-US" dirty="0"/>
              <a:t>。</a:t>
            </a:r>
            <a:r>
              <a:rPr kumimoji="1" lang="en-US" altLang="zh-CN" dirty="0"/>
              <a:t>D</a:t>
            </a:r>
            <a:r>
              <a:rPr kumimoji="1" lang="zh-CN" altLang="en-US" dirty="0"/>
              <a:t>隶属于紫色组，</a:t>
            </a:r>
            <a:r>
              <a:rPr kumimoji="1" lang="en-US" altLang="zh-CN" dirty="0"/>
              <a:t>H</a:t>
            </a:r>
            <a:r>
              <a:rPr kumimoji="1" lang="zh-CN" altLang="en-US" dirty="0"/>
              <a:t>隶属于红色组。</a:t>
            </a:r>
          </a:p>
        </p:txBody>
      </p:sp>
    </p:spTree>
    <p:extLst>
      <p:ext uri="{BB962C8B-B14F-4D97-AF65-F5344CB8AC3E}">
        <p14:creationId xmlns:p14="http://schemas.microsoft.com/office/powerpoint/2010/main" val="6657079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我们将红色组合并入紫色组。</a:t>
            </a:r>
          </a:p>
        </p:txBody>
      </p:sp>
    </p:spTree>
    <p:extLst>
      <p:ext uri="{BB962C8B-B14F-4D97-AF65-F5344CB8AC3E}">
        <p14:creationId xmlns:p14="http://schemas.microsoft.com/office/powerpoint/2010/main" val="37961541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下一个要处理边</a:t>
            </a:r>
            <a:r>
              <a:rPr kumimoji="1" lang="en-US" altLang="zh-CN" dirty="0"/>
              <a:t>A to D</a:t>
            </a:r>
            <a:r>
              <a:rPr kumimoji="1" lang="zh-CN" altLang="en-US" dirty="0"/>
              <a:t>。</a:t>
            </a:r>
          </a:p>
        </p:txBody>
      </p:sp>
    </p:spTree>
    <p:extLst>
      <p:ext uri="{BB962C8B-B14F-4D97-AF65-F5344CB8AC3E}">
        <p14:creationId xmlns:p14="http://schemas.microsoft.com/office/powerpoint/2010/main" val="14514013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但是</a:t>
            </a:r>
            <a:r>
              <a:rPr kumimoji="1" lang="en-US" altLang="zh-CN" dirty="0"/>
              <a:t>A to D</a:t>
            </a:r>
            <a:r>
              <a:rPr kumimoji="1" lang="zh-CN" altLang="en-US" dirty="0"/>
              <a:t>已经在同一个紫色组中，再添加这条边的话，会在最小生成树中形成环。</a:t>
            </a:r>
          </a:p>
        </p:txBody>
      </p:sp>
    </p:spTree>
    <p:extLst>
      <p:ext uri="{BB962C8B-B14F-4D97-AF65-F5344CB8AC3E}">
        <p14:creationId xmlns:p14="http://schemas.microsoft.com/office/powerpoint/2010/main" val="1331777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prstGeom prst="rect">
            <a:avLst/>
          </a:prstGeom>
        </p:spPr>
        <p:txBody>
          <a:bodyPr/>
          <a:lstStyle/>
          <a:p>
            <a:endParaRPr/>
          </a:p>
        </p:txBody>
      </p:sp>
      <p:sp>
        <p:nvSpPr>
          <p:cNvPr id="149" name="Shape 149"/>
          <p:cNvSpPr>
            <a:spLocks noGrp="1"/>
          </p:cNvSpPr>
          <p:nvPr>
            <p:ph type="body" sz="quarter" idx="1"/>
          </p:nvPr>
        </p:nvSpPr>
        <p:spPr>
          <a:prstGeom prst="rect">
            <a:avLst/>
          </a:prstGeom>
        </p:spPr>
        <p:txBody>
          <a:bodyPr/>
          <a:lstStyle/>
          <a:p>
            <a:r>
              <a:rPr lang="en-US" dirty="0" err="1"/>
              <a:t>为了进一步解释并查集</a:t>
            </a:r>
            <a:r>
              <a:rPr lang="zh-CN" altLang="en-US" dirty="0"/>
              <a:t>，我以磁铁块做一个形象的演示。</a:t>
            </a:r>
            <a:endParaRPr lang="en-US" dirty="0"/>
          </a:p>
          <a:p>
            <a:endParaRPr lang="en-US" dirty="0"/>
          </a:p>
          <a:p>
            <a:r>
              <a:rPr lang="en-US" dirty="0" err="1"/>
              <a:t>假设我们有一堆磁铁</a:t>
            </a:r>
            <a:r>
              <a:rPr lang="zh-CN" altLang="en-US" dirty="0"/>
              <a:t>，也就是上面显示的一些灰色矩型块。再假设这些磁铁具有相互的吸引力，它们可以相互吸引组成磁铁组。如果我们需要跟踪每一个磁铁块属于哪一个磁铁组，那么就可以使用并查集。</a:t>
            </a:r>
            <a:endParaRPr lang="en-US" altLang="zh-CN" dirty="0"/>
          </a:p>
          <a:p>
            <a:endParaRPr lang="en-US" dirty="0"/>
          </a:p>
          <a:p>
            <a:endParaRP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所以，我们忽略这条边。</a:t>
            </a:r>
          </a:p>
        </p:txBody>
      </p:sp>
    </p:spTree>
    <p:extLst>
      <p:ext uri="{BB962C8B-B14F-4D97-AF65-F5344CB8AC3E}">
        <p14:creationId xmlns:p14="http://schemas.microsoft.com/office/powerpoint/2010/main" val="2791151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下一个是边</a:t>
            </a:r>
            <a:r>
              <a:rPr kumimoji="1" lang="en-US" altLang="zh-CN" dirty="0"/>
              <a:t>B to C</a:t>
            </a:r>
            <a:r>
              <a:rPr kumimoji="1" lang="zh-CN" altLang="en-US" dirty="0"/>
              <a:t>。</a:t>
            </a:r>
            <a:r>
              <a:rPr kumimoji="1" lang="en-US" altLang="zh-CN" dirty="0"/>
              <a:t>B</a:t>
            </a:r>
            <a:r>
              <a:rPr kumimoji="1" lang="zh-CN" altLang="en-US" dirty="0"/>
              <a:t>隶属于紫色组，</a:t>
            </a:r>
            <a:r>
              <a:rPr kumimoji="1" lang="en-US" altLang="zh-CN" dirty="0"/>
              <a:t>C</a:t>
            </a:r>
            <a:r>
              <a:rPr kumimoji="1" lang="zh-CN" altLang="en-US" dirty="0"/>
              <a:t>隶属于黄色组。</a:t>
            </a:r>
          </a:p>
        </p:txBody>
      </p:sp>
    </p:spTree>
    <p:extLst>
      <p:ext uri="{BB962C8B-B14F-4D97-AF65-F5344CB8AC3E}">
        <p14:creationId xmlns:p14="http://schemas.microsoft.com/office/powerpoint/2010/main" val="18643800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所以，我们将黄色组合并入紫色组。</a:t>
            </a:r>
          </a:p>
        </p:txBody>
      </p:sp>
    </p:spTree>
    <p:extLst>
      <p:ext uri="{BB962C8B-B14F-4D97-AF65-F5344CB8AC3E}">
        <p14:creationId xmlns:p14="http://schemas.microsoft.com/office/powerpoint/2010/main" val="8541369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到这个时候，所有的顶点都已经被合并入紫色组。我们的最小生成树就已经出来了，算法运行就可以结束了。</a:t>
            </a:r>
            <a:endParaRPr kumimoji="1" lang="en-US" altLang="zh-CN" dirty="0"/>
          </a:p>
          <a:p>
            <a:endParaRPr kumimoji="1" lang="en-US" altLang="zh-CN" dirty="0"/>
          </a:p>
          <a:p>
            <a:r>
              <a:rPr kumimoji="1" lang="zh-CN" altLang="en-US" dirty="0"/>
              <a:t>所以，克努斯卡尔算法底层可以基于并查集来实现，通过并查集的</a:t>
            </a:r>
            <a:r>
              <a:rPr kumimoji="1" lang="en-US" altLang="zh-CN" dirty="0"/>
              <a:t>UNION</a:t>
            </a:r>
            <a:r>
              <a:rPr kumimoji="1" lang="zh-CN" altLang="en-US" dirty="0"/>
              <a:t>合并操作，可以实现将两个组合并成一个组，通过并查集的</a:t>
            </a:r>
            <a:r>
              <a:rPr kumimoji="1" lang="en-US" altLang="zh-CN" dirty="0"/>
              <a:t>Find</a:t>
            </a:r>
            <a:r>
              <a:rPr kumimoji="1" lang="zh-CN" altLang="en-US" dirty="0"/>
              <a:t>查找操作，可以找到节点隶属于哪一组，这样我们可以防止循环的产生。总之，并查集数据结构，可以帮助我们实现高效的合并和查找。</a:t>
            </a:r>
          </a:p>
        </p:txBody>
      </p:sp>
    </p:spTree>
    <p:extLst>
      <p:ext uri="{BB962C8B-B14F-4D97-AF65-F5344CB8AC3E}">
        <p14:creationId xmlns:p14="http://schemas.microsoft.com/office/powerpoint/2010/main" val="3909429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大家好，欢迎回到波波微课！</a:t>
            </a:r>
            <a:endParaRPr kumimoji="1" lang="en-US" altLang="zh-CN" dirty="0"/>
          </a:p>
          <a:p>
            <a:endParaRPr kumimoji="1" lang="en-US" altLang="zh-CN" dirty="0"/>
          </a:p>
          <a:p>
            <a:r>
              <a:rPr kumimoji="1" lang="zh-CN" altLang="en-US" dirty="0"/>
              <a:t>本次课是关于并查集的第三次课，我会详细演示合并和查找操作是如何工作的。</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2895201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为了创建一个并查集，我们首先需要将元素和整数范围</a:t>
            </a:r>
            <a:r>
              <a:rPr kumimoji="1" lang="en-US" altLang="zh-CN" dirty="0"/>
              <a:t>[0, n)</a:t>
            </a:r>
            <a:r>
              <a:rPr kumimoji="1" lang="zh-CN" altLang="en-US" dirty="0"/>
              <a:t>之间建立一个映射关系，注意这里的</a:t>
            </a:r>
            <a:r>
              <a:rPr kumimoji="1" lang="en-US" altLang="zh-CN" dirty="0"/>
              <a:t>0</a:t>
            </a:r>
            <a:r>
              <a:rPr kumimoji="1" lang="zh-CN" altLang="en-US" dirty="0"/>
              <a:t>是包括的，但</a:t>
            </a:r>
            <a:r>
              <a:rPr kumimoji="1" lang="en-US" altLang="zh-CN" dirty="0"/>
              <a:t>n</a:t>
            </a:r>
            <a:r>
              <a:rPr kumimoji="1" lang="zh-CN" altLang="en-US" dirty="0"/>
              <a:t>是不包括的，另外，我们这里假定元素个数是</a:t>
            </a:r>
            <a:r>
              <a:rPr kumimoji="1" lang="en-US" altLang="zh-CN" dirty="0"/>
              <a:t>n</a:t>
            </a:r>
            <a:r>
              <a:rPr kumimoji="1" lang="zh-CN" altLang="en-US" dirty="0"/>
              <a:t>个。</a:t>
            </a:r>
            <a:endParaRPr kumimoji="1" lang="en-US" altLang="zh-CN" dirty="0"/>
          </a:p>
          <a:p>
            <a:endParaRPr kumimoji="1" lang="en-US" altLang="zh-CN" dirty="0"/>
          </a:p>
          <a:p>
            <a:r>
              <a:rPr kumimoji="1" lang="zh-CN" altLang="en-US" dirty="0"/>
              <a:t>注意，这个步骤并非必须，但它可以帮我们构建一个基于数组的并查集。基于数组的并查集非常高效，也容易使用。</a:t>
            </a:r>
            <a:endParaRPr kumimoji="1" lang="en-US" altLang="zh-CN" dirty="0"/>
          </a:p>
          <a:p>
            <a:endParaRPr kumimoji="1" lang="en-US" altLang="zh-CN" dirty="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39510955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假定我们有上图这些元素，然后我们要将它们映射到右边的整数。</a:t>
            </a:r>
            <a:endParaRPr kumimoji="1" lang="en-US" altLang="zh-CN" dirty="0"/>
          </a:p>
          <a:p>
            <a:endParaRPr kumimoji="1" lang="en-US" altLang="zh-CN" dirty="0"/>
          </a:p>
          <a:p>
            <a:r>
              <a:rPr kumimoji="1" lang="zh-CN" altLang="en-US" dirty="0"/>
              <a:t>我们可以做任意的映射，只要保证一个元素映射到一个整数就可以。</a:t>
            </a:r>
          </a:p>
        </p:txBody>
      </p:sp>
    </p:spTree>
    <p:extLst>
      <p:ext uri="{BB962C8B-B14F-4D97-AF65-F5344CB8AC3E}">
        <p14:creationId xmlns:p14="http://schemas.microsoft.com/office/powerpoint/2010/main" val="118768233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5" name="Shape 2015"/>
          <p:cNvSpPr>
            <a:spLocks noGrp="1" noRot="1" noChangeAspect="1"/>
          </p:cNvSpPr>
          <p:nvPr>
            <p:ph type="sldImg"/>
          </p:nvPr>
        </p:nvSpPr>
        <p:spPr>
          <a:prstGeom prst="rect">
            <a:avLst/>
          </a:prstGeom>
        </p:spPr>
        <p:txBody>
          <a:bodyPr/>
          <a:lstStyle/>
          <a:p>
            <a:endParaRPr/>
          </a:p>
        </p:txBody>
      </p:sp>
      <p:sp>
        <p:nvSpPr>
          <p:cNvPr id="2016" name="Shape 2016"/>
          <p:cNvSpPr>
            <a:spLocks noGrp="1"/>
          </p:cNvSpPr>
          <p:nvPr>
            <p:ph type="body" sz="quarter" idx="1"/>
          </p:nvPr>
        </p:nvSpPr>
        <p:spPr>
          <a:prstGeom prst="rect">
            <a:avLst/>
          </a:prstGeom>
        </p:spPr>
        <p:txBody>
          <a:bodyPr/>
          <a:lstStyle/>
          <a:p>
            <a:r>
              <a:rPr lang="zh-CN" altLang="en-US" dirty="0"/>
              <a:t>上图是我做的一个随机映射。</a:t>
            </a:r>
            <a:endParaRPr lang="en-US" altLang="zh-CN" dirty="0"/>
          </a:p>
          <a:p>
            <a:endParaRPr lang="en-US" altLang="zh-CN" dirty="0"/>
          </a:p>
          <a:p>
            <a:r>
              <a:rPr lang="zh-CN" altLang="en-US" dirty="0"/>
              <a:t>我们可以将这个映射关系存入哈希表，这样我们就可以查询元素和整数之间的映射关系。</a:t>
            </a:r>
            <a:endParaRPr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3" name="Shape 2023"/>
          <p:cNvSpPr>
            <a:spLocks noGrp="1" noRot="1" noChangeAspect="1"/>
          </p:cNvSpPr>
          <p:nvPr>
            <p:ph type="sldImg"/>
          </p:nvPr>
        </p:nvSpPr>
        <p:spPr>
          <a:prstGeom prst="rect">
            <a:avLst/>
          </a:prstGeom>
        </p:spPr>
        <p:txBody>
          <a:bodyPr/>
          <a:lstStyle/>
          <a:p>
            <a:endParaRPr/>
          </a:p>
        </p:txBody>
      </p:sp>
      <p:sp>
        <p:nvSpPr>
          <p:cNvPr id="2024" name="Shape 2024"/>
          <p:cNvSpPr>
            <a:spLocks noGrp="1"/>
          </p:cNvSpPr>
          <p:nvPr>
            <p:ph type="body" sz="quarter" idx="1"/>
          </p:nvPr>
        </p:nvSpPr>
        <p:spPr>
          <a:prstGeom prst="rect">
            <a:avLst/>
          </a:prstGeom>
        </p:spPr>
        <p:txBody>
          <a:bodyPr/>
          <a:lstStyle/>
          <a:p>
            <a:r>
              <a:rPr lang="zh-CN" altLang="en-US" dirty="0"/>
              <a:t>下一步我们还需要构建一个数组。</a:t>
            </a:r>
            <a:endParaRPr lang="en-US" altLang="zh-CN" dirty="0"/>
          </a:p>
          <a:p>
            <a:endParaRPr lang="en-US" dirty="0"/>
          </a:p>
          <a:p>
            <a:r>
              <a:rPr lang="zh-CN" altLang="en-US" dirty="0"/>
              <a:t>数组的每一个索引都和一个元素进行关联，我们这里的元素是字母。我们可以通过前面的哈希表来建立这种关联。</a:t>
            </a:r>
            <a:endParaRPr lang="en-US" altLang="zh-CN" dirty="0"/>
          </a:p>
          <a:p>
            <a:endParaRPr lang="en-US" dirty="0"/>
          </a:p>
          <a:p>
            <a:r>
              <a:rPr lang="zh-CN" altLang="en-US" dirty="0"/>
              <a:t>比方说，在前面的映射中，</a:t>
            </a:r>
            <a:r>
              <a:rPr lang="en-US" altLang="zh-CN" dirty="0"/>
              <a:t>A</a:t>
            </a:r>
            <a:r>
              <a:rPr lang="zh-CN" altLang="en-US" dirty="0"/>
              <a:t>映射到</a:t>
            </a:r>
            <a:r>
              <a:rPr lang="en-US" altLang="zh-CN" dirty="0"/>
              <a:t>5</a:t>
            </a:r>
            <a:r>
              <a:rPr lang="zh-CN" altLang="en-US" dirty="0"/>
              <a:t>，所以第五个索引位置就对应</a:t>
            </a:r>
            <a:r>
              <a:rPr lang="en-US" altLang="zh-CN" dirty="0"/>
              <a:t>A</a:t>
            </a:r>
            <a:r>
              <a:rPr lang="zh-CN" altLang="en-US" dirty="0"/>
              <a:t>元素。</a:t>
            </a:r>
            <a:endParaRPr lang="en-US" altLang="zh-CN" dirty="0"/>
          </a:p>
          <a:p>
            <a:endParaRPr lang="en-US" dirty="0"/>
          </a:p>
          <a:p>
            <a:endParaRPr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8" name="Shape 2128"/>
          <p:cNvSpPr>
            <a:spLocks noGrp="1" noRot="1" noChangeAspect="1"/>
          </p:cNvSpPr>
          <p:nvPr>
            <p:ph type="sldImg"/>
          </p:nvPr>
        </p:nvSpPr>
        <p:spPr>
          <a:prstGeom prst="rect">
            <a:avLst/>
          </a:prstGeom>
        </p:spPr>
        <p:txBody>
          <a:bodyPr/>
          <a:lstStyle/>
          <a:p>
            <a:endParaRPr/>
          </a:p>
        </p:txBody>
      </p:sp>
      <p:sp>
        <p:nvSpPr>
          <p:cNvPr id="2129" name="Shape 2129"/>
          <p:cNvSpPr>
            <a:spLocks noGrp="1"/>
          </p:cNvSpPr>
          <p:nvPr>
            <p:ph type="body" sz="quarter" idx="1"/>
          </p:nvPr>
        </p:nvSpPr>
        <p:spPr>
          <a:prstGeom prst="rect">
            <a:avLst/>
          </a:prstGeom>
        </p:spPr>
        <p:txBody>
          <a:bodyPr/>
          <a:lstStyle/>
          <a:p>
            <a:r>
              <a:rPr lang="en-US" dirty="0" err="1"/>
              <a:t>下面我们准备来演示合并和查找是如何工作的</a:t>
            </a:r>
            <a:r>
              <a:rPr lang="zh-CN" altLang="en-US" dirty="0"/>
              <a:t>。</a:t>
            </a:r>
            <a:endParaRPr lang="en-US" altLang="zh-CN" dirty="0"/>
          </a:p>
          <a:p>
            <a:endParaRPr lang="en-US" dirty="0"/>
          </a:p>
          <a:p>
            <a:r>
              <a:rPr lang="zh-CN" altLang="en-US" dirty="0"/>
              <a:t>这边图的上边就是我们基于数组的映射关系。中间是元素节点的可视化的表示。左边是我们即将执行的合并指令。</a:t>
            </a:r>
            <a:endParaRPr lang="en-US" altLang="zh-CN" dirty="0"/>
          </a:p>
          <a:p>
            <a:endParaRPr lang="en-US" dirty="0"/>
          </a:p>
          <a:p>
            <a:r>
              <a:rPr lang="zh-CN" altLang="en-US" dirty="0"/>
              <a:t>数组中的元素值表示这个索引位置对应的父节点的索引，刚开始这些元素值都等于它的索引，表示每个节点都是根节点，都指向自己。</a:t>
            </a:r>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noRot="1" noChangeAspect="1"/>
          </p:cNvSpPr>
          <p:nvPr>
            <p:ph type="sldImg"/>
          </p:nvPr>
        </p:nvSpPr>
        <p:spPr>
          <a:prstGeom prst="rect">
            <a:avLst/>
          </a:prstGeom>
        </p:spPr>
        <p:txBody>
          <a:bodyPr/>
          <a:lstStyle/>
          <a:p>
            <a:endParaRPr/>
          </a:p>
        </p:txBody>
      </p:sp>
      <p:sp>
        <p:nvSpPr>
          <p:cNvPr id="168" name="Shape 168"/>
          <p:cNvSpPr>
            <a:spLocks noGrp="1"/>
          </p:cNvSpPr>
          <p:nvPr>
            <p:ph type="body" sz="quarter" idx="1"/>
          </p:nvPr>
        </p:nvSpPr>
        <p:spPr>
          <a:prstGeom prst="rect">
            <a:avLst/>
          </a:prstGeom>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altLang="zh-CN" dirty="0" err="1"/>
              <a:t>首先</a:t>
            </a:r>
            <a:r>
              <a:rPr lang="zh-CN" altLang="en-US" dirty="0"/>
              <a:t>，我们要给磁铁块贴上标签，这样才可以标识它们。</a:t>
            </a:r>
            <a:endParaRPr lang="en-US" altLang="zh-CN" dirty="0"/>
          </a:p>
          <a:p>
            <a:endParaRPr lang="en-US" dirty="0"/>
          </a:p>
          <a:p>
            <a:r>
              <a:rPr lang="en-US" dirty="0" err="1"/>
              <a:t>现在我们可以开始将磁铁块组合成组</a:t>
            </a:r>
            <a:r>
              <a:rPr lang="zh-CN" altLang="en-US" dirty="0"/>
              <a:t>，上图中</a:t>
            </a:r>
            <a:r>
              <a:rPr lang="en-US" altLang="zh-CN" dirty="0"/>
              <a:t>6</a:t>
            </a:r>
            <a:r>
              <a:rPr lang="zh-CN" altLang="en-US" dirty="0"/>
              <a:t>和</a:t>
            </a:r>
            <a:r>
              <a:rPr lang="en-US" altLang="zh-CN" dirty="0"/>
              <a:t>8</a:t>
            </a:r>
            <a:r>
              <a:rPr lang="zh-CN" altLang="en-US" dirty="0"/>
              <a:t>靠得最近，我们将它们组成一个组。</a:t>
            </a:r>
            <a:endParaRPr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4" name="Shape 2234"/>
          <p:cNvSpPr>
            <a:spLocks noGrp="1" noRot="1" noChangeAspect="1"/>
          </p:cNvSpPr>
          <p:nvPr>
            <p:ph type="sldImg"/>
          </p:nvPr>
        </p:nvSpPr>
        <p:spPr>
          <a:prstGeom prst="rect">
            <a:avLst/>
          </a:prstGeom>
        </p:spPr>
        <p:txBody>
          <a:bodyPr/>
          <a:lstStyle/>
          <a:p>
            <a:endParaRPr/>
          </a:p>
        </p:txBody>
      </p:sp>
      <p:sp>
        <p:nvSpPr>
          <p:cNvPr id="2235" name="Shape 2235"/>
          <p:cNvSpPr>
            <a:spLocks noGrp="1"/>
          </p:cNvSpPr>
          <p:nvPr>
            <p:ph type="body" sz="quarter" idx="1"/>
          </p:nvPr>
        </p:nvSpPr>
        <p:spPr>
          <a:prstGeom prst="rect">
            <a:avLst/>
          </a:prstGeom>
        </p:spPr>
        <p:txBody>
          <a:bodyPr/>
          <a:lstStyle/>
          <a:p>
            <a:r>
              <a:rPr lang="zh-CN" altLang="en-US" dirty="0"/>
              <a:t>下面我们要将</a:t>
            </a:r>
            <a:r>
              <a:rPr lang="en-US" altLang="zh-CN" dirty="0"/>
              <a:t>C</a:t>
            </a:r>
            <a:r>
              <a:rPr lang="zh-CN" altLang="en-US" dirty="0"/>
              <a:t>和</a:t>
            </a:r>
            <a:r>
              <a:rPr lang="en-US" altLang="zh-CN" dirty="0"/>
              <a:t>K</a:t>
            </a:r>
            <a:r>
              <a:rPr lang="zh-CN" altLang="en-US" dirty="0"/>
              <a:t>两个元素进行合并。通过查看数组，我们可以看到，当前</a:t>
            </a:r>
            <a:r>
              <a:rPr lang="en-US" altLang="zh-CN" dirty="0"/>
              <a:t>C</a:t>
            </a:r>
            <a:r>
              <a:rPr lang="zh-CN" altLang="en-US" dirty="0"/>
              <a:t>在索引位置</a:t>
            </a:r>
            <a:r>
              <a:rPr lang="en-US" altLang="zh-CN" dirty="0"/>
              <a:t>4</a:t>
            </a:r>
            <a:r>
              <a:rPr lang="zh-CN" altLang="en-US" dirty="0"/>
              <a:t>，</a:t>
            </a:r>
            <a:r>
              <a:rPr lang="en-US" altLang="zh-CN" dirty="0"/>
              <a:t>K</a:t>
            </a:r>
            <a:r>
              <a:rPr lang="zh-CN" altLang="en-US" dirty="0"/>
              <a:t>在索引位置</a:t>
            </a:r>
            <a:r>
              <a:rPr lang="en-US" altLang="zh-CN" dirty="0"/>
              <a:t>9</a:t>
            </a:r>
            <a:r>
              <a:rPr lang="zh-CN" altLang="en-US" dirty="0"/>
              <a:t>。</a:t>
            </a:r>
            <a:endParaRPr lang="en-US" altLang="zh-CN" dirty="0"/>
          </a:p>
          <a:p>
            <a:endParaRPr lang="en-US" dirty="0"/>
          </a:p>
          <a:p>
            <a:r>
              <a:rPr lang="zh-CN" altLang="en-US" dirty="0"/>
              <a:t>如果要将两个组进行合并，我们通常将小的组合并到大的组，但是当前</a:t>
            </a:r>
            <a:r>
              <a:rPr lang="en-US" altLang="zh-CN" dirty="0"/>
              <a:t>C</a:t>
            </a:r>
            <a:r>
              <a:rPr lang="zh-CN" altLang="en-US" dirty="0"/>
              <a:t>和</a:t>
            </a:r>
            <a:r>
              <a:rPr lang="en-US" altLang="zh-CN" dirty="0"/>
              <a:t>K</a:t>
            </a:r>
            <a:r>
              <a:rPr lang="zh-CN" altLang="en-US" dirty="0"/>
              <a:t>都是各自独立节点，所以可以任意选一个作为父节点进行合并。</a:t>
            </a:r>
            <a:endParaRPr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我这边选择将</a:t>
            </a:r>
            <a:r>
              <a:rPr kumimoji="1" lang="en-US" altLang="zh-CN" dirty="0"/>
              <a:t>K</a:t>
            </a:r>
            <a:r>
              <a:rPr kumimoji="1" lang="zh-CN" altLang="en-US" dirty="0"/>
              <a:t>合并入</a:t>
            </a:r>
            <a:r>
              <a:rPr kumimoji="1" lang="en-US" altLang="zh-CN" dirty="0"/>
              <a:t>C</a:t>
            </a:r>
            <a:r>
              <a:rPr kumimoji="1" lang="zh-CN" altLang="en-US" dirty="0"/>
              <a:t>成为一个黄色组。我把索引</a:t>
            </a:r>
            <a:r>
              <a:rPr kumimoji="1" lang="en-US" altLang="zh-CN" dirty="0"/>
              <a:t>9</a:t>
            </a:r>
            <a:r>
              <a:rPr kumimoji="1" lang="zh-CN" altLang="en-US" dirty="0"/>
              <a:t>位置的值修改为</a:t>
            </a:r>
            <a:r>
              <a:rPr kumimoji="1" lang="en-US" altLang="zh-CN" dirty="0"/>
              <a:t>4</a:t>
            </a:r>
            <a:r>
              <a:rPr kumimoji="1" lang="zh-CN" altLang="en-US" dirty="0"/>
              <a:t>，也就是索引</a:t>
            </a:r>
            <a:r>
              <a:rPr kumimoji="1" lang="en-US" altLang="zh-CN" dirty="0"/>
              <a:t>9</a:t>
            </a:r>
            <a:r>
              <a:rPr kumimoji="1" lang="zh-CN" altLang="en-US" dirty="0"/>
              <a:t>位置的父节点索引是</a:t>
            </a:r>
            <a:r>
              <a:rPr kumimoji="1" lang="en-US" altLang="zh-CN" dirty="0"/>
              <a:t>4</a:t>
            </a:r>
            <a:r>
              <a:rPr kumimoji="1" lang="zh-CN" altLang="en-US" dirty="0"/>
              <a:t>。</a:t>
            </a:r>
            <a:endParaRPr kumimoji="1" lang="en-US" altLang="zh-CN" dirty="0"/>
          </a:p>
          <a:p>
            <a:endParaRPr kumimoji="1" lang="en-US" altLang="zh-CN" dirty="0"/>
          </a:p>
          <a:p>
            <a:pPr marL="0" marR="0" lvl="0" indent="0" defTabSz="457200" eaLnBrk="1" fontAlgn="auto" latinLnBrk="0" hangingPunct="1">
              <a:lnSpc>
                <a:spcPct val="117999"/>
              </a:lnSpc>
              <a:spcBef>
                <a:spcPts val="0"/>
              </a:spcBef>
              <a:spcAft>
                <a:spcPts val="0"/>
              </a:spcAft>
              <a:buClrTx/>
              <a:buSzTx/>
              <a:buFontTx/>
              <a:buNone/>
              <a:tabLst/>
              <a:defRPr/>
            </a:pPr>
            <a:r>
              <a:rPr kumimoji="1" lang="zh-CN" altLang="en-US" dirty="0"/>
              <a:t>中间的图示展示了</a:t>
            </a:r>
            <a:r>
              <a:rPr kumimoji="1" lang="en-US" altLang="zh-CN" dirty="0"/>
              <a:t>K</a:t>
            </a:r>
            <a:r>
              <a:rPr kumimoji="1" lang="zh-CN" altLang="en-US" dirty="0"/>
              <a:t>节点指向</a:t>
            </a:r>
            <a:r>
              <a:rPr kumimoji="1" lang="en-US" altLang="zh-CN" dirty="0"/>
              <a:t>C</a:t>
            </a:r>
            <a:r>
              <a:rPr kumimoji="1" lang="zh-CN" altLang="en-US" dirty="0"/>
              <a:t>节点，</a:t>
            </a:r>
            <a:r>
              <a:rPr kumimoji="1" lang="en-US" altLang="zh-CN" dirty="0"/>
              <a:t>C</a:t>
            </a:r>
            <a:r>
              <a:rPr kumimoji="1" lang="zh-CN" altLang="en-US" dirty="0"/>
              <a:t>节点是父节点。</a:t>
            </a:r>
            <a:endParaRPr kumimoji="1" lang="en-US" altLang="zh-CN" dirty="0"/>
          </a:p>
          <a:p>
            <a:endParaRPr kumimoji="1" lang="zh-CN" altLang="en-US" dirty="0"/>
          </a:p>
        </p:txBody>
      </p:sp>
    </p:spTree>
    <p:extLst>
      <p:ext uri="{BB962C8B-B14F-4D97-AF65-F5344CB8AC3E}">
        <p14:creationId xmlns:p14="http://schemas.microsoft.com/office/powerpoint/2010/main" val="258879888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下面要将</a:t>
            </a:r>
            <a:r>
              <a:rPr kumimoji="1" lang="en-US" altLang="zh-CN" dirty="0"/>
              <a:t>F</a:t>
            </a:r>
            <a:r>
              <a:rPr kumimoji="1" lang="zh-CN" altLang="en-US" dirty="0"/>
              <a:t>和</a:t>
            </a:r>
            <a:r>
              <a:rPr kumimoji="1" lang="en-US" altLang="zh-CN" dirty="0"/>
              <a:t>E</a:t>
            </a:r>
            <a:r>
              <a:rPr kumimoji="1" lang="zh-CN" altLang="en-US" dirty="0"/>
              <a:t>合并。</a:t>
            </a:r>
          </a:p>
        </p:txBody>
      </p:sp>
    </p:spTree>
    <p:extLst>
      <p:ext uri="{BB962C8B-B14F-4D97-AF65-F5344CB8AC3E}">
        <p14:creationId xmlns:p14="http://schemas.microsoft.com/office/powerpoint/2010/main" val="2170751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这个是类似的，</a:t>
            </a:r>
            <a:r>
              <a:rPr kumimoji="1" lang="en-US" altLang="zh-CN" dirty="0"/>
              <a:t>E</a:t>
            </a:r>
            <a:r>
              <a:rPr kumimoji="1" lang="zh-CN" altLang="en-US" dirty="0"/>
              <a:t>和</a:t>
            </a:r>
            <a:r>
              <a:rPr kumimoji="1" lang="en-US" altLang="zh-CN" dirty="0"/>
              <a:t>F</a:t>
            </a:r>
            <a:r>
              <a:rPr kumimoji="1" lang="zh-CN" altLang="en-US" dirty="0"/>
              <a:t>都是独立节点，我这边将</a:t>
            </a:r>
            <a:r>
              <a:rPr kumimoji="1" lang="en-US" altLang="zh-CN" dirty="0"/>
              <a:t>F</a:t>
            </a:r>
            <a:r>
              <a:rPr kumimoji="1" lang="zh-CN" altLang="en-US" dirty="0"/>
              <a:t>合并入</a:t>
            </a:r>
            <a:r>
              <a:rPr kumimoji="1" lang="en-US" altLang="zh-CN" dirty="0"/>
              <a:t>E</a:t>
            </a:r>
            <a:r>
              <a:rPr kumimoji="1" lang="zh-CN" altLang="en-US" dirty="0"/>
              <a:t>组成一个红色组。索引</a:t>
            </a:r>
            <a:r>
              <a:rPr kumimoji="1" lang="en-US" altLang="zh-CN" dirty="0"/>
              <a:t>1</a:t>
            </a:r>
            <a:r>
              <a:rPr kumimoji="1" lang="zh-CN" altLang="en-US" dirty="0"/>
              <a:t>的值修改为</a:t>
            </a:r>
            <a:r>
              <a:rPr kumimoji="1" lang="en-US" altLang="zh-CN" dirty="0"/>
              <a:t>0</a:t>
            </a:r>
            <a:r>
              <a:rPr kumimoji="1" lang="zh-CN" altLang="en-US" dirty="0"/>
              <a:t>，让</a:t>
            </a:r>
            <a:r>
              <a:rPr kumimoji="1" lang="en-US" altLang="zh-CN" dirty="0"/>
              <a:t>F</a:t>
            </a:r>
            <a:r>
              <a:rPr kumimoji="1" lang="zh-CN" altLang="en-US" dirty="0"/>
              <a:t>指向父节点</a:t>
            </a:r>
            <a:r>
              <a:rPr kumimoji="1" lang="en-US" altLang="zh-CN" dirty="0"/>
              <a:t>E</a:t>
            </a:r>
            <a:r>
              <a:rPr kumimoji="1" lang="zh-CN" altLang="en-US" dirty="0"/>
              <a:t>，因为</a:t>
            </a:r>
            <a:r>
              <a:rPr kumimoji="1" lang="en-US" altLang="zh-CN" dirty="0"/>
              <a:t>E</a:t>
            </a:r>
            <a:r>
              <a:rPr kumimoji="1" lang="zh-CN" altLang="en-US" dirty="0"/>
              <a:t>的索引位置是</a:t>
            </a:r>
            <a:r>
              <a:rPr kumimoji="1" lang="en-US" altLang="zh-CN" dirty="0"/>
              <a:t>0</a:t>
            </a:r>
            <a:r>
              <a:rPr kumimoji="1" lang="zh-CN" altLang="en-US" dirty="0"/>
              <a:t>。</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379685776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下一个要将</a:t>
            </a:r>
            <a:r>
              <a:rPr kumimoji="1" lang="en-US" altLang="zh-CN" dirty="0"/>
              <a:t>A</a:t>
            </a:r>
            <a:r>
              <a:rPr kumimoji="1" lang="zh-CN" altLang="en-US" dirty="0"/>
              <a:t>和</a:t>
            </a:r>
            <a:r>
              <a:rPr kumimoji="1" lang="en-US" altLang="zh-CN" dirty="0"/>
              <a:t>J</a:t>
            </a:r>
            <a:r>
              <a:rPr kumimoji="1" lang="zh-CN" altLang="en-US" dirty="0"/>
              <a:t>进行合并。</a:t>
            </a:r>
          </a:p>
        </p:txBody>
      </p:sp>
    </p:spTree>
    <p:extLst>
      <p:ext uri="{BB962C8B-B14F-4D97-AF65-F5344CB8AC3E}">
        <p14:creationId xmlns:p14="http://schemas.microsoft.com/office/powerpoint/2010/main" val="219079877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采用类似的思路，将</a:t>
            </a:r>
            <a:r>
              <a:rPr kumimoji="1" lang="en-US" altLang="zh-CN" dirty="0"/>
              <a:t>A</a:t>
            </a:r>
            <a:r>
              <a:rPr kumimoji="1" lang="zh-CN" altLang="en-US" dirty="0"/>
              <a:t>合并入</a:t>
            </a:r>
            <a:r>
              <a:rPr kumimoji="1" lang="en-US" altLang="zh-CN" dirty="0"/>
              <a:t>J</a:t>
            </a:r>
            <a:r>
              <a:rPr kumimoji="1" lang="zh-CN" altLang="en-US" dirty="0"/>
              <a:t>，组成一个绿色组。</a:t>
            </a:r>
          </a:p>
        </p:txBody>
      </p:sp>
    </p:spTree>
    <p:extLst>
      <p:ext uri="{BB962C8B-B14F-4D97-AF65-F5344CB8AC3E}">
        <p14:creationId xmlns:p14="http://schemas.microsoft.com/office/powerpoint/2010/main" val="172959761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下一个要将</a:t>
            </a:r>
            <a:r>
              <a:rPr kumimoji="1" lang="en-US" altLang="zh-CN" dirty="0"/>
              <a:t>A</a:t>
            </a:r>
            <a:r>
              <a:rPr kumimoji="1" lang="zh-CN" altLang="en-US" dirty="0"/>
              <a:t>和</a:t>
            </a:r>
            <a:r>
              <a:rPr kumimoji="1" lang="en-US" altLang="zh-CN" dirty="0"/>
              <a:t>B</a:t>
            </a:r>
            <a:r>
              <a:rPr kumimoji="1" lang="zh-CN" altLang="en-US" dirty="0"/>
              <a:t>进行合并，这个稍微有一点点复杂。</a:t>
            </a:r>
            <a:endParaRPr kumimoji="1" lang="en-US" altLang="zh-CN" dirty="0"/>
          </a:p>
          <a:p>
            <a:endParaRPr kumimoji="1" lang="en-US" altLang="zh-CN" dirty="0"/>
          </a:p>
          <a:p>
            <a:r>
              <a:rPr kumimoji="1" lang="zh-CN" altLang="en-US" dirty="0"/>
              <a:t>我们看到</a:t>
            </a:r>
            <a:r>
              <a:rPr kumimoji="1" lang="en-US" altLang="zh-CN" dirty="0"/>
              <a:t>A</a:t>
            </a:r>
            <a:r>
              <a:rPr kumimoji="1" lang="zh-CN" altLang="en-US" dirty="0"/>
              <a:t>在索引位置</a:t>
            </a:r>
            <a:r>
              <a:rPr kumimoji="1" lang="en-US" altLang="zh-CN" dirty="0"/>
              <a:t>5</a:t>
            </a:r>
            <a:r>
              <a:rPr kumimoji="1" lang="zh-CN" altLang="en-US" dirty="0"/>
              <a:t>，对应的数组值是</a:t>
            </a:r>
            <a:r>
              <a:rPr kumimoji="1" lang="en-US" altLang="zh-CN" dirty="0"/>
              <a:t>6</a:t>
            </a:r>
            <a:r>
              <a:rPr kumimoji="1" lang="zh-CN" altLang="en-US" dirty="0"/>
              <a:t>，而索引</a:t>
            </a:r>
            <a:r>
              <a:rPr kumimoji="1" lang="en-US" altLang="zh-CN" dirty="0"/>
              <a:t>6</a:t>
            </a:r>
            <a:r>
              <a:rPr kumimoji="1" lang="zh-CN" altLang="en-US" dirty="0"/>
              <a:t>对应的是</a:t>
            </a:r>
            <a:r>
              <a:rPr kumimoji="1" lang="en-US" altLang="zh-CN" dirty="0"/>
              <a:t>J</a:t>
            </a:r>
            <a:r>
              <a:rPr kumimoji="1" lang="zh-CN" altLang="en-US" dirty="0"/>
              <a:t>，</a:t>
            </a:r>
            <a:r>
              <a:rPr kumimoji="1" lang="en-US" altLang="zh-CN" dirty="0"/>
              <a:t>J</a:t>
            </a:r>
            <a:r>
              <a:rPr kumimoji="1" lang="zh-CN" altLang="en-US" dirty="0"/>
              <a:t>指向自己，所以它是绿色组的根节点。</a:t>
            </a:r>
            <a:endParaRPr kumimoji="1" lang="en-US" altLang="zh-CN" dirty="0"/>
          </a:p>
          <a:p>
            <a:endParaRPr kumimoji="1" lang="en-US" altLang="zh-CN" dirty="0"/>
          </a:p>
          <a:p>
            <a:r>
              <a:rPr kumimoji="1" lang="en-US" altLang="zh-CN" dirty="0"/>
              <a:t>B</a:t>
            </a:r>
            <a:r>
              <a:rPr kumimoji="1" lang="zh-CN" altLang="en-US" dirty="0"/>
              <a:t>目前还是一个独立节点。</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7118937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如果要将</a:t>
            </a:r>
            <a:r>
              <a:rPr kumimoji="1" lang="en-US" altLang="zh-CN" dirty="0"/>
              <a:t>A</a:t>
            </a:r>
            <a:r>
              <a:rPr kumimoji="1" lang="zh-CN" altLang="en-US" dirty="0"/>
              <a:t>和</a:t>
            </a:r>
            <a:r>
              <a:rPr kumimoji="1" lang="en-US" altLang="zh-CN" dirty="0"/>
              <a:t>B</a:t>
            </a:r>
            <a:r>
              <a:rPr kumimoji="1" lang="zh-CN" altLang="en-US" dirty="0"/>
              <a:t>进行合并，一般做法是将小的组合并入大的组，所以这边将</a:t>
            </a:r>
            <a:r>
              <a:rPr kumimoji="1" lang="en-US" altLang="zh-CN" dirty="0"/>
              <a:t>B</a:t>
            </a:r>
            <a:r>
              <a:rPr kumimoji="1" lang="zh-CN" altLang="en-US" dirty="0"/>
              <a:t>并入绿色组，将</a:t>
            </a:r>
            <a:r>
              <a:rPr kumimoji="1" lang="en-US" altLang="zh-CN" dirty="0"/>
              <a:t>B</a:t>
            </a:r>
            <a:r>
              <a:rPr kumimoji="1" lang="zh-CN" altLang="en-US" dirty="0"/>
              <a:t>对应的数组值修改为</a:t>
            </a:r>
            <a:r>
              <a:rPr kumimoji="1" lang="en-US" altLang="zh-CN" dirty="0"/>
              <a:t>6</a:t>
            </a:r>
            <a:r>
              <a:rPr kumimoji="1" lang="zh-CN" altLang="en-US" dirty="0"/>
              <a:t>，也就是让</a:t>
            </a:r>
            <a:r>
              <a:rPr kumimoji="1" lang="en-US" altLang="zh-CN" dirty="0"/>
              <a:t>B</a:t>
            </a:r>
            <a:r>
              <a:rPr kumimoji="1" lang="zh-CN" altLang="en-US" dirty="0"/>
              <a:t>指向绿色组的根节点</a:t>
            </a:r>
            <a:r>
              <a:rPr kumimoji="1" lang="en-US" altLang="zh-CN" dirty="0"/>
              <a:t>J</a:t>
            </a:r>
            <a:r>
              <a:rPr kumimoji="1" lang="zh-CN" altLang="en-US" dirty="0"/>
              <a:t>。</a:t>
            </a:r>
          </a:p>
        </p:txBody>
      </p:sp>
    </p:spTree>
    <p:extLst>
      <p:ext uri="{BB962C8B-B14F-4D97-AF65-F5344CB8AC3E}">
        <p14:creationId xmlns:p14="http://schemas.microsoft.com/office/powerpoint/2010/main" val="226534917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下一个要将</a:t>
            </a:r>
            <a:r>
              <a:rPr kumimoji="1" lang="en-US" altLang="zh-CN" dirty="0"/>
              <a:t>C</a:t>
            </a:r>
            <a:r>
              <a:rPr kumimoji="1" lang="zh-CN" altLang="en-US" dirty="0"/>
              <a:t>和</a:t>
            </a:r>
            <a:r>
              <a:rPr kumimoji="1" lang="en-US" altLang="zh-CN" dirty="0"/>
              <a:t>D</a:t>
            </a:r>
            <a:r>
              <a:rPr kumimoji="1" lang="zh-CN" altLang="en-US" dirty="0"/>
              <a:t>进行合并。</a:t>
            </a:r>
            <a:endParaRPr kumimoji="1" lang="en-US" altLang="zh-CN" dirty="0"/>
          </a:p>
          <a:p>
            <a:endParaRPr kumimoji="1" lang="en-US" altLang="zh-CN" dirty="0"/>
          </a:p>
          <a:p>
            <a:r>
              <a:rPr kumimoji="1" lang="en-US" altLang="zh-CN" dirty="0"/>
              <a:t>C</a:t>
            </a:r>
            <a:r>
              <a:rPr kumimoji="1" lang="zh-CN" altLang="en-US" dirty="0"/>
              <a:t>是黄色组的根，</a:t>
            </a:r>
            <a:r>
              <a:rPr kumimoji="1" lang="en-US" altLang="zh-CN" dirty="0"/>
              <a:t>D</a:t>
            </a:r>
            <a:r>
              <a:rPr kumimoji="1" lang="zh-CN" altLang="en-US" dirty="0"/>
              <a:t>是一个独立节点。</a:t>
            </a:r>
          </a:p>
        </p:txBody>
      </p:sp>
    </p:spTree>
    <p:extLst>
      <p:ext uri="{BB962C8B-B14F-4D97-AF65-F5344CB8AC3E}">
        <p14:creationId xmlns:p14="http://schemas.microsoft.com/office/powerpoint/2010/main" val="140526187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所以将</a:t>
            </a:r>
            <a:r>
              <a:rPr kumimoji="1" lang="en-US" altLang="zh-CN" dirty="0"/>
              <a:t>D</a:t>
            </a:r>
            <a:r>
              <a:rPr kumimoji="1" lang="zh-CN" altLang="en-US" dirty="0"/>
              <a:t>合并入黄色组，将</a:t>
            </a:r>
            <a:r>
              <a:rPr kumimoji="1" lang="en-US" altLang="zh-CN" dirty="0"/>
              <a:t>D</a:t>
            </a:r>
            <a:r>
              <a:rPr kumimoji="1" lang="zh-CN" altLang="en-US" dirty="0"/>
              <a:t>指向黄色组的根节点。</a:t>
            </a:r>
          </a:p>
        </p:txBody>
      </p:sp>
    </p:spTree>
    <p:extLst>
      <p:ext uri="{BB962C8B-B14F-4D97-AF65-F5344CB8AC3E}">
        <p14:creationId xmlns:p14="http://schemas.microsoft.com/office/powerpoint/2010/main" val="3845994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6</a:t>
            </a:r>
            <a:r>
              <a:rPr kumimoji="1" lang="zh-CN" altLang="en-US" dirty="0"/>
              <a:t>和</a:t>
            </a:r>
            <a:r>
              <a:rPr kumimoji="1" lang="en-US" altLang="zh-CN" dirty="0"/>
              <a:t>8</a:t>
            </a:r>
            <a:r>
              <a:rPr kumimoji="1" lang="zh-CN" altLang="en-US" dirty="0"/>
              <a:t>开始相互吸引</a:t>
            </a:r>
          </a:p>
        </p:txBody>
      </p:sp>
    </p:spTree>
    <p:extLst>
      <p:ext uri="{BB962C8B-B14F-4D97-AF65-F5344CB8AC3E}">
        <p14:creationId xmlns:p14="http://schemas.microsoft.com/office/powerpoint/2010/main" val="12746860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下一个要将</a:t>
            </a:r>
            <a:r>
              <a:rPr kumimoji="1" lang="en-US" altLang="zh-CN" dirty="0"/>
              <a:t>D</a:t>
            </a:r>
            <a:r>
              <a:rPr kumimoji="1" lang="zh-CN" altLang="en-US" dirty="0"/>
              <a:t>和</a:t>
            </a:r>
            <a:r>
              <a:rPr kumimoji="1" lang="en-US" altLang="zh-CN" dirty="0"/>
              <a:t>I</a:t>
            </a:r>
            <a:r>
              <a:rPr kumimoji="1" lang="zh-CN" altLang="en-US" dirty="0"/>
              <a:t>合并。</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392432506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同样的做法，将</a:t>
            </a:r>
            <a:r>
              <a:rPr kumimoji="1" lang="en-US" altLang="zh-CN" dirty="0"/>
              <a:t>I</a:t>
            </a:r>
            <a:r>
              <a:rPr kumimoji="1" lang="zh-CN" altLang="en-US" dirty="0"/>
              <a:t>并入黄色组，</a:t>
            </a:r>
            <a:r>
              <a:rPr kumimoji="1" lang="en-US" altLang="zh-CN" dirty="0"/>
              <a:t>I</a:t>
            </a:r>
            <a:r>
              <a:rPr kumimoji="1" lang="zh-CN" altLang="en-US" dirty="0"/>
              <a:t>指向黄色组的根</a:t>
            </a:r>
            <a:r>
              <a:rPr kumimoji="1" lang="en-US" altLang="zh-CN" dirty="0"/>
              <a:t>C</a:t>
            </a:r>
            <a:r>
              <a:rPr kumimoji="1" lang="zh-CN" altLang="en-US" dirty="0"/>
              <a:t>。</a:t>
            </a:r>
          </a:p>
        </p:txBody>
      </p:sp>
    </p:spTree>
    <p:extLst>
      <p:ext uri="{BB962C8B-B14F-4D97-AF65-F5344CB8AC3E}">
        <p14:creationId xmlns:p14="http://schemas.microsoft.com/office/powerpoint/2010/main" val="346414113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下一个要将</a:t>
            </a:r>
            <a:r>
              <a:rPr kumimoji="1" lang="en-US" altLang="zh-CN" dirty="0"/>
              <a:t>L</a:t>
            </a:r>
            <a:r>
              <a:rPr kumimoji="1" lang="zh-CN" altLang="en-US" dirty="0"/>
              <a:t>和</a:t>
            </a:r>
            <a:r>
              <a:rPr kumimoji="1" lang="en-US" altLang="zh-CN" dirty="0"/>
              <a:t>F</a:t>
            </a:r>
            <a:r>
              <a:rPr kumimoji="1" lang="zh-CN" altLang="en-US" dirty="0"/>
              <a:t>进行合并。</a:t>
            </a:r>
            <a:r>
              <a:rPr kumimoji="1" lang="en-US" altLang="zh-CN" dirty="0"/>
              <a:t>F</a:t>
            </a:r>
            <a:r>
              <a:rPr kumimoji="1" lang="zh-CN" altLang="en-US" dirty="0"/>
              <a:t>在红色组中，它的根节点是</a:t>
            </a:r>
            <a:r>
              <a:rPr kumimoji="1" lang="en-US" altLang="zh-CN" dirty="0"/>
              <a:t>E</a:t>
            </a:r>
            <a:r>
              <a:rPr kumimoji="1" lang="zh-CN" altLang="en-US" dirty="0"/>
              <a:t>。</a:t>
            </a:r>
          </a:p>
        </p:txBody>
      </p:sp>
    </p:spTree>
    <p:extLst>
      <p:ext uri="{BB962C8B-B14F-4D97-AF65-F5344CB8AC3E}">
        <p14:creationId xmlns:p14="http://schemas.microsoft.com/office/powerpoint/2010/main" val="419692986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所以将</a:t>
            </a:r>
            <a:r>
              <a:rPr kumimoji="1" lang="en-US" altLang="zh-CN" dirty="0"/>
              <a:t>L</a:t>
            </a:r>
            <a:r>
              <a:rPr kumimoji="1" lang="zh-CN" altLang="en-US" dirty="0"/>
              <a:t>加入红色组，指向根节点</a:t>
            </a:r>
            <a:r>
              <a:rPr kumimoji="1" lang="en-US" altLang="zh-CN" dirty="0"/>
              <a:t>E</a:t>
            </a:r>
            <a:r>
              <a:rPr kumimoji="1" lang="zh-CN" altLang="en-US" dirty="0"/>
              <a:t>。</a:t>
            </a:r>
          </a:p>
        </p:txBody>
      </p:sp>
    </p:spTree>
    <p:extLst>
      <p:ext uri="{BB962C8B-B14F-4D97-AF65-F5344CB8AC3E}">
        <p14:creationId xmlns:p14="http://schemas.microsoft.com/office/powerpoint/2010/main" val="69287784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下一个指令要将</a:t>
            </a:r>
            <a:r>
              <a:rPr kumimoji="1" lang="en-US" altLang="zh-CN" dirty="0"/>
              <a:t>C</a:t>
            </a:r>
            <a:r>
              <a:rPr kumimoji="1" lang="zh-CN" altLang="en-US" dirty="0"/>
              <a:t>和</a:t>
            </a:r>
            <a:r>
              <a:rPr kumimoji="1" lang="en-US" altLang="zh-CN" dirty="0"/>
              <a:t>A</a:t>
            </a:r>
            <a:r>
              <a:rPr kumimoji="1" lang="zh-CN" altLang="en-US" dirty="0"/>
              <a:t>进行合并。这个也稍微有点复杂。</a:t>
            </a:r>
            <a:endParaRPr kumimoji="1" lang="en-US" altLang="zh-CN" dirty="0"/>
          </a:p>
          <a:p>
            <a:endParaRPr kumimoji="1" lang="en-US" altLang="zh-CN" dirty="0"/>
          </a:p>
          <a:p>
            <a:r>
              <a:rPr kumimoji="1" lang="zh-CN" altLang="en-US" dirty="0"/>
              <a:t>我们看到</a:t>
            </a:r>
            <a:r>
              <a:rPr kumimoji="1" lang="en-US" altLang="zh-CN" dirty="0"/>
              <a:t>C</a:t>
            </a:r>
            <a:r>
              <a:rPr kumimoji="1" lang="zh-CN" altLang="en-US" dirty="0"/>
              <a:t>是黄色组的根节点，</a:t>
            </a:r>
            <a:r>
              <a:rPr kumimoji="1" lang="en-US" altLang="zh-CN" dirty="0"/>
              <a:t>A</a:t>
            </a:r>
            <a:r>
              <a:rPr kumimoji="1" lang="zh-CN" altLang="en-US" dirty="0"/>
              <a:t>在绿色组，它的根节点是</a:t>
            </a:r>
            <a:r>
              <a:rPr kumimoji="1" lang="en-US" altLang="zh-CN" dirty="0"/>
              <a:t>J</a:t>
            </a:r>
            <a:r>
              <a:rPr kumimoji="1" lang="zh-CN" altLang="en-US" dirty="0"/>
              <a:t>。</a:t>
            </a:r>
            <a:endParaRPr kumimoji="1" lang="en-US" altLang="zh-CN" dirty="0"/>
          </a:p>
        </p:txBody>
      </p:sp>
    </p:spTree>
    <p:extLst>
      <p:ext uri="{BB962C8B-B14F-4D97-AF65-F5344CB8AC3E}">
        <p14:creationId xmlns:p14="http://schemas.microsoft.com/office/powerpoint/2010/main" val="108960641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kumimoji="1" lang="zh-CN" altLang="en-US" dirty="0"/>
              <a:t>黄色组的节点有四个，绿色组的节点有三个，绿色组的节点数量少，所以我们将绿色组合并入黄色组。将绿色组的根节点</a:t>
            </a:r>
            <a:r>
              <a:rPr kumimoji="1" lang="en-US" altLang="zh-CN" dirty="0"/>
              <a:t>J</a:t>
            </a:r>
            <a:r>
              <a:rPr kumimoji="1" lang="zh-CN" altLang="en-US" dirty="0"/>
              <a:t>，指向黄色组的根节点</a:t>
            </a:r>
            <a:r>
              <a:rPr kumimoji="1" lang="en-US" altLang="zh-CN" dirty="0"/>
              <a:t>C</a:t>
            </a:r>
            <a:r>
              <a:rPr kumimoji="1" lang="zh-CN" altLang="en-US" dirty="0"/>
              <a:t>。</a:t>
            </a:r>
          </a:p>
          <a:p>
            <a:endParaRPr kumimoji="1" lang="zh-CN" altLang="en-US" dirty="0"/>
          </a:p>
        </p:txBody>
      </p:sp>
    </p:spTree>
    <p:extLst>
      <p:ext uri="{BB962C8B-B14F-4D97-AF65-F5344CB8AC3E}">
        <p14:creationId xmlns:p14="http://schemas.microsoft.com/office/powerpoint/2010/main" val="287848561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下一个指令是要合并</a:t>
            </a:r>
            <a:r>
              <a:rPr kumimoji="1" lang="en-US" altLang="zh-CN" dirty="0"/>
              <a:t>A</a:t>
            </a:r>
            <a:r>
              <a:rPr kumimoji="1" lang="zh-CN" altLang="en-US" dirty="0"/>
              <a:t>和</a:t>
            </a:r>
            <a:r>
              <a:rPr kumimoji="1" lang="en-US" altLang="zh-CN" dirty="0"/>
              <a:t>B</a:t>
            </a:r>
            <a:r>
              <a:rPr kumimoji="1" lang="zh-CN" altLang="en-US" dirty="0"/>
              <a:t>。</a:t>
            </a:r>
            <a:endParaRPr kumimoji="1" lang="en-US" altLang="zh-CN" dirty="0"/>
          </a:p>
          <a:p>
            <a:endParaRPr kumimoji="1" lang="en-US" altLang="zh-CN" dirty="0"/>
          </a:p>
          <a:p>
            <a:r>
              <a:rPr kumimoji="1" lang="zh-CN" altLang="en-US" dirty="0"/>
              <a:t>我们发现</a:t>
            </a:r>
            <a:r>
              <a:rPr kumimoji="1" lang="en-US" altLang="zh-CN" dirty="0"/>
              <a:t>A</a:t>
            </a:r>
            <a:r>
              <a:rPr kumimoji="1" lang="zh-CN" altLang="en-US" dirty="0"/>
              <a:t>和</a:t>
            </a:r>
            <a:r>
              <a:rPr kumimoji="1" lang="en-US" altLang="zh-CN" dirty="0"/>
              <a:t>B</a:t>
            </a:r>
            <a:r>
              <a:rPr kumimoji="1" lang="zh-CN" altLang="en-US" dirty="0"/>
              <a:t>都已经在黄色组中，所以它们已经被合并过了，不需要再合并。</a:t>
            </a:r>
          </a:p>
        </p:txBody>
      </p:sp>
    </p:spTree>
    <p:extLst>
      <p:ext uri="{BB962C8B-B14F-4D97-AF65-F5344CB8AC3E}">
        <p14:creationId xmlns:p14="http://schemas.microsoft.com/office/powerpoint/2010/main" val="233768389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下一个指令是要将</a:t>
            </a:r>
            <a:r>
              <a:rPr kumimoji="1" lang="en-US" altLang="zh-CN" dirty="0"/>
              <a:t>H</a:t>
            </a:r>
            <a:r>
              <a:rPr kumimoji="1" lang="zh-CN" altLang="en-US" dirty="0"/>
              <a:t>和</a:t>
            </a:r>
            <a:r>
              <a:rPr kumimoji="1" lang="en-US" altLang="zh-CN" dirty="0"/>
              <a:t>G</a:t>
            </a:r>
            <a:r>
              <a:rPr kumimoji="1" lang="zh-CN" altLang="en-US" dirty="0"/>
              <a:t>合并。</a:t>
            </a:r>
          </a:p>
        </p:txBody>
      </p:sp>
    </p:spTree>
    <p:extLst>
      <p:ext uri="{BB962C8B-B14F-4D97-AF65-F5344CB8AC3E}">
        <p14:creationId xmlns:p14="http://schemas.microsoft.com/office/powerpoint/2010/main" val="102823449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a:t>
            </a:r>
            <a:r>
              <a:rPr kumimoji="1" lang="zh-CN" altLang="en-US" dirty="0"/>
              <a:t>和</a:t>
            </a:r>
            <a:r>
              <a:rPr kumimoji="1" lang="en-US" altLang="zh-CN" dirty="0"/>
              <a:t>G</a:t>
            </a:r>
            <a:r>
              <a:rPr kumimoji="1" lang="zh-CN" altLang="en-US" dirty="0"/>
              <a:t>当前都还是独立节点，所以将它们合并成一个蓝色组。</a:t>
            </a:r>
          </a:p>
        </p:txBody>
      </p:sp>
    </p:spTree>
    <p:extLst>
      <p:ext uri="{BB962C8B-B14F-4D97-AF65-F5344CB8AC3E}">
        <p14:creationId xmlns:p14="http://schemas.microsoft.com/office/powerpoint/2010/main" val="207592076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下一个指令要求将</a:t>
            </a:r>
            <a:r>
              <a:rPr kumimoji="1" lang="en-US" altLang="zh-CN" dirty="0"/>
              <a:t>H</a:t>
            </a:r>
            <a:r>
              <a:rPr kumimoji="1" lang="zh-CN" altLang="en-US" dirty="0"/>
              <a:t>和</a:t>
            </a:r>
            <a:r>
              <a:rPr kumimoji="1" lang="en-US" altLang="zh-CN" dirty="0"/>
              <a:t>F</a:t>
            </a:r>
            <a:r>
              <a:rPr kumimoji="1" lang="zh-CN" altLang="en-US" dirty="0"/>
              <a:t>进行合并。</a:t>
            </a:r>
            <a:endParaRPr kumimoji="1" lang="en-US" altLang="zh-CN" dirty="0"/>
          </a:p>
          <a:p>
            <a:endParaRPr kumimoji="1" lang="en-US" altLang="zh-CN" dirty="0"/>
          </a:p>
          <a:p>
            <a:r>
              <a:rPr kumimoji="1" lang="zh-CN" altLang="en-US" dirty="0"/>
              <a:t>我们发先</a:t>
            </a:r>
            <a:r>
              <a:rPr kumimoji="1" lang="en-US" altLang="zh-CN" dirty="0"/>
              <a:t>H</a:t>
            </a:r>
            <a:r>
              <a:rPr kumimoji="1" lang="zh-CN" altLang="en-US" dirty="0"/>
              <a:t>在蓝色组中，</a:t>
            </a:r>
            <a:r>
              <a:rPr kumimoji="1" lang="en-US" altLang="zh-CN" dirty="0"/>
              <a:t>F</a:t>
            </a:r>
            <a:r>
              <a:rPr kumimoji="1" lang="zh-CN" altLang="en-US" dirty="0"/>
              <a:t>在红色组中，并且蓝色组的节点数少于红色组。</a:t>
            </a:r>
          </a:p>
        </p:txBody>
      </p:sp>
    </p:spTree>
    <p:extLst>
      <p:ext uri="{BB962C8B-B14F-4D97-AF65-F5344CB8AC3E}">
        <p14:creationId xmlns:p14="http://schemas.microsoft.com/office/powerpoint/2010/main" val="1675607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6</a:t>
            </a:r>
            <a:r>
              <a:rPr kumimoji="1" lang="zh-CN" altLang="en-US" dirty="0"/>
              <a:t>和</a:t>
            </a:r>
            <a:r>
              <a:rPr kumimoji="1" lang="en-US" altLang="zh-CN" dirty="0"/>
              <a:t>8</a:t>
            </a:r>
            <a:r>
              <a:rPr kumimoji="1" lang="zh-CN" altLang="en-US" dirty="0"/>
              <a:t>组成一组，用并查集的话说，我们将</a:t>
            </a:r>
            <a:r>
              <a:rPr kumimoji="1" lang="en-US" altLang="zh-CN" dirty="0"/>
              <a:t>6</a:t>
            </a:r>
            <a:r>
              <a:rPr kumimoji="1" lang="zh-CN" altLang="en-US" dirty="0"/>
              <a:t>和</a:t>
            </a:r>
            <a:r>
              <a:rPr kumimoji="1" lang="en-US" altLang="zh-CN" dirty="0"/>
              <a:t>8</a:t>
            </a:r>
            <a:r>
              <a:rPr kumimoji="1" lang="zh-CN" altLang="en-US" dirty="0"/>
              <a:t> </a:t>
            </a:r>
            <a:r>
              <a:rPr kumimoji="1" lang="en-US" altLang="zh-CN" dirty="0"/>
              <a:t>UNION</a:t>
            </a:r>
            <a:r>
              <a:rPr kumimoji="1" lang="zh-CN" altLang="en-US" dirty="0"/>
              <a:t>合并成了一组，我们用蓝色标注它们。现在如果在并查集中</a:t>
            </a:r>
            <a:r>
              <a:rPr kumimoji="1" lang="en-US" altLang="zh-CN" dirty="0"/>
              <a:t>FIND</a:t>
            </a:r>
            <a:r>
              <a:rPr kumimoji="1" lang="zh-CN" altLang="en-US" dirty="0"/>
              <a:t>查找</a:t>
            </a:r>
            <a:r>
              <a:rPr kumimoji="1" lang="en-US" altLang="zh-CN" dirty="0"/>
              <a:t>6</a:t>
            </a:r>
            <a:r>
              <a:rPr kumimoji="1" lang="zh-CN" altLang="en-US" dirty="0"/>
              <a:t>或者</a:t>
            </a:r>
            <a:r>
              <a:rPr kumimoji="1" lang="en-US" altLang="zh-CN" dirty="0"/>
              <a:t>8</a:t>
            </a:r>
            <a:r>
              <a:rPr kumimoji="1" lang="zh-CN" altLang="en-US" dirty="0"/>
              <a:t>的话，我们可以说它们都在蓝色组当中。</a:t>
            </a:r>
          </a:p>
        </p:txBody>
      </p:sp>
    </p:spTree>
    <p:extLst>
      <p:ext uri="{BB962C8B-B14F-4D97-AF65-F5344CB8AC3E}">
        <p14:creationId xmlns:p14="http://schemas.microsoft.com/office/powerpoint/2010/main" val="414124290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所以将蓝色组合并入红色组，将蓝色组的根节点</a:t>
            </a:r>
            <a:r>
              <a:rPr kumimoji="1" lang="en-US" altLang="zh-CN" dirty="0"/>
              <a:t>G</a:t>
            </a:r>
            <a:r>
              <a:rPr kumimoji="1" lang="zh-CN" altLang="en-US" dirty="0"/>
              <a:t>，指向红色组的根节点</a:t>
            </a:r>
            <a:r>
              <a:rPr kumimoji="1" lang="en-US" altLang="zh-CN" dirty="0"/>
              <a:t>E</a:t>
            </a:r>
            <a:r>
              <a:rPr kumimoji="1" lang="zh-CN" altLang="en-US" dirty="0"/>
              <a:t>。</a:t>
            </a:r>
          </a:p>
        </p:txBody>
      </p:sp>
    </p:spTree>
    <p:extLst>
      <p:ext uri="{BB962C8B-B14F-4D97-AF65-F5344CB8AC3E}">
        <p14:creationId xmlns:p14="http://schemas.microsoft.com/office/powerpoint/2010/main" val="28090058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最后一个指令，要将</a:t>
            </a:r>
            <a:r>
              <a:rPr kumimoji="1" lang="en-US" altLang="zh-CN" dirty="0"/>
              <a:t>H</a:t>
            </a:r>
            <a:r>
              <a:rPr kumimoji="1" lang="zh-CN" altLang="en-US" dirty="0"/>
              <a:t>和</a:t>
            </a:r>
            <a:r>
              <a:rPr kumimoji="1" lang="en-US" altLang="zh-CN" dirty="0"/>
              <a:t>B</a:t>
            </a:r>
            <a:r>
              <a:rPr kumimoji="1" lang="zh-CN" altLang="en-US" dirty="0"/>
              <a:t>进行合并。</a:t>
            </a:r>
          </a:p>
        </p:txBody>
      </p:sp>
    </p:spTree>
    <p:extLst>
      <p:ext uri="{BB962C8B-B14F-4D97-AF65-F5344CB8AC3E}">
        <p14:creationId xmlns:p14="http://schemas.microsoft.com/office/powerpoint/2010/main" val="32252716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因为</a:t>
            </a:r>
            <a:r>
              <a:rPr kumimoji="1" lang="en-US" altLang="zh-CN" dirty="0"/>
              <a:t>H</a:t>
            </a:r>
            <a:r>
              <a:rPr kumimoji="1" lang="zh-CN" altLang="en-US" dirty="0"/>
              <a:t>在红色组中，</a:t>
            </a:r>
            <a:r>
              <a:rPr kumimoji="1" lang="en-US" altLang="zh-CN" dirty="0"/>
              <a:t>B</a:t>
            </a:r>
            <a:r>
              <a:rPr kumimoji="1" lang="zh-CN" altLang="en-US" dirty="0"/>
              <a:t>在黄色组中，并且红色组的节点数少于黄色组，所以我们将红色组并入黄色组。将红色组的根节点</a:t>
            </a:r>
            <a:r>
              <a:rPr kumimoji="1" lang="en-US" altLang="zh-CN" dirty="0"/>
              <a:t>E</a:t>
            </a:r>
            <a:r>
              <a:rPr kumimoji="1" lang="zh-CN" altLang="en-US" dirty="0"/>
              <a:t>指向黄色组的根节点</a:t>
            </a:r>
            <a:r>
              <a:rPr kumimoji="1" lang="en-US" altLang="zh-CN" dirty="0"/>
              <a:t>C</a:t>
            </a:r>
            <a:r>
              <a:rPr kumimoji="1" lang="zh-CN" altLang="en-US" dirty="0"/>
              <a:t>。</a:t>
            </a:r>
            <a:endParaRPr kumimoji="1" lang="en-US" altLang="zh-CN" dirty="0"/>
          </a:p>
          <a:p>
            <a:endParaRPr kumimoji="1" lang="en-US" altLang="zh-CN" dirty="0"/>
          </a:p>
          <a:p>
            <a:r>
              <a:rPr kumimoji="1" lang="zh-CN" altLang="en-US" dirty="0"/>
              <a:t>注意，在本课演示的合并操作中，我并没有使用一种称为路径压缩的技术。下节课我会来展示路径压缩技术，它可以优化并查集的性能。</a:t>
            </a:r>
            <a:endParaRPr kumimoji="1" lang="en-US" altLang="zh-CN" dirty="0"/>
          </a:p>
          <a:p>
            <a:endParaRPr kumimoji="1" lang="zh-CN" altLang="en-US" dirty="0"/>
          </a:p>
        </p:txBody>
      </p:sp>
    </p:spTree>
    <p:extLst>
      <p:ext uri="{BB962C8B-B14F-4D97-AF65-F5344CB8AC3E}">
        <p14:creationId xmlns:p14="http://schemas.microsoft.com/office/powerpoint/2010/main" val="328954508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dirty="0"/>
              <a:t>PPT]</a:t>
            </a:r>
            <a:endParaRPr kumimoji="1" lang="zh-CN" altLang="en-US" dirty="0"/>
          </a:p>
        </p:txBody>
      </p:sp>
    </p:spTree>
    <p:extLst>
      <p:ext uri="{BB962C8B-B14F-4D97-AF65-F5344CB8AC3E}">
        <p14:creationId xmlns:p14="http://schemas.microsoft.com/office/powerpoint/2010/main" val="236001812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注意，对于并查集这种数据结构，我们一般不做</a:t>
            </a:r>
            <a:r>
              <a:rPr kumimoji="1" lang="en-US" altLang="zh-CN" dirty="0"/>
              <a:t>un-union</a:t>
            </a:r>
            <a:r>
              <a:rPr kumimoji="1" lang="zh-CN" altLang="en-US" dirty="0"/>
              <a:t>这个操作。这个操作如果要执行的话，它的效率是非常低的，因为需要修正它的所有子节点，但是并查集并不跟踪子节点。当然，跟踪子节点也可以做到，但是目前还有看到过</a:t>
            </a:r>
            <a:r>
              <a:rPr kumimoji="1" lang="en-US" altLang="zh-CN" dirty="0"/>
              <a:t>un-union</a:t>
            </a:r>
            <a:r>
              <a:rPr kumimoji="1" lang="zh-CN" altLang="en-US" dirty="0"/>
              <a:t>的使用场景。</a:t>
            </a:r>
            <a:endParaRPr kumimoji="1" lang="en-US" altLang="zh-CN" dirty="0"/>
          </a:p>
          <a:p>
            <a:endParaRPr kumimoji="1" lang="en-US" altLang="zh-CN" dirty="0"/>
          </a:p>
          <a:p>
            <a:r>
              <a:rPr kumimoji="1" lang="zh-CN" altLang="en-US" dirty="0"/>
              <a:t>另外，并查集中组的数量，等于根节点的数量。并且，组的数量，随着我们不断地合并，只会越变越少，不会增加。</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74136876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再说一下并查集的时间复杂度，前面我讲过，并查集的主要操作是平摊线性复杂度的。但是我们刚刚演示的查找合并操作，它还不是平摊线性复杂度，因为我们还没有利用路径压缩，路径压缩可以大大提升并查集的性能。关于路径压缩，我下节课会专门来讲。</a:t>
            </a:r>
            <a:endParaRPr kumimoji="1" lang="en-US" altLang="zh-CN" dirty="0"/>
          </a:p>
          <a:p>
            <a:endParaRPr kumimoji="1" lang="en-US" altLang="zh-CN" dirty="0"/>
          </a:p>
          <a:p>
            <a:r>
              <a:rPr kumimoji="1" lang="zh-CN" altLang="en-US" dirty="0"/>
              <a:t>举个例子，对于上图这个情况，如果我们要检查</a:t>
            </a:r>
            <a:r>
              <a:rPr kumimoji="1" lang="en-US" altLang="zh-CN" dirty="0"/>
              <a:t>H</a:t>
            </a:r>
            <a:r>
              <a:rPr kumimoji="1" lang="zh-CN" altLang="en-US" dirty="0"/>
              <a:t>和</a:t>
            </a:r>
            <a:r>
              <a:rPr kumimoji="1" lang="en-US" altLang="zh-CN" dirty="0"/>
              <a:t>B</a:t>
            </a:r>
            <a:r>
              <a:rPr kumimoji="1" lang="zh-CN" altLang="en-US" dirty="0"/>
              <a:t>是否属于同一组，那么这个检查要经过</a:t>
            </a:r>
            <a:r>
              <a:rPr kumimoji="1" lang="en-US" altLang="zh-CN" dirty="0"/>
              <a:t>5</a:t>
            </a:r>
            <a:r>
              <a:rPr kumimoji="1" lang="zh-CN" altLang="en-US" dirty="0"/>
              <a:t>步，在最坏的情况下，开销可能更大。</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482318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首先，从</a:t>
            </a:r>
            <a:r>
              <a:rPr kumimoji="1" lang="en-US" altLang="zh-CN" dirty="0"/>
              <a:t>H</a:t>
            </a:r>
            <a:r>
              <a:rPr kumimoji="1" lang="zh-CN" altLang="en-US" dirty="0"/>
              <a:t>出发。</a:t>
            </a:r>
          </a:p>
        </p:txBody>
      </p:sp>
    </p:spTree>
    <p:extLst>
      <p:ext uri="{BB962C8B-B14F-4D97-AF65-F5344CB8AC3E}">
        <p14:creationId xmlns:p14="http://schemas.microsoft.com/office/powerpoint/2010/main" val="79649611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找到它的父节点</a:t>
            </a:r>
            <a:r>
              <a:rPr kumimoji="1" lang="en-US" altLang="zh-CN" dirty="0"/>
              <a:t>G</a:t>
            </a:r>
            <a:r>
              <a:rPr kumimoji="1" lang="zh-CN" altLang="en-US" dirty="0"/>
              <a:t>。</a:t>
            </a:r>
          </a:p>
        </p:txBody>
      </p:sp>
    </p:spTree>
    <p:extLst>
      <p:ext uri="{BB962C8B-B14F-4D97-AF65-F5344CB8AC3E}">
        <p14:creationId xmlns:p14="http://schemas.microsoft.com/office/powerpoint/2010/main" val="101097731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再找到</a:t>
            </a:r>
            <a:r>
              <a:rPr kumimoji="1" lang="en-US" altLang="zh-CN" dirty="0"/>
              <a:t>G</a:t>
            </a:r>
            <a:r>
              <a:rPr kumimoji="1" lang="zh-CN" altLang="en-US" dirty="0"/>
              <a:t>的父节点</a:t>
            </a:r>
            <a:r>
              <a:rPr kumimoji="1" lang="en-US" altLang="zh-CN" dirty="0"/>
              <a:t>E</a:t>
            </a:r>
            <a:r>
              <a:rPr kumimoji="1" lang="zh-CN" altLang="en-US" dirty="0"/>
              <a:t>。</a:t>
            </a:r>
          </a:p>
        </p:txBody>
      </p:sp>
    </p:spTree>
    <p:extLst>
      <p:ext uri="{BB962C8B-B14F-4D97-AF65-F5344CB8AC3E}">
        <p14:creationId xmlns:p14="http://schemas.microsoft.com/office/powerpoint/2010/main" val="422266915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再找到根节点</a:t>
            </a:r>
            <a:r>
              <a:rPr kumimoji="1" lang="en-US" altLang="zh-CN" dirty="0"/>
              <a:t>C</a:t>
            </a:r>
            <a:r>
              <a:rPr kumimoji="1" lang="zh-CN" altLang="en-US" dirty="0"/>
              <a:t>。</a:t>
            </a:r>
          </a:p>
        </p:txBody>
      </p:sp>
    </p:spTree>
    <p:extLst>
      <p:ext uri="{BB962C8B-B14F-4D97-AF65-F5344CB8AC3E}">
        <p14:creationId xmlns:p14="http://schemas.microsoft.com/office/powerpoint/2010/main" val="3453347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a:spLocks noGrp="1" noRot="1" noChangeAspect="1"/>
          </p:cNvSpPr>
          <p:nvPr>
            <p:ph type="sldImg"/>
          </p:nvPr>
        </p:nvSpPr>
        <p:spPr>
          <a:prstGeom prst="rect">
            <a:avLst/>
          </a:prstGeom>
        </p:spPr>
        <p:txBody>
          <a:bodyPr/>
          <a:lstStyle/>
          <a:p>
            <a:endParaRPr/>
          </a:p>
        </p:txBody>
      </p:sp>
      <p:sp>
        <p:nvSpPr>
          <p:cNvPr id="227" name="Shape 227"/>
          <p:cNvSpPr>
            <a:spLocks noGrp="1"/>
          </p:cNvSpPr>
          <p:nvPr>
            <p:ph type="body" sz="quarter" idx="1"/>
          </p:nvPr>
        </p:nvSpPr>
        <p:spPr>
          <a:prstGeom prst="rect">
            <a:avLst/>
          </a:prstGeom>
        </p:spPr>
        <p:txBody>
          <a:bodyPr/>
          <a:lstStyle/>
          <a:p>
            <a:r>
              <a:rPr lang="zh-CN" altLang="en-US" dirty="0"/>
              <a:t>现在，磁铁块</a:t>
            </a:r>
            <a:r>
              <a:rPr lang="en-US" altLang="zh-CN" dirty="0"/>
              <a:t>2/3/4</a:t>
            </a:r>
            <a:r>
              <a:rPr lang="zh-CN" altLang="en-US" dirty="0"/>
              <a:t>开始相互吸引。</a:t>
            </a:r>
            <a:endParaRPr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然后从</a:t>
            </a:r>
            <a:r>
              <a:rPr kumimoji="1" lang="en-US" altLang="zh-CN" dirty="0"/>
              <a:t>B</a:t>
            </a:r>
            <a:r>
              <a:rPr kumimoji="1" lang="zh-CN" altLang="en-US" dirty="0"/>
              <a:t>出发。</a:t>
            </a:r>
          </a:p>
        </p:txBody>
      </p:sp>
    </p:spTree>
    <p:extLst>
      <p:ext uri="{BB962C8B-B14F-4D97-AF65-F5344CB8AC3E}">
        <p14:creationId xmlns:p14="http://schemas.microsoft.com/office/powerpoint/2010/main" val="27605493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找到它的父节点</a:t>
            </a:r>
            <a:r>
              <a:rPr kumimoji="1" lang="en-US" altLang="zh-CN" dirty="0"/>
              <a:t>J</a:t>
            </a:r>
            <a:endParaRPr kumimoji="1" lang="zh-CN" altLang="en-US" dirty="0"/>
          </a:p>
        </p:txBody>
      </p:sp>
    </p:spTree>
    <p:extLst>
      <p:ext uri="{BB962C8B-B14F-4D97-AF65-F5344CB8AC3E}">
        <p14:creationId xmlns:p14="http://schemas.microsoft.com/office/powerpoint/2010/main" val="290408354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再找到根节点</a:t>
            </a:r>
            <a:r>
              <a:rPr kumimoji="1" lang="en-US" altLang="zh-CN" dirty="0"/>
              <a:t>C</a:t>
            </a:r>
            <a:r>
              <a:rPr kumimoji="1" lang="zh-CN" altLang="en-US" dirty="0"/>
              <a:t>。</a:t>
            </a:r>
            <a:endParaRPr kumimoji="1" lang="en-US" altLang="zh-CN" dirty="0"/>
          </a:p>
          <a:p>
            <a:endParaRPr kumimoji="1" lang="en-US" altLang="zh-CN" dirty="0"/>
          </a:p>
          <a:p>
            <a:r>
              <a:rPr kumimoji="1" lang="zh-CN" altLang="en-US" dirty="0"/>
              <a:t>这些查找一共经过了</a:t>
            </a:r>
            <a:r>
              <a:rPr kumimoji="1" lang="en-US" altLang="zh-CN" dirty="0"/>
              <a:t>5</a:t>
            </a:r>
            <a:r>
              <a:rPr kumimoji="1" lang="zh-CN" altLang="en-US" dirty="0"/>
              <a:t>步。</a:t>
            </a:r>
            <a:endParaRPr kumimoji="1" lang="en-US" altLang="zh-CN" dirty="0"/>
          </a:p>
          <a:p>
            <a:endParaRPr kumimoji="1" lang="en-US" altLang="zh-CN" dirty="0"/>
          </a:p>
          <a:p>
            <a:r>
              <a:rPr kumimoji="1" lang="zh-CN" altLang="en-US" dirty="0"/>
              <a:t>好，我们看到如果不采用路径压缩，那么并查集数据结构的性能并不理想，所以，下节课我就来讲解如何实现路径压缩，我们下节课再见！</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319027874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 name="Shape 3922"/>
          <p:cNvSpPr>
            <a:spLocks noGrp="1" noRot="1" noChangeAspect="1"/>
          </p:cNvSpPr>
          <p:nvPr>
            <p:ph type="sldImg"/>
          </p:nvPr>
        </p:nvSpPr>
        <p:spPr>
          <a:prstGeom prst="rect">
            <a:avLst/>
          </a:prstGeom>
        </p:spPr>
        <p:txBody>
          <a:bodyPr/>
          <a:lstStyle/>
          <a:p>
            <a:endParaRPr/>
          </a:p>
        </p:txBody>
      </p:sp>
      <p:sp>
        <p:nvSpPr>
          <p:cNvPr id="3923" name="Shape 3923"/>
          <p:cNvSpPr>
            <a:spLocks noGrp="1"/>
          </p:cNvSpPr>
          <p:nvPr>
            <p:ph type="body" sz="quarter" idx="1"/>
          </p:nvPr>
        </p:nvSpPr>
        <p:spPr>
          <a:prstGeom prst="rect">
            <a:avLst/>
          </a:prstGeom>
        </p:spPr>
        <p:txBody>
          <a:bodyPr/>
          <a:lstStyle/>
          <a:p>
            <a:r>
              <a:rPr lang="en-US" dirty="0" err="1"/>
              <a:t>大家好</a:t>
            </a:r>
            <a:r>
              <a:rPr lang="zh-CN" altLang="en-US" dirty="0"/>
              <a:t>，欢迎回到波波微课！</a:t>
            </a:r>
            <a:endParaRPr lang="en-US" altLang="zh-CN" dirty="0"/>
          </a:p>
          <a:p>
            <a:endParaRPr lang="en-US" dirty="0"/>
          </a:p>
          <a:p>
            <a:r>
              <a:rPr lang="zh-CN" altLang="en-US" dirty="0"/>
              <a:t>今天我们来学习并查集的路径压缩算法，路径压缩可以大大提升并查集的效率。</a:t>
            </a:r>
            <a:endParaRPr lang="en-US"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1" name="Shape 3961"/>
          <p:cNvSpPr>
            <a:spLocks noGrp="1" noRot="1" noChangeAspect="1"/>
          </p:cNvSpPr>
          <p:nvPr>
            <p:ph type="sldImg"/>
          </p:nvPr>
        </p:nvSpPr>
        <p:spPr>
          <a:prstGeom prst="rect">
            <a:avLst/>
          </a:prstGeom>
        </p:spPr>
        <p:txBody>
          <a:bodyPr/>
          <a:lstStyle/>
          <a:p>
            <a:endParaRPr/>
          </a:p>
        </p:txBody>
      </p:sp>
      <p:sp>
        <p:nvSpPr>
          <p:cNvPr id="3962" name="Shape 3962"/>
          <p:cNvSpPr>
            <a:spLocks noGrp="1"/>
          </p:cNvSpPr>
          <p:nvPr>
            <p:ph type="body" sz="quarter" idx="1"/>
          </p:nvPr>
        </p:nvSpPr>
        <p:spPr>
          <a:prstGeom prst="rect">
            <a:avLst/>
          </a:prstGeom>
        </p:spPr>
        <p:txBody>
          <a:bodyPr/>
          <a:lstStyle/>
          <a:p>
            <a:r>
              <a:rPr dirty="0"/>
              <a:t>Here is a hypothetical Union Find after some sequence of operations, I say this is hypothetical because with path compression I don’t think this structure is impossible to achieve, but nonetheless it illustrates a good situation. So what we want to do is unify E and L, and with path compression this is what would happen.</a:t>
            </a:r>
            <a:endParaRPr lang="en-US" dirty="0"/>
          </a:p>
          <a:p>
            <a:endParaRPr lang="en-US" dirty="0"/>
          </a:p>
          <a:p>
            <a:r>
              <a:rPr lang="zh-CN" altLang="en-US" dirty="0"/>
              <a:t>这里有一个假想的并查集的例子，这是经过一系列操作以后形成的一个形状。我说这个例子是假想的，因为如果采用路径压缩的话，我认为不太可能会产生这样的形状，所以，这个只是为了方便演示而设计的一个例子。</a:t>
            </a:r>
            <a:endParaRPr lang="en-US" altLang="zh-CN" dirty="0"/>
          </a:p>
          <a:p>
            <a:endParaRPr lang="en-US" altLang="zh-CN" dirty="0"/>
          </a:p>
          <a:p>
            <a:r>
              <a:rPr lang="zh-CN" altLang="en-US" dirty="0"/>
              <a:t>下面我们要将</a:t>
            </a:r>
            <a:r>
              <a:rPr lang="en-US" altLang="zh-CN" dirty="0"/>
              <a:t>E</a:t>
            </a:r>
            <a:r>
              <a:rPr lang="zh-CN" altLang="en-US" dirty="0"/>
              <a:t>和</a:t>
            </a:r>
            <a:r>
              <a:rPr lang="en-US" altLang="zh-CN" dirty="0"/>
              <a:t>L</a:t>
            </a:r>
            <a:r>
              <a:rPr lang="zh-CN" altLang="en-US" dirty="0"/>
              <a:t>进行合并，如果采用路径压缩的话，合并的方式应该是这样的。</a:t>
            </a:r>
            <a:endParaRPr lang="en-US" altLang="zh-CN" dirty="0"/>
          </a:p>
          <a:p>
            <a:endParaRPr lang="en-US" dirty="0"/>
          </a:p>
          <a:p>
            <a:endParaRPr lang="en-US" dirty="0"/>
          </a:p>
          <a:p>
            <a:endParaRPr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1" name="Shape 4001"/>
          <p:cNvSpPr>
            <a:spLocks noGrp="1" noRot="1" noChangeAspect="1"/>
          </p:cNvSpPr>
          <p:nvPr>
            <p:ph type="sldImg"/>
          </p:nvPr>
        </p:nvSpPr>
        <p:spPr>
          <a:prstGeom prst="rect">
            <a:avLst/>
          </a:prstGeom>
        </p:spPr>
        <p:txBody>
          <a:bodyPr/>
          <a:lstStyle/>
          <a:p>
            <a:endParaRPr/>
          </a:p>
        </p:txBody>
      </p:sp>
      <p:sp>
        <p:nvSpPr>
          <p:cNvPr id="4002" name="Shape 4002"/>
          <p:cNvSpPr>
            <a:spLocks noGrp="1"/>
          </p:cNvSpPr>
          <p:nvPr>
            <p:ph type="body" sz="quarter" idx="1"/>
          </p:nvPr>
        </p:nvSpPr>
        <p:spPr>
          <a:prstGeom prst="rect">
            <a:avLst/>
          </a:prstGeom>
        </p:spPr>
        <p:txBody>
          <a:bodyPr/>
          <a:lstStyle/>
          <a:p>
            <a:r>
              <a:rPr lang="zh-CN" altLang="en-US" dirty="0"/>
              <a:t>我们首先从</a:t>
            </a:r>
            <a:r>
              <a:rPr lang="en-US" altLang="zh-CN" dirty="0"/>
              <a:t>E</a:t>
            </a:r>
            <a:r>
              <a:rPr lang="zh-CN" altLang="en-US" dirty="0"/>
              <a:t>节点开始，先要找到它的根节点。我这边用紫色标示一个节点，表示有指针指向该节点。</a:t>
            </a:r>
            <a:endParaRPr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我们从</a:t>
            </a:r>
            <a:r>
              <a:rPr kumimoji="1" lang="en-US" altLang="zh-CN" dirty="0"/>
              <a:t>E</a:t>
            </a:r>
            <a:r>
              <a:rPr kumimoji="1" lang="zh-CN" altLang="en-US" dirty="0"/>
              <a:t>找到它的父节点</a:t>
            </a:r>
            <a:r>
              <a:rPr kumimoji="1" lang="en-US" altLang="zh-CN" dirty="0"/>
              <a:t>D</a:t>
            </a:r>
            <a:r>
              <a:rPr kumimoji="1" lang="zh-CN" altLang="en-US" dirty="0"/>
              <a:t>。</a:t>
            </a:r>
          </a:p>
        </p:txBody>
      </p:sp>
    </p:spTree>
    <p:extLst>
      <p:ext uri="{BB962C8B-B14F-4D97-AF65-F5344CB8AC3E}">
        <p14:creationId xmlns:p14="http://schemas.microsoft.com/office/powerpoint/2010/main" val="424699722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从</a:t>
            </a:r>
            <a:r>
              <a:rPr kumimoji="1" lang="en-US" altLang="zh-CN" dirty="0"/>
              <a:t>D</a:t>
            </a:r>
            <a:r>
              <a:rPr kumimoji="1" lang="zh-CN" altLang="en-US" dirty="0"/>
              <a:t>找到</a:t>
            </a:r>
            <a:r>
              <a:rPr kumimoji="1" lang="en-US" altLang="zh-CN" dirty="0"/>
              <a:t>C</a:t>
            </a:r>
            <a:endParaRPr kumimoji="1" lang="zh-CN" altLang="en-US" dirty="0"/>
          </a:p>
        </p:txBody>
      </p:sp>
    </p:spTree>
    <p:extLst>
      <p:ext uri="{BB962C8B-B14F-4D97-AF65-F5344CB8AC3E}">
        <p14:creationId xmlns:p14="http://schemas.microsoft.com/office/powerpoint/2010/main" val="324122956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从</a:t>
            </a:r>
            <a:r>
              <a:rPr kumimoji="1" lang="en-US" altLang="zh-CN" dirty="0"/>
              <a:t>C</a:t>
            </a:r>
            <a:r>
              <a:rPr kumimoji="1" lang="zh-CN" altLang="en-US" dirty="0"/>
              <a:t>找到</a:t>
            </a:r>
            <a:r>
              <a:rPr kumimoji="1" lang="en-US" altLang="zh-CN" dirty="0"/>
              <a:t>B</a:t>
            </a:r>
            <a:endParaRPr kumimoji="1" lang="zh-CN" altLang="en-US" dirty="0"/>
          </a:p>
        </p:txBody>
      </p:sp>
    </p:spTree>
    <p:extLst>
      <p:ext uri="{BB962C8B-B14F-4D97-AF65-F5344CB8AC3E}">
        <p14:creationId xmlns:p14="http://schemas.microsoft.com/office/powerpoint/2010/main" val="41536775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从</a:t>
            </a:r>
            <a:r>
              <a:rPr kumimoji="1" lang="en-US" altLang="zh-CN" dirty="0"/>
              <a:t>B</a:t>
            </a:r>
            <a:r>
              <a:rPr kumimoji="1" lang="zh-CN" altLang="en-US" dirty="0"/>
              <a:t>找到</a:t>
            </a:r>
            <a:r>
              <a:rPr kumimoji="1" lang="en-US" altLang="zh-CN" dirty="0"/>
              <a:t>A</a:t>
            </a:r>
            <a:endParaRPr kumimoji="1" lang="zh-CN" altLang="en-US" dirty="0"/>
          </a:p>
        </p:txBody>
      </p:sp>
    </p:spTree>
    <p:extLst>
      <p:ext uri="{BB962C8B-B14F-4D97-AF65-F5344CB8AC3E}">
        <p14:creationId xmlns:p14="http://schemas.microsoft.com/office/powerpoint/2010/main" val="208257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atin typeface="+mn-lt"/>
                <a:ea typeface="+mn-ea"/>
                <a:cs typeface="+mn-cs"/>
                <a:sym typeface="Helvetica Light"/>
              </a:defRPr>
            </a:lvl1pPr>
          </a:lstStyle>
          <a:p>
            <a:r>
              <a:t>–Johnny Appleseed</a:t>
            </a:r>
          </a:p>
        </p:txBody>
      </p:sp>
      <p:sp>
        <p:nvSpPr>
          <p:cNvPr id="94" name="“Type a quote here.”"/>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r>
              <a:t>“Type a quote here.” </a:t>
            </a:r>
          </a:p>
        </p:txBody>
      </p:sp>
      <p:sp>
        <p:nvSpPr>
          <p:cNvPr id="9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175" y="0"/>
            <a:ext cx="13004800" cy="9753600"/>
          </a:xfrm>
          <a:prstGeom prst="rect">
            <a:avLst/>
          </a:prstGeom>
        </p:spPr>
        <p:txBody>
          <a:bodyPr lIns="91439" tIns="45719" rIns="91439" bIns="45719" anchor="t">
            <a:noAutofit/>
          </a:bodyPr>
          <a:lstStyle/>
          <a:p>
            <a:endParaRPr/>
          </a:p>
        </p:txBody>
      </p:sp>
      <p:sp>
        <p:nvSpPr>
          <p:cNvPr id="10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19250" y="660400"/>
            <a:ext cx="9758016" cy="5905500"/>
          </a:xfrm>
          <a:prstGeom prst="rect">
            <a:avLst/>
          </a:prstGeom>
        </p:spPr>
        <p:txBody>
          <a:bodyPr lIns="91439" tIns="45719" rIns="91439" bIns="45719" anchor="t">
            <a:noAutofit/>
          </a:bodyPr>
          <a:lstStyle/>
          <a:p>
            <a:endParaRPr/>
          </a:p>
        </p:txBody>
      </p:sp>
      <p:sp>
        <p:nvSpPr>
          <p:cNvPr id="21" name="Title Text"/>
          <p:cNvSpPr>
            <a:spLocks noGrp="1"/>
          </p:cNvSpPr>
          <p:nvPr>
            <p:ph type="title"/>
          </p:nvPr>
        </p:nvSpPr>
        <p:spPr>
          <a:xfrm>
            <a:off x="1270000" y="6718300"/>
            <a:ext cx="10464800" cy="1422400"/>
          </a:xfrm>
          <a:prstGeom prst="rect">
            <a:avLst/>
          </a:prstGeom>
        </p:spPr>
        <p:txBody>
          <a:bodyPr/>
          <a:lstStyle/>
          <a:p>
            <a:r>
              <a:t>Title Text</a:t>
            </a:r>
          </a:p>
        </p:txBody>
      </p:sp>
      <p:sp>
        <p:nvSpPr>
          <p:cNvPr id="22" name="Body Level One…"/>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endParaRPr/>
          </a:p>
        </p:txBody>
      </p:sp>
      <p:sp>
        <p:nvSpPr>
          <p:cNvPr id="39" name="Title Text"/>
          <p:cNvSpPr>
            <a:spLocks noGrp="1"/>
          </p:cNvSpPr>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r>
              <a:t>Title Text</a:t>
            </a:r>
          </a:p>
        </p:txBody>
      </p:sp>
      <p:sp>
        <p:nvSpPr>
          <p:cNvPr id="40" name="Body Level One…"/>
          <p:cNvSpPr>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a:spLocks noGrp="1"/>
          </p:cNvSpPr>
          <p:nvPr>
            <p:ph type="title"/>
          </p:nvPr>
        </p:nvSpPr>
        <p:spPr>
          <a:prstGeom prst="rect">
            <a:avLst/>
          </a:prstGeom>
        </p:spPr>
        <p:txBody>
          <a:bodyPr/>
          <a:lstStyle/>
          <a:p>
            <a:r>
              <a:t>Title Text</a:t>
            </a:r>
          </a:p>
        </p:txBody>
      </p:sp>
      <p:sp>
        <p:nvSpPr>
          <p:cNvPr id="49"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a:spLocks noGrp="1"/>
          </p:cNvSpPr>
          <p:nvPr>
            <p:ph type="title"/>
          </p:nvPr>
        </p:nvSpPr>
        <p:spPr>
          <a:prstGeom prst="rect">
            <a:avLst/>
          </a:prstGeom>
        </p:spPr>
        <p:txBody>
          <a:bodyPr/>
          <a:lstStyle/>
          <a:p>
            <a:r>
              <a:t>Title Text</a:t>
            </a:r>
          </a:p>
        </p:txBody>
      </p:sp>
      <p:sp>
        <p:nvSpPr>
          <p:cNvPr id="57"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a:spLocks noGrp="1"/>
          </p:cNvSpPr>
          <p:nvPr>
            <p:ph type="title"/>
          </p:nvPr>
        </p:nvSpPr>
        <p:spPr>
          <a:prstGeom prst="rect">
            <a:avLst/>
          </a:prstGeom>
        </p:spPr>
        <p:txBody>
          <a:bodyPr/>
          <a:lstStyle/>
          <a:p>
            <a:r>
              <a:t>Title Text</a:t>
            </a:r>
          </a:p>
        </p:txBody>
      </p:sp>
      <p:sp>
        <p:nvSpPr>
          <p:cNvPr id="67" name="Body Level One…"/>
          <p:cNvSpPr>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Body Level One…"/>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4.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6.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7.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8.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9.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0.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3.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4.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6.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7.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8.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9.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0.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3.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4.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7.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8.xml"/><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9.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0.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2.png"/></Relationships>
</file>

<file path=ppt/slides/_rels/slide1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1.xml"/><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2.png"/></Relationships>
</file>

<file path=ppt/slides/_rels/slide1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2.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image" Target="../media/image3.png"/></Relationships>
</file>

<file path=ppt/slides/_rels/slide1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3.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4.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3.png"/></Relationships>
</file>

<file path=ppt/slides/_rels/slide1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5.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2.png"/></Relationships>
</file>

<file path=ppt/slides/_rels/slide1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7.xml"/><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8.xml"/><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9.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0.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2.png"/></Relationships>
</file>

<file path=ppt/slides/_rels/slide1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1.xml"/><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2.png"/></Relationships>
</file>

<file path=ppt/slides/_rels/slide1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2.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image" Target="../media/image3.png"/></Relationships>
</file>

<file path=ppt/slides/_rels/slide1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3.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2.png"/></Relationships>
</file>

<file path=ppt/slides/_rels/slide1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4.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3.png"/></Relationships>
</file>

<file path=ppt/slides/_rels/slide1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5.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3.png"/></Relationships>
</file>

<file path=ppt/slides/_rels/slide1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6.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2.png"/></Relationships>
</file>

<file path=ppt/slides/_rels/slide1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9.xml"/><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0.xml"/><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1.xml"/><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2.xml"/><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3.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4.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5.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6.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7.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8.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9.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0.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1.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2.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3.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4.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8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5.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8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6.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8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7.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0.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2.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9.xml"/><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0.xml"/><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1.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2.xml"/><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Union Find!"/>
          <p:cNvSpPr>
            <a:spLocks noGrp="1"/>
          </p:cNvSpPr>
          <p:nvPr>
            <p:ph type="ctrTitle"/>
          </p:nvPr>
        </p:nvSpPr>
        <p:spPr>
          <a:xfrm>
            <a:off x="368149" y="417845"/>
            <a:ext cx="12268502" cy="3871130"/>
          </a:xfrm>
          <a:prstGeom prst="rect">
            <a:avLst/>
          </a:prstGeom>
        </p:spPr>
        <p:txBody>
          <a:bodyPr>
            <a:normAutofit fontScale="90000"/>
          </a:bodyPr>
          <a:lstStyle>
            <a:lvl1pPr>
              <a:defRPr sz="14000" b="1"/>
            </a:lvl1pPr>
          </a:lstStyle>
          <a:p>
            <a:r>
              <a:rPr lang="zh-CN" altLang="en-US" dirty="0"/>
              <a:t>并查集</a:t>
            </a:r>
            <a:br>
              <a:rPr lang="en-US" altLang="zh-CN" dirty="0"/>
            </a:br>
            <a:r>
              <a:rPr dirty="0"/>
              <a:t>Union Find!</a:t>
            </a:r>
          </a:p>
        </p:txBody>
      </p:sp>
      <p:sp>
        <p:nvSpPr>
          <p:cNvPr id="120" name="William Fiset"/>
          <p:cNvSpPr>
            <a:spLocks noGrp="1"/>
          </p:cNvSpPr>
          <p:nvPr>
            <p:ph type="subTitle" sz="quarter" idx="1"/>
          </p:nvPr>
        </p:nvSpPr>
        <p:spPr>
          <a:xfrm>
            <a:off x="1270000" y="6351039"/>
            <a:ext cx="10464800" cy="1130301"/>
          </a:xfrm>
          <a:prstGeom prst="rect">
            <a:avLst/>
          </a:prstGeom>
        </p:spPr>
        <p:txBody>
          <a:bodyPr/>
          <a:lstStyle>
            <a:lvl1pPr>
              <a:defRPr sz="4500" b="1"/>
            </a:lvl1pPr>
          </a:lstStyle>
          <a:p>
            <a:r>
              <a:rPr lang="en-US" altLang="zh-CN" dirty="0"/>
              <a:t>By</a:t>
            </a:r>
            <a:r>
              <a:rPr lang="zh-CN" altLang="en-US" dirty="0"/>
              <a:t> 波波微课 </a:t>
            </a:r>
            <a:r>
              <a:rPr lang="en-US" altLang="zh-CN" dirty="0"/>
              <a:t>&amp; </a:t>
            </a:r>
            <a:r>
              <a:rPr dirty="0"/>
              <a:t>William </a:t>
            </a:r>
            <a:r>
              <a:rPr dirty="0" err="1"/>
              <a:t>Fiset</a:t>
            </a:r>
            <a:endParaRPr dirty="0"/>
          </a:p>
        </p:txBody>
      </p:sp>
      <p:sp>
        <p:nvSpPr>
          <p:cNvPr id="121" name="(Disjoint Set)"/>
          <p:cNvSpPr/>
          <p:nvPr/>
        </p:nvSpPr>
        <p:spPr>
          <a:xfrm>
            <a:off x="1861710" y="4318027"/>
            <a:ext cx="9281387" cy="141064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8500" b="1"/>
            </a:lvl1pPr>
          </a:lstStyle>
          <a:p>
            <a:r>
              <a:rPr dirty="0"/>
              <a:t>(Disjoint Set)</a:t>
            </a:r>
          </a:p>
        </p:txBody>
      </p:sp>
    </p:spTree>
  </p:cSld>
  <p:clrMapOvr>
    <a:masterClrMapping/>
  </p:clrMapOvr>
  <p:transition spd="med" advTm="1308"/>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230"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31" name="1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32" name="14"/>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33" name="10"/>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34"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35"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36"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37"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38"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39" name="3"/>
          <p:cNvSpPr/>
          <p:nvPr/>
        </p:nvSpPr>
        <p:spPr>
          <a:xfrm>
            <a:off x="9973062" y="3223718"/>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40" name="4"/>
          <p:cNvSpPr/>
          <p:nvPr/>
        </p:nvSpPr>
        <p:spPr>
          <a:xfrm>
            <a:off x="10950454" y="4047659"/>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41" name="2"/>
          <p:cNvSpPr/>
          <p:nvPr/>
        </p:nvSpPr>
        <p:spPr>
          <a:xfrm>
            <a:off x="9032190" y="3209769"/>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42"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
        <p:nvSpPr>
          <p:cNvPr id="243" name="8"/>
          <p:cNvSpPr/>
          <p:nvPr/>
        </p:nvSpPr>
        <p:spPr>
          <a:xfrm>
            <a:off x="6483130" y="5473869"/>
            <a:ext cx="980667" cy="985465"/>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44" name="6"/>
          <p:cNvSpPr/>
          <p:nvPr/>
        </p:nvSpPr>
        <p:spPr>
          <a:xfrm>
            <a:off x="6483130" y="4488010"/>
            <a:ext cx="980667" cy="985465"/>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5"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rPr lang="en-US" dirty="0" err="1"/>
              <a:t>假想的并查集路径压缩例子</a:t>
            </a:r>
            <a:endParaRPr dirty="0"/>
          </a:p>
        </p:txBody>
      </p:sp>
      <p:sp>
        <p:nvSpPr>
          <p:cNvPr id="3926" name="F"/>
          <p:cNvSpPr/>
          <p:nvPr/>
        </p:nvSpPr>
        <p:spPr>
          <a:xfrm>
            <a:off x="5594678"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927"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928"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929"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930"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931"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932"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933"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934"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935"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936" name="L"/>
          <p:cNvSpPr/>
          <p:nvPr/>
        </p:nvSpPr>
        <p:spPr>
          <a:xfrm>
            <a:off x="8371209" y="765606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937"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38"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39"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40"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41"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3945" name="Group"/>
          <p:cNvGrpSpPr/>
          <p:nvPr/>
        </p:nvGrpSpPr>
        <p:grpSpPr>
          <a:xfrm rot="20313602">
            <a:off x="7393050" y="4501001"/>
            <a:ext cx="460854" cy="543848"/>
            <a:chOff x="0" y="0"/>
            <a:chExt cx="460852" cy="543847"/>
          </a:xfrm>
        </p:grpSpPr>
        <p:sp>
          <p:nvSpPr>
            <p:cNvPr id="395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395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3944"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946"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47"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48"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49"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50"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51"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3955" name="Group"/>
          <p:cNvGrpSpPr/>
          <p:nvPr/>
        </p:nvGrpSpPr>
        <p:grpSpPr>
          <a:xfrm rot="682870">
            <a:off x="5936239" y="4603660"/>
            <a:ext cx="460854" cy="543848"/>
            <a:chOff x="0" y="0"/>
            <a:chExt cx="460852" cy="543847"/>
          </a:xfrm>
        </p:grpSpPr>
        <p:sp>
          <p:nvSpPr>
            <p:cNvPr id="395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396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3954"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956" name="Operation: Take the union of E and L"/>
          <p:cNvSpPr/>
          <p:nvPr/>
        </p:nvSpPr>
        <p:spPr>
          <a:xfrm>
            <a:off x="1491128" y="8663320"/>
            <a:ext cx="10631417" cy="68736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800"/>
            </a:pPr>
            <a:r>
              <a:rPr lang="zh-CN" altLang="en-US" dirty="0"/>
              <a:t>操作</a:t>
            </a:r>
            <a:r>
              <a:rPr dirty="0"/>
              <a:t>: </a:t>
            </a:r>
            <a:r>
              <a:rPr lang="zh-CN" altLang="en-US" dirty="0"/>
              <a:t>将</a:t>
            </a:r>
            <a:r>
              <a:rPr lang="en-US" altLang="zh-CN" b="1" dirty="0"/>
              <a:t>E</a:t>
            </a:r>
            <a:r>
              <a:rPr lang="zh-CN" altLang="en-US" dirty="0"/>
              <a:t>和</a:t>
            </a:r>
            <a:r>
              <a:rPr lang="en-US" altLang="zh-CN" b="1" dirty="0"/>
              <a:t>L</a:t>
            </a:r>
            <a:r>
              <a:rPr lang="zh-CN" altLang="en-US" dirty="0"/>
              <a:t>进行合并</a:t>
            </a:r>
            <a:endParaRPr b="1" dirty="0"/>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4"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3965" name="F"/>
          <p:cNvSpPr/>
          <p:nvPr/>
        </p:nvSpPr>
        <p:spPr>
          <a:xfrm>
            <a:off x="5594678"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966"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967"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968"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969" name="E"/>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970"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971"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972"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973"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974"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975"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976"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77"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78"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79"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80"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3984" name="Group"/>
          <p:cNvGrpSpPr/>
          <p:nvPr/>
        </p:nvGrpSpPr>
        <p:grpSpPr>
          <a:xfrm rot="20313602">
            <a:off x="7393050" y="4501001"/>
            <a:ext cx="460854" cy="543848"/>
            <a:chOff x="0" y="0"/>
            <a:chExt cx="460852" cy="543847"/>
          </a:xfrm>
        </p:grpSpPr>
        <p:sp>
          <p:nvSpPr>
            <p:cNvPr id="399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399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398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985"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86"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87"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88"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89"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90"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3994" name="Group"/>
          <p:cNvGrpSpPr/>
          <p:nvPr/>
        </p:nvGrpSpPr>
        <p:grpSpPr>
          <a:xfrm rot="682870">
            <a:off x="5936239" y="4603660"/>
            <a:ext cx="460854" cy="543848"/>
            <a:chOff x="0" y="0"/>
            <a:chExt cx="460852" cy="543847"/>
          </a:xfrm>
        </p:grpSpPr>
        <p:sp>
          <p:nvSpPr>
            <p:cNvPr id="399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00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399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995"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96" name="Indicates that there is a pointer to this node"/>
          <p:cNvSpPr/>
          <p:nvPr/>
        </p:nvSpPr>
        <p:spPr>
          <a:xfrm>
            <a:off x="3136899" y="8919709"/>
            <a:ext cx="4103688"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4"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005" name="F"/>
          <p:cNvSpPr/>
          <p:nvPr/>
        </p:nvSpPr>
        <p:spPr>
          <a:xfrm>
            <a:off x="5594678"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006"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007"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008" name="D"/>
          <p:cNvSpPr/>
          <p:nvPr/>
        </p:nvSpPr>
        <p:spPr>
          <a:xfrm>
            <a:off x="3010024" y="6493400"/>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009" name="E"/>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010"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011"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012"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013"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014"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015"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016"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17"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18"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19"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20"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024" name="Group"/>
          <p:cNvGrpSpPr/>
          <p:nvPr/>
        </p:nvGrpSpPr>
        <p:grpSpPr>
          <a:xfrm rot="20313602">
            <a:off x="7393050" y="4501001"/>
            <a:ext cx="460854" cy="543848"/>
            <a:chOff x="0" y="0"/>
            <a:chExt cx="460852" cy="543847"/>
          </a:xfrm>
        </p:grpSpPr>
        <p:sp>
          <p:nvSpPr>
            <p:cNvPr id="403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03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02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025"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26"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27"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28"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29"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30"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034" name="Group"/>
          <p:cNvGrpSpPr/>
          <p:nvPr/>
        </p:nvGrpSpPr>
        <p:grpSpPr>
          <a:xfrm rot="682870">
            <a:off x="5936239" y="4603660"/>
            <a:ext cx="460854" cy="543848"/>
            <a:chOff x="0" y="0"/>
            <a:chExt cx="460852" cy="543847"/>
          </a:xfrm>
        </p:grpSpPr>
        <p:sp>
          <p:nvSpPr>
            <p:cNvPr id="403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04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03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035"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 name="Indicates that there is a pointer to this node">
            <a:extLst>
              <a:ext uri="{FF2B5EF4-FFF2-40B4-BE49-F238E27FC236}">
                <a16:creationId xmlns:a16="http://schemas.microsoft.com/office/drawing/2014/main" id="{967274B1-BDE5-4145-ADCC-696AE40B2A5A}"/>
              </a:ext>
            </a:extLst>
          </p:cNvPr>
          <p:cNvSpPr/>
          <p:nvPr/>
        </p:nvSpPr>
        <p:spPr>
          <a:xfrm>
            <a:off x="3136899" y="8919709"/>
            <a:ext cx="4103688"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2"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043" name="F"/>
          <p:cNvSpPr/>
          <p:nvPr/>
        </p:nvSpPr>
        <p:spPr>
          <a:xfrm>
            <a:off x="5594678"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044"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045" name="C"/>
          <p:cNvSpPr/>
          <p:nvPr/>
        </p:nvSpPr>
        <p:spPr>
          <a:xfrm>
            <a:off x="2639310"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046"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047" name="E"/>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048"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049"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050"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051"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052"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053"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054"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55"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56"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57"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58"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062" name="Group"/>
          <p:cNvGrpSpPr/>
          <p:nvPr/>
        </p:nvGrpSpPr>
        <p:grpSpPr>
          <a:xfrm rot="20313602">
            <a:off x="7393050" y="4501001"/>
            <a:ext cx="460854" cy="543848"/>
            <a:chOff x="0" y="0"/>
            <a:chExt cx="460852" cy="543847"/>
          </a:xfrm>
        </p:grpSpPr>
        <p:sp>
          <p:nvSpPr>
            <p:cNvPr id="407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07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061"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063"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64"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65"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66"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67"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68"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072" name="Group"/>
          <p:cNvGrpSpPr/>
          <p:nvPr/>
        </p:nvGrpSpPr>
        <p:grpSpPr>
          <a:xfrm rot="682870">
            <a:off x="5936239" y="4603660"/>
            <a:ext cx="460854" cy="543848"/>
            <a:chOff x="0" y="0"/>
            <a:chExt cx="460852" cy="543847"/>
          </a:xfrm>
        </p:grpSpPr>
        <p:sp>
          <p:nvSpPr>
            <p:cNvPr id="407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07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071"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073"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 name="Indicates that there is a pointer to this node">
            <a:extLst>
              <a:ext uri="{FF2B5EF4-FFF2-40B4-BE49-F238E27FC236}">
                <a16:creationId xmlns:a16="http://schemas.microsoft.com/office/drawing/2014/main" id="{0FFD08A8-9D75-0349-AC35-383963ED152E}"/>
              </a:ext>
            </a:extLst>
          </p:cNvPr>
          <p:cNvSpPr/>
          <p:nvPr/>
        </p:nvSpPr>
        <p:spPr>
          <a:xfrm>
            <a:off x="3136899" y="8919709"/>
            <a:ext cx="4103688"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0"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081" name="F"/>
          <p:cNvSpPr/>
          <p:nvPr/>
        </p:nvSpPr>
        <p:spPr>
          <a:xfrm>
            <a:off x="5594678"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082" name="B"/>
          <p:cNvSpPr/>
          <p:nvPr/>
        </p:nvSpPr>
        <p:spPr>
          <a:xfrm>
            <a:off x="2766185" y="3632415"/>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083"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084"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085" name="E"/>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086"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087"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088"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089"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090"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091"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092"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93"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94"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95"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96"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100" name="Group"/>
          <p:cNvGrpSpPr/>
          <p:nvPr/>
        </p:nvGrpSpPr>
        <p:grpSpPr>
          <a:xfrm rot="20313602">
            <a:off x="7393050" y="4501001"/>
            <a:ext cx="460854" cy="543848"/>
            <a:chOff x="0" y="0"/>
            <a:chExt cx="460852" cy="543847"/>
          </a:xfrm>
        </p:grpSpPr>
        <p:sp>
          <p:nvSpPr>
            <p:cNvPr id="411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11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099"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101"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02"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03"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04"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05"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06"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110" name="Group"/>
          <p:cNvGrpSpPr/>
          <p:nvPr/>
        </p:nvGrpSpPr>
        <p:grpSpPr>
          <a:xfrm rot="682870">
            <a:off x="5936239" y="4603660"/>
            <a:ext cx="460854" cy="543848"/>
            <a:chOff x="0" y="0"/>
            <a:chExt cx="460852" cy="543847"/>
          </a:xfrm>
        </p:grpSpPr>
        <p:sp>
          <p:nvSpPr>
            <p:cNvPr id="411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11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109"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111"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 name="Indicates that there is a pointer to this node">
            <a:extLst>
              <a:ext uri="{FF2B5EF4-FFF2-40B4-BE49-F238E27FC236}">
                <a16:creationId xmlns:a16="http://schemas.microsoft.com/office/drawing/2014/main" id="{249DCEFB-1B69-F345-B57F-30534826A1FB}"/>
              </a:ext>
            </a:extLst>
          </p:cNvPr>
          <p:cNvSpPr/>
          <p:nvPr/>
        </p:nvSpPr>
        <p:spPr>
          <a:xfrm>
            <a:off x="3136899" y="8919709"/>
            <a:ext cx="4103688"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8"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119" name="F"/>
          <p:cNvSpPr/>
          <p:nvPr/>
        </p:nvSpPr>
        <p:spPr>
          <a:xfrm>
            <a:off x="5594678"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120"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121"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122"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123" name="E"/>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124"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125"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126"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127"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128"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129"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130"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31"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32"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33"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34"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138" name="Group"/>
          <p:cNvGrpSpPr/>
          <p:nvPr/>
        </p:nvGrpSpPr>
        <p:grpSpPr>
          <a:xfrm rot="20313602">
            <a:off x="7393050" y="4501001"/>
            <a:ext cx="460854" cy="543848"/>
            <a:chOff x="0" y="0"/>
            <a:chExt cx="460852" cy="543847"/>
          </a:xfrm>
        </p:grpSpPr>
        <p:sp>
          <p:nvSpPr>
            <p:cNvPr id="415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15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137"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139"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40"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41"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42"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43"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44" name="A"/>
          <p:cNvSpPr/>
          <p:nvPr/>
        </p:nvSpPr>
        <p:spPr>
          <a:xfrm>
            <a:off x="3825145" y="2260441"/>
            <a:ext cx="741429"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148" name="Group"/>
          <p:cNvGrpSpPr/>
          <p:nvPr/>
        </p:nvGrpSpPr>
        <p:grpSpPr>
          <a:xfrm rot="682870">
            <a:off x="5936239" y="4603660"/>
            <a:ext cx="460854" cy="543848"/>
            <a:chOff x="0" y="0"/>
            <a:chExt cx="460852" cy="543847"/>
          </a:xfrm>
        </p:grpSpPr>
        <p:sp>
          <p:nvSpPr>
            <p:cNvPr id="415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15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147"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149"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 name="Indicates that there is a pointer to this node">
            <a:extLst>
              <a:ext uri="{FF2B5EF4-FFF2-40B4-BE49-F238E27FC236}">
                <a16:creationId xmlns:a16="http://schemas.microsoft.com/office/drawing/2014/main" id="{D0818F57-FBE3-6C4A-8C5B-1EFCEE2C5F2D}"/>
              </a:ext>
            </a:extLst>
          </p:cNvPr>
          <p:cNvSpPr/>
          <p:nvPr/>
        </p:nvSpPr>
        <p:spPr>
          <a:xfrm>
            <a:off x="3136899" y="8919709"/>
            <a:ext cx="4103688"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6"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157"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158"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159"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160"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161" name="E"/>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162"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163"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164"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165"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166"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167"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168"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69"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70"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71"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72"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176" name="Group"/>
          <p:cNvGrpSpPr/>
          <p:nvPr/>
        </p:nvGrpSpPr>
        <p:grpSpPr>
          <a:xfrm rot="20313602">
            <a:off x="7393050" y="4501001"/>
            <a:ext cx="460854" cy="543848"/>
            <a:chOff x="0" y="0"/>
            <a:chExt cx="460852" cy="543847"/>
          </a:xfrm>
        </p:grpSpPr>
        <p:sp>
          <p:nvSpPr>
            <p:cNvPr id="418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19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175"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177"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78"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79"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80"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81"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82"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186" name="Group"/>
          <p:cNvGrpSpPr/>
          <p:nvPr/>
        </p:nvGrpSpPr>
        <p:grpSpPr>
          <a:xfrm rot="682870">
            <a:off x="5936239" y="4603660"/>
            <a:ext cx="460854" cy="543848"/>
            <a:chOff x="0" y="0"/>
            <a:chExt cx="460852" cy="543847"/>
          </a:xfrm>
        </p:grpSpPr>
        <p:sp>
          <p:nvSpPr>
            <p:cNvPr id="419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19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185"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187"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 name="Indicates that there is a pointer to this node">
            <a:extLst>
              <a:ext uri="{FF2B5EF4-FFF2-40B4-BE49-F238E27FC236}">
                <a16:creationId xmlns:a16="http://schemas.microsoft.com/office/drawing/2014/main" id="{BA7A649A-A333-F143-81BC-9C8907DDCEB5}"/>
              </a:ext>
            </a:extLst>
          </p:cNvPr>
          <p:cNvSpPr/>
          <p:nvPr/>
        </p:nvSpPr>
        <p:spPr>
          <a:xfrm>
            <a:off x="3136899" y="8919709"/>
            <a:ext cx="4103688"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4"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195"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196"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197"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198" name="D"/>
          <p:cNvSpPr/>
          <p:nvPr/>
        </p:nvSpPr>
        <p:spPr>
          <a:xfrm>
            <a:off x="3010024" y="6493400"/>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199"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200"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201"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202"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203"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204"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205"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206"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07"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08"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09"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213" name="Group"/>
          <p:cNvGrpSpPr/>
          <p:nvPr/>
        </p:nvGrpSpPr>
        <p:grpSpPr>
          <a:xfrm rot="20313602">
            <a:off x="7393050" y="4501001"/>
            <a:ext cx="460854" cy="543848"/>
            <a:chOff x="0" y="0"/>
            <a:chExt cx="460852" cy="543847"/>
          </a:xfrm>
        </p:grpSpPr>
        <p:sp>
          <p:nvSpPr>
            <p:cNvPr id="422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22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212"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214"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15"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16"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17"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18"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19"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223" name="Group"/>
          <p:cNvGrpSpPr/>
          <p:nvPr/>
        </p:nvGrpSpPr>
        <p:grpSpPr>
          <a:xfrm rot="682870">
            <a:off x="5936239" y="4603660"/>
            <a:ext cx="460854" cy="543848"/>
            <a:chOff x="0" y="0"/>
            <a:chExt cx="460852" cy="543847"/>
          </a:xfrm>
        </p:grpSpPr>
        <p:sp>
          <p:nvSpPr>
            <p:cNvPr id="422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23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222"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224"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26"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1CBBCBDE-D4F0-5046-B08E-F72606D0E4F1}"/>
              </a:ext>
            </a:extLst>
          </p:cNvPr>
          <p:cNvSpPr/>
          <p:nvPr/>
        </p:nvSpPr>
        <p:spPr>
          <a:xfrm>
            <a:off x="3136899" y="8919709"/>
            <a:ext cx="4103688"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2"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233"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234"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235" name="C"/>
          <p:cNvSpPr/>
          <p:nvPr/>
        </p:nvSpPr>
        <p:spPr>
          <a:xfrm>
            <a:off x="2639310"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236"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237"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238"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239"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240"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241"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242"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243"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244"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45"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46"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47"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251" name="Group"/>
          <p:cNvGrpSpPr/>
          <p:nvPr/>
        </p:nvGrpSpPr>
        <p:grpSpPr>
          <a:xfrm rot="20313602">
            <a:off x="7393050" y="4501001"/>
            <a:ext cx="460854" cy="543848"/>
            <a:chOff x="0" y="0"/>
            <a:chExt cx="460852" cy="543847"/>
          </a:xfrm>
        </p:grpSpPr>
        <p:sp>
          <p:nvSpPr>
            <p:cNvPr id="426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26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250"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252"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53"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54"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55"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56"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260" name="Group"/>
          <p:cNvGrpSpPr/>
          <p:nvPr/>
        </p:nvGrpSpPr>
        <p:grpSpPr>
          <a:xfrm rot="682870">
            <a:off x="5936239" y="4603660"/>
            <a:ext cx="460854" cy="543848"/>
            <a:chOff x="0" y="0"/>
            <a:chExt cx="460852" cy="543847"/>
          </a:xfrm>
        </p:grpSpPr>
        <p:sp>
          <p:nvSpPr>
            <p:cNvPr id="426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26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259"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261"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63"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64"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B32CDDFC-5FCF-7840-9B19-218D4E099216}"/>
              </a:ext>
            </a:extLst>
          </p:cNvPr>
          <p:cNvSpPr/>
          <p:nvPr/>
        </p:nvSpPr>
        <p:spPr>
          <a:xfrm>
            <a:off x="3136899" y="8919709"/>
            <a:ext cx="4103688"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271"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272" name="B"/>
          <p:cNvSpPr/>
          <p:nvPr/>
        </p:nvSpPr>
        <p:spPr>
          <a:xfrm>
            <a:off x="2766185" y="3632415"/>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273"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274"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275"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276"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277"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278"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279"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280"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281"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282"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83"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84"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85"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289" name="Group"/>
          <p:cNvGrpSpPr/>
          <p:nvPr/>
        </p:nvGrpSpPr>
        <p:grpSpPr>
          <a:xfrm rot="20313602">
            <a:off x="7393050" y="4501001"/>
            <a:ext cx="460854" cy="543848"/>
            <a:chOff x="0" y="0"/>
            <a:chExt cx="460852" cy="543847"/>
          </a:xfrm>
        </p:grpSpPr>
        <p:sp>
          <p:nvSpPr>
            <p:cNvPr id="430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30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288"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290"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91"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92"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93"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297" name="Group"/>
          <p:cNvGrpSpPr/>
          <p:nvPr/>
        </p:nvGrpSpPr>
        <p:grpSpPr>
          <a:xfrm rot="682870">
            <a:off x="5936239" y="4603660"/>
            <a:ext cx="460854" cy="543848"/>
            <a:chOff x="0" y="0"/>
            <a:chExt cx="460852" cy="543847"/>
          </a:xfrm>
        </p:grpSpPr>
        <p:sp>
          <p:nvSpPr>
            <p:cNvPr id="430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30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296"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298"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300"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01"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02"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DDE1D2C0-E651-3C42-BFBF-08F8C1790B3B}"/>
              </a:ext>
            </a:extLst>
          </p:cNvPr>
          <p:cNvSpPr/>
          <p:nvPr/>
        </p:nvSpPr>
        <p:spPr>
          <a:xfrm>
            <a:off x="3136899" y="8919709"/>
            <a:ext cx="4103688"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247"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8" name="1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49" name="14"/>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50" name="10"/>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51"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52"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53"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54"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55"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56"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
        <p:nvSpPr>
          <p:cNvPr id="257" name="3"/>
          <p:cNvSpPr/>
          <p:nvPr/>
        </p:nvSpPr>
        <p:spPr>
          <a:xfrm>
            <a:off x="9973062" y="3223718"/>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58" name="4"/>
          <p:cNvSpPr/>
          <p:nvPr/>
        </p:nvSpPr>
        <p:spPr>
          <a:xfrm>
            <a:off x="10950454" y="4047659"/>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59" name="2"/>
          <p:cNvSpPr/>
          <p:nvPr/>
        </p:nvSpPr>
        <p:spPr>
          <a:xfrm>
            <a:off x="9032190" y="3209769"/>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60" name="Line"/>
          <p:cNvSpPr/>
          <p:nvPr/>
        </p:nvSpPr>
        <p:spPr>
          <a:xfrm flipV="1">
            <a:off x="11365718" y="7398081"/>
            <a:ext cx="1" cy="53103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1" name="Line"/>
          <p:cNvSpPr/>
          <p:nvPr/>
        </p:nvSpPr>
        <p:spPr>
          <a:xfrm>
            <a:off x="11106779" y="7398081"/>
            <a:ext cx="1" cy="53103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2" name="Line"/>
          <p:cNvSpPr/>
          <p:nvPr/>
        </p:nvSpPr>
        <p:spPr>
          <a:xfrm flipH="1">
            <a:off x="9973062" y="8328405"/>
            <a:ext cx="651540"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3" name="Line"/>
          <p:cNvSpPr/>
          <p:nvPr/>
        </p:nvSpPr>
        <p:spPr>
          <a:xfrm>
            <a:off x="10030696" y="8706357"/>
            <a:ext cx="593906"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4" name="8"/>
          <p:cNvSpPr/>
          <p:nvPr/>
        </p:nvSpPr>
        <p:spPr>
          <a:xfrm>
            <a:off x="6483130" y="5473869"/>
            <a:ext cx="980667" cy="985465"/>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65" name="6"/>
          <p:cNvSpPr/>
          <p:nvPr/>
        </p:nvSpPr>
        <p:spPr>
          <a:xfrm>
            <a:off x="6483130" y="4488010"/>
            <a:ext cx="980667" cy="985465"/>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8"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309"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310"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311"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312"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313"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314"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315"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316"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317"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318"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319"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320"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21"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22"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23"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327" name="Group"/>
          <p:cNvGrpSpPr/>
          <p:nvPr/>
        </p:nvGrpSpPr>
        <p:grpSpPr>
          <a:xfrm rot="20313602">
            <a:off x="7393050" y="4501001"/>
            <a:ext cx="460854" cy="543848"/>
            <a:chOff x="0" y="0"/>
            <a:chExt cx="460852" cy="543847"/>
          </a:xfrm>
        </p:grpSpPr>
        <p:sp>
          <p:nvSpPr>
            <p:cNvPr id="434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34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326"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328"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29"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30" name="A"/>
          <p:cNvSpPr/>
          <p:nvPr/>
        </p:nvSpPr>
        <p:spPr>
          <a:xfrm>
            <a:off x="3825145" y="2260441"/>
            <a:ext cx="741429"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334" name="Group"/>
          <p:cNvGrpSpPr/>
          <p:nvPr/>
        </p:nvGrpSpPr>
        <p:grpSpPr>
          <a:xfrm rot="682870">
            <a:off x="5936239" y="4603660"/>
            <a:ext cx="460854" cy="543848"/>
            <a:chOff x="0" y="0"/>
            <a:chExt cx="460852" cy="543847"/>
          </a:xfrm>
        </p:grpSpPr>
        <p:sp>
          <p:nvSpPr>
            <p:cNvPr id="434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34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33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335"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337"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38"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39"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40"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2DC95BCD-73F9-BE4B-ACD0-8BE0560F4EBB}"/>
              </a:ext>
            </a:extLst>
          </p:cNvPr>
          <p:cNvSpPr/>
          <p:nvPr/>
        </p:nvSpPr>
        <p:spPr>
          <a:xfrm>
            <a:off x="3136899" y="8919709"/>
            <a:ext cx="4103688"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6"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347"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348"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349"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350"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351"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352"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353"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354"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355"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356"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357"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358"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59"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60"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61"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365" name="Group"/>
          <p:cNvGrpSpPr/>
          <p:nvPr/>
        </p:nvGrpSpPr>
        <p:grpSpPr>
          <a:xfrm rot="20313602">
            <a:off x="7393050" y="4501001"/>
            <a:ext cx="460854" cy="543848"/>
            <a:chOff x="0" y="0"/>
            <a:chExt cx="460852" cy="543847"/>
          </a:xfrm>
        </p:grpSpPr>
        <p:sp>
          <p:nvSpPr>
            <p:cNvPr id="437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38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364"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366"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67"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68"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372" name="Group"/>
          <p:cNvGrpSpPr/>
          <p:nvPr/>
        </p:nvGrpSpPr>
        <p:grpSpPr>
          <a:xfrm rot="682870">
            <a:off x="5936239" y="4603660"/>
            <a:ext cx="460854" cy="543848"/>
            <a:chOff x="0" y="0"/>
            <a:chExt cx="460852" cy="543847"/>
          </a:xfrm>
        </p:grpSpPr>
        <p:sp>
          <p:nvSpPr>
            <p:cNvPr id="438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38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371"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373"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375"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76"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77"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78"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C0F6DE8D-4A2F-DD4B-8735-A0AE040DE574}"/>
              </a:ext>
            </a:extLst>
          </p:cNvPr>
          <p:cNvSpPr/>
          <p:nvPr/>
        </p:nvSpPr>
        <p:spPr>
          <a:xfrm>
            <a:off x="3136899" y="8919709"/>
            <a:ext cx="4103688"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4"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385"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386"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387"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388"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389"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390"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391"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392"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393"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394" name="K"/>
          <p:cNvSpPr/>
          <p:nvPr/>
        </p:nvSpPr>
        <p:spPr>
          <a:xfrm>
            <a:off x="10098409" y="645210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395"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396"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97"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98"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99"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403" name="Group"/>
          <p:cNvGrpSpPr/>
          <p:nvPr/>
        </p:nvGrpSpPr>
        <p:grpSpPr>
          <a:xfrm rot="20313602">
            <a:off x="7393050" y="4501001"/>
            <a:ext cx="460854" cy="543848"/>
            <a:chOff x="0" y="0"/>
            <a:chExt cx="460852" cy="543847"/>
          </a:xfrm>
        </p:grpSpPr>
        <p:sp>
          <p:nvSpPr>
            <p:cNvPr id="441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41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402"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404"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05"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06"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410" name="Group"/>
          <p:cNvGrpSpPr/>
          <p:nvPr/>
        </p:nvGrpSpPr>
        <p:grpSpPr>
          <a:xfrm rot="682870">
            <a:off x="5936239" y="4603660"/>
            <a:ext cx="460854" cy="543848"/>
            <a:chOff x="0" y="0"/>
            <a:chExt cx="460852" cy="543847"/>
          </a:xfrm>
        </p:grpSpPr>
        <p:sp>
          <p:nvSpPr>
            <p:cNvPr id="441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42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409"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411"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413"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14"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15"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16"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A297DA3B-748E-FD44-B405-90F356D31537}"/>
              </a:ext>
            </a:extLst>
          </p:cNvPr>
          <p:cNvSpPr/>
          <p:nvPr/>
        </p:nvSpPr>
        <p:spPr>
          <a:xfrm>
            <a:off x="3136899" y="8919709"/>
            <a:ext cx="4103688"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2"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423"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424"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425"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426"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427"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428"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429"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430"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431" name="J"/>
          <p:cNvSpPr/>
          <p:nvPr/>
        </p:nvSpPr>
        <p:spPr>
          <a:xfrm>
            <a:off x="10689545" y="497890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432"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433"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434"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35"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36"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37"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441" name="Group"/>
          <p:cNvGrpSpPr/>
          <p:nvPr/>
        </p:nvGrpSpPr>
        <p:grpSpPr>
          <a:xfrm rot="20313602">
            <a:off x="7393050" y="4501001"/>
            <a:ext cx="460854" cy="543848"/>
            <a:chOff x="0" y="0"/>
            <a:chExt cx="460852" cy="543847"/>
          </a:xfrm>
        </p:grpSpPr>
        <p:sp>
          <p:nvSpPr>
            <p:cNvPr id="445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45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440"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442"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43"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44"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448" name="Group"/>
          <p:cNvGrpSpPr/>
          <p:nvPr/>
        </p:nvGrpSpPr>
        <p:grpSpPr>
          <a:xfrm rot="682870">
            <a:off x="5936239" y="4603660"/>
            <a:ext cx="460854" cy="543848"/>
            <a:chOff x="0" y="0"/>
            <a:chExt cx="460852" cy="543847"/>
          </a:xfrm>
        </p:grpSpPr>
        <p:sp>
          <p:nvSpPr>
            <p:cNvPr id="445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45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447"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449"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451"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52"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53"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54"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A9824DCC-AA6C-DC42-9F4D-19BD22699AE8}"/>
              </a:ext>
            </a:extLst>
          </p:cNvPr>
          <p:cNvSpPr/>
          <p:nvPr/>
        </p:nvSpPr>
        <p:spPr>
          <a:xfrm>
            <a:off x="3136899" y="8919709"/>
            <a:ext cx="4103688"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0"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461"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462"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463"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464"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465"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466"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467"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468" name="I"/>
          <p:cNvSpPr/>
          <p:nvPr/>
        </p:nvSpPr>
        <p:spPr>
          <a:xfrm>
            <a:off x="10420142" y="3326693"/>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469"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470"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471"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472"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73"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74"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75"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479" name="Group"/>
          <p:cNvGrpSpPr/>
          <p:nvPr/>
        </p:nvGrpSpPr>
        <p:grpSpPr>
          <a:xfrm rot="20313602">
            <a:off x="7393050" y="4501001"/>
            <a:ext cx="460854" cy="543848"/>
            <a:chOff x="0" y="0"/>
            <a:chExt cx="460852" cy="543847"/>
          </a:xfrm>
        </p:grpSpPr>
        <p:sp>
          <p:nvSpPr>
            <p:cNvPr id="449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49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478"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480"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81"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82"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486" name="Group"/>
          <p:cNvGrpSpPr/>
          <p:nvPr/>
        </p:nvGrpSpPr>
        <p:grpSpPr>
          <a:xfrm rot="682870">
            <a:off x="5936239" y="4603660"/>
            <a:ext cx="460854" cy="543848"/>
            <a:chOff x="0" y="0"/>
            <a:chExt cx="460852" cy="543847"/>
          </a:xfrm>
        </p:grpSpPr>
        <p:sp>
          <p:nvSpPr>
            <p:cNvPr id="449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49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485"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487"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489"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90"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91"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92"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7EF3C93E-96E2-684B-8B40-00AEC3285764}"/>
              </a:ext>
            </a:extLst>
          </p:cNvPr>
          <p:cNvSpPr/>
          <p:nvPr/>
        </p:nvSpPr>
        <p:spPr>
          <a:xfrm>
            <a:off x="3136899" y="8919709"/>
            <a:ext cx="4103688"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8"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499"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500"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501"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502"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503"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504"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505" name="H"/>
          <p:cNvSpPr/>
          <p:nvPr/>
        </p:nvSpPr>
        <p:spPr>
          <a:xfrm>
            <a:off x="9221261" y="2159500"/>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506"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507"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508"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509"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510"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11"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12"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13"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517" name="Group"/>
          <p:cNvGrpSpPr/>
          <p:nvPr/>
        </p:nvGrpSpPr>
        <p:grpSpPr>
          <a:xfrm rot="20313602">
            <a:off x="7393050" y="4501001"/>
            <a:ext cx="460854" cy="543848"/>
            <a:chOff x="0" y="0"/>
            <a:chExt cx="460852" cy="543847"/>
          </a:xfrm>
        </p:grpSpPr>
        <p:sp>
          <p:nvSpPr>
            <p:cNvPr id="453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53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516"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518"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19"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20"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524" name="Group"/>
          <p:cNvGrpSpPr/>
          <p:nvPr/>
        </p:nvGrpSpPr>
        <p:grpSpPr>
          <a:xfrm rot="682870">
            <a:off x="5936239" y="4603660"/>
            <a:ext cx="460854" cy="543848"/>
            <a:chOff x="0" y="0"/>
            <a:chExt cx="460852" cy="543847"/>
          </a:xfrm>
        </p:grpSpPr>
        <p:sp>
          <p:nvSpPr>
            <p:cNvPr id="453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53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52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525"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527"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28"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29"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30"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14D98566-72B4-8A47-8DA0-39D4A08E1522}"/>
              </a:ext>
            </a:extLst>
          </p:cNvPr>
          <p:cNvSpPr/>
          <p:nvPr/>
        </p:nvSpPr>
        <p:spPr>
          <a:xfrm>
            <a:off x="3136899" y="8919709"/>
            <a:ext cx="4103688"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537"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538"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539"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540"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541"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542"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543"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544"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545"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546"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547"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548"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49"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50"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51"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555" name="Group"/>
          <p:cNvGrpSpPr/>
          <p:nvPr/>
        </p:nvGrpSpPr>
        <p:grpSpPr>
          <a:xfrm rot="20313602">
            <a:off x="7393050" y="4501001"/>
            <a:ext cx="460854" cy="543848"/>
            <a:chOff x="0" y="0"/>
            <a:chExt cx="460852" cy="543847"/>
          </a:xfrm>
        </p:grpSpPr>
        <p:sp>
          <p:nvSpPr>
            <p:cNvPr id="456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57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554"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556"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57"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58"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562" name="Group"/>
          <p:cNvGrpSpPr/>
          <p:nvPr/>
        </p:nvGrpSpPr>
        <p:grpSpPr>
          <a:xfrm rot="682870">
            <a:off x="5936239" y="4603660"/>
            <a:ext cx="460854" cy="543848"/>
            <a:chOff x="0" y="0"/>
            <a:chExt cx="460852" cy="543847"/>
          </a:xfrm>
        </p:grpSpPr>
        <p:sp>
          <p:nvSpPr>
            <p:cNvPr id="457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57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561"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563"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565"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66"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67"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68"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B2E00924-3C6C-BD4D-AE7B-71EF7D2194B5}"/>
              </a:ext>
            </a:extLst>
          </p:cNvPr>
          <p:cNvSpPr/>
          <p:nvPr/>
        </p:nvSpPr>
        <p:spPr>
          <a:xfrm>
            <a:off x="3136899" y="8919709"/>
            <a:ext cx="4103688"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4"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575"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576"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577"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578"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579"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580"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581"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582"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583"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584" name="K"/>
          <p:cNvSpPr/>
          <p:nvPr/>
        </p:nvSpPr>
        <p:spPr>
          <a:xfrm>
            <a:off x="10098409" y="645210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585" name="L"/>
          <p:cNvSpPr/>
          <p:nvPr/>
        </p:nvSpPr>
        <p:spPr>
          <a:xfrm>
            <a:off x="8371209" y="765606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586"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87"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88"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592" name="Group"/>
          <p:cNvGrpSpPr/>
          <p:nvPr/>
        </p:nvGrpSpPr>
        <p:grpSpPr>
          <a:xfrm rot="20313602">
            <a:off x="7393050" y="4501001"/>
            <a:ext cx="460854" cy="543848"/>
            <a:chOff x="0" y="0"/>
            <a:chExt cx="460852" cy="543847"/>
          </a:xfrm>
        </p:grpSpPr>
        <p:sp>
          <p:nvSpPr>
            <p:cNvPr id="460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60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591"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593"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94"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95"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599" name="Group"/>
          <p:cNvGrpSpPr/>
          <p:nvPr/>
        </p:nvGrpSpPr>
        <p:grpSpPr>
          <a:xfrm rot="682870">
            <a:off x="5936239" y="4603660"/>
            <a:ext cx="460854" cy="543848"/>
            <a:chOff x="0" y="0"/>
            <a:chExt cx="460852" cy="543847"/>
          </a:xfrm>
        </p:grpSpPr>
        <p:sp>
          <p:nvSpPr>
            <p:cNvPr id="460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61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598"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600"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602"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03"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04"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05"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06"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BBF8515C-36D5-9342-B2D0-C9A7D6B49BA1}"/>
              </a:ext>
            </a:extLst>
          </p:cNvPr>
          <p:cNvSpPr/>
          <p:nvPr/>
        </p:nvSpPr>
        <p:spPr>
          <a:xfrm>
            <a:off x="3136899" y="8919709"/>
            <a:ext cx="4103688"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2"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613"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614"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615"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616"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617"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618"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619"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620"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621" name="J"/>
          <p:cNvSpPr/>
          <p:nvPr/>
        </p:nvSpPr>
        <p:spPr>
          <a:xfrm>
            <a:off x="10689545" y="4978900"/>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622"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623" name="L"/>
          <p:cNvSpPr/>
          <p:nvPr/>
        </p:nvSpPr>
        <p:spPr>
          <a:xfrm>
            <a:off x="8371209" y="765606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624"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25"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629" name="Group"/>
          <p:cNvGrpSpPr/>
          <p:nvPr/>
        </p:nvGrpSpPr>
        <p:grpSpPr>
          <a:xfrm rot="20313602">
            <a:off x="7393050" y="4501001"/>
            <a:ext cx="460854" cy="543848"/>
            <a:chOff x="0" y="0"/>
            <a:chExt cx="460852" cy="543847"/>
          </a:xfrm>
        </p:grpSpPr>
        <p:sp>
          <p:nvSpPr>
            <p:cNvPr id="464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64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628"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630"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31"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32"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636" name="Group"/>
          <p:cNvGrpSpPr/>
          <p:nvPr/>
        </p:nvGrpSpPr>
        <p:grpSpPr>
          <a:xfrm rot="682870">
            <a:off x="5936239" y="4603660"/>
            <a:ext cx="460854" cy="543848"/>
            <a:chOff x="0" y="0"/>
            <a:chExt cx="460852" cy="543847"/>
          </a:xfrm>
        </p:grpSpPr>
        <p:sp>
          <p:nvSpPr>
            <p:cNvPr id="464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64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635"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637"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639"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40"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41"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42"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43"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44" name="Line"/>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89A5C97C-1054-9E4D-B71F-2987074D8CB6}"/>
              </a:ext>
            </a:extLst>
          </p:cNvPr>
          <p:cNvSpPr/>
          <p:nvPr/>
        </p:nvSpPr>
        <p:spPr>
          <a:xfrm>
            <a:off x="3136899" y="8919709"/>
            <a:ext cx="4103688"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0"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651"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652"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653"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654"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655"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656"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657"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658" name="I"/>
          <p:cNvSpPr/>
          <p:nvPr/>
        </p:nvSpPr>
        <p:spPr>
          <a:xfrm>
            <a:off x="10420142" y="3326693"/>
            <a:ext cx="741429"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659"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660"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661" name="L"/>
          <p:cNvSpPr/>
          <p:nvPr/>
        </p:nvSpPr>
        <p:spPr>
          <a:xfrm>
            <a:off x="8371209" y="765606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662"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63"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667" name="Group"/>
          <p:cNvGrpSpPr/>
          <p:nvPr/>
        </p:nvGrpSpPr>
        <p:grpSpPr>
          <a:xfrm rot="20313602">
            <a:off x="7393050" y="4501001"/>
            <a:ext cx="460854" cy="543848"/>
            <a:chOff x="0" y="0"/>
            <a:chExt cx="460852" cy="543847"/>
          </a:xfrm>
        </p:grpSpPr>
        <p:sp>
          <p:nvSpPr>
            <p:cNvPr id="468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68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666"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668"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69"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673" name="Group"/>
          <p:cNvGrpSpPr/>
          <p:nvPr/>
        </p:nvGrpSpPr>
        <p:grpSpPr>
          <a:xfrm rot="682870">
            <a:off x="5936239" y="4603660"/>
            <a:ext cx="460854" cy="543848"/>
            <a:chOff x="0" y="0"/>
            <a:chExt cx="460852" cy="543847"/>
          </a:xfrm>
        </p:grpSpPr>
        <p:sp>
          <p:nvSpPr>
            <p:cNvPr id="468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68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672"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674"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676"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77"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78"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79"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80"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81" name="Line"/>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82" name="Line"/>
          <p:cNvSpPr/>
          <p:nvPr/>
        </p:nvSpPr>
        <p:spPr>
          <a:xfrm flipH="1">
            <a:off x="8285868" y="5337395"/>
            <a:ext cx="2272957" cy="8514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DFB3AD8A-CF2C-184D-999A-F8F198BCFD5E}"/>
              </a:ext>
            </a:extLst>
          </p:cNvPr>
          <p:cNvSpPr/>
          <p:nvPr/>
        </p:nvSpPr>
        <p:spPr>
          <a:xfrm>
            <a:off x="3136899" y="8919709"/>
            <a:ext cx="4103688"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268"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9"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70"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71"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72"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73"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74"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75"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6"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7" name="3"/>
          <p:cNvSpPr/>
          <p:nvPr/>
        </p:nvSpPr>
        <p:spPr>
          <a:xfrm>
            <a:off x="9973062" y="3223718"/>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78" name="4"/>
          <p:cNvSpPr/>
          <p:nvPr/>
        </p:nvSpPr>
        <p:spPr>
          <a:xfrm>
            <a:off x="10950454" y="4047659"/>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9" name="2"/>
          <p:cNvSpPr/>
          <p:nvPr/>
        </p:nvSpPr>
        <p:spPr>
          <a:xfrm>
            <a:off x="9032190" y="3209769"/>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80"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chemeClr val="accent6">
                    <a:hueOff val="-241736"/>
                    <a:satOff val="29413"/>
                    <a:lumOff val="20727"/>
                  </a:schemeClr>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281" name="8"/>
          <p:cNvSpPr/>
          <p:nvPr/>
        </p:nvSpPr>
        <p:spPr>
          <a:xfrm>
            <a:off x="6483130" y="5473869"/>
            <a:ext cx="980667" cy="985465"/>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2" name="6"/>
          <p:cNvSpPr/>
          <p:nvPr/>
        </p:nvSpPr>
        <p:spPr>
          <a:xfrm>
            <a:off x="6483130" y="4488010"/>
            <a:ext cx="980667" cy="985465"/>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8"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689"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690"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691"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692"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693"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694"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695" name="H"/>
          <p:cNvSpPr/>
          <p:nvPr/>
        </p:nvSpPr>
        <p:spPr>
          <a:xfrm>
            <a:off x="9221261" y="2159500"/>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696"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697"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698"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699" name="L"/>
          <p:cNvSpPr/>
          <p:nvPr/>
        </p:nvSpPr>
        <p:spPr>
          <a:xfrm>
            <a:off x="8371209" y="765606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700"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704" name="Group"/>
          <p:cNvGrpSpPr/>
          <p:nvPr/>
        </p:nvGrpSpPr>
        <p:grpSpPr>
          <a:xfrm rot="20313602">
            <a:off x="7393050" y="4501001"/>
            <a:ext cx="460854" cy="543848"/>
            <a:chOff x="0" y="0"/>
            <a:chExt cx="460852" cy="543847"/>
          </a:xfrm>
        </p:grpSpPr>
        <p:sp>
          <p:nvSpPr>
            <p:cNvPr id="472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72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70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705"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06"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710" name="Group"/>
          <p:cNvGrpSpPr/>
          <p:nvPr/>
        </p:nvGrpSpPr>
        <p:grpSpPr>
          <a:xfrm rot="682870">
            <a:off x="5936239" y="4603660"/>
            <a:ext cx="460854" cy="543848"/>
            <a:chOff x="0" y="0"/>
            <a:chExt cx="460852" cy="543847"/>
          </a:xfrm>
        </p:grpSpPr>
        <p:sp>
          <p:nvSpPr>
            <p:cNvPr id="472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72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709"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711"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713"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14"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15"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16"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17"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18" name="Line"/>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19" name="Line"/>
          <p:cNvSpPr/>
          <p:nvPr/>
        </p:nvSpPr>
        <p:spPr>
          <a:xfrm flipH="1">
            <a:off x="8285868" y="5337395"/>
            <a:ext cx="2272957" cy="8514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20" name="Line"/>
          <p:cNvSpPr/>
          <p:nvPr/>
        </p:nvSpPr>
        <p:spPr>
          <a:xfrm flipH="1">
            <a:off x="8209669" y="3937088"/>
            <a:ext cx="2211441" cy="12399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ECB59151-AD90-3D46-843C-7F5A330DC5CA}"/>
              </a:ext>
            </a:extLst>
          </p:cNvPr>
          <p:cNvSpPr/>
          <p:nvPr/>
        </p:nvSpPr>
        <p:spPr>
          <a:xfrm>
            <a:off x="3136899" y="8919709"/>
            <a:ext cx="4103688"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6"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727"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728"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729"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730"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731"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732"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733"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734"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735"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736"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737" name="L"/>
          <p:cNvSpPr/>
          <p:nvPr/>
        </p:nvSpPr>
        <p:spPr>
          <a:xfrm>
            <a:off x="8371209" y="7656060"/>
            <a:ext cx="741429" cy="74143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738"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742" name="Group"/>
          <p:cNvGrpSpPr/>
          <p:nvPr/>
        </p:nvGrpSpPr>
        <p:grpSpPr>
          <a:xfrm rot="20313602">
            <a:off x="7393050" y="4501001"/>
            <a:ext cx="460854" cy="543848"/>
            <a:chOff x="0" y="0"/>
            <a:chExt cx="460852" cy="543847"/>
          </a:xfrm>
        </p:grpSpPr>
        <p:sp>
          <p:nvSpPr>
            <p:cNvPr id="475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76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741"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743"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44"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748" name="Group"/>
          <p:cNvGrpSpPr/>
          <p:nvPr/>
        </p:nvGrpSpPr>
        <p:grpSpPr>
          <a:xfrm rot="682870">
            <a:off x="5936239" y="4603660"/>
            <a:ext cx="460854" cy="543848"/>
            <a:chOff x="0" y="0"/>
            <a:chExt cx="460852" cy="543847"/>
          </a:xfrm>
        </p:grpSpPr>
        <p:sp>
          <p:nvSpPr>
            <p:cNvPr id="476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76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747"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749"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751"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2"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3"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4"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5"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6" name="Line"/>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7" name="Line"/>
          <p:cNvSpPr/>
          <p:nvPr/>
        </p:nvSpPr>
        <p:spPr>
          <a:xfrm flipH="1">
            <a:off x="8285868" y="5337395"/>
            <a:ext cx="2272957" cy="8514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8" name="Line"/>
          <p:cNvSpPr/>
          <p:nvPr/>
        </p:nvSpPr>
        <p:spPr>
          <a:xfrm flipH="1">
            <a:off x="8209669" y="3937088"/>
            <a:ext cx="2211441" cy="12399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4535C6A6-94A1-8D47-810E-B004B1862676}"/>
              </a:ext>
            </a:extLst>
          </p:cNvPr>
          <p:cNvSpPr/>
          <p:nvPr/>
        </p:nvSpPr>
        <p:spPr>
          <a:xfrm>
            <a:off x="3136899" y="8919709"/>
            <a:ext cx="4103688"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4"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765"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766"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767"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768"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769"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770"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771"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772"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773"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774"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775" name="L"/>
          <p:cNvSpPr/>
          <p:nvPr/>
        </p:nvSpPr>
        <p:spPr>
          <a:xfrm>
            <a:off x="8371209" y="765606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776"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780" name="Group"/>
          <p:cNvGrpSpPr/>
          <p:nvPr/>
        </p:nvGrpSpPr>
        <p:grpSpPr>
          <a:xfrm rot="20313602">
            <a:off x="7393050" y="4501001"/>
            <a:ext cx="460854" cy="543848"/>
            <a:chOff x="0" y="0"/>
            <a:chExt cx="460852" cy="543847"/>
          </a:xfrm>
        </p:grpSpPr>
        <p:sp>
          <p:nvSpPr>
            <p:cNvPr id="4794"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795"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779"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781"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82"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783"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785"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86"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87"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88"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89"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90" name="Line"/>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91" name="Line"/>
          <p:cNvSpPr/>
          <p:nvPr/>
        </p:nvSpPr>
        <p:spPr>
          <a:xfrm flipH="1">
            <a:off x="8285868" y="5337395"/>
            <a:ext cx="2272957" cy="8514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92" name="Line"/>
          <p:cNvSpPr/>
          <p:nvPr/>
        </p:nvSpPr>
        <p:spPr>
          <a:xfrm flipH="1">
            <a:off x="8209669" y="3937088"/>
            <a:ext cx="2211441" cy="12399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93" name="Line"/>
          <p:cNvSpPr/>
          <p:nvPr/>
        </p:nvSpPr>
        <p:spPr>
          <a:xfrm flipV="1">
            <a:off x="6588559" y="5433622"/>
            <a:ext cx="589552"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 name="Indicates that there is a pointer to this node">
            <a:extLst>
              <a:ext uri="{FF2B5EF4-FFF2-40B4-BE49-F238E27FC236}">
                <a16:creationId xmlns:a16="http://schemas.microsoft.com/office/drawing/2014/main" id="{EDA0D53D-F4E3-0C43-A1C4-E23F3C6B08DF}"/>
              </a:ext>
            </a:extLst>
          </p:cNvPr>
          <p:cNvSpPr/>
          <p:nvPr/>
        </p:nvSpPr>
        <p:spPr>
          <a:xfrm>
            <a:off x="3136899" y="8919709"/>
            <a:ext cx="4103688" cy="5027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7"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798" name="F"/>
          <p:cNvSpPr/>
          <p:nvPr/>
        </p:nvSpPr>
        <p:spPr>
          <a:xfrm>
            <a:off x="5594678"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799"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800"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801"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802"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803"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804"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805"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806"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807"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808" name="L"/>
          <p:cNvSpPr/>
          <p:nvPr/>
        </p:nvSpPr>
        <p:spPr>
          <a:xfrm>
            <a:off x="8371209" y="7656060"/>
            <a:ext cx="741429" cy="74143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809"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813" name="Group"/>
          <p:cNvGrpSpPr/>
          <p:nvPr/>
        </p:nvGrpSpPr>
        <p:grpSpPr>
          <a:xfrm rot="20313602">
            <a:off x="7393050" y="4501001"/>
            <a:ext cx="460854" cy="543848"/>
            <a:chOff x="0" y="0"/>
            <a:chExt cx="460852" cy="543847"/>
          </a:xfrm>
        </p:grpSpPr>
        <p:sp>
          <p:nvSpPr>
            <p:cNvPr id="482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82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812"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814"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15"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816"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17"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18"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19"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20"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21" name="Line"/>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22" name="Line"/>
          <p:cNvSpPr/>
          <p:nvPr/>
        </p:nvSpPr>
        <p:spPr>
          <a:xfrm flipH="1">
            <a:off x="8285868" y="5337395"/>
            <a:ext cx="2272957" cy="8514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23" name="Line"/>
          <p:cNvSpPr/>
          <p:nvPr/>
        </p:nvSpPr>
        <p:spPr>
          <a:xfrm flipH="1">
            <a:off x="8209669" y="3937088"/>
            <a:ext cx="2211441" cy="12399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24" name="Line"/>
          <p:cNvSpPr/>
          <p:nvPr/>
        </p:nvSpPr>
        <p:spPr>
          <a:xfrm flipV="1">
            <a:off x="6588559" y="5433622"/>
            <a:ext cx="589552"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30" name="G"/>
          <p:cNvGrpSpPr/>
          <p:nvPr/>
        </p:nvGrpSpPr>
        <p:grpSpPr>
          <a:xfrm>
            <a:off x="7935673" y="1935736"/>
            <a:ext cx="691357" cy="691357"/>
            <a:chOff x="0" y="0"/>
            <a:chExt cx="691356" cy="691356"/>
          </a:xfrm>
        </p:grpSpPr>
        <p:sp>
          <p:nvSpPr>
            <p:cNvPr id="4829"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4828" name="G" descr="G"/>
            <p:cNvPicPr>
              <a:picLocks/>
            </p:cNvPicPr>
            <p:nvPr/>
          </p:nvPicPr>
          <p:blipFill>
            <a:blip r:embed="rId3"/>
            <a:stretch>
              <a:fillRect/>
            </a:stretch>
          </p:blipFill>
          <p:spPr>
            <a:xfrm>
              <a:off x="-1" y="-1"/>
              <a:ext cx="691358" cy="691358"/>
            </a:xfrm>
            <a:prstGeom prst="rect">
              <a:avLst/>
            </a:prstGeom>
            <a:effectLst/>
          </p:spPr>
        </p:pic>
      </p:grpSp>
      <p:grpSp>
        <p:nvGrpSpPr>
          <p:cNvPr id="4833" name="D"/>
          <p:cNvGrpSpPr/>
          <p:nvPr/>
        </p:nvGrpSpPr>
        <p:grpSpPr>
          <a:xfrm>
            <a:off x="4436602" y="1946189"/>
            <a:ext cx="691357" cy="691357"/>
            <a:chOff x="0" y="0"/>
            <a:chExt cx="691356" cy="691356"/>
          </a:xfrm>
        </p:grpSpPr>
        <p:sp>
          <p:nvSpPr>
            <p:cNvPr id="4832"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4831" name="D" descr="D"/>
            <p:cNvPicPr>
              <a:picLocks/>
            </p:cNvPicPr>
            <p:nvPr/>
          </p:nvPicPr>
          <p:blipFill>
            <a:blip r:embed="rId3"/>
            <a:stretch>
              <a:fillRect/>
            </a:stretch>
          </p:blipFill>
          <p:spPr>
            <a:xfrm>
              <a:off x="-1" y="-1"/>
              <a:ext cx="691358" cy="691358"/>
            </a:xfrm>
            <a:prstGeom prst="rect">
              <a:avLst/>
            </a:prstGeom>
            <a:effectLst/>
          </p:spPr>
        </p:pic>
      </p:grpSp>
      <p:grpSp>
        <p:nvGrpSpPr>
          <p:cNvPr id="4836" name="C"/>
          <p:cNvGrpSpPr/>
          <p:nvPr/>
        </p:nvGrpSpPr>
        <p:grpSpPr>
          <a:xfrm>
            <a:off x="3278761" y="1900811"/>
            <a:ext cx="691358" cy="691357"/>
            <a:chOff x="0" y="0"/>
            <a:chExt cx="691356" cy="691356"/>
          </a:xfrm>
        </p:grpSpPr>
        <p:sp>
          <p:nvSpPr>
            <p:cNvPr id="4835" name="C"/>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4834" name="C" descr="C"/>
            <p:cNvPicPr>
              <a:picLocks/>
            </p:cNvPicPr>
            <p:nvPr/>
          </p:nvPicPr>
          <p:blipFill>
            <a:blip r:embed="rId3"/>
            <a:stretch>
              <a:fillRect/>
            </a:stretch>
          </p:blipFill>
          <p:spPr>
            <a:xfrm>
              <a:off x="-1" y="-1"/>
              <a:ext cx="691358" cy="691358"/>
            </a:xfrm>
            <a:prstGeom prst="rect">
              <a:avLst/>
            </a:prstGeom>
            <a:effectLst/>
          </p:spPr>
        </p:pic>
      </p:grpSp>
      <p:grpSp>
        <p:nvGrpSpPr>
          <p:cNvPr id="4839" name="E"/>
          <p:cNvGrpSpPr/>
          <p:nvPr/>
        </p:nvGrpSpPr>
        <p:grpSpPr>
          <a:xfrm>
            <a:off x="5593872" y="1948329"/>
            <a:ext cx="691357" cy="691357"/>
            <a:chOff x="0" y="0"/>
            <a:chExt cx="691356" cy="691356"/>
          </a:xfrm>
        </p:grpSpPr>
        <p:sp>
          <p:nvSpPr>
            <p:cNvPr id="4838"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4837" name="E" descr="E"/>
            <p:cNvPicPr>
              <a:picLocks/>
            </p:cNvPicPr>
            <p:nvPr/>
          </p:nvPicPr>
          <p:blipFill>
            <a:blip r:embed="rId3"/>
            <a:stretch>
              <a:fillRect/>
            </a:stretch>
          </p:blipFill>
          <p:spPr>
            <a:xfrm>
              <a:off x="-1" y="-1"/>
              <a:ext cx="691358" cy="691358"/>
            </a:xfrm>
            <a:prstGeom prst="rect">
              <a:avLst/>
            </a:prstGeom>
            <a:effectLst/>
          </p:spPr>
        </p:pic>
      </p:grpSp>
      <p:grpSp>
        <p:nvGrpSpPr>
          <p:cNvPr id="4842" name="B"/>
          <p:cNvGrpSpPr/>
          <p:nvPr/>
        </p:nvGrpSpPr>
        <p:grpSpPr>
          <a:xfrm>
            <a:off x="2121491" y="1900811"/>
            <a:ext cx="691357" cy="691357"/>
            <a:chOff x="0" y="0"/>
            <a:chExt cx="691356" cy="691356"/>
          </a:xfrm>
        </p:grpSpPr>
        <p:sp>
          <p:nvSpPr>
            <p:cNvPr id="4841"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4840" name="B" descr="B"/>
            <p:cNvPicPr>
              <a:picLocks/>
            </p:cNvPicPr>
            <p:nvPr/>
          </p:nvPicPr>
          <p:blipFill>
            <a:blip r:embed="rId3"/>
            <a:stretch>
              <a:fillRect/>
            </a:stretch>
          </p:blipFill>
          <p:spPr>
            <a:xfrm>
              <a:off x="-1" y="-1"/>
              <a:ext cx="691358" cy="691358"/>
            </a:xfrm>
            <a:prstGeom prst="rect">
              <a:avLst/>
            </a:prstGeom>
            <a:effectLst/>
          </p:spPr>
        </p:pic>
      </p:grpSp>
      <p:grpSp>
        <p:nvGrpSpPr>
          <p:cNvPr id="4845" name="H"/>
          <p:cNvGrpSpPr/>
          <p:nvPr/>
        </p:nvGrpSpPr>
        <p:grpSpPr>
          <a:xfrm>
            <a:off x="9032854" y="1949521"/>
            <a:ext cx="691357" cy="691358"/>
            <a:chOff x="0" y="0"/>
            <a:chExt cx="691356" cy="691356"/>
          </a:xfrm>
        </p:grpSpPr>
        <p:sp>
          <p:nvSpPr>
            <p:cNvPr id="4844"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4843" name="H" descr="H"/>
            <p:cNvPicPr>
              <a:picLocks/>
            </p:cNvPicPr>
            <p:nvPr/>
          </p:nvPicPr>
          <p:blipFill>
            <a:blip r:embed="rId3"/>
            <a:stretch>
              <a:fillRect/>
            </a:stretch>
          </p:blipFill>
          <p:spPr>
            <a:xfrm>
              <a:off x="-1" y="-1"/>
              <a:ext cx="691358" cy="691358"/>
            </a:xfrm>
            <a:prstGeom prst="rect">
              <a:avLst/>
            </a:prstGeom>
            <a:effectLst/>
          </p:spPr>
        </p:pic>
      </p:grpSp>
      <p:grpSp>
        <p:nvGrpSpPr>
          <p:cNvPr id="4848" name="F"/>
          <p:cNvGrpSpPr/>
          <p:nvPr/>
        </p:nvGrpSpPr>
        <p:grpSpPr>
          <a:xfrm>
            <a:off x="6801406" y="1924878"/>
            <a:ext cx="691357" cy="691357"/>
            <a:chOff x="0" y="0"/>
            <a:chExt cx="691356" cy="691356"/>
          </a:xfrm>
        </p:grpSpPr>
        <p:sp>
          <p:nvSpPr>
            <p:cNvPr id="4847"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4846" name="F" descr="F"/>
            <p:cNvPicPr>
              <a:picLocks/>
            </p:cNvPicPr>
            <p:nvPr/>
          </p:nvPicPr>
          <p:blipFill>
            <a:blip r:embed="rId3"/>
            <a:stretch>
              <a:fillRect/>
            </a:stretch>
          </p:blipFill>
          <p:spPr>
            <a:xfrm>
              <a:off x="-1" y="-1"/>
              <a:ext cx="691358" cy="691358"/>
            </a:xfrm>
            <a:prstGeom prst="rect">
              <a:avLst/>
            </a:prstGeom>
            <a:effectLst/>
          </p:spPr>
        </p:pic>
      </p:grpSp>
      <p:grpSp>
        <p:nvGrpSpPr>
          <p:cNvPr id="4851" name="A"/>
          <p:cNvGrpSpPr/>
          <p:nvPr/>
        </p:nvGrpSpPr>
        <p:grpSpPr>
          <a:xfrm>
            <a:off x="963651" y="1908521"/>
            <a:ext cx="691357" cy="691357"/>
            <a:chOff x="0" y="0"/>
            <a:chExt cx="691356" cy="691356"/>
          </a:xfrm>
        </p:grpSpPr>
        <p:sp>
          <p:nvSpPr>
            <p:cNvPr id="4850"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4849" name="A" descr="A"/>
            <p:cNvPicPr>
              <a:picLocks/>
            </p:cNvPicPr>
            <p:nvPr/>
          </p:nvPicPr>
          <p:blipFill>
            <a:blip r:embed="rId3"/>
            <a:stretch>
              <a:fillRect/>
            </a:stretch>
          </p:blipFill>
          <p:spPr>
            <a:xfrm>
              <a:off x="-1" y="-1"/>
              <a:ext cx="691358" cy="691358"/>
            </a:xfrm>
            <a:prstGeom prst="rect">
              <a:avLst/>
            </a:prstGeom>
            <a:effectLst/>
          </p:spPr>
        </p:pic>
      </p:grpSp>
      <p:sp>
        <p:nvSpPr>
          <p:cNvPr id="4892"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893"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54"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94" name="Connection Line"/>
          <p:cNvSpPr/>
          <p:nvPr/>
        </p:nvSpPr>
        <p:spPr>
          <a:xfrm>
            <a:off x="33992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895" name="Connection Line"/>
          <p:cNvSpPr/>
          <p:nvPr/>
        </p:nvSpPr>
        <p:spPr>
          <a:xfrm>
            <a:off x="36024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57" name="Line"/>
          <p:cNvSpPr/>
          <p:nvPr/>
        </p:nvSpPr>
        <p:spPr>
          <a:xfrm flipH="1">
            <a:off x="3745752" y="155002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96"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897"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60"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98" name="Connection Line"/>
          <p:cNvSpPr/>
          <p:nvPr/>
        </p:nvSpPr>
        <p:spPr>
          <a:xfrm>
            <a:off x="1084131" y="134390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899" name="Connection Line"/>
          <p:cNvSpPr/>
          <p:nvPr/>
        </p:nvSpPr>
        <p:spPr>
          <a:xfrm>
            <a:off x="1287331" y="134390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63" name="Line"/>
          <p:cNvSpPr/>
          <p:nvPr/>
        </p:nvSpPr>
        <p:spPr>
          <a:xfrm flipH="1">
            <a:off x="1430641" y="155773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00"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01"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66"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02"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03"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69"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04" name="Connection Line"/>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05" name="Connection Line"/>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72" name="Line"/>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06"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07"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75"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878" name="I"/>
          <p:cNvGrpSpPr/>
          <p:nvPr/>
        </p:nvGrpSpPr>
        <p:grpSpPr>
          <a:xfrm>
            <a:off x="10173172" y="1936821"/>
            <a:ext cx="691357" cy="691357"/>
            <a:chOff x="0" y="0"/>
            <a:chExt cx="691356" cy="691356"/>
          </a:xfrm>
        </p:grpSpPr>
        <p:sp>
          <p:nvSpPr>
            <p:cNvPr id="4877"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4876" name="I" descr="I"/>
            <p:cNvPicPr>
              <a:picLocks/>
            </p:cNvPicPr>
            <p:nvPr/>
          </p:nvPicPr>
          <p:blipFill>
            <a:blip r:embed="rId3"/>
            <a:stretch>
              <a:fillRect/>
            </a:stretch>
          </p:blipFill>
          <p:spPr>
            <a:xfrm>
              <a:off x="-1" y="-1"/>
              <a:ext cx="691358" cy="691358"/>
            </a:xfrm>
            <a:prstGeom prst="rect">
              <a:avLst/>
            </a:prstGeom>
            <a:effectLst/>
          </p:spPr>
        </p:pic>
      </p:grpSp>
      <p:sp>
        <p:nvSpPr>
          <p:cNvPr id="4908"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09"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81"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884" name="J"/>
          <p:cNvGrpSpPr/>
          <p:nvPr/>
        </p:nvGrpSpPr>
        <p:grpSpPr>
          <a:xfrm>
            <a:off x="11349792" y="1949521"/>
            <a:ext cx="691357" cy="691357"/>
            <a:chOff x="0" y="0"/>
            <a:chExt cx="691356" cy="691356"/>
          </a:xfrm>
        </p:grpSpPr>
        <p:sp>
          <p:nvSpPr>
            <p:cNvPr id="4883"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4882" name="J" descr="J"/>
            <p:cNvPicPr>
              <a:picLocks/>
            </p:cNvPicPr>
            <p:nvPr/>
          </p:nvPicPr>
          <p:blipFill>
            <a:blip r:embed="rId3"/>
            <a:stretch>
              <a:fillRect/>
            </a:stretch>
          </p:blipFill>
          <p:spPr>
            <a:xfrm>
              <a:off x="-1" y="-1"/>
              <a:ext cx="691358" cy="691358"/>
            </a:xfrm>
            <a:prstGeom prst="rect">
              <a:avLst/>
            </a:prstGeom>
            <a:effectLst/>
          </p:spPr>
        </p:pic>
      </p:grpSp>
      <p:sp>
        <p:nvSpPr>
          <p:cNvPr id="4910"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11"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87"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88" name="Instructions:"/>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4889"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4890"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4891" name="Using regular union find method"/>
          <p:cNvSpPr/>
          <p:nvPr/>
        </p:nvSpPr>
        <p:spPr>
          <a:xfrm>
            <a:off x="4191357" y="3864134"/>
            <a:ext cx="5180905"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使用普通的合并查找方法</a:t>
            </a:r>
            <a:endParaRPr dirty="0"/>
          </a:p>
        </p:txBody>
      </p:sp>
    </p:spTree>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 name="G"/>
          <p:cNvGrpSpPr/>
          <p:nvPr/>
        </p:nvGrpSpPr>
        <p:grpSpPr>
          <a:xfrm>
            <a:off x="7935673" y="1935736"/>
            <a:ext cx="691357" cy="691357"/>
            <a:chOff x="0" y="0"/>
            <a:chExt cx="691356" cy="691356"/>
          </a:xfrm>
        </p:grpSpPr>
        <p:sp>
          <p:nvSpPr>
            <p:cNvPr id="4914"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4913" name="G" descr="G"/>
            <p:cNvPicPr>
              <a:picLocks/>
            </p:cNvPicPr>
            <p:nvPr/>
          </p:nvPicPr>
          <p:blipFill>
            <a:blip r:embed="rId3"/>
            <a:stretch>
              <a:fillRect/>
            </a:stretch>
          </p:blipFill>
          <p:spPr>
            <a:xfrm>
              <a:off x="-1" y="-1"/>
              <a:ext cx="691358" cy="691358"/>
            </a:xfrm>
            <a:prstGeom prst="rect">
              <a:avLst/>
            </a:prstGeom>
            <a:effectLst/>
          </p:spPr>
        </p:pic>
      </p:grpSp>
      <p:grpSp>
        <p:nvGrpSpPr>
          <p:cNvPr id="4918" name="E"/>
          <p:cNvGrpSpPr/>
          <p:nvPr/>
        </p:nvGrpSpPr>
        <p:grpSpPr>
          <a:xfrm>
            <a:off x="5593872" y="1948329"/>
            <a:ext cx="691357" cy="691357"/>
            <a:chOff x="0" y="0"/>
            <a:chExt cx="691356" cy="691356"/>
          </a:xfrm>
        </p:grpSpPr>
        <p:sp>
          <p:nvSpPr>
            <p:cNvPr id="4917"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4916" name="E" descr="E"/>
            <p:cNvPicPr>
              <a:picLocks/>
            </p:cNvPicPr>
            <p:nvPr/>
          </p:nvPicPr>
          <p:blipFill>
            <a:blip r:embed="rId3"/>
            <a:stretch>
              <a:fillRect/>
            </a:stretch>
          </p:blipFill>
          <p:spPr>
            <a:xfrm>
              <a:off x="-1" y="-1"/>
              <a:ext cx="691358" cy="691358"/>
            </a:xfrm>
            <a:prstGeom prst="rect">
              <a:avLst/>
            </a:prstGeom>
            <a:effectLst/>
          </p:spPr>
        </p:pic>
      </p:grpSp>
      <p:sp>
        <p:nvSpPr>
          <p:cNvPr id="4919"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grpSp>
        <p:nvGrpSpPr>
          <p:cNvPr id="4922" name="H"/>
          <p:cNvGrpSpPr/>
          <p:nvPr/>
        </p:nvGrpSpPr>
        <p:grpSpPr>
          <a:xfrm>
            <a:off x="9032854" y="1949521"/>
            <a:ext cx="691357" cy="691358"/>
            <a:chOff x="0" y="0"/>
            <a:chExt cx="691356" cy="691356"/>
          </a:xfrm>
        </p:grpSpPr>
        <p:sp>
          <p:nvSpPr>
            <p:cNvPr id="4921"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4920" name="H" descr="H"/>
            <p:cNvPicPr>
              <a:picLocks/>
            </p:cNvPicPr>
            <p:nvPr/>
          </p:nvPicPr>
          <p:blipFill>
            <a:blip r:embed="rId3"/>
            <a:stretch>
              <a:fillRect/>
            </a:stretch>
          </p:blipFill>
          <p:spPr>
            <a:xfrm>
              <a:off x="-1" y="-1"/>
              <a:ext cx="691358" cy="691358"/>
            </a:xfrm>
            <a:prstGeom prst="rect">
              <a:avLst/>
            </a:prstGeom>
            <a:effectLst/>
          </p:spPr>
        </p:pic>
      </p:grpSp>
      <p:grpSp>
        <p:nvGrpSpPr>
          <p:cNvPr id="4925" name="F"/>
          <p:cNvGrpSpPr/>
          <p:nvPr/>
        </p:nvGrpSpPr>
        <p:grpSpPr>
          <a:xfrm>
            <a:off x="6801406" y="1924878"/>
            <a:ext cx="691357" cy="691357"/>
            <a:chOff x="0" y="0"/>
            <a:chExt cx="691356" cy="691356"/>
          </a:xfrm>
        </p:grpSpPr>
        <p:sp>
          <p:nvSpPr>
            <p:cNvPr id="4924"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4923" name="F" descr="F"/>
            <p:cNvPicPr>
              <a:picLocks/>
            </p:cNvPicPr>
            <p:nvPr/>
          </p:nvPicPr>
          <p:blipFill>
            <a:blip r:embed="rId3"/>
            <a:stretch>
              <a:fillRect/>
            </a:stretch>
          </p:blipFill>
          <p:spPr>
            <a:xfrm>
              <a:off x="-1" y="-1"/>
              <a:ext cx="691358" cy="691358"/>
            </a:xfrm>
            <a:prstGeom prst="rect">
              <a:avLst/>
            </a:prstGeom>
            <a:effectLst/>
          </p:spPr>
        </p:pic>
      </p:grpSp>
      <p:sp>
        <p:nvSpPr>
          <p:cNvPr id="4926"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971"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72"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29"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73"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74"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32"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75"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76"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35"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77" name="Connection Line"/>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78" name="Connection Line"/>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38" name="Line"/>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79"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80"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41"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944" name="I"/>
          <p:cNvGrpSpPr/>
          <p:nvPr/>
        </p:nvGrpSpPr>
        <p:grpSpPr>
          <a:xfrm>
            <a:off x="10173172" y="1936821"/>
            <a:ext cx="691357" cy="691357"/>
            <a:chOff x="0" y="0"/>
            <a:chExt cx="691356" cy="691356"/>
          </a:xfrm>
        </p:grpSpPr>
        <p:sp>
          <p:nvSpPr>
            <p:cNvPr id="4943"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4942" name="I" descr="I"/>
            <p:cNvPicPr>
              <a:picLocks/>
            </p:cNvPicPr>
            <p:nvPr/>
          </p:nvPicPr>
          <p:blipFill>
            <a:blip r:embed="rId3"/>
            <a:stretch>
              <a:fillRect/>
            </a:stretch>
          </p:blipFill>
          <p:spPr>
            <a:xfrm>
              <a:off x="-1" y="-1"/>
              <a:ext cx="691358" cy="691358"/>
            </a:xfrm>
            <a:prstGeom prst="rect">
              <a:avLst/>
            </a:prstGeom>
            <a:effectLst/>
          </p:spPr>
        </p:pic>
      </p:grpSp>
      <p:sp>
        <p:nvSpPr>
          <p:cNvPr id="4981"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82"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47"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950" name="J"/>
          <p:cNvGrpSpPr/>
          <p:nvPr/>
        </p:nvGrpSpPr>
        <p:grpSpPr>
          <a:xfrm>
            <a:off x="11349792" y="1949521"/>
            <a:ext cx="691357" cy="691357"/>
            <a:chOff x="0" y="0"/>
            <a:chExt cx="691356" cy="691356"/>
          </a:xfrm>
        </p:grpSpPr>
        <p:sp>
          <p:nvSpPr>
            <p:cNvPr id="4949"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4948" name="J" descr="J"/>
            <p:cNvPicPr>
              <a:picLocks/>
            </p:cNvPicPr>
            <p:nvPr/>
          </p:nvPicPr>
          <p:blipFill>
            <a:blip r:embed="rId3"/>
            <a:stretch>
              <a:fillRect/>
            </a:stretch>
          </p:blipFill>
          <p:spPr>
            <a:xfrm>
              <a:off x="-1" y="-1"/>
              <a:ext cx="691358" cy="691358"/>
            </a:xfrm>
            <a:prstGeom prst="rect">
              <a:avLst/>
            </a:prstGeom>
            <a:effectLst/>
          </p:spPr>
        </p:pic>
      </p:grpSp>
      <p:sp>
        <p:nvSpPr>
          <p:cNvPr id="4983"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84"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53"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54"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957" name="D"/>
          <p:cNvGrpSpPr/>
          <p:nvPr/>
        </p:nvGrpSpPr>
        <p:grpSpPr>
          <a:xfrm>
            <a:off x="4436602" y="1946189"/>
            <a:ext cx="691357" cy="691357"/>
            <a:chOff x="0" y="0"/>
            <a:chExt cx="691356" cy="691356"/>
          </a:xfrm>
        </p:grpSpPr>
        <p:sp>
          <p:nvSpPr>
            <p:cNvPr id="4956"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4955" name="D" descr="D"/>
            <p:cNvPicPr>
              <a:picLocks/>
            </p:cNvPicPr>
            <p:nvPr/>
          </p:nvPicPr>
          <p:blipFill>
            <a:blip r:embed="rId3"/>
            <a:stretch>
              <a:fillRect/>
            </a:stretch>
          </p:blipFill>
          <p:spPr>
            <a:xfrm>
              <a:off x="-1" y="-1"/>
              <a:ext cx="691358" cy="691358"/>
            </a:xfrm>
            <a:prstGeom prst="rect">
              <a:avLst/>
            </a:prstGeom>
            <a:effectLst/>
          </p:spPr>
        </p:pic>
      </p:grpSp>
      <p:grpSp>
        <p:nvGrpSpPr>
          <p:cNvPr id="4960" name="C"/>
          <p:cNvGrpSpPr/>
          <p:nvPr/>
        </p:nvGrpSpPr>
        <p:grpSpPr>
          <a:xfrm>
            <a:off x="3278761" y="1900811"/>
            <a:ext cx="691358" cy="691357"/>
            <a:chOff x="0" y="0"/>
            <a:chExt cx="691356" cy="691356"/>
          </a:xfrm>
        </p:grpSpPr>
        <p:sp>
          <p:nvSpPr>
            <p:cNvPr id="4959" name="C"/>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4958" name="C" descr="C"/>
            <p:cNvPicPr>
              <a:picLocks/>
            </p:cNvPicPr>
            <p:nvPr/>
          </p:nvPicPr>
          <p:blipFill>
            <a:blip r:embed="rId3"/>
            <a:stretch>
              <a:fillRect/>
            </a:stretch>
          </p:blipFill>
          <p:spPr>
            <a:xfrm>
              <a:off x="-1" y="-1"/>
              <a:ext cx="691358" cy="691358"/>
            </a:xfrm>
            <a:prstGeom prst="rect">
              <a:avLst/>
            </a:prstGeom>
            <a:effectLst/>
          </p:spPr>
        </p:pic>
      </p:grpSp>
      <p:sp>
        <p:nvSpPr>
          <p:cNvPr id="4985"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86"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63"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87" name="Connection Line"/>
          <p:cNvSpPr/>
          <p:nvPr/>
        </p:nvSpPr>
        <p:spPr>
          <a:xfrm>
            <a:off x="33992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88" name="Connection Line"/>
          <p:cNvSpPr/>
          <p:nvPr/>
        </p:nvSpPr>
        <p:spPr>
          <a:xfrm>
            <a:off x="36024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66" name="Line"/>
          <p:cNvSpPr/>
          <p:nvPr/>
        </p:nvSpPr>
        <p:spPr>
          <a:xfrm flipH="1">
            <a:off x="3745752" y="155002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68"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4969"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0" name="Instructions:">
            <a:extLst>
              <a:ext uri="{FF2B5EF4-FFF2-40B4-BE49-F238E27FC236}">
                <a16:creationId xmlns:a16="http://schemas.microsoft.com/office/drawing/2014/main" id="{0523E576-B3D7-DC41-93C5-E7DBE5C0550A}"/>
              </a:ext>
            </a:extLst>
          </p:cNvPr>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61" name="Using regular union find method">
            <a:extLst>
              <a:ext uri="{FF2B5EF4-FFF2-40B4-BE49-F238E27FC236}">
                <a16:creationId xmlns:a16="http://schemas.microsoft.com/office/drawing/2014/main" id="{B5DCDDA2-95DD-A046-8FCB-97EF7B830F6D}"/>
              </a:ext>
            </a:extLst>
          </p:cNvPr>
          <p:cNvSpPr/>
          <p:nvPr/>
        </p:nvSpPr>
        <p:spPr>
          <a:xfrm>
            <a:off x="4191357" y="3864134"/>
            <a:ext cx="5180905"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使用普通的合并查找方法</a:t>
            </a:r>
            <a:endParaRPr dirty="0"/>
          </a:p>
        </p:txBody>
      </p:sp>
    </p:spTree>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92" name="G"/>
          <p:cNvGrpSpPr/>
          <p:nvPr/>
        </p:nvGrpSpPr>
        <p:grpSpPr>
          <a:xfrm>
            <a:off x="7935673" y="1935736"/>
            <a:ext cx="691357" cy="691357"/>
            <a:chOff x="0" y="0"/>
            <a:chExt cx="691356" cy="691356"/>
          </a:xfrm>
        </p:grpSpPr>
        <p:sp>
          <p:nvSpPr>
            <p:cNvPr id="4991"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4990" name="G" descr="G"/>
            <p:cNvPicPr>
              <a:picLocks/>
            </p:cNvPicPr>
            <p:nvPr/>
          </p:nvPicPr>
          <p:blipFill>
            <a:blip r:embed="rId3"/>
            <a:stretch>
              <a:fillRect/>
            </a:stretch>
          </p:blipFill>
          <p:spPr>
            <a:xfrm>
              <a:off x="-1" y="-1"/>
              <a:ext cx="691358" cy="691358"/>
            </a:xfrm>
            <a:prstGeom prst="rect">
              <a:avLst/>
            </a:prstGeom>
            <a:effectLst/>
          </p:spPr>
        </p:pic>
      </p:grpSp>
      <p:sp>
        <p:nvSpPr>
          <p:cNvPr id="4993" name="D"/>
          <p:cNvSpPr/>
          <p:nvPr/>
        </p:nvSpPr>
        <p:spPr>
          <a:xfrm>
            <a:off x="4462002" y="1971589"/>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994" name="C"/>
          <p:cNvSpPr/>
          <p:nvPr/>
        </p:nvSpPr>
        <p:spPr>
          <a:xfrm>
            <a:off x="3304161" y="1926211"/>
            <a:ext cx="640558"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4997" name="E"/>
          <p:cNvGrpSpPr/>
          <p:nvPr/>
        </p:nvGrpSpPr>
        <p:grpSpPr>
          <a:xfrm>
            <a:off x="5593872" y="1948329"/>
            <a:ext cx="691357" cy="691357"/>
            <a:chOff x="0" y="0"/>
            <a:chExt cx="691356" cy="691356"/>
          </a:xfrm>
        </p:grpSpPr>
        <p:sp>
          <p:nvSpPr>
            <p:cNvPr id="4996"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4995" name="E" descr="E"/>
            <p:cNvPicPr>
              <a:picLocks/>
            </p:cNvPicPr>
            <p:nvPr/>
          </p:nvPicPr>
          <p:blipFill>
            <a:blip r:embed="rId3"/>
            <a:stretch>
              <a:fillRect/>
            </a:stretch>
          </p:blipFill>
          <p:spPr>
            <a:xfrm>
              <a:off x="-1" y="-1"/>
              <a:ext cx="691358" cy="691358"/>
            </a:xfrm>
            <a:prstGeom prst="rect">
              <a:avLst/>
            </a:prstGeom>
            <a:effectLst/>
          </p:spPr>
        </p:pic>
      </p:grpSp>
      <p:sp>
        <p:nvSpPr>
          <p:cNvPr id="4998"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grpSp>
        <p:nvGrpSpPr>
          <p:cNvPr id="5001" name="H"/>
          <p:cNvGrpSpPr/>
          <p:nvPr/>
        </p:nvGrpSpPr>
        <p:grpSpPr>
          <a:xfrm>
            <a:off x="9032854" y="1949521"/>
            <a:ext cx="691357" cy="691358"/>
            <a:chOff x="0" y="0"/>
            <a:chExt cx="691356" cy="691356"/>
          </a:xfrm>
        </p:grpSpPr>
        <p:sp>
          <p:nvSpPr>
            <p:cNvPr id="5000"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4999" name="H" descr="H"/>
            <p:cNvPicPr>
              <a:picLocks/>
            </p:cNvPicPr>
            <p:nvPr/>
          </p:nvPicPr>
          <p:blipFill>
            <a:blip r:embed="rId3"/>
            <a:stretch>
              <a:fillRect/>
            </a:stretch>
          </p:blipFill>
          <p:spPr>
            <a:xfrm>
              <a:off x="-1" y="-1"/>
              <a:ext cx="691358" cy="691358"/>
            </a:xfrm>
            <a:prstGeom prst="rect">
              <a:avLst/>
            </a:prstGeom>
            <a:effectLst/>
          </p:spPr>
        </p:pic>
      </p:grpSp>
      <p:grpSp>
        <p:nvGrpSpPr>
          <p:cNvPr id="5004" name="F"/>
          <p:cNvGrpSpPr/>
          <p:nvPr/>
        </p:nvGrpSpPr>
        <p:grpSpPr>
          <a:xfrm>
            <a:off x="6801406" y="1924878"/>
            <a:ext cx="691357" cy="691357"/>
            <a:chOff x="0" y="0"/>
            <a:chExt cx="691356" cy="691356"/>
          </a:xfrm>
        </p:grpSpPr>
        <p:sp>
          <p:nvSpPr>
            <p:cNvPr id="5003"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5002" name="F" descr="F"/>
            <p:cNvPicPr>
              <a:picLocks/>
            </p:cNvPicPr>
            <p:nvPr/>
          </p:nvPicPr>
          <p:blipFill>
            <a:blip r:embed="rId3"/>
            <a:stretch>
              <a:fillRect/>
            </a:stretch>
          </p:blipFill>
          <p:spPr>
            <a:xfrm>
              <a:off x="-1" y="-1"/>
              <a:ext cx="691358" cy="691358"/>
            </a:xfrm>
            <a:prstGeom prst="rect">
              <a:avLst/>
            </a:prstGeom>
            <a:effectLst/>
          </p:spPr>
        </p:pic>
      </p:grpSp>
      <p:sp>
        <p:nvSpPr>
          <p:cNvPr id="5005" name="A"/>
          <p:cNvSpPr/>
          <p:nvPr/>
        </p:nvSpPr>
        <p:spPr>
          <a:xfrm>
            <a:off x="989051" y="193392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042"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43"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08"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44"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45"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11"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46"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47"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14"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48"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49"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17"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50" name="Connection Line"/>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51" name="Connection Line"/>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20" name="Line"/>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52"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53"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23"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026" name="I"/>
          <p:cNvGrpSpPr/>
          <p:nvPr/>
        </p:nvGrpSpPr>
        <p:grpSpPr>
          <a:xfrm>
            <a:off x="10173172" y="1936821"/>
            <a:ext cx="691357" cy="691357"/>
            <a:chOff x="0" y="0"/>
            <a:chExt cx="691356" cy="691356"/>
          </a:xfrm>
        </p:grpSpPr>
        <p:sp>
          <p:nvSpPr>
            <p:cNvPr id="5025"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024" name="I" descr="I"/>
            <p:cNvPicPr>
              <a:picLocks/>
            </p:cNvPicPr>
            <p:nvPr/>
          </p:nvPicPr>
          <p:blipFill>
            <a:blip r:embed="rId3"/>
            <a:stretch>
              <a:fillRect/>
            </a:stretch>
          </p:blipFill>
          <p:spPr>
            <a:xfrm>
              <a:off x="-1" y="-1"/>
              <a:ext cx="691358" cy="691358"/>
            </a:xfrm>
            <a:prstGeom prst="rect">
              <a:avLst/>
            </a:prstGeom>
            <a:effectLst/>
          </p:spPr>
        </p:pic>
      </p:grpSp>
      <p:sp>
        <p:nvSpPr>
          <p:cNvPr id="5054"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55"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29"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032" name="J"/>
          <p:cNvGrpSpPr/>
          <p:nvPr/>
        </p:nvGrpSpPr>
        <p:grpSpPr>
          <a:xfrm>
            <a:off x="11349792" y="1949521"/>
            <a:ext cx="691357" cy="691357"/>
            <a:chOff x="0" y="0"/>
            <a:chExt cx="691356" cy="691356"/>
          </a:xfrm>
        </p:grpSpPr>
        <p:sp>
          <p:nvSpPr>
            <p:cNvPr id="5031"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030" name="J" descr="J"/>
            <p:cNvPicPr>
              <a:picLocks/>
            </p:cNvPicPr>
            <p:nvPr/>
          </p:nvPicPr>
          <p:blipFill>
            <a:blip r:embed="rId3"/>
            <a:stretch>
              <a:fillRect/>
            </a:stretch>
          </p:blipFill>
          <p:spPr>
            <a:xfrm>
              <a:off x="-1" y="-1"/>
              <a:ext cx="691358" cy="691358"/>
            </a:xfrm>
            <a:prstGeom prst="rect">
              <a:avLst/>
            </a:prstGeom>
            <a:effectLst/>
          </p:spPr>
        </p:pic>
      </p:grpSp>
      <p:sp>
        <p:nvSpPr>
          <p:cNvPr id="5056"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57"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35"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36"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37" name="Line"/>
          <p:cNvSpPr/>
          <p:nvPr/>
        </p:nvSpPr>
        <p:spPr>
          <a:xfrm>
            <a:off x="4058462" y="2270556"/>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39"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040"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4" name="Instructions:">
            <a:extLst>
              <a:ext uri="{FF2B5EF4-FFF2-40B4-BE49-F238E27FC236}">
                <a16:creationId xmlns:a16="http://schemas.microsoft.com/office/drawing/2014/main" id="{FFDB8ECF-08B9-B14E-AEC7-001C8FDD2495}"/>
              </a:ext>
            </a:extLst>
          </p:cNvPr>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55" name="Using regular union find method">
            <a:extLst>
              <a:ext uri="{FF2B5EF4-FFF2-40B4-BE49-F238E27FC236}">
                <a16:creationId xmlns:a16="http://schemas.microsoft.com/office/drawing/2014/main" id="{4770BBD6-1553-884D-8E1C-621D8B3E1739}"/>
              </a:ext>
            </a:extLst>
          </p:cNvPr>
          <p:cNvSpPr/>
          <p:nvPr/>
        </p:nvSpPr>
        <p:spPr>
          <a:xfrm>
            <a:off x="4191357" y="3864134"/>
            <a:ext cx="5180905"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使用普通的合并查找方法</a:t>
            </a:r>
            <a:endParaRPr dirty="0"/>
          </a:p>
        </p:txBody>
      </p:sp>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61" name="G"/>
          <p:cNvGrpSpPr/>
          <p:nvPr/>
        </p:nvGrpSpPr>
        <p:grpSpPr>
          <a:xfrm>
            <a:off x="7935673" y="1935736"/>
            <a:ext cx="691357" cy="691357"/>
            <a:chOff x="0" y="0"/>
            <a:chExt cx="691356" cy="691356"/>
          </a:xfrm>
        </p:grpSpPr>
        <p:sp>
          <p:nvSpPr>
            <p:cNvPr id="5060"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5059" name="G" descr="G"/>
            <p:cNvPicPr>
              <a:picLocks/>
            </p:cNvPicPr>
            <p:nvPr/>
          </p:nvPicPr>
          <p:blipFill>
            <a:blip r:embed="rId3"/>
            <a:stretch>
              <a:fillRect/>
            </a:stretch>
          </p:blipFill>
          <p:spPr>
            <a:xfrm>
              <a:off x="-1" y="-1"/>
              <a:ext cx="691358" cy="691358"/>
            </a:xfrm>
            <a:prstGeom prst="rect">
              <a:avLst/>
            </a:prstGeom>
            <a:effectLst/>
          </p:spPr>
        </p:pic>
      </p:grpSp>
      <p:sp>
        <p:nvSpPr>
          <p:cNvPr id="5062" name="D"/>
          <p:cNvSpPr/>
          <p:nvPr/>
        </p:nvSpPr>
        <p:spPr>
          <a:xfrm>
            <a:off x="4462002" y="1971589"/>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063" name="C"/>
          <p:cNvSpPr/>
          <p:nvPr/>
        </p:nvSpPr>
        <p:spPr>
          <a:xfrm>
            <a:off x="3304161" y="1926211"/>
            <a:ext cx="640558"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064" name="E"/>
          <p:cNvSpPr/>
          <p:nvPr/>
        </p:nvSpPr>
        <p:spPr>
          <a:xfrm>
            <a:off x="5619272" y="1973729"/>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065" name="B"/>
          <p:cNvSpPr/>
          <p:nvPr/>
        </p:nvSpPr>
        <p:spPr>
          <a:xfrm>
            <a:off x="2146891" y="1926211"/>
            <a:ext cx="640557" cy="640557"/>
          </a:xfrm>
          <a:prstGeom prst="ellipse">
            <a:avLst/>
          </a:prstGeom>
          <a:blipFill>
            <a:blip r:embed="rId6"/>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grpSp>
        <p:nvGrpSpPr>
          <p:cNvPr id="5068" name="H"/>
          <p:cNvGrpSpPr/>
          <p:nvPr/>
        </p:nvGrpSpPr>
        <p:grpSpPr>
          <a:xfrm>
            <a:off x="9032854" y="1949521"/>
            <a:ext cx="691357" cy="691358"/>
            <a:chOff x="0" y="0"/>
            <a:chExt cx="691356" cy="691356"/>
          </a:xfrm>
        </p:grpSpPr>
        <p:sp>
          <p:nvSpPr>
            <p:cNvPr id="5067"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5066" name="H" descr="H"/>
            <p:cNvPicPr>
              <a:picLocks/>
            </p:cNvPicPr>
            <p:nvPr/>
          </p:nvPicPr>
          <p:blipFill>
            <a:blip r:embed="rId3"/>
            <a:stretch>
              <a:fillRect/>
            </a:stretch>
          </p:blipFill>
          <p:spPr>
            <a:xfrm>
              <a:off x="-1" y="-1"/>
              <a:ext cx="691358" cy="691358"/>
            </a:xfrm>
            <a:prstGeom prst="rect">
              <a:avLst/>
            </a:prstGeom>
            <a:effectLst/>
          </p:spPr>
        </p:pic>
      </p:grpSp>
      <p:sp>
        <p:nvSpPr>
          <p:cNvPr id="5069" name="F"/>
          <p:cNvSpPr/>
          <p:nvPr/>
        </p:nvSpPr>
        <p:spPr>
          <a:xfrm>
            <a:off x="6826806" y="1950278"/>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070" name="A"/>
          <p:cNvSpPr/>
          <p:nvPr/>
        </p:nvSpPr>
        <p:spPr>
          <a:xfrm>
            <a:off x="989051" y="1933921"/>
            <a:ext cx="640557" cy="640557"/>
          </a:xfrm>
          <a:prstGeom prst="ellipse">
            <a:avLst/>
          </a:prstGeom>
          <a:blipFill>
            <a:blip r:embed="rId6"/>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105"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06"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73"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07"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08"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76"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09"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10"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79"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11"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12"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82"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085" name="I"/>
          <p:cNvGrpSpPr/>
          <p:nvPr/>
        </p:nvGrpSpPr>
        <p:grpSpPr>
          <a:xfrm>
            <a:off x="10173172" y="1936821"/>
            <a:ext cx="691357" cy="691357"/>
            <a:chOff x="0" y="0"/>
            <a:chExt cx="691356" cy="691356"/>
          </a:xfrm>
        </p:grpSpPr>
        <p:sp>
          <p:nvSpPr>
            <p:cNvPr id="5084"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083" name="I" descr="I"/>
            <p:cNvPicPr>
              <a:picLocks/>
            </p:cNvPicPr>
            <p:nvPr/>
          </p:nvPicPr>
          <p:blipFill>
            <a:blip r:embed="rId3"/>
            <a:stretch>
              <a:fillRect/>
            </a:stretch>
          </p:blipFill>
          <p:spPr>
            <a:xfrm>
              <a:off x="-1" y="-1"/>
              <a:ext cx="691358" cy="691358"/>
            </a:xfrm>
            <a:prstGeom prst="rect">
              <a:avLst/>
            </a:prstGeom>
            <a:effectLst/>
          </p:spPr>
        </p:pic>
      </p:grpSp>
      <p:sp>
        <p:nvSpPr>
          <p:cNvPr id="5113"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14"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88"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091" name="J"/>
          <p:cNvGrpSpPr/>
          <p:nvPr/>
        </p:nvGrpSpPr>
        <p:grpSpPr>
          <a:xfrm>
            <a:off x="11349792" y="1949521"/>
            <a:ext cx="691357" cy="691357"/>
            <a:chOff x="0" y="0"/>
            <a:chExt cx="691356" cy="691356"/>
          </a:xfrm>
        </p:grpSpPr>
        <p:sp>
          <p:nvSpPr>
            <p:cNvPr id="5090"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089" name="J" descr="J"/>
            <p:cNvPicPr>
              <a:picLocks/>
            </p:cNvPicPr>
            <p:nvPr/>
          </p:nvPicPr>
          <p:blipFill>
            <a:blip r:embed="rId3"/>
            <a:stretch>
              <a:fillRect/>
            </a:stretch>
          </p:blipFill>
          <p:spPr>
            <a:xfrm>
              <a:off x="-1" y="-1"/>
              <a:ext cx="691358" cy="691358"/>
            </a:xfrm>
            <a:prstGeom prst="rect">
              <a:avLst/>
            </a:prstGeom>
            <a:effectLst/>
          </p:spPr>
        </p:pic>
      </p:grpSp>
      <p:sp>
        <p:nvSpPr>
          <p:cNvPr id="5115"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16"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94"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95"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96"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97"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17"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18"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00"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02"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103"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48" name="Instructions:">
            <a:extLst>
              <a:ext uri="{FF2B5EF4-FFF2-40B4-BE49-F238E27FC236}">
                <a16:creationId xmlns:a16="http://schemas.microsoft.com/office/drawing/2014/main" id="{0068AF5F-BAEE-F440-9345-B091331EEC66}"/>
              </a:ext>
            </a:extLst>
          </p:cNvPr>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49" name="Using regular union find method">
            <a:extLst>
              <a:ext uri="{FF2B5EF4-FFF2-40B4-BE49-F238E27FC236}">
                <a16:creationId xmlns:a16="http://schemas.microsoft.com/office/drawing/2014/main" id="{8B305C84-C488-7246-8D93-98FDE83D3FCC}"/>
              </a:ext>
            </a:extLst>
          </p:cNvPr>
          <p:cNvSpPr/>
          <p:nvPr/>
        </p:nvSpPr>
        <p:spPr>
          <a:xfrm>
            <a:off x="4191357" y="3864134"/>
            <a:ext cx="5180905"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使用普通的合并查找方法</a:t>
            </a:r>
            <a:endParaRPr dirty="0"/>
          </a:p>
        </p:txBody>
      </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121"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122"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123" name="E"/>
          <p:cNvSpPr/>
          <p:nvPr/>
        </p:nvSpPr>
        <p:spPr>
          <a:xfrm>
            <a:off x="5619272" y="1973729"/>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124"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125"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126" name="F"/>
          <p:cNvSpPr/>
          <p:nvPr/>
        </p:nvSpPr>
        <p:spPr>
          <a:xfrm>
            <a:off x="6826806" y="1950278"/>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127" name="A"/>
          <p:cNvSpPr/>
          <p:nvPr/>
        </p:nvSpPr>
        <p:spPr>
          <a:xfrm>
            <a:off x="989051" y="193392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160"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61"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30"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62"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63"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33"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64"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65"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36"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139" name="I"/>
          <p:cNvGrpSpPr/>
          <p:nvPr/>
        </p:nvGrpSpPr>
        <p:grpSpPr>
          <a:xfrm>
            <a:off x="10173172" y="1936821"/>
            <a:ext cx="691357" cy="691357"/>
            <a:chOff x="0" y="0"/>
            <a:chExt cx="691356" cy="691356"/>
          </a:xfrm>
        </p:grpSpPr>
        <p:sp>
          <p:nvSpPr>
            <p:cNvPr id="5138"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137" name="I" descr="I"/>
            <p:cNvPicPr>
              <a:picLocks/>
            </p:cNvPicPr>
            <p:nvPr/>
          </p:nvPicPr>
          <p:blipFill>
            <a:blip r:embed="rId6"/>
            <a:stretch>
              <a:fillRect/>
            </a:stretch>
          </p:blipFill>
          <p:spPr>
            <a:xfrm>
              <a:off x="-1" y="-1"/>
              <a:ext cx="691358" cy="691358"/>
            </a:xfrm>
            <a:prstGeom prst="rect">
              <a:avLst/>
            </a:prstGeom>
            <a:effectLst/>
          </p:spPr>
        </p:pic>
      </p:grpSp>
      <p:sp>
        <p:nvSpPr>
          <p:cNvPr id="5166"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67"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42"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145" name="J"/>
          <p:cNvGrpSpPr/>
          <p:nvPr/>
        </p:nvGrpSpPr>
        <p:grpSpPr>
          <a:xfrm>
            <a:off x="11349792" y="1949521"/>
            <a:ext cx="691357" cy="691357"/>
            <a:chOff x="0" y="0"/>
            <a:chExt cx="691356" cy="691356"/>
          </a:xfrm>
        </p:grpSpPr>
        <p:sp>
          <p:nvSpPr>
            <p:cNvPr id="5144"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143" name="J" descr="J"/>
            <p:cNvPicPr>
              <a:picLocks/>
            </p:cNvPicPr>
            <p:nvPr/>
          </p:nvPicPr>
          <p:blipFill>
            <a:blip r:embed="rId6"/>
            <a:stretch>
              <a:fillRect/>
            </a:stretch>
          </p:blipFill>
          <p:spPr>
            <a:xfrm>
              <a:off x="-1" y="-1"/>
              <a:ext cx="691358" cy="691358"/>
            </a:xfrm>
            <a:prstGeom prst="rect">
              <a:avLst/>
            </a:prstGeom>
            <a:effectLst/>
          </p:spPr>
        </p:pic>
      </p:grpSp>
      <p:sp>
        <p:nvSpPr>
          <p:cNvPr id="5168"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69"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48"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49"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50"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51"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70"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71"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54"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55"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57"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158"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42" name="Instructions:">
            <a:extLst>
              <a:ext uri="{FF2B5EF4-FFF2-40B4-BE49-F238E27FC236}">
                <a16:creationId xmlns:a16="http://schemas.microsoft.com/office/drawing/2014/main" id="{ECF4DC44-D724-C249-A7C8-9D42C6E268FA}"/>
              </a:ext>
            </a:extLst>
          </p:cNvPr>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43" name="Using regular union find method">
            <a:extLst>
              <a:ext uri="{FF2B5EF4-FFF2-40B4-BE49-F238E27FC236}">
                <a16:creationId xmlns:a16="http://schemas.microsoft.com/office/drawing/2014/main" id="{DDDD6309-9687-1B49-9A4A-DA934E6982AF}"/>
              </a:ext>
            </a:extLst>
          </p:cNvPr>
          <p:cNvSpPr/>
          <p:nvPr/>
        </p:nvSpPr>
        <p:spPr>
          <a:xfrm>
            <a:off x="4191357" y="3864134"/>
            <a:ext cx="5180905"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使用普通的合并查找方法</a:t>
            </a:r>
            <a:endParaRPr dirty="0"/>
          </a:p>
        </p:txBody>
      </p:sp>
    </p:spTree>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3"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174"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175"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176" name="E"/>
          <p:cNvSpPr/>
          <p:nvPr/>
        </p:nvSpPr>
        <p:spPr>
          <a:xfrm>
            <a:off x="5619272" y="1973729"/>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177"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178"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179" name="F"/>
          <p:cNvSpPr/>
          <p:nvPr/>
        </p:nvSpPr>
        <p:spPr>
          <a:xfrm>
            <a:off x="6826806" y="1950278"/>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180" name="A"/>
          <p:cNvSpPr/>
          <p:nvPr/>
        </p:nvSpPr>
        <p:spPr>
          <a:xfrm>
            <a:off x="989051" y="193392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207"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08"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83"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09"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10"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86"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11"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12"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89"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90" name="I"/>
          <p:cNvSpPr/>
          <p:nvPr/>
        </p:nvSpPr>
        <p:spPr>
          <a:xfrm>
            <a:off x="10198572" y="1962221"/>
            <a:ext cx="640557" cy="640557"/>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213"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14"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93"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94" name="J"/>
          <p:cNvSpPr/>
          <p:nvPr/>
        </p:nvSpPr>
        <p:spPr>
          <a:xfrm>
            <a:off x="11375192" y="1974921"/>
            <a:ext cx="640557" cy="640557"/>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195"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96"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97"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15"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16"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00"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01"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02"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04"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205"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36" name="Instructions:">
            <a:extLst>
              <a:ext uri="{FF2B5EF4-FFF2-40B4-BE49-F238E27FC236}">
                <a16:creationId xmlns:a16="http://schemas.microsoft.com/office/drawing/2014/main" id="{B69BB488-3754-C44D-8904-8ACE1F7A4740}"/>
              </a:ext>
            </a:extLst>
          </p:cNvPr>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37" name="Using regular union find method">
            <a:extLst>
              <a:ext uri="{FF2B5EF4-FFF2-40B4-BE49-F238E27FC236}">
                <a16:creationId xmlns:a16="http://schemas.microsoft.com/office/drawing/2014/main" id="{AB9D5E6E-10F4-7446-BE74-926B6CFCDCCA}"/>
              </a:ext>
            </a:extLst>
          </p:cNvPr>
          <p:cNvSpPr/>
          <p:nvPr/>
        </p:nvSpPr>
        <p:spPr>
          <a:xfrm>
            <a:off x="4191357" y="3864134"/>
            <a:ext cx="5180905"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使用普通的合并查找方法</a:t>
            </a:r>
            <a:endParaRPr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285"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86"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87"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88"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89"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0"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91"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92"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3"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94" name="3"/>
          <p:cNvSpPr/>
          <p:nvPr/>
        </p:nvSpPr>
        <p:spPr>
          <a:xfrm>
            <a:off x="9973062" y="3223718"/>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95" name="4"/>
          <p:cNvSpPr/>
          <p:nvPr/>
        </p:nvSpPr>
        <p:spPr>
          <a:xfrm>
            <a:off x="10950454" y="4047659"/>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6" name="2"/>
          <p:cNvSpPr/>
          <p:nvPr/>
        </p:nvSpPr>
        <p:spPr>
          <a:xfrm>
            <a:off x="9032190" y="3209769"/>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97"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chemeClr val="accent6">
                    <a:hueOff val="-241736"/>
                    <a:satOff val="29413"/>
                    <a:lumOff val="20727"/>
                  </a:schemeClr>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298" name="8"/>
          <p:cNvSpPr/>
          <p:nvPr/>
        </p:nvSpPr>
        <p:spPr>
          <a:xfrm>
            <a:off x="6483130" y="5473869"/>
            <a:ext cx="980667" cy="985465"/>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99" name="6"/>
          <p:cNvSpPr/>
          <p:nvPr/>
        </p:nvSpPr>
        <p:spPr>
          <a:xfrm>
            <a:off x="6483130" y="4488010"/>
            <a:ext cx="980667" cy="985465"/>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0" name="Line"/>
          <p:cNvSpPr/>
          <p:nvPr/>
        </p:nvSpPr>
        <p:spPr>
          <a:xfrm flipV="1">
            <a:off x="5262620" y="7835192"/>
            <a:ext cx="1" cy="43404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1" name="Line"/>
          <p:cNvSpPr/>
          <p:nvPr/>
        </p:nvSpPr>
        <p:spPr>
          <a:xfrm>
            <a:off x="5474287" y="7862174"/>
            <a:ext cx="1" cy="38008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8"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219"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220"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221" name="E"/>
          <p:cNvSpPr/>
          <p:nvPr/>
        </p:nvSpPr>
        <p:spPr>
          <a:xfrm>
            <a:off x="5619272" y="1973729"/>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222"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223"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224" name="F"/>
          <p:cNvSpPr/>
          <p:nvPr/>
        </p:nvSpPr>
        <p:spPr>
          <a:xfrm>
            <a:off x="6826806" y="1950278"/>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225" name="A"/>
          <p:cNvSpPr/>
          <p:nvPr/>
        </p:nvSpPr>
        <p:spPr>
          <a:xfrm>
            <a:off x="989051" y="193392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250"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51"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28"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52"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53"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31"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54"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55"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34"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35" name="I"/>
          <p:cNvSpPr/>
          <p:nvPr/>
        </p:nvSpPr>
        <p:spPr>
          <a:xfrm>
            <a:off x="10198572" y="1962221"/>
            <a:ext cx="640557"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236" name="J"/>
          <p:cNvSpPr/>
          <p:nvPr/>
        </p:nvSpPr>
        <p:spPr>
          <a:xfrm>
            <a:off x="11375192" y="1974921"/>
            <a:ext cx="640557"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237"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38"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39"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56"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57"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42"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43"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44"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45" name="Line"/>
          <p:cNvSpPr/>
          <p:nvPr/>
        </p:nvSpPr>
        <p:spPr>
          <a:xfrm flipH="1">
            <a:off x="9791646"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47"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248"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34" name="Instructions:">
            <a:extLst>
              <a:ext uri="{FF2B5EF4-FFF2-40B4-BE49-F238E27FC236}">
                <a16:creationId xmlns:a16="http://schemas.microsoft.com/office/drawing/2014/main" id="{630B92F5-DE2D-E743-9019-145AD74A99D7}"/>
              </a:ext>
            </a:extLst>
          </p:cNvPr>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35" name="Using regular union find method">
            <a:extLst>
              <a:ext uri="{FF2B5EF4-FFF2-40B4-BE49-F238E27FC236}">
                <a16:creationId xmlns:a16="http://schemas.microsoft.com/office/drawing/2014/main" id="{11324940-45F8-DC46-A7B7-932C0E0A30A0}"/>
              </a:ext>
            </a:extLst>
          </p:cNvPr>
          <p:cNvSpPr/>
          <p:nvPr/>
        </p:nvSpPr>
        <p:spPr>
          <a:xfrm>
            <a:off x="4191357" y="3864134"/>
            <a:ext cx="5180905"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使用普通的合并查找方法</a:t>
            </a:r>
            <a:endParaRPr dirty="0"/>
          </a:p>
        </p:txBody>
      </p:sp>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9" name="G"/>
          <p:cNvSpPr/>
          <p:nvPr/>
        </p:nvSpPr>
        <p:spPr>
          <a:xfrm>
            <a:off x="7961073" y="1961136"/>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260" name="D"/>
          <p:cNvSpPr/>
          <p:nvPr/>
        </p:nvSpPr>
        <p:spPr>
          <a:xfrm>
            <a:off x="4462002" y="1971589"/>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261" name="C"/>
          <p:cNvSpPr/>
          <p:nvPr/>
        </p:nvSpPr>
        <p:spPr>
          <a:xfrm>
            <a:off x="3304161" y="1926211"/>
            <a:ext cx="640558"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262"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263"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264" name="H"/>
          <p:cNvSpPr/>
          <p:nvPr/>
        </p:nvSpPr>
        <p:spPr>
          <a:xfrm>
            <a:off x="9058254" y="19749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265"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266" name="A"/>
          <p:cNvSpPr/>
          <p:nvPr/>
        </p:nvSpPr>
        <p:spPr>
          <a:xfrm>
            <a:off x="989051" y="193392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290"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91"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69"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92"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93"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72"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73" name="I"/>
          <p:cNvSpPr/>
          <p:nvPr/>
        </p:nvSpPr>
        <p:spPr>
          <a:xfrm>
            <a:off x="10198572" y="19622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274" name="J"/>
          <p:cNvSpPr/>
          <p:nvPr/>
        </p:nvSpPr>
        <p:spPr>
          <a:xfrm>
            <a:off x="11375192" y="19749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275"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76"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77"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94"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95"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80"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81"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82"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83" name="Line"/>
          <p:cNvSpPr/>
          <p:nvPr/>
        </p:nvSpPr>
        <p:spPr>
          <a:xfrm flipH="1">
            <a:off x="9791646"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96"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285"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87"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288"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33" name="Instructions:">
            <a:extLst>
              <a:ext uri="{FF2B5EF4-FFF2-40B4-BE49-F238E27FC236}">
                <a16:creationId xmlns:a16="http://schemas.microsoft.com/office/drawing/2014/main" id="{DDC48597-5778-0F40-90D2-6504DFAF13B8}"/>
              </a:ext>
            </a:extLst>
          </p:cNvPr>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34" name="Using regular union find method">
            <a:extLst>
              <a:ext uri="{FF2B5EF4-FFF2-40B4-BE49-F238E27FC236}">
                <a16:creationId xmlns:a16="http://schemas.microsoft.com/office/drawing/2014/main" id="{275D293F-6F85-2641-9687-8F7FD103D455}"/>
              </a:ext>
            </a:extLst>
          </p:cNvPr>
          <p:cNvSpPr/>
          <p:nvPr/>
        </p:nvSpPr>
        <p:spPr>
          <a:xfrm>
            <a:off x="4191357" y="3864134"/>
            <a:ext cx="5180905"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使用普通的合并查找方法</a:t>
            </a:r>
            <a:endParaRPr dirty="0"/>
          </a:p>
        </p:txBody>
      </p:sp>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8" name="G"/>
          <p:cNvSpPr/>
          <p:nvPr/>
        </p:nvSpPr>
        <p:spPr>
          <a:xfrm>
            <a:off x="7961073" y="1961136"/>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299" name="D"/>
          <p:cNvSpPr/>
          <p:nvPr/>
        </p:nvSpPr>
        <p:spPr>
          <a:xfrm>
            <a:off x="4462002" y="1971589"/>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300" name="C"/>
          <p:cNvSpPr/>
          <p:nvPr/>
        </p:nvSpPr>
        <p:spPr>
          <a:xfrm>
            <a:off x="3304161" y="1926211"/>
            <a:ext cx="640558"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301"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302"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303" name="H"/>
          <p:cNvSpPr/>
          <p:nvPr/>
        </p:nvSpPr>
        <p:spPr>
          <a:xfrm>
            <a:off x="9058254" y="19749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304"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305"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327"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328"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308"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09" name="I"/>
          <p:cNvSpPr/>
          <p:nvPr/>
        </p:nvSpPr>
        <p:spPr>
          <a:xfrm>
            <a:off x="10198572" y="19622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310" name="J"/>
          <p:cNvSpPr/>
          <p:nvPr/>
        </p:nvSpPr>
        <p:spPr>
          <a:xfrm>
            <a:off x="11375192" y="19749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311"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12"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13"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29"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330"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316"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17"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18"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19" name="Line"/>
          <p:cNvSpPr/>
          <p:nvPr/>
        </p:nvSpPr>
        <p:spPr>
          <a:xfrm flipH="1">
            <a:off x="9791646"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31"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321"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22" name="Line"/>
          <p:cNvSpPr/>
          <p:nvPr/>
        </p:nvSpPr>
        <p:spPr>
          <a:xfrm>
            <a:off x="2917245"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24"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325"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31" name="Instructions:">
            <a:extLst>
              <a:ext uri="{FF2B5EF4-FFF2-40B4-BE49-F238E27FC236}">
                <a16:creationId xmlns:a16="http://schemas.microsoft.com/office/drawing/2014/main" id="{BA78F611-3913-9849-814F-C3F97B04656A}"/>
              </a:ext>
            </a:extLst>
          </p:cNvPr>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32" name="Using regular union find method">
            <a:extLst>
              <a:ext uri="{FF2B5EF4-FFF2-40B4-BE49-F238E27FC236}">
                <a16:creationId xmlns:a16="http://schemas.microsoft.com/office/drawing/2014/main" id="{127F3FF4-7398-D14C-A147-916410CEBCA3}"/>
              </a:ext>
            </a:extLst>
          </p:cNvPr>
          <p:cNvSpPr/>
          <p:nvPr/>
        </p:nvSpPr>
        <p:spPr>
          <a:xfrm>
            <a:off x="4191357" y="3864134"/>
            <a:ext cx="5180905"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使用普通的合并查找方法</a:t>
            </a:r>
            <a:endParaRPr dirty="0"/>
          </a:p>
        </p:txBody>
      </p:sp>
    </p:spTree>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3" name="G"/>
          <p:cNvSpPr/>
          <p:nvPr/>
        </p:nvSpPr>
        <p:spPr>
          <a:xfrm>
            <a:off x="7961073" y="1961136"/>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334"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335"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336"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337" name="B"/>
          <p:cNvSpPr/>
          <p:nvPr/>
        </p:nvSpPr>
        <p:spPr>
          <a:xfrm>
            <a:off x="2146891" y="192621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338" name="H"/>
          <p:cNvSpPr/>
          <p:nvPr/>
        </p:nvSpPr>
        <p:spPr>
          <a:xfrm>
            <a:off x="9058254" y="19749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339"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340" name="A"/>
          <p:cNvSpPr/>
          <p:nvPr/>
        </p:nvSpPr>
        <p:spPr>
          <a:xfrm>
            <a:off x="989051" y="19339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341" name="I"/>
          <p:cNvSpPr/>
          <p:nvPr/>
        </p:nvSpPr>
        <p:spPr>
          <a:xfrm>
            <a:off x="10198572" y="19622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342" name="J"/>
          <p:cNvSpPr/>
          <p:nvPr/>
        </p:nvSpPr>
        <p:spPr>
          <a:xfrm>
            <a:off x="11375192" y="19749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343"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44"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45"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60"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361"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348"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49"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50"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51" name="Line"/>
          <p:cNvSpPr/>
          <p:nvPr/>
        </p:nvSpPr>
        <p:spPr>
          <a:xfrm flipH="1">
            <a:off x="9791646"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62"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353"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54" name="Line"/>
          <p:cNvSpPr/>
          <p:nvPr/>
        </p:nvSpPr>
        <p:spPr>
          <a:xfrm>
            <a:off x="2917245"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55" name="Line"/>
          <p:cNvSpPr/>
          <p:nvPr/>
        </p:nvSpPr>
        <p:spPr>
          <a:xfrm>
            <a:off x="5217216"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57"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358"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29" name="Instructions:">
            <a:extLst>
              <a:ext uri="{FF2B5EF4-FFF2-40B4-BE49-F238E27FC236}">
                <a16:creationId xmlns:a16="http://schemas.microsoft.com/office/drawing/2014/main" id="{129D1FC4-8308-084A-BAE2-9A80C97A1E91}"/>
              </a:ext>
            </a:extLst>
          </p:cNvPr>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30" name="Using regular union find method">
            <a:extLst>
              <a:ext uri="{FF2B5EF4-FFF2-40B4-BE49-F238E27FC236}">
                <a16:creationId xmlns:a16="http://schemas.microsoft.com/office/drawing/2014/main" id="{8DB82F66-6888-794D-915D-33F1B49C0955}"/>
              </a:ext>
            </a:extLst>
          </p:cNvPr>
          <p:cNvSpPr/>
          <p:nvPr/>
        </p:nvSpPr>
        <p:spPr>
          <a:xfrm>
            <a:off x="4191357" y="3864134"/>
            <a:ext cx="5180905"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使用普通的合并查找方法</a:t>
            </a:r>
            <a:endParaRPr dirty="0"/>
          </a:p>
        </p:txBody>
      </p:sp>
    </p:spTree>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66" name="G"/>
          <p:cNvGrpSpPr/>
          <p:nvPr/>
        </p:nvGrpSpPr>
        <p:grpSpPr>
          <a:xfrm>
            <a:off x="7935673" y="1935736"/>
            <a:ext cx="691357" cy="691357"/>
            <a:chOff x="0" y="0"/>
            <a:chExt cx="691356" cy="691356"/>
          </a:xfrm>
        </p:grpSpPr>
        <p:sp>
          <p:nvSpPr>
            <p:cNvPr id="5365"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5364" name="G" descr="G"/>
            <p:cNvPicPr>
              <a:picLocks/>
            </p:cNvPicPr>
            <p:nvPr/>
          </p:nvPicPr>
          <p:blipFill>
            <a:blip r:embed="rId3"/>
            <a:stretch>
              <a:fillRect/>
            </a:stretch>
          </p:blipFill>
          <p:spPr>
            <a:xfrm>
              <a:off x="-1" y="-1"/>
              <a:ext cx="691358" cy="691358"/>
            </a:xfrm>
            <a:prstGeom prst="rect">
              <a:avLst/>
            </a:prstGeom>
            <a:effectLst/>
          </p:spPr>
        </p:pic>
      </p:grpSp>
      <p:grpSp>
        <p:nvGrpSpPr>
          <p:cNvPr id="5369" name="D"/>
          <p:cNvGrpSpPr/>
          <p:nvPr/>
        </p:nvGrpSpPr>
        <p:grpSpPr>
          <a:xfrm>
            <a:off x="4436602" y="1946189"/>
            <a:ext cx="691357" cy="691357"/>
            <a:chOff x="0" y="0"/>
            <a:chExt cx="691356" cy="691356"/>
          </a:xfrm>
        </p:grpSpPr>
        <p:sp>
          <p:nvSpPr>
            <p:cNvPr id="5368"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5367" name="D" descr="D"/>
            <p:cNvPicPr>
              <a:picLocks/>
            </p:cNvPicPr>
            <p:nvPr/>
          </p:nvPicPr>
          <p:blipFill>
            <a:blip r:embed="rId3"/>
            <a:stretch>
              <a:fillRect/>
            </a:stretch>
          </p:blipFill>
          <p:spPr>
            <a:xfrm>
              <a:off x="-1" y="-1"/>
              <a:ext cx="691358" cy="691358"/>
            </a:xfrm>
            <a:prstGeom prst="rect">
              <a:avLst/>
            </a:prstGeom>
            <a:effectLst/>
          </p:spPr>
        </p:pic>
      </p:grpSp>
      <p:grpSp>
        <p:nvGrpSpPr>
          <p:cNvPr id="5372" name="C"/>
          <p:cNvGrpSpPr/>
          <p:nvPr/>
        </p:nvGrpSpPr>
        <p:grpSpPr>
          <a:xfrm>
            <a:off x="3278761" y="1900811"/>
            <a:ext cx="691358" cy="691357"/>
            <a:chOff x="0" y="0"/>
            <a:chExt cx="691356" cy="691356"/>
          </a:xfrm>
        </p:grpSpPr>
        <p:sp>
          <p:nvSpPr>
            <p:cNvPr id="5371" name="C"/>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5370" name="C" descr="C"/>
            <p:cNvPicPr>
              <a:picLocks/>
            </p:cNvPicPr>
            <p:nvPr/>
          </p:nvPicPr>
          <p:blipFill>
            <a:blip r:embed="rId3"/>
            <a:stretch>
              <a:fillRect/>
            </a:stretch>
          </p:blipFill>
          <p:spPr>
            <a:xfrm>
              <a:off x="-1" y="-1"/>
              <a:ext cx="691358" cy="691358"/>
            </a:xfrm>
            <a:prstGeom prst="rect">
              <a:avLst/>
            </a:prstGeom>
            <a:effectLst/>
          </p:spPr>
        </p:pic>
      </p:grpSp>
      <p:grpSp>
        <p:nvGrpSpPr>
          <p:cNvPr id="5375" name="E"/>
          <p:cNvGrpSpPr/>
          <p:nvPr/>
        </p:nvGrpSpPr>
        <p:grpSpPr>
          <a:xfrm>
            <a:off x="5593872" y="1948329"/>
            <a:ext cx="691357" cy="691357"/>
            <a:chOff x="0" y="0"/>
            <a:chExt cx="691356" cy="691356"/>
          </a:xfrm>
        </p:grpSpPr>
        <p:sp>
          <p:nvSpPr>
            <p:cNvPr id="5374"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5373" name="E" descr="E"/>
            <p:cNvPicPr>
              <a:picLocks/>
            </p:cNvPicPr>
            <p:nvPr/>
          </p:nvPicPr>
          <p:blipFill>
            <a:blip r:embed="rId3"/>
            <a:stretch>
              <a:fillRect/>
            </a:stretch>
          </p:blipFill>
          <p:spPr>
            <a:xfrm>
              <a:off x="-1" y="-1"/>
              <a:ext cx="691358" cy="691358"/>
            </a:xfrm>
            <a:prstGeom prst="rect">
              <a:avLst/>
            </a:prstGeom>
            <a:effectLst/>
          </p:spPr>
        </p:pic>
      </p:grpSp>
      <p:grpSp>
        <p:nvGrpSpPr>
          <p:cNvPr id="5378" name="B"/>
          <p:cNvGrpSpPr/>
          <p:nvPr/>
        </p:nvGrpSpPr>
        <p:grpSpPr>
          <a:xfrm>
            <a:off x="2121491" y="1900811"/>
            <a:ext cx="691357" cy="691357"/>
            <a:chOff x="0" y="0"/>
            <a:chExt cx="691356" cy="691356"/>
          </a:xfrm>
        </p:grpSpPr>
        <p:sp>
          <p:nvSpPr>
            <p:cNvPr id="5377"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5376" name="B" descr="B"/>
            <p:cNvPicPr>
              <a:picLocks/>
            </p:cNvPicPr>
            <p:nvPr/>
          </p:nvPicPr>
          <p:blipFill>
            <a:blip r:embed="rId3"/>
            <a:stretch>
              <a:fillRect/>
            </a:stretch>
          </p:blipFill>
          <p:spPr>
            <a:xfrm>
              <a:off x="-1" y="-1"/>
              <a:ext cx="691358" cy="691358"/>
            </a:xfrm>
            <a:prstGeom prst="rect">
              <a:avLst/>
            </a:prstGeom>
            <a:effectLst/>
          </p:spPr>
        </p:pic>
      </p:grpSp>
      <p:grpSp>
        <p:nvGrpSpPr>
          <p:cNvPr id="5381" name="H"/>
          <p:cNvGrpSpPr/>
          <p:nvPr/>
        </p:nvGrpSpPr>
        <p:grpSpPr>
          <a:xfrm>
            <a:off x="9032854" y="1949521"/>
            <a:ext cx="691357" cy="691358"/>
            <a:chOff x="0" y="0"/>
            <a:chExt cx="691356" cy="691356"/>
          </a:xfrm>
        </p:grpSpPr>
        <p:sp>
          <p:nvSpPr>
            <p:cNvPr id="5380"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5379" name="H" descr="H"/>
            <p:cNvPicPr>
              <a:picLocks/>
            </p:cNvPicPr>
            <p:nvPr/>
          </p:nvPicPr>
          <p:blipFill>
            <a:blip r:embed="rId3"/>
            <a:stretch>
              <a:fillRect/>
            </a:stretch>
          </p:blipFill>
          <p:spPr>
            <a:xfrm>
              <a:off x="-1" y="-1"/>
              <a:ext cx="691358" cy="691358"/>
            </a:xfrm>
            <a:prstGeom prst="rect">
              <a:avLst/>
            </a:prstGeom>
            <a:effectLst/>
          </p:spPr>
        </p:pic>
      </p:grpSp>
      <p:grpSp>
        <p:nvGrpSpPr>
          <p:cNvPr id="5384" name="F"/>
          <p:cNvGrpSpPr/>
          <p:nvPr/>
        </p:nvGrpSpPr>
        <p:grpSpPr>
          <a:xfrm>
            <a:off x="6801406" y="1924878"/>
            <a:ext cx="691357" cy="691357"/>
            <a:chOff x="0" y="0"/>
            <a:chExt cx="691356" cy="691356"/>
          </a:xfrm>
        </p:grpSpPr>
        <p:sp>
          <p:nvSpPr>
            <p:cNvPr id="5383"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5382" name="F" descr="F"/>
            <p:cNvPicPr>
              <a:picLocks/>
            </p:cNvPicPr>
            <p:nvPr/>
          </p:nvPicPr>
          <p:blipFill>
            <a:blip r:embed="rId3"/>
            <a:stretch>
              <a:fillRect/>
            </a:stretch>
          </p:blipFill>
          <p:spPr>
            <a:xfrm>
              <a:off x="-1" y="-1"/>
              <a:ext cx="691358" cy="691358"/>
            </a:xfrm>
            <a:prstGeom prst="rect">
              <a:avLst/>
            </a:prstGeom>
            <a:effectLst/>
          </p:spPr>
        </p:pic>
      </p:grpSp>
      <p:grpSp>
        <p:nvGrpSpPr>
          <p:cNvPr id="5387" name="A"/>
          <p:cNvGrpSpPr/>
          <p:nvPr/>
        </p:nvGrpSpPr>
        <p:grpSpPr>
          <a:xfrm>
            <a:off x="963651" y="1908521"/>
            <a:ext cx="691357" cy="691357"/>
            <a:chOff x="0" y="0"/>
            <a:chExt cx="691356" cy="691356"/>
          </a:xfrm>
        </p:grpSpPr>
        <p:sp>
          <p:nvSpPr>
            <p:cNvPr id="5386"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5385" name="A" descr="A"/>
            <p:cNvPicPr>
              <a:picLocks/>
            </p:cNvPicPr>
            <p:nvPr/>
          </p:nvPicPr>
          <p:blipFill>
            <a:blip r:embed="rId3"/>
            <a:stretch>
              <a:fillRect/>
            </a:stretch>
          </p:blipFill>
          <p:spPr>
            <a:xfrm>
              <a:off x="-1" y="-1"/>
              <a:ext cx="691358" cy="691358"/>
            </a:xfrm>
            <a:prstGeom prst="rect">
              <a:avLst/>
            </a:prstGeom>
            <a:effectLst/>
          </p:spPr>
        </p:pic>
      </p:grpSp>
      <p:sp>
        <p:nvSpPr>
          <p:cNvPr id="5428"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29"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390"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30" name="Connection Line"/>
          <p:cNvSpPr/>
          <p:nvPr/>
        </p:nvSpPr>
        <p:spPr>
          <a:xfrm>
            <a:off x="33992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31" name="Connection Line"/>
          <p:cNvSpPr/>
          <p:nvPr/>
        </p:nvSpPr>
        <p:spPr>
          <a:xfrm>
            <a:off x="36024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393" name="Line"/>
          <p:cNvSpPr/>
          <p:nvPr/>
        </p:nvSpPr>
        <p:spPr>
          <a:xfrm flipH="1">
            <a:off x="3745752" y="155002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32"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33"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396"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34" name="Connection Line"/>
          <p:cNvSpPr/>
          <p:nvPr/>
        </p:nvSpPr>
        <p:spPr>
          <a:xfrm>
            <a:off x="1084131" y="134390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35" name="Connection Line"/>
          <p:cNvSpPr/>
          <p:nvPr/>
        </p:nvSpPr>
        <p:spPr>
          <a:xfrm>
            <a:off x="1287331" y="134390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399" name="Line"/>
          <p:cNvSpPr/>
          <p:nvPr/>
        </p:nvSpPr>
        <p:spPr>
          <a:xfrm flipH="1">
            <a:off x="1430641" y="155773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36"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37"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02"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38"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39"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05"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40" name="Connection Line"/>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41" name="Connection Line"/>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08" name="Line"/>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42"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43"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11"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414" name="I"/>
          <p:cNvGrpSpPr/>
          <p:nvPr/>
        </p:nvGrpSpPr>
        <p:grpSpPr>
          <a:xfrm>
            <a:off x="10173172" y="1936821"/>
            <a:ext cx="691357" cy="691357"/>
            <a:chOff x="0" y="0"/>
            <a:chExt cx="691356" cy="691356"/>
          </a:xfrm>
        </p:grpSpPr>
        <p:sp>
          <p:nvSpPr>
            <p:cNvPr id="5413"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412" name="I" descr="I"/>
            <p:cNvPicPr>
              <a:picLocks/>
            </p:cNvPicPr>
            <p:nvPr/>
          </p:nvPicPr>
          <p:blipFill>
            <a:blip r:embed="rId3"/>
            <a:stretch>
              <a:fillRect/>
            </a:stretch>
          </p:blipFill>
          <p:spPr>
            <a:xfrm>
              <a:off x="-1" y="-1"/>
              <a:ext cx="691358" cy="691358"/>
            </a:xfrm>
            <a:prstGeom prst="rect">
              <a:avLst/>
            </a:prstGeom>
            <a:effectLst/>
          </p:spPr>
        </p:pic>
      </p:grpSp>
      <p:sp>
        <p:nvSpPr>
          <p:cNvPr id="5444"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45"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17"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420" name="J"/>
          <p:cNvGrpSpPr/>
          <p:nvPr/>
        </p:nvGrpSpPr>
        <p:grpSpPr>
          <a:xfrm>
            <a:off x="11349792" y="1949521"/>
            <a:ext cx="691357" cy="691357"/>
            <a:chOff x="0" y="0"/>
            <a:chExt cx="691356" cy="691356"/>
          </a:xfrm>
        </p:grpSpPr>
        <p:sp>
          <p:nvSpPr>
            <p:cNvPr id="5419"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418" name="J" descr="J"/>
            <p:cNvPicPr>
              <a:picLocks/>
            </p:cNvPicPr>
            <p:nvPr/>
          </p:nvPicPr>
          <p:blipFill>
            <a:blip r:embed="rId3"/>
            <a:stretch>
              <a:fillRect/>
            </a:stretch>
          </p:blipFill>
          <p:spPr>
            <a:xfrm>
              <a:off x="-1" y="-1"/>
              <a:ext cx="691358" cy="691358"/>
            </a:xfrm>
            <a:prstGeom prst="rect">
              <a:avLst/>
            </a:prstGeom>
            <a:effectLst/>
          </p:spPr>
        </p:pic>
      </p:grpSp>
      <p:sp>
        <p:nvSpPr>
          <p:cNvPr id="5446"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47"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23"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24" name="Instructions:"/>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5425"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426"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427" name="Using path compression"/>
          <p:cNvSpPr/>
          <p:nvPr/>
        </p:nvSpPr>
        <p:spPr>
          <a:xfrm>
            <a:off x="5066113" y="3867587"/>
            <a:ext cx="2872581"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51" name="G"/>
          <p:cNvGrpSpPr/>
          <p:nvPr/>
        </p:nvGrpSpPr>
        <p:grpSpPr>
          <a:xfrm>
            <a:off x="7935673" y="1935736"/>
            <a:ext cx="691357" cy="691357"/>
            <a:chOff x="0" y="0"/>
            <a:chExt cx="691356" cy="691356"/>
          </a:xfrm>
        </p:grpSpPr>
        <p:sp>
          <p:nvSpPr>
            <p:cNvPr id="5450"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5449" name="G" descr="G"/>
            <p:cNvPicPr>
              <a:picLocks/>
            </p:cNvPicPr>
            <p:nvPr/>
          </p:nvPicPr>
          <p:blipFill>
            <a:blip r:embed="rId3"/>
            <a:stretch>
              <a:fillRect/>
            </a:stretch>
          </p:blipFill>
          <p:spPr>
            <a:xfrm>
              <a:off x="-1" y="-1"/>
              <a:ext cx="691358" cy="691358"/>
            </a:xfrm>
            <a:prstGeom prst="rect">
              <a:avLst/>
            </a:prstGeom>
            <a:effectLst/>
          </p:spPr>
        </p:pic>
      </p:grpSp>
      <p:grpSp>
        <p:nvGrpSpPr>
          <p:cNvPr id="5454" name="E"/>
          <p:cNvGrpSpPr/>
          <p:nvPr/>
        </p:nvGrpSpPr>
        <p:grpSpPr>
          <a:xfrm>
            <a:off x="5593872" y="1948329"/>
            <a:ext cx="691357" cy="691357"/>
            <a:chOff x="0" y="0"/>
            <a:chExt cx="691356" cy="691356"/>
          </a:xfrm>
        </p:grpSpPr>
        <p:sp>
          <p:nvSpPr>
            <p:cNvPr id="5453"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5452" name="E" descr="E"/>
            <p:cNvPicPr>
              <a:picLocks/>
            </p:cNvPicPr>
            <p:nvPr/>
          </p:nvPicPr>
          <p:blipFill>
            <a:blip r:embed="rId3"/>
            <a:stretch>
              <a:fillRect/>
            </a:stretch>
          </p:blipFill>
          <p:spPr>
            <a:xfrm>
              <a:off x="-1" y="-1"/>
              <a:ext cx="691358" cy="691358"/>
            </a:xfrm>
            <a:prstGeom prst="rect">
              <a:avLst/>
            </a:prstGeom>
            <a:effectLst/>
          </p:spPr>
        </p:pic>
      </p:grpSp>
      <p:sp>
        <p:nvSpPr>
          <p:cNvPr id="5455"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grpSp>
        <p:nvGrpSpPr>
          <p:cNvPr id="5458" name="H"/>
          <p:cNvGrpSpPr/>
          <p:nvPr/>
        </p:nvGrpSpPr>
        <p:grpSpPr>
          <a:xfrm>
            <a:off x="9032854" y="1949521"/>
            <a:ext cx="691357" cy="691358"/>
            <a:chOff x="0" y="0"/>
            <a:chExt cx="691356" cy="691356"/>
          </a:xfrm>
        </p:grpSpPr>
        <p:sp>
          <p:nvSpPr>
            <p:cNvPr id="5457"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5456" name="H" descr="H"/>
            <p:cNvPicPr>
              <a:picLocks/>
            </p:cNvPicPr>
            <p:nvPr/>
          </p:nvPicPr>
          <p:blipFill>
            <a:blip r:embed="rId3"/>
            <a:stretch>
              <a:fillRect/>
            </a:stretch>
          </p:blipFill>
          <p:spPr>
            <a:xfrm>
              <a:off x="-1" y="-1"/>
              <a:ext cx="691358" cy="691358"/>
            </a:xfrm>
            <a:prstGeom prst="rect">
              <a:avLst/>
            </a:prstGeom>
            <a:effectLst/>
          </p:spPr>
        </p:pic>
      </p:grpSp>
      <p:grpSp>
        <p:nvGrpSpPr>
          <p:cNvPr id="5461" name="F"/>
          <p:cNvGrpSpPr/>
          <p:nvPr/>
        </p:nvGrpSpPr>
        <p:grpSpPr>
          <a:xfrm>
            <a:off x="6801406" y="1924878"/>
            <a:ext cx="691357" cy="691357"/>
            <a:chOff x="0" y="0"/>
            <a:chExt cx="691356" cy="691356"/>
          </a:xfrm>
        </p:grpSpPr>
        <p:sp>
          <p:nvSpPr>
            <p:cNvPr id="5460"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5459" name="F" descr="F"/>
            <p:cNvPicPr>
              <a:picLocks/>
            </p:cNvPicPr>
            <p:nvPr/>
          </p:nvPicPr>
          <p:blipFill>
            <a:blip r:embed="rId3"/>
            <a:stretch>
              <a:fillRect/>
            </a:stretch>
          </p:blipFill>
          <p:spPr>
            <a:xfrm>
              <a:off x="-1" y="-1"/>
              <a:ext cx="691358" cy="691358"/>
            </a:xfrm>
            <a:prstGeom prst="rect">
              <a:avLst/>
            </a:prstGeom>
            <a:effectLst/>
          </p:spPr>
        </p:pic>
      </p:grpSp>
      <p:sp>
        <p:nvSpPr>
          <p:cNvPr id="5462"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507"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08"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65"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09"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10"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68"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11"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12"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71"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13" name="Connection Line"/>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14" name="Connection Line"/>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74" name="Line"/>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15"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16"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77"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480" name="I"/>
          <p:cNvGrpSpPr/>
          <p:nvPr/>
        </p:nvGrpSpPr>
        <p:grpSpPr>
          <a:xfrm>
            <a:off x="10173172" y="1936821"/>
            <a:ext cx="691357" cy="691357"/>
            <a:chOff x="0" y="0"/>
            <a:chExt cx="691356" cy="691356"/>
          </a:xfrm>
        </p:grpSpPr>
        <p:sp>
          <p:nvSpPr>
            <p:cNvPr id="5479"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478" name="I" descr="I"/>
            <p:cNvPicPr>
              <a:picLocks/>
            </p:cNvPicPr>
            <p:nvPr/>
          </p:nvPicPr>
          <p:blipFill>
            <a:blip r:embed="rId3"/>
            <a:stretch>
              <a:fillRect/>
            </a:stretch>
          </p:blipFill>
          <p:spPr>
            <a:xfrm>
              <a:off x="-1" y="-1"/>
              <a:ext cx="691358" cy="691358"/>
            </a:xfrm>
            <a:prstGeom prst="rect">
              <a:avLst/>
            </a:prstGeom>
            <a:effectLst/>
          </p:spPr>
        </p:pic>
      </p:grpSp>
      <p:sp>
        <p:nvSpPr>
          <p:cNvPr id="5517"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18"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83"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486" name="J"/>
          <p:cNvGrpSpPr/>
          <p:nvPr/>
        </p:nvGrpSpPr>
        <p:grpSpPr>
          <a:xfrm>
            <a:off x="11349792" y="1949521"/>
            <a:ext cx="691357" cy="691357"/>
            <a:chOff x="0" y="0"/>
            <a:chExt cx="691356" cy="691356"/>
          </a:xfrm>
        </p:grpSpPr>
        <p:sp>
          <p:nvSpPr>
            <p:cNvPr id="5485"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484" name="J" descr="J"/>
            <p:cNvPicPr>
              <a:picLocks/>
            </p:cNvPicPr>
            <p:nvPr/>
          </p:nvPicPr>
          <p:blipFill>
            <a:blip r:embed="rId3"/>
            <a:stretch>
              <a:fillRect/>
            </a:stretch>
          </p:blipFill>
          <p:spPr>
            <a:xfrm>
              <a:off x="-1" y="-1"/>
              <a:ext cx="691358" cy="691358"/>
            </a:xfrm>
            <a:prstGeom prst="rect">
              <a:avLst/>
            </a:prstGeom>
            <a:effectLst/>
          </p:spPr>
        </p:pic>
      </p:grpSp>
      <p:sp>
        <p:nvSpPr>
          <p:cNvPr id="5519"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20"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89"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90"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493" name="D"/>
          <p:cNvGrpSpPr/>
          <p:nvPr/>
        </p:nvGrpSpPr>
        <p:grpSpPr>
          <a:xfrm>
            <a:off x="4436602" y="1946189"/>
            <a:ext cx="691357" cy="691357"/>
            <a:chOff x="0" y="0"/>
            <a:chExt cx="691356" cy="691356"/>
          </a:xfrm>
        </p:grpSpPr>
        <p:sp>
          <p:nvSpPr>
            <p:cNvPr id="5492"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5491" name="D" descr="D"/>
            <p:cNvPicPr>
              <a:picLocks/>
            </p:cNvPicPr>
            <p:nvPr/>
          </p:nvPicPr>
          <p:blipFill>
            <a:blip r:embed="rId3"/>
            <a:stretch>
              <a:fillRect/>
            </a:stretch>
          </p:blipFill>
          <p:spPr>
            <a:xfrm>
              <a:off x="-1" y="-1"/>
              <a:ext cx="691358" cy="691358"/>
            </a:xfrm>
            <a:prstGeom prst="rect">
              <a:avLst/>
            </a:prstGeom>
            <a:effectLst/>
          </p:spPr>
        </p:pic>
      </p:grpSp>
      <p:grpSp>
        <p:nvGrpSpPr>
          <p:cNvPr id="5496" name="C"/>
          <p:cNvGrpSpPr/>
          <p:nvPr/>
        </p:nvGrpSpPr>
        <p:grpSpPr>
          <a:xfrm>
            <a:off x="3278761" y="1900811"/>
            <a:ext cx="691358" cy="691357"/>
            <a:chOff x="0" y="0"/>
            <a:chExt cx="691356" cy="691356"/>
          </a:xfrm>
        </p:grpSpPr>
        <p:sp>
          <p:nvSpPr>
            <p:cNvPr id="5495" name="C"/>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5494" name="C" descr="C"/>
            <p:cNvPicPr>
              <a:picLocks/>
            </p:cNvPicPr>
            <p:nvPr/>
          </p:nvPicPr>
          <p:blipFill>
            <a:blip r:embed="rId3"/>
            <a:stretch>
              <a:fillRect/>
            </a:stretch>
          </p:blipFill>
          <p:spPr>
            <a:xfrm>
              <a:off x="-1" y="-1"/>
              <a:ext cx="691358" cy="691358"/>
            </a:xfrm>
            <a:prstGeom prst="rect">
              <a:avLst/>
            </a:prstGeom>
            <a:effectLst/>
          </p:spPr>
        </p:pic>
      </p:grpSp>
      <p:sp>
        <p:nvSpPr>
          <p:cNvPr id="5521"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22"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99"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23" name="Connection Line"/>
          <p:cNvSpPr/>
          <p:nvPr/>
        </p:nvSpPr>
        <p:spPr>
          <a:xfrm>
            <a:off x="33992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24" name="Connection Line"/>
          <p:cNvSpPr/>
          <p:nvPr/>
        </p:nvSpPr>
        <p:spPr>
          <a:xfrm>
            <a:off x="36024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02" name="Line"/>
          <p:cNvSpPr/>
          <p:nvPr/>
        </p:nvSpPr>
        <p:spPr>
          <a:xfrm flipH="1">
            <a:off x="3745752" y="155002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04"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505"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0" name="Instructions:">
            <a:extLst>
              <a:ext uri="{FF2B5EF4-FFF2-40B4-BE49-F238E27FC236}">
                <a16:creationId xmlns:a16="http://schemas.microsoft.com/office/drawing/2014/main" id="{F7CFEF91-58D6-A14F-9248-9F00111E2655}"/>
              </a:ext>
            </a:extLst>
          </p:cNvPr>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61" name="Using path compression">
            <a:extLst>
              <a:ext uri="{FF2B5EF4-FFF2-40B4-BE49-F238E27FC236}">
                <a16:creationId xmlns:a16="http://schemas.microsoft.com/office/drawing/2014/main" id="{09776A68-1B5A-3141-A74F-8EF542904DC4}"/>
              </a:ext>
            </a:extLst>
          </p:cNvPr>
          <p:cNvSpPr/>
          <p:nvPr/>
        </p:nvSpPr>
        <p:spPr>
          <a:xfrm>
            <a:off x="5066113" y="3867587"/>
            <a:ext cx="2872581"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28" name="G"/>
          <p:cNvGrpSpPr/>
          <p:nvPr/>
        </p:nvGrpSpPr>
        <p:grpSpPr>
          <a:xfrm>
            <a:off x="7935673" y="1935736"/>
            <a:ext cx="691357" cy="691357"/>
            <a:chOff x="0" y="0"/>
            <a:chExt cx="691356" cy="691356"/>
          </a:xfrm>
        </p:grpSpPr>
        <p:sp>
          <p:nvSpPr>
            <p:cNvPr id="5527"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5526" name="G" descr="G"/>
            <p:cNvPicPr>
              <a:picLocks/>
            </p:cNvPicPr>
            <p:nvPr/>
          </p:nvPicPr>
          <p:blipFill>
            <a:blip r:embed="rId3"/>
            <a:stretch>
              <a:fillRect/>
            </a:stretch>
          </p:blipFill>
          <p:spPr>
            <a:xfrm>
              <a:off x="-1" y="-1"/>
              <a:ext cx="691358" cy="691358"/>
            </a:xfrm>
            <a:prstGeom prst="rect">
              <a:avLst/>
            </a:prstGeom>
            <a:effectLst/>
          </p:spPr>
        </p:pic>
      </p:grpSp>
      <p:sp>
        <p:nvSpPr>
          <p:cNvPr id="5529" name="D"/>
          <p:cNvSpPr/>
          <p:nvPr/>
        </p:nvSpPr>
        <p:spPr>
          <a:xfrm>
            <a:off x="4462002" y="1971589"/>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530" name="C"/>
          <p:cNvSpPr/>
          <p:nvPr/>
        </p:nvSpPr>
        <p:spPr>
          <a:xfrm>
            <a:off x="3304161" y="1926211"/>
            <a:ext cx="640558"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5533" name="E"/>
          <p:cNvGrpSpPr/>
          <p:nvPr/>
        </p:nvGrpSpPr>
        <p:grpSpPr>
          <a:xfrm>
            <a:off x="5593872" y="1948329"/>
            <a:ext cx="691357" cy="691357"/>
            <a:chOff x="0" y="0"/>
            <a:chExt cx="691356" cy="691356"/>
          </a:xfrm>
        </p:grpSpPr>
        <p:sp>
          <p:nvSpPr>
            <p:cNvPr id="5532"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5531" name="E" descr="E"/>
            <p:cNvPicPr>
              <a:picLocks/>
            </p:cNvPicPr>
            <p:nvPr/>
          </p:nvPicPr>
          <p:blipFill>
            <a:blip r:embed="rId3"/>
            <a:stretch>
              <a:fillRect/>
            </a:stretch>
          </p:blipFill>
          <p:spPr>
            <a:xfrm>
              <a:off x="-1" y="-1"/>
              <a:ext cx="691358" cy="691358"/>
            </a:xfrm>
            <a:prstGeom prst="rect">
              <a:avLst/>
            </a:prstGeom>
            <a:effectLst/>
          </p:spPr>
        </p:pic>
      </p:grpSp>
      <p:sp>
        <p:nvSpPr>
          <p:cNvPr id="5534"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grpSp>
        <p:nvGrpSpPr>
          <p:cNvPr id="5537" name="H"/>
          <p:cNvGrpSpPr/>
          <p:nvPr/>
        </p:nvGrpSpPr>
        <p:grpSpPr>
          <a:xfrm>
            <a:off x="9032854" y="1949521"/>
            <a:ext cx="691357" cy="691358"/>
            <a:chOff x="0" y="0"/>
            <a:chExt cx="691356" cy="691356"/>
          </a:xfrm>
        </p:grpSpPr>
        <p:sp>
          <p:nvSpPr>
            <p:cNvPr id="5536"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5535" name="H" descr="H"/>
            <p:cNvPicPr>
              <a:picLocks/>
            </p:cNvPicPr>
            <p:nvPr/>
          </p:nvPicPr>
          <p:blipFill>
            <a:blip r:embed="rId3"/>
            <a:stretch>
              <a:fillRect/>
            </a:stretch>
          </p:blipFill>
          <p:spPr>
            <a:xfrm>
              <a:off x="-1" y="-1"/>
              <a:ext cx="691358" cy="691358"/>
            </a:xfrm>
            <a:prstGeom prst="rect">
              <a:avLst/>
            </a:prstGeom>
            <a:effectLst/>
          </p:spPr>
        </p:pic>
      </p:grpSp>
      <p:grpSp>
        <p:nvGrpSpPr>
          <p:cNvPr id="5540" name="F"/>
          <p:cNvGrpSpPr/>
          <p:nvPr/>
        </p:nvGrpSpPr>
        <p:grpSpPr>
          <a:xfrm>
            <a:off x="6801406" y="1924878"/>
            <a:ext cx="691357" cy="691357"/>
            <a:chOff x="0" y="0"/>
            <a:chExt cx="691356" cy="691356"/>
          </a:xfrm>
        </p:grpSpPr>
        <p:sp>
          <p:nvSpPr>
            <p:cNvPr id="5539"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5538" name="F" descr="F"/>
            <p:cNvPicPr>
              <a:picLocks/>
            </p:cNvPicPr>
            <p:nvPr/>
          </p:nvPicPr>
          <p:blipFill>
            <a:blip r:embed="rId3"/>
            <a:stretch>
              <a:fillRect/>
            </a:stretch>
          </p:blipFill>
          <p:spPr>
            <a:xfrm>
              <a:off x="-1" y="-1"/>
              <a:ext cx="691358" cy="691358"/>
            </a:xfrm>
            <a:prstGeom prst="rect">
              <a:avLst/>
            </a:prstGeom>
            <a:effectLst/>
          </p:spPr>
        </p:pic>
      </p:grpSp>
      <p:sp>
        <p:nvSpPr>
          <p:cNvPr id="5541" name="A"/>
          <p:cNvSpPr/>
          <p:nvPr/>
        </p:nvSpPr>
        <p:spPr>
          <a:xfrm>
            <a:off x="989051" y="193392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578"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79"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44"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80"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81"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47"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82"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83"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50"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84"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85"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53"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86" name="Connection Line"/>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87" name="Connection Line"/>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56" name="Line"/>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88"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89"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59"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562" name="I"/>
          <p:cNvGrpSpPr/>
          <p:nvPr/>
        </p:nvGrpSpPr>
        <p:grpSpPr>
          <a:xfrm>
            <a:off x="10173172" y="1936821"/>
            <a:ext cx="691357" cy="691357"/>
            <a:chOff x="0" y="0"/>
            <a:chExt cx="691356" cy="691356"/>
          </a:xfrm>
        </p:grpSpPr>
        <p:sp>
          <p:nvSpPr>
            <p:cNvPr id="5561"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560" name="I" descr="I"/>
            <p:cNvPicPr>
              <a:picLocks/>
            </p:cNvPicPr>
            <p:nvPr/>
          </p:nvPicPr>
          <p:blipFill>
            <a:blip r:embed="rId3"/>
            <a:stretch>
              <a:fillRect/>
            </a:stretch>
          </p:blipFill>
          <p:spPr>
            <a:xfrm>
              <a:off x="-1" y="-1"/>
              <a:ext cx="691358" cy="691358"/>
            </a:xfrm>
            <a:prstGeom prst="rect">
              <a:avLst/>
            </a:prstGeom>
            <a:effectLst/>
          </p:spPr>
        </p:pic>
      </p:grpSp>
      <p:sp>
        <p:nvSpPr>
          <p:cNvPr id="5590"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91"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65"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568" name="J"/>
          <p:cNvGrpSpPr/>
          <p:nvPr/>
        </p:nvGrpSpPr>
        <p:grpSpPr>
          <a:xfrm>
            <a:off x="11349792" y="1949521"/>
            <a:ext cx="691357" cy="691357"/>
            <a:chOff x="0" y="0"/>
            <a:chExt cx="691356" cy="691356"/>
          </a:xfrm>
        </p:grpSpPr>
        <p:sp>
          <p:nvSpPr>
            <p:cNvPr id="5567"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566" name="J" descr="J"/>
            <p:cNvPicPr>
              <a:picLocks/>
            </p:cNvPicPr>
            <p:nvPr/>
          </p:nvPicPr>
          <p:blipFill>
            <a:blip r:embed="rId3"/>
            <a:stretch>
              <a:fillRect/>
            </a:stretch>
          </p:blipFill>
          <p:spPr>
            <a:xfrm>
              <a:off x="-1" y="-1"/>
              <a:ext cx="691358" cy="691358"/>
            </a:xfrm>
            <a:prstGeom prst="rect">
              <a:avLst/>
            </a:prstGeom>
            <a:effectLst/>
          </p:spPr>
        </p:pic>
      </p:grpSp>
      <p:sp>
        <p:nvSpPr>
          <p:cNvPr id="5592"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93"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71"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72"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73" name="Line"/>
          <p:cNvSpPr/>
          <p:nvPr/>
        </p:nvSpPr>
        <p:spPr>
          <a:xfrm>
            <a:off x="4058462" y="2270556"/>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75"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576"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4" name="Instructions:">
            <a:extLst>
              <a:ext uri="{FF2B5EF4-FFF2-40B4-BE49-F238E27FC236}">
                <a16:creationId xmlns:a16="http://schemas.microsoft.com/office/drawing/2014/main" id="{9303E613-143F-914A-8CB7-CDA6EBD81B15}"/>
              </a:ext>
            </a:extLst>
          </p:cNvPr>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55" name="Using path compression">
            <a:extLst>
              <a:ext uri="{FF2B5EF4-FFF2-40B4-BE49-F238E27FC236}">
                <a16:creationId xmlns:a16="http://schemas.microsoft.com/office/drawing/2014/main" id="{E3164017-5F16-4A42-B0B3-F21DAECF2B84}"/>
              </a:ext>
            </a:extLst>
          </p:cNvPr>
          <p:cNvSpPr/>
          <p:nvPr/>
        </p:nvSpPr>
        <p:spPr>
          <a:xfrm>
            <a:off x="5066113" y="3867587"/>
            <a:ext cx="2872581"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97" name="G"/>
          <p:cNvGrpSpPr/>
          <p:nvPr/>
        </p:nvGrpSpPr>
        <p:grpSpPr>
          <a:xfrm>
            <a:off x="7935673" y="1935736"/>
            <a:ext cx="691357" cy="691357"/>
            <a:chOff x="0" y="0"/>
            <a:chExt cx="691356" cy="691356"/>
          </a:xfrm>
        </p:grpSpPr>
        <p:sp>
          <p:nvSpPr>
            <p:cNvPr id="5596"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5595" name="G" descr="G"/>
            <p:cNvPicPr>
              <a:picLocks/>
            </p:cNvPicPr>
            <p:nvPr/>
          </p:nvPicPr>
          <p:blipFill>
            <a:blip r:embed="rId3"/>
            <a:stretch>
              <a:fillRect/>
            </a:stretch>
          </p:blipFill>
          <p:spPr>
            <a:xfrm>
              <a:off x="-1" y="-1"/>
              <a:ext cx="691358" cy="691358"/>
            </a:xfrm>
            <a:prstGeom prst="rect">
              <a:avLst/>
            </a:prstGeom>
            <a:effectLst/>
          </p:spPr>
        </p:pic>
      </p:grpSp>
      <p:sp>
        <p:nvSpPr>
          <p:cNvPr id="5598" name="D"/>
          <p:cNvSpPr/>
          <p:nvPr/>
        </p:nvSpPr>
        <p:spPr>
          <a:xfrm>
            <a:off x="4462002" y="1971589"/>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599" name="C"/>
          <p:cNvSpPr/>
          <p:nvPr/>
        </p:nvSpPr>
        <p:spPr>
          <a:xfrm>
            <a:off x="3304161" y="1926211"/>
            <a:ext cx="640558"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600" name="E"/>
          <p:cNvSpPr/>
          <p:nvPr/>
        </p:nvSpPr>
        <p:spPr>
          <a:xfrm>
            <a:off x="5619272" y="1973729"/>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601" name="B"/>
          <p:cNvSpPr/>
          <p:nvPr/>
        </p:nvSpPr>
        <p:spPr>
          <a:xfrm>
            <a:off x="2146891" y="1926211"/>
            <a:ext cx="640557" cy="640557"/>
          </a:xfrm>
          <a:prstGeom prst="ellipse">
            <a:avLst/>
          </a:prstGeom>
          <a:blipFill>
            <a:blip r:embed="rId6"/>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grpSp>
        <p:nvGrpSpPr>
          <p:cNvPr id="5604" name="H"/>
          <p:cNvGrpSpPr/>
          <p:nvPr/>
        </p:nvGrpSpPr>
        <p:grpSpPr>
          <a:xfrm>
            <a:off x="9032854" y="1949521"/>
            <a:ext cx="691357" cy="691358"/>
            <a:chOff x="0" y="0"/>
            <a:chExt cx="691356" cy="691356"/>
          </a:xfrm>
        </p:grpSpPr>
        <p:sp>
          <p:nvSpPr>
            <p:cNvPr id="5603"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5602" name="H" descr="H"/>
            <p:cNvPicPr>
              <a:picLocks/>
            </p:cNvPicPr>
            <p:nvPr/>
          </p:nvPicPr>
          <p:blipFill>
            <a:blip r:embed="rId3"/>
            <a:stretch>
              <a:fillRect/>
            </a:stretch>
          </p:blipFill>
          <p:spPr>
            <a:xfrm>
              <a:off x="-1" y="-1"/>
              <a:ext cx="691358" cy="691358"/>
            </a:xfrm>
            <a:prstGeom prst="rect">
              <a:avLst/>
            </a:prstGeom>
            <a:effectLst/>
          </p:spPr>
        </p:pic>
      </p:grpSp>
      <p:sp>
        <p:nvSpPr>
          <p:cNvPr id="5605" name="F"/>
          <p:cNvSpPr/>
          <p:nvPr/>
        </p:nvSpPr>
        <p:spPr>
          <a:xfrm>
            <a:off x="6826806" y="1950278"/>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606" name="A"/>
          <p:cNvSpPr/>
          <p:nvPr/>
        </p:nvSpPr>
        <p:spPr>
          <a:xfrm>
            <a:off x="989051" y="1933921"/>
            <a:ext cx="640557" cy="640557"/>
          </a:xfrm>
          <a:prstGeom prst="ellipse">
            <a:avLst/>
          </a:prstGeom>
          <a:blipFill>
            <a:blip r:embed="rId6"/>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641"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42"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09"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43"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44"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12"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45"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46"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15"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47"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48"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18"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621" name="I"/>
          <p:cNvGrpSpPr/>
          <p:nvPr/>
        </p:nvGrpSpPr>
        <p:grpSpPr>
          <a:xfrm>
            <a:off x="10173172" y="1936821"/>
            <a:ext cx="691357" cy="691357"/>
            <a:chOff x="0" y="0"/>
            <a:chExt cx="691356" cy="691356"/>
          </a:xfrm>
        </p:grpSpPr>
        <p:sp>
          <p:nvSpPr>
            <p:cNvPr id="5620"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619" name="I" descr="I"/>
            <p:cNvPicPr>
              <a:picLocks/>
            </p:cNvPicPr>
            <p:nvPr/>
          </p:nvPicPr>
          <p:blipFill>
            <a:blip r:embed="rId3"/>
            <a:stretch>
              <a:fillRect/>
            </a:stretch>
          </p:blipFill>
          <p:spPr>
            <a:xfrm>
              <a:off x="-1" y="-1"/>
              <a:ext cx="691358" cy="691358"/>
            </a:xfrm>
            <a:prstGeom prst="rect">
              <a:avLst/>
            </a:prstGeom>
            <a:effectLst/>
          </p:spPr>
        </p:pic>
      </p:grpSp>
      <p:sp>
        <p:nvSpPr>
          <p:cNvPr id="5649"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50"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24"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627" name="J"/>
          <p:cNvGrpSpPr/>
          <p:nvPr/>
        </p:nvGrpSpPr>
        <p:grpSpPr>
          <a:xfrm>
            <a:off x="11349792" y="1949521"/>
            <a:ext cx="691357" cy="691357"/>
            <a:chOff x="0" y="0"/>
            <a:chExt cx="691356" cy="691356"/>
          </a:xfrm>
        </p:grpSpPr>
        <p:sp>
          <p:nvSpPr>
            <p:cNvPr id="5626"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625" name="J" descr="J"/>
            <p:cNvPicPr>
              <a:picLocks/>
            </p:cNvPicPr>
            <p:nvPr/>
          </p:nvPicPr>
          <p:blipFill>
            <a:blip r:embed="rId3"/>
            <a:stretch>
              <a:fillRect/>
            </a:stretch>
          </p:blipFill>
          <p:spPr>
            <a:xfrm>
              <a:off x="-1" y="-1"/>
              <a:ext cx="691358" cy="691358"/>
            </a:xfrm>
            <a:prstGeom prst="rect">
              <a:avLst/>
            </a:prstGeom>
            <a:effectLst/>
          </p:spPr>
        </p:pic>
      </p:grpSp>
      <p:sp>
        <p:nvSpPr>
          <p:cNvPr id="5651"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52"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30"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31"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32"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33"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53"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54"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36"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38"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639"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48" name="Instructions:">
            <a:extLst>
              <a:ext uri="{FF2B5EF4-FFF2-40B4-BE49-F238E27FC236}">
                <a16:creationId xmlns:a16="http://schemas.microsoft.com/office/drawing/2014/main" id="{2B67F1AF-2CB6-6A42-BB74-C2B90A31DE4D}"/>
              </a:ext>
            </a:extLst>
          </p:cNvPr>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49" name="Using path compression">
            <a:extLst>
              <a:ext uri="{FF2B5EF4-FFF2-40B4-BE49-F238E27FC236}">
                <a16:creationId xmlns:a16="http://schemas.microsoft.com/office/drawing/2014/main" id="{C8D4D3D4-B7CC-934C-A8D5-F5620CB26B01}"/>
              </a:ext>
            </a:extLst>
          </p:cNvPr>
          <p:cNvSpPr/>
          <p:nvPr/>
        </p:nvSpPr>
        <p:spPr>
          <a:xfrm>
            <a:off x="5066113" y="3867587"/>
            <a:ext cx="2872581"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6"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657"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658"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659" name="E"/>
          <p:cNvSpPr/>
          <p:nvPr/>
        </p:nvSpPr>
        <p:spPr>
          <a:xfrm>
            <a:off x="5619272" y="1973729"/>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660"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661"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662" name="F"/>
          <p:cNvSpPr/>
          <p:nvPr/>
        </p:nvSpPr>
        <p:spPr>
          <a:xfrm>
            <a:off x="6826806" y="1950278"/>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663" name="A"/>
          <p:cNvSpPr/>
          <p:nvPr/>
        </p:nvSpPr>
        <p:spPr>
          <a:xfrm>
            <a:off x="989051" y="193392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696"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97"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66"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98"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99"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69"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00"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01"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72"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675" name="I"/>
          <p:cNvGrpSpPr/>
          <p:nvPr/>
        </p:nvGrpSpPr>
        <p:grpSpPr>
          <a:xfrm>
            <a:off x="10173172" y="1936821"/>
            <a:ext cx="691357" cy="691357"/>
            <a:chOff x="0" y="0"/>
            <a:chExt cx="691356" cy="691356"/>
          </a:xfrm>
        </p:grpSpPr>
        <p:sp>
          <p:nvSpPr>
            <p:cNvPr id="5674"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673" name="I" descr="I"/>
            <p:cNvPicPr>
              <a:picLocks/>
            </p:cNvPicPr>
            <p:nvPr/>
          </p:nvPicPr>
          <p:blipFill>
            <a:blip r:embed="rId6"/>
            <a:stretch>
              <a:fillRect/>
            </a:stretch>
          </p:blipFill>
          <p:spPr>
            <a:xfrm>
              <a:off x="-1" y="-1"/>
              <a:ext cx="691358" cy="691358"/>
            </a:xfrm>
            <a:prstGeom prst="rect">
              <a:avLst/>
            </a:prstGeom>
            <a:effectLst/>
          </p:spPr>
        </p:pic>
      </p:grpSp>
      <p:sp>
        <p:nvSpPr>
          <p:cNvPr id="5702"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03"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78"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681" name="J"/>
          <p:cNvGrpSpPr/>
          <p:nvPr/>
        </p:nvGrpSpPr>
        <p:grpSpPr>
          <a:xfrm>
            <a:off x="11349792" y="1949521"/>
            <a:ext cx="691357" cy="691357"/>
            <a:chOff x="0" y="0"/>
            <a:chExt cx="691356" cy="691356"/>
          </a:xfrm>
        </p:grpSpPr>
        <p:sp>
          <p:nvSpPr>
            <p:cNvPr id="5680"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679" name="J" descr="J"/>
            <p:cNvPicPr>
              <a:picLocks/>
            </p:cNvPicPr>
            <p:nvPr/>
          </p:nvPicPr>
          <p:blipFill>
            <a:blip r:embed="rId6"/>
            <a:stretch>
              <a:fillRect/>
            </a:stretch>
          </p:blipFill>
          <p:spPr>
            <a:xfrm>
              <a:off x="-1" y="-1"/>
              <a:ext cx="691358" cy="691358"/>
            </a:xfrm>
            <a:prstGeom prst="rect">
              <a:avLst/>
            </a:prstGeom>
            <a:effectLst/>
          </p:spPr>
        </p:pic>
      </p:grpSp>
      <p:sp>
        <p:nvSpPr>
          <p:cNvPr id="5704"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05"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84"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85"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86"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87"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06"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07"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90"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91"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93"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694"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42" name="Instructions:">
            <a:extLst>
              <a:ext uri="{FF2B5EF4-FFF2-40B4-BE49-F238E27FC236}">
                <a16:creationId xmlns:a16="http://schemas.microsoft.com/office/drawing/2014/main" id="{BD1EC84D-34E7-6A48-BD60-4B95D5B9A3EE}"/>
              </a:ext>
            </a:extLst>
          </p:cNvPr>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43" name="Using path compression">
            <a:extLst>
              <a:ext uri="{FF2B5EF4-FFF2-40B4-BE49-F238E27FC236}">
                <a16:creationId xmlns:a16="http://schemas.microsoft.com/office/drawing/2014/main" id="{0D446A12-E918-D84B-8C87-D1F558F3120D}"/>
              </a:ext>
            </a:extLst>
          </p:cNvPr>
          <p:cNvSpPr/>
          <p:nvPr/>
        </p:nvSpPr>
        <p:spPr>
          <a:xfrm>
            <a:off x="5066113" y="3867587"/>
            <a:ext cx="2872581"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9"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710"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711"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712" name="E"/>
          <p:cNvSpPr/>
          <p:nvPr/>
        </p:nvSpPr>
        <p:spPr>
          <a:xfrm>
            <a:off x="5619272" y="1973729"/>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713"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714"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715" name="F"/>
          <p:cNvSpPr/>
          <p:nvPr/>
        </p:nvSpPr>
        <p:spPr>
          <a:xfrm>
            <a:off x="6826806" y="1950278"/>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716" name="A"/>
          <p:cNvSpPr/>
          <p:nvPr/>
        </p:nvSpPr>
        <p:spPr>
          <a:xfrm>
            <a:off x="989051" y="193392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743"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44"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19"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45"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46"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22"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47"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48"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25"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26" name="I"/>
          <p:cNvSpPr/>
          <p:nvPr/>
        </p:nvSpPr>
        <p:spPr>
          <a:xfrm>
            <a:off x="10198572" y="1962221"/>
            <a:ext cx="640557" cy="640557"/>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749"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50"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29"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30" name="J"/>
          <p:cNvSpPr/>
          <p:nvPr/>
        </p:nvSpPr>
        <p:spPr>
          <a:xfrm>
            <a:off x="11375192" y="1974921"/>
            <a:ext cx="640557" cy="640557"/>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731"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32"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33"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51"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52"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36"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37"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38"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40"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741"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36" name="Instructions:">
            <a:extLst>
              <a:ext uri="{FF2B5EF4-FFF2-40B4-BE49-F238E27FC236}">
                <a16:creationId xmlns:a16="http://schemas.microsoft.com/office/drawing/2014/main" id="{070BC315-8480-C24E-8B3F-EFE28F17806E}"/>
              </a:ext>
            </a:extLst>
          </p:cNvPr>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37" name="Using path compression">
            <a:extLst>
              <a:ext uri="{FF2B5EF4-FFF2-40B4-BE49-F238E27FC236}">
                <a16:creationId xmlns:a16="http://schemas.microsoft.com/office/drawing/2014/main" id="{ED3E2B24-C425-6B47-8C31-D7254A536A7C}"/>
              </a:ext>
            </a:extLst>
          </p:cNvPr>
          <p:cNvSpPr/>
          <p:nvPr/>
        </p:nvSpPr>
        <p:spPr>
          <a:xfrm>
            <a:off x="5066113" y="3867587"/>
            <a:ext cx="2872581"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304" name="12"/>
          <p:cNvSpPr/>
          <p:nvPr/>
        </p:nvSpPr>
        <p:spPr>
          <a:xfrm>
            <a:off x="4631752" y="8147304"/>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05"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06"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07"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08"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9" name="11"/>
          <p:cNvSpPr/>
          <p:nvPr/>
        </p:nvSpPr>
        <p:spPr>
          <a:xfrm>
            <a:off x="5075722" y="7499010"/>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10"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11"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2"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13" name="3"/>
          <p:cNvSpPr/>
          <p:nvPr/>
        </p:nvSpPr>
        <p:spPr>
          <a:xfrm>
            <a:off x="9973062" y="3223718"/>
            <a:ext cx="980667" cy="1780428"/>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4" name="4"/>
          <p:cNvSpPr/>
          <p:nvPr/>
        </p:nvSpPr>
        <p:spPr>
          <a:xfrm>
            <a:off x="10950454" y="4047659"/>
            <a:ext cx="980667" cy="985464"/>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15" name="2"/>
          <p:cNvSpPr/>
          <p:nvPr/>
        </p:nvSpPr>
        <p:spPr>
          <a:xfrm>
            <a:off x="9032190" y="3209769"/>
            <a:ext cx="980667" cy="985464"/>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6"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17" name="8"/>
          <p:cNvSpPr/>
          <p:nvPr/>
        </p:nvSpPr>
        <p:spPr>
          <a:xfrm>
            <a:off x="6483130" y="5473869"/>
            <a:ext cx="980667" cy="985465"/>
          </a:xfrm>
          <a:prstGeom prst="roundRect">
            <a:avLst>
              <a:gd name="adj" fmla="val 18438"/>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8" name="6"/>
          <p:cNvSpPr/>
          <p:nvPr/>
        </p:nvSpPr>
        <p:spPr>
          <a:xfrm>
            <a:off x="6483130" y="4488010"/>
            <a:ext cx="980667" cy="985465"/>
          </a:xfrm>
          <a:prstGeom prst="roundRect">
            <a:avLst>
              <a:gd name="adj" fmla="val 19426"/>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755"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756"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757" name="E"/>
          <p:cNvSpPr/>
          <p:nvPr/>
        </p:nvSpPr>
        <p:spPr>
          <a:xfrm>
            <a:off x="5619272" y="1973729"/>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758"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759"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760" name="F"/>
          <p:cNvSpPr/>
          <p:nvPr/>
        </p:nvSpPr>
        <p:spPr>
          <a:xfrm>
            <a:off x="6826806" y="1950278"/>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761" name="A"/>
          <p:cNvSpPr/>
          <p:nvPr/>
        </p:nvSpPr>
        <p:spPr>
          <a:xfrm>
            <a:off x="989051" y="193392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786"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87"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64"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88"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89"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67"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90"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91"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70"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71" name="I"/>
          <p:cNvSpPr/>
          <p:nvPr/>
        </p:nvSpPr>
        <p:spPr>
          <a:xfrm>
            <a:off x="10198572" y="1962221"/>
            <a:ext cx="640557"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772" name="J"/>
          <p:cNvSpPr/>
          <p:nvPr/>
        </p:nvSpPr>
        <p:spPr>
          <a:xfrm>
            <a:off x="11375192" y="1974921"/>
            <a:ext cx="640557"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773"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74"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75"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92"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93"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78"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79"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80"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81"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83"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784"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34" name="Instructions:">
            <a:extLst>
              <a:ext uri="{FF2B5EF4-FFF2-40B4-BE49-F238E27FC236}">
                <a16:creationId xmlns:a16="http://schemas.microsoft.com/office/drawing/2014/main" id="{792B021F-11CC-5946-A8B7-5DD45F967712}"/>
              </a:ext>
            </a:extLst>
          </p:cNvPr>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35" name="Using path compression">
            <a:extLst>
              <a:ext uri="{FF2B5EF4-FFF2-40B4-BE49-F238E27FC236}">
                <a16:creationId xmlns:a16="http://schemas.microsoft.com/office/drawing/2014/main" id="{CA612928-6930-B549-9FFE-35A5595864CD}"/>
              </a:ext>
            </a:extLst>
          </p:cNvPr>
          <p:cNvSpPr/>
          <p:nvPr/>
        </p:nvSpPr>
        <p:spPr>
          <a:xfrm>
            <a:off x="5066113" y="3867587"/>
            <a:ext cx="2872581"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796"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797"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798" name="E"/>
          <p:cNvSpPr/>
          <p:nvPr/>
        </p:nvSpPr>
        <p:spPr>
          <a:xfrm>
            <a:off x="5619272" y="1973729"/>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799"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800"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801" name="F"/>
          <p:cNvSpPr/>
          <p:nvPr/>
        </p:nvSpPr>
        <p:spPr>
          <a:xfrm>
            <a:off x="6826806" y="1950278"/>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802" name="A"/>
          <p:cNvSpPr/>
          <p:nvPr/>
        </p:nvSpPr>
        <p:spPr>
          <a:xfrm>
            <a:off x="989051" y="193392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827"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828"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05"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29"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830"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08"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31"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832"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11"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12" name="I"/>
          <p:cNvSpPr/>
          <p:nvPr/>
        </p:nvSpPr>
        <p:spPr>
          <a:xfrm>
            <a:off x="10198572" y="1962221"/>
            <a:ext cx="640557"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813" name="J"/>
          <p:cNvSpPr/>
          <p:nvPr/>
        </p:nvSpPr>
        <p:spPr>
          <a:xfrm>
            <a:off x="9058254" y="2990921"/>
            <a:ext cx="640557" cy="640557"/>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814"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15"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16"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33"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834"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19"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20"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21"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22"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24"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825"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34" name="Instructions:">
            <a:extLst>
              <a:ext uri="{FF2B5EF4-FFF2-40B4-BE49-F238E27FC236}">
                <a16:creationId xmlns:a16="http://schemas.microsoft.com/office/drawing/2014/main" id="{4CBEC917-B042-3A4F-8B6B-E3C76044D8C2}"/>
              </a:ext>
            </a:extLst>
          </p:cNvPr>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35" name="Using path compression">
            <a:extLst>
              <a:ext uri="{FF2B5EF4-FFF2-40B4-BE49-F238E27FC236}">
                <a16:creationId xmlns:a16="http://schemas.microsoft.com/office/drawing/2014/main" id="{9A1A9A40-4BFF-A346-B0A6-C8B761ACA255}"/>
              </a:ext>
            </a:extLst>
          </p:cNvPr>
          <p:cNvSpPr/>
          <p:nvPr/>
        </p:nvSpPr>
        <p:spPr>
          <a:xfrm>
            <a:off x="5066113" y="3867587"/>
            <a:ext cx="2872581"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 name="G"/>
          <p:cNvSpPr/>
          <p:nvPr/>
        </p:nvSpPr>
        <p:spPr>
          <a:xfrm>
            <a:off x="7961073" y="1961136"/>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837" name="D"/>
          <p:cNvSpPr/>
          <p:nvPr/>
        </p:nvSpPr>
        <p:spPr>
          <a:xfrm>
            <a:off x="4462002" y="1971589"/>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838" name="C"/>
          <p:cNvSpPr/>
          <p:nvPr/>
        </p:nvSpPr>
        <p:spPr>
          <a:xfrm>
            <a:off x="3304161" y="1926211"/>
            <a:ext cx="640558"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839"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840"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841" name="H"/>
          <p:cNvSpPr/>
          <p:nvPr/>
        </p:nvSpPr>
        <p:spPr>
          <a:xfrm>
            <a:off x="9058254" y="19749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842"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843" name="A"/>
          <p:cNvSpPr/>
          <p:nvPr/>
        </p:nvSpPr>
        <p:spPr>
          <a:xfrm>
            <a:off x="989051" y="1933921"/>
            <a:ext cx="640557" cy="640557"/>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867"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868"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46"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69"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870"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49"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50" name="I"/>
          <p:cNvSpPr/>
          <p:nvPr/>
        </p:nvSpPr>
        <p:spPr>
          <a:xfrm>
            <a:off x="10198572" y="19622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851" name="J"/>
          <p:cNvSpPr/>
          <p:nvPr/>
        </p:nvSpPr>
        <p:spPr>
          <a:xfrm>
            <a:off x="9058254" y="29909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852"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53"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54"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71"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872"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57"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58"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59"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60"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73"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862"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64"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865"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33" name="Instructions:">
            <a:extLst>
              <a:ext uri="{FF2B5EF4-FFF2-40B4-BE49-F238E27FC236}">
                <a16:creationId xmlns:a16="http://schemas.microsoft.com/office/drawing/2014/main" id="{772EEEEE-9FAB-D845-9247-43D211B56287}"/>
              </a:ext>
            </a:extLst>
          </p:cNvPr>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34" name="Using path compression">
            <a:extLst>
              <a:ext uri="{FF2B5EF4-FFF2-40B4-BE49-F238E27FC236}">
                <a16:creationId xmlns:a16="http://schemas.microsoft.com/office/drawing/2014/main" id="{CFB0709E-DDA4-1544-B75B-76E38FF2CA5D}"/>
              </a:ext>
            </a:extLst>
          </p:cNvPr>
          <p:cNvSpPr/>
          <p:nvPr/>
        </p:nvSpPr>
        <p:spPr>
          <a:xfrm>
            <a:off x="5066113" y="3867587"/>
            <a:ext cx="2872581"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5" name="G"/>
          <p:cNvSpPr/>
          <p:nvPr/>
        </p:nvSpPr>
        <p:spPr>
          <a:xfrm>
            <a:off x="7961073" y="1961136"/>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876" name="D"/>
          <p:cNvSpPr/>
          <p:nvPr/>
        </p:nvSpPr>
        <p:spPr>
          <a:xfrm>
            <a:off x="4462002" y="1971589"/>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877" name="C"/>
          <p:cNvSpPr/>
          <p:nvPr/>
        </p:nvSpPr>
        <p:spPr>
          <a:xfrm>
            <a:off x="3304161" y="1926211"/>
            <a:ext cx="640558"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878"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879"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880" name="H"/>
          <p:cNvSpPr/>
          <p:nvPr/>
        </p:nvSpPr>
        <p:spPr>
          <a:xfrm>
            <a:off x="9058254" y="19749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881"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882"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905"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906"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85"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86" name="I"/>
          <p:cNvSpPr/>
          <p:nvPr/>
        </p:nvSpPr>
        <p:spPr>
          <a:xfrm>
            <a:off x="10198572" y="19622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887" name="J"/>
          <p:cNvSpPr/>
          <p:nvPr/>
        </p:nvSpPr>
        <p:spPr>
          <a:xfrm>
            <a:off x="9058254" y="29909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888"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89"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90"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07"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908"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93"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94"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95"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96"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09"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898"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10" name="Connection Line"/>
          <p:cNvSpPr/>
          <p:nvPr/>
        </p:nvSpPr>
        <p:spPr>
          <a:xfrm>
            <a:off x="2773478" y="1689528"/>
            <a:ext cx="1713559" cy="32220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719" y="-5304"/>
                  <a:pt x="14919" y="-5400"/>
                  <a:pt x="21600" y="15913"/>
                </a:cubicBezTo>
              </a:path>
            </a:pathLst>
          </a:custGeom>
          <a:ln w="50800">
            <a:solidFill>
              <a:srgbClr val="FFFFFF"/>
            </a:solidFill>
            <a:miter lim="400000"/>
          </a:ln>
        </p:spPr>
        <p:txBody>
          <a:bodyPr/>
          <a:lstStyle/>
          <a:p>
            <a:endParaRPr/>
          </a:p>
        </p:txBody>
      </p:sp>
      <p:sp>
        <p:nvSpPr>
          <p:cNvPr id="5900" name="Line"/>
          <p:cNvSpPr/>
          <p:nvPr/>
        </p:nvSpPr>
        <p:spPr>
          <a:xfrm>
            <a:off x="4282568" y="1862257"/>
            <a:ext cx="272981" cy="1676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02"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903"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32" name="Instructions:">
            <a:extLst>
              <a:ext uri="{FF2B5EF4-FFF2-40B4-BE49-F238E27FC236}">
                <a16:creationId xmlns:a16="http://schemas.microsoft.com/office/drawing/2014/main" id="{7D1C70B5-4E30-7E4B-9F8A-7841F6ECD9EE}"/>
              </a:ext>
            </a:extLst>
          </p:cNvPr>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33" name="Using path compression">
            <a:extLst>
              <a:ext uri="{FF2B5EF4-FFF2-40B4-BE49-F238E27FC236}">
                <a16:creationId xmlns:a16="http://schemas.microsoft.com/office/drawing/2014/main" id="{79961C68-8DE7-6947-A054-419EC48B6F72}"/>
              </a:ext>
            </a:extLst>
          </p:cNvPr>
          <p:cNvSpPr/>
          <p:nvPr/>
        </p:nvSpPr>
        <p:spPr>
          <a:xfrm>
            <a:off x="5066113" y="3867587"/>
            <a:ext cx="2872581"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2" name="G"/>
          <p:cNvSpPr/>
          <p:nvPr/>
        </p:nvSpPr>
        <p:spPr>
          <a:xfrm>
            <a:off x="7961073" y="1961136"/>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913" name="D"/>
          <p:cNvSpPr/>
          <p:nvPr/>
        </p:nvSpPr>
        <p:spPr>
          <a:xfrm>
            <a:off x="4462002" y="1971589"/>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914" name="C"/>
          <p:cNvSpPr/>
          <p:nvPr/>
        </p:nvSpPr>
        <p:spPr>
          <a:xfrm>
            <a:off x="3304161" y="1926211"/>
            <a:ext cx="640558"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915"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916"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917" name="H"/>
          <p:cNvSpPr/>
          <p:nvPr/>
        </p:nvSpPr>
        <p:spPr>
          <a:xfrm>
            <a:off x="9058254" y="19749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918"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919" name="A"/>
          <p:cNvSpPr/>
          <p:nvPr/>
        </p:nvSpPr>
        <p:spPr>
          <a:xfrm>
            <a:off x="4462002" y="2990921"/>
            <a:ext cx="640557" cy="640557"/>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942"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943"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922"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23" name="I"/>
          <p:cNvSpPr/>
          <p:nvPr/>
        </p:nvSpPr>
        <p:spPr>
          <a:xfrm>
            <a:off x="10198572" y="19622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924" name="J"/>
          <p:cNvSpPr/>
          <p:nvPr/>
        </p:nvSpPr>
        <p:spPr>
          <a:xfrm>
            <a:off x="9058254" y="29909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925"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26"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44"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945"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929"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30"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31"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32"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46"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934"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47" name="Connection Line"/>
          <p:cNvSpPr/>
          <p:nvPr/>
        </p:nvSpPr>
        <p:spPr>
          <a:xfrm>
            <a:off x="2773478" y="1689528"/>
            <a:ext cx="1713559" cy="32220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719" y="-5304"/>
                  <a:pt x="14919" y="-5400"/>
                  <a:pt x="21600" y="15913"/>
                </a:cubicBezTo>
              </a:path>
            </a:pathLst>
          </a:custGeom>
          <a:ln w="50800">
            <a:solidFill>
              <a:srgbClr val="FFFFFF"/>
            </a:solidFill>
            <a:miter lim="400000"/>
          </a:ln>
        </p:spPr>
        <p:txBody>
          <a:bodyPr/>
          <a:lstStyle/>
          <a:p>
            <a:endParaRPr/>
          </a:p>
        </p:txBody>
      </p:sp>
      <p:sp>
        <p:nvSpPr>
          <p:cNvPr id="5936" name="Line"/>
          <p:cNvSpPr/>
          <p:nvPr/>
        </p:nvSpPr>
        <p:spPr>
          <a:xfrm>
            <a:off x="4282568" y="1862257"/>
            <a:ext cx="272981" cy="1676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37" name="Line"/>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39"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940"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32" name="Instructions:">
            <a:extLst>
              <a:ext uri="{FF2B5EF4-FFF2-40B4-BE49-F238E27FC236}">
                <a16:creationId xmlns:a16="http://schemas.microsoft.com/office/drawing/2014/main" id="{ECB78699-8C2A-754E-A599-9789D3135897}"/>
              </a:ext>
            </a:extLst>
          </p:cNvPr>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33" name="Using path compression">
            <a:extLst>
              <a:ext uri="{FF2B5EF4-FFF2-40B4-BE49-F238E27FC236}">
                <a16:creationId xmlns:a16="http://schemas.microsoft.com/office/drawing/2014/main" id="{AFB104F2-9470-1946-9F9A-EBBC731A71F9}"/>
              </a:ext>
            </a:extLst>
          </p:cNvPr>
          <p:cNvSpPr/>
          <p:nvPr/>
        </p:nvSpPr>
        <p:spPr>
          <a:xfrm>
            <a:off x="5066113" y="3867587"/>
            <a:ext cx="2872581"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 name="G"/>
          <p:cNvSpPr/>
          <p:nvPr/>
        </p:nvSpPr>
        <p:spPr>
          <a:xfrm>
            <a:off x="7961073" y="1961136"/>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950"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951"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952"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953" name="B"/>
          <p:cNvSpPr/>
          <p:nvPr/>
        </p:nvSpPr>
        <p:spPr>
          <a:xfrm>
            <a:off x="2146891" y="192621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954" name="H"/>
          <p:cNvSpPr/>
          <p:nvPr/>
        </p:nvSpPr>
        <p:spPr>
          <a:xfrm>
            <a:off x="9058254" y="19749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955"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956" name="A"/>
          <p:cNvSpPr/>
          <p:nvPr/>
        </p:nvSpPr>
        <p:spPr>
          <a:xfrm>
            <a:off x="4462002" y="29909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957" name="I"/>
          <p:cNvSpPr/>
          <p:nvPr/>
        </p:nvSpPr>
        <p:spPr>
          <a:xfrm>
            <a:off x="10198572" y="19622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958" name="J"/>
          <p:cNvSpPr/>
          <p:nvPr/>
        </p:nvSpPr>
        <p:spPr>
          <a:xfrm>
            <a:off x="9058254" y="29909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959"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60"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77"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978"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963"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64"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65"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66"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79"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968"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80" name="Connection Line"/>
          <p:cNvSpPr/>
          <p:nvPr/>
        </p:nvSpPr>
        <p:spPr>
          <a:xfrm>
            <a:off x="2773478" y="1689528"/>
            <a:ext cx="1713559" cy="32220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719" y="-5304"/>
                  <a:pt x="14919" y="-5400"/>
                  <a:pt x="21600" y="15913"/>
                </a:cubicBezTo>
              </a:path>
            </a:pathLst>
          </a:custGeom>
          <a:ln w="50800">
            <a:solidFill>
              <a:srgbClr val="FFFFFF"/>
            </a:solidFill>
            <a:miter lim="400000"/>
          </a:ln>
        </p:spPr>
        <p:txBody>
          <a:bodyPr/>
          <a:lstStyle/>
          <a:p>
            <a:endParaRPr/>
          </a:p>
        </p:txBody>
      </p:sp>
      <p:sp>
        <p:nvSpPr>
          <p:cNvPr id="5970" name="Line"/>
          <p:cNvSpPr/>
          <p:nvPr/>
        </p:nvSpPr>
        <p:spPr>
          <a:xfrm>
            <a:off x="4282568" y="1862257"/>
            <a:ext cx="272981" cy="1676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71" name="Line"/>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72" name="Line"/>
          <p:cNvSpPr/>
          <p:nvPr/>
        </p:nvSpPr>
        <p:spPr>
          <a:xfrm>
            <a:off x="520415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74"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975"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30" name="Instructions:">
            <a:extLst>
              <a:ext uri="{FF2B5EF4-FFF2-40B4-BE49-F238E27FC236}">
                <a16:creationId xmlns:a16="http://schemas.microsoft.com/office/drawing/2014/main" id="{1751EAAE-0A7E-5244-B579-2075D3372561}"/>
              </a:ext>
            </a:extLst>
          </p:cNvPr>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31" name="Using path compression">
            <a:extLst>
              <a:ext uri="{FF2B5EF4-FFF2-40B4-BE49-F238E27FC236}">
                <a16:creationId xmlns:a16="http://schemas.microsoft.com/office/drawing/2014/main" id="{7C38CD5C-F6A0-3748-B1BB-89031265F1D9}"/>
              </a:ext>
            </a:extLst>
          </p:cNvPr>
          <p:cNvSpPr/>
          <p:nvPr/>
        </p:nvSpPr>
        <p:spPr>
          <a:xfrm>
            <a:off x="5066113" y="3867587"/>
            <a:ext cx="2872581"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2"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983"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984"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985" name="B"/>
          <p:cNvSpPr/>
          <p:nvPr/>
        </p:nvSpPr>
        <p:spPr>
          <a:xfrm>
            <a:off x="2146891" y="192621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986" name="H"/>
          <p:cNvSpPr/>
          <p:nvPr/>
        </p:nvSpPr>
        <p:spPr>
          <a:xfrm>
            <a:off x="9058254" y="19749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987"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988" name="A"/>
          <p:cNvSpPr/>
          <p:nvPr/>
        </p:nvSpPr>
        <p:spPr>
          <a:xfrm>
            <a:off x="4462002" y="29909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989" name="I"/>
          <p:cNvSpPr/>
          <p:nvPr/>
        </p:nvSpPr>
        <p:spPr>
          <a:xfrm>
            <a:off x="10198572" y="19622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990" name="J"/>
          <p:cNvSpPr/>
          <p:nvPr/>
        </p:nvSpPr>
        <p:spPr>
          <a:xfrm>
            <a:off x="9058254" y="29909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991"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92"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10"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6011"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995"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96"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97"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12"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999"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13" name="Connection Line"/>
          <p:cNvSpPr/>
          <p:nvPr/>
        </p:nvSpPr>
        <p:spPr>
          <a:xfrm>
            <a:off x="2773478" y="1689528"/>
            <a:ext cx="1713559" cy="32220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719" y="-5304"/>
                  <a:pt x="14919" y="-5400"/>
                  <a:pt x="21600" y="15913"/>
                </a:cubicBezTo>
              </a:path>
            </a:pathLst>
          </a:custGeom>
          <a:ln w="50800">
            <a:solidFill>
              <a:srgbClr val="FFFFFF"/>
            </a:solidFill>
            <a:miter lim="400000"/>
          </a:ln>
        </p:spPr>
        <p:txBody>
          <a:bodyPr/>
          <a:lstStyle/>
          <a:p>
            <a:endParaRPr/>
          </a:p>
        </p:txBody>
      </p:sp>
      <p:sp>
        <p:nvSpPr>
          <p:cNvPr id="6001" name="Line"/>
          <p:cNvSpPr/>
          <p:nvPr/>
        </p:nvSpPr>
        <p:spPr>
          <a:xfrm>
            <a:off x="4282568" y="1862257"/>
            <a:ext cx="272981" cy="1676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02" name="Line"/>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03" name="Line"/>
          <p:cNvSpPr/>
          <p:nvPr/>
        </p:nvSpPr>
        <p:spPr>
          <a:xfrm>
            <a:off x="520415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04" name="G"/>
          <p:cNvSpPr/>
          <p:nvPr/>
        </p:nvSpPr>
        <p:spPr>
          <a:xfrm>
            <a:off x="5243352" y="2992010"/>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6005" name="Line"/>
          <p:cNvSpPr/>
          <p:nvPr/>
        </p:nvSpPr>
        <p:spPr>
          <a:xfrm flipV="1">
            <a:off x="5709402" y="2610847"/>
            <a:ext cx="108229" cy="3245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07"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008"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rPr dirty="0"/>
              <a:t>Union(J,G)</a:t>
            </a:r>
          </a:p>
          <a:p>
            <a:pPr algn="l">
              <a:defRPr sz="3400"/>
            </a:pPr>
            <a:r>
              <a:rPr dirty="0"/>
              <a:t>Union(H,F)</a:t>
            </a:r>
          </a:p>
          <a:p>
            <a:pPr algn="l">
              <a:defRPr sz="3400"/>
            </a:pPr>
            <a:r>
              <a:rPr dirty="0"/>
              <a:t>Union(A,C)</a:t>
            </a:r>
          </a:p>
          <a:p>
            <a:pPr algn="l">
              <a:defRPr sz="3400"/>
            </a:pPr>
            <a:r>
              <a:rPr dirty="0"/>
              <a:t>Union(D,E)</a:t>
            </a:r>
          </a:p>
          <a:p>
            <a:pPr algn="l">
              <a:defRPr sz="3400"/>
            </a:pPr>
            <a:r>
              <a:rPr dirty="0"/>
              <a:t>Union(G,B)</a:t>
            </a:r>
          </a:p>
          <a:p>
            <a:pPr algn="l">
              <a:defRPr sz="3400"/>
            </a:pPr>
            <a:r>
              <a:rPr dirty="0"/>
              <a:t>Union(I,J)</a:t>
            </a:r>
          </a:p>
        </p:txBody>
      </p:sp>
      <p:sp>
        <p:nvSpPr>
          <p:cNvPr id="30" name="Instructions:">
            <a:extLst>
              <a:ext uri="{FF2B5EF4-FFF2-40B4-BE49-F238E27FC236}">
                <a16:creationId xmlns:a16="http://schemas.microsoft.com/office/drawing/2014/main" id="{A705571C-DCEE-914A-B55C-F218C167567E}"/>
              </a:ext>
            </a:extLst>
          </p:cNvPr>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31" name="Using path compression">
            <a:extLst>
              <a:ext uri="{FF2B5EF4-FFF2-40B4-BE49-F238E27FC236}">
                <a16:creationId xmlns:a16="http://schemas.microsoft.com/office/drawing/2014/main" id="{66780F7E-B597-B640-9BCD-9214744CEA43}"/>
              </a:ext>
            </a:extLst>
          </p:cNvPr>
          <p:cNvSpPr/>
          <p:nvPr/>
        </p:nvSpPr>
        <p:spPr>
          <a:xfrm>
            <a:off x="5066113" y="3867587"/>
            <a:ext cx="2872581"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5"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016"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017"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6018" name="H"/>
          <p:cNvSpPr/>
          <p:nvPr/>
        </p:nvSpPr>
        <p:spPr>
          <a:xfrm>
            <a:off x="9058254" y="19749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6019"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6020" name="A"/>
          <p:cNvSpPr/>
          <p:nvPr/>
        </p:nvSpPr>
        <p:spPr>
          <a:xfrm>
            <a:off x="4462002" y="29909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021" name="I"/>
          <p:cNvSpPr/>
          <p:nvPr/>
        </p:nvSpPr>
        <p:spPr>
          <a:xfrm>
            <a:off x="10198572" y="19622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6022" name="J"/>
          <p:cNvSpPr/>
          <p:nvPr/>
        </p:nvSpPr>
        <p:spPr>
          <a:xfrm>
            <a:off x="9058254" y="29909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6023"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24"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42"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6043"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6027"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28"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30"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031"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032"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44"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6034"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35" name="Line"/>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36" name="Line"/>
          <p:cNvSpPr/>
          <p:nvPr/>
        </p:nvSpPr>
        <p:spPr>
          <a:xfrm>
            <a:off x="520415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37" name="G"/>
          <p:cNvSpPr/>
          <p:nvPr/>
        </p:nvSpPr>
        <p:spPr>
          <a:xfrm>
            <a:off x="5243352" y="2992010"/>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6038" name="Line"/>
          <p:cNvSpPr/>
          <p:nvPr/>
        </p:nvSpPr>
        <p:spPr>
          <a:xfrm flipV="1">
            <a:off x="5709402" y="2610847"/>
            <a:ext cx="108229" cy="3245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39" name="B"/>
          <p:cNvSpPr/>
          <p:nvPr/>
        </p:nvSpPr>
        <p:spPr>
          <a:xfrm>
            <a:off x="4462002" y="1044587"/>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6040" name="Line"/>
          <p:cNvSpPr/>
          <p:nvPr/>
        </p:nvSpPr>
        <p:spPr>
          <a:xfrm>
            <a:off x="5106684" y="1654541"/>
            <a:ext cx="524866" cy="41846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 name="Instructions:">
            <a:extLst>
              <a:ext uri="{FF2B5EF4-FFF2-40B4-BE49-F238E27FC236}">
                <a16:creationId xmlns:a16="http://schemas.microsoft.com/office/drawing/2014/main" id="{29FFD8D6-FCAB-EC40-9782-C3B37CC9D9CD}"/>
              </a:ext>
            </a:extLst>
          </p:cNvPr>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30" name="Using path compression">
            <a:extLst>
              <a:ext uri="{FF2B5EF4-FFF2-40B4-BE49-F238E27FC236}">
                <a16:creationId xmlns:a16="http://schemas.microsoft.com/office/drawing/2014/main" id="{53A4DF9F-A70B-634E-9EA0-50178B9A4113}"/>
              </a:ext>
            </a:extLst>
          </p:cNvPr>
          <p:cNvSpPr/>
          <p:nvPr/>
        </p:nvSpPr>
        <p:spPr>
          <a:xfrm>
            <a:off x="5066113" y="3867587"/>
            <a:ext cx="2872581"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6"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047"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048"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6049" name="H"/>
          <p:cNvSpPr/>
          <p:nvPr/>
        </p:nvSpPr>
        <p:spPr>
          <a:xfrm>
            <a:off x="9058254" y="19749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6050"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6051" name="A"/>
          <p:cNvSpPr/>
          <p:nvPr/>
        </p:nvSpPr>
        <p:spPr>
          <a:xfrm>
            <a:off x="4462002" y="29909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052" name="I"/>
          <p:cNvSpPr/>
          <p:nvPr/>
        </p:nvSpPr>
        <p:spPr>
          <a:xfrm>
            <a:off x="10198572" y="19622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6053" name="J"/>
          <p:cNvSpPr/>
          <p:nvPr/>
        </p:nvSpPr>
        <p:spPr>
          <a:xfrm>
            <a:off x="5912942" y="299092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6054"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55"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73"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6074"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6058"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59" name="Line"/>
          <p:cNvSpPr/>
          <p:nvPr/>
        </p:nvSpPr>
        <p:spPr>
          <a:xfrm flipH="1" flipV="1">
            <a:off x="6075191" y="2647092"/>
            <a:ext cx="80011" cy="31207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60"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75"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6062"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63" name="Line"/>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64" name="Line"/>
          <p:cNvSpPr/>
          <p:nvPr/>
        </p:nvSpPr>
        <p:spPr>
          <a:xfrm>
            <a:off x="520415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65" name="G"/>
          <p:cNvSpPr/>
          <p:nvPr/>
        </p:nvSpPr>
        <p:spPr>
          <a:xfrm>
            <a:off x="5243352" y="2992010"/>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6066" name="B"/>
          <p:cNvSpPr/>
          <p:nvPr/>
        </p:nvSpPr>
        <p:spPr>
          <a:xfrm>
            <a:off x="4462002" y="1044587"/>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6067" name="Line"/>
          <p:cNvSpPr/>
          <p:nvPr/>
        </p:nvSpPr>
        <p:spPr>
          <a:xfrm>
            <a:off x="5106684" y="1654541"/>
            <a:ext cx="524866" cy="41846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69"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070"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071" name="Line"/>
          <p:cNvSpPr/>
          <p:nvPr/>
        </p:nvSpPr>
        <p:spPr>
          <a:xfrm flipV="1">
            <a:off x="5709402" y="2610847"/>
            <a:ext cx="108229" cy="3245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 name="Instructions:">
            <a:extLst>
              <a:ext uri="{FF2B5EF4-FFF2-40B4-BE49-F238E27FC236}">
                <a16:creationId xmlns:a16="http://schemas.microsoft.com/office/drawing/2014/main" id="{572D5459-9E13-F247-AB9A-ECE51482C739}"/>
              </a:ext>
            </a:extLst>
          </p:cNvPr>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34" name="Using path compression">
            <a:extLst>
              <a:ext uri="{FF2B5EF4-FFF2-40B4-BE49-F238E27FC236}">
                <a16:creationId xmlns:a16="http://schemas.microsoft.com/office/drawing/2014/main" id="{26D5E0CB-51CD-E947-A713-661BC2E622E9}"/>
              </a:ext>
            </a:extLst>
          </p:cNvPr>
          <p:cNvSpPr/>
          <p:nvPr/>
        </p:nvSpPr>
        <p:spPr>
          <a:xfrm>
            <a:off x="5066113" y="3867587"/>
            <a:ext cx="2872581"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7"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078"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079"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6080" name="H"/>
          <p:cNvSpPr/>
          <p:nvPr/>
        </p:nvSpPr>
        <p:spPr>
          <a:xfrm>
            <a:off x="9058254" y="19749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6081"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6082" name="A"/>
          <p:cNvSpPr/>
          <p:nvPr/>
        </p:nvSpPr>
        <p:spPr>
          <a:xfrm>
            <a:off x="4462002" y="29909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083" name="I"/>
          <p:cNvSpPr/>
          <p:nvPr/>
        </p:nvSpPr>
        <p:spPr>
          <a:xfrm>
            <a:off x="6540972" y="2622621"/>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6084" name="J"/>
          <p:cNvSpPr/>
          <p:nvPr/>
        </p:nvSpPr>
        <p:spPr>
          <a:xfrm>
            <a:off x="5912942" y="2990921"/>
            <a:ext cx="640558"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6085"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86"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103"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6104"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6089"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90" name="Line"/>
          <p:cNvSpPr/>
          <p:nvPr/>
        </p:nvSpPr>
        <p:spPr>
          <a:xfrm flipH="1" flipV="1">
            <a:off x="6075191" y="2647092"/>
            <a:ext cx="80011" cy="31207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91" name="Line"/>
          <p:cNvSpPr/>
          <p:nvPr/>
        </p:nvSpPr>
        <p:spPr>
          <a:xfrm flipH="1" flipV="1">
            <a:off x="6255162" y="2510490"/>
            <a:ext cx="303335" cy="14684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105"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6093"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94" name="Line"/>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95" name="Line"/>
          <p:cNvSpPr/>
          <p:nvPr/>
        </p:nvSpPr>
        <p:spPr>
          <a:xfrm>
            <a:off x="520415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96" name="G"/>
          <p:cNvSpPr/>
          <p:nvPr/>
        </p:nvSpPr>
        <p:spPr>
          <a:xfrm>
            <a:off x="5243352" y="2992010"/>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6097" name="B"/>
          <p:cNvSpPr/>
          <p:nvPr/>
        </p:nvSpPr>
        <p:spPr>
          <a:xfrm>
            <a:off x="4462002" y="1044587"/>
            <a:ext cx="640557" cy="640557"/>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6098" name="Line"/>
          <p:cNvSpPr/>
          <p:nvPr/>
        </p:nvSpPr>
        <p:spPr>
          <a:xfrm>
            <a:off x="5106684" y="1654541"/>
            <a:ext cx="524866" cy="41846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99" name="Instructions:"/>
          <p:cNvSpPr/>
          <p:nvPr/>
        </p:nvSpPr>
        <p:spPr>
          <a:xfrm>
            <a:off x="5695108" y="4743140"/>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6100"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101"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102" name="Line"/>
          <p:cNvSpPr/>
          <p:nvPr/>
        </p:nvSpPr>
        <p:spPr>
          <a:xfrm flipV="1">
            <a:off x="5709402" y="2610847"/>
            <a:ext cx="108229" cy="3245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321" name="12"/>
          <p:cNvSpPr/>
          <p:nvPr/>
        </p:nvSpPr>
        <p:spPr>
          <a:xfrm>
            <a:off x="4631752" y="8147304"/>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22"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23"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24"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25"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26" name="11"/>
          <p:cNvSpPr/>
          <p:nvPr/>
        </p:nvSpPr>
        <p:spPr>
          <a:xfrm>
            <a:off x="5075722" y="7499010"/>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7"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28"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29"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30" name="3"/>
          <p:cNvSpPr/>
          <p:nvPr/>
        </p:nvSpPr>
        <p:spPr>
          <a:xfrm>
            <a:off x="9973062" y="3223718"/>
            <a:ext cx="980667" cy="1780428"/>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31" name="4"/>
          <p:cNvSpPr/>
          <p:nvPr/>
        </p:nvSpPr>
        <p:spPr>
          <a:xfrm>
            <a:off x="10950454" y="4047659"/>
            <a:ext cx="980667" cy="985464"/>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32" name="2"/>
          <p:cNvSpPr/>
          <p:nvPr/>
        </p:nvSpPr>
        <p:spPr>
          <a:xfrm>
            <a:off x="9032190" y="3209769"/>
            <a:ext cx="980667" cy="985464"/>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3"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34" name="8"/>
          <p:cNvSpPr/>
          <p:nvPr/>
        </p:nvSpPr>
        <p:spPr>
          <a:xfrm>
            <a:off x="6483130" y="5473869"/>
            <a:ext cx="980667" cy="985465"/>
          </a:xfrm>
          <a:prstGeom prst="roundRect">
            <a:avLst>
              <a:gd name="adj" fmla="val 18438"/>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35" name="6"/>
          <p:cNvSpPr/>
          <p:nvPr/>
        </p:nvSpPr>
        <p:spPr>
          <a:xfrm>
            <a:off x="6483130" y="4488010"/>
            <a:ext cx="980667" cy="985465"/>
          </a:xfrm>
          <a:prstGeom prst="roundRect">
            <a:avLst>
              <a:gd name="adj" fmla="val 19426"/>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36" name="Line"/>
          <p:cNvSpPr/>
          <p:nvPr/>
        </p:nvSpPr>
        <p:spPr>
          <a:xfrm flipH="1" flipV="1">
            <a:off x="7602070" y="6175788"/>
            <a:ext cx="398373" cy="8742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7" name="Line"/>
          <p:cNvSpPr/>
          <p:nvPr/>
        </p:nvSpPr>
        <p:spPr>
          <a:xfrm>
            <a:off x="7603402" y="6381138"/>
            <a:ext cx="389905" cy="7087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340" name="12"/>
          <p:cNvSpPr/>
          <p:nvPr/>
        </p:nvSpPr>
        <p:spPr>
          <a:xfrm>
            <a:off x="4631752" y="8147304"/>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41"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42"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43"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44"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45" name="11"/>
          <p:cNvSpPr/>
          <p:nvPr/>
        </p:nvSpPr>
        <p:spPr>
          <a:xfrm>
            <a:off x="5075722" y="7499010"/>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6" name="9"/>
          <p:cNvSpPr/>
          <p:nvPr/>
        </p:nvSpPr>
        <p:spPr>
          <a:xfrm>
            <a:off x="7679019" y="5954211"/>
            <a:ext cx="1364602" cy="779443"/>
          </a:xfrm>
          <a:prstGeom prst="roundRect">
            <a:avLst>
              <a:gd name="adj" fmla="val 24441"/>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47"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48"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49" name="3"/>
          <p:cNvSpPr/>
          <p:nvPr/>
        </p:nvSpPr>
        <p:spPr>
          <a:xfrm>
            <a:off x="9973062" y="3223718"/>
            <a:ext cx="980667" cy="1780428"/>
          </a:xfrm>
          <a:prstGeom prst="roundRect">
            <a:avLst>
              <a:gd name="adj" fmla="val 18438"/>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50" name="4"/>
          <p:cNvSpPr/>
          <p:nvPr/>
        </p:nvSpPr>
        <p:spPr>
          <a:xfrm>
            <a:off x="10950454" y="4047659"/>
            <a:ext cx="980667" cy="985464"/>
          </a:xfrm>
          <a:prstGeom prst="roundRect">
            <a:avLst>
              <a:gd name="adj" fmla="val 18438"/>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51" name="2"/>
          <p:cNvSpPr/>
          <p:nvPr/>
        </p:nvSpPr>
        <p:spPr>
          <a:xfrm>
            <a:off x="9032190" y="3209769"/>
            <a:ext cx="980667" cy="985464"/>
          </a:xfrm>
          <a:prstGeom prst="roundRect">
            <a:avLst>
              <a:gd name="adj" fmla="val 19426"/>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2"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53" name="8"/>
          <p:cNvSpPr/>
          <p:nvPr/>
        </p:nvSpPr>
        <p:spPr>
          <a:xfrm>
            <a:off x="6703263" y="5507736"/>
            <a:ext cx="980667" cy="985464"/>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54" name="6"/>
          <p:cNvSpPr/>
          <p:nvPr/>
        </p:nvSpPr>
        <p:spPr>
          <a:xfrm>
            <a:off x="6703263" y="4521877"/>
            <a:ext cx="980667" cy="985465"/>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357" name="12"/>
          <p:cNvSpPr/>
          <p:nvPr/>
        </p:nvSpPr>
        <p:spPr>
          <a:xfrm>
            <a:off x="4631752" y="8147304"/>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58"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59"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60"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61"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62" name="11"/>
          <p:cNvSpPr/>
          <p:nvPr/>
        </p:nvSpPr>
        <p:spPr>
          <a:xfrm>
            <a:off x="5075722" y="7499010"/>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63" name="9"/>
          <p:cNvSpPr/>
          <p:nvPr/>
        </p:nvSpPr>
        <p:spPr>
          <a:xfrm>
            <a:off x="7679019" y="5954211"/>
            <a:ext cx="1364602" cy="779443"/>
          </a:xfrm>
          <a:prstGeom prst="roundRect">
            <a:avLst>
              <a:gd name="adj" fmla="val 24441"/>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64"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65"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66" name="3"/>
          <p:cNvSpPr/>
          <p:nvPr/>
        </p:nvSpPr>
        <p:spPr>
          <a:xfrm>
            <a:off x="9973062" y="3223718"/>
            <a:ext cx="980667" cy="1780428"/>
          </a:xfrm>
          <a:prstGeom prst="roundRect">
            <a:avLst>
              <a:gd name="adj" fmla="val 18438"/>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67" name="4"/>
          <p:cNvSpPr/>
          <p:nvPr/>
        </p:nvSpPr>
        <p:spPr>
          <a:xfrm>
            <a:off x="10950454" y="4047659"/>
            <a:ext cx="980667" cy="985464"/>
          </a:xfrm>
          <a:prstGeom prst="roundRect">
            <a:avLst>
              <a:gd name="adj" fmla="val 18438"/>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68" name="2"/>
          <p:cNvSpPr/>
          <p:nvPr/>
        </p:nvSpPr>
        <p:spPr>
          <a:xfrm>
            <a:off x="9032190" y="3209769"/>
            <a:ext cx="980667" cy="985464"/>
          </a:xfrm>
          <a:prstGeom prst="roundRect">
            <a:avLst>
              <a:gd name="adj" fmla="val 19426"/>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9"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70" name="8"/>
          <p:cNvSpPr/>
          <p:nvPr/>
        </p:nvSpPr>
        <p:spPr>
          <a:xfrm>
            <a:off x="6703263" y="5507736"/>
            <a:ext cx="980667" cy="985464"/>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1" name="6"/>
          <p:cNvSpPr/>
          <p:nvPr/>
        </p:nvSpPr>
        <p:spPr>
          <a:xfrm>
            <a:off x="6703263" y="4521877"/>
            <a:ext cx="980667" cy="985465"/>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72" name="Line"/>
          <p:cNvSpPr/>
          <p:nvPr/>
        </p:nvSpPr>
        <p:spPr>
          <a:xfrm flipV="1">
            <a:off x="8397955" y="4437279"/>
            <a:ext cx="870062" cy="87006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3" name="Line"/>
          <p:cNvSpPr/>
          <p:nvPr/>
        </p:nvSpPr>
        <p:spPr>
          <a:xfrm flipH="1">
            <a:off x="8650987" y="4580465"/>
            <a:ext cx="877269" cy="87726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376" name="12"/>
          <p:cNvSpPr/>
          <p:nvPr/>
        </p:nvSpPr>
        <p:spPr>
          <a:xfrm>
            <a:off x="4631752" y="8147304"/>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77"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8"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79"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80"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81" name="11"/>
          <p:cNvSpPr/>
          <p:nvPr/>
        </p:nvSpPr>
        <p:spPr>
          <a:xfrm>
            <a:off x="5075722" y="7499010"/>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82" name="9"/>
          <p:cNvSpPr/>
          <p:nvPr/>
        </p:nvSpPr>
        <p:spPr>
          <a:xfrm>
            <a:off x="8402919" y="5497011"/>
            <a:ext cx="1364602" cy="779443"/>
          </a:xfrm>
          <a:prstGeom prst="roundRect">
            <a:avLst>
              <a:gd name="adj" fmla="val 24441"/>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83"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84"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85" name="3"/>
          <p:cNvSpPr/>
          <p:nvPr/>
        </p:nvSpPr>
        <p:spPr>
          <a:xfrm>
            <a:off x="9338062" y="3706318"/>
            <a:ext cx="980667" cy="1780428"/>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86" name="4"/>
          <p:cNvSpPr/>
          <p:nvPr/>
        </p:nvSpPr>
        <p:spPr>
          <a:xfrm>
            <a:off x="10315454" y="4530259"/>
            <a:ext cx="980667" cy="985464"/>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87" name="2"/>
          <p:cNvSpPr/>
          <p:nvPr/>
        </p:nvSpPr>
        <p:spPr>
          <a:xfrm>
            <a:off x="8397190" y="3692369"/>
            <a:ext cx="980667" cy="985464"/>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8"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89" name="8"/>
          <p:cNvSpPr/>
          <p:nvPr/>
        </p:nvSpPr>
        <p:spPr>
          <a:xfrm>
            <a:off x="7427163" y="5050536"/>
            <a:ext cx="980667" cy="985464"/>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90" name="6"/>
          <p:cNvSpPr/>
          <p:nvPr/>
        </p:nvSpPr>
        <p:spPr>
          <a:xfrm>
            <a:off x="7427163" y="4064677"/>
            <a:ext cx="980667" cy="985465"/>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393" name="12"/>
          <p:cNvSpPr/>
          <p:nvPr/>
        </p:nvSpPr>
        <p:spPr>
          <a:xfrm>
            <a:off x="4631752" y="8147304"/>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94"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5"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96"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97"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98" name="11"/>
          <p:cNvSpPr/>
          <p:nvPr/>
        </p:nvSpPr>
        <p:spPr>
          <a:xfrm>
            <a:off x="5075722" y="7499010"/>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99" name="9"/>
          <p:cNvSpPr/>
          <p:nvPr/>
        </p:nvSpPr>
        <p:spPr>
          <a:xfrm>
            <a:off x="8402919" y="5497011"/>
            <a:ext cx="1364602" cy="779443"/>
          </a:xfrm>
          <a:prstGeom prst="roundRect">
            <a:avLst>
              <a:gd name="adj" fmla="val 24441"/>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00"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01"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02" name="3"/>
          <p:cNvSpPr/>
          <p:nvPr/>
        </p:nvSpPr>
        <p:spPr>
          <a:xfrm>
            <a:off x="9338062" y="3706318"/>
            <a:ext cx="980667" cy="1780428"/>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03" name="4"/>
          <p:cNvSpPr/>
          <p:nvPr/>
        </p:nvSpPr>
        <p:spPr>
          <a:xfrm>
            <a:off x="10315454" y="4530259"/>
            <a:ext cx="980667" cy="985464"/>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04" name="2"/>
          <p:cNvSpPr/>
          <p:nvPr/>
        </p:nvSpPr>
        <p:spPr>
          <a:xfrm>
            <a:off x="8397190" y="3692369"/>
            <a:ext cx="980667" cy="985464"/>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5"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406" name="8"/>
          <p:cNvSpPr/>
          <p:nvPr/>
        </p:nvSpPr>
        <p:spPr>
          <a:xfrm>
            <a:off x="7427163" y="5050536"/>
            <a:ext cx="980667" cy="985464"/>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07" name="6"/>
          <p:cNvSpPr/>
          <p:nvPr/>
        </p:nvSpPr>
        <p:spPr>
          <a:xfrm>
            <a:off x="7427163" y="4064677"/>
            <a:ext cx="980667" cy="985465"/>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08" name="Line"/>
          <p:cNvSpPr/>
          <p:nvPr/>
        </p:nvSpPr>
        <p:spPr>
          <a:xfrm>
            <a:off x="10059479" y="6334964"/>
            <a:ext cx="589310" cy="91350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9" name="Line"/>
          <p:cNvSpPr/>
          <p:nvPr/>
        </p:nvSpPr>
        <p:spPr>
          <a:xfrm flipH="1" flipV="1">
            <a:off x="9664418" y="6463636"/>
            <a:ext cx="575753" cy="97847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Outline"/>
          <p:cNvSpPr>
            <a:spLocks noGrp="1"/>
          </p:cNvSpPr>
          <p:nvPr>
            <p:ph type="title"/>
          </p:nvPr>
        </p:nvSpPr>
        <p:spPr>
          <a:prstGeom prst="rect">
            <a:avLst/>
          </a:prstGeom>
        </p:spPr>
        <p:txBody>
          <a:bodyPr/>
          <a:lstStyle>
            <a:lvl1pPr>
              <a:defRPr b="1"/>
            </a:lvl1pPr>
          </a:lstStyle>
          <a:p>
            <a:r>
              <a:rPr lang="zh-CN" altLang="en-US" dirty="0"/>
              <a:t>大纲</a:t>
            </a:r>
            <a:endParaRPr dirty="0"/>
          </a:p>
        </p:txBody>
      </p:sp>
      <p:sp>
        <p:nvSpPr>
          <p:cNvPr id="126" name="Discussion &amp; Examples…"/>
          <p:cNvSpPr>
            <a:spLocks noGrp="1"/>
          </p:cNvSpPr>
          <p:nvPr>
            <p:ph type="body" idx="1"/>
          </p:nvPr>
        </p:nvSpPr>
        <p:spPr>
          <a:xfrm>
            <a:off x="1582326" y="2009778"/>
            <a:ext cx="10779609" cy="7461244"/>
          </a:xfrm>
          <a:prstGeom prst="rect">
            <a:avLst/>
          </a:prstGeom>
        </p:spPr>
        <p:txBody>
          <a:bodyPr>
            <a:normAutofit fontScale="92500" lnSpcReduction="10000"/>
          </a:bodyPr>
          <a:lstStyle/>
          <a:p>
            <a:pPr marL="280034" indent="-280034" defTabSz="368045">
              <a:spcBef>
                <a:spcPts val="2500"/>
              </a:spcBef>
              <a:defRPr sz="2961" b="1"/>
            </a:pPr>
            <a:r>
              <a:rPr lang="zh-CN" altLang="en-US" sz="3500" dirty="0"/>
              <a:t>介绍和样例</a:t>
            </a:r>
            <a:endParaRPr sz="3500" dirty="0">
              <a:solidFill>
                <a:schemeClr val="accent4"/>
              </a:solidFill>
            </a:endParaRPr>
          </a:p>
          <a:p>
            <a:pPr marL="1004569" lvl="2" indent="-280034" defTabSz="368045">
              <a:spcBef>
                <a:spcPts val="2500"/>
              </a:spcBef>
              <a:defRPr sz="2961"/>
            </a:pPr>
            <a:r>
              <a:rPr lang="zh-CN" altLang="en-US" dirty="0"/>
              <a:t>什么是并查集</a:t>
            </a:r>
            <a:endParaRPr dirty="0"/>
          </a:p>
          <a:p>
            <a:pPr marL="1004569" lvl="2" indent="-280034" defTabSz="368045">
              <a:spcBef>
                <a:spcPts val="2500"/>
              </a:spcBef>
              <a:defRPr sz="2961"/>
            </a:pPr>
            <a:r>
              <a:rPr lang="zh-CN" altLang="en-US" dirty="0"/>
              <a:t>磁铁的例子</a:t>
            </a:r>
            <a:endParaRPr dirty="0"/>
          </a:p>
          <a:p>
            <a:pPr marL="1004569" lvl="2" indent="-280034" defTabSz="368045">
              <a:spcBef>
                <a:spcPts val="2500"/>
              </a:spcBef>
              <a:defRPr sz="2961"/>
            </a:pPr>
            <a:r>
              <a:rPr lang="zh-CN" altLang="en-US" dirty="0"/>
              <a:t>并查集的使用场景？</a:t>
            </a:r>
            <a:endParaRPr dirty="0"/>
          </a:p>
          <a:p>
            <a:pPr marL="1004569" lvl="2" indent="-280034" defTabSz="368045">
              <a:spcBef>
                <a:spcPts val="2500"/>
              </a:spcBef>
              <a:defRPr sz="2961"/>
            </a:pPr>
            <a:r>
              <a:rPr lang="zh-CN" altLang="en-US" dirty="0"/>
              <a:t>克努斯卡尔最小生成树算法</a:t>
            </a:r>
            <a:r>
              <a:rPr lang="en-US" altLang="zh-CN" dirty="0"/>
              <a:t>(</a:t>
            </a:r>
            <a:r>
              <a:rPr dirty="0"/>
              <a:t>Kruskal’s minimum spanning tree algorithm</a:t>
            </a:r>
            <a:r>
              <a:rPr lang="en-US" dirty="0"/>
              <a:t>)</a:t>
            </a:r>
            <a:endParaRPr dirty="0"/>
          </a:p>
          <a:p>
            <a:pPr marL="1004569" lvl="2" indent="-280034" defTabSz="368045">
              <a:spcBef>
                <a:spcPts val="2500"/>
              </a:spcBef>
              <a:defRPr sz="2961"/>
            </a:pPr>
            <a:r>
              <a:rPr lang="en-US" dirty="0" err="1"/>
              <a:t>复杂度分析</a:t>
            </a:r>
            <a:endParaRPr dirty="0"/>
          </a:p>
          <a:p>
            <a:pPr marL="280034" indent="-280034" defTabSz="368045">
              <a:spcBef>
                <a:spcPts val="2500"/>
              </a:spcBef>
              <a:defRPr sz="2961" b="1"/>
            </a:pPr>
            <a:r>
              <a:rPr lang="zh-CN" altLang="en-US" sz="3500" dirty="0"/>
              <a:t>实现细节</a:t>
            </a:r>
            <a:endParaRPr sz="3500" dirty="0"/>
          </a:p>
          <a:p>
            <a:pPr marL="1004569" lvl="2" indent="-280034" defTabSz="368045">
              <a:spcBef>
                <a:spcPts val="2500"/>
              </a:spcBef>
              <a:defRPr sz="2961"/>
            </a:pPr>
            <a:r>
              <a:rPr lang="zh-CN" altLang="en-US" dirty="0"/>
              <a:t>查找</a:t>
            </a:r>
            <a:r>
              <a:rPr lang="en-US" altLang="zh-CN" dirty="0"/>
              <a:t>(Find)</a:t>
            </a:r>
            <a:r>
              <a:rPr lang="zh-CN" altLang="en-US" dirty="0"/>
              <a:t>和合并</a:t>
            </a:r>
            <a:r>
              <a:rPr lang="en-US" altLang="zh-CN" dirty="0"/>
              <a:t>(Union)</a:t>
            </a:r>
            <a:r>
              <a:rPr lang="zh-CN" altLang="en-US" dirty="0"/>
              <a:t>操作</a:t>
            </a:r>
            <a:endParaRPr dirty="0"/>
          </a:p>
          <a:p>
            <a:pPr marL="1004569" lvl="2" indent="-280034" defTabSz="368045">
              <a:spcBef>
                <a:spcPts val="2500"/>
              </a:spcBef>
              <a:defRPr sz="2961"/>
            </a:pPr>
            <a:r>
              <a:rPr lang="en" dirty="0" err="1"/>
              <a:t>路径压缩</a:t>
            </a:r>
            <a:r>
              <a:rPr lang="en" dirty="0"/>
              <a:t>(Path compression)</a:t>
            </a:r>
            <a:endParaRPr dirty="0"/>
          </a:p>
          <a:p>
            <a:pPr marL="280034" indent="-280034" defTabSz="368045">
              <a:spcBef>
                <a:spcPts val="2500"/>
              </a:spcBef>
              <a:defRPr sz="2961" b="1"/>
            </a:pPr>
            <a:r>
              <a:rPr lang="en" sz="3500" dirty="0" err="1"/>
              <a:t>代码实现</a:t>
            </a:r>
            <a:endParaRPr sz="3500"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412" name="12"/>
          <p:cNvSpPr/>
          <p:nvPr/>
        </p:nvSpPr>
        <p:spPr>
          <a:xfrm>
            <a:off x="4631752" y="8147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13" name="13"/>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14" name="14"/>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415" name="10"/>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16"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17" name="11"/>
          <p:cNvSpPr/>
          <p:nvPr/>
        </p:nvSpPr>
        <p:spPr>
          <a:xfrm>
            <a:off x="5075722" y="7499010"/>
            <a:ext cx="600150"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18" name="9"/>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19"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0"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21" name="3"/>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2" name="4"/>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23" name="2"/>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4" name="8"/>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25" name="6"/>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26"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429" name="12"/>
          <p:cNvSpPr/>
          <p:nvPr/>
        </p:nvSpPr>
        <p:spPr>
          <a:xfrm>
            <a:off x="4631752" y="8147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30" name="13"/>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31" name="14"/>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432" name="10"/>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33"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34" name="11"/>
          <p:cNvSpPr/>
          <p:nvPr/>
        </p:nvSpPr>
        <p:spPr>
          <a:xfrm>
            <a:off x="5075722" y="7499010"/>
            <a:ext cx="600150"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35" name="9"/>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36"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7"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38" name="3"/>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9" name="4"/>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40" name="2"/>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1"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
        <p:nvSpPr>
          <p:cNvPr id="442" name="8"/>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43" name="6"/>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44" name="Line"/>
          <p:cNvSpPr/>
          <p:nvPr/>
        </p:nvSpPr>
        <p:spPr>
          <a:xfrm flipH="1" flipV="1">
            <a:off x="4008432" y="7820332"/>
            <a:ext cx="593202" cy="37116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5" name="Line"/>
          <p:cNvSpPr/>
          <p:nvPr/>
        </p:nvSpPr>
        <p:spPr>
          <a:xfrm>
            <a:off x="4182533" y="7585038"/>
            <a:ext cx="590653" cy="342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6" name="Line"/>
          <p:cNvSpPr/>
          <p:nvPr/>
        </p:nvSpPr>
        <p:spPr>
          <a:xfrm flipV="1">
            <a:off x="3433233" y="5321384"/>
            <a:ext cx="1" cy="58914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7" name="Line"/>
          <p:cNvSpPr/>
          <p:nvPr/>
        </p:nvSpPr>
        <p:spPr>
          <a:xfrm>
            <a:off x="3712633" y="5350439"/>
            <a:ext cx="1" cy="53103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450" name="12"/>
          <p:cNvSpPr/>
          <p:nvPr/>
        </p:nvSpPr>
        <p:spPr>
          <a:xfrm>
            <a:off x="4011993" y="77409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51" name="13"/>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52" name="14"/>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453" name="10"/>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54" name="7"/>
          <p:cNvSpPr/>
          <p:nvPr/>
        </p:nvSpPr>
        <p:spPr>
          <a:xfrm>
            <a:off x="3695875" y="5965387"/>
            <a:ext cx="767251" cy="1780428"/>
          </a:xfrm>
          <a:prstGeom prst="roundRect">
            <a:avLst>
              <a:gd name="adj" fmla="val 23567"/>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55" name="11"/>
          <p:cNvSpPr/>
          <p:nvPr/>
        </p:nvSpPr>
        <p:spPr>
          <a:xfrm>
            <a:off x="4455962" y="7092610"/>
            <a:ext cx="600151"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56" name="9"/>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57" name="5"/>
          <p:cNvSpPr/>
          <p:nvPr/>
        </p:nvSpPr>
        <p:spPr>
          <a:xfrm>
            <a:off x="3397200" y="5188119"/>
            <a:ext cx="1364601"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58"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59" name="3"/>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0" name="4"/>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61" name="2"/>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2" name="8"/>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63" name="6"/>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64"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chemeClr val="accent5">
                    <a:hueOff val="101205"/>
                    <a:satOff val="-13598"/>
                    <a:lumOff val="23877"/>
                  </a:schemeClr>
                </a:solidFill>
              </a:defRPr>
            </a:pPr>
            <a:r>
              <a:t>Magnet 5</a:t>
            </a:r>
          </a:p>
          <a:p>
            <a:pPr algn="l">
              <a:defRPr>
                <a:solidFill>
                  <a:schemeClr val="accent1">
                    <a:hueOff val="-136794"/>
                    <a:satOff val="-2150"/>
                    <a:lumOff val="15693"/>
                  </a:schemeClr>
                </a:solidFill>
              </a:defRPr>
            </a:pPr>
            <a:r>
              <a:t>Magnet 6</a:t>
            </a:r>
          </a:p>
          <a:p>
            <a:pPr algn="l">
              <a:defRPr>
                <a:solidFill>
                  <a:schemeClr val="accent5">
                    <a:hueOff val="101205"/>
                    <a:satOff val="-13598"/>
                    <a:lumOff val="23877"/>
                  </a:schemeClr>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467" name="12"/>
          <p:cNvSpPr/>
          <p:nvPr/>
        </p:nvSpPr>
        <p:spPr>
          <a:xfrm>
            <a:off x="4011993" y="77409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68" name="13"/>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69" name="14"/>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470" name="10"/>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71" name="7"/>
          <p:cNvSpPr/>
          <p:nvPr/>
        </p:nvSpPr>
        <p:spPr>
          <a:xfrm>
            <a:off x="3695875" y="5965387"/>
            <a:ext cx="767251" cy="1780428"/>
          </a:xfrm>
          <a:prstGeom prst="roundRect">
            <a:avLst>
              <a:gd name="adj" fmla="val 23567"/>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2" name="11"/>
          <p:cNvSpPr/>
          <p:nvPr/>
        </p:nvSpPr>
        <p:spPr>
          <a:xfrm>
            <a:off x="4455962" y="7092610"/>
            <a:ext cx="600151"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73" name="9"/>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74" name="5"/>
          <p:cNvSpPr/>
          <p:nvPr/>
        </p:nvSpPr>
        <p:spPr>
          <a:xfrm>
            <a:off x="3397200" y="5188119"/>
            <a:ext cx="1364601"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75"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76" name="3"/>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77" name="4"/>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78" name="2"/>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9" name="8"/>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80" name="6"/>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81" name="Line"/>
          <p:cNvSpPr/>
          <p:nvPr/>
        </p:nvSpPr>
        <p:spPr>
          <a:xfrm flipV="1">
            <a:off x="4517940" y="4007916"/>
            <a:ext cx="476418" cy="98007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2" name="Line"/>
          <p:cNvSpPr/>
          <p:nvPr/>
        </p:nvSpPr>
        <p:spPr>
          <a:xfrm flipH="1">
            <a:off x="4782496" y="4123415"/>
            <a:ext cx="476795" cy="98004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3"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chemeClr val="accent5">
                    <a:hueOff val="101205"/>
                    <a:satOff val="-13598"/>
                    <a:lumOff val="23877"/>
                  </a:schemeClr>
                </a:solidFill>
              </a:defRPr>
            </a:pPr>
            <a:r>
              <a:t>Magnet 5</a:t>
            </a:r>
          </a:p>
          <a:p>
            <a:pPr algn="l">
              <a:defRPr>
                <a:solidFill>
                  <a:schemeClr val="accent1">
                    <a:hueOff val="-136794"/>
                    <a:satOff val="-2150"/>
                    <a:lumOff val="15693"/>
                  </a:schemeClr>
                </a:solidFill>
              </a:defRPr>
            </a:pPr>
            <a:r>
              <a:t>Magnet 6</a:t>
            </a:r>
          </a:p>
          <a:p>
            <a:pPr algn="l">
              <a:defRPr>
                <a:solidFill>
                  <a:schemeClr val="accent5">
                    <a:hueOff val="101205"/>
                    <a:satOff val="-13598"/>
                    <a:lumOff val="23877"/>
                  </a:schemeClr>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486" name="12"/>
          <p:cNvSpPr/>
          <p:nvPr/>
        </p:nvSpPr>
        <p:spPr>
          <a:xfrm>
            <a:off x="4435326" y="7385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87" name="13"/>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88" name="14"/>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489" name="10"/>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90" name="7"/>
          <p:cNvSpPr/>
          <p:nvPr/>
        </p:nvSpPr>
        <p:spPr>
          <a:xfrm>
            <a:off x="4119209" y="5609787"/>
            <a:ext cx="767250" cy="1780428"/>
          </a:xfrm>
          <a:prstGeom prst="roundRect">
            <a:avLst>
              <a:gd name="adj" fmla="val 23567"/>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91" name="11"/>
          <p:cNvSpPr/>
          <p:nvPr/>
        </p:nvSpPr>
        <p:spPr>
          <a:xfrm>
            <a:off x="4879295" y="6737010"/>
            <a:ext cx="600151"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92" name="9"/>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93" name="5"/>
          <p:cNvSpPr/>
          <p:nvPr/>
        </p:nvSpPr>
        <p:spPr>
          <a:xfrm>
            <a:off x="3820533" y="4832519"/>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94" name="1"/>
          <p:cNvSpPr/>
          <p:nvPr/>
        </p:nvSpPr>
        <p:spPr>
          <a:xfrm>
            <a:off x="4763579" y="4300586"/>
            <a:ext cx="491349" cy="531030"/>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95" name="3"/>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96" name="4"/>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97" name="2"/>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8" name="8"/>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99" name="6"/>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00"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chemeClr val="accent5">
                    <a:hueOff val="101205"/>
                    <a:satOff val="-13598"/>
                    <a:lumOff val="23877"/>
                  </a:schemeClr>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chemeClr val="accent5">
                    <a:hueOff val="101205"/>
                    <a:satOff val="-13598"/>
                    <a:lumOff val="23877"/>
                  </a:schemeClr>
                </a:solidFill>
              </a:defRPr>
            </a:pPr>
            <a:r>
              <a:t>Magnet 5</a:t>
            </a:r>
          </a:p>
          <a:p>
            <a:pPr algn="l">
              <a:defRPr>
                <a:solidFill>
                  <a:schemeClr val="accent1">
                    <a:hueOff val="-136794"/>
                    <a:satOff val="-2150"/>
                    <a:lumOff val="15693"/>
                  </a:schemeClr>
                </a:solidFill>
              </a:defRPr>
            </a:pPr>
            <a:r>
              <a:t>Magnet 6</a:t>
            </a:r>
          </a:p>
          <a:p>
            <a:pPr algn="l">
              <a:defRPr>
                <a:solidFill>
                  <a:schemeClr val="accent5">
                    <a:hueOff val="101205"/>
                    <a:satOff val="-13598"/>
                    <a:lumOff val="23877"/>
                  </a:schemeClr>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503" name="12"/>
          <p:cNvSpPr/>
          <p:nvPr/>
        </p:nvSpPr>
        <p:spPr>
          <a:xfrm>
            <a:off x="4435326" y="7385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04" name="13"/>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05" name="14"/>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06" name="10"/>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507" name="7"/>
          <p:cNvSpPr/>
          <p:nvPr/>
        </p:nvSpPr>
        <p:spPr>
          <a:xfrm>
            <a:off x="4119209" y="5609787"/>
            <a:ext cx="767250" cy="1780428"/>
          </a:xfrm>
          <a:prstGeom prst="roundRect">
            <a:avLst>
              <a:gd name="adj" fmla="val 23567"/>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8" name="11"/>
          <p:cNvSpPr/>
          <p:nvPr/>
        </p:nvSpPr>
        <p:spPr>
          <a:xfrm>
            <a:off x="4879295" y="6737010"/>
            <a:ext cx="600151"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09" name="9"/>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510" name="5"/>
          <p:cNvSpPr/>
          <p:nvPr/>
        </p:nvSpPr>
        <p:spPr>
          <a:xfrm>
            <a:off x="3820533" y="4832519"/>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11" name="1"/>
          <p:cNvSpPr/>
          <p:nvPr/>
        </p:nvSpPr>
        <p:spPr>
          <a:xfrm>
            <a:off x="4763579" y="4300586"/>
            <a:ext cx="491349" cy="531030"/>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12" name="3"/>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13" name="4"/>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14" name="2"/>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5"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chemeClr val="accent5">
                    <a:hueOff val="101205"/>
                    <a:satOff val="-13598"/>
                    <a:lumOff val="23877"/>
                  </a:schemeClr>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chemeClr val="accent5">
                    <a:hueOff val="101205"/>
                    <a:satOff val="-13598"/>
                    <a:lumOff val="23877"/>
                  </a:schemeClr>
                </a:solidFill>
              </a:defRPr>
            </a:pPr>
            <a:r>
              <a:t>Magnet 5</a:t>
            </a:r>
          </a:p>
          <a:p>
            <a:pPr algn="l">
              <a:defRPr>
                <a:solidFill>
                  <a:schemeClr val="accent1">
                    <a:hueOff val="-136794"/>
                    <a:satOff val="-2150"/>
                    <a:lumOff val="15693"/>
                  </a:schemeClr>
                </a:solidFill>
              </a:defRPr>
            </a:pPr>
            <a:r>
              <a:t>Magnet 6</a:t>
            </a:r>
          </a:p>
          <a:p>
            <a:pPr algn="l">
              <a:defRPr>
                <a:solidFill>
                  <a:schemeClr val="accent5">
                    <a:hueOff val="101205"/>
                    <a:satOff val="-13598"/>
                    <a:lumOff val="23877"/>
                  </a:schemeClr>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
        <p:nvSpPr>
          <p:cNvPr id="516" name="8"/>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17" name="6"/>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18" name="Line"/>
          <p:cNvSpPr/>
          <p:nvPr/>
        </p:nvSpPr>
        <p:spPr>
          <a:xfrm>
            <a:off x="6214011" y="5681133"/>
            <a:ext cx="1347399"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9" name="Line"/>
          <p:cNvSpPr/>
          <p:nvPr/>
        </p:nvSpPr>
        <p:spPr>
          <a:xfrm flipH="1">
            <a:off x="6179595" y="6129866"/>
            <a:ext cx="1416230"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522" name="12"/>
          <p:cNvSpPr/>
          <p:nvPr/>
        </p:nvSpPr>
        <p:spPr>
          <a:xfrm>
            <a:off x="6430809" y="7451894"/>
            <a:ext cx="1364602" cy="779443"/>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23" name="13"/>
          <p:cNvSpPr/>
          <p:nvPr/>
        </p:nvSpPr>
        <p:spPr>
          <a:xfrm>
            <a:off x="8389598" y="7042996"/>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24" name="14"/>
          <p:cNvSpPr/>
          <p:nvPr/>
        </p:nvSpPr>
        <p:spPr>
          <a:xfrm>
            <a:off x="9154815" y="7044971"/>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25" name="10"/>
          <p:cNvSpPr/>
          <p:nvPr/>
        </p:nvSpPr>
        <p:spPr>
          <a:xfrm>
            <a:off x="9526474" y="6387760"/>
            <a:ext cx="600150" cy="648618"/>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526" name="7"/>
          <p:cNvSpPr/>
          <p:nvPr/>
        </p:nvSpPr>
        <p:spPr>
          <a:xfrm>
            <a:off x="6114692" y="5676378"/>
            <a:ext cx="767250" cy="1780428"/>
          </a:xfrm>
          <a:prstGeom prst="roundRect">
            <a:avLst>
              <a:gd name="adj" fmla="val 23567"/>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27" name="11"/>
          <p:cNvSpPr/>
          <p:nvPr/>
        </p:nvSpPr>
        <p:spPr>
          <a:xfrm>
            <a:off x="6874779" y="6803600"/>
            <a:ext cx="600151" cy="648618"/>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28" name="9"/>
          <p:cNvSpPr/>
          <p:nvPr/>
        </p:nvSpPr>
        <p:spPr>
          <a:xfrm>
            <a:off x="8161619" y="6269933"/>
            <a:ext cx="1364602" cy="779443"/>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529" name="5"/>
          <p:cNvSpPr/>
          <p:nvPr/>
        </p:nvSpPr>
        <p:spPr>
          <a:xfrm>
            <a:off x="5816016" y="489911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30" name="1"/>
          <p:cNvSpPr/>
          <p:nvPr/>
        </p:nvSpPr>
        <p:spPr>
          <a:xfrm>
            <a:off x="6759062" y="4367177"/>
            <a:ext cx="491350" cy="531030"/>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31" name="3"/>
          <p:cNvSpPr/>
          <p:nvPr/>
        </p:nvSpPr>
        <p:spPr>
          <a:xfrm>
            <a:off x="9096762" y="4479240"/>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32" name="4"/>
          <p:cNvSpPr/>
          <p:nvPr/>
        </p:nvSpPr>
        <p:spPr>
          <a:xfrm>
            <a:off x="10074154" y="5303181"/>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33" name="2"/>
          <p:cNvSpPr/>
          <p:nvPr/>
        </p:nvSpPr>
        <p:spPr>
          <a:xfrm>
            <a:off x="8155890" y="4465291"/>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34"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chemeClr val="accent1">
                    <a:hueOff val="-136794"/>
                    <a:satOff val="-2150"/>
                    <a:lumOff val="15693"/>
                  </a:schemeClr>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chemeClr val="accent1">
                    <a:hueOff val="-136794"/>
                    <a:satOff val="-2150"/>
                    <a:lumOff val="15693"/>
                  </a:schemeClr>
                </a:solidFill>
              </a:defRPr>
            </a:pPr>
            <a:r>
              <a:t>Magnet 5</a:t>
            </a:r>
          </a:p>
          <a:p>
            <a:pPr algn="l">
              <a:defRPr>
                <a:solidFill>
                  <a:schemeClr val="accent1">
                    <a:hueOff val="-136794"/>
                    <a:satOff val="-2150"/>
                    <a:lumOff val="15693"/>
                  </a:schemeClr>
                </a:solidFill>
              </a:defRPr>
            </a:pPr>
            <a:r>
              <a:t>Magnet 6</a:t>
            </a:r>
          </a:p>
          <a:p>
            <a:pPr algn="l">
              <a:defRPr>
                <a:solidFill>
                  <a:schemeClr val="accent1">
                    <a:hueOff val="-136794"/>
                    <a:satOff val="-2150"/>
                    <a:lumOff val="15693"/>
                  </a:schemeClr>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1">
                    <a:hueOff val="-136794"/>
                    <a:satOff val="-2150"/>
                    <a:lumOff val="15693"/>
                  </a:schemeClr>
                </a:solidFill>
              </a:defRPr>
            </a:pPr>
            <a:r>
              <a:t>Magnet 11</a:t>
            </a:r>
          </a:p>
          <a:p>
            <a:pPr algn="l">
              <a:defRPr>
                <a:solidFill>
                  <a:schemeClr val="accent1">
                    <a:hueOff val="-136794"/>
                    <a:satOff val="-2150"/>
                    <a:lumOff val="15693"/>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
        <p:nvSpPr>
          <p:cNvPr id="535" name="8"/>
          <p:cNvSpPr/>
          <p:nvPr/>
        </p:nvSpPr>
        <p:spPr>
          <a:xfrm>
            <a:off x="7185863" y="582345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36" name="6"/>
          <p:cNvSpPr/>
          <p:nvPr/>
        </p:nvSpPr>
        <p:spPr>
          <a:xfrm>
            <a:off x="7185863" y="4837599"/>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 name="When and where is a Union Find used?"/>
          <p:cNvSpPr>
            <a:spLocks noGrp="1"/>
          </p:cNvSpPr>
          <p:nvPr>
            <p:ph type="title"/>
          </p:nvPr>
        </p:nvSpPr>
        <p:spPr>
          <a:prstGeom prst="rect">
            <a:avLst/>
          </a:prstGeom>
        </p:spPr>
        <p:txBody>
          <a:bodyPr>
            <a:normAutofit/>
          </a:bodyPr>
          <a:lstStyle/>
          <a:p>
            <a:pPr defTabSz="508254">
              <a:defRPr sz="6960" b="1"/>
            </a:pPr>
            <a:r>
              <a:rPr lang="en-US" dirty="0" err="1"/>
              <a:t>并查集的使用场景</a:t>
            </a:r>
            <a:endParaRPr dirty="0"/>
          </a:p>
        </p:txBody>
      </p:sp>
      <p:sp>
        <p:nvSpPr>
          <p:cNvPr id="539" name="Kruskal's minimum spanning…"/>
          <p:cNvSpPr/>
          <p:nvPr/>
        </p:nvSpPr>
        <p:spPr>
          <a:xfrm>
            <a:off x="952500" y="2791710"/>
            <a:ext cx="11099800" cy="632074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a:defRPr sz="4000"/>
            </a:pPr>
            <a:r>
              <a:rPr lang="zh-CN" altLang="en-US" dirty="0"/>
              <a:t>克努斯卡尔</a:t>
            </a:r>
            <a:r>
              <a:rPr lang="en-US" altLang="zh-CN" dirty="0"/>
              <a:t>(</a:t>
            </a:r>
            <a:r>
              <a:rPr dirty="0"/>
              <a:t>Kruskal</a:t>
            </a:r>
            <a:r>
              <a:rPr lang="en-US" dirty="0"/>
              <a:t>)</a:t>
            </a:r>
            <a:r>
              <a:rPr lang="en-US" dirty="0" err="1"/>
              <a:t>最小生成树算法</a:t>
            </a:r>
            <a:endParaRPr dirty="0"/>
          </a:p>
          <a:p>
            <a:pPr>
              <a:defRPr sz="4000"/>
            </a:pPr>
            <a:endParaRPr dirty="0"/>
          </a:p>
          <a:p>
            <a:pPr>
              <a:defRPr sz="4000"/>
            </a:pPr>
            <a:r>
              <a:rPr lang="zh-CN" altLang="en-US" dirty="0"/>
              <a:t>网格渗透</a:t>
            </a:r>
            <a:r>
              <a:rPr dirty="0"/>
              <a:t>Grid percolation</a:t>
            </a:r>
          </a:p>
          <a:p>
            <a:pPr>
              <a:defRPr sz="4000"/>
            </a:pPr>
            <a:endParaRPr dirty="0"/>
          </a:p>
          <a:p>
            <a:pPr>
              <a:defRPr sz="4000"/>
            </a:pPr>
            <a:r>
              <a:rPr lang="zh-CN" altLang="en-US" dirty="0"/>
              <a:t>网络连接问题</a:t>
            </a:r>
            <a:endParaRPr lang="en-US" altLang="zh-CN" dirty="0"/>
          </a:p>
          <a:p>
            <a:pPr>
              <a:defRPr sz="4000"/>
            </a:pPr>
            <a:endParaRPr dirty="0"/>
          </a:p>
          <a:p>
            <a:pPr>
              <a:defRPr sz="4000"/>
            </a:pPr>
            <a:r>
              <a:rPr lang="en-US" dirty="0" err="1"/>
              <a:t>树中的最近公共祖先</a:t>
            </a:r>
            <a:endParaRPr dirty="0"/>
          </a:p>
          <a:p>
            <a:pPr>
              <a:defRPr sz="4000"/>
            </a:pPr>
            <a:endParaRPr dirty="0"/>
          </a:p>
          <a:p>
            <a:pPr>
              <a:defRPr sz="4000"/>
            </a:pPr>
            <a:r>
              <a:rPr lang="zh-CN" altLang="en-US" dirty="0"/>
              <a:t>图像处理</a:t>
            </a:r>
            <a:endParaRPr dirty="0"/>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 name="Complexity"/>
          <p:cNvSpPr>
            <a:spLocks noGrp="1"/>
          </p:cNvSpPr>
          <p:nvPr>
            <p:ph type="title"/>
          </p:nvPr>
        </p:nvSpPr>
        <p:spPr>
          <a:xfrm>
            <a:off x="952500" y="-39097"/>
            <a:ext cx="11099800" cy="1736466"/>
          </a:xfrm>
          <a:prstGeom prst="rect">
            <a:avLst/>
          </a:prstGeom>
        </p:spPr>
        <p:txBody>
          <a:bodyPr/>
          <a:lstStyle>
            <a:lvl1pPr>
              <a:defRPr sz="9000" b="1"/>
            </a:lvl1pPr>
          </a:lstStyle>
          <a:p>
            <a:r>
              <a:rPr lang="zh-CN" altLang="en-US" dirty="0"/>
              <a:t>复杂度</a:t>
            </a:r>
            <a:endParaRPr dirty="0"/>
          </a:p>
        </p:txBody>
      </p:sp>
      <p:graphicFrame>
        <p:nvGraphicFramePr>
          <p:cNvPr id="544" name="Table"/>
          <p:cNvGraphicFramePr/>
          <p:nvPr>
            <p:extLst>
              <p:ext uri="{D42A27DB-BD31-4B8C-83A1-F6EECF244321}">
                <p14:modId xmlns:p14="http://schemas.microsoft.com/office/powerpoint/2010/main" val="3273458306"/>
              </p:ext>
            </p:extLst>
          </p:nvPr>
        </p:nvGraphicFramePr>
        <p:xfrm>
          <a:off x="789968" y="1901559"/>
          <a:ext cx="11424862" cy="6642900"/>
        </p:xfrm>
        <a:graphic>
          <a:graphicData uri="http://schemas.openxmlformats.org/drawingml/2006/table">
            <a:tbl>
              <a:tblPr>
                <a:tableStyleId>{4C3C2611-4C71-4FC5-86AE-919BDF0F9419}</a:tableStyleId>
              </a:tblPr>
              <a:tblGrid>
                <a:gridCol w="5712431">
                  <a:extLst>
                    <a:ext uri="{9D8B030D-6E8A-4147-A177-3AD203B41FA5}">
                      <a16:colId xmlns:a16="http://schemas.microsoft.com/office/drawing/2014/main" val="20000"/>
                    </a:ext>
                  </a:extLst>
                </a:gridCol>
                <a:gridCol w="5712431">
                  <a:extLst>
                    <a:ext uri="{9D8B030D-6E8A-4147-A177-3AD203B41FA5}">
                      <a16:colId xmlns:a16="http://schemas.microsoft.com/office/drawing/2014/main" val="20001"/>
                    </a:ext>
                  </a:extLst>
                </a:gridCol>
              </a:tblGrid>
              <a:tr h="1107150">
                <a:tc>
                  <a:txBody>
                    <a:bodyPr/>
                    <a:lstStyle/>
                    <a:p>
                      <a:pPr defTabSz="914400">
                        <a:defRPr>
                          <a:solidFill>
                            <a:srgbClr val="000000"/>
                          </a:solidFill>
                        </a:defRPr>
                      </a:pPr>
                      <a:r>
                        <a:rPr lang="zh-CN" altLang="en-US" sz="3600" b="1" dirty="0">
                          <a:solidFill>
                            <a:srgbClr val="FFFFFF"/>
                          </a:solidFill>
                          <a:latin typeface="+mj-lt"/>
                          <a:ea typeface="+mj-ea"/>
                          <a:cs typeface="+mj-cs"/>
                          <a:sym typeface="Menlo"/>
                        </a:rPr>
                        <a:t>构建</a:t>
                      </a:r>
                      <a:endParaRPr sz="3600" b="1" dirty="0">
                        <a:solidFill>
                          <a:srgbClr val="FFFFFF"/>
                        </a:solidFill>
                        <a:latin typeface="+mj-lt"/>
                        <a:ea typeface="+mj-ea"/>
                        <a:cs typeface="+mj-cs"/>
                        <a:sym typeface="Menlo"/>
                      </a:endParaRP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4200">
                          <a:solidFill>
                            <a:schemeClr val="accent5">
                              <a:hueOff val="101205"/>
                              <a:satOff val="-13598"/>
                              <a:lumOff val="23877"/>
                            </a:schemeClr>
                          </a:solidFill>
                          <a:latin typeface="+mj-lt"/>
                          <a:ea typeface="+mj-ea"/>
                          <a:cs typeface="+mj-cs"/>
                          <a:sym typeface="Menlo"/>
                        </a:rPr>
                        <a:t>O(n)</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107150">
                <a:tc>
                  <a:txBody>
                    <a:bodyPr/>
                    <a:lstStyle/>
                    <a:p>
                      <a:pPr defTabSz="914400">
                        <a:defRPr>
                          <a:solidFill>
                            <a:srgbClr val="000000"/>
                          </a:solidFill>
                        </a:defRPr>
                      </a:pPr>
                      <a:r>
                        <a:rPr lang="zh-CN" altLang="en-US" sz="3600" b="1" dirty="0">
                          <a:solidFill>
                            <a:srgbClr val="FFFFFF"/>
                          </a:solidFill>
                          <a:latin typeface="+mj-lt"/>
                          <a:ea typeface="+mj-ea"/>
                          <a:cs typeface="+mj-cs"/>
                          <a:sym typeface="Menlo"/>
                        </a:rPr>
                        <a:t>合并</a:t>
                      </a:r>
                      <a:r>
                        <a:rPr sz="3600" b="1" dirty="0">
                          <a:solidFill>
                            <a:srgbClr val="FFFFFF"/>
                          </a:solidFill>
                          <a:latin typeface="+mj-lt"/>
                          <a:ea typeface="+mj-ea"/>
                          <a:cs typeface="+mj-cs"/>
                          <a:sym typeface="Menlo"/>
                        </a:rPr>
                        <a:t>Union</a:t>
                      </a:r>
                    </a:p>
                  </a:txBody>
                  <a:tcPr marL="50800" marR="50800" marT="50800" marB="50800" anchor="ctr" horzOverflow="overflow">
                    <a:lnL w="12700">
                      <a:solidFill>
                        <a:srgbClr val="D6D6D6"/>
                      </a:solidFill>
                      <a:miter lim="400000"/>
                    </a:lnL>
                  </a:tcPr>
                </a:tc>
                <a:tc>
                  <a:txBody>
                    <a:bodyPr/>
                    <a:lstStyle/>
                    <a:p>
                      <a:pPr>
                        <a:defRPr>
                          <a:solidFill>
                            <a:srgbClr val="000000"/>
                          </a:solidFill>
                        </a:defRPr>
                      </a:pPr>
                      <a:r>
                        <a:rPr sz="4200">
                          <a:solidFill>
                            <a:schemeClr val="accent4">
                              <a:hueOff val="102361"/>
                              <a:satOff val="14118"/>
                              <a:lumOff val="10675"/>
                            </a:schemeClr>
                          </a:solidFill>
                          <a:latin typeface="+mj-lt"/>
                          <a:ea typeface="+mj-ea"/>
                          <a:cs typeface="+mj-cs"/>
                          <a:sym typeface="Menlo"/>
                        </a:rPr>
                        <a:t>α(n)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107150">
                <a:tc>
                  <a:txBody>
                    <a:bodyPr/>
                    <a:lstStyle/>
                    <a:p>
                      <a:pPr defTabSz="914400">
                        <a:defRPr>
                          <a:solidFill>
                            <a:srgbClr val="000000"/>
                          </a:solidFill>
                        </a:defRPr>
                      </a:pPr>
                      <a:r>
                        <a:rPr lang="zh-CN" altLang="en-US" sz="3600" b="1" dirty="0">
                          <a:solidFill>
                            <a:srgbClr val="FFFFFF"/>
                          </a:solidFill>
                          <a:latin typeface="+mj-lt"/>
                          <a:ea typeface="+mj-ea"/>
                          <a:cs typeface="+mj-cs"/>
                          <a:sym typeface="Menlo"/>
                        </a:rPr>
                        <a:t>查找</a:t>
                      </a:r>
                      <a:r>
                        <a:rPr sz="3600" b="1" dirty="0">
                          <a:solidFill>
                            <a:srgbClr val="FFFFFF"/>
                          </a:solidFill>
                          <a:latin typeface="+mj-lt"/>
                          <a:ea typeface="+mj-ea"/>
                          <a:cs typeface="+mj-cs"/>
                          <a:sym typeface="Menlo"/>
                        </a:rPr>
                        <a:t>Find</a:t>
                      </a:r>
                    </a:p>
                  </a:txBody>
                  <a:tcPr marL="50800" marR="50800" marT="50800" marB="50800" anchor="ctr" horzOverflow="overflow">
                    <a:lnL w="12700">
                      <a:solidFill>
                        <a:srgbClr val="D6D6D6"/>
                      </a:solidFill>
                      <a:miter lim="400000"/>
                    </a:lnL>
                  </a:tcPr>
                </a:tc>
                <a:tc>
                  <a:txBody>
                    <a:bodyPr/>
                    <a:lstStyle/>
                    <a:p>
                      <a:pPr>
                        <a:defRPr>
                          <a:solidFill>
                            <a:srgbClr val="000000"/>
                          </a:solidFill>
                        </a:defRPr>
                      </a:pPr>
                      <a:r>
                        <a:rPr sz="4200">
                          <a:solidFill>
                            <a:schemeClr val="accent4">
                              <a:hueOff val="102361"/>
                              <a:satOff val="14118"/>
                              <a:lumOff val="10675"/>
                            </a:schemeClr>
                          </a:solidFill>
                          <a:latin typeface="+mj-lt"/>
                          <a:ea typeface="+mj-ea"/>
                          <a:cs typeface="+mj-cs"/>
                          <a:sym typeface="Menlo"/>
                        </a:rPr>
                        <a:t>α(n)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107150">
                <a:tc>
                  <a:txBody>
                    <a:bodyPr/>
                    <a:lstStyle/>
                    <a:p>
                      <a:pPr defTabSz="914400">
                        <a:defRPr>
                          <a:solidFill>
                            <a:srgbClr val="000000"/>
                          </a:solidFill>
                        </a:defRPr>
                      </a:pPr>
                      <a:r>
                        <a:rPr lang="zh-CN" altLang="en-US" sz="3600" b="1" dirty="0">
                          <a:solidFill>
                            <a:srgbClr val="FFFFFF"/>
                          </a:solidFill>
                          <a:latin typeface="+mj-lt"/>
                          <a:ea typeface="+mj-ea"/>
                          <a:cs typeface="+mj-cs"/>
                          <a:sym typeface="Menlo"/>
                        </a:rPr>
                        <a:t>获取某个组的大小</a:t>
                      </a:r>
                      <a:endParaRPr sz="3600" b="1" dirty="0">
                        <a:solidFill>
                          <a:srgbClr val="FFFFFF"/>
                        </a:solidFill>
                        <a:latin typeface="+mj-lt"/>
                        <a:ea typeface="+mj-ea"/>
                        <a:cs typeface="+mj-cs"/>
                        <a:sym typeface="Menlo"/>
                      </a:endParaRPr>
                    </a:p>
                  </a:txBody>
                  <a:tcPr marL="50800" marR="50800" marT="50800" marB="50800" anchor="ctr" horzOverflow="overflow">
                    <a:lnL w="12700">
                      <a:solidFill>
                        <a:srgbClr val="D6D6D6"/>
                      </a:solidFill>
                      <a:miter lim="400000"/>
                    </a:lnL>
                  </a:tcPr>
                </a:tc>
                <a:tc>
                  <a:txBody>
                    <a:bodyPr/>
                    <a:lstStyle/>
                    <a:p>
                      <a:pPr>
                        <a:defRPr>
                          <a:solidFill>
                            <a:srgbClr val="000000"/>
                          </a:solidFill>
                        </a:defRPr>
                      </a:pPr>
                      <a:r>
                        <a:rPr sz="4200">
                          <a:solidFill>
                            <a:schemeClr val="accent4">
                              <a:hueOff val="102361"/>
                              <a:satOff val="14118"/>
                              <a:lumOff val="10675"/>
                            </a:schemeClr>
                          </a:solidFill>
                          <a:latin typeface="+mj-lt"/>
                          <a:ea typeface="+mj-ea"/>
                          <a:cs typeface="+mj-cs"/>
                          <a:sym typeface="Menlo"/>
                        </a:rPr>
                        <a:t>α(n)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1107150">
                <a:tc>
                  <a:txBody>
                    <a:bodyPr/>
                    <a:lstStyle/>
                    <a:p>
                      <a:pPr defTabSz="914400">
                        <a:defRPr>
                          <a:solidFill>
                            <a:srgbClr val="000000"/>
                          </a:solidFill>
                        </a:defRPr>
                      </a:pPr>
                      <a:r>
                        <a:rPr lang="zh-CN" altLang="en-US" sz="3600" b="1" dirty="0">
                          <a:solidFill>
                            <a:srgbClr val="FFFFFF"/>
                          </a:solidFill>
                          <a:latin typeface="+mj-lt"/>
                          <a:ea typeface="+mj-ea"/>
                          <a:cs typeface="+mj-cs"/>
                          <a:sym typeface="Menlo"/>
                        </a:rPr>
                        <a:t>检查组是否连接</a:t>
                      </a:r>
                      <a:endParaRPr sz="3600" b="1" dirty="0">
                        <a:solidFill>
                          <a:srgbClr val="FFFFFF"/>
                        </a:solidFill>
                        <a:latin typeface="+mj-lt"/>
                        <a:ea typeface="+mj-ea"/>
                        <a:cs typeface="+mj-cs"/>
                        <a:sym typeface="Menlo"/>
                      </a:endParaRPr>
                    </a:p>
                  </a:txBody>
                  <a:tcPr marL="50800" marR="50800" marT="50800" marB="50800" anchor="ctr" horzOverflow="overflow">
                    <a:lnL w="12700">
                      <a:solidFill>
                        <a:srgbClr val="D6D6D6"/>
                      </a:solidFill>
                      <a:miter lim="400000"/>
                    </a:lnL>
                  </a:tcPr>
                </a:tc>
                <a:tc>
                  <a:txBody>
                    <a:bodyPr/>
                    <a:lstStyle/>
                    <a:p>
                      <a:pPr>
                        <a:defRPr>
                          <a:solidFill>
                            <a:srgbClr val="000000"/>
                          </a:solidFill>
                        </a:defRPr>
                      </a:pPr>
                      <a:r>
                        <a:rPr sz="4200">
                          <a:solidFill>
                            <a:schemeClr val="accent4">
                              <a:hueOff val="102361"/>
                              <a:satOff val="14118"/>
                              <a:lumOff val="10675"/>
                            </a:schemeClr>
                          </a:solidFill>
                          <a:latin typeface="+mj-lt"/>
                          <a:ea typeface="+mj-ea"/>
                          <a:cs typeface="+mj-cs"/>
                          <a:sym typeface="Menlo"/>
                        </a:rPr>
                        <a:t>α(n)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1107150">
                <a:tc>
                  <a:txBody>
                    <a:bodyPr/>
                    <a:lstStyle/>
                    <a:p>
                      <a:pPr defTabSz="914400">
                        <a:defRPr>
                          <a:solidFill>
                            <a:srgbClr val="000000"/>
                          </a:solidFill>
                        </a:defRPr>
                      </a:pPr>
                      <a:r>
                        <a:rPr lang="zh-CN" altLang="en-US" sz="3600" b="1" dirty="0">
                          <a:solidFill>
                            <a:srgbClr val="FFFFFF"/>
                          </a:solidFill>
                          <a:latin typeface="+mj-lt"/>
                          <a:ea typeface="+mj-ea"/>
                          <a:cs typeface="+mj-cs"/>
                          <a:sym typeface="Menlo"/>
                        </a:rPr>
                        <a:t>检查组的数量</a:t>
                      </a:r>
                      <a:endParaRPr sz="3600" b="1" dirty="0">
                        <a:solidFill>
                          <a:srgbClr val="FFFFFF"/>
                        </a:solidFill>
                        <a:latin typeface="+mj-lt"/>
                        <a:ea typeface="+mj-ea"/>
                        <a:cs typeface="+mj-cs"/>
                        <a:sym typeface="Menlo"/>
                      </a:endParaRP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a:defRPr>
                          <a:solidFill>
                            <a:srgbClr val="000000"/>
                          </a:solidFill>
                        </a:defRPr>
                      </a:pPr>
                      <a:r>
                        <a:rPr sz="4200" dirty="0">
                          <a:solidFill>
                            <a:schemeClr val="accent3">
                              <a:hueOff val="-499813"/>
                              <a:satOff val="-5228"/>
                              <a:lumOff val="24899"/>
                            </a:schemeClr>
                          </a:solidFill>
                          <a:latin typeface="+mj-lt"/>
                          <a:ea typeface="+mj-ea"/>
                          <a:cs typeface="+mj-cs"/>
                          <a:sym typeface="Menlo"/>
                        </a:rPr>
                        <a:t>O(1)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45" name="α(n) - Amortized constant time"/>
          <p:cNvSpPr/>
          <p:nvPr/>
        </p:nvSpPr>
        <p:spPr>
          <a:xfrm>
            <a:off x="2138355" y="8736141"/>
            <a:ext cx="9053761" cy="74892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i="1"/>
            </a:lvl1pPr>
          </a:lstStyle>
          <a:p>
            <a:r>
              <a:rPr dirty="0"/>
              <a:t>α(n) </a:t>
            </a:r>
            <a:r>
              <a:rPr lang="en-US" altLang="zh-CN" dirty="0"/>
              <a:t>–</a:t>
            </a:r>
            <a:r>
              <a:rPr dirty="0"/>
              <a:t> </a:t>
            </a:r>
            <a:r>
              <a:rPr lang="zh-CN" altLang="en-US" dirty="0"/>
              <a:t>平摊的</a:t>
            </a:r>
            <a:r>
              <a:rPr dirty="0"/>
              <a:t>Amortized</a:t>
            </a:r>
            <a:r>
              <a:rPr lang="zh-CN" altLang="en-US" dirty="0"/>
              <a:t>常量时间</a:t>
            </a:r>
            <a:endParaRPr dirty="0"/>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Union Find"/>
          <p:cNvSpPr>
            <a:spLocks noGrp="1"/>
          </p:cNvSpPr>
          <p:nvPr>
            <p:ph type="ctrTitle"/>
          </p:nvPr>
        </p:nvSpPr>
        <p:spPr>
          <a:xfrm>
            <a:off x="368149" y="417845"/>
            <a:ext cx="12268502" cy="3871130"/>
          </a:xfrm>
          <a:prstGeom prst="rect">
            <a:avLst/>
          </a:prstGeom>
        </p:spPr>
        <p:txBody>
          <a:bodyPr/>
          <a:lstStyle>
            <a:lvl1pPr>
              <a:defRPr sz="14000" b="1"/>
            </a:lvl1pPr>
          </a:lstStyle>
          <a:p>
            <a:r>
              <a:rPr lang="zh-CN" altLang="en-US" dirty="0"/>
              <a:t>并查集</a:t>
            </a:r>
            <a:endParaRPr dirty="0"/>
          </a:p>
        </p:txBody>
      </p:sp>
      <p:sp>
        <p:nvSpPr>
          <p:cNvPr id="548" name="Kruskal’s Algorithm"/>
          <p:cNvSpPr/>
          <p:nvPr/>
        </p:nvSpPr>
        <p:spPr>
          <a:xfrm>
            <a:off x="1194861" y="4781143"/>
            <a:ext cx="10615085" cy="111825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8500"/>
            </a:lvl1pPr>
          </a:lstStyle>
          <a:p>
            <a:r>
              <a:rPr lang="zh-CN" altLang="en-US" sz="6600" dirty="0"/>
              <a:t>克努斯卡尔</a:t>
            </a:r>
            <a:r>
              <a:rPr lang="en-US" altLang="zh-CN" sz="6600" dirty="0"/>
              <a:t>(Kruskal)</a:t>
            </a:r>
            <a:r>
              <a:rPr lang="zh-CN" altLang="en-US" sz="6600" dirty="0"/>
              <a:t>算法</a:t>
            </a:r>
            <a:endParaRPr sz="6600" dirty="0"/>
          </a:p>
        </p:txBody>
      </p:sp>
      <p:sp>
        <p:nvSpPr>
          <p:cNvPr id="549" name="William Fiset"/>
          <p:cNvSpPr/>
          <p:nvPr/>
        </p:nvSpPr>
        <p:spPr>
          <a:xfrm>
            <a:off x="2893242" y="6823902"/>
            <a:ext cx="7218323"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dirty="0"/>
              <a:t>By </a:t>
            </a:r>
            <a:r>
              <a:rPr lang="en-US" dirty="0" err="1"/>
              <a:t>波波微课</a:t>
            </a:r>
            <a:r>
              <a:rPr lang="zh-CN" altLang="en-US" dirty="0"/>
              <a:t> </a:t>
            </a:r>
            <a:r>
              <a:rPr lang="en-US" altLang="zh-CN" dirty="0"/>
              <a:t>&amp;</a:t>
            </a:r>
            <a:r>
              <a:rPr lang="zh-CN" altLang="en-US" dirty="0"/>
              <a:t> </a:t>
            </a:r>
            <a:r>
              <a:rPr dirty="0"/>
              <a:t>William </a:t>
            </a:r>
            <a:r>
              <a:rPr dirty="0" err="1"/>
              <a:t>Fiset</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Discussion…"/>
          <p:cNvSpPr>
            <a:spLocks noGrp="1"/>
          </p:cNvSpPr>
          <p:nvPr>
            <p:ph type="title"/>
          </p:nvPr>
        </p:nvSpPr>
        <p:spPr>
          <a:xfrm>
            <a:off x="548410" y="2611868"/>
            <a:ext cx="11907979" cy="3719256"/>
          </a:xfrm>
          <a:prstGeom prst="rect">
            <a:avLst/>
          </a:prstGeom>
        </p:spPr>
        <p:txBody>
          <a:bodyPr/>
          <a:lstStyle/>
          <a:p>
            <a:pPr>
              <a:defRPr sz="11000" b="1"/>
            </a:pPr>
            <a:r>
              <a:rPr lang="zh-CN" altLang="en-US" dirty="0"/>
              <a:t>介绍和样例</a:t>
            </a:r>
            <a:endParaRPr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552" name="Given a graph G = (V,E) we want to find a Minimum Spanning Tree in the graph (it may not be unique). A minimum spanning tree is a subset of the edges which connect all vertices in the graph with the minimal total edge cost."/>
          <p:cNvSpPr/>
          <p:nvPr/>
        </p:nvSpPr>
        <p:spPr>
          <a:xfrm>
            <a:off x="534206" y="2672699"/>
            <a:ext cx="11936388" cy="495007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4500"/>
            </a:pPr>
            <a:r>
              <a:rPr lang="zh-CN" altLang="en-US" dirty="0"/>
              <a:t>给定一个图</a:t>
            </a:r>
            <a:r>
              <a:rPr lang="en-US" altLang="zh-CN" dirty="0"/>
              <a:t> G = (V,E)</a:t>
            </a:r>
            <a:r>
              <a:rPr lang="zh-CN" altLang="en-US" dirty="0"/>
              <a:t>，</a:t>
            </a:r>
            <a:r>
              <a:rPr lang="en-US" altLang="zh-CN" dirty="0"/>
              <a:t>V</a:t>
            </a:r>
            <a:r>
              <a:rPr lang="zh-CN" altLang="en-US" dirty="0"/>
              <a:t>表示顶点，</a:t>
            </a:r>
            <a:r>
              <a:rPr lang="en-US" altLang="zh-CN" dirty="0"/>
              <a:t>E</a:t>
            </a:r>
            <a:r>
              <a:rPr lang="zh-CN" altLang="en-US" dirty="0"/>
              <a:t>表示边，</a:t>
            </a:r>
            <a:r>
              <a:rPr lang="en-US" altLang="zh-CN" dirty="0"/>
              <a:t>E</a:t>
            </a:r>
            <a:r>
              <a:rPr lang="zh-CN" altLang="en-US" dirty="0"/>
              <a:t>上可以带有权重</a:t>
            </a:r>
            <a:r>
              <a:rPr lang="en-US" altLang="zh-CN" dirty="0"/>
              <a:t>weight</a:t>
            </a:r>
            <a:r>
              <a:rPr lang="zh-CN" altLang="en-US" dirty="0"/>
              <a:t>，我们需要在图中找出一棵</a:t>
            </a:r>
            <a:r>
              <a:rPr lang="zh-CN" altLang="en-US" b="1" dirty="0">
                <a:solidFill>
                  <a:srgbClr val="11DBE2"/>
                </a:solidFill>
              </a:rPr>
              <a:t>最小生成树 </a:t>
            </a:r>
            <a:r>
              <a:rPr lang="en-US" altLang="zh-CN" dirty="0"/>
              <a:t>(</a:t>
            </a:r>
            <a:r>
              <a:rPr lang="zh-CN" altLang="en-US" dirty="0"/>
              <a:t>可能并不唯一</a:t>
            </a:r>
            <a:r>
              <a:rPr lang="en-US" altLang="zh-CN" dirty="0"/>
              <a:t>)</a:t>
            </a:r>
            <a:r>
              <a:rPr lang="zh-CN" altLang="en-US" dirty="0"/>
              <a:t>。</a:t>
            </a:r>
            <a:endParaRPr lang="en-US" altLang="zh-CN" dirty="0"/>
          </a:p>
          <a:p>
            <a:pPr>
              <a:defRPr sz="4500"/>
            </a:pPr>
            <a:r>
              <a:rPr lang="zh-CN" altLang="en-US" dirty="0"/>
              <a:t>一棵最小生成树是图中所有边的一个子集，这些边可以将图中的所有顶点都连接起来，但是不能形成环，并且这些边上的权重总和是最小的。</a:t>
            </a:r>
            <a:endParaRPr dirty="0"/>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555" name="A"/>
          <p:cNvSpPr/>
          <p:nvPr/>
        </p:nvSpPr>
        <p:spPr>
          <a:xfrm>
            <a:off x="4064000" y="1783594"/>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56" name="E"/>
          <p:cNvSpPr/>
          <p:nvPr/>
        </p:nvSpPr>
        <p:spPr>
          <a:xfrm>
            <a:off x="2319866" y="4391327"/>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57" name="D"/>
          <p:cNvSpPr/>
          <p:nvPr/>
        </p:nvSpPr>
        <p:spPr>
          <a:xfrm>
            <a:off x="5130800" y="3917194"/>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58" name="F"/>
          <p:cNvSpPr/>
          <p:nvPr/>
        </p:nvSpPr>
        <p:spPr>
          <a:xfrm>
            <a:off x="2472266" y="7151461"/>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59" name="G"/>
          <p:cNvSpPr/>
          <p:nvPr/>
        </p:nvSpPr>
        <p:spPr>
          <a:xfrm>
            <a:off x="5317066" y="7151461"/>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60" name="B"/>
          <p:cNvSpPr/>
          <p:nvPr/>
        </p:nvSpPr>
        <p:spPr>
          <a:xfrm>
            <a:off x="7416800" y="2139194"/>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61" name="H"/>
          <p:cNvSpPr/>
          <p:nvPr/>
        </p:nvSpPr>
        <p:spPr>
          <a:xfrm>
            <a:off x="6654800" y="5691941"/>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62" name="I"/>
          <p:cNvSpPr/>
          <p:nvPr/>
        </p:nvSpPr>
        <p:spPr>
          <a:xfrm>
            <a:off x="8509000" y="681800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63" name="C"/>
          <p:cNvSpPr/>
          <p:nvPr/>
        </p:nvSpPr>
        <p:spPr>
          <a:xfrm>
            <a:off x="9025466" y="3772615"/>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64" name="Line"/>
          <p:cNvSpPr/>
          <p:nvPr/>
        </p:nvSpPr>
        <p:spPr>
          <a:xfrm flipV="1">
            <a:off x="5981258" y="6374600"/>
            <a:ext cx="782882"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5" name="Line"/>
          <p:cNvSpPr/>
          <p:nvPr/>
        </p:nvSpPr>
        <p:spPr>
          <a:xfrm flipV="1">
            <a:off x="2919433" y="2505333"/>
            <a:ext cx="1296239" cy="190279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6" name="Line"/>
          <p:cNvSpPr/>
          <p:nvPr/>
        </p:nvSpPr>
        <p:spPr>
          <a:xfrm flipV="1">
            <a:off x="3031682" y="4596600"/>
            <a:ext cx="2191524"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7" name="Line"/>
          <p:cNvSpPr/>
          <p:nvPr/>
        </p:nvSpPr>
        <p:spPr>
          <a:xfrm flipV="1">
            <a:off x="3095024" y="4363568"/>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8" name="Line"/>
          <p:cNvSpPr/>
          <p:nvPr/>
        </p:nvSpPr>
        <p:spPr>
          <a:xfrm flipV="1">
            <a:off x="6108257" y="7294556"/>
            <a:ext cx="2392343"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9" name="Line"/>
          <p:cNvSpPr/>
          <p:nvPr/>
        </p:nvSpPr>
        <p:spPr>
          <a:xfrm flipV="1">
            <a:off x="8978458" y="4551239"/>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0" name="Line"/>
          <p:cNvSpPr/>
          <p:nvPr/>
        </p:nvSpPr>
        <p:spPr>
          <a:xfrm>
            <a:off x="4885465" y="2228711"/>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1" name="Line"/>
          <p:cNvSpPr/>
          <p:nvPr/>
        </p:nvSpPr>
        <p:spPr>
          <a:xfrm flipV="1">
            <a:off x="5872030" y="2780957"/>
            <a:ext cx="1613596" cy="130538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2" name="Line"/>
          <p:cNvSpPr/>
          <p:nvPr/>
        </p:nvSpPr>
        <p:spPr>
          <a:xfrm>
            <a:off x="5795830" y="4602812"/>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3" name="Line"/>
          <p:cNvSpPr/>
          <p:nvPr/>
        </p:nvSpPr>
        <p:spPr>
          <a:xfrm>
            <a:off x="8124164" y="2748611"/>
            <a:ext cx="968342" cy="111336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4" name="Line"/>
          <p:cNvSpPr/>
          <p:nvPr/>
        </p:nvSpPr>
        <p:spPr>
          <a:xfrm>
            <a:off x="2713964" y="5195478"/>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5" name="Line"/>
          <p:cNvSpPr/>
          <p:nvPr/>
        </p:nvSpPr>
        <p:spPr>
          <a:xfrm flipH="1" flipV="1">
            <a:off x="5527778" y="4711352"/>
            <a:ext cx="131300" cy="239990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6" name="Line"/>
          <p:cNvSpPr/>
          <p:nvPr/>
        </p:nvSpPr>
        <p:spPr>
          <a:xfrm flipV="1">
            <a:off x="7378257" y="4433881"/>
            <a:ext cx="1681738" cy="14289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7" name="Line"/>
          <p:cNvSpPr/>
          <p:nvPr/>
        </p:nvSpPr>
        <p:spPr>
          <a:xfrm flipV="1">
            <a:off x="3247363" y="7550932"/>
            <a:ext cx="1963044"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8" name="Line"/>
          <p:cNvSpPr/>
          <p:nvPr/>
        </p:nvSpPr>
        <p:spPr>
          <a:xfrm>
            <a:off x="4669763" y="2511545"/>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9" name="Line"/>
          <p:cNvSpPr/>
          <p:nvPr/>
        </p:nvSpPr>
        <p:spPr>
          <a:xfrm>
            <a:off x="7387563" y="6346945"/>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0" name="J"/>
          <p:cNvSpPr/>
          <p:nvPr/>
        </p:nvSpPr>
        <p:spPr>
          <a:xfrm>
            <a:off x="10682302" y="5691941"/>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81" name="Line"/>
          <p:cNvSpPr/>
          <p:nvPr/>
        </p:nvSpPr>
        <p:spPr>
          <a:xfrm flipV="1">
            <a:off x="9275630" y="6293367"/>
            <a:ext cx="1429776" cy="87484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2" name="Line"/>
          <p:cNvSpPr/>
          <p:nvPr/>
        </p:nvSpPr>
        <p:spPr>
          <a:xfrm>
            <a:off x="9682072" y="4443428"/>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3" name="5"/>
          <p:cNvSpPr/>
          <p:nvPr/>
        </p:nvSpPr>
        <p:spPr>
          <a:xfrm>
            <a:off x="5927266" y="17887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584" name="2"/>
          <p:cNvSpPr/>
          <p:nvPr/>
        </p:nvSpPr>
        <p:spPr>
          <a:xfrm>
            <a:off x="6735833" y="3263656"/>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585" name="9"/>
          <p:cNvSpPr/>
          <p:nvPr/>
        </p:nvSpPr>
        <p:spPr>
          <a:xfrm>
            <a:off x="4940369" y="2896051"/>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9</a:t>
            </a:r>
          </a:p>
        </p:txBody>
      </p:sp>
      <p:sp>
        <p:nvSpPr>
          <p:cNvPr id="586" name="1"/>
          <p:cNvSpPr/>
          <p:nvPr/>
        </p:nvSpPr>
        <p:spPr>
          <a:xfrm>
            <a:off x="3124712" y="2999541"/>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587" name="2"/>
          <p:cNvSpPr/>
          <p:nvPr/>
        </p:nvSpPr>
        <p:spPr>
          <a:xfrm>
            <a:off x="3902509" y="399551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588" name="1"/>
          <p:cNvSpPr/>
          <p:nvPr/>
        </p:nvSpPr>
        <p:spPr>
          <a:xfrm>
            <a:off x="2288297" y="5937503"/>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589" name="5"/>
          <p:cNvSpPr/>
          <p:nvPr/>
        </p:nvSpPr>
        <p:spPr>
          <a:xfrm>
            <a:off x="3774197" y="5437970"/>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590" name="7"/>
          <p:cNvSpPr/>
          <p:nvPr/>
        </p:nvSpPr>
        <p:spPr>
          <a:xfrm>
            <a:off x="4250866" y="7017003"/>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591" name="4"/>
          <p:cNvSpPr/>
          <p:nvPr/>
        </p:nvSpPr>
        <p:spPr>
          <a:xfrm>
            <a:off x="7167333" y="734770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592" name="6"/>
          <p:cNvSpPr/>
          <p:nvPr/>
        </p:nvSpPr>
        <p:spPr>
          <a:xfrm>
            <a:off x="7828610" y="611157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593" name="1"/>
          <p:cNvSpPr/>
          <p:nvPr/>
        </p:nvSpPr>
        <p:spPr>
          <a:xfrm>
            <a:off x="9174106" y="5437970"/>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594" name="0"/>
          <p:cNvSpPr/>
          <p:nvPr/>
        </p:nvSpPr>
        <p:spPr>
          <a:xfrm>
            <a:off x="10067542" y="659366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595" name="8"/>
          <p:cNvSpPr/>
          <p:nvPr/>
        </p:nvSpPr>
        <p:spPr>
          <a:xfrm>
            <a:off x="10334242" y="462464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8</a:t>
            </a:r>
          </a:p>
        </p:txBody>
      </p:sp>
      <p:sp>
        <p:nvSpPr>
          <p:cNvPr id="596" name="4"/>
          <p:cNvSpPr/>
          <p:nvPr/>
        </p:nvSpPr>
        <p:spPr>
          <a:xfrm>
            <a:off x="8024347" y="454324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597" name="4"/>
          <p:cNvSpPr/>
          <p:nvPr/>
        </p:nvSpPr>
        <p:spPr>
          <a:xfrm>
            <a:off x="8591614" y="2896051"/>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598" name="2"/>
          <p:cNvSpPr/>
          <p:nvPr/>
        </p:nvSpPr>
        <p:spPr>
          <a:xfrm>
            <a:off x="6278633" y="4762256"/>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599" name="11"/>
          <p:cNvSpPr/>
          <p:nvPr/>
        </p:nvSpPr>
        <p:spPr>
          <a:xfrm>
            <a:off x="4920825" y="5638560"/>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600" name="1"/>
          <p:cNvSpPr/>
          <p:nvPr/>
        </p:nvSpPr>
        <p:spPr>
          <a:xfrm>
            <a:off x="6389685" y="659366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603" name="A"/>
          <p:cNvSpPr/>
          <p:nvPr/>
        </p:nvSpPr>
        <p:spPr>
          <a:xfrm>
            <a:off x="4064000" y="1783594"/>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04" name="E"/>
          <p:cNvSpPr/>
          <p:nvPr/>
        </p:nvSpPr>
        <p:spPr>
          <a:xfrm>
            <a:off x="2319866" y="4391327"/>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605" name="D"/>
          <p:cNvSpPr/>
          <p:nvPr/>
        </p:nvSpPr>
        <p:spPr>
          <a:xfrm>
            <a:off x="5130800" y="3917194"/>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06" name="F"/>
          <p:cNvSpPr/>
          <p:nvPr/>
        </p:nvSpPr>
        <p:spPr>
          <a:xfrm>
            <a:off x="2472266" y="7151461"/>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607" name="G"/>
          <p:cNvSpPr/>
          <p:nvPr/>
        </p:nvSpPr>
        <p:spPr>
          <a:xfrm>
            <a:off x="5317066" y="7151461"/>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608" name="B"/>
          <p:cNvSpPr/>
          <p:nvPr/>
        </p:nvSpPr>
        <p:spPr>
          <a:xfrm>
            <a:off x="7416800" y="2139194"/>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609" name="H"/>
          <p:cNvSpPr/>
          <p:nvPr/>
        </p:nvSpPr>
        <p:spPr>
          <a:xfrm>
            <a:off x="6654800" y="5691941"/>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610" name="I"/>
          <p:cNvSpPr/>
          <p:nvPr/>
        </p:nvSpPr>
        <p:spPr>
          <a:xfrm>
            <a:off x="8509000" y="681800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611" name="C"/>
          <p:cNvSpPr/>
          <p:nvPr/>
        </p:nvSpPr>
        <p:spPr>
          <a:xfrm>
            <a:off x="9025466" y="3772615"/>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12" name="Line"/>
          <p:cNvSpPr/>
          <p:nvPr/>
        </p:nvSpPr>
        <p:spPr>
          <a:xfrm flipV="1">
            <a:off x="5981258" y="6374600"/>
            <a:ext cx="782882" cy="868342"/>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3" name="Line"/>
          <p:cNvSpPr/>
          <p:nvPr/>
        </p:nvSpPr>
        <p:spPr>
          <a:xfrm flipV="1">
            <a:off x="2919433" y="2505333"/>
            <a:ext cx="1296239" cy="1902797"/>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4" name="Line"/>
          <p:cNvSpPr/>
          <p:nvPr/>
        </p:nvSpPr>
        <p:spPr>
          <a:xfrm flipV="1">
            <a:off x="3095024" y="4363568"/>
            <a:ext cx="2004529" cy="42979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5" name="Line"/>
          <p:cNvSpPr/>
          <p:nvPr/>
        </p:nvSpPr>
        <p:spPr>
          <a:xfrm flipV="1">
            <a:off x="8978458" y="4551239"/>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6" name="Line"/>
          <p:cNvSpPr/>
          <p:nvPr/>
        </p:nvSpPr>
        <p:spPr>
          <a:xfrm flipV="1">
            <a:off x="5872030" y="2780957"/>
            <a:ext cx="1613596" cy="1305389"/>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7" name="Line"/>
          <p:cNvSpPr/>
          <p:nvPr/>
        </p:nvSpPr>
        <p:spPr>
          <a:xfrm>
            <a:off x="5795830" y="4602812"/>
            <a:ext cx="958752" cy="1182424"/>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8" name="Line"/>
          <p:cNvSpPr/>
          <p:nvPr/>
        </p:nvSpPr>
        <p:spPr>
          <a:xfrm>
            <a:off x="8124164" y="2748611"/>
            <a:ext cx="968342" cy="1113369"/>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9" name="Line"/>
          <p:cNvSpPr/>
          <p:nvPr/>
        </p:nvSpPr>
        <p:spPr>
          <a:xfrm>
            <a:off x="2713964" y="5195478"/>
            <a:ext cx="85560" cy="1945483"/>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0" name="J"/>
          <p:cNvSpPr/>
          <p:nvPr/>
        </p:nvSpPr>
        <p:spPr>
          <a:xfrm>
            <a:off x="10682302" y="5691941"/>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621" name="Line"/>
          <p:cNvSpPr/>
          <p:nvPr/>
        </p:nvSpPr>
        <p:spPr>
          <a:xfrm flipV="1">
            <a:off x="9275630" y="6293367"/>
            <a:ext cx="1429776" cy="87484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2" name="2"/>
          <p:cNvSpPr/>
          <p:nvPr/>
        </p:nvSpPr>
        <p:spPr>
          <a:xfrm>
            <a:off x="6735833" y="3263656"/>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623" name="1"/>
          <p:cNvSpPr/>
          <p:nvPr/>
        </p:nvSpPr>
        <p:spPr>
          <a:xfrm>
            <a:off x="3124712" y="2999541"/>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624" name="2"/>
          <p:cNvSpPr/>
          <p:nvPr/>
        </p:nvSpPr>
        <p:spPr>
          <a:xfrm>
            <a:off x="3902509" y="399551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625" name="1"/>
          <p:cNvSpPr/>
          <p:nvPr/>
        </p:nvSpPr>
        <p:spPr>
          <a:xfrm>
            <a:off x="2288297" y="5937503"/>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626" name="1"/>
          <p:cNvSpPr/>
          <p:nvPr/>
        </p:nvSpPr>
        <p:spPr>
          <a:xfrm>
            <a:off x="9174106" y="5437970"/>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627" name="0"/>
          <p:cNvSpPr/>
          <p:nvPr/>
        </p:nvSpPr>
        <p:spPr>
          <a:xfrm>
            <a:off x="10067542" y="659366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628" name="4"/>
          <p:cNvSpPr/>
          <p:nvPr/>
        </p:nvSpPr>
        <p:spPr>
          <a:xfrm>
            <a:off x="8591614" y="2896051"/>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629" name="2"/>
          <p:cNvSpPr/>
          <p:nvPr/>
        </p:nvSpPr>
        <p:spPr>
          <a:xfrm>
            <a:off x="6278633" y="4762256"/>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630" name="1"/>
          <p:cNvSpPr/>
          <p:nvPr/>
        </p:nvSpPr>
        <p:spPr>
          <a:xfrm>
            <a:off x="6389685" y="659366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631" name="Minimum spanning tree with weight 14"/>
          <p:cNvSpPr/>
          <p:nvPr/>
        </p:nvSpPr>
        <p:spPr>
          <a:xfrm>
            <a:off x="1584625" y="8475218"/>
            <a:ext cx="9381161" cy="59503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200"/>
            </a:lvl1pPr>
          </a:lstStyle>
          <a:p>
            <a:r>
              <a:rPr lang="zh-CN" altLang="en-US" dirty="0"/>
              <a:t>最小生成树</a:t>
            </a:r>
            <a:r>
              <a:rPr dirty="0"/>
              <a:t>weight</a:t>
            </a:r>
            <a:r>
              <a:rPr lang="en-US" altLang="zh-CN" dirty="0"/>
              <a:t>=</a:t>
            </a:r>
            <a:r>
              <a:rPr dirty="0"/>
              <a:t>14</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634" name="1) Sort edges by ascending edge weight."/>
          <p:cNvSpPr/>
          <p:nvPr/>
        </p:nvSpPr>
        <p:spPr>
          <a:xfrm>
            <a:off x="436701" y="2426968"/>
            <a:ext cx="12131396" cy="6565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dirty="0"/>
              <a:t>1) </a:t>
            </a:r>
            <a:r>
              <a:rPr lang="zh-CN" altLang="en-US" dirty="0"/>
              <a:t>根据边的权重，对边从小到大进行排序</a:t>
            </a:r>
            <a:endParaRPr dirty="0"/>
          </a:p>
        </p:txBody>
      </p:sp>
      <p:sp>
        <p:nvSpPr>
          <p:cNvPr id="635" name="2) Walk through the sorted edges and look at the two nodes the edge belongs to, if the nodes are already unified we don’t include this edge, otherwise we include it and unify the nodes."/>
          <p:cNvSpPr/>
          <p:nvPr/>
        </p:nvSpPr>
        <p:spPr>
          <a:xfrm>
            <a:off x="273420" y="3881255"/>
            <a:ext cx="12457958"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dirty="0"/>
              <a:t>2) </a:t>
            </a:r>
            <a:r>
              <a:rPr lang="zh-CN" altLang="en-US" dirty="0"/>
              <a:t>对排序的边进行遍历，检查每一条边的两个顶点，如果这两个顶点已经合并过了</a:t>
            </a:r>
            <a:r>
              <a:rPr lang="en-US" altLang="zh-CN" dirty="0"/>
              <a:t>(</a:t>
            </a:r>
            <a:r>
              <a:rPr lang="zh-CN" altLang="en-US" dirty="0"/>
              <a:t>属于同一组</a:t>
            </a:r>
            <a:r>
              <a:rPr lang="en-US" altLang="zh-CN" dirty="0"/>
              <a:t>)</a:t>
            </a:r>
            <a:r>
              <a:rPr lang="zh-CN" altLang="en-US" dirty="0"/>
              <a:t>，那么我们就排除这条边</a:t>
            </a:r>
            <a:r>
              <a:rPr lang="en-US" altLang="zh-CN" dirty="0"/>
              <a:t>(</a:t>
            </a:r>
            <a:r>
              <a:rPr lang="zh-CN" altLang="en-US" dirty="0"/>
              <a:t>否则最小生成树中会形成环</a:t>
            </a:r>
            <a:r>
              <a:rPr lang="en-US" altLang="zh-CN" dirty="0"/>
              <a:t>)</a:t>
            </a:r>
            <a:r>
              <a:rPr lang="zh-CN" altLang="en-US" dirty="0"/>
              <a:t>，否则我们就将这条边添加到最小生成树中，并将两个对应顶点所在的组合并成一个组。</a:t>
            </a:r>
            <a:endParaRPr lang="en-US" dirty="0"/>
          </a:p>
        </p:txBody>
      </p:sp>
      <p:sp>
        <p:nvSpPr>
          <p:cNvPr id="636" name="3) The algorithm terminates when every edge has been processed or all the vertices have been unified."/>
          <p:cNvSpPr/>
          <p:nvPr/>
        </p:nvSpPr>
        <p:spPr>
          <a:xfrm>
            <a:off x="963440" y="6997535"/>
            <a:ext cx="11077920" cy="121058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dirty="0"/>
              <a:t>3) </a:t>
            </a:r>
            <a:r>
              <a:rPr lang="zh-CN" altLang="en-US" dirty="0"/>
              <a:t>当所有的边都被处理过，或者所有的顶点都已经被合并到一个大组，那么算法结束。</a:t>
            </a:r>
            <a:endParaRPr dirty="0"/>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639" name="A"/>
          <p:cNvSpPr/>
          <p:nvPr/>
        </p:nvSpPr>
        <p:spPr>
          <a:xfrm>
            <a:off x="5613400" y="21251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40" name="E"/>
          <p:cNvSpPr/>
          <p:nvPr/>
        </p:nvSpPr>
        <p:spPr>
          <a:xfrm>
            <a:off x="3869266" y="4732866"/>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641"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42"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643"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644"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645"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646"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647"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48"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9" name="Line"/>
          <p:cNvSpPr/>
          <p:nvPr/>
        </p:nvSpPr>
        <p:spPr>
          <a:xfrm flipV="1">
            <a:off x="4468833" y="2846873"/>
            <a:ext cx="1296239" cy="190279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0"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1"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2"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3" name="Line"/>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4"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5"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6"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7"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8"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9"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0"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1"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2"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3"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4"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665" name="Line"/>
          <p:cNvSpPr/>
          <p:nvPr/>
        </p:nvSpPr>
        <p:spPr>
          <a:xfrm flipV="1">
            <a:off x="10825030" y="6634906"/>
            <a:ext cx="1429776" cy="87484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6"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7"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668"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669"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670"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671"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672"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673"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674"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675"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676"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677"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678"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679"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680"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681"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682"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683"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684"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687" name="A"/>
          <p:cNvSpPr/>
          <p:nvPr/>
        </p:nvSpPr>
        <p:spPr>
          <a:xfrm>
            <a:off x="5613400" y="21251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88" name="E"/>
          <p:cNvSpPr/>
          <p:nvPr/>
        </p:nvSpPr>
        <p:spPr>
          <a:xfrm>
            <a:off x="3869266" y="4732866"/>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689"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90"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691"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692"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693"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694"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695"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96"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7" name="Line"/>
          <p:cNvSpPr/>
          <p:nvPr/>
        </p:nvSpPr>
        <p:spPr>
          <a:xfrm flipV="1">
            <a:off x="4468833" y="2846873"/>
            <a:ext cx="1296239" cy="190279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8"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9"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0"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1" name="Line"/>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2"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3"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4"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5"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6"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7"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8"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9"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0"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1"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2"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713" name="Line"/>
          <p:cNvSpPr/>
          <p:nvPr/>
        </p:nvSpPr>
        <p:spPr>
          <a:xfrm flipV="1">
            <a:off x="10825030" y="6634906"/>
            <a:ext cx="1429776" cy="87484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4"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5"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716"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717"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718"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719"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720"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721"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722"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723"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724"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725"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726"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727"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728"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729"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730"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731"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732"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733"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pPr>
            <a:r>
              <a:t>I to J = 0 </a:t>
            </a:r>
          </a:p>
          <a:p>
            <a:pPr algn="l">
              <a:defRPr sz="2900"/>
            </a:pPr>
            <a:r>
              <a:t>A to E = 1 </a:t>
            </a:r>
          </a:p>
          <a:p>
            <a:pPr algn="l">
              <a:defRPr sz="2900"/>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738" name="A"/>
          <p:cNvSpPr/>
          <p:nvPr/>
        </p:nvSpPr>
        <p:spPr>
          <a:xfrm>
            <a:off x="5613400" y="21251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739" name="E"/>
          <p:cNvSpPr/>
          <p:nvPr/>
        </p:nvSpPr>
        <p:spPr>
          <a:xfrm>
            <a:off x="3869266" y="4732866"/>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740"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741"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742"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743"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744"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745"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746"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747"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8" name="Line"/>
          <p:cNvSpPr/>
          <p:nvPr/>
        </p:nvSpPr>
        <p:spPr>
          <a:xfrm flipV="1">
            <a:off x="4468833" y="2846873"/>
            <a:ext cx="1296239" cy="190279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9"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0"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1"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2" name="Line"/>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3"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4"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5"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6"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7"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8"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9"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60"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61"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62"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63"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764"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65"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66"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767"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768"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769"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770"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771"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772"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773"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774"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775"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776"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777"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778"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779"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780"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781"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782"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pPr>
            <a:r>
              <a:t>I to J = 0 </a:t>
            </a:r>
          </a:p>
          <a:p>
            <a:pPr algn="l">
              <a:defRPr sz="2900"/>
            </a:pPr>
            <a:r>
              <a:t>A to E = 1 </a:t>
            </a:r>
          </a:p>
          <a:p>
            <a:pPr algn="l">
              <a:defRPr sz="2900"/>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
        <p:nvSpPr>
          <p:cNvPr id="783"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784"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787" name="A"/>
          <p:cNvSpPr/>
          <p:nvPr/>
        </p:nvSpPr>
        <p:spPr>
          <a:xfrm>
            <a:off x="5613400" y="21251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788" name="E"/>
          <p:cNvSpPr/>
          <p:nvPr/>
        </p:nvSpPr>
        <p:spPr>
          <a:xfrm>
            <a:off x="3869266" y="4732866"/>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789"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790"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791"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792"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793"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794"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795"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796"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97" name="Line"/>
          <p:cNvSpPr/>
          <p:nvPr/>
        </p:nvSpPr>
        <p:spPr>
          <a:xfrm flipV="1">
            <a:off x="4468833" y="2846873"/>
            <a:ext cx="1296239" cy="190279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98"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99"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0"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1" name="Line"/>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2"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3"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4"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5"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6"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7"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8"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9"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0"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1"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2"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813"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4"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5"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816"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817"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818"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819"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820"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821"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822"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823"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824"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825"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826"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827"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828"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829"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830"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831"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pPr>
            <a:r>
              <a:t>A to E = 1 </a:t>
            </a:r>
          </a:p>
          <a:p>
            <a:pPr algn="l">
              <a:defRPr sz="2900"/>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
        <p:nvSpPr>
          <p:cNvPr id="832"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833"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836" name="A"/>
          <p:cNvSpPr/>
          <p:nvPr/>
        </p:nvSpPr>
        <p:spPr>
          <a:xfrm>
            <a:off x="5613400" y="21251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837" name="E"/>
          <p:cNvSpPr/>
          <p:nvPr/>
        </p:nvSpPr>
        <p:spPr>
          <a:xfrm>
            <a:off x="3869266" y="4732866"/>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838"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839"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840"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841"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842"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843"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844"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845"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6"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7"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8"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9"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0" name="Line"/>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1"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2"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3"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4"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5"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6"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7"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8"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9"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60"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61"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862"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63"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64"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865"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866"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867"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868"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869"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870"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871"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872"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873"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874"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875"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876"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877"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878"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879"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880"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881"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882"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885"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886"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887"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888"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889"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890"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891"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892"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893"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894"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5"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6"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7"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8"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9" name="Line"/>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0"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1"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2"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3"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4"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5"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6"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7"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8"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9"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10"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911"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12"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13"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914"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915"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916"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917"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918"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919"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920"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921"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922"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923"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924"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925"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926"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927"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928"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929"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930"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931"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What is Union Find?"/>
          <p:cNvSpPr>
            <a:spLocks noGrp="1"/>
          </p:cNvSpPr>
          <p:nvPr>
            <p:ph type="title"/>
          </p:nvPr>
        </p:nvSpPr>
        <p:spPr>
          <a:xfrm>
            <a:off x="59140" y="42319"/>
            <a:ext cx="12886521" cy="2159001"/>
          </a:xfrm>
          <a:prstGeom prst="rect">
            <a:avLst/>
          </a:prstGeom>
        </p:spPr>
        <p:txBody>
          <a:bodyPr/>
          <a:lstStyle>
            <a:lvl1pPr>
              <a:defRPr sz="7500" b="1"/>
            </a:lvl1pPr>
          </a:lstStyle>
          <a:p>
            <a:r>
              <a:rPr lang="zh-CN" altLang="en-US" dirty="0"/>
              <a:t>什么是并查集？</a:t>
            </a:r>
            <a:endParaRPr dirty="0"/>
          </a:p>
        </p:txBody>
      </p:sp>
      <p:sp>
        <p:nvSpPr>
          <p:cNvPr id="131" name="Union Find is a data structure that keeps track of elements which are split into one or more disjoint sets. Its has two primary operations:…"/>
          <p:cNvSpPr/>
          <p:nvPr/>
        </p:nvSpPr>
        <p:spPr>
          <a:xfrm>
            <a:off x="629761" y="3452632"/>
            <a:ext cx="11745277" cy="284833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a:defRPr sz="4000"/>
            </a:pPr>
            <a:r>
              <a:rPr lang="en-US" b="1" dirty="0" err="1">
                <a:solidFill>
                  <a:srgbClr val="11DBE2"/>
                </a:solidFill>
              </a:rPr>
              <a:t>并查集</a:t>
            </a:r>
            <a:r>
              <a:rPr lang="en-US" b="1" dirty="0">
                <a:solidFill>
                  <a:srgbClr val="11DBE2"/>
                </a:solidFill>
              </a:rPr>
              <a:t>(Union Find)</a:t>
            </a:r>
            <a:r>
              <a:rPr lang="en-US" dirty="0" err="1"/>
              <a:t>是一种数据结构</a:t>
            </a:r>
            <a:r>
              <a:rPr lang="zh-CN" altLang="en-US" dirty="0"/>
              <a:t>，它通过一个或者多个不相交的集合来跟踪元素。它主要支持两种操作</a:t>
            </a:r>
            <a:r>
              <a:rPr lang="zh-CN" altLang="en-US" b="1" i="1" dirty="0">
                <a:solidFill>
                  <a:srgbClr val="E9A432"/>
                </a:solidFill>
              </a:rPr>
              <a:t>查找</a:t>
            </a:r>
            <a:r>
              <a:rPr lang="en-US" altLang="zh-CN" b="1" i="1" dirty="0">
                <a:solidFill>
                  <a:srgbClr val="E9A432"/>
                </a:solidFill>
              </a:rPr>
              <a:t>find</a:t>
            </a:r>
            <a:r>
              <a:rPr lang="zh-CN" altLang="en-US" dirty="0"/>
              <a:t>和</a:t>
            </a:r>
            <a:r>
              <a:rPr lang="zh-CN" altLang="en-US" b="1" i="1" dirty="0">
                <a:solidFill>
                  <a:srgbClr val="E9A432"/>
                </a:solidFill>
              </a:rPr>
              <a:t>合并</a:t>
            </a:r>
            <a:r>
              <a:rPr lang="en-US" altLang="zh-CN" b="1" i="1" dirty="0">
                <a:solidFill>
                  <a:srgbClr val="E9A432"/>
                </a:solidFill>
              </a:rPr>
              <a:t>union</a:t>
            </a:r>
            <a:r>
              <a:rPr lang="zh-CN" altLang="en-US" b="1" i="1" dirty="0">
                <a:solidFill>
                  <a:srgbClr val="E9A432"/>
                </a:solidFill>
              </a:rPr>
              <a:t>。</a:t>
            </a:r>
            <a:endParaRPr dirty="0"/>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934"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935"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936"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937"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38"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939"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940"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941"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2"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3"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4"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5"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6"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7"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8"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9"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0"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1"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2"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3"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4"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5"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6"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957"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8"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9"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960"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961"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962"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963"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964"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965"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966"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967"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968"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969"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970"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971"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972"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973"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974"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975"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76"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977"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78"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979"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980"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983"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984"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985"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986"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87"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988"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989"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990"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1"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2"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3"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4"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5"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6"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7"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8"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9"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0"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1"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2"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3"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4"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5"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006"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7"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8"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009"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10"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11"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12"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13"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014"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015"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016"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017"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18"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019"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020"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021"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22"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023"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24"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025"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026"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27"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028"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29"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032"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033"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034"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035"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036"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037"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038"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039"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0"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1"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2"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3"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4"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5"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6"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7"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8"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9"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0"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1"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2"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3"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4"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055"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6"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7"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058"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59"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60"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61"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62"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063"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064"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065"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066"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67"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068"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069"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070"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71"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072"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73"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074"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075"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6"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077"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78"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081"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082"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083"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084"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085"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086"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087"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088"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089"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090"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1"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2"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3"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4"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5"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6"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7"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8"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9"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0"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1"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2"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3"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4"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5"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6"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107"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8"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9"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110"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11"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12"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13"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14"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115"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116"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17"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118"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19"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120"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21"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22"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23"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124"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25"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26"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27"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130"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131"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132"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133"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134"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135"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136"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7"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8"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9"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0"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1"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2"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3"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4"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5"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6"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7"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8"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9"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0"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151"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2"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3"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154"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55"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56"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57"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58"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159"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160"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61"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162"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63"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164"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65"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66"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67"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168"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69"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170"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171"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172"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3"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4"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75"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76"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179"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180"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181" name="G"/>
          <p:cNvSpPr/>
          <p:nvPr/>
        </p:nvSpPr>
        <p:spPr>
          <a:xfrm>
            <a:off x="6866466" y="7493000"/>
            <a:ext cx="763291" cy="76329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182"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183" name="H"/>
          <p:cNvSpPr/>
          <p:nvPr/>
        </p:nvSpPr>
        <p:spPr>
          <a:xfrm>
            <a:off x="8204200" y="6033480"/>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184" name="I"/>
          <p:cNvSpPr/>
          <p:nvPr/>
        </p:nvSpPr>
        <p:spPr>
          <a:xfrm>
            <a:off x="10058400" y="7159547"/>
            <a:ext cx="763290" cy="763291"/>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185" name="C"/>
          <p:cNvSpPr/>
          <p:nvPr/>
        </p:nvSpPr>
        <p:spPr>
          <a:xfrm>
            <a:off x="10574866" y="4114155"/>
            <a:ext cx="763290" cy="763290"/>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186"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87"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88"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89"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0"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1"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2"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3"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4"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5"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6"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7"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8"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9"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0" name="J"/>
          <p:cNvSpPr/>
          <p:nvPr/>
        </p:nvSpPr>
        <p:spPr>
          <a:xfrm>
            <a:off x="12231702" y="6033480"/>
            <a:ext cx="763291" cy="763291"/>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201"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2"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3"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204"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205"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206"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207"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208"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209"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210"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211"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212"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213"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214"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215"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216"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217"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218"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219"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220"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221"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22"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23"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224"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225"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7"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228"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229"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230" name="G"/>
          <p:cNvSpPr/>
          <p:nvPr/>
        </p:nvSpPr>
        <p:spPr>
          <a:xfrm>
            <a:off x="6866466" y="7493000"/>
            <a:ext cx="763291" cy="76329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231"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232" name="H"/>
          <p:cNvSpPr/>
          <p:nvPr/>
        </p:nvSpPr>
        <p:spPr>
          <a:xfrm>
            <a:off x="8204200" y="6033480"/>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233" name="I"/>
          <p:cNvSpPr/>
          <p:nvPr/>
        </p:nvSpPr>
        <p:spPr>
          <a:xfrm>
            <a:off x="10058400" y="7159547"/>
            <a:ext cx="763290" cy="763291"/>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234" name="C"/>
          <p:cNvSpPr/>
          <p:nvPr/>
        </p:nvSpPr>
        <p:spPr>
          <a:xfrm>
            <a:off x="10574866" y="4114155"/>
            <a:ext cx="763290" cy="763290"/>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235"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6"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7"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8"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9"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0"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1" name="Line"/>
          <p:cNvSpPr/>
          <p:nvPr/>
        </p:nvSpPr>
        <p:spPr>
          <a:xfrm flipV="1">
            <a:off x="7421430" y="3122497"/>
            <a:ext cx="1613596" cy="1305388"/>
          </a:xfrm>
          <a:prstGeom prst="line">
            <a:avLst/>
          </a:prstGeom>
          <a:ln w="63500">
            <a:solidFill>
              <a:schemeClr val="accent3"/>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2"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3"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4"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5"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6"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7"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8"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9" name="J"/>
          <p:cNvSpPr/>
          <p:nvPr/>
        </p:nvSpPr>
        <p:spPr>
          <a:xfrm>
            <a:off x="12231702" y="6033480"/>
            <a:ext cx="763291" cy="763291"/>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250"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1"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2"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253"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254"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255"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256"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257"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258"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259"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260"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261"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262"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263"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264"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265"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266"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267"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268"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269"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270"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1"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2"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273"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274"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3">
                    <a:hueOff val="-499813"/>
                    <a:satOff val="-5228"/>
                    <a:lumOff val="24899"/>
                  </a:schemeClr>
                </a:solidFill>
              </a:defRPr>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6"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277"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278" name="D"/>
          <p:cNvSpPr/>
          <p:nvPr/>
        </p:nvSpPr>
        <p:spPr>
          <a:xfrm>
            <a:off x="6680200" y="4258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279"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280" name="B"/>
          <p:cNvSpPr/>
          <p:nvPr/>
        </p:nvSpPr>
        <p:spPr>
          <a:xfrm>
            <a:off x="8966200" y="2480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281"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282"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283"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284"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5"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6"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7"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8"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9"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0" name="Line"/>
          <p:cNvSpPr/>
          <p:nvPr/>
        </p:nvSpPr>
        <p:spPr>
          <a:xfrm flipV="1">
            <a:off x="7421430" y="3122497"/>
            <a:ext cx="1613596" cy="1305388"/>
          </a:xfrm>
          <a:prstGeom prst="line">
            <a:avLst/>
          </a:prstGeom>
          <a:ln w="63500">
            <a:solidFill>
              <a:schemeClr val="accent3"/>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1"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2"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3"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4"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5"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6"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7"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8"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299"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00"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01"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302"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303"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304"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305"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306"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307"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308"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309"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310"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311"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312"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313"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314"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315"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316"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317"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318"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319"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0"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1"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322"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323"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3">
                    <a:hueOff val="-499813"/>
                    <a:satOff val="-5228"/>
                    <a:lumOff val="24899"/>
                  </a:schemeClr>
                </a:solidFill>
              </a:defRPr>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5"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326"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327" name="D"/>
          <p:cNvSpPr/>
          <p:nvPr/>
        </p:nvSpPr>
        <p:spPr>
          <a:xfrm>
            <a:off x="6680200" y="4258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328"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329" name="B"/>
          <p:cNvSpPr/>
          <p:nvPr/>
        </p:nvSpPr>
        <p:spPr>
          <a:xfrm>
            <a:off x="8966200" y="2480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330"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331"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332"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333"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4"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5"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6"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7"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8"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9" name="Line"/>
          <p:cNvSpPr/>
          <p:nvPr/>
        </p:nvSpPr>
        <p:spPr>
          <a:xfrm flipV="1">
            <a:off x="7421430" y="3122497"/>
            <a:ext cx="1613596" cy="1305388"/>
          </a:xfrm>
          <a:prstGeom prst="line">
            <a:avLst/>
          </a:prstGeom>
          <a:ln w="63500">
            <a:solidFill>
              <a:schemeClr val="accent3"/>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0"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1"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2"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3"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4"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5"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6"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7"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348"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9" name="Line"/>
          <p:cNvSpPr/>
          <p:nvPr/>
        </p:nvSpPr>
        <p:spPr>
          <a:xfrm>
            <a:off x="11231472" y="4784967"/>
            <a:ext cx="1075366" cy="1352949"/>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50"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351"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352"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353"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354"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355"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356"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357"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358"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359"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360"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361"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362"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363"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364"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365"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366"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367"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368"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69"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70"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371"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372"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3">
                    <a:hueOff val="-499813"/>
                    <a:satOff val="-5228"/>
                    <a:lumOff val="24899"/>
                  </a:schemeClr>
                </a:solidFill>
              </a:defRPr>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 name="Union Find application: Kruskal’s Minimum Spanning Tree"/>
          <p:cNvSpPr>
            <a:spLocks noGrp="1"/>
          </p:cNvSpPr>
          <p:nvPr>
            <p:ph type="title"/>
          </p:nvPr>
        </p:nvSpPr>
        <p:spPr>
          <a:xfrm>
            <a:off x="133364" y="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375"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376" name="D"/>
          <p:cNvSpPr/>
          <p:nvPr/>
        </p:nvSpPr>
        <p:spPr>
          <a:xfrm>
            <a:off x="6680200" y="4258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377"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378" name="B"/>
          <p:cNvSpPr/>
          <p:nvPr/>
        </p:nvSpPr>
        <p:spPr>
          <a:xfrm>
            <a:off x="8966200" y="2480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379"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380"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381"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382"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3"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4"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5"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6"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7"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8" name="Line"/>
          <p:cNvSpPr/>
          <p:nvPr/>
        </p:nvSpPr>
        <p:spPr>
          <a:xfrm flipV="1">
            <a:off x="7421430" y="3122497"/>
            <a:ext cx="1613596" cy="1305388"/>
          </a:xfrm>
          <a:prstGeom prst="line">
            <a:avLst/>
          </a:prstGeom>
          <a:ln w="63500">
            <a:solidFill>
              <a:schemeClr val="accent3"/>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9"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0"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1"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2"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3"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4"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5"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6"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397"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8" name="Line"/>
          <p:cNvSpPr/>
          <p:nvPr/>
        </p:nvSpPr>
        <p:spPr>
          <a:xfrm>
            <a:off x="11231472" y="4784967"/>
            <a:ext cx="1075366" cy="1352949"/>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9"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400"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401"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402"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403"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404"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405"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406"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407"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408"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409"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410"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411"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412"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413"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414"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415"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416"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417"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18"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19"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420"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421"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3">
                    <a:hueOff val="-499813"/>
                    <a:satOff val="-5228"/>
                    <a:lumOff val="24899"/>
                  </a:schemeClr>
                </a:solidFill>
              </a:defRPr>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
        <p:nvSpPr>
          <p:cNvPr id="1422" name="Line"/>
          <p:cNvSpPr/>
          <p:nvPr/>
        </p:nvSpPr>
        <p:spPr>
          <a:xfrm flipV="1">
            <a:off x="11381877" y="5690718"/>
            <a:ext cx="238645" cy="2645092"/>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23" name="Nodes C,J are already connected in yellow group. This creates a cycle"/>
          <p:cNvSpPr/>
          <p:nvPr/>
        </p:nvSpPr>
        <p:spPr>
          <a:xfrm>
            <a:off x="3376858" y="8618571"/>
            <a:ext cx="9702739" cy="61042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300"/>
            </a:lvl1pPr>
          </a:lstStyle>
          <a:p>
            <a:r>
              <a:rPr lang="en-US" altLang="zh-CN" dirty="0"/>
              <a:t>C</a:t>
            </a:r>
            <a:r>
              <a:rPr lang="zh-CN" altLang="en-US" dirty="0"/>
              <a:t>和</a:t>
            </a:r>
            <a:r>
              <a:rPr lang="en-US" altLang="zh-CN" dirty="0"/>
              <a:t>J</a:t>
            </a:r>
            <a:r>
              <a:rPr lang="zh-CN" altLang="en-US" dirty="0"/>
              <a:t>已经在黄色组中，再加入这条边会形成环。</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ounded Rectangle"/>
          <p:cNvSpPr/>
          <p:nvPr/>
        </p:nvSpPr>
        <p:spPr>
          <a:xfrm>
            <a:off x="4631752" y="8316637"/>
            <a:ext cx="1364602" cy="779442"/>
          </a:xfrm>
          <a:prstGeom prst="roundRect">
            <a:avLst>
              <a:gd name="adj" fmla="val 24441"/>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4" name="Rounded Rectangle"/>
          <p:cNvSpPr/>
          <p:nvPr/>
        </p:nvSpPr>
        <p:spPr>
          <a:xfrm>
            <a:off x="6483130" y="5533136"/>
            <a:ext cx="980667" cy="985464"/>
          </a:xfrm>
          <a:prstGeom prst="roundRect">
            <a:avLst>
              <a:gd name="adj" fmla="val 18438"/>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5" name="Rounded Rectangle"/>
          <p:cNvSpPr/>
          <p:nvPr/>
        </p:nvSpPr>
        <p:spPr>
          <a:xfrm>
            <a:off x="9138898" y="7769013"/>
            <a:ext cx="767251" cy="1393219"/>
          </a:xfrm>
          <a:prstGeom prst="roundRect">
            <a:avLst>
              <a:gd name="adj" fmla="val 24829"/>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6" name="Rounded Rectangle"/>
          <p:cNvSpPr/>
          <p:nvPr/>
        </p:nvSpPr>
        <p:spPr>
          <a:xfrm>
            <a:off x="6483130" y="4386410"/>
            <a:ext cx="980667" cy="985465"/>
          </a:xfrm>
          <a:prstGeom prst="roundRect">
            <a:avLst>
              <a:gd name="adj" fmla="val 19426"/>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7" name="Rounded Rectangle"/>
          <p:cNvSpPr/>
          <p:nvPr/>
        </p:nvSpPr>
        <p:spPr>
          <a:xfrm>
            <a:off x="9973062" y="3223718"/>
            <a:ext cx="980667" cy="1780428"/>
          </a:xfrm>
          <a:prstGeom prst="roundRect">
            <a:avLst>
              <a:gd name="adj" fmla="val 18438"/>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8" name="Rounded Rectangle"/>
          <p:cNvSpPr/>
          <p:nvPr/>
        </p:nvSpPr>
        <p:spPr>
          <a:xfrm>
            <a:off x="10691515" y="8088488"/>
            <a:ext cx="980667" cy="985465"/>
          </a:xfrm>
          <a:prstGeom prst="roundRect">
            <a:avLst>
              <a:gd name="adj" fmla="val 18438"/>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9" name="Rounded Rectangle"/>
          <p:cNvSpPr/>
          <p:nvPr/>
        </p:nvSpPr>
        <p:spPr>
          <a:xfrm>
            <a:off x="11541004" y="4015909"/>
            <a:ext cx="980667" cy="985464"/>
          </a:xfrm>
          <a:prstGeom prst="roundRect">
            <a:avLst>
              <a:gd name="adj" fmla="val 18438"/>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0" name="Rounded Rectangle"/>
          <p:cNvSpPr/>
          <p:nvPr/>
        </p:nvSpPr>
        <p:spPr>
          <a:xfrm>
            <a:off x="3167555" y="5965387"/>
            <a:ext cx="767251" cy="1780428"/>
          </a:xfrm>
          <a:prstGeom prst="roundRect">
            <a:avLst>
              <a:gd name="adj" fmla="val 23567"/>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1" name="Rounded Rectangle"/>
          <p:cNvSpPr/>
          <p:nvPr/>
        </p:nvSpPr>
        <p:spPr>
          <a:xfrm>
            <a:off x="8038852" y="6199745"/>
            <a:ext cx="1364602" cy="779442"/>
          </a:xfrm>
          <a:prstGeom prst="roundRect">
            <a:avLst>
              <a:gd name="adj" fmla="val 24441"/>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2" name="Rounded Rectangle"/>
          <p:cNvSpPr/>
          <p:nvPr/>
        </p:nvSpPr>
        <p:spPr>
          <a:xfrm>
            <a:off x="2868880" y="4487079"/>
            <a:ext cx="1364602" cy="779442"/>
          </a:xfrm>
          <a:prstGeom prst="roundRect">
            <a:avLst>
              <a:gd name="adj" fmla="val 24441"/>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3" name="Rounded Rectangle"/>
          <p:cNvSpPr/>
          <p:nvPr/>
        </p:nvSpPr>
        <p:spPr>
          <a:xfrm>
            <a:off x="5068379" y="3436986"/>
            <a:ext cx="491349" cy="531030"/>
          </a:xfrm>
          <a:prstGeom prst="roundRect">
            <a:avLst>
              <a:gd name="adj" fmla="val 26414"/>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4" name="Rounded Rectangle"/>
          <p:cNvSpPr/>
          <p:nvPr/>
        </p:nvSpPr>
        <p:spPr>
          <a:xfrm>
            <a:off x="8230820" y="3209769"/>
            <a:ext cx="980666" cy="985464"/>
          </a:xfrm>
          <a:prstGeom prst="roundRect">
            <a:avLst>
              <a:gd name="adj" fmla="val 19426"/>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5" name="Rounded Rectangle"/>
          <p:cNvSpPr/>
          <p:nvPr/>
        </p:nvSpPr>
        <p:spPr>
          <a:xfrm>
            <a:off x="10936174" y="6590086"/>
            <a:ext cx="600150" cy="648617"/>
          </a:xfrm>
          <a:prstGeom prst="roundRect">
            <a:avLst>
              <a:gd name="adj" fmla="val 26414"/>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6" name="Rounded Rectangle"/>
          <p:cNvSpPr/>
          <p:nvPr/>
        </p:nvSpPr>
        <p:spPr>
          <a:xfrm>
            <a:off x="5068379" y="7139177"/>
            <a:ext cx="600150" cy="648617"/>
          </a:xfrm>
          <a:prstGeom prst="roundRect">
            <a:avLst>
              <a:gd name="adj" fmla="val 26414"/>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7"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5"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426"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427" name="D"/>
          <p:cNvSpPr/>
          <p:nvPr/>
        </p:nvSpPr>
        <p:spPr>
          <a:xfrm>
            <a:off x="6680200" y="4258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428"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429" name="B"/>
          <p:cNvSpPr/>
          <p:nvPr/>
        </p:nvSpPr>
        <p:spPr>
          <a:xfrm>
            <a:off x="8966200" y="2480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430"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431"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432"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433"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4"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5"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6"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7"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8"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9" name="Line"/>
          <p:cNvSpPr/>
          <p:nvPr/>
        </p:nvSpPr>
        <p:spPr>
          <a:xfrm flipV="1">
            <a:off x="7421430" y="3122497"/>
            <a:ext cx="1613596" cy="1305388"/>
          </a:xfrm>
          <a:prstGeom prst="line">
            <a:avLst/>
          </a:prstGeom>
          <a:ln w="63500">
            <a:solidFill>
              <a:schemeClr val="accent3"/>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0"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1"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2"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3"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4"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5"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6"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7"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448"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9"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0"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451"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452"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453"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454"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455"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456"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457"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458"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459"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460"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461"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462"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463"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464"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465"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466"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467"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468"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9"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70"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471"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472"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3">
                    <a:hueOff val="-499813"/>
                    <a:satOff val="-5228"/>
                    <a:lumOff val="24899"/>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475"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476"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477"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478"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479"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480"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481"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482"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3"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4"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5"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6"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7"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8"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9"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0"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1"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2"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3"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4"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5"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6"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497"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8"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9"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500"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501"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502"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503"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504"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505"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506"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507"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508"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509"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510"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511"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512"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513"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514"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515"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516"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517"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8"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9"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520"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521"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3"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524"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525"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526"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527"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528"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529"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530"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531"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2"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3"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4"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5"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6"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7"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8"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9"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0"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1"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2"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3"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4"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5"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546"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7"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8"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549"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550"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551"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552"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553"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554"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555"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556"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557"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558"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559"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560"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561"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562"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563"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564"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565"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566"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67"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68"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569"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570"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2"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573"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574"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575"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576"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577"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578"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579"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580"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1"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2"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3"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4"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5"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6"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7"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8"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9"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0"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1"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2"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3"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4"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595"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6"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7"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598"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599"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600"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601"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602"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603"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604"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605"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606"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607"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608"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609"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610"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611"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612"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613"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614"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615"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16"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17"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618"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619"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1"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622"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623"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624"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625"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626"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627"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628"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629"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0"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1"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2"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3"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4"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5"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6"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7"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8"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9"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0"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1" name="Line"/>
          <p:cNvSpPr/>
          <p:nvPr/>
        </p:nvSpPr>
        <p:spPr>
          <a:xfrm>
            <a:off x="6219163" y="2853084"/>
            <a:ext cx="635299" cy="139131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2"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3"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644"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5"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6"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647"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648"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649"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650"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651"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652"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653"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654"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655"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656"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657"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658"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659"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660"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661"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662"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663"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664"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5"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6"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667"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668"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0"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671"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672"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673"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674"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675"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676"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677"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678"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79"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0"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1"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2"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3"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4"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5"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6"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7"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8"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9"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0" name="Line"/>
          <p:cNvSpPr/>
          <p:nvPr/>
        </p:nvSpPr>
        <p:spPr>
          <a:xfrm>
            <a:off x="6219163" y="2853084"/>
            <a:ext cx="635299" cy="139131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1"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2"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693"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4"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5"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696"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697"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698"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699"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700"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701"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702"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703"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704"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705"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706"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707"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708"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709"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710"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711"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712"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713"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4"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5"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716"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717"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
        <p:nvSpPr>
          <p:cNvPr id="1718" name="Nodes A,D are already connected in purple group. This creates a cycle"/>
          <p:cNvSpPr/>
          <p:nvPr/>
        </p:nvSpPr>
        <p:spPr>
          <a:xfrm>
            <a:off x="3376858" y="8364655"/>
            <a:ext cx="9702739" cy="111825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300"/>
            </a:lvl1pPr>
          </a:lstStyle>
          <a:p>
            <a:r>
              <a:rPr lang="en-US" dirty="0" err="1"/>
              <a:t>A和D已经连接在紫色组中</a:t>
            </a:r>
            <a:r>
              <a:rPr lang="zh-CN" altLang="en-US" dirty="0"/>
              <a:t>，再加入这条边会形成环，所以忽略这条边。</a:t>
            </a:r>
            <a:endParaRPr dirty="0"/>
          </a:p>
        </p:txBody>
      </p:sp>
      <p:sp>
        <p:nvSpPr>
          <p:cNvPr id="1719" name="Line"/>
          <p:cNvSpPr/>
          <p:nvPr/>
        </p:nvSpPr>
        <p:spPr>
          <a:xfrm flipV="1">
            <a:off x="6323120" y="3662998"/>
            <a:ext cx="65889" cy="4646982"/>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1"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722"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723"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724"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725"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726"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727"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728"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729"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0"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1"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2"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3"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4"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5"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6"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7"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8"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9"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0"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1"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2"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3"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744"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5"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6"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747"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748"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749"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750"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751"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752"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753"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754"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755"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756"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757"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758"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759"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760"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761"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762"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763"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764"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5"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6"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767"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768"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0"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771"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772"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773"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774"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775"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776"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777"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778"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9"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0"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1"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2"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3"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4"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5"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6" name="Line"/>
          <p:cNvSpPr/>
          <p:nvPr/>
        </p:nvSpPr>
        <p:spPr>
          <a:xfrm>
            <a:off x="9673564" y="3090151"/>
            <a:ext cx="968342" cy="111336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7"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8"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9"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0"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1"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2"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793"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4"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5"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796"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797"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798"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799"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00"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801"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802"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803"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804"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05"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806"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807"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808"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809"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810"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11"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812"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813"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14"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15"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816"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817"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solidFill>
                  <a:schemeClr val="accent6">
                    <a:hueOff val="-241736"/>
                    <a:satOff val="29413"/>
                    <a:lumOff val="20727"/>
                  </a:schemeClr>
                </a:solidFill>
              </a:defRPr>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9"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820"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821"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822"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823"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824"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825" name="I"/>
          <p:cNvSpPr/>
          <p:nvPr/>
        </p:nvSpPr>
        <p:spPr>
          <a:xfrm>
            <a:off x="10058400" y="7159547"/>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826" name="C"/>
          <p:cNvSpPr/>
          <p:nvPr/>
        </p:nvSpPr>
        <p:spPr>
          <a:xfrm>
            <a:off x="10574866" y="4114155"/>
            <a:ext cx="763290"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827"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8"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9"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0"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1" name="Line"/>
          <p:cNvSpPr/>
          <p:nvPr/>
        </p:nvSpPr>
        <p:spPr>
          <a:xfrm flipV="1">
            <a:off x="10527858" y="4892778"/>
            <a:ext cx="347973" cy="225143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2"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3"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4"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5" name="Line"/>
          <p:cNvSpPr/>
          <p:nvPr/>
        </p:nvSpPr>
        <p:spPr>
          <a:xfrm>
            <a:off x="9673564" y="3090151"/>
            <a:ext cx="968342" cy="111336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6"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7"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8"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9"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0"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1" name="J"/>
          <p:cNvSpPr/>
          <p:nvPr/>
        </p:nvSpPr>
        <p:spPr>
          <a:xfrm>
            <a:off x="12231702" y="6033480"/>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842" name="Line"/>
          <p:cNvSpPr/>
          <p:nvPr/>
        </p:nvSpPr>
        <p:spPr>
          <a:xfrm flipV="1">
            <a:off x="10825030" y="6634906"/>
            <a:ext cx="1429776" cy="87484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3"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4"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845"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846"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47"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848"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49"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850"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851"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852"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a:t>
            </a:r>
          </a:p>
        </p:txBody>
      </p:sp>
      <p:sp>
        <p:nvSpPr>
          <p:cNvPr id="1853"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54"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855"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856"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857"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858"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11</a:t>
            </a:r>
          </a:p>
        </p:txBody>
      </p:sp>
      <p:sp>
        <p:nvSpPr>
          <p:cNvPr id="1859"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60"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861"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862"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3"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4"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865"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866"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6">
                    <a:hueOff val="-241736"/>
                    <a:satOff val="29413"/>
                    <a:lumOff val="20727"/>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6">
                    <a:hueOff val="-241736"/>
                    <a:satOff val="29413"/>
                    <a:lumOff val="20727"/>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solidFill>
                  <a:schemeClr val="accent6">
                    <a:hueOff val="-241736"/>
                    <a:satOff val="29413"/>
                    <a:lumOff val="20727"/>
                  </a:schemeClr>
                </a:solidFill>
              </a:defRPr>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8"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869"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870"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871"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872"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873"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874" name="I"/>
          <p:cNvSpPr/>
          <p:nvPr/>
        </p:nvSpPr>
        <p:spPr>
          <a:xfrm>
            <a:off x="10058400" y="7159547"/>
            <a:ext cx="763290"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875" name="C"/>
          <p:cNvSpPr/>
          <p:nvPr/>
        </p:nvSpPr>
        <p:spPr>
          <a:xfrm>
            <a:off x="10574866" y="4114155"/>
            <a:ext cx="763290"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876"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7"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8" name="Line"/>
          <p:cNvSpPr/>
          <p:nvPr/>
        </p:nvSpPr>
        <p:spPr>
          <a:xfrm flipV="1">
            <a:off x="10527858" y="4892778"/>
            <a:ext cx="347973" cy="225143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9"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0"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1" name="Line"/>
          <p:cNvSpPr/>
          <p:nvPr/>
        </p:nvSpPr>
        <p:spPr>
          <a:xfrm>
            <a:off x="9673564" y="3090151"/>
            <a:ext cx="968342" cy="111336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2" name="J"/>
          <p:cNvSpPr/>
          <p:nvPr/>
        </p:nvSpPr>
        <p:spPr>
          <a:xfrm>
            <a:off x="12231702" y="6033480"/>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883" name="Line"/>
          <p:cNvSpPr/>
          <p:nvPr/>
        </p:nvSpPr>
        <p:spPr>
          <a:xfrm flipV="1">
            <a:off x="10825030" y="6634906"/>
            <a:ext cx="1429776" cy="87484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4"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885"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86"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887"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88"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89"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890"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891"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892"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893"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894"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895"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6"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7"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900">
                <a:solidFill>
                  <a:schemeClr val="accent6">
                    <a:hueOff val="-241736"/>
                    <a:satOff val="29413"/>
                    <a:lumOff val="20727"/>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6">
                    <a:hueOff val="-241736"/>
                    <a:satOff val="29413"/>
                    <a:lumOff val="20727"/>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solidFill>
                  <a:schemeClr val="accent6">
                    <a:hueOff val="-241736"/>
                    <a:satOff val="29413"/>
                    <a:lumOff val="20727"/>
                  </a:schemeClr>
                </a:solidFill>
              </a:defRPr>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152"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53" name="1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154" name="3"/>
          <p:cNvSpPr/>
          <p:nvPr/>
        </p:nvSpPr>
        <p:spPr>
          <a:xfrm>
            <a:off x="9973062" y="3223718"/>
            <a:ext cx="980667" cy="1780428"/>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5" name="14"/>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56" name="4"/>
          <p:cNvSpPr/>
          <p:nvPr/>
        </p:nvSpPr>
        <p:spPr>
          <a:xfrm>
            <a:off x="11541004" y="4015909"/>
            <a:ext cx="980667" cy="985464"/>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7" name="10"/>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58"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59"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60"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61"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2"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3" name="2"/>
          <p:cNvSpPr/>
          <p:nvPr/>
        </p:nvSpPr>
        <p:spPr>
          <a:xfrm>
            <a:off x="8230820" y="3209769"/>
            <a:ext cx="980666" cy="985464"/>
          </a:xfrm>
          <a:prstGeom prst="roundRect">
            <a:avLst>
              <a:gd name="adj" fmla="val 19426"/>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4" name="8"/>
          <p:cNvSpPr/>
          <p:nvPr/>
        </p:nvSpPr>
        <p:spPr>
          <a:xfrm>
            <a:off x="6483130" y="5533136"/>
            <a:ext cx="980667" cy="985464"/>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65" name="6"/>
          <p:cNvSpPr/>
          <p:nvPr/>
        </p:nvSpPr>
        <p:spPr>
          <a:xfrm>
            <a:off x="6483130" y="4386410"/>
            <a:ext cx="980667" cy="985465"/>
          </a:xfrm>
          <a:prstGeom prst="roundRect">
            <a:avLst>
              <a:gd name="adj" fmla="val 19426"/>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66"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rgbClr val="A6AAA8"/>
                </a:solidFill>
              </a:defRPr>
            </a:pPr>
            <a:r>
              <a:t>Magnet 2</a:t>
            </a:r>
          </a:p>
          <a:p>
            <a:pPr algn="l">
              <a:defRPr>
                <a:solidFill>
                  <a:srgbClr val="A6AAA8"/>
                </a:solidFill>
              </a:defRPr>
            </a:pPr>
            <a:r>
              <a:t>Magnet 3</a:t>
            </a:r>
          </a:p>
          <a:p>
            <a:pPr algn="l">
              <a:defRPr>
                <a:solidFill>
                  <a:srgbClr val="A6AAA8"/>
                </a:solidFill>
              </a:defRPr>
            </a:pPr>
            <a:r>
              <a:t>Magnet 4</a:t>
            </a:r>
          </a:p>
          <a:p>
            <a:pPr algn="l">
              <a:defRPr>
                <a:solidFill>
                  <a:srgbClr val="A6AAA8"/>
                </a:solidFill>
              </a:defRPr>
            </a:pPr>
            <a:r>
              <a:t>Magnet 5</a:t>
            </a:r>
          </a:p>
          <a:p>
            <a:pPr algn="l">
              <a:defRPr>
                <a:solidFill>
                  <a:srgbClr val="A6AAA8"/>
                </a:solidFill>
              </a:defRPr>
            </a:pPr>
            <a:r>
              <a:t>Magnet 6</a:t>
            </a:r>
          </a:p>
          <a:p>
            <a:pPr algn="l">
              <a:defRPr>
                <a:solidFill>
                  <a:srgbClr val="A6AAA8"/>
                </a:solidFill>
              </a:defRPr>
            </a:pPr>
            <a:r>
              <a:t>Magnet 7</a:t>
            </a:r>
          </a:p>
          <a:p>
            <a:pPr algn="l">
              <a:defRPr>
                <a:solidFill>
                  <a:srgbClr val="A6AAA8"/>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9" name="Union and Find…"/>
          <p:cNvSpPr>
            <a:spLocks noGrp="1"/>
          </p:cNvSpPr>
          <p:nvPr>
            <p:ph type="ctrTitle"/>
          </p:nvPr>
        </p:nvSpPr>
        <p:spPr>
          <a:xfrm>
            <a:off x="368149" y="2348757"/>
            <a:ext cx="12268502" cy="4014890"/>
          </a:xfrm>
          <a:prstGeom prst="rect">
            <a:avLst/>
          </a:prstGeom>
        </p:spPr>
        <p:txBody>
          <a:bodyPr/>
          <a:lstStyle/>
          <a:p>
            <a:pPr defTabSz="455675">
              <a:defRPr sz="11231" b="1"/>
            </a:pPr>
            <a:r>
              <a:rPr lang="zh-CN" altLang="en-US" dirty="0"/>
              <a:t>合并和查找</a:t>
            </a:r>
            <a:br>
              <a:rPr lang="en-US" altLang="zh-CN" dirty="0"/>
            </a:br>
            <a:r>
              <a:rPr lang="zh-CN" altLang="en-US" dirty="0"/>
              <a:t>操作演示</a:t>
            </a:r>
            <a:endParaRPr dirty="0"/>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1" name="Creating Union Find"/>
          <p:cNvSpPr>
            <a:spLocks noGrp="1"/>
          </p:cNvSpPr>
          <p:nvPr>
            <p:ph type="title"/>
          </p:nvPr>
        </p:nvSpPr>
        <p:spPr>
          <a:xfrm>
            <a:off x="952500" y="254000"/>
            <a:ext cx="11099800" cy="1364159"/>
          </a:xfrm>
          <a:prstGeom prst="rect">
            <a:avLst/>
          </a:prstGeom>
        </p:spPr>
        <p:txBody>
          <a:bodyPr/>
          <a:lstStyle>
            <a:lvl1pPr defTabSz="549148">
              <a:defRPr sz="7519" b="1"/>
            </a:lvl1pPr>
          </a:lstStyle>
          <a:p>
            <a:r>
              <a:rPr lang="zh-CN" altLang="en-US" dirty="0"/>
              <a:t>创建一个并查集</a:t>
            </a:r>
            <a:endParaRPr dirty="0"/>
          </a:p>
        </p:txBody>
      </p:sp>
      <p:sp>
        <p:nvSpPr>
          <p:cNvPr id="1902" name="To begin using Union Find, first construct a bijection (a mapping) between your objects and the integers in the range [0, n)."/>
          <p:cNvSpPr/>
          <p:nvPr/>
        </p:nvSpPr>
        <p:spPr>
          <a:xfrm>
            <a:off x="1062272" y="2809615"/>
            <a:ext cx="10880255" cy="121058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为了创建一个并查集，我们首先需要在元素和整数</a:t>
            </a:r>
            <a:r>
              <a:rPr lang="en-US" altLang="zh-CN" dirty="0"/>
              <a:t>[0, n)</a:t>
            </a:r>
            <a:r>
              <a:rPr lang="zh-CN" altLang="en-US" dirty="0"/>
              <a:t>之间，建议一个</a:t>
            </a:r>
            <a:r>
              <a:rPr lang="zh-CN" altLang="en-US" b="1" dirty="0">
                <a:solidFill>
                  <a:srgbClr val="11DBE2"/>
                </a:solidFill>
              </a:rPr>
              <a:t>映射</a:t>
            </a:r>
            <a:r>
              <a:rPr lang="zh-CN" altLang="en-US" dirty="0"/>
              <a:t>关系。</a:t>
            </a:r>
            <a:endParaRPr dirty="0"/>
          </a:p>
        </p:txBody>
      </p:sp>
      <p:sp>
        <p:nvSpPr>
          <p:cNvPr id="1903" name="NOTE: This step is not necessary in general, but it will allow us to construct an array-based union find."/>
          <p:cNvSpPr/>
          <p:nvPr/>
        </p:nvSpPr>
        <p:spPr>
          <a:xfrm>
            <a:off x="563080" y="5733398"/>
            <a:ext cx="11878638" cy="121058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b="1" dirty="0"/>
              <a:t>注意</a:t>
            </a:r>
            <a:r>
              <a:rPr lang="zh-CN" altLang="en-US" dirty="0"/>
              <a:t>，本步骤并非必须，但是它可以帮我们构建一个基于数组的并查集。</a:t>
            </a:r>
            <a:endParaRPr dirty="0"/>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07" name="H"/>
          <p:cNvGrpSpPr/>
          <p:nvPr/>
        </p:nvGrpSpPr>
        <p:grpSpPr>
          <a:xfrm>
            <a:off x="2626121" y="7953771"/>
            <a:ext cx="691358" cy="691358"/>
            <a:chOff x="0" y="0"/>
            <a:chExt cx="691356" cy="691356"/>
          </a:xfrm>
        </p:grpSpPr>
        <p:sp>
          <p:nvSpPr>
            <p:cNvPr id="1906"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1905" name="H" descr="H"/>
            <p:cNvPicPr>
              <a:picLocks/>
            </p:cNvPicPr>
            <p:nvPr/>
          </p:nvPicPr>
          <p:blipFill>
            <a:blip r:embed="rId3"/>
            <a:stretch>
              <a:fillRect/>
            </a:stretch>
          </p:blipFill>
          <p:spPr>
            <a:xfrm>
              <a:off x="-1" y="-1"/>
              <a:ext cx="691358" cy="691358"/>
            </a:xfrm>
            <a:prstGeom prst="rect">
              <a:avLst/>
            </a:prstGeom>
            <a:effectLst/>
          </p:spPr>
        </p:pic>
      </p:grpSp>
      <p:grpSp>
        <p:nvGrpSpPr>
          <p:cNvPr id="1910" name="B"/>
          <p:cNvGrpSpPr/>
          <p:nvPr/>
        </p:nvGrpSpPr>
        <p:grpSpPr>
          <a:xfrm>
            <a:off x="7934721" y="6604793"/>
            <a:ext cx="691358" cy="691357"/>
            <a:chOff x="0" y="0"/>
            <a:chExt cx="691356" cy="691356"/>
          </a:xfrm>
        </p:grpSpPr>
        <p:sp>
          <p:nvSpPr>
            <p:cNvPr id="1909"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1908" name="B" descr="B"/>
            <p:cNvPicPr>
              <a:picLocks/>
            </p:cNvPicPr>
            <p:nvPr/>
          </p:nvPicPr>
          <p:blipFill>
            <a:blip r:embed="rId3"/>
            <a:stretch>
              <a:fillRect/>
            </a:stretch>
          </p:blipFill>
          <p:spPr>
            <a:xfrm>
              <a:off x="-1" y="-1"/>
              <a:ext cx="691358" cy="691358"/>
            </a:xfrm>
            <a:prstGeom prst="rect">
              <a:avLst/>
            </a:prstGeom>
            <a:effectLst/>
          </p:spPr>
        </p:pic>
      </p:grpSp>
      <p:grpSp>
        <p:nvGrpSpPr>
          <p:cNvPr id="1913" name="C"/>
          <p:cNvGrpSpPr/>
          <p:nvPr/>
        </p:nvGrpSpPr>
        <p:grpSpPr>
          <a:xfrm>
            <a:off x="4068365" y="4975621"/>
            <a:ext cx="691357" cy="691358"/>
            <a:chOff x="0" y="0"/>
            <a:chExt cx="691356" cy="691356"/>
          </a:xfrm>
        </p:grpSpPr>
        <p:sp>
          <p:nvSpPr>
            <p:cNvPr id="1912" name="C"/>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1911" name="C" descr="C"/>
            <p:cNvPicPr>
              <a:picLocks/>
            </p:cNvPicPr>
            <p:nvPr/>
          </p:nvPicPr>
          <p:blipFill>
            <a:blip r:embed="rId3"/>
            <a:stretch>
              <a:fillRect/>
            </a:stretch>
          </p:blipFill>
          <p:spPr>
            <a:xfrm>
              <a:off x="-1" y="-1"/>
              <a:ext cx="691358" cy="691358"/>
            </a:xfrm>
            <a:prstGeom prst="rect">
              <a:avLst/>
            </a:prstGeom>
            <a:effectLst/>
          </p:spPr>
        </p:pic>
      </p:grpSp>
      <p:grpSp>
        <p:nvGrpSpPr>
          <p:cNvPr id="1916" name="D"/>
          <p:cNvGrpSpPr/>
          <p:nvPr/>
        </p:nvGrpSpPr>
        <p:grpSpPr>
          <a:xfrm>
            <a:off x="2880121" y="3496071"/>
            <a:ext cx="691358" cy="691358"/>
            <a:chOff x="0" y="0"/>
            <a:chExt cx="691356" cy="691356"/>
          </a:xfrm>
        </p:grpSpPr>
        <p:sp>
          <p:nvSpPr>
            <p:cNvPr id="1915"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1914" name="D" descr="D"/>
            <p:cNvPicPr>
              <a:picLocks/>
            </p:cNvPicPr>
            <p:nvPr/>
          </p:nvPicPr>
          <p:blipFill>
            <a:blip r:embed="rId3"/>
            <a:stretch>
              <a:fillRect/>
            </a:stretch>
          </p:blipFill>
          <p:spPr>
            <a:xfrm>
              <a:off x="-1" y="-1"/>
              <a:ext cx="691358" cy="691358"/>
            </a:xfrm>
            <a:prstGeom prst="rect">
              <a:avLst/>
            </a:prstGeom>
            <a:effectLst/>
          </p:spPr>
        </p:pic>
      </p:grpSp>
      <p:grpSp>
        <p:nvGrpSpPr>
          <p:cNvPr id="1919" name="E"/>
          <p:cNvGrpSpPr/>
          <p:nvPr/>
        </p:nvGrpSpPr>
        <p:grpSpPr>
          <a:xfrm>
            <a:off x="1381521" y="6604793"/>
            <a:ext cx="691358" cy="691357"/>
            <a:chOff x="0" y="0"/>
            <a:chExt cx="691356" cy="691356"/>
          </a:xfrm>
        </p:grpSpPr>
        <p:sp>
          <p:nvSpPr>
            <p:cNvPr id="1918"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1917" name="E" descr="E"/>
            <p:cNvPicPr>
              <a:picLocks/>
            </p:cNvPicPr>
            <p:nvPr/>
          </p:nvPicPr>
          <p:blipFill>
            <a:blip r:embed="rId3"/>
            <a:stretch>
              <a:fillRect/>
            </a:stretch>
          </p:blipFill>
          <p:spPr>
            <a:xfrm>
              <a:off x="-1" y="-1"/>
              <a:ext cx="691358" cy="691358"/>
            </a:xfrm>
            <a:prstGeom prst="rect">
              <a:avLst/>
            </a:prstGeom>
            <a:effectLst/>
          </p:spPr>
        </p:pic>
      </p:grpSp>
      <p:grpSp>
        <p:nvGrpSpPr>
          <p:cNvPr id="1922" name="L"/>
          <p:cNvGrpSpPr/>
          <p:nvPr/>
        </p:nvGrpSpPr>
        <p:grpSpPr>
          <a:xfrm>
            <a:off x="3413521" y="6325393"/>
            <a:ext cx="691358" cy="691357"/>
            <a:chOff x="0" y="0"/>
            <a:chExt cx="691356" cy="691356"/>
          </a:xfrm>
        </p:grpSpPr>
        <p:sp>
          <p:nvSpPr>
            <p:cNvPr id="1921"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1920" name="L" descr="L"/>
            <p:cNvPicPr>
              <a:picLocks/>
            </p:cNvPicPr>
            <p:nvPr/>
          </p:nvPicPr>
          <p:blipFill>
            <a:blip r:embed="rId3"/>
            <a:stretch>
              <a:fillRect/>
            </a:stretch>
          </p:blipFill>
          <p:spPr>
            <a:xfrm>
              <a:off x="-1" y="-1"/>
              <a:ext cx="691358" cy="691358"/>
            </a:xfrm>
            <a:prstGeom prst="rect">
              <a:avLst/>
            </a:prstGeom>
            <a:effectLst/>
          </p:spPr>
        </p:pic>
      </p:grpSp>
      <p:grpSp>
        <p:nvGrpSpPr>
          <p:cNvPr id="1925" name="G"/>
          <p:cNvGrpSpPr/>
          <p:nvPr/>
        </p:nvGrpSpPr>
        <p:grpSpPr>
          <a:xfrm>
            <a:off x="4670821" y="7953771"/>
            <a:ext cx="691358" cy="691358"/>
            <a:chOff x="0" y="0"/>
            <a:chExt cx="691356" cy="691356"/>
          </a:xfrm>
        </p:grpSpPr>
        <p:sp>
          <p:nvSpPr>
            <p:cNvPr id="1924"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1923" name="G" descr="G"/>
            <p:cNvPicPr>
              <a:picLocks/>
            </p:cNvPicPr>
            <p:nvPr/>
          </p:nvPicPr>
          <p:blipFill>
            <a:blip r:embed="rId3"/>
            <a:stretch>
              <a:fillRect/>
            </a:stretch>
          </p:blipFill>
          <p:spPr>
            <a:xfrm>
              <a:off x="-1" y="-1"/>
              <a:ext cx="691358" cy="691358"/>
            </a:xfrm>
            <a:prstGeom prst="rect">
              <a:avLst/>
            </a:prstGeom>
            <a:effectLst/>
          </p:spPr>
        </p:pic>
      </p:grpSp>
      <p:grpSp>
        <p:nvGrpSpPr>
          <p:cNvPr id="1928" name="A"/>
          <p:cNvGrpSpPr/>
          <p:nvPr/>
        </p:nvGrpSpPr>
        <p:grpSpPr>
          <a:xfrm>
            <a:off x="5823743" y="5360193"/>
            <a:ext cx="691357" cy="691357"/>
            <a:chOff x="0" y="0"/>
            <a:chExt cx="691356" cy="691356"/>
          </a:xfrm>
        </p:grpSpPr>
        <p:sp>
          <p:nvSpPr>
            <p:cNvPr id="1927"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1926" name="A" descr="A"/>
            <p:cNvPicPr>
              <a:picLocks/>
            </p:cNvPicPr>
            <p:nvPr/>
          </p:nvPicPr>
          <p:blipFill>
            <a:blip r:embed="rId3"/>
            <a:stretch>
              <a:fillRect/>
            </a:stretch>
          </p:blipFill>
          <p:spPr>
            <a:xfrm>
              <a:off x="-1" y="-1"/>
              <a:ext cx="691358" cy="691358"/>
            </a:xfrm>
            <a:prstGeom prst="rect">
              <a:avLst/>
            </a:prstGeom>
            <a:effectLst/>
          </p:spPr>
        </p:pic>
      </p:grpSp>
      <p:grpSp>
        <p:nvGrpSpPr>
          <p:cNvPr id="1931" name="I"/>
          <p:cNvGrpSpPr/>
          <p:nvPr/>
        </p:nvGrpSpPr>
        <p:grpSpPr>
          <a:xfrm>
            <a:off x="5509021" y="3610371"/>
            <a:ext cx="691358" cy="691358"/>
            <a:chOff x="0" y="0"/>
            <a:chExt cx="691356" cy="691356"/>
          </a:xfrm>
        </p:grpSpPr>
        <p:sp>
          <p:nvSpPr>
            <p:cNvPr id="1930"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1929" name="I" descr="I"/>
            <p:cNvPicPr>
              <a:picLocks/>
            </p:cNvPicPr>
            <p:nvPr/>
          </p:nvPicPr>
          <p:blipFill>
            <a:blip r:embed="rId3"/>
            <a:stretch>
              <a:fillRect/>
            </a:stretch>
          </p:blipFill>
          <p:spPr>
            <a:xfrm>
              <a:off x="-1" y="-1"/>
              <a:ext cx="691358" cy="691358"/>
            </a:xfrm>
            <a:prstGeom prst="rect">
              <a:avLst/>
            </a:prstGeom>
            <a:effectLst/>
          </p:spPr>
        </p:pic>
      </p:grpSp>
      <p:grpSp>
        <p:nvGrpSpPr>
          <p:cNvPr id="1934" name="J"/>
          <p:cNvGrpSpPr/>
          <p:nvPr/>
        </p:nvGrpSpPr>
        <p:grpSpPr>
          <a:xfrm>
            <a:off x="7579121" y="4969271"/>
            <a:ext cx="691358" cy="691358"/>
            <a:chOff x="0" y="0"/>
            <a:chExt cx="691356" cy="691356"/>
          </a:xfrm>
        </p:grpSpPr>
        <p:sp>
          <p:nvSpPr>
            <p:cNvPr id="1933"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1932" name="J" descr="J"/>
            <p:cNvPicPr>
              <a:picLocks/>
            </p:cNvPicPr>
            <p:nvPr/>
          </p:nvPicPr>
          <p:blipFill>
            <a:blip r:embed="rId3"/>
            <a:stretch>
              <a:fillRect/>
            </a:stretch>
          </p:blipFill>
          <p:spPr>
            <a:xfrm>
              <a:off x="-1" y="-1"/>
              <a:ext cx="691358" cy="691358"/>
            </a:xfrm>
            <a:prstGeom prst="rect">
              <a:avLst/>
            </a:prstGeom>
            <a:effectLst/>
          </p:spPr>
        </p:pic>
      </p:grpSp>
      <p:grpSp>
        <p:nvGrpSpPr>
          <p:cNvPr id="1937" name="K"/>
          <p:cNvGrpSpPr/>
          <p:nvPr/>
        </p:nvGrpSpPr>
        <p:grpSpPr>
          <a:xfrm>
            <a:off x="6486921" y="7331471"/>
            <a:ext cx="691358" cy="691358"/>
            <a:chOff x="0" y="0"/>
            <a:chExt cx="691356" cy="691356"/>
          </a:xfrm>
        </p:grpSpPr>
        <p:sp>
          <p:nvSpPr>
            <p:cNvPr id="1936" name="K"/>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K</a:t>
              </a:r>
            </a:p>
          </p:txBody>
        </p:sp>
        <p:pic>
          <p:nvPicPr>
            <p:cNvPr id="1935" name="K" descr="K"/>
            <p:cNvPicPr>
              <a:picLocks/>
            </p:cNvPicPr>
            <p:nvPr/>
          </p:nvPicPr>
          <p:blipFill>
            <a:blip r:embed="rId3"/>
            <a:stretch>
              <a:fillRect/>
            </a:stretch>
          </p:blipFill>
          <p:spPr>
            <a:xfrm>
              <a:off x="-1" y="-1"/>
              <a:ext cx="691358" cy="691358"/>
            </a:xfrm>
            <a:prstGeom prst="rect">
              <a:avLst/>
            </a:prstGeom>
            <a:effectLst/>
          </p:spPr>
        </p:pic>
      </p:grpSp>
      <p:grpSp>
        <p:nvGrpSpPr>
          <p:cNvPr id="1940" name="F"/>
          <p:cNvGrpSpPr/>
          <p:nvPr/>
        </p:nvGrpSpPr>
        <p:grpSpPr>
          <a:xfrm>
            <a:off x="1584721" y="4975621"/>
            <a:ext cx="691358" cy="691358"/>
            <a:chOff x="0" y="0"/>
            <a:chExt cx="691356" cy="691356"/>
          </a:xfrm>
        </p:grpSpPr>
        <p:sp>
          <p:nvSpPr>
            <p:cNvPr id="1939"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1938" name="F" descr="F"/>
            <p:cNvPicPr>
              <a:picLocks/>
            </p:cNvPicPr>
            <p:nvPr/>
          </p:nvPicPr>
          <p:blipFill>
            <a:blip r:embed="rId3"/>
            <a:stretch>
              <a:fillRect/>
            </a:stretch>
          </p:blipFill>
          <p:spPr>
            <a:xfrm>
              <a:off x="-1" y="-1"/>
              <a:ext cx="691358" cy="691358"/>
            </a:xfrm>
            <a:prstGeom prst="rect">
              <a:avLst/>
            </a:prstGeom>
            <a:effectLst/>
          </p:spPr>
        </p:pic>
      </p:grpSp>
      <p:sp>
        <p:nvSpPr>
          <p:cNvPr id="1941" name="Randomly assign a mapping between the objects and the integers on the right."/>
          <p:cNvSpPr/>
          <p:nvPr/>
        </p:nvSpPr>
        <p:spPr>
          <a:xfrm>
            <a:off x="1419026" y="1349712"/>
            <a:ext cx="6720583" cy="121058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随机将下面的元素映射到右边的整数。</a:t>
            </a:r>
            <a:endParaRPr dirty="0"/>
          </a:p>
        </p:txBody>
      </p:sp>
      <p:sp>
        <p:nvSpPr>
          <p:cNvPr id="1942" name="0"/>
          <p:cNvSpPr/>
          <p:nvPr/>
        </p:nvSpPr>
        <p:spPr>
          <a:xfrm>
            <a:off x="9513230" y="468709"/>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0</a:t>
            </a:r>
          </a:p>
        </p:txBody>
      </p:sp>
      <p:sp>
        <p:nvSpPr>
          <p:cNvPr id="1943" name="1"/>
          <p:cNvSpPr/>
          <p:nvPr/>
        </p:nvSpPr>
        <p:spPr>
          <a:xfrm>
            <a:off x="9513230" y="1171574"/>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1</a:t>
            </a:r>
          </a:p>
        </p:txBody>
      </p:sp>
      <p:sp>
        <p:nvSpPr>
          <p:cNvPr id="1944" name="2"/>
          <p:cNvSpPr/>
          <p:nvPr/>
        </p:nvSpPr>
        <p:spPr>
          <a:xfrm>
            <a:off x="9513230" y="1913731"/>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2</a:t>
            </a:r>
          </a:p>
        </p:txBody>
      </p:sp>
      <p:sp>
        <p:nvSpPr>
          <p:cNvPr id="1945" name="3"/>
          <p:cNvSpPr/>
          <p:nvPr/>
        </p:nvSpPr>
        <p:spPr>
          <a:xfrm>
            <a:off x="9513230" y="2566987"/>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3</a:t>
            </a:r>
          </a:p>
        </p:txBody>
      </p:sp>
      <p:sp>
        <p:nvSpPr>
          <p:cNvPr id="1946" name="4"/>
          <p:cNvSpPr/>
          <p:nvPr/>
        </p:nvSpPr>
        <p:spPr>
          <a:xfrm>
            <a:off x="9513230" y="3315493"/>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4</a:t>
            </a:r>
          </a:p>
        </p:txBody>
      </p:sp>
      <p:sp>
        <p:nvSpPr>
          <p:cNvPr id="1947" name="5"/>
          <p:cNvSpPr/>
          <p:nvPr/>
        </p:nvSpPr>
        <p:spPr>
          <a:xfrm>
            <a:off x="9513230" y="4064000"/>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5</a:t>
            </a:r>
          </a:p>
        </p:txBody>
      </p:sp>
      <p:sp>
        <p:nvSpPr>
          <p:cNvPr id="1948" name="6"/>
          <p:cNvSpPr/>
          <p:nvPr/>
        </p:nvSpPr>
        <p:spPr>
          <a:xfrm>
            <a:off x="9513230" y="4735909"/>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6</a:t>
            </a:r>
          </a:p>
        </p:txBody>
      </p:sp>
      <p:sp>
        <p:nvSpPr>
          <p:cNvPr id="1949" name="7"/>
          <p:cNvSpPr/>
          <p:nvPr/>
        </p:nvSpPr>
        <p:spPr>
          <a:xfrm>
            <a:off x="9513230" y="5506839"/>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7</a:t>
            </a:r>
          </a:p>
        </p:txBody>
      </p:sp>
      <p:sp>
        <p:nvSpPr>
          <p:cNvPr id="1950" name="8"/>
          <p:cNvSpPr/>
          <p:nvPr/>
        </p:nvSpPr>
        <p:spPr>
          <a:xfrm>
            <a:off x="9513230" y="6277768"/>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8</a:t>
            </a:r>
          </a:p>
        </p:txBody>
      </p:sp>
      <p:sp>
        <p:nvSpPr>
          <p:cNvPr id="1951" name="9"/>
          <p:cNvSpPr/>
          <p:nvPr/>
        </p:nvSpPr>
        <p:spPr>
          <a:xfrm>
            <a:off x="9513230" y="7032625"/>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9</a:t>
            </a:r>
          </a:p>
        </p:txBody>
      </p:sp>
      <p:sp>
        <p:nvSpPr>
          <p:cNvPr id="1952" name="10"/>
          <p:cNvSpPr/>
          <p:nvPr/>
        </p:nvSpPr>
        <p:spPr>
          <a:xfrm>
            <a:off x="9352663" y="7811690"/>
            <a:ext cx="756568"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10</a:t>
            </a:r>
          </a:p>
        </p:txBody>
      </p:sp>
      <p:sp>
        <p:nvSpPr>
          <p:cNvPr id="1953" name="11"/>
          <p:cNvSpPr/>
          <p:nvPr/>
        </p:nvSpPr>
        <p:spPr>
          <a:xfrm>
            <a:off x="9352663" y="8584009"/>
            <a:ext cx="756568"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11</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57" name="H"/>
          <p:cNvGrpSpPr/>
          <p:nvPr/>
        </p:nvGrpSpPr>
        <p:grpSpPr>
          <a:xfrm>
            <a:off x="3149568" y="8609409"/>
            <a:ext cx="691358" cy="691357"/>
            <a:chOff x="0" y="0"/>
            <a:chExt cx="691356" cy="691356"/>
          </a:xfrm>
        </p:grpSpPr>
        <p:sp>
          <p:nvSpPr>
            <p:cNvPr id="1956"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1955" name="H" descr="H"/>
            <p:cNvPicPr>
              <a:picLocks/>
            </p:cNvPicPr>
            <p:nvPr/>
          </p:nvPicPr>
          <p:blipFill>
            <a:blip r:embed="rId3"/>
            <a:stretch>
              <a:fillRect/>
            </a:stretch>
          </p:blipFill>
          <p:spPr>
            <a:xfrm>
              <a:off x="-1" y="-1"/>
              <a:ext cx="691358" cy="691358"/>
            </a:xfrm>
            <a:prstGeom prst="rect">
              <a:avLst/>
            </a:prstGeom>
            <a:effectLst/>
          </p:spPr>
        </p:pic>
      </p:grpSp>
      <p:grpSp>
        <p:nvGrpSpPr>
          <p:cNvPr id="1960" name="B"/>
          <p:cNvGrpSpPr/>
          <p:nvPr/>
        </p:nvGrpSpPr>
        <p:grpSpPr>
          <a:xfrm>
            <a:off x="3149568" y="7867253"/>
            <a:ext cx="691358" cy="691357"/>
            <a:chOff x="0" y="0"/>
            <a:chExt cx="691356" cy="691356"/>
          </a:xfrm>
        </p:grpSpPr>
        <p:sp>
          <p:nvSpPr>
            <p:cNvPr id="1959"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1958" name="B" descr="B"/>
            <p:cNvPicPr>
              <a:picLocks/>
            </p:cNvPicPr>
            <p:nvPr/>
          </p:nvPicPr>
          <p:blipFill>
            <a:blip r:embed="rId3"/>
            <a:stretch>
              <a:fillRect/>
            </a:stretch>
          </p:blipFill>
          <p:spPr>
            <a:xfrm>
              <a:off x="-1" y="-1"/>
              <a:ext cx="691358" cy="691358"/>
            </a:xfrm>
            <a:prstGeom prst="rect">
              <a:avLst/>
            </a:prstGeom>
            <a:effectLst/>
          </p:spPr>
        </p:pic>
      </p:grpSp>
      <p:grpSp>
        <p:nvGrpSpPr>
          <p:cNvPr id="1963" name="C"/>
          <p:cNvGrpSpPr/>
          <p:nvPr/>
        </p:nvGrpSpPr>
        <p:grpSpPr>
          <a:xfrm>
            <a:off x="3149568" y="3414315"/>
            <a:ext cx="691358" cy="691357"/>
            <a:chOff x="0" y="0"/>
            <a:chExt cx="691356" cy="691356"/>
          </a:xfrm>
        </p:grpSpPr>
        <p:sp>
          <p:nvSpPr>
            <p:cNvPr id="1962" name="C"/>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1961" name="C" descr="C"/>
            <p:cNvPicPr>
              <a:picLocks/>
            </p:cNvPicPr>
            <p:nvPr/>
          </p:nvPicPr>
          <p:blipFill>
            <a:blip r:embed="rId3"/>
            <a:stretch>
              <a:fillRect/>
            </a:stretch>
          </p:blipFill>
          <p:spPr>
            <a:xfrm>
              <a:off x="-1" y="-1"/>
              <a:ext cx="691358" cy="691358"/>
            </a:xfrm>
            <a:prstGeom prst="rect">
              <a:avLst/>
            </a:prstGeom>
            <a:effectLst/>
          </p:spPr>
        </p:pic>
      </p:grpSp>
      <p:grpSp>
        <p:nvGrpSpPr>
          <p:cNvPr id="1966" name="D"/>
          <p:cNvGrpSpPr/>
          <p:nvPr/>
        </p:nvGrpSpPr>
        <p:grpSpPr>
          <a:xfrm>
            <a:off x="3149568" y="2672159"/>
            <a:ext cx="691358" cy="691357"/>
            <a:chOff x="0" y="0"/>
            <a:chExt cx="691356" cy="691356"/>
          </a:xfrm>
        </p:grpSpPr>
        <p:sp>
          <p:nvSpPr>
            <p:cNvPr id="1965"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1964" name="D" descr="D"/>
            <p:cNvPicPr>
              <a:picLocks/>
            </p:cNvPicPr>
            <p:nvPr/>
          </p:nvPicPr>
          <p:blipFill>
            <a:blip r:embed="rId3"/>
            <a:stretch>
              <a:fillRect/>
            </a:stretch>
          </p:blipFill>
          <p:spPr>
            <a:xfrm>
              <a:off x="-1" y="-1"/>
              <a:ext cx="691358" cy="691358"/>
            </a:xfrm>
            <a:prstGeom prst="rect">
              <a:avLst/>
            </a:prstGeom>
            <a:effectLst/>
          </p:spPr>
        </p:pic>
      </p:grpSp>
      <p:grpSp>
        <p:nvGrpSpPr>
          <p:cNvPr id="1969" name="E"/>
          <p:cNvGrpSpPr/>
          <p:nvPr/>
        </p:nvGrpSpPr>
        <p:grpSpPr>
          <a:xfrm>
            <a:off x="3149568" y="445690"/>
            <a:ext cx="691358" cy="691357"/>
            <a:chOff x="0" y="0"/>
            <a:chExt cx="691356" cy="691356"/>
          </a:xfrm>
        </p:grpSpPr>
        <p:sp>
          <p:nvSpPr>
            <p:cNvPr id="1968"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1967" name="E" descr="E"/>
            <p:cNvPicPr>
              <a:picLocks/>
            </p:cNvPicPr>
            <p:nvPr/>
          </p:nvPicPr>
          <p:blipFill>
            <a:blip r:embed="rId3"/>
            <a:stretch>
              <a:fillRect/>
            </a:stretch>
          </p:blipFill>
          <p:spPr>
            <a:xfrm>
              <a:off x="-1" y="-1"/>
              <a:ext cx="691358" cy="691358"/>
            </a:xfrm>
            <a:prstGeom prst="rect">
              <a:avLst/>
            </a:prstGeom>
            <a:effectLst/>
          </p:spPr>
        </p:pic>
      </p:grpSp>
      <p:grpSp>
        <p:nvGrpSpPr>
          <p:cNvPr id="1972" name="L"/>
          <p:cNvGrpSpPr/>
          <p:nvPr/>
        </p:nvGrpSpPr>
        <p:grpSpPr>
          <a:xfrm>
            <a:off x="3149568" y="5640784"/>
            <a:ext cx="691358" cy="691357"/>
            <a:chOff x="0" y="0"/>
            <a:chExt cx="691356" cy="691356"/>
          </a:xfrm>
        </p:grpSpPr>
        <p:sp>
          <p:nvSpPr>
            <p:cNvPr id="1971"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1970" name="L" descr="L"/>
            <p:cNvPicPr>
              <a:picLocks/>
            </p:cNvPicPr>
            <p:nvPr/>
          </p:nvPicPr>
          <p:blipFill>
            <a:blip r:embed="rId3"/>
            <a:stretch>
              <a:fillRect/>
            </a:stretch>
          </p:blipFill>
          <p:spPr>
            <a:xfrm>
              <a:off x="-1" y="-1"/>
              <a:ext cx="691358" cy="691358"/>
            </a:xfrm>
            <a:prstGeom prst="rect">
              <a:avLst/>
            </a:prstGeom>
            <a:effectLst/>
          </p:spPr>
        </p:pic>
      </p:grpSp>
      <p:grpSp>
        <p:nvGrpSpPr>
          <p:cNvPr id="1975" name="G"/>
          <p:cNvGrpSpPr/>
          <p:nvPr/>
        </p:nvGrpSpPr>
        <p:grpSpPr>
          <a:xfrm>
            <a:off x="3149568" y="6382940"/>
            <a:ext cx="691358" cy="691357"/>
            <a:chOff x="0" y="0"/>
            <a:chExt cx="691356" cy="691356"/>
          </a:xfrm>
        </p:grpSpPr>
        <p:sp>
          <p:nvSpPr>
            <p:cNvPr id="1974"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1973" name="G" descr="G"/>
            <p:cNvPicPr>
              <a:picLocks/>
            </p:cNvPicPr>
            <p:nvPr/>
          </p:nvPicPr>
          <p:blipFill>
            <a:blip r:embed="rId3"/>
            <a:stretch>
              <a:fillRect/>
            </a:stretch>
          </p:blipFill>
          <p:spPr>
            <a:xfrm>
              <a:off x="-1" y="-1"/>
              <a:ext cx="691358" cy="691358"/>
            </a:xfrm>
            <a:prstGeom prst="rect">
              <a:avLst/>
            </a:prstGeom>
            <a:effectLst/>
          </p:spPr>
        </p:pic>
      </p:grpSp>
      <p:grpSp>
        <p:nvGrpSpPr>
          <p:cNvPr id="1978" name="A"/>
          <p:cNvGrpSpPr/>
          <p:nvPr/>
        </p:nvGrpSpPr>
        <p:grpSpPr>
          <a:xfrm>
            <a:off x="3149568" y="4156471"/>
            <a:ext cx="691358" cy="691358"/>
            <a:chOff x="0" y="0"/>
            <a:chExt cx="691356" cy="691356"/>
          </a:xfrm>
        </p:grpSpPr>
        <p:sp>
          <p:nvSpPr>
            <p:cNvPr id="1977"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1976" name="A" descr="A"/>
            <p:cNvPicPr>
              <a:picLocks/>
            </p:cNvPicPr>
            <p:nvPr/>
          </p:nvPicPr>
          <p:blipFill>
            <a:blip r:embed="rId3"/>
            <a:stretch>
              <a:fillRect/>
            </a:stretch>
          </p:blipFill>
          <p:spPr>
            <a:xfrm>
              <a:off x="-1" y="-1"/>
              <a:ext cx="691358" cy="691358"/>
            </a:xfrm>
            <a:prstGeom prst="rect">
              <a:avLst/>
            </a:prstGeom>
            <a:effectLst/>
          </p:spPr>
        </p:pic>
      </p:grpSp>
      <p:grpSp>
        <p:nvGrpSpPr>
          <p:cNvPr id="1981" name="I"/>
          <p:cNvGrpSpPr/>
          <p:nvPr/>
        </p:nvGrpSpPr>
        <p:grpSpPr>
          <a:xfrm>
            <a:off x="3149568" y="1930003"/>
            <a:ext cx="691358" cy="691357"/>
            <a:chOff x="0" y="0"/>
            <a:chExt cx="691356" cy="691356"/>
          </a:xfrm>
        </p:grpSpPr>
        <p:sp>
          <p:nvSpPr>
            <p:cNvPr id="1980"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1979" name="I" descr="I"/>
            <p:cNvPicPr>
              <a:picLocks/>
            </p:cNvPicPr>
            <p:nvPr/>
          </p:nvPicPr>
          <p:blipFill>
            <a:blip r:embed="rId3"/>
            <a:stretch>
              <a:fillRect/>
            </a:stretch>
          </p:blipFill>
          <p:spPr>
            <a:xfrm>
              <a:off x="-1" y="-1"/>
              <a:ext cx="691358" cy="691358"/>
            </a:xfrm>
            <a:prstGeom prst="rect">
              <a:avLst/>
            </a:prstGeom>
            <a:effectLst/>
          </p:spPr>
        </p:pic>
      </p:grpSp>
      <p:grpSp>
        <p:nvGrpSpPr>
          <p:cNvPr id="1984" name="J"/>
          <p:cNvGrpSpPr/>
          <p:nvPr/>
        </p:nvGrpSpPr>
        <p:grpSpPr>
          <a:xfrm>
            <a:off x="3149568" y="4898628"/>
            <a:ext cx="691358" cy="691357"/>
            <a:chOff x="0" y="0"/>
            <a:chExt cx="691356" cy="691356"/>
          </a:xfrm>
        </p:grpSpPr>
        <p:sp>
          <p:nvSpPr>
            <p:cNvPr id="1983"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1982" name="J" descr="J"/>
            <p:cNvPicPr>
              <a:picLocks/>
            </p:cNvPicPr>
            <p:nvPr/>
          </p:nvPicPr>
          <p:blipFill>
            <a:blip r:embed="rId3"/>
            <a:stretch>
              <a:fillRect/>
            </a:stretch>
          </p:blipFill>
          <p:spPr>
            <a:xfrm>
              <a:off x="-1" y="-1"/>
              <a:ext cx="691358" cy="691358"/>
            </a:xfrm>
            <a:prstGeom prst="rect">
              <a:avLst/>
            </a:prstGeom>
            <a:effectLst/>
          </p:spPr>
        </p:pic>
      </p:grpSp>
      <p:grpSp>
        <p:nvGrpSpPr>
          <p:cNvPr id="1987" name="K"/>
          <p:cNvGrpSpPr/>
          <p:nvPr/>
        </p:nvGrpSpPr>
        <p:grpSpPr>
          <a:xfrm>
            <a:off x="3149568" y="7125096"/>
            <a:ext cx="691358" cy="691358"/>
            <a:chOff x="0" y="0"/>
            <a:chExt cx="691356" cy="691356"/>
          </a:xfrm>
        </p:grpSpPr>
        <p:sp>
          <p:nvSpPr>
            <p:cNvPr id="1986" name="K"/>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K</a:t>
              </a:r>
            </a:p>
          </p:txBody>
        </p:sp>
        <p:pic>
          <p:nvPicPr>
            <p:cNvPr id="1985" name="K" descr="K"/>
            <p:cNvPicPr>
              <a:picLocks/>
            </p:cNvPicPr>
            <p:nvPr/>
          </p:nvPicPr>
          <p:blipFill>
            <a:blip r:embed="rId3"/>
            <a:stretch>
              <a:fillRect/>
            </a:stretch>
          </p:blipFill>
          <p:spPr>
            <a:xfrm>
              <a:off x="-1" y="-1"/>
              <a:ext cx="691358" cy="691358"/>
            </a:xfrm>
            <a:prstGeom prst="rect">
              <a:avLst/>
            </a:prstGeom>
            <a:effectLst/>
          </p:spPr>
        </p:pic>
      </p:grpSp>
      <p:grpSp>
        <p:nvGrpSpPr>
          <p:cNvPr id="1990" name="F"/>
          <p:cNvGrpSpPr/>
          <p:nvPr/>
        </p:nvGrpSpPr>
        <p:grpSpPr>
          <a:xfrm>
            <a:off x="3149568" y="1187846"/>
            <a:ext cx="691358" cy="691358"/>
            <a:chOff x="0" y="0"/>
            <a:chExt cx="691356" cy="691356"/>
          </a:xfrm>
        </p:grpSpPr>
        <p:sp>
          <p:nvSpPr>
            <p:cNvPr id="1989"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1988" name="F" descr="F"/>
            <p:cNvPicPr>
              <a:picLocks/>
            </p:cNvPicPr>
            <p:nvPr/>
          </p:nvPicPr>
          <p:blipFill>
            <a:blip r:embed="rId3"/>
            <a:stretch>
              <a:fillRect/>
            </a:stretch>
          </p:blipFill>
          <p:spPr>
            <a:xfrm>
              <a:off x="-1" y="-1"/>
              <a:ext cx="691358" cy="691358"/>
            </a:xfrm>
            <a:prstGeom prst="rect">
              <a:avLst/>
            </a:prstGeom>
            <a:effectLst/>
          </p:spPr>
        </p:pic>
      </p:grpSp>
      <p:sp>
        <p:nvSpPr>
          <p:cNvPr id="1991" name="Line"/>
          <p:cNvSpPr/>
          <p:nvPr/>
        </p:nvSpPr>
        <p:spPr>
          <a:xfrm>
            <a:off x="4164576" y="811014"/>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2" name="Line"/>
          <p:cNvSpPr/>
          <p:nvPr/>
        </p:nvSpPr>
        <p:spPr>
          <a:xfrm>
            <a:off x="4177276" y="1533524"/>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3" name="Line"/>
          <p:cNvSpPr/>
          <p:nvPr/>
        </p:nvSpPr>
        <p:spPr>
          <a:xfrm>
            <a:off x="4189976" y="2256035"/>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4" name="Line"/>
          <p:cNvSpPr/>
          <p:nvPr/>
        </p:nvSpPr>
        <p:spPr>
          <a:xfrm>
            <a:off x="4177276" y="3002557"/>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5" name="Line"/>
          <p:cNvSpPr/>
          <p:nvPr/>
        </p:nvSpPr>
        <p:spPr>
          <a:xfrm>
            <a:off x="4189976" y="3701057"/>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6" name="Line"/>
          <p:cNvSpPr/>
          <p:nvPr/>
        </p:nvSpPr>
        <p:spPr>
          <a:xfrm>
            <a:off x="4177276" y="4482504"/>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7" name="Line"/>
          <p:cNvSpPr/>
          <p:nvPr/>
        </p:nvSpPr>
        <p:spPr>
          <a:xfrm>
            <a:off x="4164576" y="5141714"/>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8" name="Line"/>
          <p:cNvSpPr/>
          <p:nvPr/>
        </p:nvSpPr>
        <p:spPr>
          <a:xfrm>
            <a:off x="4177276" y="5864225"/>
            <a:ext cx="4999604"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9" name="Line"/>
          <p:cNvSpPr/>
          <p:nvPr/>
        </p:nvSpPr>
        <p:spPr>
          <a:xfrm>
            <a:off x="4189976" y="6716276"/>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00" name="Line"/>
          <p:cNvSpPr/>
          <p:nvPr/>
        </p:nvSpPr>
        <p:spPr>
          <a:xfrm>
            <a:off x="4177276" y="7431484"/>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01" name="Line"/>
          <p:cNvSpPr/>
          <p:nvPr/>
        </p:nvSpPr>
        <p:spPr>
          <a:xfrm>
            <a:off x="4189976" y="8153995"/>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02" name="Line"/>
          <p:cNvSpPr/>
          <p:nvPr/>
        </p:nvSpPr>
        <p:spPr>
          <a:xfrm>
            <a:off x="4177276" y="8935442"/>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03" name="0"/>
          <p:cNvSpPr/>
          <p:nvPr/>
        </p:nvSpPr>
        <p:spPr>
          <a:xfrm>
            <a:off x="9513230" y="468709"/>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0</a:t>
            </a:r>
          </a:p>
        </p:txBody>
      </p:sp>
      <p:sp>
        <p:nvSpPr>
          <p:cNvPr id="2004" name="1"/>
          <p:cNvSpPr/>
          <p:nvPr/>
        </p:nvSpPr>
        <p:spPr>
          <a:xfrm>
            <a:off x="9513230" y="1171574"/>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1</a:t>
            </a:r>
          </a:p>
        </p:txBody>
      </p:sp>
      <p:sp>
        <p:nvSpPr>
          <p:cNvPr id="2005" name="2"/>
          <p:cNvSpPr/>
          <p:nvPr/>
        </p:nvSpPr>
        <p:spPr>
          <a:xfrm>
            <a:off x="9513230" y="1913731"/>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2</a:t>
            </a:r>
          </a:p>
        </p:txBody>
      </p:sp>
      <p:sp>
        <p:nvSpPr>
          <p:cNvPr id="2006" name="3"/>
          <p:cNvSpPr/>
          <p:nvPr/>
        </p:nvSpPr>
        <p:spPr>
          <a:xfrm>
            <a:off x="9513230" y="2566987"/>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3</a:t>
            </a:r>
          </a:p>
        </p:txBody>
      </p:sp>
      <p:sp>
        <p:nvSpPr>
          <p:cNvPr id="2007" name="4"/>
          <p:cNvSpPr/>
          <p:nvPr/>
        </p:nvSpPr>
        <p:spPr>
          <a:xfrm>
            <a:off x="9513230" y="3315493"/>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4</a:t>
            </a:r>
          </a:p>
        </p:txBody>
      </p:sp>
      <p:sp>
        <p:nvSpPr>
          <p:cNvPr id="2008" name="5"/>
          <p:cNvSpPr/>
          <p:nvPr/>
        </p:nvSpPr>
        <p:spPr>
          <a:xfrm>
            <a:off x="9513230" y="4064000"/>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5</a:t>
            </a:r>
          </a:p>
        </p:txBody>
      </p:sp>
      <p:sp>
        <p:nvSpPr>
          <p:cNvPr id="2009" name="6"/>
          <p:cNvSpPr/>
          <p:nvPr/>
        </p:nvSpPr>
        <p:spPr>
          <a:xfrm>
            <a:off x="9513230" y="4735909"/>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6</a:t>
            </a:r>
          </a:p>
        </p:txBody>
      </p:sp>
      <p:sp>
        <p:nvSpPr>
          <p:cNvPr id="2010" name="7"/>
          <p:cNvSpPr/>
          <p:nvPr/>
        </p:nvSpPr>
        <p:spPr>
          <a:xfrm>
            <a:off x="9513230" y="5506839"/>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7</a:t>
            </a:r>
          </a:p>
        </p:txBody>
      </p:sp>
      <p:sp>
        <p:nvSpPr>
          <p:cNvPr id="2011" name="8"/>
          <p:cNvSpPr/>
          <p:nvPr/>
        </p:nvSpPr>
        <p:spPr>
          <a:xfrm>
            <a:off x="9513230" y="6277768"/>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8</a:t>
            </a:r>
          </a:p>
        </p:txBody>
      </p:sp>
      <p:sp>
        <p:nvSpPr>
          <p:cNvPr id="2012" name="9"/>
          <p:cNvSpPr/>
          <p:nvPr/>
        </p:nvSpPr>
        <p:spPr>
          <a:xfrm>
            <a:off x="9513230" y="7032625"/>
            <a:ext cx="4354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9</a:t>
            </a:r>
          </a:p>
        </p:txBody>
      </p:sp>
      <p:sp>
        <p:nvSpPr>
          <p:cNvPr id="2013" name="10"/>
          <p:cNvSpPr/>
          <p:nvPr/>
        </p:nvSpPr>
        <p:spPr>
          <a:xfrm>
            <a:off x="9352663" y="7811690"/>
            <a:ext cx="756568"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10</a:t>
            </a:r>
          </a:p>
        </p:txBody>
      </p:sp>
      <p:sp>
        <p:nvSpPr>
          <p:cNvPr id="2014" name="11"/>
          <p:cNvSpPr/>
          <p:nvPr/>
        </p:nvSpPr>
        <p:spPr>
          <a:xfrm>
            <a:off x="9352663" y="8584009"/>
            <a:ext cx="756568"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200"/>
            </a:lvl1pPr>
          </a:lstStyle>
          <a:p>
            <a:r>
              <a:t>11</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18"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019"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020" name="Line"/>
          <p:cNvSpPr/>
          <p:nvPr/>
        </p:nvSpPr>
        <p:spPr>
          <a:xfrm flipV="1">
            <a:off x="6502400" y="2273300"/>
            <a:ext cx="0" cy="1270000"/>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21" name="Store Union Find information in an array. Each index has an associated object (letter in this example) we can lookup through our mapping."/>
          <p:cNvSpPr/>
          <p:nvPr/>
        </p:nvSpPr>
        <p:spPr>
          <a:xfrm>
            <a:off x="1481593" y="3994507"/>
            <a:ext cx="10041608" cy="17645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构建一个数组。将数组的索引和元素之间进行关联，我们可以通过前面的哈希表来建立这种关联。</a:t>
            </a:r>
            <a:endParaRPr dirty="0"/>
          </a:p>
        </p:txBody>
      </p:sp>
      <p:graphicFrame>
        <p:nvGraphicFramePr>
          <p:cNvPr id="2022"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26"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027"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028" name="Instructions:"/>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grpSp>
        <p:nvGrpSpPr>
          <p:cNvPr id="2031" name="H"/>
          <p:cNvGrpSpPr/>
          <p:nvPr/>
        </p:nvGrpSpPr>
        <p:grpSpPr>
          <a:xfrm>
            <a:off x="11948658" y="4124721"/>
            <a:ext cx="691357" cy="691358"/>
            <a:chOff x="0" y="0"/>
            <a:chExt cx="691356" cy="691356"/>
          </a:xfrm>
        </p:grpSpPr>
        <p:sp>
          <p:nvSpPr>
            <p:cNvPr id="2030"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029" name="H" descr="H"/>
            <p:cNvPicPr>
              <a:picLocks/>
            </p:cNvPicPr>
            <p:nvPr/>
          </p:nvPicPr>
          <p:blipFill>
            <a:blip r:embed="rId3"/>
            <a:stretch>
              <a:fillRect/>
            </a:stretch>
          </p:blipFill>
          <p:spPr>
            <a:xfrm>
              <a:off x="-1" y="-1"/>
              <a:ext cx="691358" cy="691358"/>
            </a:xfrm>
            <a:prstGeom prst="rect">
              <a:avLst/>
            </a:prstGeom>
            <a:effectLst/>
          </p:spPr>
        </p:pic>
      </p:grpSp>
      <p:grpSp>
        <p:nvGrpSpPr>
          <p:cNvPr id="2034" name="B"/>
          <p:cNvGrpSpPr/>
          <p:nvPr/>
        </p:nvGrpSpPr>
        <p:grpSpPr>
          <a:xfrm>
            <a:off x="11131699" y="4124721"/>
            <a:ext cx="691357" cy="691358"/>
            <a:chOff x="0" y="0"/>
            <a:chExt cx="691356" cy="691356"/>
          </a:xfrm>
        </p:grpSpPr>
        <p:sp>
          <p:nvSpPr>
            <p:cNvPr id="2033"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032" name="B" descr="B"/>
            <p:cNvPicPr>
              <a:picLocks/>
            </p:cNvPicPr>
            <p:nvPr/>
          </p:nvPicPr>
          <p:blipFill>
            <a:blip r:embed="rId3"/>
            <a:stretch>
              <a:fillRect/>
            </a:stretch>
          </p:blipFill>
          <p:spPr>
            <a:xfrm>
              <a:off x="-1" y="-1"/>
              <a:ext cx="691358" cy="691358"/>
            </a:xfrm>
            <a:prstGeom prst="rect">
              <a:avLst/>
            </a:prstGeom>
            <a:effectLst/>
          </p:spPr>
        </p:pic>
      </p:grpSp>
      <p:grpSp>
        <p:nvGrpSpPr>
          <p:cNvPr id="2037" name="C"/>
          <p:cNvGrpSpPr/>
          <p:nvPr/>
        </p:nvGrpSpPr>
        <p:grpSpPr>
          <a:xfrm>
            <a:off x="6229946" y="4124721"/>
            <a:ext cx="691357" cy="691358"/>
            <a:chOff x="0" y="0"/>
            <a:chExt cx="691356" cy="691356"/>
          </a:xfrm>
        </p:grpSpPr>
        <p:sp>
          <p:nvSpPr>
            <p:cNvPr id="2036" name="C"/>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2035" name="C" descr="C"/>
            <p:cNvPicPr>
              <a:picLocks/>
            </p:cNvPicPr>
            <p:nvPr/>
          </p:nvPicPr>
          <p:blipFill>
            <a:blip r:embed="rId3"/>
            <a:stretch>
              <a:fillRect/>
            </a:stretch>
          </p:blipFill>
          <p:spPr>
            <a:xfrm>
              <a:off x="-1" y="-1"/>
              <a:ext cx="691358" cy="691358"/>
            </a:xfrm>
            <a:prstGeom prst="rect">
              <a:avLst/>
            </a:prstGeom>
            <a:effectLst/>
          </p:spPr>
        </p:pic>
      </p:grpSp>
      <p:grpSp>
        <p:nvGrpSpPr>
          <p:cNvPr id="2040" name="D"/>
          <p:cNvGrpSpPr/>
          <p:nvPr/>
        </p:nvGrpSpPr>
        <p:grpSpPr>
          <a:xfrm>
            <a:off x="5412987" y="4124721"/>
            <a:ext cx="691357" cy="691358"/>
            <a:chOff x="0" y="0"/>
            <a:chExt cx="691356" cy="691356"/>
          </a:xfrm>
        </p:grpSpPr>
        <p:sp>
          <p:nvSpPr>
            <p:cNvPr id="2039"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038" name="D" descr="D"/>
            <p:cNvPicPr>
              <a:picLocks/>
            </p:cNvPicPr>
            <p:nvPr/>
          </p:nvPicPr>
          <p:blipFill>
            <a:blip r:embed="rId3"/>
            <a:stretch>
              <a:fillRect/>
            </a:stretch>
          </p:blipFill>
          <p:spPr>
            <a:xfrm>
              <a:off x="-1" y="-1"/>
              <a:ext cx="691358" cy="691358"/>
            </a:xfrm>
            <a:prstGeom prst="rect">
              <a:avLst/>
            </a:prstGeom>
            <a:effectLst/>
          </p:spPr>
        </p:pic>
      </p:grpSp>
      <p:grpSp>
        <p:nvGrpSpPr>
          <p:cNvPr id="2043" name="E"/>
          <p:cNvGrpSpPr/>
          <p:nvPr/>
        </p:nvGrpSpPr>
        <p:grpSpPr>
          <a:xfrm>
            <a:off x="2962110" y="4124721"/>
            <a:ext cx="691357" cy="691358"/>
            <a:chOff x="0" y="0"/>
            <a:chExt cx="691356" cy="691356"/>
          </a:xfrm>
        </p:grpSpPr>
        <p:sp>
          <p:nvSpPr>
            <p:cNvPr id="2042"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2041" name="E" descr="E"/>
            <p:cNvPicPr>
              <a:picLocks/>
            </p:cNvPicPr>
            <p:nvPr/>
          </p:nvPicPr>
          <p:blipFill>
            <a:blip r:embed="rId3"/>
            <a:stretch>
              <a:fillRect/>
            </a:stretch>
          </p:blipFill>
          <p:spPr>
            <a:xfrm>
              <a:off x="-1" y="-1"/>
              <a:ext cx="691358" cy="691358"/>
            </a:xfrm>
            <a:prstGeom prst="rect">
              <a:avLst/>
            </a:prstGeom>
            <a:effectLst/>
          </p:spPr>
        </p:pic>
      </p:grpSp>
      <p:grpSp>
        <p:nvGrpSpPr>
          <p:cNvPr id="2046" name="L"/>
          <p:cNvGrpSpPr/>
          <p:nvPr/>
        </p:nvGrpSpPr>
        <p:grpSpPr>
          <a:xfrm>
            <a:off x="8680822" y="4124721"/>
            <a:ext cx="691358" cy="691358"/>
            <a:chOff x="0" y="0"/>
            <a:chExt cx="691356" cy="691356"/>
          </a:xfrm>
        </p:grpSpPr>
        <p:sp>
          <p:nvSpPr>
            <p:cNvPr id="2045"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044" name="L" descr="L"/>
            <p:cNvPicPr>
              <a:picLocks/>
            </p:cNvPicPr>
            <p:nvPr/>
          </p:nvPicPr>
          <p:blipFill>
            <a:blip r:embed="rId3"/>
            <a:stretch>
              <a:fillRect/>
            </a:stretch>
          </p:blipFill>
          <p:spPr>
            <a:xfrm>
              <a:off x="-1" y="-1"/>
              <a:ext cx="691358" cy="691358"/>
            </a:xfrm>
            <a:prstGeom prst="rect">
              <a:avLst/>
            </a:prstGeom>
            <a:effectLst/>
          </p:spPr>
        </p:pic>
      </p:grpSp>
      <p:grpSp>
        <p:nvGrpSpPr>
          <p:cNvPr id="2049" name="G"/>
          <p:cNvGrpSpPr/>
          <p:nvPr/>
        </p:nvGrpSpPr>
        <p:grpSpPr>
          <a:xfrm>
            <a:off x="9497781" y="4124721"/>
            <a:ext cx="691357" cy="691358"/>
            <a:chOff x="0" y="0"/>
            <a:chExt cx="691356" cy="691356"/>
          </a:xfrm>
        </p:grpSpPr>
        <p:sp>
          <p:nvSpPr>
            <p:cNvPr id="2048"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047" name="G" descr="G"/>
            <p:cNvPicPr>
              <a:picLocks/>
            </p:cNvPicPr>
            <p:nvPr/>
          </p:nvPicPr>
          <p:blipFill>
            <a:blip r:embed="rId3"/>
            <a:stretch>
              <a:fillRect/>
            </a:stretch>
          </p:blipFill>
          <p:spPr>
            <a:xfrm>
              <a:off x="-1" y="-1"/>
              <a:ext cx="691358" cy="691358"/>
            </a:xfrm>
            <a:prstGeom prst="rect">
              <a:avLst/>
            </a:prstGeom>
            <a:effectLst/>
          </p:spPr>
        </p:pic>
      </p:grpSp>
      <p:grpSp>
        <p:nvGrpSpPr>
          <p:cNvPr id="2052" name="A"/>
          <p:cNvGrpSpPr/>
          <p:nvPr/>
        </p:nvGrpSpPr>
        <p:grpSpPr>
          <a:xfrm>
            <a:off x="7046904" y="4124721"/>
            <a:ext cx="691357" cy="691358"/>
            <a:chOff x="0" y="0"/>
            <a:chExt cx="691356" cy="691356"/>
          </a:xfrm>
        </p:grpSpPr>
        <p:sp>
          <p:nvSpPr>
            <p:cNvPr id="2051"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2050" name="A" descr="A"/>
            <p:cNvPicPr>
              <a:picLocks/>
            </p:cNvPicPr>
            <p:nvPr/>
          </p:nvPicPr>
          <p:blipFill>
            <a:blip r:embed="rId3"/>
            <a:stretch>
              <a:fillRect/>
            </a:stretch>
          </p:blipFill>
          <p:spPr>
            <a:xfrm>
              <a:off x="-1" y="-1"/>
              <a:ext cx="691358" cy="691358"/>
            </a:xfrm>
            <a:prstGeom prst="rect">
              <a:avLst/>
            </a:prstGeom>
            <a:effectLst/>
          </p:spPr>
        </p:pic>
      </p:grpSp>
      <p:grpSp>
        <p:nvGrpSpPr>
          <p:cNvPr id="2055" name="I"/>
          <p:cNvGrpSpPr/>
          <p:nvPr/>
        </p:nvGrpSpPr>
        <p:grpSpPr>
          <a:xfrm>
            <a:off x="4596028" y="4124721"/>
            <a:ext cx="691357" cy="691358"/>
            <a:chOff x="0" y="0"/>
            <a:chExt cx="691356" cy="691356"/>
          </a:xfrm>
        </p:grpSpPr>
        <p:sp>
          <p:nvSpPr>
            <p:cNvPr id="2054"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053" name="I" descr="I"/>
            <p:cNvPicPr>
              <a:picLocks/>
            </p:cNvPicPr>
            <p:nvPr/>
          </p:nvPicPr>
          <p:blipFill>
            <a:blip r:embed="rId3"/>
            <a:stretch>
              <a:fillRect/>
            </a:stretch>
          </p:blipFill>
          <p:spPr>
            <a:xfrm>
              <a:off x="-1" y="-1"/>
              <a:ext cx="691358" cy="691358"/>
            </a:xfrm>
            <a:prstGeom prst="rect">
              <a:avLst/>
            </a:prstGeom>
            <a:effectLst/>
          </p:spPr>
        </p:pic>
      </p:grpSp>
      <p:grpSp>
        <p:nvGrpSpPr>
          <p:cNvPr id="2058" name="J"/>
          <p:cNvGrpSpPr/>
          <p:nvPr/>
        </p:nvGrpSpPr>
        <p:grpSpPr>
          <a:xfrm>
            <a:off x="7863864" y="4124721"/>
            <a:ext cx="691357" cy="691358"/>
            <a:chOff x="0" y="0"/>
            <a:chExt cx="691356" cy="691356"/>
          </a:xfrm>
        </p:grpSpPr>
        <p:sp>
          <p:nvSpPr>
            <p:cNvPr id="2057"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2056" name="J" descr="J"/>
            <p:cNvPicPr>
              <a:picLocks/>
            </p:cNvPicPr>
            <p:nvPr/>
          </p:nvPicPr>
          <p:blipFill>
            <a:blip r:embed="rId3"/>
            <a:stretch>
              <a:fillRect/>
            </a:stretch>
          </p:blipFill>
          <p:spPr>
            <a:xfrm>
              <a:off x="-1" y="-1"/>
              <a:ext cx="691358" cy="691358"/>
            </a:xfrm>
            <a:prstGeom prst="rect">
              <a:avLst/>
            </a:prstGeom>
            <a:effectLst/>
          </p:spPr>
        </p:pic>
      </p:grpSp>
      <p:grpSp>
        <p:nvGrpSpPr>
          <p:cNvPr id="2061" name="K"/>
          <p:cNvGrpSpPr/>
          <p:nvPr/>
        </p:nvGrpSpPr>
        <p:grpSpPr>
          <a:xfrm>
            <a:off x="10314740" y="4124721"/>
            <a:ext cx="691357" cy="691358"/>
            <a:chOff x="0" y="0"/>
            <a:chExt cx="691356" cy="691356"/>
          </a:xfrm>
        </p:grpSpPr>
        <p:sp>
          <p:nvSpPr>
            <p:cNvPr id="2060" name="K"/>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K</a:t>
              </a:r>
            </a:p>
          </p:txBody>
        </p:sp>
        <p:pic>
          <p:nvPicPr>
            <p:cNvPr id="2059" name="K" descr="K"/>
            <p:cNvPicPr>
              <a:picLocks/>
            </p:cNvPicPr>
            <p:nvPr/>
          </p:nvPicPr>
          <p:blipFill>
            <a:blip r:embed="rId3"/>
            <a:stretch>
              <a:fillRect/>
            </a:stretch>
          </p:blipFill>
          <p:spPr>
            <a:xfrm>
              <a:off x="-1" y="-1"/>
              <a:ext cx="691358" cy="691358"/>
            </a:xfrm>
            <a:prstGeom prst="rect">
              <a:avLst/>
            </a:prstGeom>
            <a:effectLst/>
          </p:spPr>
        </p:pic>
      </p:grpSp>
      <p:grpSp>
        <p:nvGrpSpPr>
          <p:cNvPr id="2064" name="F"/>
          <p:cNvGrpSpPr/>
          <p:nvPr/>
        </p:nvGrpSpPr>
        <p:grpSpPr>
          <a:xfrm>
            <a:off x="3779069" y="4124721"/>
            <a:ext cx="691357" cy="691358"/>
            <a:chOff x="0" y="0"/>
            <a:chExt cx="691356" cy="691356"/>
          </a:xfrm>
        </p:grpSpPr>
        <p:sp>
          <p:nvSpPr>
            <p:cNvPr id="2063"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2062" name="F" descr="F"/>
            <p:cNvPicPr>
              <a:picLocks/>
            </p:cNvPicPr>
            <p:nvPr/>
          </p:nvPicPr>
          <p:blipFill>
            <a:blip r:embed="rId3"/>
            <a:stretch>
              <a:fillRect/>
            </a:stretch>
          </p:blipFill>
          <p:spPr>
            <a:xfrm>
              <a:off x="-1" y="-1"/>
              <a:ext cx="691358" cy="691358"/>
            </a:xfrm>
            <a:prstGeom prst="rect">
              <a:avLst/>
            </a:prstGeom>
            <a:effectLst/>
          </p:spPr>
        </p:pic>
      </p:grpSp>
      <p:graphicFrame>
        <p:nvGraphicFramePr>
          <p:cNvPr id="2065"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104"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05"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68"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06"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07"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71"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08"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09"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74"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10" name="Connection Line"/>
          <p:cNvSpPr/>
          <p:nvPr/>
        </p:nvSpPr>
        <p:spPr>
          <a:xfrm>
            <a:off x="38995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11" name="Connection Line"/>
          <p:cNvSpPr/>
          <p:nvPr/>
        </p:nvSpPr>
        <p:spPr>
          <a:xfrm>
            <a:off x="41027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77" name="Line"/>
          <p:cNvSpPr/>
          <p:nvPr/>
        </p:nvSpPr>
        <p:spPr>
          <a:xfrm flipH="1">
            <a:off x="4246059"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1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1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80"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14" name="Connection Line"/>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15" name="Connection Line"/>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83" name="Line"/>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16"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17"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86"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18"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19"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89"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20"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21"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92"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22" name="Connection Line"/>
          <p:cNvSpPr/>
          <p:nvPr/>
        </p:nvSpPr>
        <p:spPr>
          <a:xfrm>
            <a:off x="10435220"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23" name="Connection Line"/>
          <p:cNvSpPr/>
          <p:nvPr/>
        </p:nvSpPr>
        <p:spPr>
          <a:xfrm>
            <a:off x="10638420"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95" name="Line"/>
          <p:cNvSpPr/>
          <p:nvPr/>
        </p:nvSpPr>
        <p:spPr>
          <a:xfrm flipH="1">
            <a:off x="1078173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24"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25"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98"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26"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27"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01"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02"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103" name="(This example does not use path compression)"/>
          <p:cNvSpPr/>
          <p:nvPr/>
        </p:nvSpPr>
        <p:spPr>
          <a:xfrm>
            <a:off x="556356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dirty="0" err="1"/>
              <a:t>这个样例并不使用路径压缩</a:t>
            </a:r>
            <a:r>
              <a:rPr dirty="0"/>
              <a:t>)</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31"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132"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pSp>
        <p:nvGrpSpPr>
          <p:cNvPr id="2136" name="H"/>
          <p:cNvGrpSpPr/>
          <p:nvPr/>
        </p:nvGrpSpPr>
        <p:grpSpPr>
          <a:xfrm>
            <a:off x="11948658" y="4124721"/>
            <a:ext cx="691357" cy="691358"/>
            <a:chOff x="0" y="0"/>
            <a:chExt cx="691356" cy="691356"/>
          </a:xfrm>
        </p:grpSpPr>
        <p:sp>
          <p:nvSpPr>
            <p:cNvPr id="2135"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134" name="H" descr="H"/>
            <p:cNvPicPr>
              <a:picLocks/>
            </p:cNvPicPr>
            <p:nvPr/>
          </p:nvPicPr>
          <p:blipFill>
            <a:blip r:embed="rId3"/>
            <a:stretch>
              <a:fillRect/>
            </a:stretch>
          </p:blipFill>
          <p:spPr>
            <a:xfrm>
              <a:off x="-1" y="-1"/>
              <a:ext cx="691358" cy="691358"/>
            </a:xfrm>
            <a:prstGeom prst="rect">
              <a:avLst/>
            </a:prstGeom>
            <a:effectLst/>
          </p:spPr>
        </p:pic>
      </p:grpSp>
      <p:grpSp>
        <p:nvGrpSpPr>
          <p:cNvPr id="2139" name="B"/>
          <p:cNvGrpSpPr/>
          <p:nvPr/>
        </p:nvGrpSpPr>
        <p:grpSpPr>
          <a:xfrm>
            <a:off x="11131699" y="4124721"/>
            <a:ext cx="691357" cy="691358"/>
            <a:chOff x="0" y="0"/>
            <a:chExt cx="691356" cy="691356"/>
          </a:xfrm>
        </p:grpSpPr>
        <p:sp>
          <p:nvSpPr>
            <p:cNvPr id="2138"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137" name="B" descr="B"/>
            <p:cNvPicPr>
              <a:picLocks/>
            </p:cNvPicPr>
            <p:nvPr/>
          </p:nvPicPr>
          <p:blipFill>
            <a:blip r:embed="rId3"/>
            <a:stretch>
              <a:fillRect/>
            </a:stretch>
          </p:blipFill>
          <p:spPr>
            <a:xfrm>
              <a:off x="-1" y="-1"/>
              <a:ext cx="691358" cy="691358"/>
            </a:xfrm>
            <a:prstGeom prst="rect">
              <a:avLst/>
            </a:prstGeom>
            <a:effectLst/>
          </p:spPr>
        </p:pic>
      </p:grpSp>
      <p:grpSp>
        <p:nvGrpSpPr>
          <p:cNvPr id="2142" name="C"/>
          <p:cNvGrpSpPr/>
          <p:nvPr/>
        </p:nvGrpSpPr>
        <p:grpSpPr>
          <a:xfrm>
            <a:off x="6229946" y="4124721"/>
            <a:ext cx="691357" cy="691358"/>
            <a:chOff x="0" y="0"/>
            <a:chExt cx="691356" cy="691356"/>
          </a:xfrm>
        </p:grpSpPr>
        <p:sp>
          <p:nvSpPr>
            <p:cNvPr id="2141" name="C"/>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2140" name="C" descr="C"/>
            <p:cNvPicPr>
              <a:picLocks/>
            </p:cNvPicPr>
            <p:nvPr/>
          </p:nvPicPr>
          <p:blipFill>
            <a:blip r:embed="rId3"/>
            <a:stretch>
              <a:fillRect/>
            </a:stretch>
          </p:blipFill>
          <p:spPr>
            <a:xfrm>
              <a:off x="-1" y="-1"/>
              <a:ext cx="691358" cy="691358"/>
            </a:xfrm>
            <a:prstGeom prst="rect">
              <a:avLst/>
            </a:prstGeom>
            <a:effectLst/>
          </p:spPr>
        </p:pic>
      </p:grpSp>
      <p:grpSp>
        <p:nvGrpSpPr>
          <p:cNvPr id="2145" name="D"/>
          <p:cNvGrpSpPr/>
          <p:nvPr/>
        </p:nvGrpSpPr>
        <p:grpSpPr>
          <a:xfrm>
            <a:off x="5412987" y="4124721"/>
            <a:ext cx="691357" cy="691358"/>
            <a:chOff x="0" y="0"/>
            <a:chExt cx="691356" cy="691356"/>
          </a:xfrm>
        </p:grpSpPr>
        <p:sp>
          <p:nvSpPr>
            <p:cNvPr id="2144"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143" name="D" descr="D"/>
            <p:cNvPicPr>
              <a:picLocks/>
            </p:cNvPicPr>
            <p:nvPr/>
          </p:nvPicPr>
          <p:blipFill>
            <a:blip r:embed="rId3"/>
            <a:stretch>
              <a:fillRect/>
            </a:stretch>
          </p:blipFill>
          <p:spPr>
            <a:xfrm>
              <a:off x="-1" y="-1"/>
              <a:ext cx="691358" cy="691358"/>
            </a:xfrm>
            <a:prstGeom prst="rect">
              <a:avLst/>
            </a:prstGeom>
            <a:effectLst/>
          </p:spPr>
        </p:pic>
      </p:grpSp>
      <p:grpSp>
        <p:nvGrpSpPr>
          <p:cNvPr id="2148" name="E"/>
          <p:cNvGrpSpPr/>
          <p:nvPr/>
        </p:nvGrpSpPr>
        <p:grpSpPr>
          <a:xfrm>
            <a:off x="2962110" y="4124721"/>
            <a:ext cx="691357" cy="691358"/>
            <a:chOff x="0" y="0"/>
            <a:chExt cx="691356" cy="691356"/>
          </a:xfrm>
        </p:grpSpPr>
        <p:sp>
          <p:nvSpPr>
            <p:cNvPr id="2147"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2146" name="E" descr="E"/>
            <p:cNvPicPr>
              <a:picLocks/>
            </p:cNvPicPr>
            <p:nvPr/>
          </p:nvPicPr>
          <p:blipFill>
            <a:blip r:embed="rId3"/>
            <a:stretch>
              <a:fillRect/>
            </a:stretch>
          </p:blipFill>
          <p:spPr>
            <a:xfrm>
              <a:off x="-1" y="-1"/>
              <a:ext cx="691358" cy="691358"/>
            </a:xfrm>
            <a:prstGeom prst="rect">
              <a:avLst/>
            </a:prstGeom>
            <a:effectLst/>
          </p:spPr>
        </p:pic>
      </p:grpSp>
      <p:grpSp>
        <p:nvGrpSpPr>
          <p:cNvPr id="2151" name="L"/>
          <p:cNvGrpSpPr/>
          <p:nvPr/>
        </p:nvGrpSpPr>
        <p:grpSpPr>
          <a:xfrm>
            <a:off x="8680822" y="4124721"/>
            <a:ext cx="691358" cy="691358"/>
            <a:chOff x="0" y="0"/>
            <a:chExt cx="691356" cy="691356"/>
          </a:xfrm>
        </p:grpSpPr>
        <p:sp>
          <p:nvSpPr>
            <p:cNvPr id="2150"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149" name="L" descr="L"/>
            <p:cNvPicPr>
              <a:picLocks/>
            </p:cNvPicPr>
            <p:nvPr/>
          </p:nvPicPr>
          <p:blipFill>
            <a:blip r:embed="rId3"/>
            <a:stretch>
              <a:fillRect/>
            </a:stretch>
          </p:blipFill>
          <p:spPr>
            <a:xfrm>
              <a:off x="-1" y="-1"/>
              <a:ext cx="691358" cy="691358"/>
            </a:xfrm>
            <a:prstGeom prst="rect">
              <a:avLst/>
            </a:prstGeom>
            <a:effectLst/>
          </p:spPr>
        </p:pic>
      </p:grpSp>
      <p:grpSp>
        <p:nvGrpSpPr>
          <p:cNvPr id="2154" name="G"/>
          <p:cNvGrpSpPr/>
          <p:nvPr/>
        </p:nvGrpSpPr>
        <p:grpSpPr>
          <a:xfrm>
            <a:off x="9497781" y="4124721"/>
            <a:ext cx="691357" cy="691358"/>
            <a:chOff x="0" y="0"/>
            <a:chExt cx="691356" cy="691356"/>
          </a:xfrm>
        </p:grpSpPr>
        <p:sp>
          <p:nvSpPr>
            <p:cNvPr id="2153"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152" name="G" descr="G"/>
            <p:cNvPicPr>
              <a:picLocks/>
            </p:cNvPicPr>
            <p:nvPr/>
          </p:nvPicPr>
          <p:blipFill>
            <a:blip r:embed="rId3"/>
            <a:stretch>
              <a:fillRect/>
            </a:stretch>
          </p:blipFill>
          <p:spPr>
            <a:xfrm>
              <a:off x="-1" y="-1"/>
              <a:ext cx="691358" cy="691358"/>
            </a:xfrm>
            <a:prstGeom prst="rect">
              <a:avLst/>
            </a:prstGeom>
            <a:effectLst/>
          </p:spPr>
        </p:pic>
      </p:grpSp>
      <p:grpSp>
        <p:nvGrpSpPr>
          <p:cNvPr id="2157" name="A"/>
          <p:cNvGrpSpPr/>
          <p:nvPr/>
        </p:nvGrpSpPr>
        <p:grpSpPr>
          <a:xfrm>
            <a:off x="7046904" y="4124721"/>
            <a:ext cx="691357" cy="691358"/>
            <a:chOff x="0" y="0"/>
            <a:chExt cx="691356" cy="691356"/>
          </a:xfrm>
        </p:grpSpPr>
        <p:sp>
          <p:nvSpPr>
            <p:cNvPr id="2156"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2155" name="A" descr="A"/>
            <p:cNvPicPr>
              <a:picLocks/>
            </p:cNvPicPr>
            <p:nvPr/>
          </p:nvPicPr>
          <p:blipFill>
            <a:blip r:embed="rId3"/>
            <a:stretch>
              <a:fillRect/>
            </a:stretch>
          </p:blipFill>
          <p:spPr>
            <a:xfrm>
              <a:off x="-1" y="-1"/>
              <a:ext cx="691358" cy="691358"/>
            </a:xfrm>
            <a:prstGeom prst="rect">
              <a:avLst/>
            </a:prstGeom>
            <a:effectLst/>
          </p:spPr>
        </p:pic>
      </p:grpSp>
      <p:grpSp>
        <p:nvGrpSpPr>
          <p:cNvPr id="2160" name="I"/>
          <p:cNvGrpSpPr/>
          <p:nvPr/>
        </p:nvGrpSpPr>
        <p:grpSpPr>
          <a:xfrm>
            <a:off x="4596028" y="4124721"/>
            <a:ext cx="691357" cy="691358"/>
            <a:chOff x="0" y="0"/>
            <a:chExt cx="691356" cy="691356"/>
          </a:xfrm>
        </p:grpSpPr>
        <p:sp>
          <p:nvSpPr>
            <p:cNvPr id="2159"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158" name="I" descr="I"/>
            <p:cNvPicPr>
              <a:picLocks/>
            </p:cNvPicPr>
            <p:nvPr/>
          </p:nvPicPr>
          <p:blipFill>
            <a:blip r:embed="rId3"/>
            <a:stretch>
              <a:fillRect/>
            </a:stretch>
          </p:blipFill>
          <p:spPr>
            <a:xfrm>
              <a:off x="-1" y="-1"/>
              <a:ext cx="691358" cy="691358"/>
            </a:xfrm>
            <a:prstGeom prst="rect">
              <a:avLst/>
            </a:prstGeom>
            <a:effectLst/>
          </p:spPr>
        </p:pic>
      </p:grpSp>
      <p:grpSp>
        <p:nvGrpSpPr>
          <p:cNvPr id="2163" name="J"/>
          <p:cNvGrpSpPr/>
          <p:nvPr/>
        </p:nvGrpSpPr>
        <p:grpSpPr>
          <a:xfrm>
            <a:off x="7863864" y="4124721"/>
            <a:ext cx="691357" cy="691358"/>
            <a:chOff x="0" y="0"/>
            <a:chExt cx="691356" cy="691356"/>
          </a:xfrm>
        </p:grpSpPr>
        <p:sp>
          <p:nvSpPr>
            <p:cNvPr id="2162"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2161" name="J" descr="J"/>
            <p:cNvPicPr>
              <a:picLocks/>
            </p:cNvPicPr>
            <p:nvPr/>
          </p:nvPicPr>
          <p:blipFill>
            <a:blip r:embed="rId3"/>
            <a:stretch>
              <a:fillRect/>
            </a:stretch>
          </p:blipFill>
          <p:spPr>
            <a:xfrm>
              <a:off x="-1" y="-1"/>
              <a:ext cx="691358" cy="691358"/>
            </a:xfrm>
            <a:prstGeom prst="rect">
              <a:avLst/>
            </a:prstGeom>
            <a:effectLst/>
          </p:spPr>
        </p:pic>
      </p:grpSp>
      <p:grpSp>
        <p:nvGrpSpPr>
          <p:cNvPr id="2166" name="K"/>
          <p:cNvGrpSpPr/>
          <p:nvPr/>
        </p:nvGrpSpPr>
        <p:grpSpPr>
          <a:xfrm>
            <a:off x="10314740" y="4124721"/>
            <a:ext cx="691357" cy="691358"/>
            <a:chOff x="0" y="0"/>
            <a:chExt cx="691356" cy="691356"/>
          </a:xfrm>
        </p:grpSpPr>
        <p:sp>
          <p:nvSpPr>
            <p:cNvPr id="2165" name="K"/>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K</a:t>
              </a:r>
            </a:p>
          </p:txBody>
        </p:sp>
        <p:pic>
          <p:nvPicPr>
            <p:cNvPr id="2164" name="K" descr="K"/>
            <p:cNvPicPr>
              <a:picLocks/>
            </p:cNvPicPr>
            <p:nvPr/>
          </p:nvPicPr>
          <p:blipFill>
            <a:blip r:embed="rId3"/>
            <a:stretch>
              <a:fillRect/>
            </a:stretch>
          </p:blipFill>
          <p:spPr>
            <a:xfrm>
              <a:off x="-1" y="-1"/>
              <a:ext cx="691358" cy="691358"/>
            </a:xfrm>
            <a:prstGeom prst="rect">
              <a:avLst/>
            </a:prstGeom>
            <a:effectLst/>
          </p:spPr>
        </p:pic>
      </p:grpSp>
      <p:grpSp>
        <p:nvGrpSpPr>
          <p:cNvPr id="2169" name="F"/>
          <p:cNvGrpSpPr/>
          <p:nvPr/>
        </p:nvGrpSpPr>
        <p:grpSpPr>
          <a:xfrm>
            <a:off x="3779069" y="4124721"/>
            <a:ext cx="691357" cy="691358"/>
            <a:chOff x="0" y="0"/>
            <a:chExt cx="691356" cy="691356"/>
          </a:xfrm>
        </p:grpSpPr>
        <p:sp>
          <p:nvSpPr>
            <p:cNvPr id="2168"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2167" name="F" descr="F"/>
            <p:cNvPicPr>
              <a:picLocks/>
            </p:cNvPicPr>
            <p:nvPr/>
          </p:nvPicPr>
          <p:blipFill>
            <a:blip r:embed="rId3"/>
            <a:stretch>
              <a:fillRect/>
            </a:stretch>
          </p:blipFill>
          <p:spPr>
            <a:xfrm>
              <a:off x="-1" y="-1"/>
              <a:ext cx="691358" cy="691358"/>
            </a:xfrm>
            <a:prstGeom prst="rect">
              <a:avLst/>
            </a:prstGeom>
            <a:effectLst/>
          </p:spPr>
        </p:pic>
      </p:grpSp>
      <p:graphicFrame>
        <p:nvGraphicFramePr>
          <p:cNvPr id="2170"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171" name="Line"/>
          <p:cNvSpPr/>
          <p:nvPr/>
        </p:nvSpPr>
        <p:spPr>
          <a:xfrm flipH="1">
            <a:off x="2324781" y="30146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10"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11"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74"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12"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13"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77"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14"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15"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80"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16" name="Connection Line"/>
          <p:cNvSpPr/>
          <p:nvPr/>
        </p:nvSpPr>
        <p:spPr>
          <a:xfrm>
            <a:off x="38995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17" name="Connection Line"/>
          <p:cNvSpPr/>
          <p:nvPr/>
        </p:nvSpPr>
        <p:spPr>
          <a:xfrm>
            <a:off x="41027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83" name="Line"/>
          <p:cNvSpPr/>
          <p:nvPr/>
        </p:nvSpPr>
        <p:spPr>
          <a:xfrm flipH="1">
            <a:off x="4246059"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18"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19"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86"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20" name="Connection Line"/>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21" name="Connection Line"/>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89" name="Line"/>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22"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23"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92"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24"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25"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95"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26"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27"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98"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28" name="Connection Line"/>
          <p:cNvSpPr/>
          <p:nvPr/>
        </p:nvSpPr>
        <p:spPr>
          <a:xfrm>
            <a:off x="10435220"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29" name="Connection Line"/>
          <p:cNvSpPr/>
          <p:nvPr/>
        </p:nvSpPr>
        <p:spPr>
          <a:xfrm>
            <a:off x="10638420"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01" name="Line"/>
          <p:cNvSpPr/>
          <p:nvPr/>
        </p:nvSpPr>
        <p:spPr>
          <a:xfrm flipH="1">
            <a:off x="1078173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30"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31"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04"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32"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33"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07"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08"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209"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81" name="Instructions:">
            <a:extLst>
              <a:ext uri="{FF2B5EF4-FFF2-40B4-BE49-F238E27FC236}">
                <a16:creationId xmlns:a16="http://schemas.microsoft.com/office/drawing/2014/main" id="{79303BBC-AA24-FC4A-A6B5-D19BD72B5982}"/>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37"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38"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pSp>
        <p:nvGrpSpPr>
          <p:cNvPr id="2242" name="H"/>
          <p:cNvGrpSpPr/>
          <p:nvPr/>
        </p:nvGrpSpPr>
        <p:grpSpPr>
          <a:xfrm>
            <a:off x="11948658" y="4124721"/>
            <a:ext cx="691357" cy="691358"/>
            <a:chOff x="0" y="0"/>
            <a:chExt cx="691356" cy="691356"/>
          </a:xfrm>
        </p:grpSpPr>
        <p:sp>
          <p:nvSpPr>
            <p:cNvPr id="2241"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240" name="H" descr="H"/>
            <p:cNvPicPr>
              <a:picLocks/>
            </p:cNvPicPr>
            <p:nvPr/>
          </p:nvPicPr>
          <p:blipFill>
            <a:blip r:embed="rId3"/>
            <a:stretch>
              <a:fillRect/>
            </a:stretch>
          </p:blipFill>
          <p:spPr>
            <a:xfrm>
              <a:off x="-1" y="-1"/>
              <a:ext cx="691358" cy="691358"/>
            </a:xfrm>
            <a:prstGeom prst="rect">
              <a:avLst/>
            </a:prstGeom>
            <a:effectLst/>
          </p:spPr>
        </p:pic>
      </p:grpSp>
      <p:grpSp>
        <p:nvGrpSpPr>
          <p:cNvPr id="2245" name="B"/>
          <p:cNvGrpSpPr/>
          <p:nvPr/>
        </p:nvGrpSpPr>
        <p:grpSpPr>
          <a:xfrm>
            <a:off x="11131699" y="4124721"/>
            <a:ext cx="691357" cy="691358"/>
            <a:chOff x="0" y="0"/>
            <a:chExt cx="691356" cy="691356"/>
          </a:xfrm>
        </p:grpSpPr>
        <p:sp>
          <p:nvSpPr>
            <p:cNvPr id="2244"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243" name="B" descr="B"/>
            <p:cNvPicPr>
              <a:picLocks/>
            </p:cNvPicPr>
            <p:nvPr/>
          </p:nvPicPr>
          <p:blipFill>
            <a:blip r:embed="rId3"/>
            <a:stretch>
              <a:fillRect/>
            </a:stretch>
          </p:blipFill>
          <p:spPr>
            <a:xfrm>
              <a:off x="-1" y="-1"/>
              <a:ext cx="691358" cy="691358"/>
            </a:xfrm>
            <a:prstGeom prst="rect">
              <a:avLst/>
            </a:prstGeom>
            <a:effectLst/>
          </p:spPr>
        </p:pic>
      </p:grpSp>
      <p:sp>
        <p:nvSpPr>
          <p:cNvPr id="2246"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249" name="D"/>
          <p:cNvGrpSpPr/>
          <p:nvPr/>
        </p:nvGrpSpPr>
        <p:grpSpPr>
          <a:xfrm>
            <a:off x="5412987" y="4124721"/>
            <a:ext cx="691357" cy="691358"/>
            <a:chOff x="0" y="0"/>
            <a:chExt cx="691356" cy="691356"/>
          </a:xfrm>
        </p:grpSpPr>
        <p:sp>
          <p:nvSpPr>
            <p:cNvPr id="2248"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247" name="D" descr="D"/>
            <p:cNvPicPr>
              <a:picLocks/>
            </p:cNvPicPr>
            <p:nvPr/>
          </p:nvPicPr>
          <p:blipFill>
            <a:blip r:embed="rId3"/>
            <a:stretch>
              <a:fillRect/>
            </a:stretch>
          </p:blipFill>
          <p:spPr>
            <a:xfrm>
              <a:off x="-1" y="-1"/>
              <a:ext cx="691358" cy="691358"/>
            </a:xfrm>
            <a:prstGeom prst="rect">
              <a:avLst/>
            </a:prstGeom>
            <a:effectLst/>
          </p:spPr>
        </p:pic>
      </p:grpSp>
      <p:grpSp>
        <p:nvGrpSpPr>
          <p:cNvPr id="2252" name="E"/>
          <p:cNvGrpSpPr/>
          <p:nvPr/>
        </p:nvGrpSpPr>
        <p:grpSpPr>
          <a:xfrm>
            <a:off x="2962110" y="4124721"/>
            <a:ext cx="691357" cy="691358"/>
            <a:chOff x="0" y="0"/>
            <a:chExt cx="691356" cy="691356"/>
          </a:xfrm>
        </p:grpSpPr>
        <p:sp>
          <p:nvSpPr>
            <p:cNvPr id="2251"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2250" name="E" descr="E"/>
            <p:cNvPicPr>
              <a:picLocks/>
            </p:cNvPicPr>
            <p:nvPr/>
          </p:nvPicPr>
          <p:blipFill>
            <a:blip r:embed="rId3"/>
            <a:stretch>
              <a:fillRect/>
            </a:stretch>
          </p:blipFill>
          <p:spPr>
            <a:xfrm>
              <a:off x="-1" y="-1"/>
              <a:ext cx="691358" cy="691358"/>
            </a:xfrm>
            <a:prstGeom prst="rect">
              <a:avLst/>
            </a:prstGeom>
            <a:effectLst/>
          </p:spPr>
        </p:pic>
      </p:grpSp>
      <p:grpSp>
        <p:nvGrpSpPr>
          <p:cNvPr id="2255" name="L"/>
          <p:cNvGrpSpPr/>
          <p:nvPr/>
        </p:nvGrpSpPr>
        <p:grpSpPr>
          <a:xfrm>
            <a:off x="8680822" y="4124721"/>
            <a:ext cx="691358" cy="691358"/>
            <a:chOff x="0" y="0"/>
            <a:chExt cx="691356" cy="691356"/>
          </a:xfrm>
        </p:grpSpPr>
        <p:sp>
          <p:nvSpPr>
            <p:cNvPr id="2254"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253" name="L" descr="L"/>
            <p:cNvPicPr>
              <a:picLocks/>
            </p:cNvPicPr>
            <p:nvPr/>
          </p:nvPicPr>
          <p:blipFill>
            <a:blip r:embed="rId3"/>
            <a:stretch>
              <a:fillRect/>
            </a:stretch>
          </p:blipFill>
          <p:spPr>
            <a:xfrm>
              <a:off x="-1" y="-1"/>
              <a:ext cx="691358" cy="691358"/>
            </a:xfrm>
            <a:prstGeom prst="rect">
              <a:avLst/>
            </a:prstGeom>
            <a:effectLst/>
          </p:spPr>
        </p:pic>
      </p:grpSp>
      <p:grpSp>
        <p:nvGrpSpPr>
          <p:cNvPr id="2258" name="G"/>
          <p:cNvGrpSpPr/>
          <p:nvPr/>
        </p:nvGrpSpPr>
        <p:grpSpPr>
          <a:xfrm>
            <a:off x="9497781" y="4124721"/>
            <a:ext cx="691357" cy="691358"/>
            <a:chOff x="0" y="0"/>
            <a:chExt cx="691356" cy="691356"/>
          </a:xfrm>
        </p:grpSpPr>
        <p:sp>
          <p:nvSpPr>
            <p:cNvPr id="2257"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256" name="G" descr="G"/>
            <p:cNvPicPr>
              <a:picLocks/>
            </p:cNvPicPr>
            <p:nvPr/>
          </p:nvPicPr>
          <p:blipFill>
            <a:blip r:embed="rId3"/>
            <a:stretch>
              <a:fillRect/>
            </a:stretch>
          </p:blipFill>
          <p:spPr>
            <a:xfrm>
              <a:off x="-1" y="-1"/>
              <a:ext cx="691358" cy="691358"/>
            </a:xfrm>
            <a:prstGeom prst="rect">
              <a:avLst/>
            </a:prstGeom>
            <a:effectLst/>
          </p:spPr>
        </p:pic>
      </p:grpSp>
      <p:grpSp>
        <p:nvGrpSpPr>
          <p:cNvPr id="2261" name="A"/>
          <p:cNvGrpSpPr/>
          <p:nvPr/>
        </p:nvGrpSpPr>
        <p:grpSpPr>
          <a:xfrm>
            <a:off x="7046904" y="4124721"/>
            <a:ext cx="691357" cy="691358"/>
            <a:chOff x="0" y="0"/>
            <a:chExt cx="691356" cy="691356"/>
          </a:xfrm>
        </p:grpSpPr>
        <p:sp>
          <p:nvSpPr>
            <p:cNvPr id="2260"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2259" name="A" descr="A"/>
            <p:cNvPicPr>
              <a:picLocks/>
            </p:cNvPicPr>
            <p:nvPr/>
          </p:nvPicPr>
          <p:blipFill>
            <a:blip r:embed="rId3"/>
            <a:stretch>
              <a:fillRect/>
            </a:stretch>
          </p:blipFill>
          <p:spPr>
            <a:xfrm>
              <a:off x="-1" y="-1"/>
              <a:ext cx="691358" cy="691358"/>
            </a:xfrm>
            <a:prstGeom prst="rect">
              <a:avLst/>
            </a:prstGeom>
            <a:effectLst/>
          </p:spPr>
        </p:pic>
      </p:grpSp>
      <p:grpSp>
        <p:nvGrpSpPr>
          <p:cNvPr id="2264" name="I"/>
          <p:cNvGrpSpPr/>
          <p:nvPr/>
        </p:nvGrpSpPr>
        <p:grpSpPr>
          <a:xfrm>
            <a:off x="4596028" y="4124721"/>
            <a:ext cx="691357" cy="691358"/>
            <a:chOff x="0" y="0"/>
            <a:chExt cx="691356" cy="691356"/>
          </a:xfrm>
        </p:grpSpPr>
        <p:sp>
          <p:nvSpPr>
            <p:cNvPr id="2263"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262" name="I" descr="I"/>
            <p:cNvPicPr>
              <a:picLocks/>
            </p:cNvPicPr>
            <p:nvPr/>
          </p:nvPicPr>
          <p:blipFill>
            <a:blip r:embed="rId3"/>
            <a:stretch>
              <a:fillRect/>
            </a:stretch>
          </p:blipFill>
          <p:spPr>
            <a:xfrm>
              <a:off x="-1" y="-1"/>
              <a:ext cx="691358" cy="691358"/>
            </a:xfrm>
            <a:prstGeom prst="rect">
              <a:avLst/>
            </a:prstGeom>
            <a:effectLst/>
          </p:spPr>
        </p:pic>
      </p:grpSp>
      <p:grpSp>
        <p:nvGrpSpPr>
          <p:cNvPr id="2267" name="J"/>
          <p:cNvGrpSpPr/>
          <p:nvPr/>
        </p:nvGrpSpPr>
        <p:grpSpPr>
          <a:xfrm>
            <a:off x="7863864" y="4124721"/>
            <a:ext cx="691357" cy="691358"/>
            <a:chOff x="0" y="0"/>
            <a:chExt cx="691356" cy="691356"/>
          </a:xfrm>
        </p:grpSpPr>
        <p:sp>
          <p:nvSpPr>
            <p:cNvPr id="2266"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2265" name="J" descr="J"/>
            <p:cNvPicPr>
              <a:picLocks/>
            </p:cNvPicPr>
            <p:nvPr/>
          </p:nvPicPr>
          <p:blipFill>
            <a:blip r:embed="rId3"/>
            <a:stretch>
              <a:fillRect/>
            </a:stretch>
          </p:blipFill>
          <p:spPr>
            <a:xfrm>
              <a:off x="-1" y="-1"/>
              <a:ext cx="691358" cy="691358"/>
            </a:xfrm>
            <a:prstGeom prst="rect">
              <a:avLst/>
            </a:prstGeom>
            <a:effectLst/>
          </p:spPr>
        </p:pic>
      </p:grpSp>
      <p:sp>
        <p:nvSpPr>
          <p:cNvPr id="2268"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grpSp>
        <p:nvGrpSpPr>
          <p:cNvPr id="2271" name="F"/>
          <p:cNvGrpSpPr/>
          <p:nvPr/>
        </p:nvGrpSpPr>
        <p:grpSpPr>
          <a:xfrm>
            <a:off x="3779069" y="4124721"/>
            <a:ext cx="691357" cy="691358"/>
            <a:chOff x="0" y="0"/>
            <a:chExt cx="691356" cy="691356"/>
          </a:xfrm>
        </p:grpSpPr>
        <p:sp>
          <p:nvSpPr>
            <p:cNvPr id="2270"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2269" name="F" descr="F"/>
            <p:cNvPicPr>
              <a:picLocks/>
            </p:cNvPicPr>
            <p:nvPr/>
          </p:nvPicPr>
          <p:blipFill>
            <a:blip r:embed="rId3"/>
            <a:stretch>
              <a:fillRect/>
            </a:stretch>
          </p:blipFill>
          <p:spPr>
            <a:xfrm>
              <a:off x="-1" y="-1"/>
              <a:ext cx="691358" cy="691358"/>
            </a:xfrm>
            <a:prstGeom prst="rect">
              <a:avLst/>
            </a:prstGeom>
            <a:effectLst/>
          </p:spPr>
        </p:pic>
      </p:grpSp>
      <p:graphicFrame>
        <p:nvGraphicFramePr>
          <p:cNvPr id="2272"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273" name="Line"/>
          <p:cNvSpPr/>
          <p:nvPr/>
        </p:nvSpPr>
        <p:spPr>
          <a:xfrm flipH="1">
            <a:off x="2324781" y="30146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10"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11"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76"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12"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13"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79"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14"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15"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82"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16" name="Connection Line"/>
          <p:cNvSpPr/>
          <p:nvPr/>
        </p:nvSpPr>
        <p:spPr>
          <a:xfrm>
            <a:off x="38995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17" name="Connection Line"/>
          <p:cNvSpPr/>
          <p:nvPr/>
        </p:nvSpPr>
        <p:spPr>
          <a:xfrm>
            <a:off x="41027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85" name="Line"/>
          <p:cNvSpPr/>
          <p:nvPr/>
        </p:nvSpPr>
        <p:spPr>
          <a:xfrm flipH="1">
            <a:off x="4246059"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18"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19"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88"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20" name="Connection Line"/>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21" name="Connection Line"/>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91" name="Line"/>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22"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23"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94"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24"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25"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97"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26"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27"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00"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28"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29"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03"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30"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31"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06"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07"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08"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75" name="Instructions:">
            <a:extLst>
              <a:ext uri="{FF2B5EF4-FFF2-40B4-BE49-F238E27FC236}">
                <a16:creationId xmlns:a16="http://schemas.microsoft.com/office/drawing/2014/main" id="{4C654C58-BA00-6E4E-ADD4-3032C9CB114E}"/>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
        <p:nvSpPr>
          <p:cNvPr id="76" name="(This example does not use path compression)">
            <a:extLst>
              <a:ext uri="{FF2B5EF4-FFF2-40B4-BE49-F238E27FC236}">
                <a16:creationId xmlns:a16="http://schemas.microsoft.com/office/drawing/2014/main" id="{83A786B2-F18D-3041-896B-61C05370D451}"/>
              </a:ext>
            </a:extLst>
          </p:cNvPr>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33"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34"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pSp>
        <p:nvGrpSpPr>
          <p:cNvPr id="2338" name="H"/>
          <p:cNvGrpSpPr/>
          <p:nvPr/>
        </p:nvGrpSpPr>
        <p:grpSpPr>
          <a:xfrm>
            <a:off x="11948658" y="4124721"/>
            <a:ext cx="691357" cy="691358"/>
            <a:chOff x="0" y="0"/>
            <a:chExt cx="691356" cy="691356"/>
          </a:xfrm>
        </p:grpSpPr>
        <p:sp>
          <p:nvSpPr>
            <p:cNvPr id="2337"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336" name="H" descr="H"/>
            <p:cNvPicPr>
              <a:picLocks/>
            </p:cNvPicPr>
            <p:nvPr/>
          </p:nvPicPr>
          <p:blipFill>
            <a:blip r:embed="rId3"/>
            <a:stretch>
              <a:fillRect/>
            </a:stretch>
          </p:blipFill>
          <p:spPr>
            <a:xfrm>
              <a:off x="-1" y="-1"/>
              <a:ext cx="691358" cy="691358"/>
            </a:xfrm>
            <a:prstGeom prst="rect">
              <a:avLst/>
            </a:prstGeom>
            <a:effectLst/>
          </p:spPr>
        </p:pic>
      </p:grpSp>
      <p:grpSp>
        <p:nvGrpSpPr>
          <p:cNvPr id="2341" name="B"/>
          <p:cNvGrpSpPr/>
          <p:nvPr/>
        </p:nvGrpSpPr>
        <p:grpSpPr>
          <a:xfrm>
            <a:off x="11131699" y="4124721"/>
            <a:ext cx="691357" cy="691358"/>
            <a:chOff x="0" y="0"/>
            <a:chExt cx="691356" cy="691356"/>
          </a:xfrm>
        </p:grpSpPr>
        <p:sp>
          <p:nvSpPr>
            <p:cNvPr id="2340"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339" name="B" descr="B"/>
            <p:cNvPicPr>
              <a:picLocks/>
            </p:cNvPicPr>
            <p:nvPr/>
          </p:nvPicPr>
          <p:blipFill>
            <a:blip r:embed="rId3"/>
            <a:stretch>
              <a:fillRect/>
            </a:stretch>
          </p:blipFill>
          <p:spPr>
            <a:xfrm>
              <a:off x="-1" y="-1"/>
              <a:ext cx="691358" cy="691358"/>
            </a:xfrm>
            <a:prstGeom prst="rect">
              <a:avLst/>
            </a:prstGeom>
            <a:effectLst/>
          </p:spPr>
        </p:pic>
      </p:grpSp>
      <p:sp>
        <p:nvSpPr>
          <p:cNvPr id="2342"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345" name="D"/>
          <p:cNvGrpSpPr/>
          <p:nvPr/>
        </p:nvGrpSpPr>
        <p:grpSpPr>
          <a:xfrm>
            <a:off x="5412987" y="4124721"/>
            <a:ext cx="691357" cy="691358"/>
            <a:chOff x="0" y="0"/>
            <a:chExt cx="691356" cy="691356"/>
          </a:xfrm>
        </p:grpSpPr>
        <p:sp>
          <p:nvSpPr>
            <p:cNvPr id="2344"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343" name="D" descr="D"/>
            <p:cNvPicPr>
              <a:picLocks/>
            </p:cNvPicPr>
            <p:nvPr/>
          </p:nvPicPr>
          <p:blipFill>
            <a:blip r:embed="rId3"/>
            <a:stretch>
              <a:fillRect/>
            </a:stretch>
          </p:blipFill>
          <p:spPr>
            <a:xfrm>
              <a:off x="-1" y="-1"/>
              <a:ext cx="691358" cy="691358"/>
            </a:xfrm>
            <a:prstGeom prst="rect">
              <a:avLst/>
            </a:prstGeom>
            <a:effectLst/>
          </p:spPr>
        </p:pic>
      </p:grpSp>
      <p:grpSp>
        <p:nvGrpSpPr>
          <p:cNvPr id="2348" name="E"/>
          <p:cNvGrpSpPr/>
          <p:nvPr/>
        </p:nvGrpSpPr>
        <p:grpSpPr>
          <a:xfrm>
            <a:off x="2962110" y="4124721"/>
            <a:ext cx="691357" cy="691358"/>
            <a:chOff x="0" y="0"/>
            <a:chExt cx="691356" cy="691356"/>
          </a:xfrm>
        </p:grpSpPr>
        <p:sp>
          <p:nvSpPr>
            <p:cNvPr id="2347"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2346" name="E" descr="E"/>
            <p:cNvPicPr>
              <a:picLocks/>
            </p:cNvPicPr>
            <p:nvPr/>
          </p:nvPicPr>
          <p:blipFill>
            <a:blip r:embed="rId3"/>
            <a:stretch>
              <a:fillRect/>
            </a:stretch>
          </p:blipFill>
          <p:spPr>
            <a:xfrm>
              <a:off x="-1" y="-1"/>
              <a:ext cx="691358" cy="691358"/>
            </a:xfrm>
            <a:prstGeom prst="rect">
              <a:avLst/>
            </a:prstGeom>
            <a:effectLst/>
          </p:spPr>
        </p:pic>
      </p:grpSp>
      <p:grpSp>
        <p:nvGrpSpPr>
          <p:cNvPr id="2351" name="L"/>
          <p:cNvGrpSpPr/>
          <p:nvPr/>
        </p:nvGrpSpPr>
        <p:grpSpPr>
          <a:xfrm>
            <a:off x="8680822" y="4124721"/>
            <a:ext cx="691358" cy="691358"/>
            <a:chOff x="0" y="0"/>
            <a:chExt cx="691356" cy="691356"/>
          </a:xfrm>
        </p:grpSpPr>
        <p:sp>
          <p:nvSpPr>
            <p:cNvPr id="2350"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349" name="L" descr="L"/>
            <p:cNvPicPr>
              <a:picLocks/>
            </p:cNvPicPr>
            <p:nvPr/>
          </p:nvPicPr>
          <p:blipFill>
            <a:blip r:embed="rId3"/>
            <a:stretch>
              <a:fillRect/>
            </a:stretch>
          </p:blipFill>
          <p:spPr>
            <a:xfrm>
              <a:off x="-1" y="-1"/>
              <a:ext cx="691358" cy="691358"/>
            </a:xfrm>
            <a:prstGeom prst="rect">
              <a:avLst/>
            </a:prstGeom>
            <a:effectLst/>
          </p:spPr>
        </p:pic>
      </p:grpSp>
      <p:grpSp>
        <p:nvGrpSpPr>
          <p:cNvPr id="2354" name="G"/>
          <p:cNvGrpSpPr/>
          <p:nvPr/>
        </p:nvGrpSpPr>
        <p:grpSpPr>
          <a:xfrm>
            <a:off x="9497781" y="4124721"/>
            <a:ext cx="691357" cy="691358"/>
            <a:chOff x="0" y="0"/>
            <a:chExt cx="691356" cy="691356"/>
          </a:xfrm>
        </p:grpSpPr>
        <p:sp>
          <p:nvSpPr>
            <p:cNvPr id="2353"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352" name="G" descr="G"/>
            <p:cNvPicPr>
              <a:picLocks/>
            </p:cNvPicPr>
            <p:nvPr/>
          </p:nvPicPr>
          <p:blipFill>
            <a:blip r:embed="rId3"/>
            <a:stretch>
              <a:fillRect/>
            </a:stretch>
          </p:blipFill>
          <p:spPr>
            <a:xfrm>
              <a:off x="-1" y="-1"/>
              <a:ext cx="691358" cy="691358"/>
            </a:xfrm>
            <a:prstGeom prst="rect">
              <a:avLst/>
            </a:prstGeom>
            <a:effectLst/>
          </p:spPr>
        </p:pic>
      </p:grpSp>
      <p:grpSp>
        <p:nvGrpSpPr>
          <p:cNvPr id="2357" name="A"/>
          <p:cNvGrpSpPr/>
          <p:nvPr/>
        </p:nvGrpSpPr>
        <p:grpSpPr>
          <a:xfrm>
            <a:off x="7046904" y="4124721"/>
            <a:ext cx="691357" cy="691358"/>
            <a:chOff x="0" y="0"/>
            <a:chExt cx="691356" cy="691356"/>
          </a:xfrm>
        </p:grpSpPr>
        <p:sp>
          <p:nvSpPr>
            <p:cNvPr id="2356"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2355" name="A" descr="A"/>
            <p:cNvPicPr>
              <a:picLocks/>
            </p:cNvPicPr>
            <p:nvPr/>
          </p:nvPicPr>
          <p:blipFill>
            <a:blip r:embed="rId3"/>
            <a:stretch>
              <a:fillRect/>
            </a:stretch>
          </p:blipFill>
          <p:spPr>
            <a:xfrm>
              <a:off x="-1" y="-1"/>
              <a:ext cx="691358" cy="691358"/>
            </a:xfrm>
            <a:prstGeom prst="rect">
              <a:avLst/>
            </a:prstGeom>
            <a:effectLst/>
          </p:spPr>
        </p:pic>
      </p:grpSp>
      <p:grpSp>
        <p:nvGrpSpPr>
          <p:cNvPr id="2360" name="I"/>
          <p:cNvGrpSpPr/>
          <p:nvPr/>
        </p:nvGrpSpPr>
        <p:grpSpPr>
          <a:xfrm>
            <a:off x="4596028" y="4124721"/>
            <a:ext cx="691357" cy="691358"/>
            <a:chOff x="0" y="0"/>
            <a:chExt cx="691356" cy="691356"/>
          </a:xfrm>
        </p:grpSpPr>
        <p:sp>
          <p:nvSpPr>
            <p:cNvPr id="2359"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358" name="I" descr="I"/>
            <p:cNvPicPr>
              <a:picLocks/>
            </p:cNvPicPr>
            <p:nvPr/>
          </p:nvPicPr>
          <p:blipFill>
            <a:blip r:embed="rId3"/>
            <a:stretch>
              <a:fillRect/>
            </a:stretch>
          </p:blipFill>
          <p:spPr>
            <a:xfrm>
              <a:off x="-1" y="-1"/>
              <a:ext cx="691358" cy="691358"/>
            </a:xfrm>
            <a:prstGeom prst="rect">
              <a:avLst/>
            </a:prstGeom>
            <a:effectLst/>
          </p:spPr>
        </p:pic>
      </p:grpSp>
      <p:grpSp>
        <p:nvGrpSpPr>
          <p:cNvPr id="2363" name="J"/>
          <p:cNvGrpSpPr/>
          <p:nvPr/>
        </p:nvGrpSpPr>
        <p:grpSpPr>
          <a:xfrm>
            <a:off x="7863864" y="4124721"/>
            <a:ext cx="691357" cy="691358"/>
            <a:chOff x="0" y="0"/>
            <a:chExt cx="691356" cy="691356"/>
          </a:xfrm>
        </p:grpSpPr>
        <p:sp>
          <p:nvSpPr>
            <p:cNvPr id="2362"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2361" name="J" descr="J"/>
            <p:cNvPicPr>
              <a:picLocks/>
            </p:cNvPicPr>
            <p:nvPr/>
          </p:nvPicPr>
          <p:blipFill>
            <a:blip r:embed="rId3"/>
            <a:stretch>
              <a:fillRect/>
            </a:stretch>
          </p:blipFill>
          <p:spPr>
            <a:xfrm>
              <a:off x="-1" y="-1"/>
              <a:ext cx="691358" cy="691358"/>
            </a:xfrm>
            <a:prstGeom prst="rect">
              <a:avLst/>
            </a:prstGeom>
            <a:effectLst/>
          </p:spPr>
        </p:pic>
      </p:grpSp>
      <p:sp>
        <p:nvSpPr>
          <p:cNvPr id="2364"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grpSp>
        <p:nvGrpSpPr>
          <p:cNvPr id="2367" name="F"/>
          <p:cNvGrpSpPr/>
          <p:nvPr/>
        </p:nvGrpSpPr>
        <p:grpSpPr>
          <a:xfrm>
            <a:off x="3779069" y="4124721"/>
            <a:ext cx="691357" cy="691358"/>
            <a:chOff x="0" y="0"/>
            <a:chExt cx="691356" cy="691356"/>
          </a:xfrm>
        </p:grpSpPr>
        <p:sp>
          <p:nvSpPr>
            <p:cNvPr id="2366"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2365" name="F" descr="F"/>
            <p:cNvPicPr>
              <a:picLocks/>
            </p:cNvPicPr>
            <p:nvPr/>
          </p:nvPicPr>
          <p:blipFill>
            <a:blip r:embed="rId3"/>
            <a:stretch>
              <a:fillRect/>
            </a:stretch>
          </p:blipFill>
          <p:spPr>
            <a:xfrm>
              <a:off x="-1" y="-1"/>
              <a:ext cx="691358" cy="691358"/>
            </a:xfrm>
            <a:prstGeom prst="rect">
              <a:avLst/>
            </a:prstGeom>
            <a:effectLst/>
          </p:spPr>
        </p:pic>
      </p:grpSp>
      <p:graphicFrame>
        <p:nvGraphicFramePr>
          <p:cNvPr id="2368"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369" name="Line"/>
          <p:cNvSpPr/>
          <p:nvPr/>
        </p:nvSpPr>
        <p:spPr>
          <a:xfrm flipH="1">
            <a:off x="2324781" y="33575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06"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07"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72"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08"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09"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75"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10"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11"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78"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12" name="Connection Line"/>
          <p:cNvSpPr/>
          <p:nvPr/>
        </p:nvSpPr>
        <p:spPr>
          <a:xfrm>
            <a:off x="38995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13" name="Connection Line"/>
          <p:cNvSpPr/>
          <p:nvPr/>
        </p:nvSpPr>
        <p:spPr>
          <a:xfrm>
            <a:off x="41027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81" name="Line"/>
          <p:cNvSpPr/>
          <p:nvPr/>
        </p:nvSpPr>
        <p:spPr>
          <a:xfrm flipH="1">
            <a:off x="4246059"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14"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15"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84"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16" name="Connection Line"/>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17" name="Connection Line"/>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87" name="Line"/>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18"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19"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90"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20"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21"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93"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22"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23"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96"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24"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25"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99"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26"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27"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02"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03"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04"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75" name="Instructions:">
            <a:extLst>
              <a:ext uri="{FF2B5EF4-FFF2-40B4-BE49-F238E27FC236}">
                <a16:creationId xmlns:a16="http://schemas.microsoft.com/office/drawing/2014/main" id="{A4E250A8-17F4-544C-A471-4ACAC1E0E2AD}"/>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
        <p:nvSpPr>
          <p:cNvPr id="76" name="(This example does not use path compression)">
            <a:extLst>
              <a:ext uri="{FF2B5EF4-FFF2-40B4-BE49-F238E27FC236}">
                <a16:creationId xmlns:a16="http://schemas.microsoft.com/office/drawing/2014/main" id="{5C255596-5AF8-AB46-8A09-AB30A3D84E4F}"/>
              </a:ext>
            </a:extLst>
          </p:cNvPr>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29"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430"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pSp>
        <p:nvGrpSpPr>
          <p:cNvPr id="2434" name="H"/>
          <p:cNvGrpSpPr/>
          <p:nvPr/>
        </p:nvGrpSpPr>
        <p:grpSpPr>
          <a:xfrm>
            <a:off x="11948658" y="4124721"/>
            <a:ext cx="691357" cy="691358"/>
            <a:chOff x="0" y="0"/>
            <a:chExt cx="691356" cy="691356"/>
          </a:xfrm>
        </p:grpSpPr>
        <p:sp>
          <p:nvSpPr>
            <p:cNvPr id="2433"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432" name="H" descr="H"/>
            <p:cNvPicPr>
              <a:picLocks/>
            </p:cNvPicPr>
            <p:nvPr/>
          </p:nvPicPr>
          <p:blipFill>
            <a:blip r:embed="rId3"/>
            <a:stretch>
              <a:fillRect/>
            </a:stretch>
          </p:blipFill>
          <p:spPr>
            <a:xfrm>
              <a:off x="-1" y="-1"/>
              <a:ext cx="691358" cy="691358"/>
            </a:xfrm>
            <a:prstGeom prst="rect">
              <a:avLst/>
            </a:prstGeom>
            <a:effectLst/>
          </p:spPr>
        </p:pic>
      </p:grpSp>
      <p:grpSp>
        <p:nvGrpSpPr>
          <p:cNvPr id="2437" name="B"/>
          <p:cNvGrpSpPr/>
          <p:nvPr/>
        </p:nvGrpSpPr>
        <p:grpSpPr>
          <a:xfrm>
            <a:off x="11131699" y="4124721"/>
            <a:ext cx="691357" cy="691358"/>
            <a:chOff x="0" y="0"/>
            <a:chExt cx="691356" cy="691356"/>
          </a:xfrm>
        </p:grpSpPr>
        <p:sp>
          <p:nvSpPr>
            <p:cNvPr id="2436"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435" name="B" descr="B"/>
            <p:cNvPicPr>
              <a:picLocks/>
            </p:cNvPicPr>
            <p:nvPr/>
          </p:nvPicPr>
          <p:blipFill>
            <a:blip r:embed="rId3"/>
            <a:stretch>
              <a:fillRect/>
            </a:stretch>
          </p:blipFill>
          <p:spPr>
            <a:xfrm>
              <a:off x="-1" y="-1"/>
              <a:ext cx="691358" cy="691358"/>
            </a:xfrm>
            <a:prstGeom prst="rect">
              <a:avLst/>
            </a:prstGeom>
            <a:effectLst/>
          </p:spPr>
        </p:pic>
      </p:grpSp>
      <p:sp>
        <p:nvSpPr>
          <p:cNvPr id="2438"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441" name="D"/>
          <p:cNvGrpSpPr/>
          <p:nvPr/>
        </p:nvGrpSpPr>
        <p:grpSpPr>
          <a:xfrm>
            <a:off x="5412987" y="4124721"/>
            <a:ext cx="691357" cy="691358"/>
            <a:chOff x="0" y="0"/>
            <a:chExt cx="691356" cy="691356"/>
          </a:xfrm>
        </p:grpSpPr>
        <p:sp>
          <p:nvSpPr>
            <p:cNvPr id="2440"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439" name="D" descr="D"/>
            <p:cNvPicPr>
              <a:picLocks/>
            </p:cNvPicPr>
            <p:nvPr/>
          </p:nvPicPr>
          <p:blipFill>
            <a:blip r:embed="rId3"/>
            <a:stretch>
              <a:fillRect/>
            </a:stretch>
          </p:blipFill>
          <p:spPr>
            <a:xfrm>
              <a:off x="-1" y="-1"/>
              <a:ext cx="691358" cy="691358"/>
            </a:xfrm>
            <a:prstGeom prst="rect">
              <a:avLst/>
            </a:prstGeom>
            <a:effectLst/>
          </p:spPr>
        </p:pic>
      </p:grpSp>
      <p:sp>
        <p:nvSpPr>
          <p:cNvPr id="2442"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445" name="L"/>
          <p:cNvGrpSpPr/>
          <p:nvPr/>
        </p:nvGrpSpPr>
        <p:grpSpPr>
          <a:xfrm>
            <a:off x="8680822" y="4124721"/>
            <a:ext cx="691358" cy="691358"/>
            <a:chOff x="0" y="0"/>
            <a:chExt cx="691356" cy="691356"/>
          </a:xfrm>
        </p:grpSpPr>
        <p:sp>
          <p:nvSpPr>
            <p:cNvPr id="2444"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443" name="L" descr="L"/>
            <p:cNvPicPr>
              <a:picLocks/>
            </p:cNvPicPr>
            <p:nvPr/>
          </p:nvPicPr>
          <p:blipFill>
            <a:blip r:embed="rId3"/>
            <a:stretch>
              <a:fillRect/>
            </a:stretch>
          </p:blipFill>
          <p:spPr>
            <a:xfrm>
              <a:off x="-1" y="-1"/>
              <a:ext cx="691358" cy="691358"/>
            </a:xfrm>
            <a:prstGeom prst="rect">
              <a:avLst/>
            </a:prstGeom>
            <a:effectLst/>
          </p:spPr>
        </p:pic>
      </p:grpSp>
      <p:grpSp>
        <p:nvGrpSpPr>
          <p:cNvPr id="2448" name="G"/>
          <p:cNvGrpSpPr/>
          <p:nvPr/>
        </p:nvGrpSpPr>
        <p:grpSpPr>
          <a:xfrm>
            <a:off x="9497781" y="4124721"/>
            <a:ext cx="691357" cy="691358"/>
            <a:chOff x="0" y="0"/>
            <a:chExt cx="691356" cy="691356"/>
          </a:xfrm>
        </p:grpSpPr>
        <p:sp>
          <p:nvSpPr>
            <p:cNvPr id="2447"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446" name="G" descr="G"/>
            <p:cNvPicPr>
              <a:picLocks/>
            </p:cNvPicPr>
            <p:nvPr/>
          </p:nvPicPr>
          <p:blipFill>
            <a:blip r:embed="rId3"/>
            <a:stretch>
              <a:fillRect/>
            </a:stretch>
          </p:blipFill>
          <p:spPr>
            <a:xfrm>
              <a:off x="-1" y="-1"/>
              <a:ext cx="691358" cy="691358"/>
            </a:xfrm>
            <a:prstGeom prst="rect">
              <a:avLst/>
            </a:prstGeom>
            <a:effectLst/>
          </p:spPr>
        </p:pic>
      </p:grpSp>
      <p:grpSp>
        <p:nvGrpSpPr>
          <p:cNvPr id="2451" name="A"/>
          <p:cNvGrpSpPr/>
          <p:nvPr/>
        </p:nvGrpSpPr>
        <p:grpSpPr>
          <a:xfrm>
            <a:off x="7046904" y="4124721"/>
            <a:ext cx="691357" cy="691358"/>
            <a:chOff x="0" y="0"/>
            <a:chExt cx="691356" cy="691356"/>
          </a:xfrm>
        </p:grpSpPr>
        <p:sp>
          <p:nvSpPr>
            <p:cNvPr id="2450"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2449" name="A" descr="A"/>
            <p:cNvPicPr>
              <a:picLocks/>
            </p:cNvPicPr>
            <p:nvPr/>
          </p:nvPicPr>
          <p:blipFill>
            <a:blip r:embed="rId3"/>
            <a:stretch>
              <a:fillRect/>
            </a:stretch>
          </p:blipFill>
          <p:spPr>
            <a:xfrm>
              <a:off x="-1" y="-1"/>
              <a:ext cx="691358" cy="691358"/>
            </a:xfrm>
            <a:prstGeom prst="rect">
              <a:avLst/>
            </a:prstGeom>
            <a:effectLst/>
          </p:spPr>
        </p:pic>
      </p:grpSp>
      <p:grpSp>
        <p:nvGrpSpPr>
          <p:cNvPr id="2454" name="I"/>
          <p:cNvGrpSpPr/>
          <p:nvPr/>
        </p:nvGrpSpPr>
        <p:grpSpPr>
          <a:xfrm>
            <a:off x="4596028" y="4124721"/>
            <a:ext cx="691357" cy="691358"/>
            <a:chOff x="0" y="0"/>
            <a:chExt cx="691356" cy="691356"/>
          </a:xfrm>
        </p:grpSpPr>
        <p:sp>
          <p:nvSpPr>
            <p:cNvPr id="2453"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452" name="I" descr="I"/>
            <p:cNvPicPr>
              <a:picLocks/>
            </p:cNvPicPr>
            <p:nvPr/>
          </p:nvPicPr>
          <p:blipFill>
            <a:blip r:embed="rId3"/>
            <a:stretch>
              <a:fillRect/>
            </a:stretch>
          </p:blipFill>
          <p:spPr>
            <a:xfrm>
              <a:off x="-1" y="-1"/>
              <a:ext cx="691358" cy="691358"/>
            </a:xfrm>
            <a:prstGeom prst="rect">
              <a:avLst/>
            </a:prstGeom>
            <a:effectLst/>
          </p:spPr>
        </p:pic>
      </p:grpSp>
      <p:grpSp>
        <p:nvGrpSpPr>
          <p:cNvPr id="2457" name="J"/>
          <p:cNvGrpSpPr/>
          <p:nvPr/>
        </p:nvGrpSpPr>
        <p:grpSpPr>
          <a:xfrm>
            <a:off x="7863864" y="4124721"/>
            <a:ext cx="691357" cy="691358"/>
            <a:chOff x="0" y="0"/>
            <a:chExt cx="691356" cy="691356"/>
          </a:xfrm>
        </p:grpSpPr>
        <p:sp>
          <p:nvSpPr>
            <p:cNvPr id="2456"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2455" name="J" descr="J"/>
            <p:cNvPicPr>
              <a:picLocks/>
            </p:cNvPicPr>
            <p:nvPr/>
          </p:nvPicPr>
          <p:blipFill>
            <a:blip r:embed="rId3"/>
            <a:stretch>
              <a:fillRect/>
            </a:stretch>
          </p:blipFill>
          <p:spPr>
            <a:xfrm>
              <a:off x="-1" y="-1"/>
              <a:ext cx="691358" cy="691358"/>
            </a:xfrm>
            <a:prstGeom prst="rect">
              <a:avLst/>
            </a:prstGeom>
            <a:effectLst/>
          </p:spPr>
        </p:pic>
      </p:grpSp>
      <p:sp>
        <p:nvSpPr>
          <p:cNvPr id="2458"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2459"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graphicFrame>
        <p:nvGraphicFramePr>
          <p:cNvPr id="2460"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461" name="Line"/>
          <p:cNvSpPr/>
          <p:nvPr/>
        </p:nvSpPr>
        <p:spPr>
          <a:xfrm flipH="1">
            <a:off x="2324781" y="33575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96"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97"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64"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98"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99"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67"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00"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01"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70"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0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0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73"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04" name="Connection Line"/>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05" name="Connection Line"/>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76" name="Line"/>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06"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07"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79"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08"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09"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82"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10"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11"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85"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12"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13"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88"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14"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15"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91"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92"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93"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94"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69" name="Instructions:">
            <a:extLst>
              <a:ext uri="{FF2B5EF4-FFF2-40B4-BE49-F238E27FC236}">
                <a16:creationId xmlns:a16="http://schemas.microsoft.com/office/drawing/2014/main" id="{CD196D07-FC50-6941-A8D6-D5FCAEDFC1E4}"/>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
        <p:nvSpPr>
          <p:cNvPr id="70" name="(This example does not use path compression)">
            <a:extLst>
              <a:ext uri="{FF2B5EF4-FFF2-40B4-BE49-F238E27FC236}">
                <a16:creationId xmlns:a16="http://schemas.microsoft.com/office/drawing/2014/main" id="{A3442C20-B0CD-6F4C-A1F4-DEDBA2EA92AB}"/>
              </a:ext>
            </a:extLst>
          </p:cNvPr>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Line"/>
          <p:cNvSpPr/>
          <p:nvPr/>
        </p:nvSpPr>
        <p:spPr>
          <a:xfrm flipV="1">
            <a:off x="6849533" y="5387201"/>
            <a:ext cx="1" cy="17858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1" name="Line"/>
          <p:cNvSpPr/>
          <p:nvPr/>
        </p:nvSpPr>
        <p:spPr>
          <a:xfrm>
            <a:off x="7107766" y="5337186"/>
            <a:ext cx="1" cy="17858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2"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173"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74" name="1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175" name="3"/>
          <p:cNvSpPr/>
          <p:nvPr/>
        </p:nvSpPr>
        <p:spPr>
          <a:xfrm>
            <a:off x="9973062" y="3223718"/>
            <a:ext cx="980667" cy="1780428"/>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6" name="14"/>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77" name="4"/>
          <p:cNvSpPr/>
          <p:nvPr/>
        </p:nvSpPr>
        <p:spPr>
          <a:xfrm>
            <a:off x="11541004" y="4015909"/>
            <a:ext cx="980667" cy="985464"/>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8" name="10"/>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79"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80"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81"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82"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83"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4" name="2"/>
          <p:cNvSpPr/>
          <p:nvPr/>
        </p:nvSpPr>
        <p:spPr>
          <a:xfrm>
            <a:off x="8230820" y="3209769"/>
            <a:ext cx="980666" cy="985464"/>
          </a:xfrm>
          <a:prstGeom prst="roundRect">
            <a:avLst>
              <a:gd name="adj" fmla="val 19426"/>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5" name="8"/>
          <p:cNvSpPr/>
          <p:nvPr/>
        </p:nvSpPr>
        <p:spPr>
          <a:xfrm>
            <a:off x="6483130" y="5533136"/>
            <a:ext cx="980667" cy="985464"/>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86" name="6"/>
          <p:cNvSpPr/>
          <p:nvPr/>
        </p:nvSpPr>
        <p:spPr>
          <a:xfrm>
            <a:off x="6483130" y="4386410"/>
            <a:ext cx="980667" cy="985465"/>
          </a:xfrm>
          <a:prstGeom prst="roundRect">
            <a:avLst>
              <a:gd name="adj" fmla="val 19426"/>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87"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rgbClr val="A6AAA8"/>
                </a:solidFill>
              </a:defRPr>
            </a:pPr>
            <a:r>
              <a:t>Magnet 2</a:t>
            </a:r>
          </a:p>
          <a:p>
            <a:pPr algn="l">
              <a:defRPr>
                <a:solidFill>
                  <a:srgbClr val="A6AAA8"/>
                </a:solidFill>
              </a:defRPr>
            </a:pPr>
            <a:r>
              <a:t>Magnet 3</a:t>
            </a:r>
          </a:p>
          <a:p>
            <a:pPr algn="l">
              <a:defRPr>
                <a:solidFill>
                  <a:srgbClr val="A6AAA8"/>
                </a:solidFill>
              </a:defRPr>
            </a:pPr>
            <a:r>
              <a:t>Magnet 4</a:t>
            </a:r>
          </a:p>
          <a:p>
            <a:pPr algn="l">
              <a:defRPr>
                <a:solidFill>
                  <a:srgbClr val="A6AAA8"/>
                </a:solidFill>
              </a:defRPr>
            </a:pPr>
            <a:r>
              <a:t>Magnet 5</a:t>
            </a:r>
          </a:p>
          <a:p>
            <a:pPr algn="l">
              <a:defRPr>
                <a:solidFill>
                  <a:srgbClr val="A6AAA8"/>
                </a:solidFill>
              </a:defRPr>
            </a:pPr>
            <a:r>
              <a:t>Magnet 6</a:t>
            </a:r>
          </a:p>
          <a:p>
            <a:pPr algn="l">
              <a:defRPr>
                <a:solidFill>
                  <a:srgbClr val="A6AAA8"/>
                </a:solidFill>
              </a:defRPr>
            </a:pPr>
            <a:r>
              <a:t>Magnet 7</a:t>
            </a:r>
          </a:p>
          <a:p>
            <a:pPr algn="l">
              <a:defRPr>
                <a:solidFill>
                  <a:srgbClr val="A6AAA8"/>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17"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518"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pSp>
        <p:nvGrpSpPr>
          <p:cNvPr id="2522" name="H"/>
          <p:cNvGrpSpPr/>
          <p:nvPr/>
        </p:nvGrpSpPr>
        <p:grpSpPr>
          <a:xfrm>
            <a:off x="11948658" y="4124721"/>
            <a:ext cx="691357" cy="691358"/>
            <a:chOff x="0" y="0"/>
            <a:chExt cx="691356" cy="691356"/>
          </a:xfrm>
        </p:grpSpPr>
        <p:sp>
          <p:nvSpPr>
            <p:cNvPr id="2521"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520" name="H" descr="H"/>
            <p:cNvPicPr>
              <a:picLocks/>
            </p:cNvPicPr>
            <p:nvPr/>
          </p:nvPicPr>
          <p:blipFill>
            <a:blip r:embed="rId3"/>
            <a:stretch>
              <a:fillRect/>
            </a:stretch>
          </p:blipFill>
          <p:spPr>
            <a:xfrm>
              <a:off x="-1" y="-1"/>
              <a:ext cx="691358" cy="691358"/>
            </a:xfrm>
            <a:prstGeom prst="rect">
              <a:avLst/>
            </a:prstGeom>
            <a:effectLst/>
          </p:spPr>
        </p:pic>
      </p:grpSp>
      <p:grpSp>
        <p:nvGrpSpPr>
          <p:cNvPr id="2525" name="B"/>
          <p:cNvGrpSpPr/>
          <p:nvPr/>
        </p:nvGrpSpPr>
        <p:grpSpPr>
          <a:xfrm>
            <a:off x="11131699" y="4124721"/>
            <a:ext cx="691357" cy="691358"/>
            <a:chOff x="0" y="0"/>
            <a:chExt cx="691356" cy="691356"/>
          </a:xfrm>
        </p:grpSpPr>
        <p:sp>
          <p:nvSpPr>
            <p:cNvPr id="2524"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523" name="B" descr="B"/>
            <p:cNvPicPr>
              <a:picLocks/>
            </p:cNvPicPr>
            <p:nvPr/>
          </p:nvPicPr>
          <p:blipFill>
            <a:blip r:embed="rId3"/>
            <a:stretch>
              <a:fillRect/>
            </a:stretch>
          </p:blipFill>
          <p:spPr>
            <a:xfrm>
              <a:off x="-1" y="-1"/>
              <a:ext cx="691358" cy="691358"/>
            </a:xfrm>
            <a:prstGeom prst="rect">
              <a:avLst/>
            </a:prstGeom>
            <a:effectLst/>
          </p:spPr>
        </p:pic>
      </p:grpSp>
      <p:sp>
        <p:nvSpPr>
          <p:cNvPr id="2526"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529" name="D"/>
          <p:cNvGrpSpPr/>
          <p:nvPr/>
        </p:nvGrpSpPr>
        <p:grpSpPr>
          <a:xfrm>
            <a:off x="5412987" y="4124721"/>
            <a:ext cx="691357" cy="691358"/>
            <a:chOff x="0" y="0"/>
            <a:chExt cx="691356" cy="691356"/>
          </a:xfrm>
        </p:grpSpPr>
        <p:sp>
          <p:nvSpPr>
            <p:cNvPr id="2528"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527" name="D" descr="D"/>
            <p:cNvPicPr>
              <a:picLocks/>
            </p:cNvPicPr>
            <p:nvPr/>
          </p:nvPicPr>
          <p:blipFill>
            <a:blip r:embed="rId3"/>
            <a:stretch>
              <a:fillRect/>
            </a:stretch>
          </p:blipFill>
          <p:spPr>
            <a:xfrm>
              <a:off x="-1" y="-1"/>
              <a:ext cx="691358" cy="691358"/>
            </a:xfrm>
            <a:prstGeom prst="rect">
              <a:avLst/>
            </a:prstGeom>
            <a:effectLst/>
          </p:spPr>
        </p:pic>
      </p:grpSp>
      <p:sp>
        <p:nvSpPr>
          <p:cNvPr id="2530"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533" name="L"/>
          <p:cNvGrpSpPr/>
          <p:nvPr/>
        </p:nvGrpSpPr>
        <p:grpSpPr>
          <a:xfrm>
            <a:off x="8680822" y="4124721"/>
            <a:ext cx="691358" cy="691358"/>
            <a:chOff x="0" y="0"/>
            <a:chExt cx="691356" cy="691356"/>
          </a:xfrm>
        </p:grpSpPr>
        <p:sp>
          <p:nvSpPr>
            <p:cNvPr id="2532"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531" name="L" descr="L"/>
            <p:cNvPicPr>
              <a:picLocks/>
            </p:cNvPicPr>
            <p:nvPr/>
          </p:nvPicPr>
          <p:blipFill>
            <a:blip r:embed="rId3"/>
            <a:stretch>
              <a:fillRect/>
            </a:stretch>
          </p:blipFill>
          <p:spPr>
            <a:xfrm>
              <a:off x="-1" y="-1"/>
              <a:ext cx="691358" cy="691358"/>
            </a:xfrm>
            <a:prstGeom prst="rect">
              <a:avLst/>
            </a:prstGeom>
            <a:effectLst/>
          </p:spPr>
        </p:pic>
      </p:grpSp>
      <p:grpSp>
        <p:nvGrpSpPr>
          <p:cNvPr id="2536" name="G"/>
          <p:cNvGrpSpPr/>
          <p:nvPr/>
        </p:nvGrpSpPr>
        <p:grpSpPr>
          <a:xfrm>
            <a:off x="9497781" y="4124721"/>
            <a:ext cx="691357" cy="691358"/>
            <a:chOff x="0" y="0"/>
            <a:chExt cx="691356" cy="691356"/>
          </a:xfrm>
        </p:grpSpPr>
        <p:sp>
          <p:nvSpPr>
            <p:cNvPr id="2535"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534" name="G" descr="G"/>
            <p:cNvPicPr>
              <a:picLocks/>
            </p:cNvPicPr>
            <p:nvPr/>
          </p:nvPicPr>
          <p:blipFill>
            <a:blip r:embed="rId3"/>
            <a:stretch>
              <a:fillRect/>
            </a:stretch>
          </p:blipFill>
          <p:spPr>
            <a:xfrm>
              <a:off x="-1" y="-1"/>
              <a:ext cx="691358" cy="691358"/>
            </a:xfrm>
            <a:prstGeom prst="rect">
              <a:avLst/>
            </a:prstGeom>
            <a:effectLst/>
          </p:spPr>
        </p:pic>
      </p:grpSp>
      <p:grpSp>
        <p:nvGrpSpPr>
          <p:cNvPr id="2539" name="A"/>
          <p:cNvGrpSpPr/>
          <p:nvPr/>
        </p:nvGrpSpPr>
        <p:grpSpPr>
          <a:xfrm>
            <a:off x="7046904" y="4124721"/>
            <a:ext cx="691357" cy="691358"/>
            <a:chOff x="0" y="0"/>
            <a:chExt cx="691356" cy="691356"/>
          </a:xfrm>
        </p:grpSpPr>
        <p:sp>
          <p:nvSpPr>
            <p:cNvPr id="2538"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2537" name="A" descr="A"/>
            <p:cNvPicPr>
              <a:picLocks/>
            </p:cNvPicPr>
            <p:nvPr/>
          </p:nvPicPr>
          <p:blipFill>
            <a:blip r:embed="rId3"/>
            <a:stretch>
              <a:fillRect/>
            </a:stretch>
          </p:blipFill>
          <p:spPr>
            <a:xfrm>
              <a:off x="-1" y="-1"/>
              <a:ext cx="691358" cy="691358"/>
            </a:xfrm>
            <a:prstGeom prst="rect">
              <a:avLst/>
            </a:prstGeom>
            <a:effectLst/>
          </p:spPr>
        </p:pic>
      </p:grpSp>
      <p:grpSp>
        <p:nvGrpSpPr>
          <p:cNvPr id="2542" name="I"/>
          <p:cNvGrpSpPr/>
          <p:nvPr/>
        </p:nvGrpSpPr>
        <p:grpSpPr>
          <a:xfrm>
            <a:off x="4596028" y="4124721"/>
            <a:ext cx="691357" cy="691358"/>
            <a:chOff x="0" y="0"/>
            <a:chExt cx="691356" cy="691356"/>
          </a:xfrm>
        </p:grpSpPr>
        <p:sp>
          <p:nvSpPr>
            <p:cNvPr id="2541"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540" name="I" descr="I"/>
            <p:cNvPicPr>
              <a:picLocks/>
            </p:cNvPicPr>
            <p:nvPr/>
          </p:nvPicPr>
          <p:blipFill>
            <a:blip r:embed="rId3"/>
            <a:stretch>
              <a:fillRect/>
            </a:stretch>
          </p:blipFill>
          <p:spPr>
            <a:xfrm>
              <a:off x="-1" y="-1"/>
              <a:ext cx="691358" cy="691358"/>
            </a:xfrm>
            <a:prstGeom prst="rect">
              <a:avLst/>
            </a:prstGeom>
            <a:effectLst/>
          </p:spPr>
        </p:pic>
      </p:grpSp>
      <p:grpSp>
        <p:nvGrpSpPr>
          <p:cNvPr id="2545" name="J"/>
          <p:cNvGrpSpPr/>
          <p:nvPr/>
        </p:nvGrpSpPr>
        <p:grpSpPr>
          <a:xfrm>
            <a:off x="7863864" y="4124721"/>
            <a:ext cx="691357" cy="691358"/>
            <a:chOff x="0" y="0"/>
            <a:chExt cx="691356" cy="691356"/>
          </a:xfrm>
        </p:grpSpPr>
        <p:sp>
          <p:nvSpPr>
            <p:cNvPr id="2544"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2543" name="J" descr="J"/>
            <p:cNvPicPr>
              <a:picLocks/>
            </p:cNvPicPr>
            <p:nvPr/>
          </p:nvPicPr>
          <p:blipFill>
            <a:blip r:embed="rId3"/>
            <a:stretch>
              <a:fillRect/>
            </a:stretch>
          </p:blipFill>
          <p:spPr>
            <a:xfrm>
              <a:off x="-1" y="-1"/>
              <a:ext cx="691358" cy="691358"/>
            </a:xfrm>
            <a:prstGeom prst="rect">
              <a:avLst/>
            </a:prstGeom>
            <a:effectLst/>
          </p:spPr>
        </p:pic>
      </p:grpSp>
      <p:sp>
        <p:nvSpPr>
          <p:cNvPr id="2546"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2547"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graphicFrame>
        <p:nvGraphicFramePr>
          <p:cNvPr id="2548"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549" name="Line"/>
          <p:cNvSpPr/>
          <p:nvPr/>
        </p:nvSpPr>
        <p:spPr>
          <a:xfrm flipH="1">
            <a:off x="2324781" y="3814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84"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85"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52"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86"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87"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55"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88"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89"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58"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90"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91"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61"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92" name="Connection Line"/>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93" name="Connection Line"/>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64" name="Line"/>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94"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95"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67"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96"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97"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70"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98"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99"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73"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00"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01"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76"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02"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03"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79"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80"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81"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82"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69" name="Instructions:">
            <a:extLst>
              <a:ext uri="{FF2B5EF4-FFF2-40B4-BE49-F238E27FC236}">
                <a16:creationId xmlns:a16="http://schemas.microsoft.com/office/drawing/2014/main" id="{C6991E69-2BC8-AC4C-8ED5-12693A1E59BC}"/>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
        <p:nvSpPr>
          <p:cNvPr id="70" name="(This example does not use path compression)">
            <a:extLst>
              <a:ext uri="{FF2B5EF4-FFF2-40B4-BE49-F238E27FC236}">
                <a16:creationId xmlns:a16="http://schemas.microsoft.com/office/drawing/2014/main" id="{BA387DD2-D5DE-AD45-B797-FC77CDACD72A}"/>
              </a:ext>
            </a:extLst>
          </p:cNvPr>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05"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06"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pSp>
        <p:nvGrpSpPr>
          <p:cNvPr id="2610" name="H"/>
          <p:cNvGrpSpPr/>
          <p:nvPr/>
        </p:nvGrpSpPr>
        <p:grpSpPr>
          <a:xfrm>
            <a:off x="11948658" y="4124721"/>
            <a:ext cx="691357" cy="691358"/>
            <a:chOff x="0" y="0"/>
            <a:chExt cx="691356" cy="691356"/>
          </a:xfrm>
        </p:grpSpPr>
        <p:sp>
          <p:nvSpPr>
            <p:cNvPr id="2609"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608" name="H" descr="H"/>
            <p:cNvPicPr>
              <a:picLocks/>
            </p:cNvPicPr>
            <p:nvPr/>
          </p:nvPicPr>
          <p:blipFill>
            <a:blip r:embed="rId3"/>
            <a:stretch>
              <a:fillRect/>
            </a:stretch>
          </p:blipFill>
          <p:spPr>
            <a:xfrm>
              <a:off x="-1" y="-1"/>
              <a:ext cx="691358" cy="691358"/>
            </a:xfrm>
            <a:prstGeom prst="rect">
              <a:avLst/>
            </a:prstGeom>
            <a:effectLst/>
          </p:spPr>
        </p:pic>
      </p:grpSp>
      <p:grpSp>
        <p:nvGrpSpPr>
          <p:cNvPr id="2613" name="B"/>
          <p:cNvGrpSpPr/>
          <p:nvPr/>
        </p:nvGrpSpPr>
        <p:grpSpPr>
          <a:xfrm>
            <a:off x="11131699" y="4124721"/>
            <a:ext cx="691357" cy="691358"/>
            <a:chOff x="0" y="0"/>
            <a:chExt cx="691356" cy="691356"/>
          </a:xfrm>
        </p:grpSpPr>
        <p:sp>
          <p:nvSpPr>
            <p:cNvPr id="2612"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611" name="B" descr="B"/>
            <p:cNvPicPr>
              <a:picLocks/>
            </p:cNvPicPr>
            <p:nvPr/>
          </p:nvPicPr>
          <p:blipFill>
            <a:blip r:embed="rId3"/>
            <a:stretch>
              <a:fillRect/>
            </a:stretch>
          </p:blipFill>
          <p:spPr>
            <a:xfrm>
              <a:off x="-1" y="-1"/>
              <a:ext cx="691358" cy="691358"/>
            </a:xfrm>
            <a:prstGeom prst="rect">
              <a:avLst/>
            </a:prstGeom>
            <a:effectLst/>
          </p:spPr>
        </p:pic>
      </p:grpSp>
      <p:sp>
        <p:nvSpPr>
          <p:cNvPr id="2614"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617" name="D"/>
          <p:cNvGrpSpPr/>
          <p:nvPr/>
        </p:nvGrpSpPr>
        <p:grpSpPr>
          <a:xfrm>
            <a:off x="5412987" y="4124721"/>
            <a:ext cx="691357" cy="691358"/>
            <a:chOff x="0" y="0"/>
            <a:chExt cx="691356" cy="691356"/>
          </a:xfrm>
        </p:grpSpPr>
        <p:sp>
          <p:nvSpPr>
            <p:cNvPr id="2616"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615" name="D" descr="D"/>
            <p:cNvPicPr>
              <a:picLocks/>
            </p:cNvPicPr>
            <p:nvPr/>
          </p:nvPicPr>
          <p:blipFill>
            <a:blip r:embed="rId3"/>
            <a:stretch>
              <a:fillRect/>
            </a:stretch>
          </p:blipFill>
          <p:spPr>
            <a:xfrm>
              <a:off x="-1" y="-1"/>
              <a:ext cx="691358" cy="691358"/>
            </a:xfrm>
            <a:prstGeom prst="rect">
              <a:avLst/>
            </a:prstGeom>
            <a:effectLst/>
          </p:spPr>
        </p:pic>
      </p:grpSp>
      <p:sp>
        <p:nvSpPr>
          <p:cNvPr id="2618"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621" name="L"/>
          <p:cNvGrpSpPr/>
          <p:nvPr/>
        </p:nvGrpSpPr>
        <p:grpSpPr>
          <a:xfrm>
            <a:off x="8680822" y="4124721"/>
            <a:ext cx="691358" cy="691358"/>
            <a:chOff x="0" y="0"/>
            <a:chExt cx="691356" cy="691356"/>
          </a:xfrm>
        </p:grpSpPr>
        <p:sp>
          <p:nvSpPr>
            <p:cNvPr id="2620"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619" name="L" descr="L"/>
            <p:cNvPicPr>
              <a:picLocks/>
            </p:cNvPicPr>
            <p:nvPr/>
          </p:nvPicPr>
          <p:blipFill>
            <a:blip r:embed="rId3"/>
            <a:stretch>
              <a:fillRect/>
            </a:stretch>
          </p:blipFill>
          <p:spPr>
            <a:xfrm>
              <a:off x="-1" y="-1"/>
              <a:ext cx="691358" cy="691358"/>
            </a:xfrm>
            <a:prstGeom prst="rect">
              <a:avLst/>
            </a:prstGeom>
            <a:effectLst/>
          </p:spPr>
        </p:pic>
      </p:grpSp>
      <p:grpSp>
        <p:nvGrpSpPr>
          <p:cNvPr id="2624" name="G"/>
          <p:cNvGrpSpPr/>
          <p:nvPr/>
        </p:nvGrpSpPr>
        <p:grpSpPr>
          <a:xfrm>
            <a:off x="9497781" y="4124721"/>
            <a:ext cx="691357" cy="691358"/>
            <a:chOff x="0" y="0"/>
            <a:chExt cx="691356" cy="691356"/>
          </a:xfrm>
        </p:grpSpPr>
        <p:sp>
          <p:nvSpPr>
            <p:cNvPr id="2623"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622" name="G" descr="G"/>
            <p:cNvPicPr>
              <a:picLocks/>
            </p:cNvPicPr>
            <p:nvPr/>
          </p:nvPicPr>
          <p:blipFill>
            <a:blip r:embed="rId3"/>
            <a:stretch>
              <a:fillRect/>
            </a:stretch>
          </p:blipFill>
          <p:spPr>
            <a:xfrm>
              <a:off x="-1" y="-1"/>
              <a:ext cx="691358" cy="691358"/>
            </a:xfrm>
            <a:prstGeom prst="rect">
              <a:avLst/>
            </a:prstGeom>
            <a:effectLst/>
          </p:spPr>
        </p:pic>
      </p:grpSp>
      <p:sp>
        <p:nvSpPr>
          <p:cNvPr id="2625"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2628" name="I"/>
          <p:cNvGrpSpPr/>
          <p:nvPr/>
        </p:nvGrpSpPr>
        <p:grpSpPr>
          <a:xfrm>
            <a:off x="4596028" y="4124721"/>
            <a:ext cx="691357" cy="691358"/>
            <a:chOff x="0" y="0"/>
            <a:chExt cx="691356" cy="691356"/>
          </a:xfrm>
        </p:grpSpPr>
        <p:sp>
          <p:nvSpPr>
            <p:cNvPr id="2627"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626" name="I" descr="I"/>
            <p:cNvPicPr>
              <a:picLocks/>
            </p:cNvPicPr>
            <p:nvPr/>
          </p:nvPicPr>
          <p:blipFill>
            <a:blip r:embed="rId3"/>
            <a:stretch>
              <a:fillRect/>
            </a:stretch>
          </p:blipFill>
          <p:spPr>
            <a:xfrm>
              <a:off x="-1" y="-1"/>
              <a:ext cx="691358" cy="691358"/>
            </a:xfrm>
            <a:prstGeom prst="rect">
              <a:avLst/>
            </a:prstGeom>
            <a:effectLst/>
          </p:spPr>
        </p:pic>
      </p:grpSp>
      <p:sp>
        <p:nvSpPr>
          <p:cNvPr id="2629"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2630"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2631"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graphicFrame>
        <p:nvGraphicFramePr>
          <p:cNvPr id="2632"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633" name="Line"/>
          <p:cNvSpPr/>
          <p:nvPr/>
        </p:nvSpPr>
        <p:spPr>
          <a:xfrm flipH="1">
            <a:off x="2324781" y="3814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66"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67"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36"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68"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69"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39"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70"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71"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42"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7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7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45"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74"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75"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48"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76"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77"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51"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78"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79"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54"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80"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81"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57"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82"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83"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60"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61"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62"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63"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64"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665"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63" name="Instructions:">
            <a:extLst>
              <a:ext uri="{FF2B5EF4-FFF2-40B4-BE49-F238E27FC236}">
                <a16:creationId xmlns:a16="http://schemas.microsoft.com/office/drawing/2014/main" id="{072E4E8C-096E-4E47-B5D1-5E06E8F5385F}"/>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85"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86"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pSp>
        <p:nvGrpSpPr>
          <p:cNvPr id="2690" name="H"/>
          <p:cNvGrpSpPr/>
          <p:nvPr/>
        </p:nvGrpSpPr>
        <p:grpSpPr>
          <a:xfrm>
            <a:off x="11948658" y="4124721"/>
            <a:ext cx="691357" cy="691358"/>
            <a:chOff x="0" y="0"/>
            <a:chExt cx="691356" cy="691356"/>
          </a:xfrm>
        </p:grpSpPr>
        <p:sp>
          <p:nvSpPr>
            <p:cNvPr id="2689"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688" name="H" descr="H"/>
            <p:cNvPicPr>
              <a:picLocks/>
            </p:cNvPicPr>
            <p:nvPr/>
          </p:nvPicPr>
          <p:blipFill>
            <a:blip r:embed="rId3"/>
            <a:stretch>
              <a:fillRect/>
            </a:stretch>
          </p:blipFill>
          <p:spPr>
            <a:xfrm>
              <a:off x="-1" y="-1"/>
              <a:ext cx="691358" cy="691358"/>
            </a:xfrm>
            <a:prstGeom prst="rect">
              <a:avLst/>
            </a:prstGeom>
            <a:effectLst/>
          </p:spPr>
        </p:pic>
      </p:grpSp>
      <p:grpSp>
        <p:nvGrpSpPr>
          <p:cNvPr id="2693" name="B"/>
          <p:cNvGrpSpPr/>
          <p:nvPr/>
        </p:nvGrpSpPr>
        <p:grpSpPr>
          <a:xfrm>
            <a:off x="11131699" y="4124721"/>
            <a:ext cx="691357" cy="691358"/>
            <a:chOff x="0" y="0"/>
            <a:chExt cx="691356" cy="691356"/>
          </a:xfrm>
        </p:grpSpPr>
        <p:sp>
          <p:nvSpPr>
            <p:cNvPr id="2692"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691" name="B" descr="B"/>
            <p:cNvPicPr>
              <a:picLocks/>
            </p:cNvPicPr>
            <p:nvPr/>
          </p:nvPicPr>
          <p:blipFill>
            <a:blip r:embed="rId3"/>
            <a:stretch>
              <a:fillRect/>
            </a:stretch>
          </p:blipFill>
          <p:spPr>
            <a:xfrm>
              <a:off x="-1" y="-1"/>
              <a:ext cx="691358" cy="691358"/>
            </a:xfrm>
            <a:prstGeom prst="rect">
              <a:avLst/>
            </a:prstGeom>
            <a:effectLst/>
          </p:spPr>
        </p:pic>
      </p:grpSp>
      <p:sp>
        <p:nvSpPr>
          <p:cNvPr id="2694"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697" name="D"/>
          <p:cNvGrpSpPr/>
          <p:nvPr/>
        </p:nvGrpSpPr>
        <p:grpSpPr>
          <a:xfrm>
            <a:off x="5412987" y="4124721"/>
            <a:ext cx="691357" cy="691358"/>
            <a:chOff x="0" y="0"/>
            <a:chExt cx="691356" cy="691356"/>
          </a:xfrm>
        </p:grpSpPr>
        <p:sp>
          <p:nvSpPr>
            <p:cNvPr id="2696"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695" name="D" descr="D"/>
            <p:cNvPicPr>
              <a:picLocks/>
            </p:cNvPicPr>
            <p:nvPr/>
          </p:nvPicPr>
          <p:blipFill>
            <a:blip r:embed="rId3"/>
            <a:stretch>
              <a:fillRect/>
            </a:stretch>
          </p:blipFill>
          <p:spPr>
            <a:xfrm>
              <a:off x="-1" y="-1"/>
              <a:ext cx="691358" cy="691358"/>
            </a:xfrm>
            <a:prstGeom prst="rect">
              <a:avLst/>
            </a:prstGeom>
            <a:effectLst/>
          </p:spPr>
        </p:pic>
      </p:grpSp>
      <p:sp>
        <p:nvSpPr>
          <p:cNvPr id="2698"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701" name="L"/>
          <p:cNvGrpSpPr/>
          <p:nvPr/>
        </p:nvGrpSpPr>
        <p:grpSpPr>
          <a:xfrm>
            <a:off x="8680822" y="4124721"/>
            <a:ext cx="691358" cy="691358"/>
            <a:chOff x="0" y="0"/>
            <a:chExt cx="691356" cy="691356"/>
          </a:xfrm>
        </p:grpSpPr>
        <p:sp>
          <p:nvSpPr>
            <p:cNvPr id="2700"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699" name="L" descr="L"/>
            <p:cNvPicPr>
              <a:picLocks/>
            </p:cNvPicPr>
            <p:nvPr/>
          </p:nvPicPr>
          <p:blipFill>
            <a:blip r:embed="rId3"/>
            <a:stretch>
              <a:fillRect/>
            </a:stretch>
          </p:blipFill>
          <p:spPr>
            <a:xfrm>
              <a:off x="-1" y="-1"/>
              <a:ext cx="691358" cy="691358"/>
            </a:xfrm>
            <a:prstGeom prst="rect">
              <a:avLst/>
            </a:prstGeom>
            <a:effectLst/>
          </p:spPr>
        </p:pic>
      </p:grpSp>
      <p:grpSp>
        <p:nvGrpSpPr>
          <p:cNvPr id="2704" name="G"/>
          <p:cNvGrpSpPr/>
          <p:nvPr/>
        </p:nvGrpSpPr>
        <p:grpSpPr>
          <a:xfrm>
            <a:off x="9497781" y="4124721"/>
            <a:ext cx="691357" cy="691358"/>
            <a:chOff x="0" y="0"/>
            <a:chExt cx="691356" cy="691356"/>
          </a:xfrm>
        </p:grpSpPr>
        <p:sp>
          <p:nvSpPr>
            <p:cNvPr id="2703"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702" name="G" descr="G"/>
            <p:cNvPicPr>
              <a:picLocks/>
            </p:cNvPicPr>
            <p:nvPr/>
          </p:nvPicPr>
          <p:blipFill>
            <a:blip r:embed="rId3"/>
            <a:stretch>
              <a:fillRect/>
            </a:stretch>
          </p:blipFill>
          <p:spPr>
            <a:xfrm>
              <a:off x="-1" y="-1"/>
              <a:ext cx="691358" cy="691358"/>
            </a:xfrm>
            <a:prstGeom prst="rect">
              <a:avLst/>
            </a:prstGeom>
            <a:effectLst/>
          </p:spPr>
        </p:pic>
      </p:grpSp>
      <p:sp>
        <p:nvSpPr>
          <p:cNvPr id="2705"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2708" name="I"/>
          <p:cNvGrpSpPr/>
          <p:nvPr/>
        </p:nvGrpSpPr>
        <p:grpSpPr>
          <a:xfrm>
            <a:off x="4596028" y="4124721"/>
            <a:ext cx="691357" cy="691358"/>
            <a:chOff x="0" y="0"/>
            <a:chExt cx="691356" cy="691356"/>
          </a:xfrm>
        </p:grpSpPr>
        <p:sp>
          <p:nvSpPr>
            <p:cNvPr id="2707"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706" name="I" descr="I"/>
            <p:cNvPicPr>
              <a:picLocks/>
            </p:cNvPicPr>
            <p:nvPr/>
          </p:nvPicPr>
          <p:blipFill>
            <a:blip r:embed="rId3"/>
            <a:stretch>
              <a:fillRect/>
            </a:stretch>
          </p:blipFill>
          <p:spPr>
            <a:xfrm>
              <a:off x="-1" y="-1"/>
              <a:ext cx="691358" cy="691358"/>
            </a:xfrm>
            <a:prstGeom prst="rect">
              <a:avLst/>
            </a:prstGeom>
            <a:effectLst/>
          </p:spPr>
        </p:pic>
      </p:grpSp>
      <p:sp>
        <p:nvSpPr>
          <p:cNvPr id="2709"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2710"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2711"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graphicFrame>
        <p:nvGraphicFramePr>
          <p:cNvPr id="2712"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713" name="Line"/>
          <p:cNvSpPr/>
          <p:nvPr/>
        </p:nvSpPr>
        <p:spPr>
          <a:xfrm flipH="1">
            <a:off x="2324781" y="42084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46"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47"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16"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48"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49"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19"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50"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51"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22"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5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5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25"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54"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55"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28"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56"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57"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31"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58"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59"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34"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60"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61"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37"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62"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63"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40"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41"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42"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43"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44"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745"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63" name="Instructions:">
            <a:extLst>
              <a:ext uri="{FF2B5EF4-FFF2-40B4-BE49-F238E27FC236}">
                <a16:creationId xmlns:a16="http://schemas.microsoft.com/office/drawing/2014/main" id="{DFBD92F4-437C-B44E-AFFC-6125687D5E5C}"/>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pSp>
        <p:nvGrpSpPr>
          <p:cNvPr id="2769" name="H"/>
          <p:cNvGrpSpPr/>
          <p:nvPr/>
        </p:nvGrpSpPr>
        <p:grpSpPr>
          <a:xfrm>
            <a:off x="11948658" y="4124721"/>
            <a:ext cx="691357" cy="691358"/>
            <a:chOff x="0" y="0"/>
            <a:chExt cx="691356" cy="691356"/>
          </a:xfrm>
        </p:grpSpPr>
        <p:sp>
          <p:nvSpPr>
            <p:cNvPr id="2768"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767" name="H" descr="H"/>
            <p:cNvPicPr>
              <a:picLocks/>
            </p:cNvPicPr>
            <p:nvPr/>
          </p:nvPicPr>
          <p:blipFill>
            <a:blip r:embed="rId3"/>
            <a:stretch>
              <a:fillRect/>
            </a:stretch>
          </p:blipFill>
          <p:spPr>
            <a:xfrm>
              <a:off x="-1" y="-1"/>
              <a:ext cx="691358" cy="691358"/>
            </a:xfrm>
            <a:prstGeom prst="rect">
              <a:avLst/>
            </a:prstGeom>
            <a:effectLst/>
          </p:spPr>
        </p:pic>
      </p:grpSp>
      <p:sp>
        <p:nvSpPr>
          <p:cNvPr id="2770"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2771"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774" name="D"/>
          <p:cNvGrpSpPr/>
          <p:nvPr/>
        </p:nvGrpSpPr>
        <p:grpSpPr>
          <a:xfrm>
            <a:off x="5412987" y="4124721"/>
            <a:ext cx="691357" cy="691358"/>
            <a:chOff x="0" y="0"/>
            <a:chExt cx="691356" cy="691356"/>
          </a:xfrm>
        </p:grpSpPr>
        <p:sp>
          <p:nvSpPr>
            <p:cNvPr id="2773"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772" name="D" descr="D"/>
            <p:cNvPicPr>
              <a:picLocks/>
            </p:cNvPicPr>
            <p:nvPr/>
          </p:nvPicPr>
          <p:blipFill>
            <a:blip r:embed="rId3"/>
            <a:stretch>
              <a:fillRect/>
            </a:stretch>
          </p:blipFill>
          <p:spPr>
            <a:xfrm>
              <a:off x="-1" y="-1"/>
              <a:ext cx="691358" cy="691358"/>
            </a:xfrm>
            <a:prstGeom prst="rect">
              <a:avLst/>
            </a:prstGeom>
            <a:effectLst/>
          </p:spPr>
        </p:pic>
      </p:grpSp>
      <p:sp>
        <p:nvSpPr>
          <p:cNvPr id="2775"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778" name="L"/>
          <p:cNvGrpSpPr/>
          <p:nvPr/>
        </p:nvGrpSpPr>
        <p:grpSpPr>
          <a:xfrm>
            <a:off x="8680822" y="4124721"/>
            <a:ext cx="691358" cy="691358"/>
            <a:chOff x="0" y="0"/>
            <a:chExt cx="691356" cy="691356"/>
          </a:xfrm>
        </p:grpSpPr>
        <p:sp>
          <p:nvSpPr>
            <p:cNvPr id="2777"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776" name="L" descr="L"/>
            <p:cNvPicPr>
              <a:picLocks/>
            </p:cNvPicPr>
            <p:nvPr/>
          </p:nvPicPr>
          <p:blipFill>
            <a:blip r:embed="rId3"/>
            <a:stretch>
              <a:fillRect/>
            </a:stretch>
          </p:blipFill>
          <p:spPr>
            <a:xfrm>
              <a:off x="-1" y="-1"/>
              <a:ext cx="691358" cy="691358"/>
            </a:xfrm>
            <a:prstGeom prst="rect">
              <a:avLst/>
            </a:prstGeom>
            <a:effectLst/>
          </p:spPr>
        </p:pic>
      </p:grpSp>
      <p:grpSp>
        <p:nvGrpSpPr>
          <p:cNvPr id="2781" name="G"/>
          <p:cNvGrpSpPr/>
          <p:nvPr/>
        </p:nvGrpSpPr>
        <p:grpSpPr>
          <a:xfrm>
            <a:off x="9497781" y="4124721"/>
            <a:ext cx="691357" cy="691358"/>
            <a:chOff x="0" y="0"/>
            <a:chExt cx="691356" cy="691356"/>
          </a:xfrm>
        </p:grpSpPr>
        <p:sp>
          <p:nvSpPr>
            <p:cNvPr id="2780"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779" name="G" descr="G"/>
            <p:cNvPicPr>
              <a:picLocks/>
            </p:cNvPicPr>
            <p:nvPr/>
          </p:nvPicPr>
          <p:blipFill>
            <a:blip r:embed="rId3"/>
            <a:stretch>
              <a:fillRect/>
            </a:stretch>
          </p:blipFill>
          <p:spPr>
            <a:xfrm>
              <a:off x="-1" y="-1"/>
              <a:ext cx="691358" cy="691358"/>
            </a:xfrm>
            <a:prstGeom prst="rect">
              <a:avLst/>
            </a:prstGeom>
            <a:effectLst/>
          </p:spPr>
        </p:pic>
      </p:grpSp>
      <p:sp>
        <p:nvSpPr>
          <p:cNvPr id="2782"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2785" name="I"/>
          <p:cNvGrpSpPr/>
          <p:nvPr/>
        </p:nvGrpSpPr>
        <p:grpSpPr>
          <a:xfrm>
            <a:off x="4596028" y="4124721"/>
            <a:ext cx="691357" cy="691358"/>
            <a:chOff x="0" y="0"/>
            <a:chExt cx="691356" cy="691356"/>
          </a:xfrm>
        </p:grpSpPr>
        <p:sp>
          <p:nvSpPr>
            <p:cNvPr id="2784"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783" name="I" descr="I"/>
            <p:cNvPicPr>
              <a:picLocks/>
            </p:cNvPicPr>
            <p:nvPr/>
          </p:nvPicPr>
          <p:blipFill>
            <a:blip r:embed="rId3"/>
            <a:stretch>
              <a:fillRect/>
            </a:stretch>
          </p:blipFill>
          <p:spPr>
            <a:xfrm>
              <a:off x="-1" y="-1"/>
              <a:ext cx="691358" cy="691358"/>
            </a:xfrm>
            <a:prstGeom prst="rect">
              <a:avLst/>
            </a:prstGeom>
            <a:effectLst/>
          </p:spPr>
        </p:pic>
      </p:grpSp>
      <p:sp>
        <p:nvSpPr>
          <p:cNvPr id="2786"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2787"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2788"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2789" name="Line"/>
          <p:cNvSpPr/>
          <p:nvPr/>
        </p:nvSpPr>
        <p:spPr>
          <a:xfrm flipH="1">
            <a:off x="2324781" y="42084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22"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23"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92"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24"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25"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95"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26"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27"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98"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28"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29"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01"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30"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31"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04"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32"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33"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07"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34"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35"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10"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36"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37"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13"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14"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15"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16"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17"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2818"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2819"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820"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821"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59" name="Instructions:">
            <a:extLst>
              <a:ext uri="{FF2B5EF4-FFF2-40B4-BE49-F238E27FC236}">
                <a16:creationId xmlns:a16="http://schemas.microsoft.com/office/drawing/2014/main" id="{539A2527-2321-404B-85EB-E55B0CC5CF3B}"/>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39"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pSp>
        <p:nvGrpSpPr>
          <p:cNvPr id="2843" name="H"/>
          <p:cNvGrpSpPr/>
          <p:nvPr/>
        </p:nvGrpSpPr>
        <p:grpSpPr>
          <a:xfrm>
            <a:off x="11948658" y="4124721"/>
            <a:ext cx="691357" cy="691358"/>
            <a:chOff x="0" y="0"/>
            <a:chExt cx="691356" cy="691356"/>
          </a:xfrm>
        </p:grpSpPr>
        <p:sp>
          <p:nvSpPr>
            <p:cNvPr id="2842"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841" name="H" descr="H"/>
            <p:cNvPicPr>
              <a:picLocks/>
            </p:cNvPicPr>
            <p:nvPr/>
          </p:nvPicPr>
          <p:blipFill>
            <a:blip r:embed="rId3"/>
            <a:stretch>
              <a:fillRect/>
            </a:stretch>
          </p:blipFill>
          <p:spPr>
            <a:xfrm>
              <a:off x="-1" y="-1"/>
              <a:ext cx="691358" cy="691358"/>
            </a:xfrm>
            <a:prstGeom prst="rect">
              <a:avLst/>
            </a:prstGeom>
            <a:effectLst/>
          </p:spPr>
        </p:pic>
      </p:grpSp>
      <p:sp>
        <p:nvSpPr>
          <p:cNvPr id="2844"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2845"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848" name="D"/>
          <p:cNvGrpSpPr/>
          <p:nvPr/>
        </p:nvGrpSpPr>
        <p:grpSpPr>
          <a:xfrm>
            <a:off x="5412987" y="4124721"/>
            <a:ext cx="691357" cy="691358"/>
            <a:chOff x="0" y="0"/>
            <a:chExt cx="691356" cy="691356"/>
          </a:xfrm>
        </p:grpSpPr>
        <p:sp>
          <p:nvSpPr>
            <p:cNvPr id="2847"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846" name="D" descr="D"/>
            <p:cNvPicPr>
              <a:picLocks/>
            </p:cNvPicPr>
            <p:nvPr/>
          </p:nvPicPr>
          <p:blipFill>
            <a:blip r:embed="rId3"/>
            <a:stretch>
              <a:fillRect/>
            </a:stretch>
          </p:blipFill>
          <p:spPr>
            <a:xfrm>
              <a:off x="-1" y="-1"/>
              <a:ext cx="691358" cy="691358"/>
            </a:xfrm>
            <a:prstGeom prst="rect">
              <a:avLst/>
            </a:prstGeom>
            <a:effectLst/>
          </p:spPr>
        </p:pic>
      </p:grpSp>
      <p:sp>
        <p:nvSpPr>
          <p:cNvPr id="2849"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852" name="L"/>
          <p:cNvGrpSpPr/>
          <p:nvPr/>
        </p:nvGrpSpPr>
        <p:grpSpPr>
          <a:xfrm>
            <a:off x="8680822" y="4124721"/>
            <a:ext cx="691358" cy="691358"/>
            <a:chOff x="0" y="0"/>
            <a:chExt cx="691356" cy="691356"/>
          </a:xfrm>
        </p:grpSpPr>
        <p:sp>
          <p:nvSpPr>
            <p:cNvPr id="2851"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850" name="L" descr="L"/>
            <p:cNvPicPr>
              <a:picLocks/>
            </p:cNvPicPr>
            <p:nvPr/>
          </p:nvPicPr>
          <p:blipFill>
            <a:blip r:embed="rId3"/>
            <a:stretch>
              <a:fillRect/>
            </a:stretch>
          </p:blipFill>
          <p:spPr>
            <a:xfrm>
              <a:off x="-1" y="-1"/>
              <a:ext cx="691358" cy="691358"/>
            </a:xfrm>
            <a:prstGeom prst="rect">
              <a:avLst/>
            </a:prstGeom>
            <a:effectLst/>
          </p:spPr>
        </p:pic>
      </p:grpSp>
      <p:grpSp>
        <p:nvGrpSpPr>
          <p:cNvPr id="2855" name="G"/>
          <p:cNvGrpSpPr/>
          <p:nvPr/>
        </p:nvGrpSpPr>
        <p:grpSpPr>
          <a:xfrm>
            <a:off x="9497781" y="4124721"/>
            <a:ext cx="691357" cy="691358"/>
            <a:chOff x="0" y="0"/>
            <a:chExt cx="691356" cy="691356"/>
          </a:xfrm>
        </p:grpSpPr>
        <p:sp>
          <p:nvSpPr>
            <p:cNvPr id="2854"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853" name="G" descr="G"/>
            <p:cNvPicPr>
              <a:picLocks/>
            </p:cNvPicPr>
            <p:nvPr/>
          </p:nvPicPr>
          <p:blipFill>
            <a:blip r:embed="rId3"/>
            <a:stretch>
              <a:fillRect/>
            </a:stretch>
          </p:blipFill>
          <p:spPr>
            <a:xfrm>
              <a:off x="-1" y="-1"/>
              <a:ext cx="691358" cy="691358"/>
            </a:xfrm>
            <a:prstGeom prst="rect">
              <a:avLst/>
            </a:prstGeom>
            <a:effectLst/>
          </p:spPr>
        </p:pic>
      </p:grpSp>
      <p:sp>
        <p:nvSpPr>
          <p:cNvPr id="2856"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2859" name="I"/>
          <p:cNvGrpSpPr/>
          <p:nvPr/>
        </p:nvGrpSpPr>
        <p:grpSpPr>
          <a:xfrm>
            <a:off x="4596028" y="4124721"/>
            <a:ext cx="691357" cy="691358"/>
            <a:chOff x="0" y="0"/>
            <a:chExt cx="691356" cy="691356"/>
          </a:xfrm>
        </p:grpSpPr>
        <p:sp>
          <p:nvSpPr>
            <p:cNvPr id="2858"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857" name="I" descr="I"/>
            <p:cNvPicPr>
              <a:picLocks/>
            </p:cNvPicPr>
            <p:nvPr/>
          </p:nvPicPr>
          <p:blipFill>
            <a:blip r:embed="rId3"/>
            <a:stretch>
              <a:fillRect/>
            </a:stretch>
          </p:blipFill>
          <p:spPr>
            <a:xfrm>
              <a:off x="-1" y="-1"/>
              <a:ext cx="691358" cy="691358"/>
            </a:xfrm>
            <a:prstGeom prst="rect">
              <a:avLst/>
            </a:prstGeom>
            <a:effectLst/>
          </p:spPr>
        </p:pic>
      </p:grpSp>
      <p:sp>
        <p:nvSpPr>
          <p:cNvPr id="2860"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2861"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2862"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2863" name="Line"/>
          <p:cNvSpPr/>
          <p:nvPr/>
        </p:nvSpPr>
        <p:spPr>
          <a:xfrm flipH="1">
            <a:off x="2324781" y="46148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96"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97"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66"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98"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99"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69"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00"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01"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72"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0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0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75"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04"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05"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78"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06"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07"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81"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08"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09"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84"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10"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11"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87"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88"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89"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90"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91"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2892"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2893"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894"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895"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59" name="Instructions:">
            <a:extLst>
              <a:ext uri="{FF2B5EF4-FFF2-40B4-BE49-F238E27FC236}">
                <a16:creationId xmlns:a16="http://schemas.microsoft.com/office/drawing/2014/main" id="{0D2B3BF5-0821-CC47-B184-848CFB009634}"/>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13"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pSp>
        <p:nvGrpSpPr>
          <p:cNvPr id="2917" name="H"/>
          <p:cNvGrpSpPr/>
          <p:nvPr/>
        </p:nvGrpSpPr>
        <p:grpSpPr>
          <a:xfrm>
            <a:off x="11948658" y="4124721"/>
            <a:ext cx="691357" cy="691358"/>
            <a:chOff x="0" y="0"/>
            <a:chExt cx="691356" cy="691356"/>
          </a:xfrm>
        </p:grpSpPr>
        <p:sp>
          <p:nvSpPr>
            <p:cNvPr id="2916"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915" name="H" descr="H"/>
            <p:cNvPicPr>
              <a:picLocks/>
            </p:cNvPicPr>
            <p:nvPr/>
          </p:nvPicPr>
          <p:blipFill>
            <a:blip r:embed="rId3"/>
            <a:stretch>
              <a:fillRect/>
            </a:stretch>
          </p:blipFill>
          <p:spPr>
            <a:xfrm>
              <a:off x="-1" y="-1"/>
              <a:ext cx="691358" cy="691358"/>
            </a:xfrm>
            <a:prstGeom prst="rect">
              <a:avLst/>
            </a:prstGeom>
            <a:effectLst/>
          </p:spPr>
        </p:pic>
      </p:grpSp>
      <p:sp>
        <p:nvSpPr>
          <p:cNvPr id="2918"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2919"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2920"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2921"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924" name="L"/>
          <p:cNvGrpSpPr/>
          <p:nvPr/>
        </p:nvGrpSpPr>
        <p:grpSpPr>
          <a:xfrm>
            <a:off x="8680822" y="4124721"/>
            <a:ext cx="691358" cy="691358"/>
            <a:chOff x="0" y="0"/>
            <a:chExt cx="691356" cy="691356"/>
          </a:xfrm>
        </p:grpSpPr>
        <p:sp>
          <p:nvSpPr>
            <p:cNvPr id="2923"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922" name="L" descr="L"/>
            <p:cNvPicPr>
              <a:picLocks/>
            </p:cNvPicPr>
            <p:nvPr/>
          </p:nvPicPr>
          <p:blipFill>
            <a:blip r:embed="rId3"/>
            <a:stretch>
              <a:fillRect/>
            </a:stretch>
          </p:blipFill>
          <p:spPr>
            <a:xfrm>
              <a:off x="-1" y="-1"/>
              <a:ext cx="691358" cy="691358"/>
            </a:xfrm>
            <a:prstGeom prst="rect">
              <a:avLst/>
            </a:prstGeom>
            <a:effectLst/>
          </p:spPr>
        </p:pic>
      </p:grpSp>
      <p:grpSp>
        <p:nvGrpSpPr>
          <p:cNvPr id="2927" name="G"/>
          <p:cNvGrpSpPr/>
          <p:nvPr/>
        </p:nvGrpSpPr>
        <p:grpSpPr>
          <a:xfrm>
            <a:off x="9497781" y="4124721"/>
            <a:ext cx="691357" cy="691358"/>
            <a:chOff x="0" y="0"/>
            <a:chExt cx="691356" cy="691356"/>
          </a:xfrm>
        </p:grpSpPr>
        <p:sp>
          <p:nvSpPr>
            <p:cNvPr id="2926"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925" name="G" descr="G"/>
            <p:cNvPicPr>
              <a:picLocks/>
            </p:cNvPicPr>
            <p:nvPr/>
          </p:nvPicPr>
          <p:blipFill>
            <a:blip r:embed="rId3"/>
            <a:stretch>
              <a:fillRect/>
            </a:stretch>
          </p:blipFill>
          <p:spPr>
            <a:xfrm>
              <a:off x="-1" y="-1"/>
              <a:ext cx="691358" cy="691358"/>
            </a:xfrm>
            <a:prstGeom prst="rect">
              <a:avLst/>
            </a:prstGeom>
            <a:effectLst/>
          </p:spPr>
        </p:pic>
      </p:grpSp>
      <p:sp>
        <p:nvSpPr>
          <p:cNvPr id="2928"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2931" name="I"/>
          <p:cNvGrpSpPr/>
          <p:nvPr/>
        </p:nvGrpSpPr>
        <p:grpSpPr>
          <a:xfrm>
            <a:off x="4596028" y="4124721"/>
            <a:ext cx="691357" cy="691358"/>
            <a:chOff x="0" y="0"/>
            <a:chExt cx="691356" cy="691356"/>
          </a:xfrm>
        </p:grpSpPr>
        <p:sp>
          <p:nvSpPr>
            <p:cNvPr id="2930"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929" name="I" descr="I"/>
            <p:cNvPicPr>
              <a:picLocks/>
            </p:cNvPicPr>
            <p:nvPr/>
          </p:nvPicPr>
          <p:blipFill>
            <a:blip r:embed="rId3"/>
            <a:stretch>
              <a:fillRect/>
            </a:stretch>
          </p:blipFill>
          <p:spPr>
            <a:xfrm>
              <a:off x="-1" y="-1"/>
              <a:ext cx="691358" cy="691358"/>
            </a:xfrm>
            <a:prstGeom prst="rect">
              <a:avLst/>
            </a:prstGeom>
            <a:effectLst/>
          </p:spPr>
        </p:pic>
      </p:grpSp>
      <p:sp>
        <p:nvSpPr>
          <p:cNvPr id="2932"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2933"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2934"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2935" name="Line"/>
          <p:cNvSpPr/>
          <p:nvPr/>
        </p:nvSpPr>
        <p:spPr>
          <a:xfrm flipH="1">
            <a:off x="2324781" y="46148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66"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67"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938"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68"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69"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941"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70"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71"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944"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72"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73"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947"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74"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75"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950"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76"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77"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953"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78"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79"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956"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57"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58"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59"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60"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61"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2962"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2963"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964"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965"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55" name="Instructions:">
            <a:extLst>
              <a:ext uri="{FF2B5EF4-FFF2-40B4-BE49-F238E27FC236}">
                <a16:creationId xmlns:a16="http://schemas.microsoft.com/office/drawing/2014/main" id="{ED20D90A-5DB9-B14B-8DA3-E914AE0F00BC}"/>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84" name="H"/>
          <p:cNvGrpSpPr/>
          <p:nvPr/>
        </p:nvGrpSpPr>
        <p:grpSpPr>
          <a:xfrm>
            <a:off x="11948658" y="4124721"/>
            <a:ext cx="691357" cy="691358"/>
            <a:chOff x="0" y="0"/>
            <a:chExt cx="691356" cy="691356"/>
          </a:xfrm>
        </p:grpSpPr>
        <p:sp>
          <p:nvSpPr>
            <p:cNvPr id="2983"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982" name="H" descr="H"/>
            <p:cNvPicPr>
              <a:picLocks/>
            </p:cNvPicPr>
            <p:nvPr/>
          </p:nvPicPr>
          <p:blipFill>
            <a:blip r:embed="rId3"/>
            <a:stretch>
              <a:fillRect/>
            </a:stretch>
          </p:blipFill>
          <p:spPr>
            <a:xfrm>
              <a:off x="-1" y="-1"/>
              <a:ext cx="691358" cy="691358"/>
            </a:xfrm>
            <a:prstGeom prst="rect">
              <a:avLst/>
            </a:prstGeom>
            <a:effectLst/>
          </p:spPr>
        </p:pic>
      </p:grpSp>
      <p:sp>
        <p:nvSpPr>
          <p:cNvPr id="2985"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2986"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2987"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2988"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991" name="L"/>
          <p:cNvGrpSpPr/>
          <p:nvPr/>
        </p:nvGrpSpPr>
        <p:grpSpPr>
          <a:xfrm>
            <a:off x="8680822" y="4124721"/>
            <a:ext cx="691358" cy="691358"/>
            <a:chOff x="0" y="0"/>
            <a:chExt cx="691356" cy="691356"/>
          </a:xfrm>
        </p:grpSpPr>
        <p:sp>
          <p:nvSpPr>
            <p:cNvPr id="2990"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989" name="L" descr="L"/>
            <p:cNvPicPr>
              <a:picLocks/>
            </p:cNvPicPr>
            <p:nvPr/>
          </p:nvPicPr>
          <p:blipFill>
            <a:blip r:embed="rId3"/>
            <a:stretch>
              <a:fillRect/>
            </a:stretch>
          </p:blipFill>
          <p:spPr>
            <a:xfrm>
              <a:off x="-1" y="-1"/>
              <a:ext cx="691358" cy="691358"/>
            </a:xfrm>
            <a:prstGeom prst="rect">
              <a:avLst/>
            </a:prstGeom>
            <a:effectLst/>
          </p:spPr>
        </p:pic>
      </p:grpSp>
      <p:grpSp>
        <p:nvGrpSpPr>
          <p:cNvPr id="2994" name="G"/>
          <p:cNvGrpSpPr/>
          <p:nvPr/>
        </p:nvGrpSpPr>
        <p:grpSpPr>
          <a:xfrm>
            <a:off x="9497781" y="4124721"/>
            <a:ext cx="691357" cy="691358"/>
            <a:chOff x="0" y="0"/>
            <a:chExt cx="691356" cy="691356"/>
          </a:xfrm>
        </p:grpSpPr>
        <p:sp>
          <p:nvSpPr>
            <p:cNvPr id="2993"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992" name="G" descr="G"/>
            <p:cNvPicPr>
              <a:picLocks/>
            </p:cNvPicPr>
            <p:nvPr/>
          </p:nvPicPr>
          <p:blipFill>
            <a:blip r:embed="rId3"/>
            <a:stretch>
              <a:fillRect/>
            </a:stretch>
          </p:blipFill>
          <p:spPr>
            <a:xfrm>
              <a:off x="-1" y="-1"/>
              <a:ext cx="691358" cy="691358"/>
            </a:xfrm>
            <a:prstGeom prst="rect">
              <a:avLst/>
            </a:prstGeom>
            <a:effectLst/>
          </p:spPr>
        </p:pic>
      </p:grpSp>
      <p:sp>
        <p:nvSpPr>
          <p:cNvPr id="2995"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2998" name="I"/>
          <p:cNvGrpSpPr/>
          <p:nvPr/>
        </p:nvGrpSpPr>
        <p:grpSpPr>
          <a:xfrm>
            <a:off x="4596028" y="4124721"/>
            <a:ext cx="691357" cy="691358"/>
            <a:chOff x="0" y="0"/>
            <a:chExt cx="691356" cy="691356"/>
          </a:xfrm>
        </p:grpSpPr>
        <p:sp>
          <p:nvSpPr>
            <p:cNvPr id="2997"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996" name="I" descr="I"/>
            <p:cNvPicPr>
              <a:picLocks/>
            </p:cNvPicPr>
            <p:nvPr/>
          </p:nvPicPr>
          <p:blipFill>
            <a:blip r:embed="rId3"/>
            <a:stretch>
              <a:fillRect/>
            </a:stretch>
          </p:blipFill>
          <p:spPr>
            <a:xfrm>
              <a:off x="-1" y="-1"/>
              <a:ext cx="691358" cy="691358"/>
            </a:xfrm>
            <a:prstGeom prst="rect">
              <a:avLst/>
            </a:prstGeom>
            <a:effectLst/>
          </p:spPr>
        </p:pic>
      </p:grpSp>
      <p:sp>
        <p:nvSpPr>
          <p:cNvPr id="2999"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000"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001"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002" name="Line"/>
          <p:cNvSpPr/>
          <p:nvPr/>
        </p:nvSpPr>
        <p:spPr>
          <a:xfrm flipH="1">
            <a:off x="2324781" y="50085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34"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35"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05"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36"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37"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08"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38"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39"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11"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40"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41"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14"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42"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43"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17"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44"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45"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20"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46"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47"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23"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24"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25"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26"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27"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28"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029"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030"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031"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032"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033"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55" name="Instructions:">
            <a:extLst>
              <a:ext uri="{FF2B5EF4-FFF2-40B4-BE49-F238E27FC236}">
                <a16:creationId xmlns:a16="http://schemas.microsoft.com/office/drawing/2014/main" id="{47EFC9E3-1DB0-A344-A63B-57E6E160F71E}"/>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52" name="H"/>
          <p:cNvGrpSpPr/>
          <p:nvPr/>
        </p:nvGrpSpPr>
        <p:grpSpPr>
          <a:xfrm>
            <a:off x="11948658" y="4124721"/>
            <a:ext cx="691357" cy="691358"/>
            <a:chOff x="0" y="0"/>
            <a:chExt cx="691356" cy="691356"/>
          </a:xfrm>
        </p:grpSpPr>
        <p:sp>
          <p:nvSpPr>
            <p:cNvPr id="3051"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3050" name="H" descr="H"/>
            <p:cNvPicPr>
              <a:picLocks/>
            </p:cNvPicPr>
            <p:nvPr/>
          </p:nvPicPr>
          <p:blipFill>
            <a:blip r:embed="rId3"/>
            <a:stretch>
              <a:fillRect/>
            </a:stretch>
          </p:blipFill>
          <p:spPr>
            <a:xfrm>
              <a:off x="-1" y="-1"/>
              <a:ext cx="691358" cy="691358"/>
            </a:xfrm>
            <a:prstGeom prst="rect">
              <a:avLst/>
            </a:prstGeom>
            <a:effectLst/>
          </p:spPr>
        </p:pic>
      </p:grpSp>
      <p:sp>
        <p:nvSpPr>
          <p:cNvPr id="3053"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054"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055"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056"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3059" name="L"/>
          <p:cNvGrpSpPr/>
          <p:nvPr/>
        </p:nvGrpSpPr>
        <p:grpSpPr>
          <a:xfrm>
            <a:off x="8680822" y="4124721"/>
            <a:ext cx="691358" cy="691358"/>
            <a:chOff x="0" y="0"/>
            <a:chExt cx="691356" cy="691356"/>
          </a:xfrm>
        </p:grpSpPr>
        <p:sp>
          <p:nvSpPr>
            <p:cNvPr id="3058"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3057" name="L" descr="L"/>
            <p:cNvPicPr>
              <a:picLocks/>
            </p:cNvPicPr>
            <p:nvPr/>
          </p:nvPicPr>
          <p:blipFill>
            <a:blip r:embed="rId3"/>
            <a:stretch>
              <a:fillRect/>
            </a:stretch>
          </p:blipFill>
          <p:spPr>
            <a:xfrm>
              <a:off x="-1" y="-1"/>
              <a:ext cx="691358" cy="691358"/>
            </a:xfrm>
            <a:prstGeom prst="rect">
              <a:avLst/>
            </a:prstGeom>
            <a:effectLst/>
          </p:spPr>
        </p:pic>
      </p:grpSp>
      <p:grpSp>
        <p:nvGrpSpPr>
          <p:cNvPr id="3062" name="G"/>
          <p:cNvGrpSpPr/>
          <p:nvPr/>
        </p:nvGrpSpPr>
        <p:grpSpPr>
          <a:xfrm>
            <a:off x="9497781" y="4124721"/>
            <a:ext cx="691357" cy="691358"/>
            <a:chOff x="0" y="0"/>
            <a:chExt cx="691356" cy="691356"/>
          </a:xfrm>
        </p:grpSpPr>
        <p:sp>
          <p:nvSpPr>
            <p:cNvPr id="3061"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3060" name="G" descr="G"/>
            <p:cNvPicPr>
              <a:picLocks/>
            </p:cNvPicPr>
            <p:nvPr/>
          </p:nvPicPr>
          <p:blipFill>
            <a:blip r:embed="rId3"/>
            <a:stretch>
              <a:fillRect/>
            </a:stretch>
          </p:blipFill>
          <p:spPr>
            <a:xfrm>
              <a:off x="-1" y="-1"/>
              <a:ext cx="691358" cy="691358"/>
            </a:xfrm>
            <a:prstGeom prst="rect">
              <a:avLst/>
            </a:prstGeom>
            <a:effectLst/>
          </p:spPr>
        </p:pic>
      </p:grpSp>
      <p:sp>
        <p:nvSpPr>
          <p:cNvPr id="3063"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064"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065"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066"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067"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068" name="Line"/>
          <p:cNvSpPr/>
          <p:nvPr/>
        </p:nvSpPr>
        <p:spPr>
          <a:xfrm flipH="1">
            <a:off x="2324781" y="50085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98"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99"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71"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00"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01"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74"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02"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03"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77"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04"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05"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80"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06"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07"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83"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08"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09"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86"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87"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88"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89"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90"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91"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92"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093"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094"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095"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096"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097"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51" name="Instructions:">
            <a:extLst>
              <a:ext uri="{FF2B5EF4-FFF2-40B4-BE49-F238E27FC236}">
                <a16:creationId xmlns:a16="http://schemas.microsoft.com/office/drawing/2014/main" id="{E94AED8E-47E3-C14A-A49D-B6CBEA07AB2F}"/>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14" name="H"/>
          <p:cNvGrpSpPr/>
          <p:nvPr/>
        </p:nvGrpSpPr>
        <p:grpSpPr>
          <a:xfrm>
            <a:off x="11948658" y="4124721"/>
            <a:ext cx="691357" cy="691358"/>
            <a:chOff x="0" y="0"/>
            <a:chExt cx="691356" cy="691356"/>
          </a:xfrm>
        </p:grpSpPr>
        <p:sp>
          <p:nvSpPr>
            <p:cNvPr id="3113"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3112" name="H" descr="H"/>
            <p:cNvPicPr>
              <a:picLocks/>
            </p:cNvPicPr>
            <p:nvPr/>
          </p:nvPicPr>
          <p:blipFill>
            <a:blip r:embed="rId3"/>
            <a:stretch>
              <a:fillRect/>
            </a:stretch>
          </p:blipFill>
          <p:spPr>
            <a:xfrm>
              <a:off x="-1" y="-1"/>
              <a:ext cx="691358" cy="691358"/>
            </a:xfrm>
            <a:prstGeom prst="rect">
              <a:avLst/>
            </a:prstGeom>
            <a:effectLst/>
          </p:spPr>
        </p:pic>
      </p:grpSp>
      <p:sp>
        <p:nvSpPr>
          <p:cNvPr id="3115"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116"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117"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118"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3121" name="L"/>
          <p:cNvGrpSpPr/>
          <p:nvPr/>
        </p:nvGrpSpPr>
        <p:grpSpPr>
          <a:xfrm>
            <a:off x="8680822" y="4124721"/>
            <a:ext cx="691358" cy="691358"/>
            <a:chOff x="0" y="0"/>
            <a:chExt cx="691356" cy="691356"/>
          </a:xfrm>
        </p:grpSpPr>
        <p:sp>
          <p:nvSpPr>
            <p:cNvPr id="3120"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3119" name="L" descr="L"/>
            <p:cNvPicPr>
              <a:picLocks/>
            </p:cNvPicPr>
            <p:nvPr/>
          </p:nvPicPr>
          <p:blipFill>
            <a:blip r:embed="rId3"/>
            <a:stretch>
              <a:fillRect/>
            </a:stretch>
          </p:blipFill>
          <p:spPr>
            <a:xfrm>
              <a:off x="-1" y="-1"/>
              <a:ext cx="691358" cy="691358"/>
            </a:xfrm>
            <a:prstGeom prst="rect">
              <a:avLst/>
            </a:prstGeom>
            <a:effectLst/>
          </p:spPr>
        </p:pic>
      </p:grpSp>
      <p:grpSp>
        <p:nvGrpSpPr>
          <p:cNvPr id="3124" name="G"/>
          <p:cNvGrpSpPr/>
          <p:nvPr/>
        </p:nvGrpSpPr>
        <p:grpSpPr>
          <a:xfrm>
            <a:off x="9497781" y="4124721"/>
            <a:ext cx="691357" cy="691358"/>
            <a:chOff x="0" y="0"/>
            <a:chExt cx="691356" cy="691356"/>
          </a:xfrm>
        </p:grpSpPr>
        <p:sp>
          <p:nvSpPr>
            <p:cNvPr id="3123"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3122" name="G" descr="G"/>
            <p:cNvPicPr>
              <a:picLocks/>
            </p:cNvPicPr>
            <p:nvPr/>
          </p:nvPicPr>
          <p:blipFill>
            <a:blip r:embed="rId3"/>
            <a:stretch>
              <a:fillRect/>
            </a:stretch>
          </p:blipFill>
          <p:spPr>
            <a:xfrm>
              <a:off x="-1" y="-1"/>
              <a:ext cx="691358" cy="691358"/>
            </a:xfrm>
            <a:prstGeom prst="rect">
              <a:avLst/>
            </a:prstGeom>
            <a:effectLst/>
          </p:spPr>
        </p:pic>
      </p:grpSp>
      <p:sp>
        <p:nvSpPr>
          <p:cNvPr id="3125"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126"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127"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128"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129"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130" name="Line"/>
          <p:cNvSpPr/>
          <p:nvPr/>
        </p:nvSpPr>
        <p:spPr>
          <a:xfrm flipH="1">
            <a:off x="2324781" y="5465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60"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61"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33"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6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6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36"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64"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65"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39"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66"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67"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42"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68"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69"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45"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70"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71"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48"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49"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50"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51"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52"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53"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54"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155"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156"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157"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158"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159"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51" name="Instructions:">
            <a:extLst>
              <a:ext uri="{FF2B5EF4-FFF2-40B4-BE49-F238E27FC236}">
                <a16:creationId xmlns:a16="http://schemas.microsoft.com/office/drawing/2014/main" id="{3B867A13-29E3-3F4D-9D6C-C6328EC312D5}"/>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6" name="H"/>
          <p:cNvGrpSpPr/>
          <p:nvPr/>
        </p:nvGrpSpPr>
        <p:grpSpPr>
          <a:xfrm>
            <a:off x="11948658" y="4124721"/>
            <a:ext cx="691357" cy="691358"/>
            <a:chOff x="0" y="0"/>
            <a:chExt cx="691356" cy="691356"/>
          </a:xfrm>
        </p:grpSpPr>
        <p:sp>
          <p:nvSpPr>
            <p:cNvPr id="3175"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3174" name="H" descr="H"/>
            <p:cNvPicPr>
              <a:picLocks/>
            </p:cNvPicPr>
            <p:nvPr/>
          </p:nvPicPr>
          <p:blipFill>
            <a:blip r:embed="rId3"/>
            <a:stretch>
              <a:fillRect/>
            </a:stretch>
          </p:blipFill>
          <p:spPr>
            <a:xfrm>
              <a:off x="-1" y="-1"/>
              <a:ext cx="691358" cy="691358"/>
            </a:xfrm>
            <a:prstGeom prst="rect">
              <a:avLst/>
            </a:prstGeom>
            <a:effectLst/>
          </p:spPr>
        </p:pic>
      </p:grpSp>
      <p:sp>
        <p:nvSpPr>
          <p:cNvPr id="3177"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178"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179"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180"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181" name="L"/>
          <p:cNvSpPr/>
          <p:nvPr/>
        </p:nvSpPr>
        <p:spPr>
          <a:xfrm>
            <a:off x="4063081" y="41755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grpSp>
        <p:nvGrpSpPr>
          <p:cNvPr id="3184" name="G"/>
          <p:cNvGrpSpPr/>
          <p:nvPr/>
        </p:nvGrpSpPr>
        <p:grpSpPr>
          <a:xfrm>
            <a:off x="9497781" y="4124721"/>
            <a:ext cx="691357" cy="691358"/>
            <a:chOff x="0" y="0"/>
            <a:chExt cx="691356" cy="691356"/>
          </a:xfrm>
        </p:grpSpPr>
        <p:sp>
          <p:nvSpPr>
            <p:cNvPr id="3183"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3182" name="G" descr="G"/>
            <p:cNvPicPr>
              <a:picLocks/>
            </p:cNvPicPr>
            <p:nvPr/>
          </p:nvPicPr>
          <p:blipFill>
            <a:blip r:embed="rId3"/>
            <a:stretch>
              <a:fillRect/>
            </a:stretch>
          </p:blipFill>
          <p:spPr>
            <a:xfrm>
              <a:off x="-1" y="-1"/>
              <a:ext cx="691358" cy="691358"/>
            </a:xfrm>
            <a:prstGeom prst="rect">
              <a:avLst/>
            </a:prstGeom>
            <a:effectLst/>
          </p:spPr>
        </p:pic>
      </p:grpSp>
      <p:sp>
        <p:nvSpPr>
          <p:cNvPr id="3185"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186"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187"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188"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189"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190" name="Line"/>
          <p:cNvSpPr/>
          <p:nvPr/>
        </p:nvSpPr>
        <p:spPr>
          <a:xfrm flipH="1">
            <a:off x="2324781" y="5465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18"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19"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93"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20"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21"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96"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22"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23"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99"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24"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25"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202"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26"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27"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205"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06"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07"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08"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09"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10"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11"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12"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213"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214"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215"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216"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217"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47" name="Instructions:">
            <a:extLst>
              <a:ext uri="{FF2B5EF4-FFF2-40B4-BE49-F238E27FC236}">
                <a16:creationId xmlns:a16="http://schemas.microsoft.com/office/drawing/2014/main" id="{6428A81E-0501-704A-9B3B-056CA4C3A133}"/>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190"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91" name="1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192" name="3"/>
          <p:cNvSpPr/>
          <p:nvPr/>
        </p:nvSpPr>
        <p:spPr>
          <a:xfrm>
            <a:off x="9973062" y="3223718"/>
            <a:ext cx="980667" cy="1780428"/>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93" name="14"/>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94" name="4"/>
          <p:cNvSpPr/>
          <p:nvPr/>
        </p:nvSpPr>
        <p:spPr>
          <a:xfrm>
            <a:off x="11541004" y="4015909"/>
            <a:ext cx="980667" cy="985464"/>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95" name="10"/>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96"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97"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98"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99"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00"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01" name="2"/>
          <p:cNvSpPr/>
          <p:nvPr/>
        </p:nvSpPr>
        <p:spPr>
          <a:xfrm>
            <a:off x="8230820" y="3209769"/>
            <a:ext cx="980666" cy="985464"/>
          </a:xfrm>
          <a:prstGeom prst="roundRect">
            <a:avLst>
              <a:gd name="adj" fmla="val 19426"/>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2" name="8"/>
          <p:cNvSpPr/>
          <p:nvPr/>
        </p:nvSpPr>
        <p:spPr>
          <a:xfrm>
            <a:off x="6483130" y="5473869"/>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03" name="6"/>
          <p:cNvSpPr/>
          <p:nvPr/>
        </p:nvSpPr>
        <p:spPr>
          <a:xfrm>
            <a:off x="6483130" y="4488010"/>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04"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rgbClr val="A6AAA8"/>
                </a:solidFill>
              </a:defRPr>
            </a:pPr>
            <a:r>
              <a:t>Magnet 2</a:t>
            </a:r>
          </a:p>
          <a:p>
            <a:pPr algn="l">
              <a:defRPr>
                <a:solidFill>
                  <a:srgbClr val="A6AAA8"/>
                </a:solidFill>
              </a:defRPr>
            </a:pPr>
            <a:r>
              <a:t>Magnet 3</a:t>
            </a:r>
          </a:p>
          <a:p>
            <a:pPr algn="l">
              <a:defRPr>
                <a:solidFill>
                  <a:srgbClr val="A6AAA8"/>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32" name="H"/>
          <p:cNvGrpSpPr/>
          <p:nvPr/>
        </p:nvGrpSpPr>
        <p:grpSpPr>
          <a:xfrm>
            <a:off x="11948658" y="4124721"/>
            <a:ext cx="691357" cy="691358"/>
            <a:chOff x="0" y="0"/>
            <a:chExt cx="691356" cy="691356"/>
          </a:xfrm>
        </p:grpSpPr>
        <p:sp>
          <p:nvSpPr>
            <p:cNvPr id="3231"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3230" name="H" descr="H"/>
            <p:cNvPicPr>
              <a:picLocks/>
            </p:cNvPicPr>
            <p:nvPr/>
          </p:nvPicPr>
          <p:blipFill>
            <a:blip r:embed="rId3"/>
            <a:stretch>
              <a:fillRect/>
            </a:stretch>
          </p:blipFill>
          <p:spPr>
            <a:xfrm>
              <a:off x="-1" y="-1"/>
              <a:ext cx="691358" cy="691358"/>
            </a:xfrm>
            <a:prstGeom prst="rect">
              <a:avLst/>
            </a:prstGeom>
            <a:effectLst/>
          </p:spPr>
        </p:pic>
      </p:grpSp>
      <p:sp>
        <p:nvSpPr>
          <p:cNvPr id="3233"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234"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235"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236"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237" name="L"/>
          <p:cNvSpPr/>
          <p:nvPr/>
        </p:nvSpPr>
        <p:spPr>
          <a:xfrm>
            <a:off x="4063081" y="41755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grpSp>
        <p:nvGrpSpPr>
          <p:cNvPr id="3240" name="G"/>
          <p:cNvGrpSpPr/>
          <p:nvPr/>
        </p:nvGrpSpPr>
        <p:grpSpPr>
          <a:xfrm>
            <a:off x="9497781" y="4124721"/>
            <a:ext cx="691357" cy="691358"/>
            <a:chOff x="0" y="0"/>
            <a:chExt cx="691356" cy="691356"/>
          </a:xfrm>
        </p:grpSpPr>
        <p:sp>
          <p:nvSpPr>
            <p:cNvPr id="3239"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3238" name="G" descr="G"/>
            <p:cNvPicPr>
              <a:picLocks/>
            </p:cNvPicPr>
            <p:nvPr/>
          </p:nvPicPr>
          <p:blipFill>
            <a:blip r:embed="rId3"/>
            <a:stretch>
              <a:fillRect/>
            </a:stretch>
          </p:blipFill>
          <p:spPr>
            <a:xfrm>
              <a:off x="-1" y="-1"/>
              <a:ext cx="691358" cy="691358"/>
            </a:xfrm>
            <a:prstGeom prst="rect">
              <a:avLst/>
            </a:prstGeom>
            <a:effectLst/>
          </p:spPr>
        </p:pic>
      </p:grpSp>
      <p:sp>
        <p:nvSpPr>
          <p:cNvPr id="3241"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242"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243"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244"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245"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246" name="Line"/>
          <p:cNvSpPr/>
          <p:nvPr/>
        </p:nvSpPr>
        <p:spPr>
          <a:xfrm flipH="1">
            <a:off x="2324781" y="5846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74"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75"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249"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76"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77"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252"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78"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79"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255"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80"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81"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258"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82"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83"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261"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2"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3"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4"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5"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6"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7"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8"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269"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270"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271"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272"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273"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47" name="Instructions:">
            <a:extLst>
              <a:ext uri="{FF2B5EF4-FFF2-40B4-BE49-F238E27FC236}">
                <a16:creationId xmlns:a16="http://schemas.microsoft.com/office/drawing/2014/main" id="{6CD2081E-9DF0-DA46-AF0B-7E8DEC1B80AD}"/>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88" name="H"/>
          <p:cNvGrpSpPr/>
          <p:nvPr/>
        </p:nvGrpSpPr>
        <p:grpSpPr>
          <a:xfrm>
            <a:off x="11948658" y="4124721"/>
            <a:ext cx="691357" cy="691358"/>
            <a:chOff x="0" y="0"/>
            <a:chExt cx="691356" cy="691356"/>
          </a:xfrm>
        </p:grpSpPr>
        <p:sp>
          <p:nvSpPr>
            <p:cNvPr id="3287"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3286" name="H" descr="H"/>
            <p:cNvPicPr>
              <a:picLocks/>
            </p:cNvPicPr>
            <p:nvPr/>
          </p:nvPicPr>
          <p:blipFill>
            <a:blip r:embed="rId3"/>
            <a:stretch>
              <a:fillRect/>
            </a:stretch>
          </p:blipFill>
          <p:spPr>
            <a:xfrm>
              <a:off x="-1" y="-1"/>
              <a:ext cx="691358" cy="691358"/>
            </a:xfrm>
            <a:prstGeom prst="rect">
              <a:avLst/>
            </a:prstGeom>
            <a:effectLst/>
          </p:spPr>
        </p:pic>
      </p:grpSp>
      <p:sp>
        <p:nvSpPr>
          <p:cNvPr id="3289" name="B"/>
          <p:cNvSpPr/>
          <p:nvPr/>
        </p:nvSpPr>
        <p:spPr>
          <a:xfrm>
            <a:off x="8706222" y="5305821"/>
            <a:ext cx="640558"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290"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291"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292"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293" name="L"/>
          <p:cNvSpPr/>
          <p:nvPr/>
        </p:nvSpPr>
        <p:spPr>
          <a:xfrm>
            <a:off x="4063081" y="41755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grpSp>
        <p:nvGrpSpPr>
          <p:cNvPr id="3296" name="G"/>
          <p:cNvGrpSpPr/>
          <p:nvPr/>
        </p:nvGrpSpPr>
        <p:grpSpPr>
          <a:xfrm>
            <a:off x="9497781" y="4124721"/>
            <a:ext cx="691357" cy="691358"/>
            <a:chOff x="0" y="0"/>
            <a:chExt cx="691356" cy="691356"/>
          </a:xfrm>
        </p:grpSpPr>
        <p:sp>
          <p:nvSpPr>
            <p:cNvPr id="3295"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3294" name="G" descr="G"/>
            <p:cNvPicPr>
              <a:picLocks/>
            </p:cNvPicPr>
            <p:nvPr/>
          </p:nvPicPr>
          <p:blipFill>
            <a:blip r:embed="rId3"/>
            <a:stretch>
              <a:fillRect/>
            </a:stretch>
          </p:blipFill>
          <p:spPr>
            <a:xfrm>
              <a:off x="-1" y="-1"/>
              <a:ext cx="691358" cy="691358"/>
            </a:xfrm>
            <a:prstGeom prst="rect">
              <a:avLst/>
            </a:prstGeom>
            <a:effectLst/>
          </p:spPr>
        </p:pic>
      </p:grpSp>
      <p:sp>
        <p:nvSpPr>
          <p:cNvPr id="3297" name="A"/>
          <p:cNvSpPr/>
          <p:nvPr/>
        </p:nvSpPr>
        <p:spPr>
          <a:xfrm>
            <a:off x="7889264"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298"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299" name="J"/>
          <p:cNvSpPr/>
          <p:nvPr/>
        </p:nvSpPr>
        <p:spPr>
          <a:xfrm>
            <a:off x="7889264"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300"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301"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302" name="Line"/>
          <p:cNvSpPr/>
          <p:nvPr/>
        </p:nvSpPr>
        <p:spPr>
          <a:xfrm flipH="1">
            <a:off x="2324781" y="5846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28"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29"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05"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30"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31"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08"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32"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33"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11"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34"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35"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14"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15"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16"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17"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18"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19"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20"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21"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22"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323"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324"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325"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326"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327"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45" name="Instructions:">
            <a:extLst>
              <a:ext uri="{FF2B5EF4-FFF2-40B4-BE49-F238E27FC236}">
                <a16:creationId xmlns:a16="http://schemas.microsoft.com/office/drawing/2014/main" id="{15A4766C-B90D-AA47-B715-68DE4798AACE}"/>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40" name="H"/>
          <p:cNvGrpSpPr/>
          <p:nvPr/>
        </p:nvGrpSpPr>
        <p:grpSpPr>
          <a:xfrm>
            <a:off x="11948658" y="4124721"/>
            <a:ext cx="691357" cy="691358"/>
            <a:chOff x="0" y="0"/>
            <a:chExt cx="691356" cy="691356"/>
          </a:xfrm>
        </p:grpSpPr>
        <p:sp>
          <p:nvSpPr>
            <p:cNvPr id="3339"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3338" name="H" descr="H"/>
            <p:cNvPicPr>
              <a:picLocks/>
            </p:cNvPicPr>
            <p:nvPr/>
          </p:nvPicPr>
          <p:blipFill>
            <a:blip r:embed="rId3"/>
            <a:stretch>
              <a:fillRect/>
            </a:stretch>
          </p:blipFill>
          <p:spPr>
            <a:xfrm>
              <a:off x="-1" y="-1"/>
              <a:ext cx="691358" cy="691358"/>
            </a:xfrm>
            <a:prstGeom prst="rect">
              <a:avLst/>
            </a:prstGeom>
            <a:effectLst/>
          </p:spPr>
        </p:pic>
      </p:grpSp>
      <p:sp>
        <p:nvSpPr>
          <p:cNvPr id="3341" name="B"/>
          <p:cNvSpPr/>
          <p:nvPr/>
        </p:nvSpPr>
        <p:spPr>
          <a:xfrm>
            <a:off x="8706222" y="5305821"/>
            <a:ext cx="640558"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342"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343"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344"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345" name="L"/>
          <p:cNvSpPr/>
          <p:nvPr/>
        </p:nvSpPr>
        <p:spPr>
          <a:xfrm>
            <a:off x="4063081" y="41755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grpSp>
        <p:nvGrpSpPr>
          <p:cNvPr id="3348" name="G"/>
          <p:cNvGrpSpPr/>
          <p:nvPr/>
        </p:nvGrpSpPr>
        <p:grpSpPr>
          <a:xfrm>
            <a:off x="9497781" y="4124721"/>
            <a:ext cx="691357" cy="691358"/>
            <a:chOff x="0" y="0"/>
            <a:chExt cx="691356" cy="691356"/>
          </a:xfrm>
        </p:grpSpPr>
        <p:sp>
          <p:nvSpPr>
            <p:cNvPr id="3347"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3346" name="G" descr="G"/>
            <p:cNvPicPr>
              <a:picLocks/>
            </p:cNvPicPr>
            <p:nvPr/>
          </p:nvPicPr>
          <p:blipFill>
            <a:blip r:embed="rId3"/>
            <a:stretch>
              <a:fillRect/>
            </a:stretch>
          </p:blipFill>
          <p:spPr>
            <a:xfrm>
              <a:off x="-1" y="-1"/>
              <a:ext cx="691358" cy="691358"/>
            </a:xfrm>
            <a:prstGeom prst="rect">
              <a:avLst/>
            </a:prstGeom>
            <a:effectLst/>
          </p:spPr>
        </p:pic>
      </p:grpSp>
      <p:sp>
        <p:nvSpPr>
          <p:cNvPr id="3349" name="A"/>
          <p:cNvSpPr/>
          <p:nvPr/>
        </p:nvSpPr>
        <p:spPr>
          <a:xfrm>
            <a:off x="7889264"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350"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351" name="J"/>
          <p:cNvSpPr/>
          <p:nvPr/>
        </p:nvSpPr>
        <p:spPr>
          <a:xfrm>
            <a:off x="7889264"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352"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353"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354" name="Line"/>
          <p:cNvSpPr/>
          <p:nvPr/>
        </p:nvSpPr>
        <p:spPr>
          <a:xfrm flipH="1">
            <a:off x="2324781" y="63039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80"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81"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57"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8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8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60"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84"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85"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63"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86"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87"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66"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67"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68"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69"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70"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71"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72"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73"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74"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375"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376"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377"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378"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379"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45" name="Instructions:">
            <a:extLst>
              <a:ext uri="{FF2B5EF4-FFF2-40B4-BE49-F238E27FC236}">
                <a16:creationId xmlns:a16="http://schemas.microsoft.com/office/drawing/2014/main" id="{6D0644E0-DD4A-BE41-9B91-275F88C509CA}"/>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92" name="H"/>
          <p:cNvGrpSpPr/>
          <p:nvPr/>
        </p:nvGrpSpPr>
        <p:grpSpPr>
          <a:xfrm>
            <a:off x="11948658" y="4124721"/>
            <a:ext cx="691357" cy="691358"/>
            <a:chOff x="0" y="0"/>
            <a:chExt cx="691356" cy="691356"/>
          </a:xfrm>
        </p:grpSpPr>
        <p:sp>
          <p:nvSpPr>
            <p:cNvPr id="3391"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3390" name="H" descr="H"/>
            <p:cNvPicPr>
              <a:picLocks/>
            </p:cNvPicPr>
            <p:nvPr/>
          </p:nvPicPr>
          <p:blipFill>
            <a:blip r:embed="rId3"/>
            <a:stretch>
              <a:fillRect/>
            </a:stretch>
          </p:blipFill>
          <p:spPr>
            <a:xfrm>
              <a:off x="-1" y="-1"/>
              <a:ext cx="691358" cy="691358"/>
            </a:xfrm>
            <a:prstGeom prst="rect">
              <a:avLst/>
            </a:prstGeom>
            <a:effectLst/>
          </p:spPr>
        </p:pic>
      </p:grpSp>
      <p:sp>
        <p:nvSpPr>
          <p:cNvPr id="3393" name="B"/>
          <p:cNvSpPr/>
          <p:nvPr/>
        </p:nvSpPr>
        <p:spPr>
          <a:xfrm>
            <a:off x="8706222" y="5305821"/>
            <a:ext cx="640558"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394"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395"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396"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397" name="L"/>
          <p:cNvSpPr/>
          <p:nvPr/>
        </p:nvSpPr>
        <p:spPr>
          <a:xfrm>
            <a:off x="4063081" y="41755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grpSp>
        <p:nvGrpSpPr>
          <p:cNvPr id="3400" name="G"/>
          <p:cNvGrpSpPr/>
          <p:nvPr/>
        </p:nvGrpSpPr>
        <p:grpSpPr>
          <a:xfrm>
            <a:off x="9497781" y="4124721"/>
            <a:ext cx="691357" cy="691358"/>
            <a:chOff x="0" y="0"/>
            <a:chExt cx="691356" cy="691356"/>
          </a:xfrm>
        </p:grpSpPr>
        <p:sp>
          <p:nvSpPr>
            <p:cNvPr id="3399"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3398" name="G" descr="G"/>
            <p:cNvPicPr>
              <a:picLocks/>
            </p:cNvPicPr>
            <p:nvPr/>
          </p:nvPicPr>
          <p:blipFill>
            <a:blip r:embed="rId3"/>
            <a:stretch>
              <a:fillRect/>
            </a:stretch>
          </p:blipFill>
          <p:spPr>
            <a:xfrm>
              <a:off x="-1" y="-1"/>
              <a:ext cx="691358" cy="691358"/>
            </a:xfrm>
            <a:prstGeom prst="rect">
              <a:avLst/>
            </a:prstGeom>
            <a:effectLst/>
          </p:spPr>
        </p:pic>
      </p:grpSp>
      <p:sp>
        <p:nvSpPr>
          <p:cNvPr id="3401" name="A"/>
          <p:cNvSpPr/>
          <p:nvPr/>
        </p:nvSpPr>
        <p:spPr>
          <a:xfrm>
            <a:off x="7889264"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402"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403" name="J"/>
          <p:cNvSpPr/>
          <p:nvPr/>
        </p:nvSpPr>
        <p:spPr>
          <a:xfrm>
            <a:off x="7889264"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404"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405"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406" name="Line"/>
          <p:cNvSpPr/>
          <p:nvPr/>
        </p:nvSpPr>
        <p:spPr>
          <a:xfrm flipH="1">
            <a:off x="2324781" y="67103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32"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433"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409"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34"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435"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412"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36"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437"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415"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38"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439"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418"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19"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0"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1"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2"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3"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4"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5"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6"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427"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428"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429"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430"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431"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45" name="Instructions:">
            <a:extLst>
              <a:ext uri="{FF2B5EF4-FFF2-40B4-BE49-F238E27FC236}">
                <a16:creationId xmlns:a16="http://schemas.microsoft.com/office/drawing/2014/main" id="{576CFE45-0899-3C49-8C1D-197CD243C17E}"/>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2" name="H"/>
          <p:cNvSpPr/>
          <p:nvPr/>
        </p:nvSpPr>
        <p:spPr>
          <a:xfrm>
            <a:off x="9523181"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443" name="B"/>
          <p:cNvSpPr/>
          <p:nvPr/>
        </p:nvSpPr>
        <p:spPr>
          <a:xfrm>
            <a:off x="8706222" y="5305821"/>
            <a:ext cx="640558"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444"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445"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446"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447" name="L"/>
          <p:cNvSpPr/>
          <p:nvPr/>
        </p:nvSpPr>
        <p:spPr>
          <a:xfrm>
            <a:off x="4063081" y="41755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448" name="G"/>
          <p:cNvSpPr/>
          <p:nvPr/>
        </p:nvSpPr>
        <p:spPr>
          <a:xfrm>
            <a:off x="9523181"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449" name="A"/>
          <p:cNvSpPr/>
          <p:nvPr/>
        </p:nvSpPr>
        <p:spPr>
          <a:xfrm>
            <a:off x="7889264"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450"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451" name="J"/>
          <p:cNvSpPr/>
          <p:nvPr/>
        </p:nvSpPr>
        <p:spPr>
          <a:xfrm>
            <a:off x="7889264"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452"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453"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454" name="Line"/>
          <p:cNvSpPr/>
          <p:nvPr/>
        </p:nvSpPr>
        <p:spPr>
          <a:xfrm flipH="1">
            <a:off x="2324781" y="67103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78"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479"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457"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80"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481"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460"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82"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483"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463"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64"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65"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66"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67"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68"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69"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70"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71"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72" name="Line"/>
          <p:cNvSpPr/>
          <p:nvPr/>
        </p:nvSpPr>
        <p:spPr>
          <a:xfrm flipV="1">
            <a:off x="9839718"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473"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474"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475"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1">
                              <a:hueOff val="-136794"/>
                              <a:satOff val="-2150"/>
                              <a:lumOff val="15693"/>
                            </a:schemeClr>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1">
                              <a:hueOff val="-136794"/>
                              <a:satOff val="-2150"/>
                              <a:lumOff val="15693"/>
                            </a:schemeClr>
                          </a:solidFill>
                          <a:latin typeface="Helvetica"/>
                          <a:ea typeface="Helvetica"/>
                          <a:cs typeface="Helvetica"/>
                          <a:sym typeface="Helvetica"/>
                        </a:rPr>
                        <a:t>8</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476"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rPr dirty="0"/>
              <a:t>Union(C,K)</a:t>
            </a:r>
          </a:p>
          <a:p>
            <a:pPr algn="l">
              <a:defRPr sz="2800"/>
            </a:pPr>
            <a:r>
              <a:rPr dirty="0"/>
              <a:t>Union(F,E)</a:t>
            </a:r>
          </a:p>
          <a:p>
            <a:pPr algn="l">
              <a:defRPr sz="2800"/>
            </a:pPr>
            <a:r>
              <a:rPr dirty="0"/>
              <a:t>Union(A,J)</a:t>
            </a:r>
          </a:p>
          <a:p>
            <a:pPr algn="l">
              <a:defRPr sz="2800"/>
            </a:pPr>
            <a:r>
              <a:rPr dirty="0"/>
              <a:t>Union(A,B)</a:t>
            </a:r>
          </a:p>
          <a:p>
            <a:pPr algn="l">
              <a:defRPr sz="2800"/>
            </a:pPr>
            <a:r>
              <a:rPr dirty="0"/>
              <a:t>Union(C,D)</a:t>
            </a:r>
          </a:p>
          <a:p>
            <a:pPr algn="l">
              <a:defRPr sz="2800"/>
            </a:pPr>
            <a:r>
              <a:rPr dirty="0"/>
              <a:t>Union(D,I)</a:t>
            </a:r>
          </a:p>
          <a:p>
            <a:pPr algn="l">
              <a:defRPr sz="2800"/>
            </a:pPr>
            <a:r>
              <a:rPr dirty="0"/>
              <a:t>Union(L,F)</a:t>
            </a:r>
          </a:p>
          <a:p>
            <a:pPr algn="l">
              <a:defRPr sz="2800"/>
            </a:pPr>
            <a:r>
              <a:rPr dirty="0"/>
              <a:t>Union(C,A)</a:t>
            </a:r>
          </a:p>
          <a:p>
            <a:pPr algn="l">
              <a:defRPr sz="2800"/>
            </a:pPr>
            <a:r>
              <a:rPr dirty="0"/>
              <a:t>Union(A,B)</a:t>
            </a:r>
          </a:p>
          <a:p>
            <a:pPr algn="l">
              <a:defRPr sz="2800"/>
            </a:pPr>
            <a:r>
              <a:rPr dirty="0"/>
              <a:t>Union(H,G)</a:t>
            </a:r>
          </a:p>
          <a:p>
            <a:pPr algn="l">
              <a:defRPr sz="2800"/>
            </a:pPr>
            <a:r>
              <a:rPr dirty="0"/>
              <a:t>Union(H,F)</a:t>
            </a:r>
          </a:p>
          <a:p>
            <a:pPr algn="l">
              <a:defRPr sz="2800"/>
            </a:pPr>
            <a:r>
              <a:rPr dirty="0"/>
              <a:t>Union(H,B)</a:t>
            </a:r>
          </a:p>
        </p:txBody>
      </p:sp>
      <p:sp>
        <p:nvSpPr>
          <p:cNvPr id="3477"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39" name="Instructions:">
            <a:extLst>
              <a:ext uri="{FF2B5EF4-FFF2-40B4-BE49-F238E27FC236}">
                <a16:creationId xmlns:a16="http://schemas.microsoft.com/office/drawing/2014/main" id="{097F77A2-C608-8D4B-96B5-E61F5C2BFC66}"/>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6" name="H"/>
          <p:cNvSpPr/>
          <p:nvPr/>
        </p:nvSpPr>
        <p:spPr>
          <a:xfrm>
            <a:off x="9523181"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487" name="B"/>
          <p:cNvSpPr/>
          <p:nvPr/>
        </p:nvSpPr>
        <p:spPr>
          <a:xfrm>
            <a:off x="8706222" y="5305821"/>
            <a:ext cx="640558"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488"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489"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490"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491" name="L"/>
          <p:cNvSpPr/>
          <p:nvPr/>
        </p:nvSpPr>
        <p:spPr>
          <a:xfrm>
            <a:off x="4063081" y="41755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492" name="G"/>
          <p:cNvSpPr/>
          <p:nvPr/>
        </p:nvSpPr>
        <p:spPr>
          <a:xfrm>
            <a:off x="9523181"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493" name="A"/>
          <p:cNvSpPr/>
          <p:nvPr/>
        </p:nvSpPr>
        <p:spPr>
          <a:xfrm>
            <a:off x="7889264"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494"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495" name="J"/>
          <p:cNvSpPr/>
          <p:nvPr/>
        </p:nvSpPr>
        <p:spPr>
          <a:xfrm>
            <a:off x="7889264"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496"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497"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498" name="Line"/>
          <p:cNvSpPr/>
          <p:nvPr/>
        </p:nvSpPr>
        <p:spPr>
          <a:xfrm flipH="1">
            <a:off x="2324781" y="71421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22"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523"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501"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24"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525"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504"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26"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527"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507"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08"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09"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0"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1"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2"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3"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4"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5"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6" name="Line"/>
          <p:cNvSpPr/>
          <p:nvPr/>
        </p:nvSpPr>
        <p:spPr>
          <a:xfrm flipV="1">
            <a:off x="9839718"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517"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518"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519"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1">
                              <a:hueOff val="-136794"/>
                              <a:satOff val="-2150"/>
                              <a:lumOff val="15693"/>
                            </a:schemeClr>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1">
                              <a:hueOff val="-136794"/>
                              <a:satOff val="-2150"/>
                              <a:lumOff val="15693"/>
                            </a:schemeClr>
                          </a:solidFill>
                          <a:latin typeface="Helvetica"/>
                          <a:ea typeface="Helvetica"/>
                          <a:cs typeface="Helvetica"/>
                          <a:sym typeface="Helvetica"/>
                        </a:rPr>
                        <a:t>8</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520"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521"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39" name="Instructions:">
            <a:extLst>
              <a:ext uri="{FF2B5EF4-FFF2-40B4-BE49-F238E27FC236}">
                <a16:creationId xmlns:a16="http://schemas.microsoft.com/office/drawing/2014/main" id="{CA4B2652-5B2E-924F-ABE9-0BF54972E888}"/>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0" name="H"/>
          <p:cNvSpPr/>
          <p:nvPr/>
        </p:nvSpPr>
        <p:spPr>
          <a:xfrm>
            <a:off x="4063081" y="64869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531" name="B"/>
          <p:cNvSpPr/>
          <p:nvPr/>
        </p:nvSpPr>
        <p:spPr>
          <a:xfrm>
            <a:off x="8706222" y="5305821"/>
            <a:ext cx="640558"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532"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533"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534" name="E"/>
          <p:cNvSpPr/>
          <p:nvPr/>
        </p:nvSpPr>
        <p:spPr>
          <a:xfrm>
            <a:off x="2987510"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535" name="L"/>
          <p:cNvSpPr/>
          <p:nvPr/>
        </p:nvSpPr>
        <p:spPr>
          <a:xfrm>
            <a:off x="4063081" y="41755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536" name="G"/>
          <p:cNvSpPr/>
          <p:nvPr/>
        </p:nvSpPr>
        <p:spPr>
          <a:xfrm>
            <a:off x="4063081" y="53312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537" name="A"/>
          <p:cNvSpPr/>
          <p:nvPr/>
        </p:nvSpPr>
        <p:spPr>
          <a:xfrm>
            <a:off x="7889264"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538"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539" name="J"/>
          <p:cNvSpPr/>
          <p:nvPr/>
        </p:nvSpPr>
        <p:spPr>
          <a:xfrm>
            <a:off x="7889264"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540"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541" name="F"/>
          <p:cNvSpPr/>
          <p:nvPr/>
        </p:nvSpPr>
        <p:spPr>
          <a:xfrm>
            <a:off x="2987510"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542" name="Line"/>
          <p:cNvSpPr/>
          <p:nvPr/>
        </p:nvSpPr>
        <p:spPr>
          <a:xfrm flipH="1">
            <a:off x="2324781" y="71421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64"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565"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545"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66"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567"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548"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49"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0"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1"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2"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3"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4"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5"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6"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7" name="Line"/>
          <p:cNvSpPr/>
          <p:nvPr/>
        </p:nvSpPr>
        <p:spPr>
          <a:xfrm flipV="1">
            <a:off x="4379618" y="60495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8" name="Line"/>
          <p:cNvSpPr/>
          <p:nvPr/>
        </p:nvSpPr>
        <p:spPr>
          <a:xfrm flipH="1" flipV="1">
            <a:off x="3564036" y="4778134"/>
            <a:ext cx="506016" cy="5789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559"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560"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561"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8</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562"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rPr dirty="0"/>
              <a:t>Union(C,K)</a:t>
            </a:r>
          </a:p>
          <a:p>
            <a:pPr algn="l">
              <a:defRPr sz="2800"/>
            </a:pPr>
            <a:r>
              <a:rPr dirty="0"/>
              <a:t>Union(F,E)</a:t>
            </a:r>
          </a:p>
          <a:p>
            <a:pPr algn="l">
              <a:defRPr sz="2800"/>
            </a:pPr>
            <a:r>
              <a:rPr dirty="0"/>
              <a:t>Union(A,J)</a:t>
            </a:r>
          </a:p>
          <a:p>
            <a:pPr algn="l">
              <a:defRPr sz="2800"/>
            </a:pPr>
            <a:r>
              <a:rPr dirty="0"/>
              <a:t>Union(A,B)</a:t>
            </a:r>
          </a:p>
          <a:p>
            <a:pPr algn="l">
              <a:defRPr sz="2800"/>
            </a:pPr>
            <a:r>
              <a:rPr dirty="0"/>
              <a:t>Union(C,D)</a:t>
            </a:r>
          </a:p>
          <a:p>
            <a:pPr algn="l">
              <a:defRPr sz="2800"/>
            </a:pPr>
            <a:r>
              <a:rPr dirty="0"/>
              <a:t>Union(D,I)</a:t>
            </a:r>
          </a:p>
          <a:p>
            <a:pPr algn="l">
              <a:defRPr sz="2800"/>
            </a:pPr>
            <a:r>
              <a:rPr dirty="0"/>
              <a:t>Union(L,F)</a:t>
            </a:r>
          </a:p>
          <a:p>
            <a:pPr algn="l">
              <a:defRPr sz="2800"/>
            </a:pPr>
            <a:r>
              <a:rPr dirty="0"/>
              <a:t>Union(C,A)</a:t>
            </a:r>
          </a:p>
          <a:p>
            <a:pPr algn="l">
              <a:defRPr sz="2800"/>
            </a:pPr>
            <a:r>
              <a:rPr dirty="0"/>
              <a:t>Union(A,B)</a:t>
            </a:r>
          </a:p>
          <a:p>
            <a:pPr algn="l">
              <a:defRPr sz="2800"/>
            </a:pPr>
            <a:r>
              <a:rPr dirty="0"/>
              <a:t>Union(H,G)</a:t>
            </a:r>
          </a:p>
          <a:p>
            <a:pPr algn="l">
              <a:defRPr sz="2800"/>
            </a:pPr>
            <a:r>
              <a:rPr dirty="0"/>
              <a:t>Union(H,F)</a:t>
            </a:r>
          </a:p>
          <a:p>
            <a:pPr algn="l">
              <a:defRPr sz="2800"/>
            </a:pPr>
            <a:r>
              <a:rPr dirty="0"/>
              <a:t>Union(H,B)</a:t>
            </a:r>
          </a:p>
        </p:txBody>
      </p:sp>
      <p:sp>
        <p:nvSpPr>
          <p:cNvPr id="3563"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37" name="Instructions:">
            <a:extLst>
              <a:ext uri="{FF2B5EF4-FFF2-40B4-BE49-F238E27FC236}">
                <a16:creationId xmlns:a16="http://schemas.microsoft.com/office/drawing/2014/main" id="{5DD3D70F-18A6-2141-BDA9-A8B7EEC9F78E}"/>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0" name="H"/>
          <p:cNvSpPr/>
          <p:nvPr/>
        </p:nvSpPr>
        <p:spPr>
          <a:xfrm>
            <a:off x="4063081" y="64869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571" name="B"/>
          <p:cNvSpPr/>
          <p:nvPr/>
        </p:nvSpPr>
        <p:spPr>
          <a:xfrm>
            <a:off x="8706222" y="5305821"/>
            <a:ext cx="640558"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572"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573"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574" name="E"/>
          <p:cNvSpPr/>
          <p:nvPr/>
        </p:nvSpPr>
        <p:spPr>
          <a:xfrm>
            <a:off x="2987510"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575" name="L"/>
          <p:cNvSpPr/>
          <p:nvPr/>
        </p:nvSpPr>
        <p:spPr>
          <a:xfrm>
            <a:off x="4063081" y="41755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576" name="G"/>
          <p:cNvSpPr/>
          <p:nvPr/>
        </p:nvSpPr>
        <p:spPr>
          <a:xfrm>
            <a:off x="4063081" y="53312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577" name="A"/>
          <p:cNvSpPr/>
          <p:nvPr/>
        </p:nvSpPr>
        <p:spPr>
          <a:xfrm>
            <a:off x="7889264"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578"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579" name="J"/>
          <p:cNvSpPr/>
          <p:nvPr/>
        </p:nvSpPr>
        <p:spPr>
          <a:xfrm>
            <a:off x="7889264" y="41501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580"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581" name="F"/>
          <p:cNvSpPr/>
          <p:nvPr/>
        </p:nvSpPr>
        <p:spPr>
          <a:xfrm>
            <a:off x="2987510"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582" name="Line"/>
          <p:cNvSpPr/>
          <p:nvPr/>
        </p:nvSpPr>
        <p:spPr>
          <a:xfrm flipH="1">
            <a:off x="2324781" y="75612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04"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605"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585"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06"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607"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588"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89"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0"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1"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2"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593"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4"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5"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6"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7"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8" name="Line"/>
          <p:cNvSpPr/>
          <p:nvPr/>
        </p:nvSpPr>
        <p:spPr>
          <a:xfrm flipV="1">
            <a:off x="4379618" y="60495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9" name="Line"/>
          <p:cNvSpPr/>
          <p:nvPr/>
        </p:nvSpPr>
        <p:spPr>
          <a:xfrm flipH="1" flipV="1">
            <a:off x="3564036" y="4778134"/>
            <a:ext cx="506016" cy="5789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600"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601"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602"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8</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603"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38" name="Instructions:">
            <a:extLst>
              <a:ext uri="{FF2B5EF4-FFF2-40B4-BE49-F238E27FC236}">
                <a16:creationId xmlns:a16="http://schemas.microsoft.com/office/drawing/2014/main" id="{A163B568-D73E-114C-BD63-104FE85BC1B8}"/>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0" name="H"/>
          <p:cNvSpPr/>
          <p:nvPr/>
        </p:nvSpPr>
        <p:spPr>
          <a:xfrm>
            <a:off x="4063081" y="64869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611" name="B"/>
          <p:cNvSpPr/>
          <p:nvPr/>
        </p:nvSpPr>
        <p:spPr>
          <a:xfrm>
            <a:off x="8706222" y="5305821"/>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612"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613" name="D"/>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614" name="E"/>
          <p:cNvSpPr/>
          <p:nvPr/>
        </p:nvSpPr>
        <p:spPr>
          <a:xfrm>
            <a:off x="2987510"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615" name="L"/>
          <p:cNvSpPr/>
          <p:nvPr/>
        </p:nvSpPr>
        <p:spPr>
          <a:xfrm>
            <a:off x="4063081" y="41755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616" name="G"/>
          <p:cNvSpPr/>
          <p:nvPr/>
        </p:nvSpPr>
        <p:spPr>
          <a:xfrm>
            <a:off x="4063081" y="53312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617" name="A"/>
          <p:cNvSpPr/>
          <p:nvPr/>
        </p:nvSpPr>
        <p:spPr>
          <a:xfrm>
            <a:off x="7889264"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618" name="I"/>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619" name="J"/>
          <p:cNvSpPr/>
          <p:nvPr/>
        </p:nvSpPr>
        <p:spPr>
          <a:xfrm>
            <a:off x="7889264" y="41501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620"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621" name="F"/>
          <p:cNvSpPr/>
          <p:nvPr/>
        </p:nvSpPr>
        <p:spPr>
          <a:xfrm>
            <a:off x="2987510" y="5305821"/>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643"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644"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624"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25"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26"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27"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28"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29"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0"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1"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2"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3" name="Line"/>
          <p:cNvSpPr/>
          <p:nvPr/>
        </p:nvSpPr>
        <p:spPr>
          <a:xfrm flipV="1">
            <a:off x="4379618" y="60495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4" name="Line"/>
          <p:cNvSpPr/>
          <p:nvPr/>
        </p:nvSpPr>
        <p:spPr>
          <a:xfrm flipH="1" flipV="1">
            <a:off x="3564036" y="4778134"/>
            <a:ext cx="506016" cy="5789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45" name="Connection Line"/>
          <p:cNvSpPr/>
          <p:nvPr/>
        </p:nvSpPr>
        <p:spPr>
          <a:xfrm>
            <a:off x="3516866" y="3601658"/>
            <a:ext cx="2707408" cy="561462"/>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636" name="Line"/>
          <p:cNvSpPr/>
          <p:nvPr/>
        </p:nvSpPr>
        <p:spPr>
          <a:xfrm>
            <a:off x="6124979" y="4084870"/>
            <a:ext cx="194520"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7" name="Line"/>
          <p:cNvSpPr/>
          <p:nvPr/>
        </p:nvSpPr>
        <p:spPr>
          <a:xfrm flipH="1">
            <a:off x="2324781" y="75612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638"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639"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640"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641"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642"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36" name="Instructions:">
            <a:extLst>
              <a:ext uri="{FF2B5EF4-FFF2-40B4-BE49-F238E27FC236}">
                <a16:creationId xmlns:a16="http://schemas.microsoft.com/office/drawing/2014/main" id="{2B244517-D156-1C4F-88BA-140CE2D808E0}"/>
              </a:ext>
            </a:extLst>
          </p:cNvPr>
          <p:cNvSpPr/>
          <p:nvPr/>
        </p:nvSpPr>
        <p:spPr>
          <a:xfrm>
            <a:off x="609498" y="2128815"/>
            <a:ext cx="133369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7" name="Summary"/>
          <p:cNvSpPr>
            <a:spLocks noGrp="1"/>
          </p:cNvSpPr>
          <p:nvPr>
            <p:ph type="title"/>
          </p:nvPr>
        </p:nvSpPr>
        <p:spPr>
          <a:xfrm>
            <a:off x="952500" y="254000"/>
            <a:ext cx="11099800" cy="1364159"/>
          </a:xfrm>
          <a:prstGeom prst="rect">
            <a:avLst/>
          </a:prstGeom>
        </p:spPr>
        <p:txBody>
          <a:bodyPr/>
          <a:lstStyle>
            <a:lvl1pPr>
              <a:defRPr b="1"/>
            </a:lvl1pPr>
          </a:lstStyle>
          <a:p>
            <a:r>
              <a:rPr lang="zh-CN" altLang="en-US" dirty="0"/>
              <a:t>总结</a:t>
            </a:r>
            <a:endParaRPr dirty="0"/>
          </a:p>
        </p:txBody>
      </p:sp>
      <p:sp>
        <p:nvSpPr>
          <p:cNvPr id="3648" name="Find Operation"/>
          <p:cNvSpPr/>
          <p:nvPr/>
        </p:nvSpPr>
        <p:spPr>
          <a:xfrm>
            <a:off x="2893008" y="1949699"/>
            <a:ext cx="7218784" cy="87203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5000" u="sng"/>
            </a:lvl1pPr>
          </a:lstStyle>
          <a:p>
            <a:r>
              <a:rPr lang="en-US" dirty="0" err="1"/>
              <a:t>查找操作</a:t>
            </a:r>
            <a:endParaRPr dirty="0"/>
          </a:p>
        </p:txBody>
      </p:sp>
      <p:sp>
        <p:nvSpPr>
          <p:cNvPr id="3649" name="Union Operation"/>
          <p:cNvSpPr/>
          <p:nvPr/>
        </p:nvSpPr>
        <p:spPr>
          <a:xfrm>
            <a:off x="2893008" y="5015663"/>
            <a:ext cx="7218784" cy="87203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5000" u="sng"/>
            </a:lvl1pPr>
          </a:lstStyle>
          <a:p>
            <a:r>
              <a:rPr lang="zh-CN" altLang="en-US" dirty="0"/>
              <a:t>合并操作</a:t>
            </a:r>
            <a:endParaRPr dirty="0"/>
          </a:p>
        </p:txBody>
      </p:sp>
      <p:sp>
        <p:nvSpPr>
          <p:cNvPr id="3650" name="To find which component a particular element belongs to find the root of that component by following the parent nodes until a self loop is reached (a node who's parent is itself)"/>
          <p:cNvSpPr/>
          <p:nvPr/>
        </p:nvSpPr>
        <p:spPr>
          <a:xfrm>
            <a:off x="843328" y="2973352"/>
            <a:ext cx="11318144" cy="17645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为了</a:t>
            </a:r>
            <a:r>
              <a:rPr lang="zh-CN" altLang="en-US" b="1" dirty="0">
                <a:solidFill>
                  <a:srgbClr val="E9A432"/>
                </a:solidFill>
              </a:rPr>
              <a:t>查找</a:t>
            </a:r>
            <a:r>
              <a:rPr lang="en-US" altLang="zh-CN" b="1" dirty="0">
                <a:solidFill>
                  <a:srgbClr val="E9A432"/>
                </a:solidFill>
              </a:rPr>
              <a:t>Find</a:t>
            </a:r>
            <a:r>
              <a:rPr lang="zh-CN" altLang="en-US" dirty="0"/>
              <a:t>某个元素隶属于哪个组，只要不断查找该元素的父节点，一直找到根节点为止</a:t>
            </a:r>
            <a:r>
              <a:rPr lang="en-US" altLang="zh-CN" dirty="0"/>
              <a:t>(</a:t>
            </a:r>
            <a:r>
              <a:rPr lang="zh-CN" altLang="en-US" dirty="0"/>
              <a:t>根节点的父节点指向自己</a:t>
            </a:r>
            <a:r>
              <a:rPr lang="en-US" altLang="zh-CN" dirty="0"/>
              <a:t>)</a:t>
            </a:r>
            <a:r>
              <a:rPr lang="zh-CN" altLang="en-US" dirty="0"/>
              <a:t>。</a:t>
            </a:r>
            <a:endParaRPr dirty="0"/>
          </a:p>
        </p:txBody>
      </p:sp>
      <p:sp>
        <p:nvSpPr>
          <p:cNvPr id="3651" name="To unify two elements find which are the root nodes of each component and if the root nodes are different make one of the root nodes be the parent of the other."/>
          <p:cNvSpPr/>
          <p:nvPr/>
        </p:nvSpPr>
        <p:spPr>
          <a:xfrm>
            <a:off x="843328" y="6165422"/>
            <a:ext cx="11318144"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为了将两个元素进行</a:t>
            </a:r>
            <a:r>
              <a:rPr lang="zh-CN" altLang="en-US" b="1" dirty="0">
                <a:solidFill>
                  <a:srgbClr val="E9A432"/>
                </a:solidFill>
              </a:rPr>
              <a:t>合并</a:t>
            </a:r>
            <a:r>
              <a:rPr lang="en-US" altLang="zh-CN" b="1" dirty="0">
                <a:solidFill>
                  <a:srgbClr val="E9A432"/>
                </a:solidFill>
              </a:rPr>
              <a:t>unify</a:t>
            </a:r>
            <a:r>
              <a:rPr lang="zh-CN" altLang="en-US" dirty="0"/>
              <a:t>，只要找到这两个元素的根节点，如果它们的根节点不相同，就将其中一个根节点指向另外一个根节点。通常将元素较少的组，合并入元素较多的组。</a:t>
            </a:r>
            <a:endParaRPr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207"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08" name="1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09" name="3"/>
          <p:cNvSpPr/>
          <p:nvPr/>
        </p:nvSpPr>
        <p:spPr>
          <a:xfrm>
            <a:off x="9973062" y="3223718"/>
            <a:ext cx="980667" cy="1780428"/>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10" name="14"/>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11" name="4"/>
          <p:cNvSpPr/>
          <p:nvPr/>
        </p:nvSpPr>
        <p:spPr>
          <a:xfrm>
            <a:off x="11541004" y="4015909"/>
            <a:ext cx="980667" cy="985464"/>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12" name="10"/>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13"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14"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15"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16"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17"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18" name="2"/>
          <p:cNvSpPr/>
          <p:nvPr/>
        </p:nvSpPr>
        <p:spPr>
          <a:xfrm>
            <a:off x="8230820" y="3209769"/>
            <a:ext cx="980666" cy="985464"/>
          </a:xfrm>
          <a:prstGeom prst="roundRect">
            <a:avLst>
              <a:gd name="adj" fmla="val 19426"/>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9" name="Line"/>
          <p:cNvSpPr/>
          <p:nvPr/>
        </p:nvSpPr>
        <p:spPr>
          <a:xfrm>
            <a:off x="11107866" y="4412262"/>
            <a:ext cx="344519"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0" name="Line"/>
          <p:cNvSpPr/>
          <p:nvPr/>
        </p:nvSpPr>
        <p:spPr>
          <a:xfrm flipH="1">
            <a:off x="11042348" y="4605019"/>
            <a:ext cx="344519"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1" name="Line"/>
          <p:cNvSpPr/>
          <p:nvPr/>
        </p:nvSpPr>
        <p:spPr>
          <a:xfrm>
            <a:off x="9383024" y="3606122"/>
            <a:ext cx="344518"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2" name="Line"/>
          <p:cNvSpPr/>
          <p:nvPr/>
        </p:nvSpPr>
        <p:spPr>
          <a:xfrm flipH="1">
            <a:off x="9317505" y="3798879"/>
            <a:ext cx="344519"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3"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a:solidFill>
                  <a:srgbClr val="A6AAA8"/>
                </a:solidFill>
              </a:defRPr>
            </a:pPr>
            <a:r>
              <a:t>Magnet 1</a:t>
            </a:r>
          </a:p>
          <a:p>
            <a:pPr algn="l">
              <a:defRPr>
                <a:solidFill>
                  <a:srgbClr val="A6AAA8"/>
                </a:solidFill>
              </a:defRPr>
            </a:pPr>
            <a:r>
              <a:t>Magnet 2</a:t>
            </a:r>
          </a:p>
          <a:p>
            <a:pPr algn="l">
              <a:defRPr>
                <a:solidFill>
                  <a:srgbClr val="A6AAA8"/>
                </a:solidFill>
              </a:defRPr>
            </a:pPr>
            <a:r>
              <a:t>Magnet 3</a:t>
            </a:r>
          </a:p>
          <a:p>
            <a:pPr algn="l">
              <a:defRPr>
                <a:solidFill>
                  <a:srgbClr val="A6AAA8"/>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
        <p:nvSpPr>
          <p:cNvPr id="224" name="8"/>
          <p:cNvSpPr/>
          <p:nvPr/>
        </p:nvSpPr>
        <p:spPr>
          <a:xfrm>
            <a:off x="6483130" y="5473869"/>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25" name="6"/>
          <p:cNvSpPr/>
          <p:nvPr/>
        </p:nvSpPr>
        <p:spPr>
          <a:xfrm>
            <a:off x="6483130" y="4488010"/>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3" name="Remarks"/>
          <p:cNvSpPr>
            <a:spLocks noGrp="1"/>
          </p:cNvSpPr>
          <p:nvPr>
            <p:ph type="title"/>
          </p:nvPr>
        </p:nvSpPr>
        <p:spPr>
          <a:xfrm>
            <a:off x="952500" y="254000"/>
            <a:ext cx="11099800" cy="1364159"/>
          </a:xfrm>
          <a:prstGeom prst="rect">
            <a:avLst/>
          </a:prstGeom>
        </p:spPr>
        <p:txBody>
          <a:bodyPr/>
          <a:lstStyle>
            <a:lvl1pPr>
              <a:defRPr b="1"/>
            </a:lvl1pPr>
          </a:lstStyle>
          <a:p>
            <a:r>
              <a:rPr lang="zh-CN" altLang="en-US" dirty="0"/>
              <a:t>注意</a:t>
            </a:r>
            <a:endParaRPr dirty="0"/>
          </a:p>
        </p:txBody>
      </p:sp>
      <p:sp>
        <p:nvSpPr>
          <p:cNvPr id="3654" name="In this data structure, we do not…"/>
          <p:cNvSpPr/>
          <p:nvPr/>
        </p:nvSpPr>
        <p:spPr>
          <a:xfrm>
            <a:off x="511570" y="2627699"/>
            <a:ext cx="11981657" cy="133369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4000"/>
            </a:pPr>
            <a:r>
              <a:rPr lang="zh-CN" altLang="en-US" dirty="0"/>
              <a:t>对于并查集数据结构，我们通常不做</a:t>
            </a:r>
            <a:r>
              <a:rPr lang="en-US" altLang="zh-CN" dirty="0"/>
              <a:t>”</a:t>
            </a:r>
            <a:r>
              <a:rPr lang="zh-CN" altLang="en-US" dirty="0"/>
              <a:t>分开</a:t>
            </a:r>
            <a:r>
              <a:rPr lang="en-US" altLang="zh-CN" dirty="0"/>
              <a:t>un-union”</a:t>
            </a:r>
            <a:r>
              <a:rPr lang="zh-CN" altLang="en-US" dirty="0"/>
              <a:t>元素这个操作。</a:t>
            </a:r>
            <a:endParaRPr dirty="0"/>
          </a:p>
        </p:txBody>
      </p:sp>
      <p:sp>
        <p:nvSpPr>
          <p:cNvPr id="3655" name="The number of components is equal to the number of roots remaining. Also, remark that the number of root nodes never increases."/>
          <p:cNvSpPr/>
          <p:nvPr/>
        </p:nvSpPr>
        <p:spPr>
          <a:xfrm>
            <a:off x="511569" y="4971941"/>
            <a:ext cx="11981657" cy="133369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4000"/>
            </a:lvl1pPr>
          </a:lstStyle>
          <a:p>
            <a:r>
              <a:rPr lang="zh-CN" altLang="en-US" dirty="0"/>
              <a:t>组的数量等于根节点的数量。并且，组的数量只会减少，不会增加。</a:t>
            </a:r>
            <a:endParaRPr dirty="0"/>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7" name="Remarks"/>
          <p:cNvSpPr>
            <a:spLocks noGrp="1"/>
          </p:cNvSpPr>
          <p:nvPr>
            <p:ph type="title"/>
          </p:nvPr>
        </p:nvSpPr>
        <p:spPr>
          <a:xfrm>
            <a:off x="952500" y="254000"/>
            <a:ext cx="11099800" cy="1364159"/>
          </a:xfrm>
          <a:prstGeom prst="rect">
            <a:avLst/>
          </a:prstGeom>
        </p:spPr>
        <p:txBody>
          <a:bodyPr/>
          <a:lstStyle>
            <a:lvl1pPr>
              <a:defRPr b="1"/>
            </a:lvl1pPr>
          </a:lstStyle>
          <a:p>
            <a:r>
              <a:rPr lang="zh-CN" altLang="en-US" dirty="0"/>
              <a:t>注意</a:t>
            </a:r>
            <a:endParaRPr dirty="0"/>
          </a:p>
        </p:txBody>
      </p:sp>
      <p:sp>
        <p:nvSpPr>
          <p:cNvPr id="3658" name="H"/>
          <p:cNvSpPr/>
          <p:nvPr/>
        </p:nvSpPr>
        <p:spPr>
          <a:xfrm>
            <a:off x="4271158" y="84246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659" name="B"/>
          <p:cNvSpPr/>
          <p:nvPr/>
        </p:nvSpPr>
        <p:spPr>
          <a:xfrm>
            <a:off x="8914299"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660" name="C"/>
          <p:cNvSpPr/>
          <p:nvPr/>
        </p:nvSpPr>
        <p:spPr>
          <a:xfrm>
            <a:off x="6463422" y="6087836"/>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661" name="D"/>
          <p:cNvSpPr/>
          <p:nvPr/>
        </p:nvSpPr>
        <p:spPr>
          <a:xfrm>
            <a:off x="5646464"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662" name="E"/>
          <p:cNvSpPr/>
          <p:nvPr/>
        </p:nvSpPr>
        <p:spPr>
          <a:xfrm>
            <a:off x="3195587"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663" name="L"/>
          <p:cNvSpPr/>
          <p:nvPr/>
        </p:nvSpPr>
        <p:spPr>
          <a:xfrm>
            <a:off x="4271158" y="61132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664" name="G"/>
          <p:cNvSpPr/>
          <p:nvPr/>
        </p:nvSpPr>
        <p:spPr>
          <a:xfrm>
            <a:off x="4271158" y="72689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665" name="A"/>
          <p:cNvSpPr/>
          <p:nvPr/>
        </p:nvSpPr>
        <p:spPr>
          <a:xfrm>
            <a:off x="8097340"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666" name="I"/>
          <p:cNvSpPr/>
          <p:nvPr/>
        </p:nvSpPr>
        <p:spPr>
          <a:xfrm>
            <a:off x="5346729"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667" name="J"/>
          <p:cNvSpPr/>
          <p:nvPr/>
        </p:nvSpPr>
        <p:spPr>
          <a:xfrm>
            <a:off x="8097340"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668" name="K"/>
          <p:cNvSpPr/>
          <p:nvPr/>
        </p:nvSpPr>
        <p:spPr>
          <a:xfrm>
            <a:off x="6463422" y="7243536"/>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669" name="F"/>
          <p:cNvSpPr/>
          <p:nvPr/>
        </p:nvSpPr>
        <p:spPr>
          <a:xfrm>
            <a:off x="3195587"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686"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687"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672"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73"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74"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75"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76"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77"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78"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79"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80"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81"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82"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88"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684"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85" name="Our current version of Union Find does not support the nice α(n) time complexity we want.…"/>
          <p:cNvSpPr/>
          <p:nvPr/>
        </p:nvSpPr>
        <p:spPr>
          <a:xfrm>
            <a:off x="636662" y="2165298"/>
            <a:ext cx="11551873" cy="20723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200"/>
            </a:pPr>
            <a:r>
              <a:rPr lang="zh-CN" altLang="en-US" dirty="0"/>
              <a:t>当前我们的并查集并不支持期望的</a:t>
            </a:r>
            <a:r>
              <a:rPr lang="el-GR" altLang="zh-CN" dirty="0">
                <a:solidFill>
                  <a:schemeClr val="accent4">
                    <a:hueOff val="102361"/>
                    <a:satOff val="14118"/>
                    <a:lumOff val="10675"/>
                  </a:schemeClr>
                </a:solidFill>
              </a:rPr>
              <a:t>α(</a:t>
            </a:r>
            <a:r>
              <a:rPr lang="en" altLang="zh-CN" dirty="0">
                <a:solidFill>
                  <a:schemeClr val="accent4">
                    <a:hueOff val="102361"/>
                    <a:satOff val="14118"/>
                    <a:lumOff val="10675"/>
                  </a:schemeClr>
                </a:solidFill>
              </a:rPr>
              <a:t>n)</a:t>
            </a:r>
            <a:r>
              <a:rPr lang="zh-CN" altLang="en-US" dirty="0"/>
              <a:t>时间复杂度。</a:t>
            </a:r>
          </a:p>
          <a:p>
            <a:pPr>
              <a:defRPr sz="3200"/>
            </a:pPr>
            <a:endParaRPr lang="zh-CN" altLang="en-US" dirty="0"/>
          </a:p>
          <a:p>
            <a:pPr>
              <a:defRPr sz="3200"/>
            </a:pPr>
            <a:r>
              <a:rPr lang="zh-CN" altLang="en-US" dirty="0"/>
              <a:t>如果要检查</a:t>
            </a:r>
            <a:r>
              <a:rPr lang="en" altLang="zh-CN" dirty="0"/>
              <a:t>H</a:t>
            </a:r>
            <a:r>
              <a:rPr lang="zh-CN" altLang="en-US" dirty="0"/>
              <a:t>和</a:t>
            </a:r>
            <a:r>
              <a:rPr lang="en" altLang="zh-CN" dirty="0"/>
              <a:t>B</a:t>
            </a:r>
            <a:r>
              <a:rPr lang="zh-CN" altLang="en-US" dirty="0"/>
              <a:t>是否属于同一组，这个检查需要</a:t>
            </a:r>
            <a:r>
              <a:rPr lang="en-US" altLang="zh-CN" dirty="0"/>
              <a:t>5</a:t>
            </a:r>
            <a:r>
              <a:rPr lang="zh-CN" altLang="en-US" dirty="0"/>
              <a:t>步，在最坏的情况下，开销可能更大。</a:t>
            </a: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0" name="Remarks"/>
          <p:cNvSpPr>
            <a:spLocks noGrp="1"/>
          </p:cNvSpPr>
          <p:nvPr>
            <p:ph type="title"/>
          </p:nvPr>
        </p:nvSpPr>
        <p:spPr>
          <a:xfrm>
            <a:off x="952500" y="254000"/>
            <a:ext cx="11099800" cy="1364159"/>
          </a:xfrm>
          <a:prstGeom prst="rect">
            <a:avLst/>
          </a:prstGeom>
        </p:spPr>
        <p:txBody>
          <a:bodyPr/>
          <a:lstStyle>
            <a:lvl1pPr>
              <a:defRPr b="1"/>
            </a:lvl1pPr>
          </a:lstStyle>
          <a:p>
            <a:r>
              <a:rPr lang="zh-CN" altLang="en-US" dirty="0"/>
              <a:t>注意</a:t>
            </a:r>
            <a:endParaRPr dirty="0"/>
          </a:p>
        </p:txBody>
      </p:sp>
      <p:sp>
        <p:nvSpPr>
          <p:cNvPr id="3691" name="H"/>
          <p:cNvSpPr/>
          <p:nvPr/>
        </p:nvSpPr>
        <p:spPr>
          <a:xfrm>
            <a:off x="4271158" y="84246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692" name="B"/>
          <p:cNvSpPr/>
          <p:nvPr/>
        </p:nvSpPr>
        <p:spPr>
          <a:xfrm>
            <a:off x="8914299"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693" name="C"/>
          <p:cNvSpPr/>
          <p:nvPr/>
        </p:nvSpPr>
        <p:spPr>
          <a:xfrm>
            <a:off x="6463422" y="6087836"/>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694" name="D"/>
          <p:cNvSpPr/>
          <p:nvPr/>
        </p:nvSpPr>
        <p:spPr>
          <a:xfrm>
            <a:off x="5646464"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695" name="E"/>
          <p:cNvSpPr/>
          <p:nvPr/>
        </p:nvSpPr>
        <p:spPr>
          <a:xfrm>
            <a:off x="3195587"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696" name="L"/>
          <p:cNvSpPr/>
          <p:nvPr/>
        </p:nvSpPr>
        <p:spPr>
          <a:xfrm>
            <a:off x="4271158" y="61132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697" name="G"/>
          <p:cNvSpPr/>
          <p:nvPr/>
        </p:nvSpPr>
        <p:spPr>
          <a:xfrm>
            <a:off x="4271158" y="72689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698" name="A"/>
          <p:cNvSpPr/>
          <p:nvPr/>
        </p:nvSpPr>
        <p:spPr>
          <a:xfrm>
            <a:off x="8097340"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699" name="I"/>
          <p:cNvSpPr/>
          <p:nvPr/>
        </p:nvSpPr>
        <p:spPr>
          <a:xfrm>
            <a:off x="5346729"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700" name="J"/>
          <p:cNvSpPr/>
          <p:nvPr/>
        </p:nvSpPr>
        <p:spPr>
          <a:xfrm>
            <a:off x="8097340"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701" name="K"/>
          <p:cNvSpPr/>
          <p:nvPr/>
        </p:nvSpPr>
        <p:spPr>
          <a:xfrm>
            <a:off x="6463422" y="7243536"/>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702" name="F"/>
          <p:cNvSpPr/>
          <p:nvPr/>
        </p:nvSpPr>
        <p:spPr>
          <a:xfrm>
            <a:off x="3195587"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719"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720"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705"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06"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07"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08"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09"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0"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1"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2"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3"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4"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5"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21"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717"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8" name="Our current version of Union Find does not support the nice α(n) time complexity we want.…"/>
          <p:cNvSpPr/>
          <p:nvPr/>
        </p:nvSpPr>
        <p:spPr>
          <a:xfrm>
            <a:off x="687485" y="2113404"/>
            <a:ext cx="11551873" cy="20723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200"/>
            </a:pPr>
            <a:r>
              <a:rPr lang="zh-CN" altLang="en-US" dirty="0"/>
              <a:t>当前我们的并查集并不支持期望的</a:t>
            </a:r>
            <a:r>
              <a:rPr lang="el-GR" altLang="zh-CN" dirty="0">
                <a:solidFill>
                  <a:schemeClr val="accent4">
                    <a:hueOff val="102361"/>
                    <a:satOff val="14118"/>
                    <a:lumOff val="10675"/>
                  </a:schemeClr>
                </a:solidFill>
              </a:rPr>
              <a:t>α(</a:t>
            </a:r>
            <a:r>
              <a:rPr lang="en" altLang="zh-CN" dirty="0">
                <a:solidFill>
                  <a:schemeClr val="accent4">
                    <a:hueOff val="102361"/>
                    <a:satOff val="14118"/>
                    <a:lumOff val="10675"/>
                  </a:schemeClr>
                </a:solidFill>
              </a:rPr>
              <a:t>n)</a:t>
            </a:r>
            <a:r>
              <a:rPr lang="zh-CN" altLang="en-US" dirty="0"/>
              <a:t>时间复杂度。</a:t>
            </a:r>
            <a:endParaRPr dirty="0"/>
          </a:p>
          <a:p>
            <a:pPr>
              <a:defRPr sz="3200"/>
            </a:pPr>
            <a:endParaRPr dirty="0"/>
          </a:p>
          <a:p>
            <a:pPr>
              <a:defRPr sz="3200"/>
            </a:pPr>
            <a:r>
              <a:rPr lang="zh-CN" altLang="en-US" dirty="0"/>
              <a:t>如果要检查</a:t>
            </a:r>
            <a:r>
              <a:rPr lang="en-US" altLang="zh-CN" dirty="0"/>
              <a:t>H</a:t>
            </a:r>
            <a:r>
              <a:rPr lang="zh-CN" altLang="en-US" dirty="0"/>
              <a:t>和</a:t>
            </a:r>
            <a:r>
              <a:rPr lang="en-US" altLang="zh-CN" dirty="0"/>
              <a:t>B</a:t>
            </a:r>
            <a:r>
              <a:rPr lang="zh-CN" altLang="en-US" dirty="0"/>
              <a:t>是否属于同一组，这个检查需要</a:t>
            </a:r>
            <a:r>
              <a:rPr lang="en-US" altLang="zh-CN" dirty="0"/>
              <a:t>5</a:t>
            </a:r>
            <a:r>
              <a:rPr lang="zh-CN" altLang="en-US" dirty="0"/>
              <a:t>步，在最坏的情况下，开销可能更大。</a:t>
            </a:r>
            <a:endParaRPr dirty="0"/>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3" name="Remarks"/>
          <p:cNvSpPr>
            <a:spLocks noGrp="1"/>
          </p:cNvSpPr>
          <p:nvPr>
            <p:ph type="title"/>
          </p:nvPr>
        </p:nvSpPr>
        <p:spPr>
          <a:xfrm>
            <a:off x="952500" y="254000"/>
            <a:ext cx="11099800" cy="1364159"/>
          </a:xfrm>
          <a:prstGeom prst="rect">
            <a:avLst/>
          </a:prstGeom>
        </p:spPr>
        <p:txBody>
          <a:bodyPr/>
          <a:lstStyle>
            <a:lvl1pPr>
              <a:defRPr b="1"/>
            </a:lvl1pPr>
          </a:lstStyle>
          <a:p>
            <a:r>
              <a:t>Remarks</a:t>
            </a:r>
          </a:p>
        </p:txBody>
      </p:sp>
      <p:sp>
        <p:nvSpPr>
          <p:cNvPr id="3724" name="H"/>
          <p:cNvSpPr/>
          <p:nvPr/>
        </p:nvSpPr>
        <p:spPr>
          <a:xfrm>
            <a:off x="4271158" y="84246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725" name="B"/>
          <p:cNvSpPr/>
          <p:nvPr/>
        </p:nvSpPr>
        <p:spPr>
          <a:xfrm>
            <a:off x="8914299"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726" name="C"/>
          <p:cNvSpPr/>
          <p:nvPr/>
        </p:nvSpPr>
        <p:spPr>
          <a:xfrm>
            <a:off x="6463422" y="6087836"/>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727" name="D"/>
          <p:cNvSpPr/>
          <p:nvPr/>
        </p:nvSpPr>
        <p:spPr>
          <a:xfrm>
            <a:off x="5646464"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728" name="E"/>
          <p:cNvSpPr/>
          <p:nvPr/>
        </p:nvSpPr>
        <p:spPr>
          <a:xfrm>
            <a:off x="3195587"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729" name="L"/>
          <p:cNvSpPr/>
          <p:nvPr/>
        </p:nvSpPr>
        <p:spPr>
          <a:xfrm>
            <a:off x="4271158" y="61132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730" name="G"/>
          <p:cNvSpPr/>
          <p:nvPr/>
        </p:nvSpPr>
        <p:spPr>
          <a:xfrm>
            <a:off x="4271158" y="72689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731" name="A"/>
          <p:cNvSpPr/>
          <p:nvPr/>
        </p:nvSpPr>
        <p:spPr>
          <a:xfrm>
            <a:off x="8097340"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732" name="I"/>
          <p:cNvSpPr/>
          <p:nvPr/>
        </p:nvSpPr>
        <p:spPr>
          <a:xfrm>
            <a:off x="5346729"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733" name="J"/>
          <p:cNvSpPr/>
          <p:nvPr/>
        </p:nvSpPr>
        <p:spPr>
          <a:xfrm>
            <a:off x="8097340"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734" name="K"/>
          <p:cNvSpPr/>
          <p:nvPr/>
        </p:nvSpPr>
        <p:spPr>
          <a:xfrm>
            <a:off x="6463422" y="7243536"/>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735" name="F"/>
          <p:cNvSpPr/>
          <p:nvPr/>
        </p:nvSpPr>
        <p:spPr>
          <a:xfrm>
            <a:off x="3195587"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752"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753"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738"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39"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0"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1"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2"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3"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4"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5"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6"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7"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8"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54"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750"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51" name="Our current version of Union Find does not support the nice α(n) time complexity we want.…"/>
          <p:cNvSpPr/>
          <p:nvPr/>
        </p:nvSpPr>
        <p:spPr>
          <a:xfrm>
            <a:off x="636662" y="2165298"/>
            <a:ext cx="11551873" cy="20723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200"/>
            </a:pPr>
            <a:r>
              <a:rPr lang="zh-CN" altLang="en-US" dirty="0"/>
              <a:t>当前我们的并查集并不支持期望的</a:t>
            </a:r>
            <a:r>
              <a:rPr lang="el-GR" altLang="zh-CN" dirty="0">
                <a:solidFill>
                  <a:schemeClr val="accent4">
                    <a:hueOff val="102361"/>
                    <a:satOff val="14118"/>
                    <a:lumOff val="10675"/>
                  </a:schemeClr>
                </a:solidFill>
              </a:rPr>
              <a:t>α(</a:t>
            </a:r>
            <a:r>
              <a:rPr lang="en" altLang="zh-CN" dirty="0">
                <a:solidFill>
                  <a:schemeClr val="accent4">
                    <a:hueOff val="102361"/>
                    <a:satOff val="14118"/>
                    <a:lumOff val="10675"/>
                  </a:schemeClr>
                </a:solidFill>
              </a:rPr>
              <a:t>n)</a:t>
            </a:r>
            <a:r>
              <a:rPr lang="zh-CN" altLang="en-US" dirty="0"/>
              <a:t>时间复杂度。</a:t>
            </a:r>
          </a:p>
          <a:p>
            <a:pPr>
              <a:defRPr sz="3200"/>
            </a:pPr>
            <a:endParaRPr lang="zh-CN" altLang="en-US" dirty="0"/>
          </a:p>
          <a:p>
            <a:pPr>
              <a:defRPr sz="3200"/>
            </a:pPr>
            <a:r>
              <a:rPr lang="zh-CN" altLang="en-US" dirty="0"/>
              <a:t>如果要检查</a:t>
            </a:r>
            <a:r>
              <a:rPr lang="en" altLang="zh-CN" dirty="0"/>
              <a:t>H</a:t>
            </a:r>
            <a:r>
              <a:rPr lang="zh-CN" altLang="en-US" dirty="0"/>
              <a:t>和</a:t>
            </a:r>
            <a:r>
              <a:rPr lang="en" altLang="zh-CN" dirty="0"/>
              <a:t>B</a:t>
            </a:r>
            <a:r>
              <a:rPr lang="zh-CN" altLang="en-US" dirty="0"/>
              <a:t>是否属于同一组，这个检查需要</a:t>
            </a:r>
            <a:r>
              <a:rPr lang="en-US" altLang="zh-CN" dirty="0"/>
              <a:t>5</a:t>
            </a:r>
            <a:r>
              <a:rPr lang="zh-CN" altLang="en-US" dirty="0"/>
              <a:t>步，在最坏的情况下，开销可能更大。</a:t>
            </a: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6" name="Remarks"/>
          <p:cNvSpPr>
            <a:spLocks noGrp="1"/>
          </p:cNvSpPr>
          <p:nvPr>
            <p:ph type="title"/>
          </p:nvPr>
        </p:nvSpPr>
        <p:spPr>
          <a:xfrm>
            <a:off x="952500" y="254000"/>
            <a:ext cx="11099800" cy="1364159"/>
          </a:xfrm>
          <a:prstGeom prst="rect">
            <a:avLst/>
          </a:prstGeom>
        </p:spPr>
        <p:txBody>
          <a:bodyPr/>
          <a:lstStyle>
            <a:lvl1pPr>
              <a:defRPr b="1"/>
            </a:lvl1pPr>
          </a:lstStyle>
          <a:p>
            <a:r>
              <a:t>Remarks</a:t>
            </a:r>
          </a:p>
        </p:txBody>
      </p:sp>
      <p:sp>
        <p:nvSpPr>
          <p:cNvPr id="3757" name="H"/>
          <p:cNvSpPr/>
          <p:nvPr/>
        </p:nvSpPr>
        <p:spPr>
          <a:xfrm>
            <a:off x="4271158" y="84246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758" name="B"/>
          <p:cNvSpPr/>
          <p:nvPr/>
        </p:nvSpPr>
        <p:spPr>
          <a:xfrm>
            <a:off x="8914299"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759" name="C"/>
          <p:cNvSpPr/>
          <p:nvPr/>
        </p:nvSpPr>
        <p:spPr>
          <a:xfrm>
            <a:off x="6463422" y="6087836"/>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760" name="D"/>
          <p:cNvSpPr/>
          <p:nvPr/>
        </p:nvSpPr>
        <p:spPr>
          <a:xfrm>
            <a:off x="5646464"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761" name="E"/>
          <p:cNvSpPr/>
          <p:nvPr/>
        </p:nvSpPr>
        <p:spPr>
          <a:xfrm>
            <a:off x="3195587" y="60878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762" name="L"/>
          <p:cNvSpPr/>
          <p:nvPr/>
        </p:nvSpPr>
        <p:spPr>
          <a:xfrm>
            <a:off x="4271158" y="61132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763" name="G"/>
          <p:cNvSpPr/>
          <p:nvPr/>
        </p:nvSpPr>
        <p:spPr>
          <a:xfrm>
            <a:off x="4271158" y="72689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764" name="A"/>
          <p:cNvSpPr/>
          <p:nvPr/>
        </p:nvSpPr>
        <p:spPr>
          <a:xfrm>
            <a:off x="8097340"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765" name="I"/>
          <p:cNvSpPr/>
          <p:nvPr/>
        </p:nvSpPr>
        <p:spPr>
          <a:xfrm>
            <a:off x="5346729"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766" name="J"/>
          <p:cNvSpPr/>
          <p:nvPr/>
        </p:nvSpPr>
        <p:spPr>
          <a:xfrm>
            <a:off x="8097340"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767" name="K"/>
          <p:cNvSpPr/>
          <p:nvPr/>
        </p:nvSpPr>
        <p:spPr>
          <a:xfrm>
            <a:off x="6463422" y="7243536"/>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768" name="F"/>
          <p:cNvSpPr/>
          <p:nvPr/>
        </p:nvSpPr>
        <p:spPr>
          <a:xfrm>
            <a:off x="3195587"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785"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786"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771"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2"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3"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4"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5"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6"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7"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8"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9"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80"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81"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87"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783"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84" name="Our current version of Union Find does not support the nice α(n) time complexity we want.…"/>
          <p:cNvSpPr/>
          <p:nvPr/>
        </p:nvSpPr>
        <p:spPr>
          <a:xfrm>
            <a:off x="636662" y="2165298"/>
            <a:ext cx="11551873" cy="20723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200"/>
            </a:pPr>
            <a:r>
              <a:rPr lang="zh-CN" altLang="en-US" dirty="0"/>
              <a:t>当前我们的并查集并不支持期望的</a:t>
            </a:r>
            <a:r>
              <a:rPr lang="el-GR" altLang="zh-CN" dirty="0">
                <a:solidFill>
                  <a:schemeClr val="accent4">
                    <a:hueOff val="102361"/>
                    <a:satOff val="14118"/>
                    <a:lumOff val="10675"/>
                  </a:schemeClr>
                </a:solidFill>
              </a:rPr>
              <a:t>α(</a:t>
            </a:r>
            <a:r>
              <a:rPr lang="en" altLang="zh-CN" dirty="0">
                <a:solidFill>
                  <a:schemeClr val="accent4">
                    <a:hueOff val="102361"/>
                    <a:satOff val="14118"/>
                    <a:lumOff val="10675"/>
                  </a:schemeClr>
                </a:solidFill>
              </a:rPr>
              <a:t>n)</a:t>
            </a:r>
            <a:r>
              <a:rPr lang="zh-CN" altLang="en-US" dirty="0"/>
              <a:t>时间复杂度。</a:t>
            </a:r>
          </a:p>
          <a:p>
            <a:pPr>
              <a:defRPr sz="3200"/>
            </a:pPr>
            <a:endParaRPr lang="zh-CN" altLang="en-US" dirty="0"/>
          </a:p>
          <a:p>
            <a:pPr>
              <a:defRPr sz="3200"/>
            </a:pPr>
            <a:r>
              <a:rPr lang="zh-CN" altLang="en-US" dirty="0"/>
              <a:t>如果要检查</a:t>
            </a:r>
            <a:r>
              <a:rPr lang="en" altLang="zh-CN" dirty="0"/>
              <a:t>H</a:t>
            </a:r>
            <a:r>
              <a:rPr lang="zh-CN" altLang="en-US" dirty="0"/>
              <a:t>和</a:t>
            </a:r>
            <a:r>
              <a:rPr lang="en" altLang="zh-CN" dirty="0"/>
              <a:t>B</a:t>
            </a:r>
            <a:r>
              <a:rPr lang="zh-CN" altLang="en-US" dirty="0"/>
              <a:t>是否属于同一组，这个检查需要</a:t>
            </a:r>
            <a:r>
              <a:rPr lang="en-US" altLang="zh-CN" dirty="0"/>
              <a:t>5</a:t>
            </a:r>
            <a:r>
              <a:rPr lang="zh-CN" altLang="en-US" dirty="0"/>
              <a:t>步，在最坏的情况下，开销可能更大。</a:t>
            </a: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 name="Remarks"/>
          <p:cNvSpPr>
            <a:spLocks noGrp="1"/>
          </p:cNvSpPr>
          <p:nvPr>
            <p:ph type="title"/>
          </p:nvPr>
        </p:nvSpPr>
        <p:spPr>
          <a:xfrm>
            <a:off x="952500" y="254000"/>
            <a:ext cx="11099800" cy="1364159"/>
          </a:xfrm>
          <a:prstGeom prst="rect">
            <a:avLst/>
          </a:prstGeom>
        </p:spPr>
        <p:txBody>
          <a:bodyPr/>
          <a:lstStyle>
            <a:lvl1pPr>
              <a:defRPr b="1"/>
            </a:lvl1pPr>
          </a:lstStyle>
          <a:p>
            <a:r>
              <a:t>Remarks</a:t>
            </a:r>
          </a:p>
        </p:txBody>
      </p:sp>
      <p:sp>
        <p:nvSpPr>
          <p:cNvPr id="3790" name="H"/>
          <p:cNvSpPr/>
          <p:nvPr/>
        </p:nvSpPr>
        <p:spPr>
          <a:xfrm>
            <a:off x="4271158" y="84246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791" name="B"/>
          <p:cNvSpPr/>
          <p:nvPr/>
        </p:nvSpPr>
        <p:spPr>
          <a:xfrm>
            <a:off x="8914299"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792" name="C"/>
          <p:cNvSpPr/>
          <p:nvPr/>
        </p:nvSpPr>
        <p:spPr>
          <a:xfrm>
            <a:off x="6463422" y="6087836"/>
            <a:ext cx="640558"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793" name="D"/>
          <p:cNvSpPr/>
          <p:nvPr/>
        </p:nvSpPr>
        <p:spPr>
          <a:xfrm>
            <a:off x="5646464"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794" name="E"/>
          <p:cNvSpPr/>
          <p:nvPr/>
        </p:nvSpPr>
        <p:spPr>
          <a:xfrm>
            <a:off x="3195587" y="60878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795" name="L"/>
          <p:cNvSpPr/>
          <p:nvPr/>
        </p:nvSpPr>
        <p:spPr>
          <a:xfrm>
            <a:off x="4271158" y="61132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796" name="G"/>
          <p:cNvSpPr/>
          <p:nvPr/>
        </p:nvSpPr>
        <p:spPr>
          <a:xfrm>
            <a:off x="4271158" y="72689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797" name="A"/>
          <p:cNvSpPr/>
          <p:nvPr/>
        </p:nvSpPr>
        <p:spPr>
          <a:xfrm>
            <a:off x="8097340"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798" name="I"/>
          <p:cNvSpPr/>
          <p:nvPr/>
        </p:nvSpPr>
        <p:spPr>
          <a:xfrm>
            <a:off x="5346729"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799" name="J"/>
          <p:cNvSpPr/>
          <p:nvPr/>
        </p:nvSpPr>
        <p:spPr>
          <a:xfrm>
            <a:off x="8097340"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800" name="K"/>
          <p:cNvSpPr/>
          <p:nvPr/>
        </p:nvSpPr>
        <p:spPr>
          <a:xfrm>
            <a:off x="6463422" y="7243536"/>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801" name="F"/>
          <p:cNvSpPr/>
          <p:nvPr/>
        </p:nvSpPr>
        <p:spPr>
          <a:xfrm>
            <a:off x="3195587"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818"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819"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804"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05"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06"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07"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08"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09"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10"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11"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12"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13"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14"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20"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816"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17" name="Our current version of Union Find does not support the nice α(n) time complexity we want.…"/>
          <p:cNvSpPr/>
          <p:nvPr/>
        </p:nvSpPr>
        <p:spPr>
          <a:xfrm>
            <a:off x="636662" y="2165298"/>
            <a:ext cx="11551873" cy="20723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200"/>
            </a:pPr>
            <a:r>
              <a:rPr lang="zh-CN" altLang="en-US" dirty="0"/>
              <a:t>当前我们的并查集并不支持期望的</a:t>
            </a:r>
            <a:r>
              <a:rPr lang="el-GR" altLang="zh-CN" dirty="0">
                <a:solidFill>
                  <a:schemeClr val="accent4">
                    <a:hueOff val="102361"/>
                    <a:satOff val="14118"/>
                    <a:lumOff val="10675"/>
                  </a:schemeClr>
                </a:solidFill>
              </a:rPr>
              <a:t>α(</a:t>
            </a:r>
            <a:r>
              <a:rPr lang="en" altLang="zh-CN" dirty="0">
                <a:solidFill>
                  <a:schemeClr val="accent4">
                    <a:hueOff val="102361"/>
                    <a:satOff val="14118"/>
                    <a:lumOff val="10675"/>
                  </a:schemeClr>
                </a:solidFill>
              </a:rPr>
              <a:t>n)</a:t>
            </a:r>
            <a:r>
              <a:rPr lang="zh-CN" altLang="en-US" dirty="0"/>
              <a:t>时间复杂度。</a:t>
            </a:r>
          </a:p>
          <a:p>
            <a:pPr>
              <a:defRPr sz="3200"/>
            </a:pPr>
            <a:endParaRPr lang="zh-CN" altLang="en-US" dirty="0"/>
          </a:p>
          <a:p>
            <a:pPr>
              <a:defRPr sz="3200"/>
            </a:pPr>
            <a:r>
              <a:rPr lang="zh-CN" altLang="en-US" dirty="0"/>
              <a:t>如果要检查</a:t>
            </a:r>
            <a:r>
              <a:rPr lang="en" altLang="zh-CN" dirty="0"/>
              <a:t>H</a:t>
            </a:r>
            <a:r>
              <a:rPr lang="zh-CN" altLang="en-US" dirty="0"/>
              <a:t>和</a:t>
            </a:r>
            <a:r>
              <a:rPr lang="en" altLang="zh-CN" dirty="0"/>
              <a:t>B</a:t>
            </a:r>
            <a:r>
              <a:rPr lang="zh-CN" altLang="en-US" dirty="0"/>
              <a:t>是否属于同一组，这个检查需要</a:t>
            </a:r>
            <a:r>
              <a:rPr lang="en-US" altLang="zh-CN" dirty="0"/>
              <a:t>5</a:t>
            </a:r>
            <a:r>
              <a:rPr lang="zh-CN" altLang="en-US" dirty="0"/>
              <a:t>步，在最坏的情况下，开销可能更大。</a:t>
            </a: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2" name="Remarks"/>
          <p:cNvSpPr>
            <a:spLocks noGrp="1"/>
          </p:cNvSpPr>
          <p:nvPr>
            <p:ph type="title"/>
          </p:nvPr>
        </p:nvSpPr>
        <p:spPr>
          <a:xfrm>
            <a:off x="952500" y="254000"/>
            <a:ext cx="11099800" cy="1364159"/>
          </a:xfrm>
          <a:prstGeom prst="rect">
            <a:avLst/>
          </a:prstGeom>
        </p:spPr>
        <p:txBody>
          <a:bodyPr/>
          <a:lstStyle>
            <a:lvl1pPr>
              <a:defRPr b="1"/>
            </a:lvl1pPr>
          </a:lstStyle>
          <a:p>
            <a:r>
              <a:t>Remarks</a:t>
            </a:r>
          </a:p>
        </p:txBody>
      </p:sp>
      <p:sp>
        <p:nvSpPr>
          <p:cNvPr id="3823" name="H"/>
          <p:cNvSpPr/>
          <p:nvPr/>
        </p:nvSpPr>
        <p:spPr>
          <a:xfrm>
            <a:off x="4271158" y="84246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824" name="B"/>
          <p:cNvSpPr/>
          <p:nvPr/>
        </p:nvSpPr>
        <p:spPr>
          <a:xfrm>
            <a:off x="8914299" y="72435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825" name="C"/>
          <p:cNvSpPr/>
          <p:nvPr/>
        </p:nvSpPr>
        <p:spPr>
          <a:xfrm>
            <a:off x="6463422" y="6087836"/>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826" name="D"/>
          <p:cNvSpPr/>
          <p:nvPr/>
        </p:nvSpPr>
        <p:spPr>
          <a:xfrm>
            <a:off x="5646464"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827" name="E"/>
          <p:cNvSpPr/>
          <p:nvPr/>
        </p:nvSpPr>
        <p:spPr>
          <a:xfrm>
            <a:off x="3195587"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828" name="L"/>
          <p:cNvSpPr/>
          <p:nvPr/>
        </p:nvSpPr>
        <p:spPr>
          <a:xfrm>
            <a:off x="4271158" y="61132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829" name="G"/>
          <p:cNvSpPr/>
          <p:nvPr/>
        </p:nvSpPr>
        <p:spPr>
          <a:xfrm>
            <a:off x="4271158" y="72689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830" name="A"/>
          <p:cNvSpPr/>
          <p:nvPr/>
        </p:nvSpPr>
        <p:spPr>
          <a:xfrm>
            <a:off x="8097340"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831" name="I"/>
          <p:cNvSpPr/>
          <p:nvPr/>
        </p:nvSpPr>
        <p:spPr>
          <a:xfrm>
            <a:off x="5346729"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832" name="J"/>
          <p:cNvSpPr/>
          <p:nvPr/>
        </p:nvSpPr>
        <p:spPr>
          <a:xfrm>
            <a:off x="8097340"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833" name="K"/>
          <p:cNvSpPr/>
          <p:nvPr/>
        </p:nvSpPr>
        <p:spPr>
          <a:xfrm>
            <a:off x="6463422" y="7243536"/>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834" name="F"/>
          <p:cNvSpPr/>
          <p:nvPr/>
        </p:nvSpPr>
        <p:spPr>
          <a:xfrm>
            <a:off x="3195587"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851"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852"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837"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38"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39"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0"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1"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2"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3"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4"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5"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6"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7"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53"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849"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50" name="Our current version of Union Find does not support the nice α(n) time complexity we want.…"/>
          <p:cNvSpPr/>
          <p:nvPr/>
        </p:nvSpPr>
        <p:spPr>
          <a:xfrm>
            <a:off x="636662" y="2165298"/>
            <a:ext cx="11551873" cy="20723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200"/>
            </a:pPr>
            <a:r>
              <a:rPr lang="zh-CN" altLang="en-US" dirty="0"/>
              <a:t>当前我们的并查集并不支持期望的</a:t>
            </a:r>
            <a:r>
              <a:rPr lang="el-GR" altLang="zh-CN" dirty="0">
                <a:solidFill>
                  <a:schemeClr val="accent4">
                    <a:hueOff val="102361"/>
                    <a:satOff val="14118"/>
                    <a:lumOff val="10675"/>
                  </a:schemeClr>
                </a:solidFill>
              </a:rPr>
              <a:t>α(</a:t>
            </a:r>
            <a:r>
              <a:rPr lang="en" altLang="zh-CN" dirty="0">
                <a:solidFill>
                  <a:schemeClr val="accent4">
                    <a:hueOff val="102361"/>
                    <a:satOff val="14118"/>
                    <a:lumOff val="10675"/>
                  </a:schemeClr>
                </a:solidFill>
              </a:rPr>
              <a:t>n)</a:t>
            </a:r>
            <a:r>
              <a:rPr lang="zh-CN" altLang="en-US" dirty="0"/>
              <a:t>时间复杂度。</a:t>
            </a:r>
          </a:p>
          <a:p>
            <a:pPr>
              <a:defRPr sz="3200"/>
            </a:pPr>
            <a:endParaRPr lang="zh-CN" altLang="en-US" dirty="0"/>
          </a:p>
          <a:p>
            <a:pPr>
              <a:defRPr sz="3200"/>
            </a:pPr>
            <a:r>
              <a:rPr lang="zh-CN" altLang="en-US" dirty="0"/>
              <a:t>如果要检查</a:t>
            </a:r>
            <a:r>
              <a:rPr lang="en" altLang="zh-CN" dirty="0"/>
              <a:t>H</a:t>
            </a:r>
            <a:r>
              <a:rPr lang="zh-CN" altLang="en-US" dirty="0"/>
              <a:t>和</a:t>
            </a:r>
            <a:r>
              <a:rPr lang="en" altLang="zh-CN" dirty="0"/>
              <a:t>B</a:t>
            </a:r>
            <a:r>
              <a:rPr lang="zh-CN" altLang="en-US" dirty="0"/>
              <a:t>是否属于同一组，这个检查需要</a:t>
            </a:r>
            <a:r>
              <a:rPr lang="en-US" altLang="zh-CN" dirty="0"/>
              <a:t>5</a:t>
            </a:r>
            <a:r>
              <a:rPr lang="zh-CN" altLang="en-US" dirty="0"/>
              <a:t>步，在最坏的情况下，开销可能更大。</a:t>
            </a:r>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5" name="Remarks"/>
          <p:cNvSpPr>
            <a:spLocks noGrp="1"/>
          </p:cNvSpPr>
          <p:nvPr>
            <p:ph type="title"/>
          </p:nvPr>
        </p:nvSpPr>
        <p:spPr>
          <a:xfrm>
            <a:off x="952500" y="254000"/>
            <a:ext cx="11099800" cy="1364159"/>
          </a:xfrm>
          <a:prstGeom prst="rect">
            <a:avLst/>
          </a:prstGeom>
        </p:spPr>
        <p:txBody>
          <a:bodyPr/>
          <a:lstStyle>
            <a:lvl1pPr>
              <a:defRPr b="1"/>
            </a:lvl1pPr>
          </a:lstStyle>
          <a:p>
            <a:r>
              <a:t>Remarks</a:t>
            </a:r>
          </a:p>
        </p:txBody>
      </p:sp>
      <p:sp>
        <p:nvSpPr>
          <p:cNvPr id="3856" name="H"/>
          <p:cNvSpPr/>
          <p:nvPr/>
        </p:nvSpPr>
        <p:spPr>
          <a:xfrm>
            <a:off x="4271158" y="84246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857" name="B"/>
          <p:cNvSpPr/>
          <p:nvPr/>
        </p:nvSpPr>
        <p:spPr>
          <a:xfrm>
            <a:off x="8914299" y="72435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858" name="C"/>
          <p:cNvSpPr/>
          <p:nvPr/>
        </p:nvSpPr>
        <p:spPr>
          <a:xfrm>
            <a:off x="6463422" y="6087836"/>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859" name="D"/>
          <p:cNvSpPr/>
          <p:nvPr/>
        </p:nvSpPr>
        <p:spPr>
          <a:xfrm>
            <a:off x="5646464"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860" name="E"/>
          <p:cNvSpPr/>
          <p:nvPr/>
        </p:nvSpPr>
        <p:spPr>
          <a:xfrm>
            <a:off x="3195587"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861" name="L"/>
          <p:cNvSpPr/>
          <p:nvPr/>
        </p:nvSpPr>
        <p:spPr>
          <a:xfrm>
            <a:off x="4271158" y="61132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862" name="G"/>
          <p:cNvSpPr/>
          <p:nvPr/>
        </p:nvSpPr>
        <p:spPr>
          <a:xfrm>
            <a:off x="4271158" y="72689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863" name="A"/>
          <p:cNvSpPr/>
          <p:nvPr/>
        </p:nvSpPr>
        <p:spPr>
          <a:xfrm>
            <a:off x="8097340"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864" name="I"/>
          <p:cNvSpPr/>
          <p:nvPr/>
        </p:nvSpPr>
        <p:spPr>
          <a:xfrm>
            <a:off x="5346729"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865" name="J"/>
          <p:cNvSpPr/>
          <p:nvPr/>
        </p:nvSpPr>
        <p:spPr>
          <a:xfrm>
            <a:off x="8097340" y="60878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866" name="K"/>
          <p:cNvSpPr/>
          <p:nvPr/>
        </p:nvSpPr>
        <p:spPr>
          <a:xfrm>
            <a:off x="6463422" y="7243536"/>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867" name="F"/>
          <p:cNvSpPr/>
          <p:nvPr/>
        </p:nvSpPr>
        <p:spPr>
          <a:xfrm>
            <a:off x="3195587"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884"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885"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870"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1"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2"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3"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4"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5"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6"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7"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8"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9"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80"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86"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882"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83" name="Our current version of Union Find does not support the nice α(n) time complexity we want.…"/>
          <p:cNvSpPr/>
          <p:nvPr/>
        </p:nvSpPr>
        <p:spPr>
          <a:xfrm>
            <a:off x="636662" y="2165298"/>
            <a:ext cx="11551873" cy="20723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200"/>
            </a:pPr>
            <a:r>
              <a:rPr lang="zh-CN" altLang="en-US" dirty="0"/>
              <a:t>当前我们的并查集并不支持期望的</a:t>
            </a:r>
            <a:r>
              <a:rPr lang="el-GR" altLang="zh-CN" dirty="0">
                <a:solidFill>
                  <a:schemeClr val="accent4">
                    <a:hueOff val="102361"/>
                    <a:satOff val="14118"/>
                    <a:lumOff val="10675"/>
                  </a:schemeClr>
                </a:solidFill>
              </a:rPr>
              <a:t>α(</a:t>
            </a:r>
            <a:r>
              <a:rPr lang="en" altLang="zh-CN" dirty="0">
                <a:solidFill>
                  <a:schemeClr val="accent4">
                    <a:hueOff val="102361"/>
                    <a:satOff val="14118"/>
                    <a:lumOff val="10675"/>
                  </a:schemeClr>
                </a:solidFill>
              </a:rPr>
              <a:t>n)</a:t>
            </a:r>
            <a:r>
              <a:rPr lang="zh-CN" altLang="en-US" dirty="0"/>
              <a:t>时间复杂度。</a:t>
            </a:r>
          </a:p>
          <a:p>
            <a:pPr>
              <a:defRPr sz="3200"/>
            </a:pPr>
            <a:endParaRPr lang="zh-CN" altLang="en-US" dirty="0"/>
          </a:p>
          <a:p>
            <a:pPr>
              <a:defRPr sz="3200"/>
            </a:pPr>
            <a:r>
              <a:rPr lang="zh-CN" altLang="en-US" dirty="0"/>
              <a:t>如果要检查</a:t>
            </a:r>
            <a:r>
              <a:rPr lang="en" altLang="zh-CN" dirty="0"/>
              <a:t>H</a:t>
            </a:r>
            <a:r>
              <a:rPr lang="zh-CN" altLang="en-US" dirty="0"/>
              <a:t>和</a:t>
            </a:r>
            <a:r>
              <a:rPr lang="en" altLang="zh-CN" dirty="0"/>
              <a:t>B</a:t>
            </a:r>
            <a:r>
              <a:rPr lang="zh-CN" altLang="en-US" dirty="0"/>
              <a:t>是否属于同一组，这个检查需要</a:t>
            </a:r>
            <a:r>
              <a:rPr lang="en-US" altLang="zh-CN" dirty="0"/>
              <a:t>5</a:t>
            </a:r>
            <a:r>
              <a:rPr lang="zh-CN" altLang="en-US" dirty="0"/>
              <a:t>步，在最坏的情况下，开销可能更大。</a:t>
            </a: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8" name="Remarks"/>
          <p:cNvSpPr>
            <a:spLocks noGrp="1"/>
          </p:cNvSpPr>
          <p:nvPr>
            <p:ph type="title"/>
          </p:nvPr>
        </p:nvSpPr>
        <p:spPr>
          <a:xfrm>
            <a:off x="952500" y="254000"/>
            <a:ext cx="11099800" cy="1364159"/>
          </a:xfrm>
          <a:prstGeom prst="rect">
            <a:avLst/>
          </a:prstGeom>
        </p:spPr>
        <p:txBody>
          <a:bodyPr/>
          <a:lstStyle>
            <a:lvl1pPr>
              <a:defRPr b="1"/>
            </a:lvl1pPr>
          </a:lstStyle>
          <a:p>
            <a:r>
              <a:t>Remarks</a:t>
            </a:r>
          </a:p>
        </p:txBody>
      </p:sp>
      <p:sp>
        <p:nvSpPr>
          <p:cNvPr id="3889" name="H"/>
          <p:cNvSpPr/>
          <p:nvPr/>
        </p:nvSpPr>
        <p:spPr>
          <a:xfrm>
            <a:off x="4271158" y="84246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890" name="B"/>
          <p:cNvSpPr/>
          <p:nvPr/>
        </p:nvSpPr>
        <p:spPr>
          <a:xfrm>
            <a:off x="8914299" y="72435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891" name="C"/>
          <p:cNvSpPr/>
          <p:nvPr/>
        </p:nvSpPr>
        <p:spPr>
          <a:xfrm>
            <a:off x="6463422" y="6087836"/>
            <a:ext cx="640558"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892" name="D"/>
          <p:cNvSpPr/>
          <p:nvPr/>
        </p:nvSpPr>
        <p:spPr>
          <a:xfrm>
            <a:off x="5646464"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893" name="E"/>
          <p:cNvSpPr/>
          <p:nvPr/>
        </p:nvSpPr>
        <p:spPr>
          <a:xfrm>
            <a:off x="3195587"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894" name="L"/>
          <p:cNvSpPr/>
          <p:nvPr/>
        </p:nvSpPr>
        <p:spPr>
          <a:xfrm>
            <a:off x="4271158" y="61132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895" name="G"/>
          <p:cNvSpPr/>
          <p:nvPr/>
        </p:nvSpPr>
        <p:spPr>
          <a:xfrm>
            <a:off x="4271158" y="72689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896" name="A"/>
          <p:cNvSpPr/>
          <p:nvPr/>
        </p:nvSpPr>
        <p:spPr>
          <a:xfrm>
            <a:off x="8097340"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897" name="I"/>
          <p:cNvSpPr/>
          <p:nvPr/>
        </p:nvSpPr>
        <p:spPr>
          <a:xfrm>
            <a:off x="5346729" y="60878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898" name="J"/>
          <p:cNvSpPr/>
          <p:nvPr/>
        </p:nvSpPr>
        <p:spPr>
          <a:xfrm>
            <a:off x="8097340" y="6087836"/>
            <a:ext cx="640557" cy="640558"/>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899" name="K"/>
          <p:cNvSpPr/>
          <p:nvPr/>
        </p:nvSpPr>
        <p:spPr>
          <a:xfrm>
            <a:off x="6463422" y="7243536"/>
            <a:ext cx="640558"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900" name="F"/>
          <p:cNvSpPr/>
          <p:nvPr/>
        </p:nvSpPr>
        <p:spPr>
          <a:xfrm>
            <a:off x="3195587" y="7243536"/>
            <a:ext cx="640557" cy="640558"/>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917"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918"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903"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04"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05"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06"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07"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08"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09"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10"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11"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12"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13"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19"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915"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16" name="Our current version of Union Find does not support the nice α(n) time complexity we want.…"/>
          <p:cNvSpPr/>
          <p:nvPr/>
        </p:nvSpPr>
        <p:spPr>
          <a:xfrm>
            <a:off x="636662" y="2165298"/>
            <a:ext cx="11551873" cy="20723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200"/>
            </a:pPr>
            <a:r>
              <a:rPr lang="zh-CN" altLang="en-US" dirty="0"/>
              <a:t>当前我们的并查集并不支持期望的</a:t>
            </a:r>
            <a:r>
              <a:rPr lang="el-GR" altLang="zh-CN" dirty="0">
                <a:solidFill>
                  <a:schemeClr val="accent4">
                    <a:hueOff val="102361"/>
                    <a:satOff val="14118"/>
                    <a:lumOff val="10675"/>
                  </a:schemeClr>
                </a:solidFill>
              </a:rPr>
              <a:t>α(</a:t>
            </a:r>
            <a:r>
              <a:rPr lang="en" altLang="zh-CN" dirty="0">
                <a:solidFill>
                  <a:schemeClr val="accent4">
                    <a:hueOff val="102361"/>
                    <a:satOff val="14118"/>
                    <a:lumOff val="10675"/>
                  </a:schemeClr>
                </a:solidFill>
              </a:rPr>
              <a:t>n)</a:t>
            </a:r>
            <a:r>
              <a:rPr lang="zh-CN" altLang="en-US" dirty="0"/>
              <a:t>时间复杂度。</a:t>
            </a:r>
          </a:p>
          <a:p>
            <a:pPr>
              <a:defRPr sz="3200"/>
            </a:pPr>
            <a:endParaRPr lang="zh-CN" altLang="en-US" dirty="0"/>
          </a:p>
          <a:p>
            <a:pPr>
              <a:defRPr sz="3200"/>
            </a:pPr>
            <a:r>
              <a:rPr lang="zh-CN" altLang="en-US" dirty="0"/>
              <a:t>如果要检查</a:t>
            </a:r>
            <a:r>
              <a:rPr lang="en" altLang="zh-CN" dirty="0"/>
              <a:t>H</a:t>
            </a:r>
            <a:r>
              <a:rPr lang="zh-CN" altLang="en-US" dirty="0"/>
              <a:t>和</a:t>
            </a:r>
            <a:r>
              <a:rPr lang="en" altLang="zh-CN" dirty="0"/>
              <a:t>B</a:t>
            </a:r>
            <a:r>
              <a:rPr lang="zh-CN" altLang="en-US" dirty="0"/>
              <a:t>是否属于同一组，这个检查需要</a:t>
            </a:r>
            <a:r>
              <a:rPr lang="en-US" altLang="zh-CN" dirty="0"/>
              <a:t>5</a:t>
            </a:r>
            <a:r>
              <a:rPr lang="zh-CN" altLang="en-US" dirty="0"/>
              <a:t>步，在最坏的情况下，开销可能更大。</a:t>
            </a: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 name="Union Find…"/>
          <p:cNvSpPr>
            <a:spLocks noGrp="1"/>
          </p:cNvSpPr>
          <p:nvPr>
            <p:ph type="title"/>
          </p:nvPr>
        </p:nvSpPr>
        <p:spPr>
          <a:xfrm>
            <a:off x="-47976" y="2362776"/>
            <a:ext cx="13100752" cy="4114041"/>
          </a:xfrm>
          <a:prstGeom prst="rect">
            <a:avLst/>
          </a:prstGeom>
        </p:spPr>
        <p:txBody>
          <a:bodyPr/>
          <a:lstStyle/>
          <a:p>
            <a:pPr defTabSz="514095">
              <a:defRPr sz="10560" b="1"/>
            </a:pPr>
            <a:r>
              <a:rPr lang="en-US" dirty="0" err="1"/>
              <a:t>并查集路径压缩</a:t>
            </a:r>
            <a:endParaRPr dirty="0"/>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919</TotalTime>
  <Words>15624</Words>
  <Application>Microsoft Macintosh PowerPoint</Application>
  <PresentationFormat>自定义</PresentationFormat>
  <Paragraphs>4819</Paragraphs>
  <Slides>149</Slides>
  <Notes>143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149</vt:i4>
      </vt:variant>
    </vt:vector>
  </HeadingPairs>
  <TitlesOfParts>
    <vt:vector size="154" baseType="lpstr">
      <vt:lpstr>Helvetica</vt:lpstr>
      <vt:lpstr>Helvetica Light</vt:lpstr>
      <vt:lpstr>Helvetica Neue</vt:lpstr>
      <vt:lpstr>Menlo</vt:lpstr>
      <vt:lpstr>Black</vt:lpstr>
      <vt:lpstr>并查集 Union Find!</vt:lpstr>
      <vt:lpstr>大纲</vt:lpstr>
      <vt:lpstr>介绍和样例</vt:lpstr>
      <vt:lpstr>什么是并查集？</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并查集的使用场景</vt:lpstr>
      <vt:lpstr>复杂度</vt:lpstr>
      <vt:lpstr>并查集</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合并和查找 操作演示</vt:lpstr>
      <vt:lpstr>创建一个并查集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总结</vt:lpstr>
      <vt:lpstr>注意</vt:lpstr>
      <vt:lpstr>注意</vt:lpstr>
      <vt:lpstr>注意</vt:lpstr>
      <vt:lpstr>Remarks</vt:lpstr>
      <vt:lpstr>Remarks</vt:lpstr>
      <vt:lpstr>Remarks</vt:lpstr>
      <vt:lpstr>Remarks</vt:lpstr>
      <vt:lpstr>Remarks</vt:lpstr>
      <vt:lpstr>Remarks</vt:lpstr>
      <vt:lpstr>并查集路径压缩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合并查找 Union Find!</dc:title>
  <cp:lastModifiedBy>杨 波</cp:lastModifiedBy>
  <cp:revision>590</cp:revision>
  <dcterms:modified xsi:type="dcterms:W3CDTF">2020-07-13T16:04:56Z</dcterms:modified>
</cp:coreProperties>
</file>