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1F0"/>
    <a:srgbClr val="E9A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/>
    <p:restoredTop sz="72406"/>
  </p:normalViewPr>
  <p:slideViewPr>
    <p:cSldViewPr snapToGrid="0" snapToObjects="1">
      <p:cViewPr varScale="1">
        <p:scale>
          <a:sx n="78" d="100"/>
          <a:sy n="78" d="100"/>
        </p:scale>
        <p:origin x="3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欢迎回到波波微课</a:t>
            </a:r>
            <a:r>
              <a:rPr lang="zh-CN" altLang="en-US" dirty="0"/>
              <a:t>，今天我们来学习单向和双向链表，两种非常有用的数据结构。本节课的内容会分成两部分，这是第一部分，在第二部分，我们会通过代码来实现一个双向链表。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</a:t>
            </a:r>
            <a:r>
              <a:rPr lang="en-US" altLang="zh-CN" dirty="0"/>
              <a:t>ppt</a:t>
            </a:r>
            <a:r>
              <a:rPr lang="zh-CN" altLang="en-US" dirty="0"/>
              <a:t>上给出了一个单向链表，我在上面还标出了头尾节点。现在，我们要在第三个节点</a:t>
            </a:r>
            <a:r>
              <a:rPr lang="en-US" altLang="zh-CN" dirty="0"/>
              <a:t>(</a:t>
            </a:r>
            <a:r>
              <a:rPr lang="zh-CN" altLang="en-US" dirty="0"/>
              <a:t>也就是元素</a:t>
            </a:r>
            <a:r>
              <a:rPr lang="en-US" altLang="zh-CN" dirty="0"/>
              <a:t>7)</a:t>
            </a:r>
            <a:r>
              <a:rPr lang="zh-CN" altLang="en-US" dirty="0"/>
              <a:t>的前面，插入元素</a:t>
            </a:r>
            <a:r>
              <a:rPr lang="en-US" altLang="zh-CN" dirty="0"/>
              <a:t>11</a:t>
            </a:r>
            <a:r>
              <a:rPr lang="zh-CN" altLang="en-US" dirty="0"/>
              <a:t>。下面我来展示这个插入的过程。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首先，我们需要创建一个指向头节点的指针</a:t>
            </a:r>
            <a:r>
              <a:rPr lang="en-US" altLang="zh-CN" dirty="0" err="1"/>
              <a:t>trav</a:t>
            </a:r>
            <a:r>
              <a:rPr lang="zh-CN" altLang="en-US" dirty="0"/>
              <a:t>，几乎所有的链表操作都是从这一步开始的。然后，我们需要遍历链表，找到第三个节点的前一个节点，也就是元素</a:t>
            </a:r>
            <a:r>
              <a:rPr lang="en-US" altLang="zh-CN" dirty="0"/>
              <a:t>23</a:t>
            </a:r>
            <a:r>
              <a:rPr lang="zh-CN" altLang="en-US" dirty="0"/>
              <a:t>所在节点。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所以我们将</a:t>
            </a:r>
            <a:r>
              <a:rPr lang="en-US" altLang="zh-CN" dirty="0" err="1"/>
              <a:t>trav</a:t>
            </a:r>
            <a:r>
              <a:rPr lang="zh-CN" altLang="en-US" dirty="0"/>
              <a:t>向右移动一个位置，也就是移到元素</a:t>
            </a:r>
            <a:r>
              <a:rPr lang="en-US" altLang="zh-CN" dirty="0"/>
              <a:t>5</a:t>
            </a:r>
            <a:r>
              <a:rPr lang="zh-CN" altLang="en-US" dirty="0"/>
              <a:t>的下一个节点，也就是元素</a:t>
            </a:r>
            <a:r>
              <a:rPr lang="en-US" altLang="zh-CN" dirty="0"/>
              <a:t>23</a:t>
            </a:r>
            <a:r>
              <a:rPr lang="zh-CN" altLang="en-US" dirty="0"/>
              <a:t>所在的节点。现在，我们已经准备就绪，可以插入元素</a:t>
            </a:r>
            <a:r>
              <a:rPr lang="en-US" altLang="zh-CN" dirty="0"/>
              <a:t>11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所以我们创建一个新节点，也就是</a:t>
            </a:r>
            <a:r>
              <a:rPr lang="en-US" altLang="zh-CN" dirty="0"/>
              <a:t>PPT</a:t>
            </a:r>
            <a:r>
              <a:rPr lang="zh-CN" altLang="en-US" dirty="0"/>
              <a:t>上的绿色节点，其中元素是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下一步，先将元素</a:t>
            </a:r>
            <a:r>
              <a:rPr lang="en-US" altLang="zh-CN" dirty="0"/>
              <a:t>11</a:t>
            </a:r>
            <a:r>
              <a:rPr lang="zh-CN" altLang="en-US" dirty="0"/>
              <a:t>的这个节点的指针，指向元素</a:t>
            </a:r>
            <a:r>
              <a:rPr lang="en-US" altLang="zh-CN" dirty="0"/>
              <a:t>7</a:t>
            </a:r>
            <a:r>
              <a:rPr lang="zh-CN" altLang="en-US" dirty="0"/>
              <a:t>这个节点。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然后我们将元素</a:t>
            </a:r>
            <a:r>
              <a:rPr lang="en-US" altLang="zh-CN" dirty="0"/>
              <a:t>23</a:t>
            </a:r>
            <a:r>
              <a:rPr lang="zh-CN" altLang="en-US" dirty="0"/>
              <a:t>所在节点的指针，指向元素</a:t>
            </a:r>
            <a:r>
              <a:rPr lang="en-US" altLang="zh-CN" dirty="0"/>
              <a:t>11</a:t>
            </a:r>
            <a:r>
              <a:rPr lang="zh-CN" altLang="en-US" dirty="0"/>
              <a:t>节点。我们之所以能这样做，是因为我们有对元素</a:t>
            </a:r>
            <a:r>
              <a:rPr lang="en-US" altLang="zh-CN" dirty="0"/>
              <a:t>23</a:t>
            </a:r>
            <a:r>
              <a:rPr lang="zh-CN" altLang="en-US" dirty="0"/>
              <a:t>这个节点的引用，也就是</a:t>
            </a:r>
            <a:r>
              <a:rPr lang="en-US" altLang="zh-CN" dirty="0" err="1"/>
              <a:t>trav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现在，我们把链表拉平一下，可以看到，我们把元素</a:t>
            </a:r>
            <a:r>
              <a:rPr lang="en-US" altLang="zh-CN" dirty="0"/>
              <a:t>11</a:t>
            </a:r>
            <a:r>
              <a:rPr lang="zh-CN" altLang="en-US" dirty="0"/>
              <a:t>插入到了正确的位置。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好，到这边我们就完整演示了了单向链表的插入。</a:t>
            </a:r>
          </a:p>
        </p:txBody>
      </p:sp>
    </p:spTree>
    <p:extLst>
      <p:ext uri="{BB962C8B-B14F-4D97-AF65-F5344CB8AC3E}">
        <p14:creationId xmlns:p14="http://schemas.microsoft.com/office/powerpoint/2010/main" val="1613782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我们来向双向链表中插入节点，这个会稍微复杂一点，因为涉及的指针比较多，但是原理是相同的。注意，在双向链表中，每个节点不仅有指向下一个节点的指针，还有指向前一个节点的指针。也就是说，在插入阶段，我们需要同时调整相关指针。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7" name="Shape 3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同样，我们先要创建一个遍历器指针</a:t>
            </a:r>
            <a:r>
              <a:rPr lang="en-US" altLang="zh-CN" dirty="0" err="1"/>
              <a:t>trav</a:t>
            </a:r>
            <a:r>
              <a:rPr lang="zh-CN" altLang="en-US" dirty="0"/>
              <a:t>，它先指向头节点。然后将</a:t>
            </a:r>
            <a:r>
              <a:rPr lang="en-US" altLang="zh-CN" dirty="0" err="1"/>
              <a:t>trav</a:t>
            </a:r>
            <a:r>
              <a:rPr lang="zh-CN" altLang="en-US" dirty="0"/>
              <a:t>依次右移，直到要插入位置的前一个位置。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在第一部分中</a:t>
            </a:r>
            <a:r>
              <a:rPr lang="zh-CN" altLang="en-US" dirty="0"/>
              <a:t>，我们首先会来回答关于单向和双向链表的几个基本问题，包括什么是单向和双向链表？它们有哪些使用场景？然后，我会阐明关于链表的一些术语，这样后面当我讲到链表的头尾指针的时候，你就知道我在讲什么。在回答完基本问题后，我还会比较单向和双向链表的利弊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之后，我会对单向和双向链表做一些操作演示，包括如何从单向或者双向链表中插入节点，还有移除节点。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最后，我会通过代码演示如何实现一个双向链表，好的，让我们开始吧！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在这边，我们只需要将</a:t>
            </a:r>
            <a:r>
              <a:rPr lang="en-US" altLang="zh-CN" dirty="0" err="1"/>
              <a:t>trav</a:t>
            </a:r>
            <a:r>
              <a:rPr lang="zh-CN" altLang="en-US" dirty="0"/>
              <a:t>右移一个位置，现在</a:t>
            </a:r>
            <a:r>
              <a:rPr lang="en-US" altLang="zh-CN" dirty="0" err="1"/>
              <a:t>trav</a:t>
            </a:r>
            <a:r>
              <a:rPr lang="zh-CN" altLang="en-US" dirty="0"/>
              <a:t>指向的节点正好在元素</a:t>
            </a:r>
            <a:r>
              <a:rPr lang="en-US" altLang="zh-CN" dirty="0"/>
              <a:t>7</a:t>
            </a:r>
            <a:r>
              <a:rPr lang="zh-CN" altLang="en-US" dirty="0"/>
              <a:t>节点之前，我们已经准备好插入元素</a:t>
            </a:r>
            <a:r>
              <a:rPr lang="en-US" altLang="zh-CN" dirty="0"/>
              <a:t>11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我们创建一个新节点，也就是图上的绿色节点，其中元素是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3" name="Shape 4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将元素</a:t>
            </a:r>
            <a:r>
              <a:rPr lang="en-US" altLang="zh-CN" dirty="0"/>
              <a:t>11</a:t>
            </a:r>
            <a:r>
              <a:rPr lang="zh-CN" altLang="en-US" dirty="0"/>
              <a:t>所在节点的下一个节点指针，指向元素</a:t>
            </a:r>
            <a:r>
              <a:rPr lang="en-US" altLang="zh-CN" dirty="0"/>
              <a:t>7</a:t>
            </a:r>
            <a:r>
              <a:rPr lang="zh-CN" altLang="en-US" dirty="0"/>
              <a:t>所在节点。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7" name="Shape 4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再将元素</a:t>
            </a:r>
            <a:r>
              <a:rPr lang="en-US" altLang="zh-CN" dirty="0"/>
              <a:t>11</a:t>
            </a:r>
            <a:r>
              <a:rPr lang="zh-CN" altLang="en-US" dirty="0"/>
              <a:t>节点的前一个节点指针，指向元素</a:t>
            </a:r>
            <a:r>
              <a:rPr lang="en-US" altLang="zh-CN" dirty="0"/>
              <a:t>23</a:t>
            </a:r>
            <a:r>
              <a:rPr lang="zh-CN" altLang="en-US" dirty="0"/>
              <a:t>所在节点。之所以可以这样做，因为我们有对元素</a:t>
            </a:r>
            <a:r>
              <a:rPr lang="en-US" altLang="zh-CN" dirty="0"/>
              <a:t>23</a:t>
            </a:r>
            <a:r>
              <a:rPr lang="zh-CN" altLang="en-US" dirty="0"/>
              <a:t>节点的引用</a:t>
            </a:r>
            <a:r>
              <a:rPr lang="en-US" altLang="zh-CN" dirty="0" err="1"/>
              <a:t>trav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下一步</a:t>
            </a:r>
            <a:r>
              <a:rPr lang="zh-CN" altLang="en-US" dirty="0"/>
              <a:t>，将元素</a:t>
            </a:r>
            <a:r>
              <a:rPr lang="en-US" altLang="zh-CN" dirty="0"/>
              <a:t>7</a:t>
            </a:r>
            <a:r>
              <a:rPr lang="zh-CN" altLang="en-US" dirty="0"/>
              <a:t>所在节点的前一个节点指针，指向</a:t>
            </a:r>
            <a:r>
              <a:rPr lang="en-US" altLang="zh-CN" dirty="0"/>
              <a:t>11</a:t>
            </a:r>
            <a:r>
              <a:rPr lang="zh-CN" altLang="en-US" dirty="0"/>
              <a:t>节点，这样，我们可以从元素</a:t>
            </a:r>
            <a:r>
              <a:rPr lang="en-US" altLang="zh-CN" dirty="0"/>
              <a:t>7</a:t>
            </a:r>
            <a:r>
              <a:rPr lang="zh-CN" altLang="en-US" dirty="0"/>
              <a:t>向后遍历到元素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5" name="Shape 5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最后一步，将</a:t>
            </a:r>
            <a:r>
              <a:rPr lang="en-US" altLang="zh-CN" dirty="0"/>
              <a:t>23</a:t>
            </a:r>
            <a:r>
              <a:rPr lang="zh-CN" altLang="en-US" dirty="0"/>
              <a:t>节点的下一个指针，指向</a:t>
            </a:r>
            <a:r>
              <a:rPr lang="en-US" altLang="zh-CN" dirty="0"/>
              <a:t>11</a:t>
            </a:r>
            <a:r>
              <a:rPr lang="zh-CN" altLang="en-US" dirty="0"/>
              <a:t>所在节点。这样，我们就可以从元素</a:t>
            </a:r>
            <a:r>
              <a:rPr lang="en-US" altLang="zh-CN" dirty="0"/>
              <a:t>23</a:t>
            </a:r>
            <a:r>
              <a:rPr lang="zh-CN" altLang="en-US" dirty="0"/>
              <a:t>向后遍历到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所以，对于这次双向链表的插入，我们总共修改了</a:t>
            </a:r>
            <a:r>
              <a:rPr lang="en-US" altLang="zh-CN" dirty="0"/>
              <a:t>4</a:t>
            </a:r>
            <a:r>
              <a:rPr lang="zh-CN" altLang="en-US" dirty="0"/>
              <a:t>个指针。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9" name="Shape 5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现在我们将链表拉平，可以看到元素</a:t>
            </a:r>
            <a:r>
              <a:rPr lang="en-US" altLang="zh-CN" dirty="0"/>
              <a:t>11</a:t>
            </a:r>
            <a:r>
              <a:rPr lang="zh-CN" altLang="en-US" dirty="0"/>
              <a:t>处在正确的位置。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到这边，我们就完整演示了双向链表的插入。</a:t>
            </a:r>
          </a:p>
        </p:txBody>
      </p:sp>
    </p:spTree>
    <p:extLst>
      <p:ext uri="{BB962C8B-B14F-4D97-AF65-F5344CB8AC3E}">
        <p14:creationId xmlns:p14="http://schemas.microsoft.com/office/powerpoint/2010/main" val="4294443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好的，下面我们来看如何从一个单向链表中移除节点。假设我们要从</a:t>
            </a:r>
            <a:r>
              <a:rPr lang="en-US" altLang="zh-CN" dirty="0"/>
              <a:t>PPT</a:t>
            </a:r>
            <a:r>
              <a:rPr lang="zh-CN" altLang="en-US" dirty="0"/>
              <a:t>上的单向链表中移除</a:t>
            </a:r>
            <a:r>
              <a:rPr lang="en-US" altLang="zh-CN" dirty="0"/>
              <a:t>9</a:t>
            </a:r>
            <a:r>
              <a:rPr lang="zh-CN" altLang="en-US" dirty="0"/>
              <a:t>，我们该如何来实现呢？为了实现移除，我们需要采用两个指针，而不是一个。当然你可以使用一个指针来实现，但是从可视化的效果上看，用两个指针更简单直观。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9" name="Shape 6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所以我们创建两个指针，</a:t>
            </a:r>
            <a:r>
              <a:rPr lang="en-US" altLang="zh-CN" dirty="0"/>
              <a:t>trav1</a:t>
            </a:r>
            <a:r>
              <a:rPr lang="zh-CN" altLang="en-US" dirty="0"/>
              <a:t>和</a:t>
            </a:r>
            <a:r>
              <a:rPr lang="en-US" altLang="zh-CN" dirty="0"/>
              <a:t>trav2</a:t>
            </a:r>
            <a:r>
              <a:rPr lang="zh-CN" altLang="en-US" dirty="0"/>
              <a:t>，其中</a:t>
            </a:r>
            <a:r>
              <a:rPr lang="en-US" altLang="zh-CN" dirty="0"/>
              <a:t>trav1</a:t>
            </a:r>
            <a:r>
              <a:rPr lang="zh-CN" altLang="en-US" dirty="0"/>
              <a:t>指向头节点，</a:t>
            </a:r>
            <a:r>
              <a:rPr lang="en-US" altLang="zh-CN" dirty="0"/>
              <a:t>trav2</a:t>
            </a:r>
            <a:r>
              <a:rPr lang="zh-CN" altLang="en-US" dirty="0"/>
              <a:t>指向头节点的下一个节点。现在我们需要同时向右移动</a:t>
            </a:r>
            <a:r>
              <a:rPr lang="en-US" altLang="zh-CN" dirty="0"/>
              <a:t>trav1</a:t>
            </a:r>
            <a:r>
              <a:rPr lang="zh-CN" altLang="en-US" dirty="0"/>
              <a:t>和</a:t>
            </a:r>
            <a:r>
              <a:rPr lang="en-US" altLang="zh-CN" dirty="0"/>
              <a:t>trav2</a:t>
            </a:r>
            <a:r>
              <a:rPr lang="zh-CN" altLang="en-US" dirty="0"/>
              <a:t>，直到</a:t>
            </a:r>
            <a:r>
              <a:rPr lang="en-US" altLang="zh-CN" dirty="0"/>
              <a:t>trav2</a:t>
            </a:r>
            <a:r>
              <a:rPr lang="zh-CN" altLang="en-US" dirty="0"/>
              <a:t>指向我们要移除的节点。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好，下面我们来介绍链表。</a:t>
            </a:r>
          </a:p>
        </p:txBody>
      </p:sp>
    </p:spTree>
    <p:extLst>
      <p:ext uri="{BB962C8B-B14F-4D97-AF65-F5344CB8AC3E}">
        <p14:creationId xmlns:p14="http://schemas.microsoft.com/office/powerpoint/2010/main" val="2871098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这是第一次移动后的位置。</a:t>
            </a:r>
          </a:p>
        </p:txBody>
      </p:sp>
    </p:spTree>
    <p:extLst>
      <p:ext uri="{BB962C8B-B14F-4D97-AF65-F5344CB8AC3E}">
        <p14:creationId xmlns:p14="http://schemas.microsoft.com/office/powerpoint/2010/main" val="2876241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1" name="Shape 6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这是第二次移动后的位置，现在</a:t>
            </a:r>
            <a:r>
              <a:rPr lang="en-US" altLang="zh-CN" dirty="0"/>
              <a:t>trav2</a:t>
            </a:r>
            <a:r>
              <a:rPr lang="zh-CN" altLang="en-US" dirty="0"/>
              <a:t>已经指向我们要移除的元素</a:t>
            </a:r>
            <a:r>
              <a:rPr lang="en-US" altLang="zh-CN" dirty="0"/>
              <a:t>9</a:t>
            </a:r>
            <a:r>
              <a:rPr lang="zh-CN" altLang="en-US" dirty="0"/>
              <a:t>了。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5" name="Shape 6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现在我要再创建一个节点，它也指向我们要移除的节点，这样做是为了方便后续释放被移除节点的内存。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9" name="Shape 6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好的，现在我把</a:t>
            </a:r>
            <a:r>
              <a:rPr lang="en-US" altLang="zh-CN" dirty="0"/>
              <a:t>trav2</a:t>
            </a:r>
            <a:r>
              <a:rPr lang="zh-CN" altLang="en-US" dirty="0"/>
              <a:t>再向后移动一个位置。注意，元素</a:t>
            </a:r>
            <a:r>
              <a:rPr lang="en-US" altLang="zh-CN" dirty="0"/>
              <a:t>9</a:t>
            </a:r>
            <a:r>
              <a:rPr lang="zh-CN" altLang="en-US" dirty="0"/>
              <a:t>所在节点被标记为红色，现在其实我们已经可以移除</a:t>
            </a:r>
            <a:r>
              <a:rPr lang="en-US" altLang="zh-CN" dirty="0"/>
              <a:t>9</a:t>
            </a:r>
            <a:r>
              <a:rPr lang="zh-CN" altLang="en-US" dirty="0"/>
              <a:t>了，但是为了演示，我们先留着它。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5" name="Shape 7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现在，我们把</a:t>
            </a:r>
            <a:r>
              <a:rPr lang="en-US" altLang="zh-CN" dirty="0"/>
              <a:t>trav1</a:t>
            </a:r>
            <a:r>
              <a:rPr lang="zh-CN" altLang="en-US" dirty="0"/>
              <a:t>指向节点的下一个节点指针指向元素</a:t>
            </a:r>
            <a:r>
              <a:rPr lang="en-US" altLang="zh-CN" dirty="0"/>
              <a:t>15</a:t>
            </a:r>
            <a:r>
              <a:rPr lang="zh-CN" altLang="en-US" dirty="0"/>
              <a:t>所在节点。现在，我们可以真正移除</a:t>
            </a:r>
            <a:r>
              <a:rPr lang="en-US" altLang="zh-CN" dirty="0"/>
              <a:t>temp</a:t>
            </a:r>
            <a:r>
              <a:rPr lang="zh-CN" altLang="en-US" dirty="0"/>
              <a:t>了，因为它已经没有用处。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7" name="Shape 7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</a:t>
            </a:r>
            <a:r>
              <a:rPr lang="en-US" altLang="zh-CN" dirty="0"/>
              <a:t>temp</a:t>
            </a:r>
            <a:r>
              <a:rPr lang="zh-CN" altLang="en-US" dirty="0"/>
              <a:t>被释放了，记得移除节点后，一定要释放内存，以免内存泄漏。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7" name="Shape 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现在元素</a:t>
            </a:r>
            <a:r>
              <a:rPr lang="en-US" altLang="zh-CN" dirty="0"/>
              <a:t>9</a:t>
            </a:r>
            <a:r>
              <a:rPr lang="zh-CN" altLang="en-US" dirty="0"/>
              <a:t>就没有了，我们的链表少了一个节点。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到这边，我们就完整演示了单向链表的移除操作。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48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我们来看如何在双向链表中移除节点。对比单向链表的移除，在双向链表中移除会更简单。基本算法思想是类似的，我们先要找到要移除的节点，但是这次我们只需要一个指针，因为双向链表中的每一个节点，都有前向和后向两个指针。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7" name="Shape 8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所以，我们还是从头开始遍历，直到找到元素</a:t>
            </a:r>
            <a:r>
              <a:rPr lang="en-US" altLang="zh-CN" dirty="0"/>
              <a:t>9</a:t>
            </a:r>
            <a:r>
              <a:rPr lang="zh-CN" altLang="en-US" dirty="0"/>
              <a:t>的位置。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那么什么是链表呢</a:t>
            </a:r>
            <a:r>
              <a:rPr lang="zh-CN" altLang="en-US" dirty="0"/>
              <a:t>？所谓链表，其实是一个由一列顺序节点所组成的数据结构，每个节点一般都带有数据，同时指向下一个节点。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下面是一个单向链表的例子，节点中可以包含任意的数据。注意，每一个节点都有指向下一个节点的指针。最后一个节点的指针为</a:t>
            </a:r>
            <a:r>
              <a:rPr lang="en-US" altLang="zh-CN" dirty="0"/>
              <a:t>null</a:t>
            </a:r>
            <a:r>
              <a:rPr lang="zh-CN" altLang="en-US" dirty="0"/>
              <a:t>，表示说这个节点之后就没有其它节点了。因为最后一个节点的指针始终为</a:t>
            </a:r>
            <a:r>
              <a:rPr lang="en-US" altLang="zh-CN" dirty="0"/>
              <a:t>null</a:t>
            </a:r>
            <a:r>
              <a:rPr lang="zh-CN" altLang="en-US" dirty="0"/>
              <a:t>，所以在后面的</a:t>
            </a:r>
            <a:r>
              <a:rPr lang="en-US" altLang="zh-CN" dirty="0"/>
              <a:t>ppt</a:t>
            </a:r>
            <a:r>
              <a:rPr lang="zh-CN" altLang="en-US" dirty="0"/>
              <a:t>中，为了简单，我会省略这个</a:t>
            </a:r>
            <a:r>
              <a:rPr lang="en-US" altLang="zh-CN" dirty="0"/>
              <a:t>null</a:t>
            </a:r>
            <a:r>
              <a:rPr lang="zh-CN" altLang="en-US" dirty="0"/>
              <a:t>指针。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Trav</a:t>
            </a:r>
            <a:r>
              <a:rPr kumimoji="1" lang="zh-CN" altLang="en-US" dirty="0"/>
              <a:t>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654686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112060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5" name="Shape 8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再右移一个位置，现在我们到达元素</a:t>
            </a:r>
            <a:r>
              <a:rPr lang="en-US" altLang="zh-CN" dirty="0"/>
              <a:t>9</a:t>
            </a:r>
            <a:r>
              <a:rPr lang="zh-CN" altLang="en-US" dirty="0"/>
              <a:t>所在位置，我们可以开始移除。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1" name="Shape 9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为了实现移除，我们将元素</a:t>
            </a:r>
            <a:r>
              <a:rPr lang="en-US" altLang="zh-CN" dirty="0"/>
              <a:t>4</a:t>
            </a:r>
            <a:r>
              <a:rPr lang="zh-CN" altLang="en-US" dirty="0"/>
              <a:t>的下一个节点指针指向元素</a:t>
            </a:r>
            <a:r>
              <a:rPr lang="en-US" altLang="zh-CN" dirty="0"/>
              <a:t>15</a:t>
            </a:r>
            <a:r>
              <a:rPr lang="zh-CN" altLang="en-US" dirty="0"/>
              <a:t>所在节点。我们可以访问元素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所在节点，因为通过</a:t>
            </a:r>
            <a:r>
              <a:rPr lang="en-US" altLang="zh-CN" dirty="0" err="1"/>
              <a:t>trav</a:t>
            </a:r>
            <a:r>
              <a:rPr lang="zh-CN" altLang="en-US" dirty="0"/>
              <a:t>可以前向访问</a:t>
            </a:r>
            <a:r>
              <a:rPr lang="en-US" altLang="zh-CN" dirty="0"/>
              <a:t>4</a:t>
            </a:r>
            <a:r>
              <a:rPr lang="zh-CN" altLang="en-US" dirty="0"/>
              <a:t>，或者后向访问</a:t>
            </a:r>
            <a:r>
              <a:rPr lang="en-US" altLang="zh-CN" dirty="0"/>
              <a:t>15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7" name="Shape 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类似的，将</a:t>
            </a:r>
            <a:r>
              <a:rPr lang="en-US" altLang="zh-CN" dirty="0"/>
              <a:t>15</a:t>
            </a:r>
            <a:r>
              <a:rPr lang="zh-CN" altLang="en-US" dirty="0"/>
              <a:t>的前一个节点指针，指向元素</a:t>
            </a:r>
            <a:r>
              <a:rPr lang="en-US" altLang="zh-CN" dirty="0"/>
              <a:t>4</a:t>
            </a:r>
            <a:r>
              <a:rPr lang="zh-CN" altLang="en-US" dirty="0"/>
              <a:t>所在节点。现在元素</a:t>
            </a:r>
            <a:r>
              <a:rPr lang="en-US" altLang="zh-CN" dirty="0"/>
              <a:t>9</a:t>
            </a:r>
            <a:r>
              <a:rPr lang="zh-CN" altLang="en-US" dirty="0"/>
              <a:t>所在节点变红了，表示说我们可以移除这个节点了。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所以我们释放掉元素</a:t>
            </a:r>
            <a:r>
              <a:rPr lang="en-US" altLang="zh-CN" dirty="0"/>
              <a:t>9</a:t>
            </a:r>
            <a:r>
              <a:rPr lang="zh-CN" altLang="en-US" dirty="0"/>
              <a:t>所在节点。</a:t>
            </a: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7" name="Shape 9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现在我们把链表拉平，可以看到</a:t>
            </a:r>
            <a:r>
              <a:rPr lang="en-US" altLang="zh-CN" dirty="0"/>
              <a:t>9</a:t>
            </a:r>
            <a:r>
              <a:rPr lang="zh-CN" altLang="en-US" dirty="0"/>
              <a:t>已经被移除了。</a:t>
            </a: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1" name="Shape 9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下面我们来评估一下链表的算法复杂度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8" name="Shape 9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PPT</a:t>
            </a:r>
            <a:r>
              <a:rPr lang="zh-CN" altLang="en-US" dirty="0"/>
              <a:t>上左边是单向链表，右边是双向链表。</a:t>
            </a:r>
            <a:endParaRPr dirty="0"/>
          </a:p>
          <a:p>
            <a:endParaRPr dirty="0"/>
          </a:p>
          <a:p>
            <a:r>
              <a:rPr lang="zh-CN" altLang="en-US" dirty="0"/>
              <a:t>查找的时间复杂度都是线性的，因为在最坏的情况下，我们要查找的元素在链表中并不存在，于是我们需要遍历链表的所有元素。</a:t>
            </a:r>
            <a:endParaRPr dirty="0"/>
          </a:p>
          <a:p>
            <a:endParaRPr dirty="0"/>
          </a:p>
          <a:p>
            <a:r>
              <a:rPr lang="zh-CN" altLang="en-US" dirty="0"/>
              <a:t>在头部插入节点是常量级的，因为对于链表，我们始终维护一个头指针，所以很容易通过头指针插入节点。尾部插入也是类似的。</a:t>
            </a: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5" name="Shape 10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头部移除的复杂度也是线性的，因为我们维护了头部指针。</a:t>
            </a:r>
            <a:endParaRPr dirty="0"/>
          </a:p>
          <a:p>
            <a:endParaRPr dirty="0"/>
          </a:p>
          <a:p>
            <a:r>
              <a:rPr lang="en-US" dirty="0" err="1"/>
              <a:t>但是移除尾部指针就不太一样</a:t>
            </a:r>
            <a:r>
              <a:rPr lang="zh-CN" altLang="en-US" dirty="0"/>
              <a:t>，从单向链表中移除元素，所需时间是线性级的，为什么呢？原因在于，即便我们有对尾节点的引用，我们也无法简单回到上一个节点，并设置新的尾节点。所以，我们还是需要每次从头节点开始，依次遍历找到尾部节点的前一个节点，才能移除尾部节点。</a:t>
            </a:r>
            <a:endParaRPr lang="en-US" dirty="0"/>
          </a:p>
          <a:p>
            <a:endParaRPr dirty="0"/>
          </a:p>
          <a:p>
            <a:r>
              <a:rPr lang="en-US" dirty="0" err="1"/>
              <a:t>双向链表就没有这个问题</a:t>
            </a:r>
            <a:r>
              <a:rPr lang="zh-CN" altLang="en-US" dirty="0"/>
              <a:t>。因为它的每个节点都具有前向指针，可以很方便移除最后一个节点，所以复杂度是常量级的。</a:t>
            </a:r>
            <a:endParaRPr lang="en-US" dirty="0"/>
          </a:p>
          <a:p>
            <a:endParaRPr dirty="0"/>
          </a:p>
          <a:p>
            <a:r>
              <a:rPr lang="zh-CN" altLang="en-US" dirty="0"/>
              <a:t>移除中间节点的复杂度都是线性级的，因为在最坏的情况下，我们需要遍历所有</a:t>
            </a:r>
            <a:r>
              <a:rPr lang="en-US" altLang="zh-CN" dirty="0"/>
              <a:t>n</a:t>
            </a:r>
            <a:r>
              <a:rPr lang="zh-CN" altLang="en-US" dirty="0"/>
              <a:t>个节点。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既然已经知道了什么是链表，下面我来说明数组的使用场景。</a:t>
            </a:r>
            <a:endParaRPr dirty="0"/>
          </a:p>
          <a:p>
            <a:endParaRPr dirty="0"/>
          </a:p>
          <a:p>
            <a:r>
              <a:rPr lang="en-US" dirty="0" err="1"/>
              <a:t>链表最常见的使用场景</a:t>
            </a:r>
            <a:r>
              <a:rPr lang="zh-CN" altLang="en-US" dirty="0"/>
              <a:t>，就是用于实现列表</a:t>
            </a:r>
            <a:r>
              <a:rPr lang="en-US" altLang="zh-CN" dirty="0"/>
              <a:t>List</a:t>
            </a:r>
            <a:r>
              <a:rPr lang="zh-CN" altLang="en-US" dirty="0"/>
              <a:t>，还有栈</a:t>
            </a:r>
            <a:r>
              <a:rPr lang="en-US" altLang="zh-CN" dirty="0"/>
              <a:t>Stack</a:t>
            </a:r>
            <a:r>
              <a:rPr lang="zh-CN" altLang="en-US" dirty="0"/>
              <a:t>和队列</a:t>
            </a:r>
            <a:r>
              <a:rPr lang="en-US" altLang="zh-CN" dirty="0"/>
              <a:t>Queue</a:t>
            </a:r>
            <a:r>
              <a:rPr lang="zh-CN" altLang="en-US" dirty="0"/>
              <a:t>等抽象数据类型。之所以基于链表来实现，是因为在链表中添加或者移除节点都比较简单。</a:t>
            </a:r>
            <a:endParaRPr lang="en-US" dirty="0"/>
          </a:p>
          <a:p>
            <a:endParaRPr dirty="0"/>
          </a:p>
          <a:p>
            <a:r>
              <a:rPr lang="zh-CN" altLang="en-US" dirty="0"/>
              <a:t>链表也可以用于创建循环列表</a:t>
            </a:r>
            <a:r>
              <a:rPr lang="en-US" altLang="zh-CN" dirty="0"/>
              <a:t>(circular list)</a:t>
            </a:r>
            <a:r>
              <a:rPr lang="zh-CN" altLang="en-US" dirty="0"/>
              <a:t>，只需要将链表的最后一个节点的指针指向第一个节点就可以了。循环链表通常可以用于建模重复的周期性的事件，比方说以轮训</a:t>
            </a:r>
            <a:r>
              <a:rPr lang="en-US" altLang="zh-CN" dirty="0"/>
              <a:t>(Round </a:t>
            </a:r>
            <a:r>
              <a:rPr lang="en-US" altLang="zh-CN" dirty="0" err="1"/>
              <a:t>Bobin</a:t>
            </a:r>
            <a:r>
              <a:rPr lang="en-US" altLang="zh-CN" dirty="0"/>
              <a:t>)</a:t>
            </a:r>
            <a:r>
              <a:rPr lang="zh-CN" altLang="en-US" dirty="0"/>
              <a:t>方式访问一组元素，循环链表还可以用于表示一个多边形的角，等等。</a:t>
            </a:r>
            <a:endParaRPr dirty="0"/>
          </a:p>
          <a:p>
            <a:endParaRPr lang="en-US" dirty="0"/>
          </a:p>
          <a:p>
            <a:r>
              <a:rPr lang="en-US" dirty="0" err="1"/>
              <a:t>链表也可以用于建模现实世界的对象</a:t>
            </a:r>
            <a:r>
              <a:rPr lang="zh-CN" altLang="en-US" dirty="0"/>
              <a:t>，例如火车的一列车厢。</a:t>
            </a:r>
            <a:endParaRPr lang="en-US" dirty="0"/>
          </a:p>
          <a:p>
            <a:endParaRPr dirty="0"/>
          </a:p>
          <a:p>
            <a:r>
              <a:rPr lang="en-US" dirty="0" err="1"/>
              <a:t>下面来看一些高级的应用场景</a:t>
            </a:r>
            <a:r>
              <a:rPr lang="zh-CN" altLang="en-US" dirty="0"/>
              <a:t>，在哈希表的中，经常用链表来实现所谓分离链表法</a:t>
            </a:r>
            <a:r>
              <a:rPr lang="en-US" altLang="zh-CN" dirty="0"/>
              <a:t>(separate chaining)</a:t>
            </a:r>
            <a:r>
              <a:rPr lang="zh-CN" altLang="en-US" dirty="0"/>
              <a:t>，目的是为了解决哈希冲突问题。另外，链表也可以用于实现图的邻接表，关于图和邻接表相关内容，我们在后续视频中会讲解。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好</a:t>
            </a:r>
            <a:r>
              <a:rPr lang="zh-CN" altLang="en-US" dirty="0"/>
              <a:t>，下面我来阐明一些关于链表的术语。首先，当创建一个链表，我们总是需要维护一个对链表的头节点</a:t>
            </a:r>
            <a:r>
              <a:rPr lang="en-US" altLang="zh-CN" dirty="0"/>
              <a:t>(</a:t>
            </a:r>
            <a:r>
              <a:rPr lang="zh-CN" altLang="en-US" dirty="0"/>
              <a:t>也就是第一个节点</a:t>
            </a:r>
            <a:r>
              <a:rPr lang="en-US" altLang="zh-CN" dirty="0"/>
              <a:t>)</a:t>
            </a:r>
            <a:r>
              <a:rPr lang="zh-CN" altLang="en-US" dirty="0"/>
              <a:t>的引用，这个引用叫</a:t>
            </a:r>
            <a:r>
              <a:rPr lang="en-US" altLang="zh-CN" dirty="0"/>
              <a:t>Head</a:t>
            </a:r>
            <a:r>
              <a:rPr lang="zh-CN" altLang="en-US" dirty="0"/>
              <a:t>，这样，后续我们才可以对链表从头开始进行遍历。对于链表中的尾节点</a:t>
            </a:r>
            <a:r>
              <a:rPr lang="en-US" altLang="zh-CN" dirty="0"/>
              <a:t>(</a:t>
            </a:r>
            <a:r>
              <a:rPr lang="zh-CN" altLang="en-US" dirty="0"/>
              <a:t>也就是最后一个节点</a:t>
            </a:r>
            <a:r>
              <a:rPr lang="en-US" altLang="zh-CN" dirty="0"/>
              <a:t>)</a:t>
            </a:r>
            <a:r>
              <a:rPr lang="zh-CN" altLang="en-US" dirty="0"/>
              <a:t>的引用，我们也给它起一个名字，叫</a:t>
            </a:r>
            <a:r>
              <a:rPr lang="en-US" altLang="zh-CN" dirty="0"/>
              <a:t>Tail</a:t>
            </a:r>
            <a:r>
              <a:rPr lang="zh-CN" altLang="en-US" dirty="0"/>
              <a:t>。链表中的节点一般都包含数据，还有指向下一个节点的指针或者引用，这个我们之前已经讲过。根据具体的编程语言，节点可以用结构体</a:t>
            </a:r>
            <a:r>
              <a:rPr lang="en-US" altLang="zh-CN" dirty="0"/>
              <a:t>struct</a:t>
            </a:r>
            <a:r>
              <a:rPr lang="zh-CN" altLang="en-US" dirty="0"/>
              <a:t>来表示，也可以用</a:t>
            </a:r>
            <a:r>
              <a:rPr lang="en-US" altLang="zh-CN" dirty="0"/>
              <a:t>class</a:t>
            </a:r>
            <a:r>
              <a:rPr lang="zh-CN" altLang="en-US" dirty="0"/>
              <a:t>类来表示，具体实现细节我们后面会看源代码。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链表通常有两种类型</a:t>
            </a:r>
            <a:r>
              <a:rPr lang="zh-CN" altLang="en-US" dirty="0"/>
              <a:t>，单向和双向链表。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单向链表中的节点</a:t>
            </a:r>
            <a:r>
              <a:rPr lang="zh-CN" altLang="en-US" dirty="0"/>
              <a:t>，仅具有指向下一个节点的引用。而双向链表中的节点，同时具有指向下一个和前一个节点的引用。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在单向和双向链表的实现中，我们通常需要维护对头节点和尾节点的引用，这样可以方便我们从链表中快速添加或者移除节点。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单向和双向链表各有利弊。</a:t>
            </a:r>
            <a:endParaRPr dirty="0"/>
          </a:p>
          <a:p>
            <a:endParaRPr lang="en-US" dirty="0"/>
          </a:p>
          <a:p>
            <a:r>
              <a:rPr lang="en-US" dirty="0" err="1"/>
              <a:t>如果你仔细看一下单向链表</a:t>
            </a:r>
            <a:r>
              <a:rPr lang="zh-CN" altLang="en-US" dirty="0"/>
              <a:t>，</a:t>
            </a:r>
            <a:r>
              <a:rPr lang="en-US" dirty="0" err="1"/>
              <a:t>就会发现它占用的内存更少</a:t>
            </a:r>
            <a:r>
              <a:rPr lang="zh-CN" altLang="en-US" dirty="0"/>
              <a:t>，为什么呢？原因在于指针</a:t>
            </a:r>
            <a:r>
              <a:rPr lang="en-US" altLang="zh-CN" dirty="0"/>
              <a:t>(</a:t>
            </a:r>
            <a:r>
              <a:rPr lang="zh-CN" altLang="en-US" dirty="0"/>
              <a:t>或者说引用</a:t>
            </a:r>
            <a:r>
              <a:rPr lang="en-US" altLang="zh-CN" dirty="0"/>
              <a:t>)</a:t>
            </a:r>
            <a:r>
              <a:rPr lang="zh-CN" altLang="en-US" dirty="0"/>
              <a:t>是需要占据内存的，在</a:t>
            </a:r>
            <a:r>
              <a:rPr lang="en-US" altLang="zh-CN" dirty="0"/>
              <a:t>64</a:t>
            </a:r>
            <a:r>
              <a:rPr lang="zh-CN" altLang="en-US" dirty="0"/>
              <a:t>位机器上，一个引用要占</a:t>
            </a:r>
            <a:r>
              <a:rPr lang="en-US" altLang="zh-CN" dirty="0"/>
              <a:t>8</a:t>
            </a:r>
            <a:r>
              <a:rPr lang="zh-CN" altLang="en-US" dirty="0"/>
              <a:t>个字节；在</a:t>
            </a:r>
            <a:r>
              <a:rPr lang="en-US" altLang="zh-CN" dirty="0"/>
              <a:t>32</a:t>
            </a:r>
            <a:r>
              <a:rPr lang="zh-CN" altLang="en-US" dirty="0"/>
              <a:t>位机器上，一个引用占</a:t>
            </a:r>
            <a:r>
              <a:rPr lang="en-US" altLang="zh-CN" dirty="0"/>
              <a:t>4</a:t>
            </a:r>
            <a:r>
              <a:rPr lang="zh-CN" altLang="en-US" dirty="0"/>
              <a:t>个字节。因为单向链表只有一个指针，而双向链表有两个指针，当然单向链表占用的内存更少。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单向链表的不足是，你无法简单访问前一个元素。如果要访问前一个元素，你必须用两个指针，从头开始遍历，才能找到某元素的前一个元素。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关于双向链表，它的一个优势在于，通过尾指针，你可以很容易对链表进行反向遍历。另外，如果你要移除链表中的某个节点，只要有对这个节点的引用，你就可以在常量时间内移除这个节点，然后也很容易填补因移除而造成的空洞，因为你可以简单访问被移除节点的前一个和后一个节点。而对于单向链表来说，移除其中的一个节点是相对比较麻烦的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双向链表的不足是占用内存更多，因为它的每个节点都有两个指针，相当于要占用两倍内存。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下面我们来看一些实现细节，包括如何创建链表，如何移除元素。</a:t>
            </a:r>
          </a:p>
        </p:txBody>
      </p:sp>
    </p:spTree>
    <p:extLst>
      <p:ext uri="{BB962C8B-B14F-4D97-AF65-F5344CB8AC3E}">
        <p14:creationId xmlns:p14="http://schemas.microsoft.com/office/powerpoint/2010/main" val="4899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ingly and Doubly Linked Lists!"/>
          <p:cNvSpPr>
            <a:spLocks noGrp="1"/>
          </p:cNvSpPr>
          <p:nvPr>
            <p:ph type="ctrTitle"/>
          </p:nvPr>
        </p:nvSpPr>
        <p:spPr>
          <a:xfrm>
            <a:off x="74677" y="883970"/>
            <a:ext cx="12855446" cy="4056330"/>
          </a:xfrm>
          <a:prstGeom prst="rect">
            <a:avLst/>
          </a:prstGeom>
        </p:spPr>
        <p:txBody>
          <a:bodyPr/>
          <a:lstStyle>
            <a:lvl1pPr defTabSz="519937">
              <a:defRPr sz="9790"/>
            </a:lvl1pPr>
          </a:lstStyle>
          <a:p>
            <a:r>
              <a:rPr lang="en-US" dirty="0" err="1"/>
              <a:t>单向和双向链表</a:t>
            </a:r>
            <a:endParaRPr dirty="0"/>
          </a:p>
        </p:txBody>
      </p:sp>
      <p:sp>
        <p:nvSpPr>
          <p:cNvPr id="136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824279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 b="1"/>
            </a:lvl1pPr>
          </a:lstStyle>
          <a:p>
            <a:r>
              <a:rPr lang="en-US" dirty="0"/>
              <a:t>By </a:t>
            </a:r>
            <a:r>
              <a:rPr lang="en-US" dirty="0" err="1"/>
              <a:t>波波微课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03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04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05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06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07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0" name="Insert 11 where the third node is."/>
          <p:cNvSpPr/>
          <p:nvPr/>
        </p:nvSpPr>
        <p:spPr>
          <a:xfrm>
            <a:off x="4156691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dirty="0"/>
          </a:p>
        </p:txBody>
      </p:sp>
      <p:sp>
        <p:nvSpPr>
          <p:cNvPr id="211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13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4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19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20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21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22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23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6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27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29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0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3163568" y="5867494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" name="trav"/>
          <p:cNvSpPr/>
          <p:nvPr/>
        </p:nvSpPr>
        <p:spPr>
          <a:xfrm>
            <a:off x="2555902" y="677840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37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38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39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40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41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45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6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47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55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56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57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58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59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63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4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65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67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269" name="11"/>
          <p:cNvSpPr/>
          <p:nvPr/>
        </p:nvSpPr>
        <p:spPr>
          <a:xfrm>
            <a:off x="6931830" y="6722282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7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7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76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77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7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282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284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286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288" name="11"/>
          <p:cNvSpPr/>
          <p:nvPr/>
        </p:nvSpPr>
        <p:spPr>
          <a:xfrm>
            <a:off x="6931830" y="6722282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7341757" y="5839432"/>
            <a:ext cx="1" cy="77332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29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9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296" name="7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97" name="13"/>
          <p:cNvSpPr/>
          <p:nvPr/>
        </p:nvSpPr>
        <p:spPr>
          <a:xfrm>
            <a:off x="9020924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9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>
            <a:off x="5723537" y="5626099"/>
            <a:ext cx="1217947" cy="121794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0" name="Line"/>
          <p:cNvSpPr/>
          <p:nvPr/>
        </p:nvSpPr>
        <p:spPr>
          <a:xfrm>
            <a:off x="8068557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1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02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3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04" name="Line"/>
          <p:cNvSpPr/>
          <p:nvPr/>
        </p:nvSpPr>
        <p:spPr>
          <a:xfrm>
            <a:off x="9430851" y="392162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5" name="Tail"/>
          <p:cNvSpPr/>
          <p:nvPr/>
        </p:nvSpPr>
        <p:spPr>
          <a:xfrm>
            <a:off x="8823186" y="3223812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06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7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308" name="11"/>
          <p:cNvSpPr/>
          <p:nvPr/>
        </p:nvSpPr>
        <p:spPr>
          <a:xfrm>
            <a:off x="6931830" y="6722282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7341757" y="5839432"/>
            <a:ext cx="1" cy="77332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31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1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16" name="7"/>
          <p:cNvSpPr/>
          <p:nvPr/>
        </p:nvSpPr>
        <p:spPr>
          <a:xfrm>
            <a:off x="9073566" y="4857804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17" name="13"/>
          <p:cNvSpPr/>
          <p:nvPr/>
        </p:nvSpPr>
        <p:spPr>
          <a:xfrm>
            <a:off x="11162660" y="4857804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1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>
            <a:off x="10210293" y="5267731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0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21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2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23" name="Line"/>
          <p:cNvSpPr/>
          <p:nvPr/>
        </p:nvSpPr>
        <p:spPr>
          <a:xfrm>
            <a:off x="11572587" y="3869377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4" name="Tail"/>
          <p:cNvSpPr/>
          <p:nvPr/>
        </p:nvSpPr>
        <p:spPr>
          <a:xfrm>
            <a:off x="10964922" y="3171566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25" name="Line"/>
          <p:cNvSpPr/>
          <p:nvPr/>
        </p:nvSpPr>
        <p:spPr>
          <a:xfrm flipV="1">
            <a:off x="5252662" y="5910148"/>
            <a:ext cx="1" cy="7733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" name="trav"/>
          <p:cNvSpPr/>
          <p:nvPr/>
        </p:nvSpPr>
        <p:spPr>
          <a:xfrm>
            <a:off x="4644997" y="68210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327" name="11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28" name="Line"/>
          <p:cNvSpPr/>
          <p:nvPr/>
        </p:nvSpPr>
        <p:spPr>
          <a:xfrm>
            <a:off x="8121198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Inserting Singly Linked List"/>
          <p:cNvSpPr>
            <a:spLocks noGrp="1"/>
          </p:cNvSpPr>
          <p:nvPr>
            <p:ph type="title"/>
          </p:nvPr>
        </p:nvSpPr>
        <p:spPr>
          <a:xfrm>
            <a:off x="389582" y="316780"/>
            <a:ext cx="12225635" cy="1754040"/>
          </a:xfrm>
          <a:prstGeom prst="rect">
            <a:avLst/>
          </a:prstGeom>
        </p:spPr>
        <p:txBody>
          <a:bodyPr/>
          <a:lstStyle>
            <a:lvl1pPr defTabSz="549148">
              <a:defRPr sz="564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在单向链表中插入节点</a:t>
            </a:r>
            <a:endParaRPr dirty="0"/>
          </a:p>
        </p:txBody>
      </p:sp>
      <p:sp>
        <p:nvSpPr>
          <p:cNvPr id="334" name="5"/>
          <p:cNvSpPr/>
          <p:nvPr/>
        </p:nvSpPr>
        <p:spPr>
          <a:xfrm>
            <a:off x="2753641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35" name="23"/>
          <p:cNvSpPr/>
          <p:nvPr/>
        </p:nvSpPr>
        <p:spPr>
          <a:xfrm>
            <a:off x="4842735" y="4910049"/>
            <a:ext cx="819855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36" name="7"/>
          <p:cNvSpPr/>
          <p:nvPr/>
        </p:nvSpPr>
        <p:spPr>
          <a:xfrm>
            <a:off x="9073566" y="4857804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37" name="13"/>
          <p:cNvSpPr/>
          <p:nvPr/>
        </p:nvSpPr>
        <p:spPr>
          <a:xfrm>
            <a:off x="11162660" y="4857804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38" name="Line"/>
          <p:cNvSpPr/>
          <p:nvPr/>
        </p:nvSpPr>
        <p:spPr>
          <a:xfrm>
            <a:off x="3890368" y="5319976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9" name="Line"/>
          <p:cNvSpPr/>
          <p:nvPr/>
        </p:nvSpPr>
        <p:spPr>
          <a:xfrm>
            <a:off x="10210293" y="5267731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0" name="Insert 11 where the third node is."/>
          <p:cNvSpPr/>
          <p:nvPr/>
        </p:nvSpPr>
        <p:spPr>
          <a:xfrm>
            <a:off x="4156685" y="2415794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41" name="Line"/>
          <p:cNvSpPr/>
          <p:nvPr/>
        </p:nvSpPr>
        <p:spPr>
          <a:xfrm>
            <a:off x="3163568" y="401468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2" name="Head"/>
          <p:cNvSpPr/>
          <p:nvPr/>
        </p:nvSpPr>
        <p:spPr>
          <a:xfrm>
            <a:off x="2555902" y="331687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43" name="Line"/>
          <p:cNvSpPr/>
          <p:nvPr/>
        </p:nvSpPr>
        <p:spPr>
          <a:xfrm>
            <a:off x="11572587" y="3869377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4" name="Tail"/>
          <p:cNvSpPr/>
          <p:nvPr/>
        </p:nvSpPr>
        <p:spPr>
          <a:xfrm>
            <a:off x="10964922" y="3171566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45" name="11"/>
          <p:cNvSpPr/>
          <p:nvPr/>
        </p:nvSpPr>
        <p:spPr>
          <a:xfrm>
            <a:off x="6931830" y="4910049"/>
            <a:ext cx="819854" cy="8198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46" name="Line"/>
          <p:cNvSpPr/>
          <p:nvPr/>
        </p:nvSpPr>
        <p:spPr>
          <a:xfrm>
            <a:off x="8121198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7" name="Line"/>
          <p:cNvSpPr/>
          <p:nvPr/>
        </p:nvSpPr>
        <p:spPr>
          <a:xfrm>
            <a:off x="5979462" y="5319976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350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51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52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53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54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56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7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58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9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1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2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3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4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369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70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71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72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3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4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75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6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77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8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79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1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2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3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2082994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5" name="trav"/>
          <p:cNvSpPr/>
          <p:nvPr/>
        </p:nvSpPr>
        <p:spPr>
          <a:xfrm>
            <a:off x="1475329" y="742589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41" name="Discussion about Singly &amp; Doubly Linked Lists…"/>
          <p:cNvSpPr>
            <a:spLocks noGrp="1"/>
          </p:cNvSpPr>
          <p:nvPr>
            <p:ph type="body" idx="1"/>
          </p:nvPr>
        </p:nvSpPr>
        <p:spPr>
          <a:xfrm>
            <a:off x="1356456" y="2141239"/>
            <a:ext cx="12309873" cy="71983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zh-CN" altLang="en-US" dirty="0"/>
              <a:t>介绍单向和双向链表</a:t>
            </a:r>
            <a:endParaRPr dirty="0">
              <a:solidFill>
                <a:schemeClr val="accent4"/>
              </a:solidFill>
            </a:endParaRPr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zh-CN" altLang="en-US" sz="2400" dirty="0"/>
              <a:t>什么是链表？</a:t>
            </a:r>
            <a:endParaRPr lang="en-US" altLang="zh-CN"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en" sz="2400" dirty="0" err="1"/>
              <a:t>链表有哪些使用场景</a:t>
            </a:r>
            <a:r>
              <a:rPr lang="zh-CN" altLang="en-US" sz="2400" dirty="0"/>
              <a:t>？</a:t>
            </a:r>
            <a:endParaRPr lang="en"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zh-CN" altLang="en-US" sz="2400" dirty="0"/>
              <a:t>术语</a:t>
            </a:r>
            <a:endParaRPr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en" sz="2400" dirty="0" err="1"/>
              <a:t>单向</a:t>
            </a:r>
            <a:r>
              <a:rPr lang="zh-CN" altLang="en-US" sz="2400" dirty="0"/>
              <a:t> </a:t>
            </a:r>
            <a:r>
              <a:rPr lang="en-US" altLang="zh-CN" sz="2400" dirty="0"/>
              <a:t>vs. </a:t>
            </a:r>
            <a:r>
              <a:rPr lang="zh-CN" altLang="en-US" sz="2400" dirty="0"/>
              <a:t>双向链表</a:t>
            </a:r>
            <a:endParaRPr lang="en" sz="2400" dirty="0"/>
          </a:p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en" dirty="0" err="1"/>
              <a:t>实现细节</a:t>
            </a:r>
            <a:endParaRPr lang="en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en" sz="2400" dirty="0" err="1"/>
              <a:t>如何插入新元素</a:t>
            </a:r>
            <a:endParaRPr lang="en" sz="2400" dirty="0"/>
          </a:p>
          <a:p>
            <a:pPr marL="533400" lvl="1" indent="-266700" defTabSz="350520">
              <a:spcBef>
                <a:spcPts val="2400"/>
              </a:spcBef>
              <a:defRPr sz="2820"/>
            </a:pPr>
            <a:r>
              <a:rPr lang="zh-CN" altLang="en-US" sz="2400" dirty="0"/>
              <a:t>如何移除元素</a:t>
            </a:r>
            <a:endParaRPr sz="2400" dirty="0"/>
          </a:p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zh-CN" altLang="en-US" dirty="0"/>
              <a:t>复杂度分析</a:t>
            </a:r>
            <a:endParaRPr dirty="0"/>
          </a:p>
          <a:p>
            <a:pPr marL="266700" indent="-266700" defTabSz="350520">
              <a:spcBef>
                <a:spcPts val="2400"/>
              </a:spcBef>
              <a:defRPr sz="2820" b="1"/>
            </a:pPr>
            <a:r>
              <a:rPr lang="zh-CN" altLang="en-US" dirty="0"/>
              <a:t>代码实现（双向链表）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390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91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392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93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4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5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396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7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98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9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2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3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6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11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12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13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14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5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6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17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8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19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0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21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7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28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33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34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35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36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37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8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39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0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41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2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43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4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5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6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8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9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50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451" name="Line"/>
          <p:cNvSpPr/>
          <p:nvPr/>
        </p:nvSpPr>
        <p:spPr>
          <a:xfrm flipV="1">
            <a:off x="6262466" y="6621807"/>
            <a:ext cx="1" cy="63806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56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57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58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59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60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1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62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3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64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5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66" name="Line"/>
          <p:cNvSpPr/>
          <p:nvPr/>
        </p:nvSpPr>
        <p:spPr>
          <a:xfrm flipH="1">
            <a:off x="4793932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7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8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9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0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1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2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73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474" name="Line"/>
          <p:cNvSpPr/>
          <p:nvPr/>
        </p:nvSpPr>
        <p:spPr>
          <a:xfrm flipV="1">
            <a:off x="6262466" y="6621807"/>
            <a:ext cx="1" cy="63806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5" name="Line"/>
          <p:cNvSpPr/>
          <p:nvPr/>
        </p:nvSpPr>
        <p:spPr>
          <a:xfrm flipH="1" flipV="1">
            <a:off x="4675334" y="6393730"/>
            <a:ext cx="1076254" cy="10762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480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81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482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83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84" name="Line"/>
          <p:cNvSpPr/>
          <p:nvPr/>
        </p:nvSpPr>
        <p:spPr>
          <a:xfrm>
            <a:off x="5003846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5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486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7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88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9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90" name="Line"/>
          <p:cNvSpPr/>
          <p:nvPr/>
        </p:nvSpPr>
        <p:spPr>
          <a:xfrm>
            <a:off x="6261183" y="6824824"/>
            <a:ext cx="1" cy="4303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1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6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497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498" name="Line"/>
          <p:cNvSpPr/>
          <p:nvPr/>
        </p:nvSpPr>
        <p:spPr>
          <a:xfrm flipV="1">
            <a:off x="6262466" y="6621807"/>
            <a:ext cx="1" cy="53674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H="1" flipV="1">
            <a:off x="4675334" y="6393730"/>
            <a:ext cx="1076254" cy="10762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504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05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506" name="7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07" name="13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08" name="Line"/>
          <p:cNvSpPr/>
          <p:nvPr/>
        </p:nvSpPr>
        <p:spPr>
          <a:xfrm>
            <a:off x="5342513" y="7059024"/>
            <a:ext cx="455150" cy="4551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9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510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1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12" name="Line"/>
          <p:cNvSpPr/>
          <p:nvPr/>
        </p:nvSpPr>
        <p:spPr>
          <a:xfrm>
            <a:off x="8350277" y="47462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3" name="Tail"/>
          <p:cNvSpPr/>
          <p:nvPr/>
        </p:nvSpPr>
        <p:spPr>
          <a:xfrm>
            <a:off x="7742612" y="40484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14" name="Line"/>
          <p:cNvSpPr/>
          <p:nvPr/>
        </p:nvSpPr>
        <p:spPr>
          <a:xfrm>
            <a:off x="6261183" y="6824824"/>
            <a:ext cx="1" cy="4303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7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8" name="Line"/>
          <p:cNvSpPr/>
          <p:nvPr/>
        </p:nvSpPr>
        <p:spPr>
          <a:xfrm flipH="1">
            <a:off x="688302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9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0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521" name="11"/>
          <p:cNvSpPr/>
          <p:nvPr/>
        </p:nvSpPr>
        <p:spPr>
          <a:xfrm>
            <a:off x="5851256" y="7327122"/>
            <a:ext cx="819855" cy="819855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6262466" y="6621807"/>
            <a:ext cx="1" cy="53674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H="1" flipV="1">
            <a:off x="4675334" y="6393730"/>
            <a:ext cx="1076254" cy="10762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528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29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530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531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2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33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4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5" name="Line"/>
          <p:cNvSpPr/>
          <p:nvPr/>
        </p:nvSpPr>
        <p:spPr>
          <a:xfrm flipV="1">
            <a:off x="4172089" y="6683433"/>
            <a:ext cx="1" cy="7131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6" name="trav"/>
          <p:cNvSpPr/>
          <p:nvPr/>
        </p:nvSpPr>
        <p:spPr>
          <a:xfrm>
            <a:off x="3564423" y="742589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537" name="11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38" name="7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39" name="13"/>
          <p:cNvSpPr/>
          <p:nvPr/>
        </p:nvSpPr>
        <p:spPr>
          <a:xfrm>
            <a:off x="10029445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40" name="Line"/>
          <p:cNvSpPr/>
          <p:nvPr/>
        </p:nvSpPr>
        <p:spPr>
          <a:xfrm>
            <a:off x="500384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1" name="Line"/>
          <p:cNvSpPr/>
          <p:nvPr/>
        </p:nvSpPr>
        <p:spPr>
          <a:xfrm flipH="1">
            <a:off x="4793932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2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3" name="Line"/>
          <p:cNvSpPr/>
          <p:nvPr/>
        </p:nvSpPr>
        <p:spPr>
          <a:xfrm flipH="1">
            <a:off x="6883027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>
            <a:off x="9182034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H="1">
            <a:off x="8972121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>
            <a:off x="10439371" y="46954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7" name="Tail"/>
          <p:cNvSpPr/>
          <p:nvPr/>
        </p:nvSpPr>
        <p:spPr>
          <a:xfrm>
            <a:off x="9831706" y="39976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Inserting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在双向链表中插入节点</a:t>
            </a:r>
            <a:endParaRPr dirty="0"/>
          </a:p>
        </p:txBody>
      </p:sp>
      <p:sp>
        <p:nvSpPr>
          <p:cNvPr id="552" name="5"/>
          <p:cNvSpPr/>
          <p:nvPr/>
        </p:nvSpPr>
        <p:spPr>
          <a:xfrm>
            <a:off x="1673067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53" name="23"/>
          <p:cNvSpPr/>
          <p:nvPr/>
        </p:nvSpPr>
        <p:spPr>
          <a:xfrm>
            <a:off x="3762162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23</a:t>
            </a:r>
          </a:p>
        </p:txBody>
      </p:sp>
      <p:sp>
        <p:nvSpPr>
          <p:cNvPr id="554" name="Insert 11 where the third node is."/>
          <p:cNvSpPr/>
          <p:nvPr/>
        </p:nvSpPr>
        <p:spPr>
          <a:xfrm>
            <a:off x="3957632" y="2653619"/>
            <a:ext cx="50895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在第三个节点前插入</a:t>
            </a:r>
            <a:r>
              <a:rPr lang="en-US" altLang="zh-CN" dirty="0"/>
              <a:t>11.</a:t>
            </a:r>
            <a:endParaRPr lang="zh-CN" altLang="en-US" dirty="0"/>
          </a:p>
        </p:txBody>
      </p:sp>
      <p:sp>
        <p:nvSpPr>
          <p:cNvPr id="555" name="Line"/>
          <p:cNvSpPr/>
          <p:nvPr/>
        </p:nvSpPr>
        <p:spPr>
          <a:xfrm>
            <a:off x="2082994" y="48393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6" name="Head"/>
          <p:cNvSpPr/>
          <p:nvPr/>
        </p:nvSpPr>
        <p:spPr>
          <a:xfrm>
            <a:off x="1475329" y="41415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57" name="Line"/>
          <p:cNvSpPr/>
          <p:nvPr/>
        </p:nvSpPr>
        <p:spPr>
          <a:xfrm>
            <a:off x="2914751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8" name="Line"/>
          <p:cNvSpPr/>
          <p:nvPr/>
        </p:nvSpPr>
        <p:spPr>
          <a:xfrm flipH="1">
            <a:off x="2704837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9" name="11"/>
          <p:cNvSpPr/>
          <p:nvPr/>
        </p:nvSpPr>
        <p:spPr>
          <a:xfrm>
            <a:off x="5851256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60" name="7"/>
          <p:cNvSpPr/>
          <p:nvPr/>
        </p:nvSpPr>
        <p:spPr>
          <a:xfrm>
            <a:off x="7940350" y="57346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61" name="13"/>
          <p:cNvSpPr/>
          <p:nvPr/>
        </p:nvSpPr>
        <p:spPr>
          <a:xfrm>
            <a:off x="10029445" y="57346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62" name="Line"/>
          <p:cNvSpPr/>
          <p:nvPr/>
        </p:nvSpPr>
        <p:spPr>
          <a:xfrm>
            <a:off x="5003846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 flipH="1">
            <a:off x="4793932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7092940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 flipH="1">
            <a:off x="6883027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6" name="Line"/>
          <p:cNvSpPr/>
          <p:nvPr/>
        </p:nvSpPr>
        <p:spPr>
          <a:xfrm>
            <a:off x="9182034" y="61446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7" name="Line"/>
          <p:cNvSpPr/>
          <p:nvPr/>
        </p:nvSpPr>
        <p:spPr>
          <a:xfrm flipH="1">
            <a:off x="8972121" y="61446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8" name="Line"/>
          <p:cNvSpPr/>
          <p:nvPr/>
        </p:nvSpPr>
        <p:spPr>
          <a:xfrm>
            <a:off x="10439371" y="46954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9" name="Tail"/>
          <p:cNvSpPr/>
          <p:nvPr/>
        </p:nvSpPr>
        <p:spPr>
          <a:xfrm>
            <a:off x="9831706" y="39976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57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7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7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7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7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7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8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8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2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5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590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9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9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9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95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97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98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99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1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2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3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04" name="Line"/>
          <p:cNvSpPr/>
          <p:nvPr/>
        </p:nvSpPr>
        <p:spPr>
          <a:xfrm flipV="1">
            <a:off x="1981200" y="68453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V="1">
            <a:off x="4121289" y="68453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6" name="trav1"/>
          <p:cNvSpPr/>
          <p:nvPr/>
        </p:nvSpPr>
        <p:spPr>
          <a:xfrm>
            <a:off x="1312366" y="81081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07" name="trav2"/>
          <p:cNvSpPr/>
          <p:nvPr/>
        </p:nvSpPr>
        <p:spPr>
          <a:xfrm>
            <a:off x="3452455" y="81081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iscussion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zh-CN" altLang="en-US" dirty="0"/>
              <a:t>介绍链表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1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1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1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1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1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1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2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2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2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4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5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26" name="Line"/>
          <p:cNvSpPr/>
          <p:nvPr/>
        </p:nvSpPr>
        <p:spPr>
          <a:xfrm flipV="1">
            <a:off x="4095791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7" name="Line"/>
          <p:cNvSpPr/>
          <p:nvPr/>
        </p:nvSpPr>
        <p:spPr>
          <a:xfrm flipV="1">
            <a:off x="6235880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8" name="trav1"/>
          <p:cNvSpPr/>
          <p:nvPr/>
        </p:nvSpPr>
        <p:spPr>
          <a:xfrm>
            <a:off x="3426957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29" name="trav2"/>
          <p:cNvSpPr/>
          <p:nvPr/>
        </p:nvSpPr>
        <p:spPr>
          <a:xfrm>
            <a:off x="5567046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3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3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3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3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3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3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4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4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3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4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5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46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8299477" y="67818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8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49" name="trav2"/>
          <p:cNvSpPr/>
          <p:nvPr/>
        </p:nvSpPr>
        <p:spPr>
          <a:xfrm>
            <a:off x="7630644" y="80446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54" name="Remove 9 from the following SLL"/>
          <p:cNvSpPr/>
          <p:nvPr/>
        </p:nvSpPr>
        <p:spPr>
          <a:xfrm>
            <a:off x="2178757" y="2653619"/>
            <a:ext cx="86472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5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5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5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59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6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6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63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4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5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7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68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9" name="Line"/>
          <p:cNvSpPr/>
          <p:nvPr/>
        </p:nvSpPr>
        <p:spPr>
          <a:xfrm flipV="1">
            <a:off x="8299477" y="67818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0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71" name="trav2"/>
          <p:cNvSpPr/>
          <p:nvPr/>
        </p:nvSpPr>
        <p:spPr>
          <a:xfrm>
            <a:off x="7630644" y="8044695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672" name="Line"/>
          <p:cNvSpPr/>
          <p:nvPr/>
        </p:nvSpPr>
        <p:spPr>
          <a:xfrm>
            <a:off x="8299477" y="481459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3" name="temp"/>
          <p:cNvSpPr/>
          <p:nvPr/>
        </p:nvSpPr>
        <p:spPr>
          <a:xfrm>
            <a:off x="7752981" y="4080210"/>
            <a:ext cx="1092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678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79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80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81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2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683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4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85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686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87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>
            <a:off x="6989662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0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1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692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3" name="Line"/>
          <p:cNvSpPr/>
          <p:nvPr/>
        </p:nvSpPr>
        <p:spPr>
          <a:xfrm flipV="1">
            <a:off x="10388572" y="6837425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4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695" name="trav2"/>
          <p:cNvSpPr/>
          <p:nvPr/>
        </p:nvSpPr>
        <p:spPr>
          <a:xfrm>
            <a:off x="9719738" y="8100320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696" name="Line"/>
          <p:cNvSpPr/>
          <p:nvPr/>
        </p:nvSpPr>
        <p:spPr>
          <a:xfrm>
            <a:off x="8299477" y="481459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7" name="temp"/>
          <p:cNvSpPr/>
          <p:nvPr/>
        </p:nvSpPr>
        <p:spPr>
          <a:xfrm>
            <a:off x="7752981" y="4080210"/>
            <a:ext cx="1092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02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0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0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0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07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0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71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11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913123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15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6" name="Line"/>
          <p:cNvSpPr/>
          <p:nvPr/>
        </p:nvSpPr>
        <p:spPr>
          <a:xfrm flipV="1">
            <a:off x="10388572" y="6837425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7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718" name="trav2"/>
          <p:cNvSpPr/>
          <p:nvPr/>
        </p:nvSpPr>
        <p:spPr>
          <a:xfrm>
            <a:off x="9719738" y="8100320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719" name="Line"/>
          <p:cNvSpPr/>
          <p:nvPr/>
        </p:nvSpPr>
        <p:spPr>
          <a:xfrm>
            <a:off x="8299477" y="4814595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0" name="temp"/>
          <p:cNvSpPr/>
          <p:nvPr/>
        </p:nvSpPr>
        <p:spPr>
          <a:xfrm>
            <a:off x="7752981" y="4080210"/>
            <a:ext cx="1092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temp</a:t>
            </a:r>
          </a:p>
        </p:txBody>
      </p:sp>
      <p:sp>
        <p:nvSpPr>
          <p:cNvPr id="723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22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28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29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30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31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2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33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4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35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36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7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8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39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0" name="Line"/>
          <p:cNvSpPr/>
          <p:nvPr/>
        </p:nvSpPr>
        <p:spPr>
          <a:xfrm flipV="1">
            <a:off x="10388572" y="6837425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1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742" name="trav2"/>
          <p:cNvSpPr/>
          <p:nvPr/>
        </p:nvSpPr>
        <p:spPr>
          <a:xfrm>
            <a:off x="9719738" y="8100320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  <p:sp>
        <p:nvSpPr>
          <p:cNvPr id="745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44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50" name="Remove 9 from the following S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5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5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5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55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57" name="15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58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8299477" y="4815778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0" name="Tail"/>
          <p:cNvSpPr/>
          <p:nvPr/>
        </p:nvSpPr>
        <p:spPr>
          <a:xfrm>
            <a:off x="7691812" y="4117968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61" name="Line"/>
          <p:cNvSpPr/>
          <p:nvPr/>
        </p:nvSpPr>
        <p:spPr>
          <a:xfrm flipV="1">
            <a:off x="6237364" y="6794500"/>
            <a:ext cx="1" cy="1016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2" name="trav1"/>
          <p:cNvSpPr/>
          <p:nvPr/>
        </p:nvSpPr>
        <p:spPr>
          <a:xfrm>
            <a:off x="5568530" y="8057395"/>
            <a:ext cx="13376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trav1</a:t>
            </a:r>
          </a:p>
        </p:txBody>
      </p:sp>
      <p:sp>
        <p:nvSpPr>
          <p:cNvPr id="763" name="Line"/>
          <p:cNvSpPr/>
          <p:nvPr/>
        </p:nvSpPr>
        <p:spPr>
          <a:xfrm>
            <a:off x="6937183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4" name="Line"/>
          <p:cNvSpPr/>
          <p:nvPr/>
        </p:nvSpPr>
        <p:spPr>
          <a:xfrm flipV="1">
            <a:off x="8299477" y="6780617"/>
            <a:ext cx="1" cy="101659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5" name="trav2"/>
          <p:cNvSpPr/>
          <p:nvPr/>
        </p:nvSpPr>
        <p:spPr>
          <a:xfrm>
            <a:off x="7630644" y="8043512"/>
            <a:ext cx="13376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trav2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Removing from Sing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从单向链表中移除节点</a:t>
            </a:r>
            <a:endParaRPr dirty="0"/>
          </a:p>
        </p:txBody>
      </p:sp>
      <p:sp>
        <p:nvSpPr>
          <p:cNvPr id="770" name="Remove 9 from the following SLL"/>
          <p:cNvSpPr/>
          <p:nvPr/>
        </p:nvSpPr>
        <p:spPr>
          <a:xfrm>
            <a:off x="3773296" y="2653619"/>
            <a:ext cx="545822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dirty="0"/>
          </a:p>
        </p:txBody>
      </p:sp>
      <p:sp>
        <p:nvSpPr>
          <p:cNvPr id="77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7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7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75" name="Line"/>
          <p:cNvSpPr/>
          <p:nvPr/>
        </p:nvSpPr>
        <p:spPr>
          <a:xfrm>
            <a:off x="2758994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77" name="15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78" name="Line"/>
          <p:cNvSpPr/>
          <p:nvPr/>
        </p:nvSpPr>
        <p:spPr>
          <a:xfrm>
            <a:off x="4848089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9" name="Line"/>
          <p:cNvSpPr/>
          <p:nvPr/>
        </p:nvSpPr>
        <p:spPr>
          <a:xfrm>
            <a:off x="8299477" y="4815778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0" name="Tail"/>
          <p:cNvSpPr/>
          <p:nvPr/>
        </p:nvSpPr>
        <p:spPr>
          <a:xfrm>
            <a:off x="7691812" y="4117968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81" name="Line"/>
          <p:cNvSpPr/>
          <p:nvPr/>
        </p:nvSpPr>
        <p:spPr>
          <a:xfrm>
            <a:off x="6937183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784" name="Remove 9 from the following DLL"/>
          <p:cNvSpPr/>
          <p:nvPr/>
        </p:nvSpPr>
        <p:spPr>
          <a:xfrm>
            <a:off x="3773289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8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8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8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789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9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79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79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795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6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7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8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9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0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06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07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08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09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0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11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2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13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14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15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6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17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8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0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1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2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3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flipV="1">
            <a:off x="2032194" y="66935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5" name="trav"/>
          <p:cNvSpPr/>
          <p:nvPr/>
        </p:nvSpPr>
        <p:spPr>
          <a:xfrm>
            <a:off x="1424529" y="7588925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s a linked list?"/>
          <p:cNvSpPr>
            <a:spLocks noGrp="1"/>
          </p:cNvSpPr>
          <p:nvPr>
            <p:ph type="title"/>
          </p:nvPr>
        </p:nvSpPr>
        <p:spPr>
          <a:xfrm>
            <a:off x="506288" y="254000"/>
            <a:ext cx="11992224" cy="21590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rPr lang="zh-CN" altLang="en-US" dirty="0"/>
              <a:t>什么是链表？</a:t>
            </a:r>
            <a:endParaRPr dirty="0"/>
          </a:p>
        </p:txBody>
      </p:sp>
      <p:sp>
        <p:nvSpPr>
          <p:cNvPr id="148" name="A linked list is a sequential list of nodes that hold data which point to other nodes also containing data."/>
          <p:cNvSpPr/>
          <p:nvPr/>
        </p:nvSpPr>
        <p:spPr>
          <a:xfrm>
            <a:off x="1021307" y="2974464"/>
            <a:ext cx="1096218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dirty="0"/>
              <a:t>一个链表</a:t>
            </a:r>
            <a:r>
              <a:rPr lang="en-US" altLang="zh-CN" dirty="0"/>
              <a:t>(linked list)</a:t>
            </a:r>
            <a:r>
              <a:rPr lang="zh-CN" altLang="en-US" dirty="0"/>
              <a:t>由一列顺序节点组成，每个节点带有数据，同时指向下一个节点。</a:t>
            </a:r>
            <a:endParaRPr dirty="0"/>
          </a:p>
        </p:txBody>
      </p:sp>
      <p:sp>
        <p:nvSpPr>
          <p:cNvPr id="149" name="Data"/>
          <p:cNvSpPr/>
          <p:nvPr/>
        </p:nvSpPr>
        <p:spPr>
          <a:xfrm>
            <a:off x="458619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0" name="Data"/>
          <p:cNvSpPr/>
          <p:nvPr/>
        </p:nvSpPr>
        <p:spPr>
          <a:xfrm>
            <a:off x="3108102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1" name="Data"/>
          <p:cNvSpPr/>
          <p:nvPr/>
        </p:nvSpPr>
        <p:spPr>
          <a:xfrm>
            <a:off x="5843565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2" name="Data"/>
          <p:cNvSpPr/>
          <p:nvPr/>
        </p:nvSpPr>
        <p:spPr>
          <a:xfrm>
            <a:off x="8579029" y="5957105"/>
            <a:ext cx="1270001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153" name="Line"/>
          <p:cNvSpPr/>
          <p:nvPr/>
        </p:nvSpPr>
        <p:spPr>
          <a:xfrm>
            <a:off x="1884231" y="6592105"/>
            <a:ext cx="1068260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4619694" y="6592105"/>
            <a:ext cx="1068261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7355158" y="6592105"/>
            <a:ext cx="1068260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" name="null"/>
          <p:cNvSpPr/>
          <p:nvPr/>
        </p:nvSpPr>
        <p:spPr>
          <a:xfrm>
            <a:off x="11228511" y="5957105"/>
            <a:ext cx="1270001" cy="1270001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null</a:t>
            </a:r>
          </a:p>
        </p:txBody>
      </p:sp>
      <p:sp>
        <p:nvSpPr>
          <p:cNvPr id="157" name="Line"/>
          <p:cNvSpPr/>
          <p:nvPr/>
        </p:nvSpPr>
        <p:spPr>
          <a:xfrm>
            <a:off x="10004640" y="6592105"/>
            <a:ext cx="1068261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30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3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3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3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35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37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38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39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0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41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3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4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5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6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7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 flipV="1">
            <a:off x="4121288" y="66681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9" name="trav"/>
          <p:cNvSpPr/>
          <p:nvPr/>
        </p:nvSpPr>
        <p:spPr>
          <a:xfrm>
            <a:off x="3513623" y="75635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52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53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54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55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6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57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8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59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60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61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2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63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4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5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7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8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9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0" name="Line"/>
          <p:cNvSpPr/>
          <p:nvPr/>
        </p:nvSpPr>
        <p:spPr>
          <a:xfrm flipV="1">
            <a:off x="6210383" y="66935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1" name="trav"/>
          <p:cNvSpPr/>
          <p:nvPr/>
        </p:nvSpPr>
        <p:spPr>
          <a:xfrm>
            <a:off x="5602718" y="7588925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74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7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7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7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879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8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88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88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885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6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8" name="Line"/>
          <p:cNvSpPr/>
          <p:nvPr/>
        </p:nvSpPr>
        <p:spPr>
          <a:xfrm>
            <a:off x="7021315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9" name="Line"/>
          <p:cNvSpPr/>
          <p:nvPr/>
        </p:nvSpPr>
        <p:spPr>
          <a:xfrm flipH="1">
            <a:off x="6853051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0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1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2" name="Line"/>
          <p:cNvSpPr/>
          <p:nvPr/>
        </p:nvSpPr>
        <p:spPr>
          <a:xfrm flipV="1">
            <a:off x="8299477" y="67316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3" name="trav"/>
          <p:cNvSpPr/>
          <p:nvPr/>
        </p:nvSpPr>
        <p:spPr>
          <a:xfrm>
            <a:off x="7691812" y="76270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898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99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00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01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2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03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4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05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906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07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8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09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1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2" name="Line"/>
          <p:cNvSpPr/>
          <p:nvPr/>
        </p:nvSpPr>
        <p:spPr>
          <a:xfrm flipH="1">
            <a:off x="6853051" y="6208124"/>
            <a:ext cx="60323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3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4" name="Line"/>
          <p:cNvSpPr/>
          <p:nvPr/>
        </p:nvSpPr>
        <p:spPr>
          <a:xfrm flipH="1">
            <a:off x="8942145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5" name="Line"/>
          <p:cNvSpPr/>
          <p:nvPr/>
        </p:nvSpPr>
        <p:spPr>
          <a:xfrm flipV="1">
            <a:off x="8299477" y="67316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6" name="trav"/>
          <p:cNvSpPr/>
          <p:nvPr/>
        </p:nvSpPr>
        <p:spPr>
          <a:xfrm>
            <a:off x="7691812" y="76270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919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18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924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25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26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27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8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29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0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31" name="9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932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33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4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35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6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7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8" name="Line"/>
          <p:cNvSpPr/>
          <p:nvPr/>
        </p:nvSpPr>
        <p:spPr>
          <a:xfrm flipH="1">
            <a:off x="6853051" y="6208124"/>
            <a:ext cx="60323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9" name="Line"/>
          <p:cNvSpPr/>
          <p:nvPr/>
        </p:nvSpPr>
        <p:spPr>
          <a:xfrm>
            <a:off x="9110409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0" name="Line"/>
          <p:cNvSpPr/>
          <p:nvPr/>
        </p:nvSpPr>
        <p:spPr>
          <a:xfrm flipH="1" flipV="1">
            <a:off x="6600894" y="6468474"/>
            <a:ext cx="319896" cy="2339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1" name="Line"/>
          <p:cNvSpPr/>
          <p:nvPr/>
        </p:nvSpPr>
        <p:spPr>
          <a:xfrm flipV="1">
            <a:off x="8299477" y="6731662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2" name="trav"/>
          <p:cNvSpPr/>
          <p:nvPr/>
        </p:nvSpPr>
        <p:spPr>
          <a:xfrm>
            <a:off x="7691812" y="762702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trav</a:t>
            </a:r>
          </a:p>
        </p:txBody>
      </p:sp>
      <p:sp>
        <p:nvSpPr>
          <p:cNvPr id="945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44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950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51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52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53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4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55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6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57" name="15"/>
          <p:cNvSpPr/>
          <p:nvPr/>
        </p:nvSpPr>
        <p:spPr>
          <a:xfrm>
            <a:off x="9978645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58" name="Line"/>
          <p:cNvSpPr/>
          <p:nvPr/>
        </p:nvSpPr>
        <p:spPr>
          <a:xfrm>
            <a:off x="10388571" y="4758970"/>
            <a:ext cx="1" cy="81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9" name="Tail"/>
          <p:cNvSpPr/>
          <p:nvPr/>
        </p:nvSpPr>
        <p:spPr>
          <a:xfrm>
            <a:off x="9780906" y="406116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60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1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2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 flipH="1" flipV="1">
            <a:off x="6600894" y="6468474"/>
            <a:ext cx="319896" cy="2339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6" name="Connection Line"/>
          <p:cNvSpPr/>
          <p:nvPr/>
        </p:nvSpPr>
        <p:spPr>
          <a:xfrm>
            <a:off x="6710876" y="6565038"/>
            <a:ext cx="3177680" cy="57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extrusionOk="0">
                <a:moveTo>
                  <a:pt x="21600" y="2031"/>
                </a:moveTo>
                <a:cubicBezTo>
                  <a:pt x="14289" y="21600"/>
                  <a:pt x="7089" y="2092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65" name="Line"/>
          <p:cNvSpPr/>
          <p:nvPr/>
        </p:nvSpPr>
        <p:spPr>
          <a:xfrm flipV="1">
            <a:off x="9620705" y="6531974"/>
            <a:ext cx="447202" cy="27086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Removing from Doubly Linked Li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从双向链表中移除节点</a:t>
            </a:r>
            <a:endParaRPr dirty="0"/>
          </a:p>
        </p:txBody>
      </p:sp>
      <p:sp>
        <p:nvSpPr>
          <p:cNvPr id="971" name="Remove 9 from the following DLL"/>
          <p:cNvSpPr/>
          <p:nvPr/>
        </p:nvSpPr>
        <p:spPr>
          <a:xfrm>
            <a:off x="3773288" y="2653619"/>
            <a:ext cx="54582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从下面的单向链表中移除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72" name="7"/>
          <p:cNvSpPr/>
          <p:nvPr/>
        </p:nvSpPr>
        <p:spPr>
          <a:xfrm>
            <a:off x="1622267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73" name="0"/>
          <p:cNvSpPr/>
          <p:nvPr/>
        </p:nvSpPr>
        <p:spPr>
          <a:xfrm>
            <a:off x="3711362" y="5798198"/>
            <a:ext cx="819854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74" name="Line"/>
          <p:cNvSpPr/>
          <p:nvPr/>
        </p:nvSpPr>
        <p:spPr>
          <a:xfrm>
            <a:off x="2032194" y="4902834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5" name="Head"/>
          <p:cNvSpPr/>
          <p:nvPr/>
        </p:nvSpPr>
        <p:spPr>
          <a:xfrm>
            <a:off x="1424529" y="420502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76" name="Line"/>
          <p:cNvSpPr/>
          <p:nvPr/>
        </p:nvSpPr>
        <p:spPr>
          <a:xfrm>
            <a:off x="2843127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7" name="4"/>
          <p:cNvSpPr/>
          <p:nvPr/>
        </p:nvSpPr>
        <p:spPr>
          <a:xfrm>
            <a:off x="5800456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78" name="15"/>
          <p:cNvSpPr/>
          <p:nvPr/>
        </p:nvSpPr>
        <p:spPr>
          <a:xfrm>
            <a:off x="7889550" y="5798198"/>
            <a:ext cx="819855" cy="81985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979" name="Line"/>
          <p:cNvSpPr/>
          <p:nvPr/>
        </p:nvSpPr>
        <p:spPr>
          <a:xfrm>
            <a:off x="8299477" y="4815778"/>
            <a:ext cx="1" cy="8198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0" name="Tail"/>
          <p:cNvSpPr/>
          <p:nvPr/>
        </p:nvSpPr>
        <p:spPr>
          <a:xfrm>
            <a:off x="7691812" y="4117968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981" name="Line"/>
          <p:cNvSpPr/>
          <p:nvPr/>
        </p:nvSpPr>
        <p:spPr>
          <a:xfrm flipH="1">
            <a:off x="2674862" y="6208124"/>
            <a:ext cx="4349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2" name="Line"/>
          <p:cNvSpPr/>
          <p:nvPr/>
        </p:nvSpPr>
        <p:spPr>
          <a:xfrm>
            <a:off x="4932221" y="6208124"/>
            <a:ext cx="6354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3" name="Line"/>
          <p:cNvSpPr/>
          <p:nvPr/>
        </p:nvSpPr>
        <p:spPr>
          <a:xfrm flipH="1">
            <a:off x="4763957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4" name="Line"/>
          <p:cNvSpPr/>
          <p:nvPr/>
        </p:nvSpPr>
        <p:spPr>
          <a:xfrm>
            <a:off x="7021316" y="6208124"/>
            <a:ext cx="63549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5" name="Line"/>
          <p:cNvSpPr/>
          <p:nvPr/>
        </p:nvSpPr>
        <p:spPr>
          <a:xfrm flipH="1">
            <a:off x="6853052" y="6208124"/>
            <a:ext cx="43496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Complexity…"/>
          <p:cNvSpPr>
            <a:spLocks noGrp="1"/>
          </p:cNvSpPr>
          <p:nvPr>
            <p:ph type="ctrTitle"/>
          </p:nvPr>
        </p:nvSpPr>
        <p:spPr>
          <a:xfrm>
            <a:off x="1359520" y="3018085"/>
            <a:ext cx="10285760" cy="3717430"/>
          </a:xfrm>
          <a:prstGeom prst="rect">
            <a:avLst/>
          </a:prstGeom>
        </p:spPr>
        <p:txBody>
          <a:bodyPr anchor="ctr"/>
          <a:lstStyle/>
          <a:p>
            <a:pPr>
              <a:defRPr sz="11000"/>
            </a:pPr>
            <a:r>
              <a:rPr lang="zh-CN" altLang="en-US" dirty="0"/>
              <a:t>复杂度分析</a:t>
            </a:r>
            <a:endParaRPr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Complexit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复杂度</a:t>
            </a:r>
            <a:endParaRPr dirty="0"/>
          </a:p>
        </p:txBody>
      </p:sp>
      <p:graphicFrame>
        <p:nvGraphicFramePr>
          <p:cNvPr id="994" name="Table"/>
          <p:cNvGraphicFramePr/>
          <p:nvPr>
            <p:extLst>
              <p:ext uri="{D42A27DB-BD31-4B8C-83A1-F6EECF244321}">
                <p14:modId xmlns:p14="http://schemas.microsoft.com/office/powerpoint/2010/main" val="3835932457"/>
              </p:ext>
            </p:extLst>
          </p:nvPr>
        </p:nvGraphicFramePr>
        <p:xfrm>
          <a:off x="1073149" y="2874019"/>
          <a:ext cx="11089233" cy="64566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9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查找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头部插入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尾部插入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5" name="Singly Linked"/>
          <p:cNvSpPr/>
          <p:nvPr/>
        </p:nvSpPr>
        <p:spPr>
          <a:xfrm>
            <a:off x="5732963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单向链表</a:t>
            </a:r>
            <a:endParaRPr dirty="0"/>
          </a:p>
        </p:txBody>
      </p:sp>
      <p:sp>
        <p:nvSpPr>
          <p:cNvPr id="996" name="Doubly Linked"/>
          <p:cNvSpPr/>
          <p:nvPr/>
        </p:nvSpPr>
        <p:spPr>
          <a:xfrm>
            <a:off x="9454064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双向链表</a:t>
            </a:r>
            <a:endParaRPr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0" name="Table"/>
          <p:cNvGraphicFramePr/>
          <p:nvPr>
            <p:extLst>
              <p:ext uri="{D42A27DB-BD31-4B8C-83A1-F6EECF244321}">
                <p14:modId xmlns:p14="http://schemas.microsoft.com/office/powerpoint/2010/main" val="1236284994"/>
              </p:ext>
            </p:extLst>
          </p:nvPr>
        </p:nvGraphicFramePr>
        <p:xfrm>
          <a:off x="1073149" y="2874019"/>
          <a:ext cx="11089233" cy="64566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9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头部移除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尾部移除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22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中间移除</a:t>
                      </a:r>
                      <a:endParaRPr sz="4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 dirty="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1" name="Singly Linked"/>
          <p:cNvSpPr/>
          <p:nvPr/>
        </p:nvSpPr>
        <p:spPr>
          <a:xfrm>
            <a:off x="5732963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单向链表</a:t>
            </a:r>
            <a:endParaRPr dirty="0"/>
          </a:p>
        </p:txBody>
      </p:sp>
      <p:sp>
        <p:nvSpPr>
          <p:cNvPr id="1002" name="Doubly Linked"/>
          <p:cNvSpPr/>
          <p:nvPr/>
        </p:nvSpPr>
        <p:spPr>
          <a:xfrm>
            <a:off x="9454064" y="2081495"/>
            <a:ext cx="15388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双向链表</a:t>
            </a:r>
            <a:endParaRPr dirty="0"/>
          </a:p>
        </p:txBody>
      </p:sp>
      <p:sp>
        <p:nvSpPr>
          <p:cNvPr id="1003" name="Complexity"/>
          <p:cNvSpPr>
            <a:spLocks noGrp="1"/>
          </p:cNvSpPr>
          <p:nvPr>
            <p:ph type="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复杂度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ere are linked lists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/>
            </a:lvl1pPr>
          </a:lstStyle>
          <a:p>
            <a:r>
              <a:rPr lang="en-US" dirty="0" err="1"/>
              <a:t>链表使用场景</a:t>
            </a:r>
            <a:endParaRPr dirty="0"/>
          </a:p>
        </p:txBody>
      </p:sp>
      <p:sp>
        <p:nvSpPr>
          <p:cNvPr id="162" name="Used in many List, Queue &amp; Stack implementations.…"/>
          <p:cNvSpPr/>
          <p:nvPr/>
        </p:nvSpPr>
        <p:spPr>
          <a:xfrm>
            <a:off x="1106300" y="2413000"/>
            <a:ext cx="10792199" cy="5519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74315" indent="-374315" algn="l">
              <a:buSzPct val="75000"/>
              <a:buChar char="•"/>
              <a:defRPr sz="3200"/>
            </a:pPr>
            <a:r>
              <a:rPr lang="zh-CN" altLang="en-US" dirty="0"/>
              <a:t>可以作为列表</a:t>
            </a:r>
            <a:r>
              <a:rPr lang="en-US" altLang="zh-CN" dirty="0"/>
              <a:t>List</a:t>
            </a:r>
            <a:r>
              <a:rPr lang="zh-CN" altLang="en-US" dirty="0"/>
              <a:t>、队列</a:t>
            </a:r>
            <a:r>
              <a:rPr lang="en-US" altLang="zh-CN" dirty="0"/>
              <a:t>(Queue)</a:t>
            </a:r>
            <a:r>
              <a:rPr lang="zh-CN" altLang="en-US" dirty="0"/>
              <a:t>和栈</a:t>
            </a:r>
            <a:r>
              <a:rPr lang="en-US" altLang="zh-CN" dirty="0"/>
              <a:t>(Stack)</a:t>
            </a:r>
            <a:r>
              <a:rPr lang="zh-CN" altLang="en-US" dirty="0"/>
              <a:t>等数据结构的底层实现。</a:t>
            </a: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en" dirty="0" err="1"/>
              <a:t>可用于创建循环列表</a:t>
            </a:r>
            <a:r>
              <a:rPr lang="en" dirty="0"/>
              <a:t>(circular lists)</a:t>
            </a:r>
            <a:r>
              <a:rPr lang="zh-CN" altLang="en-US" dirty="0"/>
              <a:t>。</a:t>
            </a: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endParaRPr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zh-CN" altLang="en-US" dirty="0"/>
              <a:t>可以建模现实世界对象，例如火车。</a:t>
            </a:r>
            <a:endParaRPr lang="en" dirty="0"/>
          </a:p>
          <a:p>
            <a:pPr marL="374315" indent="-374315" algn="l">
              <a:buSzPct val="75000"/>
              <a:buChar char="•"/>
              <a:defRPr sz="3200"/>
            </a:pPr>
            <a:endParaRPr lang="en"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en-US" dirty="0" err="1"/>
              <a:t>可用于分离链接法</a:t>
            </a:r>
            <a:r>
              <a:rPr lang="en-US" dirty="0"/>
              <a:t>(</a:t>
            </a:r>
            <a:r>
              <a:rPr dirty="0"/>
              <a:t>separate chaining</a:t>
            </a:r>
            <a:r>
              <a:rPr lang="en-US" dirty="0"/>
              <a:t>)</a:t>
            </a:r>
            <a:r>
              <a:rPr lang="zh-CN" altLang="en-US" dirty="0"/>
              <a:t>，在某些哈希表实现中，用于解决哈希冲突问题。</a:t>
            </a:r>
            <a:endParaRPr lang="en-US" dirty="0"/>
          </a:p>
          <a:p>
            <a:pPr marL="374315" indent="-374315" algn="l">
              <a:buSzPct val="75000"/>
              <a:buChar char="•"/>
              <a:defRPr sz="3200"/>
            </a:pPr>
            <a:endParaRPr lang="en-US" dirty="0"/>
          </a:p>
          <a:p>
            <a:pPr marL="374315" indent="-374315" algn="l">
              <a:buSzPct val="75000"/>
              <a:buChar char="•"/>
              <a:defRPr sz="3200"/>
            </a:pPr>
            <a:r>
              <a:rPr lang="zh-CN" altLang="en-US" dirty="0"/>
              <a:t>用于图的邻接表</a:t>
            </a:r>
            <a:r>
              <a:rPr lang="en-US" altLang="zh-CN" dirty="0"/>
              <a:t>(adjacency lists)</a:t>
            </a:r>
            <a:r>
              <a:rPr lang="zh-CN" altLang="en-US" dirty="0"/>
              <a:t>实现。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rminology"/>
          <p:cNvSpPr>
            <a:spLocks noGrp="1"/>
          </p:cNvSpPr>
          <p:nvPr>
            <p:ph type="title"/>
          </p:nvPr>
        </p:nvSpPr>
        <p:spPr>
          <a:xfrm>
            <a:off x="769136" y="254000"/>
            <a:ext cx="11099801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en-US" dirty="0" err="1"/>
              <a:t>术语</a:t>
            </a:r>
            <a:endParaRPr dirty="0"/>
          </a:p>
        </p:txBody>
      </p:sp>
      <p:sp>
        <p:nvSpPr>
          <p:cNvPr id="167" name="Head: The first node in a linked list"/>
          <p:cNvSpPr/>
          <p:nvPr/>
        </p:nvSpPr>
        <p:spPr>
          <a:xfrm>
            <a:off x="4050042" y="2373725"/>
            <a:ext cx="518090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头节点</a:t>
            </a:r>
            <a:r>
              <a:rPr dirty="0"/>
              <a:t>: </a:t>
            </a:r>
            <a:r>
              <a:rPr lang="zh-CN" altLang="en-US" dirty="0"/>
              <a:t>链表中的第一个节点</a:t>
            </a:r>
            <a:endParaRPr dirty="0"/>
          </a:p>
        </p:txBody>
      </p:sp>
      <p:sp>
        <p:nvSpPr>
          <p:cNvPr id="168" name="Tail: The last node in a linked list"/>
          <p:cNvSpPr/>
          <p:nvPr/>
        </p:nvSpPr>
        <p:spPr>
          <a:xfrm>
            <a:off x="4050043" y="2954304"/>
            <a:ext cx="556562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尾节点</a:t>
            </a:r>
            <a:r>
              <a:rPr dirty="0"/>
              <a:t>: </a:t>
            </a:r>
            <a:r>
              <a:rPr lang="zh-CN" altLang="en-US" dirty="0"/>
              <a:t>链表中的最后一个节点</a:t>
            </a:r>
            <a:endParaRPr dirty="0"/>
          </a:p>
        </p:txBody>
      </p:sp>
      <p:pic>
        <p:nvPicPr>
          <p:cNvPr id="169" name="Screen Shot 2016-06-30 at 4.01.56 PM.png" descr="Screen Shot 2016-06-30 at 4.01.5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1" y="4703128"/>
            <a:ext cx="12519238" cy="235837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Head"/>
          <p:cNvSpPr/>
          <p:nvPr/>
        </p:nvSpPr>
        <p:spPr>
          <a:xfrm>
            <a:off x="364571" y="7341613"/>
            <a:ext cx="12322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Head</a:t>
            </a:r>
          </a:p>
        </p:txBody>
      </p:sp>
      <p:sp>
        <p:nvSpPr>
          <p:cNvPr id="171" name="Tail"/>
          <p:cNvSpPr/>
          <p:nvPr/>
        </p:nvSpPr>
        <p:spPr>
          <a:xfrm>
            <a:off x="11347901" y="7341613"/>
            <a:ext cx="8681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Tail</a:t>
            </a:r>
          </a:p>
        </p:txBody>
      </p:sp>
      <p:sp>
        <p:nvSpPr>
          <p:cNvPr id="172" name="Pointer: Reference to another node"/>
          <p:cNvSpPr/>
          <p:nvPr/>
        </p:nvSpPr>
        <p:spPr>
          <a:xfrm>
            <a:off x="2892450" y="3538504"/>
            <a:ext cx="60272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/>
              <a:t>指针</a:t>
            </a:r>
            <a:r>
              <a:rPr b="1" dirty="0"/>
              <a:t>Pointer</a:t>
            </a:r>
            <a:r>
              <a:rPr dirty="0"/>
              <a:t>: </a:t>
            </a:r>
            <a:r>
              <a:rPr lang="zh-CN" altLang="en-US" dirty="0"/>
              <a:t>对其它节点的引用</a:t>
            </a:r>
            <a:endParaRPr dirty="0"/>
          </a:p>
        </p:txBody>
      </p:sp>
      <p:sp>
        <p:nvSpPr>
          <p:cNvPr id="173" name="Line"/>
          <p:cNvSpPr/>
          <p:nvPr/>
        </p:nvSpPr>
        <p:spPr>
          <a:xfrm flipV="1">
            <a:off x="980719" y="6255091"/>
            <a:ext cx="1" cy="10709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V="1">
            <a:off x="11781996" y="6290627"/>
            <a:ext cx="1" cy="10709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 flipV="1">
            <a:off x="4817378" y="5990581"/>
            <a:ext cx="1" cy="123747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" name="Pointer"/>
          <p:cNvSpPr/>
          <p:nvPr/>
        </p:nvSpPr>
        <p:spPr>
          <a:xfrm>
            <a:off x="3979091" y="7341613"/>
            <a:ext cx="16892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Pointer</a:t>
            </a:r>
          </a:p>
        </p:txBody>
      </p:sp>
      <p:sp>
        <p:nvSpPr>
          <p:cNvPr id="177" name="Node: An object containing data and pointer(s)"/>
          <p:cNvSpPr/>
          <p:nvPr/>
        </p:nvSpPr>
        <p:spPr>
          <a:xfrm>
            <a:off x="3574013" y="4135404"/>
            <a:ext cx="687367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 lang="zh-CN" altLang="en-US" b="1" dirty="0"/>
              <a:t>节点</a:t>
            </a:r>
            <a:r>
              <a:rPr b="1" dirty="0"/>
              <a:t>Node</a:t>
            </a:r>
            <a:r>
              <a:rPr dirty="0"/>
              <a:t>: </a:t>
            </a:r>
            <a:r>
              <a:rPr lang="en" dirty="0" err="1"/>
              <a:t>一个包含数据和指针的对象</a:t>
            </a:r>
            <a:endParaRPr dirty="0"/>
          </a:p>
        </p:txBody>
      </p:sp>
      <p:sp>
        <p:nvSpPr>
          <p:cNvPr id="178" name="Line"/>
          <p:cNvSpPr/>
          <p:nvPr/>
        </p:nvSpPr>
        <p:spPr>
          <a:xfrm flipV="1">
            <a:off x="8679239" y="6254828"/>
            <a:ext cx="1" cy="9932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9" name="Node"/>
          <p:cNvSpPr/>
          <p:nvPr/>
        </p:nvSpPr>
        <p:spPr>
          <a:xfrm>
            <a:off x="8050589" y="7341613"/>
            <a:ext cx="1257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ingly vs Doubly Linked Lists"/>
          <p:cNvSpPr>
            <a:spLocks noGrp="1"/>
          </p:cNvSpPr>
          <p:nvPr>
            <p:ph type="title"/>
          </p:nvPr>
        </p:nvSpPr>
        <p:spPr>
          <a:xfrm>
            <a:off x="133827" y="339302"/>
            <a:ext cx="12737146" cy="1721446"/>
          </a:xfrm>
          <a:prstGeom prst="rect">
            <a:avLst/>
          </a:prstGeom>
        </p:spPr>
        <p:txBody>
          <a:bodyPr/>
          <a:lstStyle>
            <a:lvl1pPr defTabSz="414781">
              <a:defRPr sz="5680">
                <a:latin typeface="+mj-lt"/>
                <a:ea typeface="+mj-ea"/>
                <a:cs typeface="+mj-cs"/>
                <a:sym typeface="Menlo"/>
              </a:defRPr>
            </a:lvl1pPr>
          </a:lstStyle>
          <a:p>
            <a:r>
              <a:rPr lang="zh-CN" altLang="en-US" dirty="0"/>
              <a:t>单向 </a:t>
            </a:r>
            <a:r>
              <a:rPr lang="en-US" altLang="zh-CN" dirty="0"/>
              <a:t>vs </a:t>
            </a:r>
            <a:r>
              <a:rPr lang="zh-CN" altLang="en-US" dirty="0"/>
              <a:t>双向链表</a:t>
            </a:r>
            <a:endParaRPr dirty="0"/>
          </a:p>
        </p:txBody>
      </p:sp>
      <p:pic>
        <p:nvPicPr>
          <p:cNvPr id="184" name="Screen Shot 2016-06-30 at 4.05.07 PM.png" descr="Screen Shot 2016-06-30 at 4.05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0" y="7054850"/>
            <a:ext cx="10303520" cy="215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 Shot 2016-06-30 at 4.01.56 PM.png" descr="Screen Shot 2016-06-30 at 4.01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280" y="3799913"/>
            <a:ext cx="9916240" cy="186802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ingly linked lists only hold a reference to the next node. In the implementation you always maintain a reference to the head to the linked list and a reference to the tail node for quick additions/removals."/>
          <p:cNvSpPr/>
          <p:nvPr/>
        </p:nvSpPr>
        <p:spPr>
          <a:xfrm>
            <a:off x="634104" y="2408829"/>
            <a:ext cx="11960920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dirty="0" err="1"/>
              <a:t>单向链表中的节点</a:t>
            </a:r>
            <a:r>
              <a:rPr lang="zh-CN" altLang="en-US" dirty="0"/>
              <a:t>，仅具有指向下一个节点的引用。在具体实现中，</a:t>
            </a:r>
            <a:endParaRPr lang="en-US" dirty="0"/>
          </a:p>
          <a:p>
            <a:pPr>
              <a:defRPr sz="2800"/>
            </a:pPr>
            <a:r>
              <a:rPr lang="zh-CN" altLang="en-US" dirty="0"/>
              <a:t>通常需要维护一个指向</a:t>
            </a:r>
            <a:r>
              <a:rPr lang="zh-CN" altLang="en-US" b="1" dirty="0">
                <a:solidFill>
                  <a:srgbClr val="8981F0"/>
                </a:solidFill>
              </a:rPr>
              <a:t>头</a:t>
            </a:r>
            <a:r>
              <a:rPr lang="en-US" altLang="zh-CN" b="1" dirty="0">
                <a:solidFill>
                  <a:srgbClr val="8981F0"/>
                </a:solidFill>
              </a:rPr>
              <a:t>head</a:t>
            </a:r>
            <a:r>
              <a:rPr lang="zh-CN" altLang="en-US" dirty="0"/>
              <a:t>节点的引用和一个指向</a:t>
            </a:r>
            <a:r>
              <a:rPr lang="zh-CN" altLang="en-US" b="1" dirty="0">
                <a:solidFill>
                  <a:srgbClr val="E9A432"/>
                </a:solidFill>
              </a:rPr>
              <a:t>尾</a:t>
            </a:r>
            <a:r>
              <a:rPr lang="en-US" altLang="zh-CN" b="1" dirty="0">
                <a:solidFill>
                  <a:srgbClr val="E9A432"/>
                </a:solidFill>
              </a:rPr>
              <a:t>tail</a:t>
            </a:r>
            <a:r>
              <a:rPr lang="zh-CN" altLang="en-US" dirty="0"/>
              <a:t>节点的引用，用于快速添加或者移除节点。</a:t>
            </a:r>
            <a:endParaRPr dirty="0"/>
          </a:p>
        </p:txBody>
      </p:sp>
      <p:sp>
        <p:nvSpPr>
          <p:cNvPr id="187" name="With a doubly linked list each node holds a reference to the next and previous node. In the implementation you always maintain a reference to the head and the tail of the doubly linked list to do quick additions/removals from both ends of your list."/>
          <p:cNvSpPr/>
          <p:nvPr/>
        </p:nvSpPr>
        <p:spPr>
          <a:xfrm>
            <a:off x="525112" y="5663396"/>
            <a:ext cx="12178904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dirty="0" err="1"/>
              <a:t>双向链表中的节点</a:t>
            </a:r>
            <a:r>
              <a:rPr lang="zh-CN" altLang="en-US" dirty="0"/>
              <a:t>，同时具有指向下一个和前一个节点的引用。在具体实现中，通常需要维护一个指向</a:t>
            </a:r>
            <a:r>
              <a:rPr lang="zh-CN" altLang="en-US" b="1" dirty="0">
                <a:solidFill>
                  <a:srgbClr val="8981F0"/>
                </a:solidFill>
              </a:rPr>
              <a:t>头</a:t>
            </a:r>
            <a:r>
              <a:rPr lang="en-US" altLang="zh-CN" b="1" dirty="0">
                <a:solidFill>
                  <a:srgbClr val="8981F0"/>
                </a:solidFill>
              </a:rPr>
              <a:t>head</a:t>
            </a:r>
            <a:r>
              <a:rPr lang="zh-CN" altLang="en-US" dirty="0"/>
              <a:t>节点的引用和一个指向</a:t>
            </a:r>
            <a:r>
              <a:rPr lang="zh-CN" altLang="en-US" b="1" dirty="0">
                <a:solidFill>
                  <a:srgbClr val="E9A432"/>
                </a:solidFill>
              </a:rPr>
              <a:t>尾</a:t>
            </a:r>
            <a:r>
              <a:rPr lang="en-US" altLang="zh-CN" b="1" dirty="0">
                <a:solidFill>
                  <a:srgbClr val="E9A432"/>
                </a:solidFill>
              </a:rPr>
              <a:t>tail</a:t>
            </a:r>
            <a:r>
              <a:rPr lang="zh-CN" altLang="en-US" dirty="0"/>
              <a:t>节点的引用，用于从链表的两端快速添加或者移除节点。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ingly &amp; Doubly Linked lists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73887">
              <a:defRPr sz="5119">
                <a:latin typeface="+mj-lt"/>
                <a:ea typeface="+mj-ea"/>
                <a:cs typeface="+mj-cs"/>
                <a:sym typeface="Menlo"/>
              </a:defRPr>
            </a:pPr>
            <a:r>
              <a:rPr lang="zh-CN" altLang="en-US" dirty="0"/>
              <a:t>单向和双向链表的利弊</a:t>
            </a:r>
            <a:endParaRPr dirty="0"/>
          </a:p>
        </p:txBody>
      </p:sp>
      <p:graphicFrame>
        <p:nvGraphicFramePr>
          <p:cNvPr id="192" name="Table"/>
          <p:cNvGraphicFramePr/>
          <p:nvPr>
            <p:extLst>
              <p:ext uri="{D42A27DB-BD31-4B8C-83A1-F6EECF244321}">
                <p14:modId xmlns:p14="http://schemas.microsoft.com/office/powerpoint/2010/main" val="1206027397"/>
              </p:ext>
            </p:extLst>
          </p:nvPr>
        </p:nvGraphicFramePr>
        <p:xfrm>
          <a:off x="2159000" y="3403600"/>
          <a:ext cx="10066188" cy="551184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03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592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使用内存少</a:t>
                      </a:r>
                      <a:r>
                        <a:rPr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
</a:t>
                      </a:r>
                      <a:r>
                        <a:rPr lang="zh-CN" altLang="en-US"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实现更简单</a:t>
                      </a:r>
                      <a:endParaRPr sz="2800" dirty="0">
                        <a:solidFill>
                          <a:schemeClr val="accent3">
                            <a:hueOff val="-499813"/>
                            <a:satOff val="-5228"/>
                            <a:lumOff val="24899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 </a:t>
                      </a:r>
                      <a:r>
                        <a:rPr lang="zh-CN" altLang="en-US" sz="2800" dirty="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无法简单访问前一个元素</a:t>
                      </a:r>
                      <a:endParaRPr sz="2800" dirty="0">
                        <a:solidFill>
                          <a:schemeClr val="accent5">
                            <a:hueOff val="101205"/>
                            <a:satOff val="-13598"/>
                            <a:lumOff val="23877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2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可以反向遍历</a:t>
                      </a:r>
                      <a:endParaRPr sz="2800" dirty="0">
                        <a:solidFill>
                          <a:schemeClr val="accent3">
                            <a:hueOff val="-499813"/>
                            <a:satOff val="-5228"/>
                            <a:lumOff val="24899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2800" dirty="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需要两倍内存</a:t>
                      </a:r>
                      <a:endParaRPr sz="2800" dirty="0">
                        <a:solidFill>
                          <a:schemeClr val="accent5">
                            <a:hueOff val="101205"/>
                            <a:satOff val="-13598"/>
                            <a:lumOff val="23877"/>
                          </a:schemeClr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3" name="Pros"/>
          <p:cNvSpPr/>
          <p:nvPr/>
        </p:nvSpPr>
        <p:spPr>
          <a:xfrm>
            <a:off x="4631970" y="2576831"/>
            <a:ext cx="56586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利</a:t>
            </a:r>
            <a:endParaRPr dirty="0"/>
          </a:p>
        </p:txBody>
      </p:sp>
      <p:sp>
        <p:nvSpPr>
          <p:cNvPr id="194" name="Cons"/>
          <p:cNvSpPr/>
          <p:nvPr/>
        </p:nvSpPr>
        <p:spPr>
          <a:xfrm>
            <a:off x="9432569" y="2576831"/>
            <a:ext cx="5658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弊</a:t>
            </a:r>
            <a:endParaRPr dirty="0"/>
          </a:p>
        </p:txBody>
      </p:sp>
      <p:sp>
        <p:nvSpPr>
          <p:cNvPr id="195" name="Singly…"/>
          <p:cNvSpPr/>
          <p:nvPr/>
        </p:nvSpPr>
        <p:spPr>
          <a:xfrm>
            <a:off x="450640" y="3938131"/>
            <a:ext cx="102912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单向</a:t>
            </a:r>
            <a:endParaRPr lang="en-US" altLang="zh-CN" dirty="0"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链表</a:t>
            </a:r>
            <a:endParaRPr dirty="0"/>
          </a:p>
        </p:txBody>
      </p:sp>
      <p:sp>
        <p:nvSpPr>
          <p:cNvPr id="196" name="Doubly…"/>
          <p:cNvSpPr/>
          <p:nvPr/>
        </p:nvSpPr>
        <p:spPr>
          <a:xfrm>
            <a:off x="450640" y="6490831"/>
            <a:ext cx="102912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双向</a:t>
            </a:r>
            <a:endParaRPr lang="en-US" altLang="zh-CN" dirty="0"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链表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mplementation details"/>
          <p:cNvSpPr>
            <a:spLocks noGrp="1"/>
          </p:cNvSpPr>
          <p:nvPr>
            <p:ph type="title"/>
          </p:nvPr>
        </p:nvSpPr>
        <p:spPr>
          <a:xfrm>
            <a:off x="534044" y="2763837"/>
            <a:ext cx="11936711" cy="3738563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zh-CN" altLang="en-US" dirty="0"/>
              <a:t>实现细节</a:t>
            </a: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3731</Words>
  <Application>Microsoft Macintosh PowerPoint</Application>
  <PresentationFormat>自定义</PresentationFormat>
  <Paragraphs>529</Paragraphs>
  <Slides>49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Helvetica</vt:lpstr>
      <vt:lpstr>Helvetica Light</vt:lpstr>
      <vt:lpstr>Helvetica Neue</vt:lpstr>
      <vt:lpstr>Menlo</vt:lpstr>
      <vt:lpstr>Black</vt:lpstr>
      <vt:lpstr>单向和双向链表</vt:lpstr>
      <vt:lpstr>大纲</vt:lpstr>
      <vt:lpstr>介绍链表</vt:lpstr>
      <vt:lpstr>什么是链表？</vt:lpstr>
      <vt:lpstr>链表使用场景</vt:lpstr>
      <vt:lpstr>术语</vt:lpstr>
      <vt:lpstr>单向 vs 双向链表</vt:lpstr>
      <vt:lpstr>单向和双向链表的利弊</vt:lpstr>
      <vt:lpstr>实现细节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在单向链表中插入节点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在双向链表中插入节点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从单向链表中移除节点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从双向链表中移除节点</vt:lpstr>
      <vt:lpstr>复杂度分析</vt:lpstr>
      <vt:lpstr>复杂度</vt:lpstr>
      <vt:lpstr>复杂度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单向和双向链表</dc:title>
  <cp:lastModifiedBy>杨 波</cp:lastModifiedBy>
  <cp:revision>281</cp:revision>
  <dcterms:modified xsi:type="dcterms:W3CDTF">2020-06-24T08:33:01Z</dcterms:modified>
</cp:coreProperties>
</file>