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5" r:id="rId130"/>
    <p:sldId id="386" r:id="rId131"/>
    <p:sldId id="387" r:id="rId132"/>
    <p:sldId id="388" r:id="rId133"/>
    <p:sldId id="389" r:id="rId134"/>
    <p:sldId id="390"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 id="523" r:id="rId267"/>
    <p:sldId id="524" r:id="rId268"/>
    <p:sldId id="525" r:id="rId269"/>
    <p:sldId id="526" r:id="rId270"/>
    <p:sldId id="527" r:id="rId271"/>
    <p:sldId id="528" r:id="rId272"/>
    <p:sldId id="529" r:id="rId273"/>
    <p:sldId id="530" r:id="rId274"/>
    <p:sldId id="531" r:id="rId275"/>
    <p:sldId id="532" r:id="rId276"/>
    <p:sldId id="533" r:id="rId277"/>
    <p:sldId id="534" r:id="rId278"/>
    <p:sldId id="535" r:id="rId279"/>
    <p:sldId id="536" r:id="rId280"/>
    <p:sldId id="537" r:id="rId281"/>
    <p:sldId id="538" r:id="rId282"/>
    <p:sldId id="539" r:id="rId283"/>
    <p:sldId id="540" r:id="rId284"/>
    <p:sldId id="541" r:id="rId285"/>
    <p:sldId id="542" r:id="rId286"/>
    <p:sldId id="543" r:id="rId287"/>
    <p:sldId id="544" r:id="rId288"/>
    <p:sldId id="545" r:id="rId289"/>
    <p:sldId id="546" r:id="rId290"/>
    <p:sldId id="547" r:id="rId291"/>
    <p:sldId id="548" r:id="rId292"/>
    <p:sldId id="549" r:id="rId293"/>
    <p:sldId id="550" r:id="rId294"/>
    <p:sldId id="551" r:id="rId295"/>
    <p:sldId id="552" r:id="rId296"/>
    <p:sldId id="553" r:id="rId297"/>
    <p:sldId id="554" r:id="rId298"/>
    <p:sldId id="555" r:id="rId299"/>
    <p:sldId id="556" r:id="rId300"/>
    <p:sldId id="557" r:id="rId301"/>
    <p:sldId id="558" r:id="rId302"/>
    <p:sldId id="559" r:id="rId303"/>
    <p:sldId id="560" r:id="rId304"/>
    <p:sldId id="561" r:id="rId305"/>
    <p:sldId id="562" r:id="rId306"/>
    <p:sldId id="563" r:id="rId307"/>
    <p:sldId id="564" r:id="rId308"/>
    <p:sldId id="565" r:id="rId309"/>
    <p:sldId id="566" r:id="rId310"/>
    <p:sldId id="567" r:id="rId311"/>
    <p:sldId id="568" r:id="rId312"/>
    <p:sldId id="569" r:id="rId313"/>
    <p:sldId id="570" r:id="rId314"/>
    <p:sldId id="571" r:id="rId315"/>
    <p:sldId id="572" r:id="rId316"/>
    <p:sldId id="573" r:id="rId317"/>
    <p:sldId id="574" r:id="rId318"/>
    <p:sldId id="575" r:id="rId3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a:srgbClr val="8981F0"/>
    <a:srgbClr val="E9A432"/>
    <a:srgbClr val="D55854"/>
    <a:srgbClr val="C18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98"/>
    <p:restoredTop sz="78095"/>
  </p:normalViewPr>
  <p:slideViewPr>
    <p:cSldViewPr snapToGrid="0" snapToObjects="1">
      <p:cViewPr varScale="1">
        <p:scale>
          <a:sx n="80" d="100"/>
          <a:sy n="80" d="100"/>
        </p:scale>
        <p:origin x="39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tableStyles" Target="tableStyle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notesMaster" Target="notesMasters/notesMaster1.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presProps" Target="pres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今天我们要来学习跟树</a:t>
            </a:r>
            <a:r>
              <a:rPr kumimoji="1" lang="en-US" altLang="zh-CN" dirty="0"/>
              <a:t>Tree</a:t>
            </a:r>
            <a:r>
              <a:rPr kumimoji="1" lang="zh-CN" altLang="en-US" dirty="0"/>
              <a:t>相关的数据结构。跟树相关的数据结构非常多，但我们这次课关注的是二叉搜索树。</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170123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读</a:t>
            </a:r>
            <a:r>
              <a:rPr kumimoji="1" lang="en-US" altLang="zh-CN" dirty="0"/>
              <a:t>PPT</a:t>
            </a:r>
            <a:r>
              <a:rPr kumimoji="1" lang="zh-CN" altLang="en-US" dirty="0"/>
              <a:t>。</a:t>
            </a:r>
            <a:endParaRPr kumimoji="1" lang="en-US" altLang="zh-CN" dirty="0"/>
          </a:p>
          <a:p>
            <a:endParaRPr kumimoji="1" lang="en-US" altLang="zh-CN" dirty="0"/>
          </a:p>
          <a:p>
            <a:r>
              <a:rPr kumimoji="1" lang="zh-CN" altLang="en-US" dirty="0"/>
              <a:t>叶子结点都在树的底部。</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98745980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3</a:t>
            </a:r>
            <a:r>
              <a:rPr kumimoji="1" lang="zh-CN" altLang="en-US" dirty="0"/>
              <a:t>大，右边</a:t>
            </a:r>
          </a:p>
        </p:txBody>
      </p:sp>
    </p:spTree>
    <p:extLst>
      <p:ext uri="{BB962C8B-B14F-4D97-AF65-F5344CB8AC3E}">
        <p14:creationId xmlns:p14="http://schemas.microsoft.com/office/powerpoint/2010/main" val="228065774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4</a:t>
            </a:r>
            <a:r>
              <a:rPr kumimoji="1" lang="zh-CN" altLang="en-US" dirty="0"/>
              <a:t>大，右边</a:t>
            </a:r>
          </a:p>
        </p:txBody>
      </p:sp>
    </p:spTree>
    <p:extLst>
      <p:ext uri="{BB962C8B-B14F-4D97-AF65-F5344CB8AC3E}">
        <p14:creationId xmlns:p14="http://schemas.microsoft.com/office/powerpoint/2010/main" val="28453212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5</a:t>
            </a:r>
            <a:r>
              <a:rPr kumimoji="1" lang="zh-CN" altLang="en-US" dirty="0"/>
              <a:t>作为子节点，添加到</a:t>
            </a:r>
            <a:r>
              <a:rPr kumimoji="1" lang="en-US" altLang="zh-CN" dirty="0"/>
              <a:t>4</a:t>
            </a:r>
            <a:r>
              <a:rPr kumimoji="1" lang="zh-CN" altLang="en-US" dirty="0"/>
              <a:t>的右边。</a:t>
            </a:r>
          </a:p>
        </p:txBody>
      </p:sp>
    </p:spTree>
    <p:extLst>
      <p:ext uri="{BB962C8B-B14F-4D97-AF65-F5344CB8AC3E}">
        <p14:creationId xmlns:p14="http://schemas.microsoft.com/office/powerpoint/2010/main" val="93822276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最后一个添加</a:t>
            </a:r>
            <a:r>
              <a:rPr kumimoji="1" lang="en-US" altLang="zh-CN" dirty="0"/>
              <a:t>6</a:t>
            </a:r>
            <a:endParaRPr kumimoji="1" lang="zh-CN" altLang="en-US" dirty="0"/>
          </a:p>
        </p:txBody>
      </p:sp>
    </p:spTree>
    <p:extLst>
      <p:ext uri="{BB962C8B-B14F-4D97-AF65-F5344CB8AC3E}">
        <p14:creationId xmlns:p14="http://schemas.microsoft.com/office/powerpoint/2010/main" val="84995074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6016568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2</a:t>
            </a:r>
            <a:r>
              <a:rPr kumimoji="1" lang="zh-CN" altLang="en-US" dirty="0"/>
              <a:t>大</a:t>
            </a:r>
          </a:p>
        </p:txBody>
      </p:sp>
    </p:spTree>
    <p:extLst>
      <p:ext uri="{BB962C8B-B14F-4D97-AF65-F5344CB8AC3E}">
        <p14:creationId xmlns:p14="http://schemas.microsoft.com/office/powerpoint/2010/main" val="409167333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3</a:t>
            </a:r>
            <a:r>
              <a:rPr kumimoji="1" lang="zh-CN" altLang="en-US" dirty="0"/>
              <a:t>大</a:t>
            </a:r>
          </a:p>
        </p:txBody>
      </p:sp>
    </p:spTree>
    <p:extLst>
      <p:ext uri="{BB962C8B-B14F-4D97-AF65-F5344CB8AC3E}">
        <p14:creationId xmlns:p14="http://schemas.microsoft.com/office/powerpoint/2010/main" val="168194866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4</a:t>
            </a:r>
            <a:r>
              <a:rPr kumimoji="1" lang="zh-CN" altLang="en-US" dirty="0"/>
              <a:t>大</a:t>
            </a:r>
          </a:p>
        </p:txBody>
      </p:sp>
    </p:spTree>
    <p:extLst>
      <p:ext uri="{BB962C8B-B14F-4D97-AF65-F5344CB8AC3E}">
        <p14:creationId xmlns:p14="http://schemas.microsoft.com/office/powerpoint/2010/main" val="222894949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5</a:t>
            </a:r>
            <a:r>
              <a:rPr kumimoji="1" lang="zh-CN" altLang="en-US" dirty="0"/>
              <a:t>大</a:t>
            </a:r>
          </a:p>
        </p:txBody>
      </p:sp>
    </p:spTree>
    <p:extLst>
      <p:ext uri="{BB962C8B-B14F-4D97-AF65-F5344CB8AC3E}">
        <p14:creationId xmlns:p14="http://schemas.microsoft.com/office/powerpoint/2010/main" val="403466718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6</a:t>
            </a:r>
            <a:r>
              <a:rPr kumimoji="1" lang="zh-CN" altLang="en-US" dirty="0"/>
              <a:t>作为子节点，添加到</a:t>
            </a:r>
            <a:r>
              <a:rPr kumimoji="1" lang="en-US" altLang="zh-CN" dirty="0"/>
              <a:t>5</a:t>
            </a:r>
            <a:r>
              <a:rPr kumimoji="1" lang="zh-CN" altLang="en-US" dirty="0"/>
              <a:t>的右边。</a:t>
            </a:r>
          </a:p>
        </p:txBody>
      </p:sp>
    </p:spTree>
    <p:extLst>
      <p:ext uri="{BB962C8B-B14F-4D97-AF65-F5344CB8AC3E}">
        <p14:creationId xmlns:p14="http://schemas.microsoft.com/office/powerpoint/2010/main" val="425728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注意，子树可能只包含单个节点，这是完全合法的。</a:t>
            </a:r>
          </a:p>
        </p:txBody>
      </p:sp>
    </p:spTree>
    <p:extLst>
      <p:ext uri="{BB962C8B-B14F-4D97-AF65-F5344CB8AC3E}">
        <p14:creationId xmlns:p14="http://schemas.microsoft.com/office/powerpoint/2010/main" val="391306011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可以看到，这种线性的二叉搜索树的性能很差，在插入</a:t>
            </a:r>
            <a:r>
              <a:rPr kumimoji="1" lang="en-US" altLang="zh-CN" dirty="0"/>
              <a:t>5</a:t>
            </a:r>
            <a:r>
              <a:rPr kumimoji="1" lang="zh-CN" altLang="en-US" dirty="0"/>
              <a:t>的时候，要比对</a:t>
            </a:r>
            <a:r>
              <a:rPr kumimoji="1" lang="en-US" altLang="zh-CN" dirty="0"/>
              <a:t>4</a:t>
            </a:r>
            <a:r>
              <a:rPr kumimoji="1" lang="zh-CN" altLang="en-US" dirty="0"/>
              <a:t>次，在插入</a:t>
            </a:r>
            <a:r>
              <a:rPr kumimoji="1" lang="en-US" altLang="zh-CN" dirty="0"/>
              <a:t>6</a:t>
            </a:r>
            <a:r>
              <a:rPr kumimoji="1" lang="zh-CN" altLang="en-US" dirty="0"/>
              <a:t>的时候，要比对</a:t>
            </a:r>
            <a:r>
              <a:rPr kumimoji="1" lang="en-US" altLang="zh-CN" dirty="0"/>
              <a:t>5</a:t>
            </a:r>
            <a:r>
              <a:rPr kumimoji="1" lang="zh-CN" altLang="en-US" dirty="0"/>
              <a:t>次，在插入</a:t>
            </a:r>
            <a:r>
              <a:rPr kumimoji="1" lang="en-US" altLang="zh-CN" dirty="0"/>
              <a:t>n</a:t>
            </a:r>
            <a:r>
              <a:rPr kumimoji="1" lang="zh-CN" altLang="en-US" dirty="0"/>
              <a:t>的时候，要比对</a:t>
            </a:r>
            <a:r>
              <a:rPr kumimoji="1" lang="en-US" altLang="zh-CN" dirty="0"/>
              <a:t>n-1</a:t>
            </a:r>
            <a:r>
              <a:rPr kumimoji="1" lang="zh-CN" altLang="en-US" dirty="0"/>
              <a:t>次，所以它是线性的。</a:t>
            </a:r>
            <a:endParaRPr kumimoji="1" lang="en-US" altLang="zh-CN" dirty="0"/>
          </a:p>
          <a:p>
            <a:endParaRPr kumimoji="1" lang="en-US" altLang="zh-CN" dirty="0"/>
          </a:p>
          <a:p>
            <a:r>
              <a:rPr kumimoji="1" lang="zh-CN" altLang="en-US" dirty="0"/>
              <a:t>为了避免这种最坏情况，需要对二叉搜索树进行优化，一种优化的数据结构叫平衡二叉搜索</a:t>
            </a:r>
            <a:r>
              <a:rPr kumimoji="1" lang="zh-CN" altLang="en-US"/>
              <a:t>树。关于</a:t>
            </a:r>
            <a:r>
              <a:rPr kumimoji="1" lang="zh-CN" altLang="en-US" dirty="0"/>
              <a:t>平衡二叉搜索树，我后面的课程中会单独讲解。</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86091907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上节课我们学习了如何向二叉搜索树中添加元素，这节课我们来学习如何从二叉搜索树中移除元素。</a:t>
            </a:r>
            <a:endParaRPr kumimoji="1" lang="en-US" altLang="zh-CN" dirty="0"/>
          </a:p>
          <a:p>
            <a:endParaRPr kumimoji="1" lang="en-US" altLang="zh-CN" dirty="0"/>
          </a:p>
          <a:p>
            <a:r>
              <a:rPr kumimoji="1" lang="zh-CN" altLang="en-US" dirty="0"/>
              <a:t>移除元素比添加元素要复杂得多，但是我会尽量把它的工作方式讲解得简单和容易理解。</a:t>
            </a:r>
          </a:p>
        </p:txBody>
      </p:sp>
    </p:spTree>
    <p:extLst>
      <p:ext uri="{BB962C8B-B14F-4D97-AF65-F5344CB8AC3E}">
        <p14:creationId xmlns:p14="http://schemas.microsoft.com/office/powerpoint/2010/main" val="9690148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要从二叉搜索树中移除元素的话，可以把它看作是一个两步骤流程：</a:t>
            </a:r>
            <a:endParaRPr kumimoji="1" lang="en-US" altLang="zh-CN" dirty="0"/>
          </a:p>
          <a:p>
            <a:endParaRPr kumimoji="1" lang="en-US" altLang="zh-CN" dirty="0"/>
          </a:p>
          <a:p>
            <a:r>
              <a:rPr kumimoji="1" lang="zh-CN" altLang="en-US" dirty="0"/>
              <a:t>首先，第一步我们先要找到要移除的元素，如果这个元素存在的话。</a:t>
            </a:r>
            <a:endParaRPr kumimoji="1" lang="en-US" altLang="zh-CN" dirty="0"/>
          </a:p>
          <a:p>
            <a:endParaRPr kumimoji="1" lang="en-US" altLang="zh-CN" dirty="0"/>
          </a:p>
          <a:p>
            <a:r>
              <a:rPr kumimoji="1" lang="zh-CN" altLang="en-US" dirty="0"/>
              <a:t>其次，我们再将要移除的节点置换成它的后继</a:t>
            </a:r>
            <a:r>
              <a:rPr kumimoji="1" lang="en-US" altLang="zh-CN" dirty="0"/>
              <a:t>(successor)</a:t>
            </a:r>
            <a:r>
              <a:rPr kumimoji="1" lang="zh-CN" altLang="en-US" dirty="0"/>
              <a:t>节点</a:t>
            </a:r>
            <a:r>
              <a:rPr kumimoji="1" lang="en-US" altLang="zh-CN" dirty="0"/>
              <a:t>(</a:t>
            </a:r>
            <a:r>
              <a:rPr kumimoji="1" lang="zh-CN" altLang="en-US" dirty="0"/>
              <a:t>如果存在的话</a:t>
            </a:r>
            <a:r>
              <a:rPr kumimoji="1" lang="en-US" altLang="zh-CN" dirty="0"/>
              <a:t>)</a:t>
            </a:r>
            <a:r>
              <a:rPr kumimoji="1" lang="zh-CN" altLang="en-US" dirty="0"/>
              <a:t>，目的是保持</a:t>
            </a:r>
            <a:r>
              <a:rPr kumimoji="1" lang="en-US" altLang="zh-CN" dirty="0"/>
              <a:t>BST</a:t>
            </a:r>
            <a:r>
              <a:rPr kumimoji="1" lang="zh-CN" altLang="en-US" dirty="0"/>
              <a:t>的不变式。</a:t>
            </a:r>
            <a:endParaRPr kumimoji="1" lang="en-US" altLang="zh-CN" dirty="0"/>
          </a:p>
          <a:p>
            <a:endParaRPr kumimoji="1" lang="en-US" altLang="zh-CN" dirty="0"/>
          </a:p>
          <a:p>
            <a:r>
              <a:rPr kumimoji="1" lang="zh-CN" altLang="en-US" dirty="0"/>
              <a:t>这边我们再复习一下</a:t>
            </a:r>
            <a:r>
              <a:rPr kumimoji="1" lang="en-US" altLang="zh-CN" dirty="0"/>
              <a:t>BST</a:t>
            </a:r>
            <a:r>
              <a:rPr kumimoji="1" lang="zh-CN" altLang="en-US" dirty="0"/>
              <a:t>不变式：在一颗二叉搜索树中，对于树中的任意节点，左子树的元素都比当前节点小，右子树的元素都比当前节点大。</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17618123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1600252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下面我们来演示一些查找的例子。</a:t>
            </a:r>
            <a:endParaRPr kumimoji="1" lang="en-US" altLang="zh-CN" dirty="0"/>
          </a:p>
          <a:p>
            <a:endParaRPr kumimoji="1" lang="en-US" altLang="zh-CN" dirty="0"/>
          </a:p>
          <a:p>
            <a:r>
              <a:rPr kumimoji="1" lang="zh-CN" altLang="en-US" dirty="0"/>
              <a:t>左边有一些查找指令，右边是一棵二叉搜索树。</a:t>
            </a:r>
          </a:p>
        </p:txBody>
      </p:sp>
    </p:spTree>
    <p:extLst>
      <p:ext uri="{BB962C8B-B14F-4D97-AF65-F5344CB8AC3E}">
        <p14:creationId xmlns:p14="http://schemas.microsoft.com/office/powerpoint/2010/main" val="105825880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第一个要找</a:t>
            </a:r>
            <a:r>
              <a:rPr kumimoji="1" lang="en-US" altLang="zh-CN" dirty="0"/>
              <a:t>14</a:t>
            </a:r>
            <a:endParaRPr kumimoji="1" lang="zh-CN" altLang="en-US" dirty="0"/>
          </a:p>
        </p:txBody>
      </p:sp>
    </p:spTree>
    <p:extLst>
      <p:ext uri="{BB962C8B-B14F-4D97-AF65-F5344CB8AC3E}">
        <p14:creationId xmlns:p14="http://schemas.microsoft.com/office/powerpoint/2010/main" val="145929267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从根节点</a:t>
            </a:r>
            <a:r>
              <a:rPr kumimoji="1" lang="en-US" altLang="zh-CN" dirty="0"/>
              <a:t>20</a:t>
            </a:r>
            <a:r>
              <a:rPr kumimoji="1" lang="zh-CN" altLang="en-US" dirty="0"/>
              <a:t>开始找，</a:t>
            </a:r>
            <a:r>
              <a:rPr kumimoji="1" lang="en-US" altLang="zh-CN" dirty="0"/>
              <a:t>14</a:t>
            </a:r>
            <a:r>
              <a:rPr kumimoji="1" lang="zh-CN" altLang="en-US" dirty="0"/>
              <a:t>比</a:t>
            </a:r>
            <a:r>
              <a:rPr kumimoji="1" lang="en-US" altLang="zh-CN" dirty="0"/>
              <a:t>20</a:t>
            </a:r>
            <a:r>
              <a:rPr kumimoji="1" lang="zh-CN" altLang="en-US" dirty="0"/>
              <a:t>小</a:t>
            </a:r>
          </a:p>
        </p:txBody>
      </p:sp>
    </p:spTree>
    <p:extLst>
      <p:ext uri="{BB962C8B-B14F-4D97-AF65-F5344CB8AC3E}">
        <p14:creationId xmlns:p14="http://schemas.microsoft.com/office/powerpoint/2010/main" val="57454625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所以继续找左子树，</a:t>
            </a:r>
            <a:r>
              <a:rPr kumimoji="1" lang="en-US" altLang="zh-CN" dirty="0"/>
              <a:t>14</a:t>
            </a:r>
            <a:r>
              <a:rPr kumimoji="1" lang="zh-CN" altLang="en-US" dirty="0"/>
              <a:t>比</a:t>
            </a:r>
            <a:r>
              <a:rPr kumimoji="1" lang="en-US" altLang="zh-CN" dirty="0"/>
              <a:t>10</a:t>
            </a:r>
            <a:r>
              <a:rPr kumimoji="1" lang="zh-CN" altLang="en-US" dirty="0"/>
              <a:t>大</a:t>
            </a:r>
          </a:p>
        </p:txBody>
      </p:sp>
    </p:spTree>
    <p:extLst>
      <p:ext uri="{BB962C8B-B14F-4D97-AF65-F5344CB8AC3E}">
        <p14:creationId xmlns:p14="http://schemas.microsoft.com/office/powerpoint/2010/main" val="66941104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所以继续找右子树，</a:t>
            </a:r>
            <a:r>
              <a:rPr kumimoji="1" lang="en-US" altLang="zh-CN" dirty="0"/>
              <a:t>14</a:t>
            </a:r>
            <a:r>
              <a:rPr kumimoji="1" lang="zh-CN" altLang="en-US" dirty="0"/>
              <a:t>比</a:t>
            </a:r>
            <a:r>
              <a:rPr kumimoji="1" lang="en-US" altLang="zh-CN" dirty="0"/>
              <a:t>15</a:t>
            </a:r>
            <a:r>
              <a:rPr kumimoji="1" lang="zh-CN" altLang="en-US" dirty="0"/>
              <a:t>小</a:t>
            </a:r>
          </a:p>
        </p:txBody>
      </p:sp>
    </p:spTree>
    <p:extLst>
      <p:ext uri="{BB962C8B-B14F-4D97-AF65-F5344CB8AC3E}">
        <p14:creationId xmlns:p14="http://schemas.microsoft.com/office/powerpoint/2010/main" val="227145465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继续找左子树，</a:t>
            </a:r>
            <a:r>
              <a:rPr kumimoji="1" lang="en-US" altLang="zh-CN" dirty="0"/>
              <a:t>14</a:t>
            </a:r>
            <a:r>
              <a:rPr kumimoji="1" lang="zh-CN" altLang="en-US" dirty="0"/>
              <a:t>比</a:t>
            </a:r>
            <a:r>
              <a:rPr kumimoji="1" lang="en-US" altLang="zh-CN" dirty="0"/>
              <a:t>12</a:t>
            </a:r>
            <a:r>
              <a:rPr kumimoji="1" lang="zh-CN" altLang="en-US" dirty="0"/>
              <a:t>大，</a:t>
            </a:r>
          </a:p>
        </p:txBody>
      </p:sp>
    </p:spTree>
    <p:extLst>
      <p:ext uri="{BB962C8B-B14F-4D97-AF65-F5344CB8AC3E}">
        <p14:creationId xmlns:p14="http://schemas.microsoft.com/office/powerpoint/2010/main" val="3255289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这里展示了一棵树，顶上的是根节点，用圆形表示，下面有三颗子树，用三角形表示。</a:t>
            </a:r>
          </a:p>
        </p:txBody>
      </p:sp>
    </p:spTree>
    <p:extLst>
      <p:ext uri="{BB962C8B-B14F-4D97-AF65-F5344CB8AC3E}">
        <p14:creationId xmlns:p14="http://schemas.microsoft.com/office/powerpoint/2010/main" val="35278238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14=14</a:t>
            </a:r>
            <a:r>
              <a:rPr kumimoji="1" lang="zh-CN" altLang="en-US" dirty="0"/>
              <a:t>，判定找到。</a:t>
            </a:r>
          </a:p>
        </p:txBody>
      </p:sp>
    </p:spTree>
    <p:extLst>
      <p:ext uri="{BB962C8B-B14F-4D97-AF65-F5344CB8AC3E}">
        <p14:creationId xmlns:p14="http://schemas.microsoft.com/office/powerpoint/2010/main" val="234669037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下一个要找</a:t>
            </a:r>
            <a:r>
              <a:rPr kumimoji="1" lang="en-US" altLang="zh-CN" dirty="0"/>
              <a:t>25</a:t>
            </a:r>
            <a:endParaRPr kumimoji="1" lang="zh-CN" altLang="en-US" dirty="0"/>
          </a:p>
        </p:txBody>
      </p:sp>
    </p:spTree>
    <p:extLst>
      <p:ext uri="{BB962C8B-B14F-4D97-AF65-F5344CB8AC3E}">
        <p14:creationId xmlns:p14="http://schemas.microsoft.com/office/powerpoint/2010/main" val="26528526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还是从根节点开始找，</a:t>
            </a:r>
            <a:r>
              <a:rPr kumimoji="1" lang="en-US" altLang="zh-CN" dirty="0"/>
              <a:t>25</a:t>
            </a:r>
            <a:r>
              <a:rPr kumimoji="1" lang="zh-CN" altLang="en-US" dirty="0"/>
              <a:t>大于</a:t>
            </a:r>
            <a:r>
              <a:rPr kumimoji="1" lang="en-US" altLang="zh-CN" dirty="0"/>
              <a:t>20</a:t>
            </a:r>
            <a:endParaRPr kumimoji="1" lang="zh-CN" altLang="en-US" dirty="0"/>
          </a:p>
        </p:txBody>
      </p:sp>
    </p:spTree>
    <p:extLst>
      <p:ext uri="{BB962C8B-B14F-4D97-AF65-F5344CB8AC3E}">
        <p14:creationId xmlns:p14="http://schemas.microsoft.com/office/powerpoint/2010/main" val="416756127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25</a:t>
            </a:r>
            <a:r>
              <a:rPr kumimoji="1" lang="zh-CN" altLang="en-US" dirty="0"/>
              <a:t>小于</a:t>
            </a:r>
            <a:r>
              <a:rPr kumimoji="1" lang="en-US" altLang="zh-CN" dirty="0"/>
              <a:t>31</a:t>
            </a:r>
            <a:endParaRPr kumimoji="1" lang="zh-CN" altLang="en-US" dirty="0"/>
          </a:p>
        </p:txBody>
      </p:sp>
    </p:spTree>
    <p:extLst>
      <p:ext uri="{BB962C8B-B14F-4D97-AF65-F5344CB8AC3E}">
        <p14:creationId xmlns:p14="http://schemas.microsoft.com/office/powerpoint/2010/main" val="127427735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找左子树，</a:t>
            </a:r>
            <a:r>
              <a:rPr kumimoji="1" lang="en-US" altLang="zh-CN" dirty="0"/>
              <a:t>25=25</a:t>
            </a:r>
            <a:r>
              <a:rPr kumimoji="1" lang="zh-CN" altLang="en-US" dirty="0"/>
              <a:t>，判定找到。</a:t>
            </a:r>
          </a:p>
        </p:txBody>
      </p:sp>
    </p:spTree>
    <p:extLst>
      <p:ext uri="{BB962C8B-B14F-4D97-AF65-F5344CB8AC3E}">
        <p14:creationId xmlns:p14="http://schemas.microsoft.com/office/powerpoint/2010/main" val="241642268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下一个找</a:t>
            </a:r>
            <a:r>
              <a:rPr kumimoji="1" lang="en-US" altLang="zh-CN" dirty="0"/>
              <a:t>37</a:t>
            </a:r>
            <a:endParaRPr kumimoji="1" lang="zh-CN" altLang="en-US" dirty="0"/>
          </a:p>
        </p:txBody>
      </p:sp>
    </p:spTree>
    <p:extLst>
      <p:ext uri="{BB962C8B-B14F-4D97-AF65-F5344CB8AC3E}">
        <p14:creationId xmlns:p14="http://schemas.microsoft.com/office/powerpoint/2010/main" val="346130080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从根开始找，</a:t>
            </a:r>
            <a:r>
              <a:rPr kumimoji="1" lang="en-US" altLang="zh-CN" dirty="0"/>
              <a:t>37&gt;20</a:t>
            </a:r>
            <a:endParaRPr kumimoji="1" lang="zh-CN" altLang="en-US" dirty="0"/>
          </a:p>
        </p:txBody>
      </p:sp>
    </p:spTree>
    <p:extLst>
      <p:ext uri="{BB962C8B-B14F-4D97-AF65-F5344CB8AC3E}">
        <p14:creationId xmlns:p14="http://schemas.microsoft.com/office/powerpoint/2010/main" val="136178865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37&gt;31</a:t>
            </a:r>
            <a:endParaRPr kumimoji="1" lang="zh-CN" altLang="en-US" dirty="0"/>
          </a:p>
        </p:txBody>
      </p:sp>
    </p:spTree>
    <p:extLst>
      <p:ext uri="{BB962C8B-B14F-4D97-AF65-F5344CB8AC3E}">
        <p14:creationId xmlns:p14="http://schemas.microsoft.com/office/powerpoint/2010/main" val="154182876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37&lt;42</a:t>
            </a:r>
            <a:endParaRPr kumimoji="1" lang="zh-CN" altLang="en-US" dirty="0"/>
          </a:p>
        </p:txBody>
      </p:sp>
    </p:spTree>
    <p:extLst>
      <p:ext uri="{BB962C8B-B14F-4D97-AF65-F5344CB8AC3E}">
        <p14:creationId xmlns:p14="http://schemas.microsoft.com/office/powerpoint/2010/main" val="170663205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找左子树，</a:t>
            </a:r>
            <a:r>
              <a:rPr kumimoji="1" lang="en-US" altLang="zh-CN" dirty="0"/>
              <a:t>37&gt;35</a:t>
            </a:r>
            <a:endParaRPr kumimoji="1" lang="zh-CN" altLang="en-US" dirty="0"/>
          </a:p>
        </p:txBody>
      </p:sp>
    </p:spTree>
    <p:extLst>
      <p:ext uri="{BB962C8B-B14F-4D97-AF65-F5344CB8AC3E}">
        <p14:creationId xmlns:p14="http://schemas.microsoft.com/office/powerpoint/2010/main" val="3749443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我们选中右边的这棵子树。</a:t>
            </a:r>
          </a:p>
        </p:txBody>
      </p:sp>
    </p:spTree>
    <p:extLst>
      <p:ext uri="{BB962C8B-B14F-4D97-AF65-F5344CB8AC3E}">
        <p14:creationId xmlns:p14="http://schemas.microsoft.com/office/powerpoint/2010/main" val="345500908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37=37</a:t>
            </a:r>
            <a:r>
              <a:rPr kumimoji="1" lang="zh-CN" altLang="en-US" dirty="0"/>
              <a:t>，判定找到。</a:t>
            </a:r>
          </a:p>
        </p:txBody>
      </p:sp>
    </p:spTree>
    <p:extLst>
      <p:ext uri="{BB962C8B-B14F-4D97-AF65-F5344CB8AC3E}">
        <p14:creationId xmlns:p14="http://schemas.microsoft.com/office/powerpoint/2010/main" val="136304864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下一个找</a:t>
            </a:r>
            <a:r>
              <a:rPr kumimoji="1" lang="en-US" altLang="zh-CN" dirty="0"/>
              <a:t>17</a:t>
            </a:r>
            <a:endParaRPr kumimoji="1" lang="zh-CN" altLang="en-US" dirty="0"/>
          </a:p>
        </p:txBody>
      </p:sp>
    </p:spTree>
    <p:extLst>
      <p:ext uri="{BB962C8B-B14F-4D97-AF65-F5344CB8AC3E}">
        <p14:creationId xmlns:p14="http://schemas.microsoft.com/office/powerpoint/2010/main" val="334950627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从根开始找，</a:t>
            </a:r>
            <a:r>
              <a:rPr kumimoji="1" lang="en-US" altLang="zh-CN" dirty="0"/>
              <a:t>17&lt;20</a:t>
            </a:r>
            <a:endParaRPr kumimoji="1" lang="zh-CN" altLang="en-US" dirty="0"/>
          </a:p>
        </p:txBody>
      </p:sp>
    </p:spTree>
    <p:extLst>
      <p:ext uri="{BB962C8B-B14F-4D97-AF65-F5344CB8AC3E}">
        <p14:creationId xmlns:p14="http://schemas.microsoft.com/office/powerpoint/2010/main" val="300457411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找左子树，</a:t>
            </a:r>
            <a:r>
              <a:rPr kumimoji="1" lang="en-US" altLang="zh-CN" dirty="0"/>
              <a:t>17&gt;10</a:t>
            </a:r>
            <a:endParaRPr kumimoji="1" lang="zh-CN" altLang="en-US" dirty="0"/>
          </a:p>
        </p:txBody>
      </p:sp>
    </p:spTree>
    <p:extLst>
      <p:ext uri="{BB962C8B-B14F-4D97-AF65-F5344CB8AC3E}">
        <p14:creationId xmlns:p14="http://schemas.microsoft.com/office/powerpoint/2010/main" val="137172079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17&gt;15</a:t>
            </a:r>
            <a:endParaRPr kumimoji="1" lang="zh-CN" altLang="en-US" dirty="0"/>
          </a:p>
        </p:txBody>
      </p:sp>
    </p:spTree>
    <p:extLst>
      <p:ext uri="{BB962C8B-B14F-4D97-AF65-F5344CB8AC3E}">
        <p14:creationId xmlns:p14="http://schemas.microsoft.com/office/powerpoint/2010/main" val="340201711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a:t>
            </a:r>
            <a:r>
              <a:rPr kumimoji="1" lang="en-US" altLang="zh-CN" dirty="0"/>
              <a:t>17&lt;19</a:t>
            </a:r>
            <a:endParaRPr kumimoji="1" lang="zh-CN" altLang="en-US" dirty="0"/>
          </a:p>
        </p:txBody>
      </p:sp>
    </p:spTree>
    <p:extLst>
      <p:ext uri="{BB962C8B-B14F-4D97-AF65-F5344CB8AC3E}">
        <p14:creationId xmlns:p14="http://schemas.microsoft.com/office/powerpoint/2010/main" val="112487974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找左子树，但是</a:t>
            </a:r>
            <a:r>
              <a:rPr kumimoji="1" lang="en-US" altLang="zh-CN" dirty="0"/>
              <a:t>19</a:t>
            </a:r>
            <a:r>
              <a:rPr kumimoji="1" lang="zh-CN" altLang="en-US" dirty="0"/>
              <a:t>是叶子节点，没有左子树，现在可以判定</a:t>
            </a:r>
            <a:r>
              <a:rPr kumimoji="1" lang="en-US" altLang="zh-CN" dirty="0"/>
              <a:t>17</a:t>
            </a:r>
            <a:r>
              <a:rPr kumimoji="1" lang="zh-CN" altLang="en-US" dirty="0"/>
              <a:t>不存在。</a:t>
            </a:r>
          </a:p>
        </p:txBody>
      </p:sp>
    </p:spTree>
    <p:extLst>
      <p:ext uri="{BB962C8B-B14F-4D97-AF65-F5344CB8AC3E}">
        <p14:creationId xmlns:p14="http://schemas.microsoft.com/office/powerpoint/2010/main" val="363684316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既然我们已经找到要移除的节点，下一步我们就可以来执行移除，移除可以分成四种情况。</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这一步看起来有点复杂，但是其实并没有想象中那么复杂，下面我会来演示这四种情况。</a:t>
            </a:r>
          </a:p>
        </p:txBody>
      </p:sp>
    </p:spTree>
    <p:extLst>
      <p:ext uri="{BB962C8B-B14F-4D97-AF65-F5344CB8AC3E}">
        <p14:creationId xmlns:p14="http://schemas.microsoft.com/office/powerpoint/2010/main" val="365115207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63571176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r>
              <a:rPr kumimoji="1" lang="zh-CN" altLang="en-US" dirty="0"/>
              <a:t>切换到下一页</a:t>
            </a:r>
            <a:r>
              <a:rPr kumimoji="1" lang="en-US" altLang="zh-CN" dirty="0"/>
              <a:t>]</a:t>
            </a:r>
          </a:p>
        </p:txBody>
      </p:sp>
    </p:spTree>
    <p:extLst>
      <p:ext uri="{BB962C8B-B14F-4D97-AF65-F5344CB8AC3E}">
        <p14:creationId xmlns:p14="http://schemas.microsoft.com/office/powerpoint/2010/main" val="1040543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把这棵子树展开，它下面又有一个子节点和三棵子树。</a:t>
            </a:r>
          </a:p>
        </p:txBody>
      </p:sp>
    </p:spTree>
    <p:extLst>
      <p:ext uri="{BB962C8B-B14F-4D97-AF65-F5344CB8AC3E}">
        <p14:creationId xmlns:p14="http://schemas.microsoft.com/office/powerpoint/2010/main" val="47705040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从根节点</a:t>
            </a:r>
            <a:r>
              <a:rPr kumimoji="1" lang="en-US" altLang="zh-CN" dirty="0"/>
              <a:t>5</a:t>
            </a:r>
            <a:r>
              <a:rPr kumimoji="1" lang="zh-CN" altLang="en-US" dirty="0"/>
              <a:t>开始找</a:t>
            </a:r>
          </a:p>
        </p:txBody>
      </p:sp>
    </p:spTree>
    <p:extLst>
      <p:ext uri="{BB962C8B-B14F-4D97-AF65-F5344CB8AC3E}">
        <p14:creationId xmlns:p14="http://schemas.microsoft.com/office/powerpoint/2010/main" val="340316207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9</a:t>
            </a:r>
            <a:endParaRPr kumimoji="1" lang="zh-CN" altLang="en-US" dirty="0"/>
          </a:p>
        </p:txBody>
      </p:sp>
    </p:spTree>
    <p:extLst>
      <p:ext uri="{BB962C8B-B14F-4D97-AF65-F5344CB8AC3E}">
        <p14:creationId xmlns:p14="http://schemas.microsoft.com/office/powerpoint/2010/main" val="214847144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7</a:t>
            </a:r>
            <a:endParaRPr kumimoji="1" lang="zh-CN" altLang="en-US" dirty="0"/>
          </a:p>
        </p:txBody>
      </p:sp>
    </p:spTree>
    <p:extLst>
      <p:ext uri="{BB962C8B-B14F-4D97-AF65-F5344CB8AC3E}">
        <p14:creationId xmlns:p14="http://schemas.microsoft.com/office/powerpoint/2010/main" val="361579466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最后找到</a:t>
            </a:r>
            <a:r>
              <a:rPr kumimoji="1" lang="en-US" altLang="zh-CN" dirty="0"/>
              <a:t>8</a:t>
            </a:r>
            <a:r>
              <a:rPr kumimoji="1" lang="zh-CN" altLang="en-US" dirty="0"/>
              <a:t>，它是一个叶子节点，可以直接移除。</a:t>
            </a:r>
          </a:p>
        </p:txBody>
      </p:sp>
    </p:spTree>
    <p:extLst>
      <p:ext uri="{BB962C8B-B14F-4D97-AF65-F5344CB8AC3E}">
        <p14:creationId xmlns:p14="http://schemas.microsoft.com/office/powerpoint/2010/main" val="109553319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8</a:t>
            </a:r>
            <a:r>
              <a:rPr kumimoji="1" lang="zh-CN" altLang="en-US" dirty="0"/>
              <a:t>直接移除。</a:t>
            </a:r>
          </a:p>
        </p:txBody>
      </p:sp>
    </p:spTree>
    <p:extLst>
      <p:ext uri="{BB962C8B-B14F-4D97-AF65-F5344CB8AC3E}">
        <p14:creationId xmlns:p14="http://schemas.microsoft.com/office/powerpoint/2010/main" val="312425116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完成。这种情况非常简单。</a:t>
            </a:r>
          </a:p>
        </p:txBody>
      </p:sp>
    </p:spTree>
    <p:extLst>
      <p:ext uri="{BB962C8B-B14F-4D97-AF65-F5344CB8AC3E}">
        <p14:creationId xmlns:p14="http://schemas.microsoft.com/office/powerpoint/2010/main" val="358141333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353436284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下面来看一个例子。</a:t>
            </a:r>
            <a:endParaRPr kumimoji="1" lang="en-US" altLang="zh-CN" dirty="0"/>
          </a:p>
          <a:p>
            <a:endParaRPr kumimoji="1" lang="en-US" altLang="zh-CN" dirty="0"/>
          </a:p>
          <a:p>
            <a:r>
              <a:rPr kumimoji="1" lang="zh-CN" altLang="en-US" dirty="0"/>
              <a:t>假定我们要移除</a:t>
            </a:r>
            <a:r>
              <a:rPr kumimoji="1" lang="en-US" altLang="zh-CN" dirty="0"/>
              <a:t>9</a:t>
            </a:r>
            <a:endParaRPr kumimoji="1" lang="zh-CN" altLang="en-US" dirty="0"/>
          </a:p>
        </p:txBody>
      </p:sp>
    </p:spTree>
    <p:extLst>
      <p:ext uri="{BB962C8B-B14F-4D97-AF65-F5344CB8AC3E}">
        <p14:creationId xmlns:p14="http://schemas.microsoft.com/office/powerpoint/2010/main" val="13964766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首先我们要找到</a:t>
            </a:r>
            <a:r>
              <a:rPr kumimoji="1" lang="en-US" altLang="zh-CN" dirty="0"/>
              <a:t>9</a:t>
            </a:r>
            <a:r>
              <a:rPr kumimoji="1" lang="zh-CN" altLang="en-US" dirty="0"/>
              <a:t>，从根</a:t>
            </a:r>
            <a:r>
              <a:rPr kumimoji="1" lang="en-US" altLang="zh-CN" dirty="0"/>
              <a:t>5</a:t>
            </a:r>
            <a:r>
              <a:rPr kumimoji="1" lang="zh-CN" altLang="en-US" dirty="0"/>
              <a:t>开始</a:t>
            </a:r>
          </a:p>
        </p:txBody>
      </p:sp>
    </p:spTree>
    <p:extLst>
      <p:ext uri="{BB962C8B-B14F-4D97-AF65-F5344CB8AC3E}">
        <p14:creationId xmlns:p14="http://schemas.microsoft.com/office/powerpoint/2010/main" val="422410146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好，我们找到了</a:t>
            </a:r>
            <a:r>
              <a:rPr kumimoji="1" lang="en-US" altLang="zh-CN" dirty="0"/>
              <a:t>9</a:t>
            </a:r>
            <a:endParaRPr kumimoji="1" lang="zh-CN" altLang="en-US" dirty="0"/>
          </a:p>
        </p:txBody>
      </p:sp>
    </p:spTree>
    <p:extLst>
      <p:ext uri="{BB962C8B-B14F-4D97-AF65-F5344CB8AC3E}">
        <p14:creationId xmlns:p14="http://schemas.microsoft.com/office/powerpoint/2010/main" val="1587128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再选其中一棵子树。</a:t>
            </a:r>
          </a:p>
        </p:txBody>
      </p:sp>
    </p:spTree>
    <p:extLst>
      <p:ext uri="{BB962C8B-B14F-4D97-AF65-F5344CB8AC3E}">
        <p14:creationId xmlns:p14="http://schemas.microsoft.com/office/powerpoint/2010/main" val="167793367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9</a:t>
            </a:r>
            <a:r>
              <a:rPr kumimoji="1" lang="zh-CN" altLang="en-US" dirty="0"/>
              <a:t>只有一棵左子树，这是属于第二种情况，</a:t>
            </a:r>
            <a:r>
              <a:rPr kumimoji="1" lang="en-US" altLang="zh-CN" dirty="0"/>
              <a:t>9</a:t>
            </a:r>
            <a:r>
              <a:rPr kumimoji="1" lang="zh-CN" altLang="en-US" dirty="0"/>
              <a:t>的后继节点是</a:t>
            </a:r>
            <a:r>
              <a:rPr kumimoji="1" lang="en-US" altLang="zh-CN" dirty="0"/>
              <a:t>7</a:t>
            </a:r>
            <a:r>
              <a:rPr kumimoji="1" lang="zh-CN" altLang="en-US" dirty="0"/>
              <a:t>。</a:t>
            </a:r>
          </a:p>
        </p:txBody>
      </p:sp>
    </p:spTree>
    <p:extLst>
      <p:ext uri="{BB962C8B-B14F-4D97-AF65-F5344CB8AC3E}">
        <p14:creationId xmlns:p14="http://schemas.microsoft.com/office/powerpoint/2010/main" val="400073398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9</a:t>
            </a:r>
            <a:r>
              <a:rPr kumimoji="1" lang="zh-CN" altLang="en-US" dirty="0"/>
              <a:t>移除</a:t>
            </a:r>
          </a:p>
        </p:txBody>
      </p:sp>
    </p:spTree>
    <p:extLst>
      <p:ext uri="{BB962C8B-B14F-4D97-AF65-F5344CB8AC3E}">
        <p14:creationId xmlns:p14="http://schemas.microsoft.com/office/powerpoint/2010/main" val="182554708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再把原来</a:t>
            </a:r>
            <a:r>
              <a:rPr kumimoji="1" lang="en-US" altLang="zh-CN" dirty="0"/>
              <a:t>9</a:t>
            </a:r>
            <a:r>
              <a:rPr kumimoji="1" lang="zh-CN" altLang="en-US" dirty="0"/>
              <a:t>的后继节点</a:t>
            </a:r>
            <a:r>
              <a:rPr kumimoji="1" lang="en-US" altLang="zh-CN" dirty="0"/>
              <a:t>7</a:t>
            </a:r>
            <a:r>
              <a:rPr kumimoji="1" lang="zh-CN" altLang="en-US" dirty="0"/>
              <a:t>，作为根节点</a:t>
            </a:r>
            <a:r>
              <a:rPr kumimoji="1" lang="en-US" altLang="zh-CN" dirty="0"/>
              <a:t>5</a:t>
            </a:r>
            <a:r>
              <a:rPr kumimoji="1" lang="zh-CN" altLang="en-US" dirty="0"/>
              <a:t>的右子树，连接起来。</a:t>
            </a:r>
          </a:p>
        </p:txBody>
      </p:sp>
    </p:spTree>
    <p:extLst>
      <p:ext uri="{BB962C8B-B14F-4D97-AF65-F5344CB8AC3E}">
        <p14:creationId xmlns:p14="http://schemas.microsoft.com/office/powerpoint/2010/main" val="421539144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调整一下树结构</a:t>
            </a:r>
          </a:p>
        </p:txBody>
      </p:sp>
    </p:spTree>
    <p:extLst>
      <p:ext uri="{BB962C8B-B14F-4D97-AF65-F5344CB8AC3E}">
        <p14:creationId xmlns:p14="http://schemas.microsoft.com/office/powerpoint/2010/main" val="380006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这就是移除</a:t>
            </a:r>
            <a:r>
              <a:rPr kumimoji="1" lang="en-US" altLang="zh-CN" dirty="0"/>
              <a:t>9</a:t>
            </a:r>
            <a:r>
              <a:rPr kumimoji="1" lang="zh-CN" altLang="en-US" dirty="0"/>
              <a:t>以后的树</a:t>
            </a:r>
          </a:p>
        </p:txBody>
      </p:sp>
    </p:spTree>
    <p:extLst>
      <p:ext uri="{BB962C8B-B14F-4D97-AF65-F5344CB8AC3E}">
        <p14:creationId xmlns:p14="http://schemas.microsoft.com/office/powerpoint/2010/main" val="265504757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现在我们来移除</a:t>
            </a:r>
            <a:r>
              <a:rPr kumimoji="1" lang="en-US" altLang="zh-CN" dirty="0"/>
              <a:t>4</a:t>
            </a:r>
            <a:endParaRPr kumimoji="1" lang="zh-CN" altLang="en-US" dirty="0"/>
          </a:p>
        </p:txBody>
      </p:sp>
    </p:spTree>
    <p:extLst>
      <p:ext uri="{BB962C8B-B14F-4D97-AF65-F5344CB8AC3E}">
        <p14:creationId xmlns:p14="http://schemas.microsoft.com/office/powerpoint/2010/main" val="69760508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首先要找到</a:t>
            </a:r>
            <a:r>
              <a:rPr kumimoji="1" lang="en-US" altLang="zh-CN" dirty="0"/>
              <a:t>4</a:t>
            </a:r>
            <a:endParaRPr kumimoji="1" lang="zh-CN" altLang="en-US" dirty="0"/>
          </a:p>
        </p:txBody>
      </p:sp>
    </p:spTree>
    <p:extLst>
      <p:ext uri="{BB962C8B-B14F-4D97-AF65-F5344CB8AC3E}">
        <p14:creationId xmlns:p14="http://schemas.microsoft.com/office/powerpoint/2010/main" val="425165425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好，我们找到了</a:t>
            </a:r>
            <a:r>
              <a:rPr kumimoji="1" lang="en-US" altLang="zh-CN" dirty="0"/>
              <a:t>4</a:t>
            </a:r>
            <a:endParaRPr kumimoji="1" lang="zh-CN" altLang="en-US" dirty="0"/>
          </a:p>
        </p:txBody>
      </p:sp>
    </p:spTree>
    <p:extLst>
      <p:ext uri="{BB962C8B-B14F-4D97-AF65-F5344CB8AC3E}">
        <p14:creationId xmlns:p14="http://schemas.microsoft.com/office/powerpoint/2010/main" val="300470197"/>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只有一棵左子树，后继节点是</a:t>
            </a:r>
            <a:r>
              <a:rPr kumimoji="1" lang="en-US" altLang="zh-CN" dirty="0"/>
              <a:t>3</a:t>
            </a:r>
            <a:r>
              <a:rPr kumimoji="1" lang="zh-CN" altLang="en-US" dirty="0"/>
              <a:t>，所以我们可以移除</a:t>
            </a:r>
            <a:r>
              <a:rPr kumimoji="1" lang="en-US" altLang="zh-CN" dirty="0"/>
              <a:t>4</a:t>
            </a:r>
            <a:endParaRPr kumimoji="1" lang="zh-CN" altLang="en-US" dirty="0"/>
          </a:p>
        </p:txBody>
      </p:sp>
    </p:spTree>
    <p:extLst>
      <p:ext uri="{BB962C8B-B14F-4D97-AF65-F5344CB8AC3E}">
        <p14:creationId xmlns:p14="http://schemas.microsoft.com/office/powerpoint/2010/main" val="5177385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我们移除</a:t>
            </a:r>
            <a:r>
              <a:rPr kumimoji="1" lang="en-US" altLang="zh-CN" dirty="0"/>
              <a:t>4</a:t>
            </a:r>
            <a:endParaRPr kumimoji="1" lang="zh-CN" altLang="en-US" dirty="0"/>
          </a:p>
        </p:txBody>
      </p:sp>
    </p:spTree>
    <p:extLst>
      <p:ext uri="{BB962C8B-B14F-4D97-AF65-F5344CB8AC3E}">
        <p14:creationId xmlns:p14="http://schemas.microsoft.com/office/powerpoint/2010/main" val="363280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展开，这个子树下面有两个子节点组成，这时候我们到达了树的底层。</a:t>
            </a:r>
          </a:p>
        </p:txBody>
      </p:sp>
    </p:spTree>
    <p:extLst>
      <p:ext uri="{BB962C8B-B14F-4D97-AF65-F5344CB8AC3E}">
        <p14:creationId xmlns:p14="http://schemas.microsoft.com/office/powerpoint/2010/main" val="297672970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将原来</a:t>
            </a:r>
            <a:r>
              <a:rPr kumimoji="1" lang="en-US" altLang="zh-CN" dirty="0"/>
              <a:t>4</a:t>
            </a:r>
            <a:r>
              <a:rPr kumimoji="1" lang="zh-CN" altLang="en-US" dirty="0"/>
              <a:t>的后继节点</a:t>
            </a:r>
            <a:r>
              <a:rPr kumimoji="1" lang="en-US" altLang="zh-CN" dirty="0"/>
              <a:t>3</a:t>
            </a:r>
            <a:r>
              <a:rPr kumimoji="1" lang="zh-CN" altLang="en-US" dirty="0"/>
              <a:t>，作为根节点</a:t>
            </a:r>
            <a:r>
              <a:rPr kumimoji="1" lang="en-US" altLang="zh-CN" dirty="0"/>
              <a:t>5</a:t>
            </a:r>
            <a:r>
              <a:rPr kumimoji="1" lang="zh-CN" altLang="en-US" dirty="0"/>
              <a:t>的左节点</a:t>
            </a:r>
          </a:p>
        </p:txBody>
      </p:sp>
    </p:spTree>
    <p:extLst>
      <p:ext uri="{BB962C8B-B14F-4D97-AF65-F5344CB8AC3E}">
        <p14:creationId xmlns:p14="http://schemas.microsoft.com/office/powerpoint/2010/main" val="49727759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调整一下树结构</a:t>
            </a:r>
          </a:p>
        </p:txBody>
      </p:sp>
    </p:spTree>
    <p:extLst>
      <p:ext uri="{BB962C8B-B14F-4D97-AF65-F5344CB8AC3E}">
        <p14:creationId xmlns:p14="http://schemas.microsoft.com/office/powerpoint/2010/main" val="429107232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这是移除</a:t>
            </a:r>
            <a:r>
              <a:rPr kumimoji="1" lang="en-US" altLang="zh-CN" dirty="0"/>
              <a:t>4</a:t>
            </a:r>
            <a:r>
              <a:rPr kumimoji="1" lang="zh-CN" altLang="en-US" dirty="0"/>
              <a:t>以后的结果树。</a:t>
            </a:r>
          </a:p>
        </p:txBody>
      </p:sp>
    </p:spTree>
    <p:extLst>
      <p:ext uri="{BB962C8B-B14F-4D97-AF65-F5344CB8AC3E}">
        <p14:creationId xmlns:p14="http://schemas.microsoft.com/office/powerpoint/2010/main" val="384643017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80029209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82044011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10782686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读</a:t>
            </a:r>
            <a:r>
              <a:rPr kumimoji="1" lang="en-US" altLang="zh-CN" dirty="0"/>
              <a:t>[PPT]</a:t>
            </a:r>
          </a:p>
          <a:p>
            <a:endParaRPr kumimoji="1" lang="en-US" altLang="zh-CN" dirty="0"/>
          </a:p>
          <a:p>
            <a:r>
              <a:rPr kumimoji="1" lang="zh-CN" altLang="en-US" dirty="0"/>
              <a:t>所以，第四种情况会有两个后继节点，我们可以任意选一个。</a:t>
            </a:r>
          </a:p>
        </p:txBody>
      </p:sp>
    </p:spTree>
    <p:extLst>
      <p:ext uri="{BB962C8B-B14F-4D97-AF65-F5344CB8AC3E}">
        <p14:creationId xmlns:p14="http://schemas.microsoft.com/office/powerpoint/2010/main" val="134900860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下面看一个例子，假定有这样一棵二叉搜索树，我们要移除</a:t>
            </a:r>
            <a:r>
              <a:rPr kumimoji="1" lang="en-US" altLang="zh-CN" dirty="0"/>
              <a:t>7</a:t>
            </a:r>
            <a:endParaRPr kumimoji="1" lang="zh-CN" altLang="en-US" dirty="0"/>
          </a:p>
        </p:txBody>
      </p:sp>
    </p:spTree>
    <p:extLst>
      <p:ext uri="{BB962C8B-B14F-4D97-AF65-F5344CB8AC3E}">
        <p14:creationId xmlns:p14="http://schemas.microsoft.com/office/powerpoint/2010/main" val="231891527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我们发现</a:t>
            </a:r>
            <a:r>
              <a:rPr kumimoji="1" lang="en-US" altLang="zh-CN" dirty="0"/>
              <a:t>7</a:t>
            </a:r>
            <a:r>
              <a:rPr kumimoji="1" lang="zh-CN" altLang="en-US" dirty="0"/>
              <a:t>就在根节点</a:t>
            </a:r>
          </a:p>
        </p:txBody>
      </p:sp>
    </p:spTree>
    <p:extLst>
      <p:ext uri="{BB962C8B-B14F-4D97-AF65-F5344CB8AC3E}">
        <p14:creationId xmlns:p14="http://schemas.microsoft.com/office/powerpoint/2010/main" val="379072964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3279359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既然我们对树有了一定的了解，下面我来解释什么是二叉树。</a:t>
            </a:r>
            <a:endParaRPr kumimoji="1" lang="en-US" altLang="zh-CN" dirty="0"/>
          </a:p>
          <a:p>
            <a:endParaRPr kumimoji="1" lang="en-US" altLang="zh-CN" dirty="0"/>
          </a:p>
          <a:p>
            <a:r>
              <a:rPr kumimoji="1" lang="zh-CN" altLang="en-US" dirty="0"/>
              <a:t>二叉树英文是</a:t>
            </a:r>
            <a:r>
              <a:rPr kumimoji="1" lang="en-US" altLang="zh-CN" dirty="0"/>
              <a:t>Binary Tree</a:t>
            </a:r>
            <a:r>
              <a:rPr kumimoji="1" lang="zh-CN" altLang="en-US" dirty="0"/>
              <a:t>，简称</a:t>
            </a:r>
            <a:r>
              <a:rPr kumimoji="1" lang="en-US" altLang="zh-CN" dirty="0"/>
              <a:t>BT</a:t>
            </a:r>
            <a:r>
              <a:rPr kumimoji="1" lang="zh-CN" altLang="en-US" dirty="0"/>
              <a:t>。</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en-US" altLang="zh-CN" dirty="0"/>
              <a:t>PPT</a:t>
            </a:r>
            <a:r>
              <a:rPr kumimoji="1" lang="zh-CN" altLang="en-US" dirty="0"/>
              <a:t>的下面有两棵树，它们都是二叉树，右边那棵树的节点</a:t>
            </a:r>
            <a:r>
              <a:rPr kumimoji="1" lang="en-US" altLang="zh-CN" dirty="0"/>
              <a:t>8</a:t>
            </a:r>
            <a:r>
              <a:rPr kumimoji="1" lang="zh-CN" altLang="en-US" dirty="0"/>
              <a:t>，虽然它只有</a:t>
            </a:r>
            <a:r>
              <a:rPr kumimoji="1" lang="en-US" altLang="zh-CN" dirty="0"/>
              <a:t>1</a:t>
            </a:r>
            <a:r>
              <a:rPr kumimoji="1" lang="zh-CN" altLang="en-US" dirty="0"/>
              <a:t>个子节点，但是它同样满足二叉树的定义，也就是每个节点最多只有两个，包括</a:t>
            </a:r>
            <a:r>
              <a:rPr kumimoji="1" lang="en-US" altLang="zh-CN" dirty="0"/>
              <a:t>1</a:t>
            </a:r>
            <a:r>
              <a:rPr kumimoji="1" lang="zh-CN" altLang="en-US" dirty="0"/>
              <a:t>个或者</a:t>
            </a:r>
            <a:r>
              <a:rPr kumimoji="1" lang="en-US" altLang="zh-CN" dirty="0"/>
              <a:t>0</a:t>
            </a:r>
            <a:r>
              <a:rPr kumimoji="1" lang="zh-CN" altLang="en-US" dirty="0"/>
              <a:t>个。</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17973134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找右子树，先找到</a:t>
            </a:r>
            <a:r>
              <a:rPr kumimoji="1" lang="en-US" altLang="zh-CN" dirty="0"/>
              <a:t>20</a:t>
            </a:r>
            <a:endParaRPr kumimoji="1" lang="zh-CN" altLang="en-US" dirty="0"/>
          </a:p>
        </p:txBody>
      </p:sp>
    </p:spTree>
    <p:extLst>
      <p:ext uri="{BB962C8B-B14F-4D97-AF65-F5344CB8AC3E}">
        <p14:creationId xmlns:p14="http://schemas.microsoft.com/office/powerpoint/2010/main" val="18561065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然后往左找到</a:t>
            </a:r>
            <a:r>
              <a:rPr kumimoji="1" lang="en-US" altLang="zh-CN" dirty="0"/>
              <a:t>18</a:t>
            </a:r>
            <a:endParaRPr kumimoji="1" lang="zh-CN" altLang="en-US" dirty="0"/>
          </a:p>
        </p:txBody>
      </p:sp>
    </p:spTree>
    <p:extLst>
      <p:ext uri="{BB962C8B-B14F-4D97-AF65-F5344CB8AC3E}">
        <p14:creationId xmlns:p14="http://schemas.microsoft.com/office/powerpoint/2010/main" val="5651053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再往左找到</a:t>
            </a:r>
            <a:r>
              <a:rPr kumimoji="1" lang="en-US" altLang="zh-CN" dirty="0"/>
              <a:t>11</a:t>
            </a:r>
            <a:r>
              <a:rPr kumimoji="1" lang="zh-CN" altLang="en-US" dirty="0"/>
              <a:t>，</a:t>
            </a:r>
            <a:r>
              <a:rPr kumimoji="1" lang="en-US" altLang="zh-CN" dirty="0"/>
              <a:t>11</a:t>
            </a:r>
            <a:r>
              <a:rPr kumimoji="1" lang="zh-CN" altLang="en-US" dirty="0"/>
              <a:t>是右子树中靠左最远的节点，它就是我们要找的后继节点。</a:t>
            </a:r>
            <a:endParaRPr kumimoji="1" lang="en-US" altLang="zh-CN" dirty="0"/>
          </a:p>
          <a:p>
            <a:endParaRPr kumimoji="1" lang="en-US" altLang="zh-CN" dirty="0"/>
          </a:p>
          <a:p>
            <a:r>
              <a:rPr kumimoji="1" lang="en-US" altLang="zh-CN" dirty="0"/>
              <a:t>11</a:t>
            </a:r>
            <a:r>
              <a:rPr kumimoji="1" lang="zh-CN" altLang="en-US" dirty="0"/>
              <a:t>是</a:t>
            </a:r>
            <a:r>
              <a:rPr kumimoji="1" lang="en-US" altLang="zh-CN" dirty="0"/>
              <a:t>7</a:t>
            </a:r>
            <a:r>
              <a:rPr kumimoji="1" lang="zh-CN" altLang="en-US" dirty="0"/>
              <a:t>的右子树中的最小节点，你可以校验一下。</a:t>
            </a:r>
          </a:p>
        </p:txBody>
      </p:sp>
    </p:spTree>
    <p:extLst>
      <p:ext uri="{BB962C8B-B14F-4D97-AF65-F5344CB8AC3E}">
        <p14:creationId xmlns:p14="http://schemas.microsoft.com/office/powerpoint/2010/main" val="392400567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下面，我们将刚找到的节点</a:t>
            </a:r>
            <a:r>
              <a:rPr kumimoji="1" lang="en-US" altLang="zh-CN" dirty="0"/>
              <a:t>11</a:t>
            </a:r>
            <a:r>
              <a:rPr kumimoji="1" lang="zh-CN" altLang="en-US" dirty="0"/>
              <a:t>的值，拷贝到要移除的节点</a:t>
            </a:r>
            <a:r>
              <a:rPr kumimoji="1" lang="en-US" altLang="zh-CN" dirty="0"/>
              <a:t>7</a:t>
            </a:r>
            <a:r>
              <a:rPr kumimoji="1" lang="zh-CN" altLang="en-US" dirty="0"/>
              <a:t>。</a:t>
            </a:r>
          </a:p>
        </p:txBody>
      </p:sp>
    </p:spTree>
    <p:extLst>
      <p:ext uri="{BB962C8B-B14F-4D97-AF65-F5344CB8AC3E}">
        <p14:creationId xmlns:p14="http://schemas.microsoft.com/office/powerpoint/2010/main" val="168525330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7</a:t>
            </a:r>
            <a:r>
              <a:rPr kumimoji="1" lang="zh-CN" altLang="en-US" dirty="0"/>
              <a:t>被替换成</a:t>
            </a:r>
            <a:r>
              <a:rPr kumimoji="1" lang="en-US" altLang="zh-CN" dirty="0"/>
              <a:t>11</a:t>
            </a:r>
            <a:endParaRPr kumimoji="1" lang="zh-CN" altLang="en-US" dirty="0"/>
          </a:p>
        </p:txBody>
      </p:sp>
    </p:spTree>
    <p:extLst>
      <p:ext uri="{BB962C8B-B14F-4D97-AF65-F5344CB8AC3E}">
        <p14:creationId xmlns:p14="http://schemas.microsoft.com/office/powerpoint/2010/main" val="2053455221"/>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现在，我们要移除右子树中的</a:t>
            </a:r>
            <a:r>
              <a:rPr kumimoji="1" lang="en-US" altLang="zh-CN" dirty="0"/>
              <a:t>11</a:t>
            </a:r>
            <a:r>
              <a:rPr kumimoji="1" lang="zh-CN" altLang="en-US" dirty="0"/>
              <a:t>这个节点，这同样是一个节点移除问题，幸运的是，它一定属于</a:t>
            </a:r>
            <a:r>
              <a:rPr kumimoji="1" lang="en-US" altLang="zh-CN" dirty="0"/>
              <a:t>1/2/3</a:t>
            </a:r>
            <a:r>
              <a:rPr kumimoji="1" lang="zh-CN" altLang="en-US" dirty="0"/>
              <a:t>种移除情况中的一种。</a:t>
            </a:r>
            <a:endParaRPr kumimoji="1" lang="en-US" altLang="zh-CN" dirty="0"/>
          </a:p>
          <a:p>
            <a:endParaRPr kumimoji="1" lang="en-US" altLang="zh-CN" dirty="0"/>
          </a:p>
          <a:p>
            <a:r>
              <a:rPr kumimoji="1" lang="zh-CN" altLang="en-US" dirty="0"/>
              <a:t>这里的</a:t>
            </a:r>
            <a:r>
              <a:rPr kumimoji="1" lang="en-US" altLang="zh-CN" dirty="0"/>
              <a:t>11</a:t>
            </a:r>
            <a:r>
              <a:rPr kumimoji="1" lang="zh-CN" altLang="en-US" dirty="0"/>
              <a:t>只有一棵右子树，它的后继节点是</a:t>
            </a:r>
            <a:r>
              <a:rPr kumimoji="1" lang="en-US" altLang="zh-CN" dirty="0"/>
              <a:t>14</a:t>
            </a:r>
            <a:r>
              <a:rPr kumimoji="1" lang="zh-CN" altLang="en-US" dirty="0"/>
              <a: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412942298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我们要将节点</a:t>
            </a:r>
            <a:r>
              <a:rPr kumimoji="1" lang="en-US" altLang="zh-CN" dirty="0"/>
              <a:t>11</a:t>
            </a:r>
            <a:r>
              <a:rPr kumimoji="1" lang="zh-CN" altLang="en-US" dirty="0"/>
              <a:t>移除</a:t>
            </a:r>
          </a:p>
        </p:txBody>
      </p:sp>
    </p:spTree>
    <p:extLst>
      <p:ext uri="{BB962C8B-B14F-4D97-AF65-F5344CB8AC3E}">
        <p14:creationId xmlns:p14="http://schemas.microsoft.com/office/powerpoint/2010/main" val="2605793544"/>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移除</a:t>
            </a:r>
            <a:r>
              <a:rPr kumimoji="1" lang="en-US" altLang="zh-CN" dirty="0"/>
              <a:t>11</a:t>
            </a:r>
            <a:endParaRPr kumimoji="1" lang="zh-CN" altLang="en-US" dirty="0"/>
          </a:p>
        </p:txBody>
      </p:sp>
    </p:spTree>
    <p:extLst>
      <p:ext uri="{BB962C8B-B14F-4D97-AF65-F5344CB8AC3E}">
        <p14:creationId xmlns:p14="http://schemas.microsoft.com/office/powerpoint/2010/main" val="366650542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将后继节点</a:t>
            </a:r>
            <a:r>
              <a:rPr kumimoji="1" lang="en-US" altLang="zh-CN" dirty="0"/>
              <a:t>14</a:t>
            </a:r>
            <a:r>
              <a:rPr kumimoji="1" lang="zh-CN" altLang="en-US" dirty="0"/>
              <a:t>，直接连到原</a:t>
            </a:r>
            <a:r>
              <a:rPr kumimoji="1" lang="en-US" altLang="zh-CN" dirty="0"/>
              <a:t>11</a:t>
            </a:r>
            <a:r>
              <a:rPr kumimoji="1" lang="zh-CN" altLang="en-US" dirty="0"/>
              <a:t>节点的父节点，也就是</a:t>
            </a:r>
            <a:r>
              <a:rPr kumimoji="1" lang="en-US" altLang="zh-CN" dirty="0"/>
              <a:t>18</a:t>
            </a:r>
            <a:r>
              <a:rPr kumimoji="1" lang="zh-CN" altLang="en-US" dirty="0"/>
              <a:t>节点，作为</a:t>
            </a:r>
            <a:r>
              <a:rPr kumimoji="1" lang="en-US" altLang="zh-CN" dirty="0"/>
              <a:t>18</a:t>
            </a:r>
            <a:r>
              <a:rPr kumimoji="1" lang="zh-CN" altLang="en-US" dirty="0"/>
              <a:t>节点的子节点</a:t>
            </a:r>
          </a:p>
        </p:txBody>
      </p:sp>
    </p:spTree>
    <p:extLst>
      <p:ext uri="{BB962C8B-B14F-4D97-AF65-F5344CB8AC3E}">
        <p14:creationId xmlns:p14="http://schemas.microsoft.com/office/powerpoint/2010/main" val="1343975791"/>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移除完成</a:t>
            </a:r>
          </a:p>
        </p:txBody>
      </p:sp>
    </p:spTree>
    <p:extLst>
      <p:ext uri="{BB962C8B-B14F-4D97-AF65-F5344CB8AC3E}">
        <p14:creationId xmlns:p14="http://schemas.microsoft.com/office/powerpoint/2010/main" val="2991765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这边我把</a:t>
            </a:r>
            <a:r>
              <a:rPr kumimoji="1" lang="en-US" altLang="zh-CN" dirty="0"/>
              <a:t>null</a:t>
            </a:r>
            <a:r>
              <a:rPr kumimoji="1" lang="zh-CN" altLang="en-US" dirty="0"/>
              <a:t>节点也展示出来。</a:t>
            </a:r>
            <a:endParaRPr kumimoji="1" lang="en-US" altLang="zh-CN" dirty="0"/>
          </a:p>
          <a:p>
            <a:endParaRPr kumimoji="1" lang="en-US" altLang="zh-CN" dirty="0"/>
          </a:p>
          <a:p>
            <a:r>
              <a:rPr kumimoji="1" lang="zh-CN" altLang="en-US" dirty="0"/>
              <a:t>在后面展示的二叉树中，为了简单，我一般都省略</a:t>
            </a:r>
            <a:r>
              <a:rPr kumimoji="1" lang="en-US" altLang="zh-CN" dirty="0"/>
              <a:t>null</a:t>
            </a:r>
            <a:r>
              <a:rPr kumimoji="1" lang="zh-CN" altLang="en-US" dirty="0"/>
              <a:t>节点。</a:t>
            </a:r>
          </a:p>
        </p:txBody>
      </p:sp>
    </p:spTree>
    <p:extLst>
      <p:ext uri="{BB962C8B-B14F-4D97-AF65-F5344CB8AC3E}">
        <p14:creationId xmlns:p14="http://schemas.microsoft.com/office/powerpoint/2010/main" val="421631997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将树的结构调整一下。</a:t>
            </a:r>
          </a:p>
        </p:txBody>
      </p:sp>
    </p:spTree>
    <p:extLst>
      <p:ext uri="{BB962C8B-B14F-4D97-AF65-F5344CB8AC3E}">
        <p14:creationId xmlns:p14="http://schemas.microsoft.com/office/powerpoint/2010/main" val="168747703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下面我们要在这棵树中移除一个</a:t>
            </a:r>
            <a:r>
              <a:rPr kumimoji="1" lang="en-US" altLang="zh-CN" dirty="0"/>
              <a:t>14</a:t>
            </a:r>
            <a:endParaRPr kumimoji="1" lang="zh-CN" altLang="en-US" dirty="0"/>
          </a:p>
        </p:txBody>
      </p:sp>
    </p:spTree>
    <p:extLst>
      <p:ext uri="{BB962C8B-B14F-4D97-AF65-F5344CB8AC3E}">
        <p14:creationId xmlns:p14="http://schemas.microsoft.com/office/powerpoint/2010/main" val="3864489193"/>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先要找到</a:t>
            </a:r>
            <a:r>
              <a:rPr kumimoji="1" lang="en-US" altLang="zh-CN" dirty="0"/>
              <a:t>14</a:t>
            </a:r>
            <a:r>
              <a:rPr kumimoji="1" lang="zh-CN" altLang="en-US" dirty="0"/>
              <a:t>，从根节点</a:t>
            </a:r>
            <a:r>
              <a:rPr kumimoji="1" lang="en-US" altLang="zh-CN" dirty="0"/>
              <a:t>80</a:t>
            </a:r>
            <a:r>
              <a:rPr kumimoji="1" lang="zh-CN" altLang="en-US" dirty="0"/>
              <a:t>开始找</a:t>
            </a:r>
          </a:p>
        </p:txBody>
      </p:sp>
    </p:spTree>
    <p:extLst>
      <p:ext uri="{BB962C8B-B14F-4D97-AF65-F5344CB8AC3E}">
        <p14:creationId xmlns:p14="http://schemas.microsoft.com/office/powerpoint/2010/main" val="138522609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14</a:t>
            </a:r>
            <a:r>
              <a:rPr kumimoji="1" lang="zh-CN" altLang="en-US" dirty="0"/>
              <a:t>比</a:t>
            </a:r>
            <a:r>
              <a:rPr kumimoji="1" lang="en-US" altLang="zh-CN" dirty="0"/>
              <a:t>80</a:t>
            </a:r>
            <a:r>
              <a:rPr kumimoji="1" lang="zh-CN" altLang="en-US" dirty="0"/>
              <a:t>小，找左子树</a:t>
            </a:r>
          </a:p>
        </p:txBody>
      </p:sp>
    </p:spTree>
    <p:extLst>
      <p:ext uri="{BB962C8B-B14F-4D97-AF65-F5344CB8AC3E}">
        <p14:creationId xmlns:p14="http://schemas.microsoft.com/office/powerpoint/2010/main" val="1512422268"/>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14</a:t>
            </a:r>
            <a:r>
              <a:rPr kumimoji="1" lang="zh-CN" altLang="en-US" dirty="0"/>
              <a:t>比</a:t>
            </a:r>
            <a:r>
              <a:rPr kumimoji="1" lang="en-US" altLang="zh-CN" dirty="0"/>
              <a:t>4</a:t>
            </a:r>
            <a:r>
              <a:rPr kumimoji="1" lang="zh-CN" altLang="en-US" dirty="0"/>
              <a:t>大，找右子树</a:t>
            </a:r>
          </a:p>
        </p:txBody>
      </p:sp>
    </p:spTree>
    <p:extLst>
      <p:ext uri="{BB962C8B-B14F-4D97-AF65-F5344CB8AC3E}">
        <p14:creationId xmlns:p14="http://schemas.microsoft.com/office/powerpoint/2010/main" val="101365624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14</a:t>
            </a:r>
            <a:r>
              <a:rPr kumimoji="1" lang="zh-CN" altLang="en-US" dirty="0"/>
              <a:t>找到了。</a:t>
            </a:r>
            <a:r>
              <a:rPr kumimoji="1" lang="en-US" altLang="zh-CN" dirty="0"/>
              <a:t>14</a:t>
            </a:r>
            <a:r>
              <a:rPr kumimoji="1" lang="zh-CN" altLang="en-US" dirty="0"/>
              <a:t>有两个子树，属于第四种情况。</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187629780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221816793"/>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先找到左子树的根</a:t>
            </a:r>
            <a:r>
              <a:rPr kumimoji="1" lang="en-US" altLang="zh-CN" dirty="0"/>
              <a:t>6</a:t>
            </a:r>
            <a:endParaRPr kumimoji="1" lang="zh-CN" altLang="en-US" dirty="0"/>
          </a:p>
        </p:txBody>
      </p:sp>
    </p:spTree>
    <p:extLst>
      <p:ext uri="{BB962C8B-B14F-4D97-AF65-F5344CB8AC3E}">
        <p14:creationId xmlns:p14="http://schemas.microsoft.com/office/powerpoint/2010/main" val="84062157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再靠右找到</a:t>
            </a:r>
            <a:r>
              <a:rPr kumimoji="1" lang="en-US" altLang="zh-CN" dirty="0"/>
              <a:t>9</a:t>
            </a:r>
            <a:endParaRPr kumimoji="1" lang="zh-CN" altLang="en-US" dirty="0"/>
          </a:p>
        </p:txBody>
      </p:sp>
    </p:spTree>
    <p:extLst>
      <p:ext uri="{BB962C8B-B14F-4D97-AF65-F5344CB8AC3E}">
        <p14:creationId xmlns:p14="http://schemas.microsoft.com/office/powerpoint/2010/main" val="20839032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再靠右找到</a:t>
            </a:r>
            <a:r>
              <a:rPr kumimoji="1" lang="en-US" altLang="zh-CN" dirty="0"/>
              <a:t>13</a:t>
            </a:r>
            <a:r>
              <a:rPr kumimoji="1" lang="zh-CN" altLang="en-US" dirty="0"/>
              <a:t>，</a:t>
            </a:r>
            <a:r>
              <a:rPr kumimoji="1" lang="en-US" altLang="zh-CN" dirty="0"/>
              <a:t>13</a:t>
            </a:r>
            <a:r>
              <a:rPr kumimoji="1" lang="zh-CN" altLang="en-US" dirty="0"/>
              <a:t>是左子树中靠右最远的节点，也是左子树中最大的节点。</a:t>
            </a:r>
          </a:p>
        </p:txBody>
      </p:sp>
    </p:spTree>
    <p:extLst>
      <p:ext uri="{BB962C8B-B14F-4D97-AF65-F5344CB8AC3E}">
        <p14:creationId xmlns:p14="http://schemas.microsoft.com/office/powerpoint/2010/main" val="3441193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下面我们来做一些练习，我会给出一些结构，你来判断它们是不是树。</a:t>
            </a:r>
            <a:endParaRPr kumimoji="1" lang="en-US" altLang="zh-CN" dirty="0"/>
          </a:p>
          <a:p>
            <a:endParaRPr kumimoji="1" lang="en-US" altLang="zh-CN" dirty="0"/>
          </a:p>
          <a:p>
            <a:r>
              <a:rPr kumimoji="1" lang="zh-CN" altLang="en-US" dirty="0"/>
              <a:t>这是一棵二叉树吗？</a:t>
            </a:r>
          </a:p>
        </p:txBody>
      </p:sp>
    </p:spTree>
    <p:extLst>
      <p:ext uri="{BB962C8B-B14F-4D97-AF65-F5344CB8AC3E}">
        <p14:creationId xmlns:p14="http://schemas.microsoft.com/office/powerpoint/2010/main" val="392981731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1856646439"/>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将节点值</a:t>
            </a:r>
            <a:r>
              <a:rPr kumimoji="1" lang="en-US" altLang="zh-CN" dirty="0"/>
              <a:t>14</a:t>
            </a:r>
            <a:r>
              <a:rPr kumimoji="1" lang="zh-CN" altLang="en-US" dirty="0"/>
              <a:t>替换为</a:t>
            </a:r>
            <a:r>
              <a:rPr kumimoji="1" lang="en-US" altLang="zh-CN" dirty="0"/>
              <a:t>13</a:t>
            </a:r>
            <a:endParaRPr kumimoji="1" lang="zh-CN" altLang="en-US" dirty="0"/>
          </a:p>
        </p:txBody>
      </p:sp>
    </p:spTree>
    <p:extLst>
      <p:ext uri="{BB962C8B-B14F-4D97-AF65-F5344CB8AC3E}">
        <p14:creationId xmlns:p14="http://schemas.microsoft.com/office/powerpoint/2010/main" val="3117976005"/>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准备要移除</a:t>
            </a:r>
            <a:r>
              <a:rPr kumimoji="1" lang="en-US" altLang="zh-CN" dirty="0"/>
              <a:t>13</a:t>
            </a:r>
            <a:r>
              <a:rPr kumimoji="1" lang="zh-CN" altLang="en-US" dirty="0"/>
              <a:t>，它只有一个左子树，属于第</a:t>
            </a:r>
            <a:r>
              <a:rPr kumimoji="1" lang="en-US" altLang="zh-CN" dirty="0"/>
              <a:t>2</a:t>
            </a:r>
            <a:r>
              <a:rPr kumimoji="1" lang="zh-CN" altLang="en-US" dirty="0"/>
              <a:t>中情况。</a:t>
            </a:r>
          </a:p>
        </p:txBody>
      </p:sp>
    </p:spTree>
    <p:extLst>
      <p:ext uri="{BB962C8B-B14F-4D97-AF65-F5344CB8AC3E}">
        <p14:creationId xmlns:p14="http://schemas.microsoft.com/office/powerpoint/2010/main" val="3749923612"/>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移除</a:t>
            </a:r>
            <a:r>
              <a:rPr kumimoji="1" lang="en-US" altLang="zh-CN" dirty="0"/>
              <a:t>13</a:t>
            </a:r>
            <a:endParaRPr kumimoji="1" lang="zh-CN" altLang="en-US" dirty="0"/>
          </a:p>
        </p:txBody>
      </p:sp>
    </p:spTree>
    <p:extLst>
      <p:ext uri="{BB962C8B-B14F-4D97-AF65-F5344CB8AC3E}">
        <p14:creationId xmlns:p14="http://schemas.microsoft.com/office/powerpoint/2010/main" val="3653157092"/>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12</a:t>
            </a:r>
            <a:r>
              <a:rPr kumimoji="1" lang="zh-CN" altLang="en-US" dirty="0"/>
              <a:t>和</a:t>
            </a:r>
            <a:r>
              <a:rPr kumimoji="1" lang="en-US" altLang="zh-CN" dirty="0"/>
              <a:t>9</a:t>
            </a:r>
            <a:r>
              <a:rPr kumimoji="1" lang="zh-CN" altLang="en-US" dirty="0"/>
              <a:t>连接，让</a:t>
            </a:r>
            <a:r>
              <a:rPr kumimoji="1" lang="en-US" altLang="zh-CN" dirty="0"/>
              <a:t>12</a:t>
            </a:r>
            <a:r>
              <a:rPr kumimoji="1" lang="zh-CN" altLang="en-US" dirty="0"/>
              <a:t>成为</a:t>
            </a:r>
            <a:r>
              <a:rPr kumimoji="1" lang="en-US" altLang="zh-CN" dirty="0"/>
              <a:t>9</a:t>
            </a:r>
            <a:r>
              <a:rPr kumimoji="1" lang="zh-CN" altLang="en-US" dirty="0"/>
              <a:t>的右子节点，移除完毕。</a:t>
            </a:r>
          </a:p>
        </p:txBody>
      </p:sp>
    </p:spTree>
    <p:extLst>
      <p:ext uri="{BB962C8B-B14F-4D97-AF65-F5344CB8AC3E}">
        <p14:creationId xmlns:p14="http://schemas.microsoft.com/office/powerpoint/2010/main" val="183621922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稍微调整一下节点的展示</a:t>
            </a:r>
          </a:p>
        </p:txBody>
      </p:sp>
    </p:spTree>
    <p:extLst>
      <p:ext uri="{BB962C8B-B14F-4D97-AF65-F5344CB8AC3E}">
        <p14:creationId xmlns:p14="http://schemas.microsoft.com/office/powerpoint/2010/main" val="1774014122"/>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下面再来两个稍微复杂一点的例子。先来移除左边的这棵树中的</a:t>
            </a:r>
            <a:r>
              <a:rPr kumimoji="1" lang="en-US" altLang="zh-CN" dirty="0"/>
              <a:t>18</a:t>
            </a:r>
            <a:r>
              <a:rPr kumimoji="1" lang="zh-CN" altLang="en-US" dirty="0"/>
              <a:t>，这棵树看起来长得有点怪，但它也是一棵二叉搜索树。</a:t>
            </a:r>
          </a:p>
        </p:txBody>
      </p:sp>
    </p:spTree>
    <p:extLst>
      <p:ext uri="{BB962C8B-B14F-4D97-AF65-F5344CB8AC3E}">
        <p14:creationId xmlns:p14="http://schemas.microsoft.com/office/powerpoint/2010/main" val="786003792"/>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先找</a:t>
            </a:r>
            <a:r>
              <a:rPr kumimoji="1" lang="en-US" altLang="zh-CN" dirty="0"/>
              <a:t>18</a:t>
            </a:r>
            <a:r>
              <a:rPr kumimoji="1" lang="zh-CN" altLang="en-US" dirty="0"/>
              <a:t>，从根节点</a:t>
            </a:r>
            <a:r>
              <a:rPr kumimoji="1" lang="en-US" altLang="zh-CN" dirty="0"/>
              <a:t>1</a:t>
            </a:r>
            <a:r>
              <a:rPr kumimoji="1" lang="zh-CN" altLang="en-US" dirty="0"/>
              <a:t>开始找。</a:t>
            </a:r>
          </a:p>
        </p:txBody>
      </p:sp>
    </p:spTree>
    <p:extLst>
      <p:ext uri="{BB962C8B-B14F-4D97-AF65-F5344CB8AC3E}">
        <p14:creationId xmlns:p14="http://schemas.microsoft.com/office/powerpoint/2010/main" val="1956547105"/>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2</a:t>
            </a:r>
            <a:endParaRPr kumimoji="1" lang="zh-CN" altLang="en-US" dirty="0"/>
          </a:p>
        </p:txBody>
      </p:sp>
    </p:spTree>
    <p:extLst>
      <p:ext uri="{BB962C8B-B14F-4D97-AF65-F5344CB8AC3E}">
        <p14:creationId xmlns:p14="http://schemas.microsoft.com/office/powerpoint/2010/main" val="4089026803"/>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20</a:t>
            </a:r>
            <a:endParaRPr kumimoji="1" lang="zh-CN" altLang="en-US" dirty="0"/>
          </a:p>
        </p:txBody>
      </p:sp>
    </p:spTree>
    <p:extLst>
      <p:ext uri="{BB962C8B-B14F-4D97-AF65-F5344CB8AC3E}">
        <p14:creationId xmlns:p14="http://schemas.microsoft.com/office/powerpoint/2010/main" val="170085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先来过一下本次课的一个大纲。</a:t>
            </a:r>
            <a:endParaRPr kumimoji="1" lang="en-US" altLang="zh-CN" dirty="0"/>
          </a:p>
          <a:p>
            <a:endParaRPr kumimoji="1" lang="en-US" altLang="zh-CN" dirty="0"/>
          </a:p>
          <a:p>
            <a:r>
              <a:rPr kumimoji="1" lang="zh-CN" altLang="en-US" dirty="0"/>
              <a:t>首先，我会介绍一下什么是二叉搜索树</a:t>
            </a:r>
            <a:r>
              <a:rPr kumimoji="1" lang="en-US" altLang="zh-CN" dirty="0"/>
              <a:t>(</a:t>
            </a:r>
            <a:r>
              <a:rPr kumimoji="1" lang="zh-CN" altLang="en-US" dirty="0"/>
              <a:t>英文是</a:t>
            </a:r>
            <a:r>
              <a:rPr kumimoji="1" lang="en-US" altLang="zh-CN" dirty="0"/>
              <a:t>Binary Search Tree</a:t>
            </a:r>
            <a:r>
              <a:rPr kumimoji="1" lang="zh-CN" altLang="en-US" dirty="0"/>
              <a:t>，简称</a:t>
            </a:r>
            <a:r>
              <a:rPr kumimoji="1" lang="en-US" altLang="zh-CN" dirty="0"/>
              <a:t>BST)</a:t>
            </a:r>
            <a:r>
              <a:rPr kumimoji="1" lang="zh-CN" altLang="en-US" dirty="0"/>
              <a:t>，在介绍二叉搜索树之前，我会先补充介绍什么是二叉树</a:t>
            </a:r>
            <a:r>
              <a:rPr kumimoji="1" lang="en-US" altLang="zh-CN" dirty="0"/>
              <a:t>(</a:t>
            </a:r>
            <a:r>
              <a:rPr kumimoji="1" lang="zh-CN" altLang="en-US" dirty="0"/>
              <a:t>英文是</a:t>
            </a:r>
            <a:r>
              <a:rPr kumimoji="1" lang="en-US" altLang="zh-CN" dirty="0"/>
              <a:t>Binary Tree</a:t>
            </a:r>
            <a:r>
              <a:rPr kumimoji="1" lang="zh-CN" altLang="en-US" dirty="0"/>
              <a:t>，简称</a:t>
            </a:r>
            <a:r>
              <a:rPr kumimoji="1" lang="en-US" altLang="zh-CN" dirty="0"/>
              <a:t>BT)</a:t>
            </a:r>
            <a:r>
              <a:rPr kumimoji="1" lang="zh-CN" altLang="en-US" dirty="0"/>
              <a:t>。</a:t>
            </a:r>
            <a:endParaRPr kumimoji="1" lang="en-US" altLang="zh-CN" dirty="0"/>
          </a:p>
          <a:p>
            <a:endParaRPr kumimoji="1" lang="en-US" altLang="zh-CN" dirty="0"/>
          </a:p>
          <a:p>
            <a:r>
              <a:rPr kumimoji="1" lang="zh-CN" altLang="en-US" dirty="0"/>
              <a:t>在介绍它们的时候，我也会说明二叉树的主要使用场景，还有二叉搜索树主要操作的复杂度。</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357290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是的，因为每个节点最多只有两个子节点。</a:t>
            </a:r>
          </a:p>
        </p:txBody>
      </p:sp>
    </p:spTree>
    <p:extLst>
      <p:ext uri="{BB962C8B-B14F-4D97-AF65-F5344CB8AC3E}">
        <p14:creationId xmlns:p14="http://schemas.microsoft.com/office/powerpoint/2010/main" val="39595545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a:t>
            </a:r>
            <a:r>
              <a:rPr kumimoji="1" lang="en-US" altLang="zh-CN" dirty="0"/>
              <a:t>19</a:t>
            </a:r>
            <a:endParaRPr kumimoji="1" lang="zh-CN" altLang="en-US" dirty="0"/>
          </a:p>
        </p:txBody>
      </p:sp>
    </p:spTree>
    <p:extLst>
      <p:ext uri="{BB962C8B-B14F-4D97-AF65-F5344CB8AC3E}">
        <p14:creationId xmlns:p14="http://schemas.microsoft.com/office/powerpoint/2010/main" val="353236268"/>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a:t>
            </a:r>
            <a:r>
              <a:rPr kumimoji="1" lang="en-US" altLang="zh-CN" dirty="0"/>
              <a:t>3</a:t>
            </a:r>
            <a:endParaRPr kumimoji="1" lang="zh-CN" altLang="en-US" dirty="0"/>
          </a:p>
        </p:txBody>
      </p:sp>
    </p:spTree>
    <p:extLst>
      <p:ext uri="{BB962C8B-B14F-4D97-AF65-F5344CB8AC3E}">
        <p14:creationId xmlns:p14="http://schemas.microsoft.com/office/powerpoint/2010/main" val="465906468"/>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a:t>
            </a:r>
            <a:r>
              <a:rPr kumimoji="1" lang="en-US" altLang="zh-CN" dirty="0"/>
              <a:t>4</a:t>
            </a:r>
            <a:endParaRPr kumimoji="1" lang="zh-CN" altLang="en-US" dirty="0"/>
          </a:p>
        </p:txBody>
      </p:sp>
    </p:spTree>
    <p:extLst>
      <p:ext uri="{BB962C8B-B14F-4D97-AF65-F5344CB8AC3E}">
        <p14:creationId xmlns:p14="http://schemas.microsoft.com/office/powerpoint/2010/main" val="2321957607"/>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终于找到</a:t>
            </a:r>
            <a:r>
              <a:rPr kumimoji="1" lang="en-US" altLang="zh-CN" dirty="0"/>
              <a:t>18</a:t>
            </a:r>
            <a:r>
              <a:rPr kumimoji="1" lang="zh-CN" altLang="en-US" dirty="0"/>
              <a:t>。</a:t>
            </a:r>
            <a:endParaRPr kumimoji="1" lang="en-US" altLang="zh-CN" dirty="0"/>
          </a:p>
          <a:p>
            <a:endParaRPr kumimoji="1" lang="en-US" altLang="zh-CN" dirty="0"/>
          </a:p>
          <a:p>
            <a:r>
              <a:rPr kumimoji="1" lang="zh-CN" altLang="en-US" dirty="0"/>
              <a:t>它只有一个左子树，属于第</a:t>
            </a:r>
            <a:r>
              <a:rPr kumimoji="1" lang="en-US" altLang="zh-CN" dirty="0"/>
              <a:t>2</a:t>
            </a:r>
            <a:r>
              <a:rPr kumimoji="1" lang="zh-CN" altLang="en-US" dirty="0"/>
              <a:t>种情况</a:t>
            </a:r>
          </a:p>
        </p:txBody>
      </p:sp>
    </p:spTree>
    <p:extLst>
      <p:ext uri="{BB962C8B-B14F-4D97-AF65-F5344CB8AC3E}">
        <p14:creationId xmlns:p14="http://schemas.microsoft.com/office/powerpoint/2010/main" val="2715809713"/>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准备移除</a:t>
            </a:r>
            <a:r>
              <a:rPr kumimoji="1" lang="en-US" altLang="zh-CN" dirty="0"/>
              <a:t>18</a:t>
            </a:r>
            <a:endParaRPr kumimoji="1" lang="zh-CN" altLang="en-US" dirty="0"/>
          </a:p>
        </p:txBody>
      </p:sp>
    </p:spTree>
    <p:extLst>
      <p:ext uri="{BB962C8B-B14F-4D97-AF65-F5344CB8AC3E}">
        <p14:creationId xmlns:p14="http://schemas.microsoft.com/office/powerpoint/2010/main" val="3568564548"/>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移除</a:t>
            </a:r>
            <a:r>
              <a:rPr kumimoji="1" lang="en-US" altLang="zh-CN" dirty="0"/>
              <a:t>18</a:t>
            </a:r>
            <a:endParaRPr kumimoji="1" lang="zh-CN" altLang="en-US" dirty="0"/>
          </a:p>
        </p:txBody>
      </p:sp>
    </p:spTree>
    <p:extLst>
      <p:ext uri="{BB962C8B-B14F-4D97-AF65-F5344CB8AC3E}">
        <p14:creationId xmlns:p14="http://schemas.microsoft.com/office/powerpoint/2010/main" val="1322885436"/>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将后继节点</a:t>
            </a:r>
            <a:r>
              <a:rPr kumimoji="1" lang="en-US" altLang="zh-CN" dirty="0"/>
              <a:t>17</a:t>
            </a:r>
            <a:r>
              <a:rPr kumimoji="1" lang="zh-CN" altLang="en-US" dirty="0"/>
              <a:t>作为</a:t>
            </a:r>
            <a:r>
              <a:rPr kumimoji="1" lang="en-US" altLang="zh-CN" dirty="0"/>
              <a:t>4</a:t>
            </a:r>
            <a:r>
              <a:rPr kumimoji="1" lang="zh-CN" altLang="en-US" dirty="0"/>
              <a:t>的右子树</a:t>
            </a:r>
          </a:p>
        </p:txBody>
      </p:sp>
    </p:spTree>
    <p:extLst>
      <p:ext uri="{BB962C8B-B14F-4D97-AF65-F5344CB8AC3E}">
        <p14:creationId xmlns:p14="http://schemas.microsoft.com/office/powerpoint/2010/main" val="2336909750"/>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调整一下树结构，移除完毕</a:t>
            </a:r>
          </a:p>
        </p:txBody>
      </p:sp>
    </p:spTree>
    <p:extLst>
      <p:ext uri="{BB962C8B-B14F-4D97-AF65-F5344CB8AC3E}">
        <p14:creationId xmlns:p14="http://schemas.microsoft.com/office/powerpoint/2010/main" val="4109883767"/>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现在来看右边的一个树，我们移除</a:t>
            </a:r>
            <a:r>
              <a:rPr kumimoji="1" lang="en-US" altLang="zh-CN" dirty="0"/>
              <a:t>-2</a:t>
            </a:r>
            <a:r>
              <a:rPr kumimoji="1" lang="zh-CN" altLang="en-US" dirty="0"/>
              <a:t>，先从根节点开始找</a:t>
            </a:r>
          </a:p>
        </p:txBody>
      </p:sp>
    </p:spTree>
    <p:extLst>
      <p:ext uri="{BB962C8B-B14F-4D97-AF65-F5344CB8AC3E}">
        <p14:creationId xmlns:p14="http://schemas.microsoft.com/office/powerpoint/2010/main" val="294596353"/>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-2</a:t>
            </a:r>
            <a:r>
              <a:rPr kumimoji="1" lang="zh-CN" altLang="en-US" dirty="0"/>
              <a:t>，它有两个子节点，属于第四种情况。</a:t>
            </a:r>
            <a:endParaRPr kumimoji="1" lang="en-US" altLang="zh-CN" dirty="0"/>
          </a:p>
          <a:p>
            <a:endParaRPr kumimoji="1" lang="en-US" altLang="zh-CN" dirty="0"/>
          </a:p>
          <a:p>
            <a:r>
              <a:rPr kumimoji="1" lang="zh-CN" altLang="en-US" dirty="0"/>
              <a:t>我们这边选择从右子树中找后继节点</a:t>
            </a:r>
          </a:p>
        </p:txBody>
      </p:sp>
    </p:spTree>
    <p:extLst>
      <p:ext uri="{BB962C8B-B14F-4D97-AF65-F5344CB8AC3E}">
        <p14:creationId xmlns:p14="http://schemas.microsoft.com/office/powerpoint/2010/main" val="346651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这是一棵二叉树吗？</a:t>
            </a:r>
          </a:p>
        </p:txBody>
      </p:sp>
    </p:spTree>
    <p:extLst>
      <p:ext uri="{BB962C8B-B14F-4D97-AF65-F5344CB8AC3E}">
        <p14:creationId xmlns:p14="http://schemas.microsoft.com/office/powerpoint/2010/main" val="2427178165"/>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a:t>
            </a:r>
            <a:r>
              <a:rPr kumimoji="1" lang="en-US" altLang="zh-CN" dirty="0"/>
              <a:t>-1</a:t>
            </a:r>
            <a:r>
              <a:rPr kumimoji="1" lang="zh-CN" altLang="en-US" dirty="0"/>
              <a:t>，它已经是叶子节点，所以它就是后继节点。</a:t>
            </a:r>
          </a:p>
        </p:txBody>
      </p:sp>
    </p:spTree>
    <p:extLst>
      <p:ext uri="{BB962C8B-B14F-4D97-AF65-F5344CB8AC3E}">
        <p14:creationId xmlns:p14="http://schemas.microsoft.com/office/powerpoint/2010/main" val="668034690"/>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-2</a:t>
            </a:r>
            <a:r>
              <a:rPr kumimoji="1" lang="zh-CN" altLang="en-US" dirty="0"/>
              <a:t>替换为</a:t>
            </a:r>
            <a:r>
              <a:rPr kumimoji="1" lang="en-US" altLang="zh-CN" dirty="0"/>
              <a:t>-1</a:t>
            </a:r>
            <a:endParaRPr kumimoji="1" lang="zh-CN" altLang="en-US" dirty="0"/>
          </a:p>
        </p:txBody>
      </p:sp>
    </p:spTree>
    <p:extLst>
      <p:ext uri="{BB962C8B-B14F-4D97-AF65-F5344CB8AC3E}">
        <p14:creationId xmlns:p14="http://schemas.microsoft.com/office/powerpoint/2010/main" val="2674193722"/>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准备移除原来的</a:t>
            </a:r>
            <a:r>
              <a:rPr kumimoji="1" lang="en-US" altLang="zh-CN" dirty="0"/>
              <a:t>-1</a:t>
            </a:r>
            <a:r>
              <a:rPr kumimoji="1" lang="zh-CN" altLang="en-US" dirty="0"/>
              <a:t>，它就是一个叶子节点，属于第一种情况，可以直接移除</a:t>
            </a:r>
          </a:p>
        </p:txBody>
      </p:sp>
    </p:spTree>
    <p:extLst>
      <p:ext uri="{BB962C8B-B14F-4D97-AF65-F5344CB8AC3E}">
        <p14:creationId xmlns:p14="http://schemas.microsoft.com/office/powerpoint/2010/main" val="3495087134"/>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移除完毕</a:t>
            </a:r>
          </a:p>
        </p:txBody>
      </p:sp>
    </p:spTree>
    <p:extLst>
      <p:ext uri="{BB962C8B-B14F-4D97-AF65-F5344CB8AC3E}">
        <p14:creationId xmlns:p14="http://schemas.microsoft.com/office/powerpoint/2010/main" val="1734567850"/>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在二叉搜索树内容的最后，我来演示一下关于树的遍历算法。</a:t>
            </a:r>
            <a:endParaRPr kumimoji="1" lang="en-US" altLang="zh-CN" dirty="0"/>
          </a:p>
          <a:p>
            <a:endParaRPr kumimoji="1" lang="en-US" altLang="zh-CN" dirty="0"/>
          </a:p>
          <a:p>
            <a:r>
              <a:rPr kumimoji="1" lang="zh-CN" altLang="en-US" dirty="0"/>
              <a:t>树的遍历方式包括先序，中序，后序和按层次遍历，这些遍历方式在工作或者面试中经常出现，所以大家需要掌握。</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975469710"/>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我们先来看先序、中序和后序遍历。这三种遍历通常以递归方式定义。</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如果你看右边的伪代码的话，你会发现它们都长得差不多，主要的区别是打印语句位置不同。</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04086950"/>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先来看先序遍历的工作方式，先序遍历先打印当前节点的值，然后遍历左子树，再遍历右子树。</a:t>
            </a:r>
            <a:endParaRPr kumimoji="1" lang="en-US" altLang="zh-CN" dirty="0"/>
          </a:p>
          <a:p>
            <a:endParaRPr kumimoji="1" lang="en-US" altLang="zh-CN" dirty="0"/>
          </a:p>
          <a:p>
            <a:r>
              <a:rPr kumimoji="1" lang="zh-CN" altLang="en-US" dirty="0"/>
              <a:t>为了演示方便，我在右边展示出调用栈，这样我们可以在递归调用的过程中跟踪回退节点。</a:t>
            </a:r>
          </a:p>
        </p:txBody>
      </p:sp>
    </p:spTree>
    <p:extLst>
      <p:ext uri="{BB962C8B-B14F-4D97-AF65-F5344CB8AC3E}">
        <p14:creationId xmlns:p14="http://schemas.microsoft.com/office/powerpoint/2010/main" val="4082634194"/>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下面展示先序遍历的过程。</a:t>
            </a:r>
          </a:p>
        </p:txBody>
      </p:sp>
    </p:spTree>
    <p:extLst>
      <p:ext uri="{BB962C8B-B14F-4D97-AF65-F5344CB8AC3E}">
        <p14:creationId xmlns:p14="http://schemas.microsoft.com/office/powerpoint/2010/main" val="1833668579"/>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先遍历根节点</a:t>
            </a:r>
            <a:r>
              <a:rPr kumimoji="1" lang="en-US" altLang="zh-CN" dirty="0"/>
              <a:t>A</a:t>
            </a:r>
            <a:r>
              <a:rPr kumimoji="1" lang="zh-CN" altLang="en-US" dirty="0"/>
              <a:t>，打印根节点的值</a:t>
            </a:r>
            <a:r>
              <a:rPr kumimoji="1" lang="en-US" altLang="zh-CN" dirty="0"/>
              <a:t>A</a:t>
            </a:r>
            <a:r>
              <a:rPr kumimoji="1" lang="zh-CN" altLang="en-US" dirty="0"/>
              <a:t>，调用栈中记录节点</a:t>
            </a:r>
            <a:r>
              <a:rPr kumimoji="1" lang="en-US" altLang="zh-CN" dirty="0"/>
              <a:t>A</a:t>
            </a:r>
            <a:r>
              <a:rPr kumimoji="1" lang="zh-CN" altLang="en-US" dirty="0"/>
              <a:t>。</a:t>
            </a:r>
          </a:p>
        </p:txBody>
      </p:sp>
    </p:spTree>
    <p:extLst>
      <p:ext uri="{BB962C8B-B14F-4D97-AF65-F5344CB8AC3E}">
        <p14:creationId xmlns:p14="http://schemas.microsoft.com/office/powerpoint/2010/main" val="2078748967"/>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再遍历左子树</a:t>
            </a:r>
            <a:r>
              <a:rPr kumimoji="1" lang="en-US" altLang="zh-CN" dirty="0"/>
              <a:t>B</a:t>
            </a:r>
            <a:endParaRPr kumimoji="1" lang="zh-CN" altLang="en-US" dirty="0"/>
          </a:p>
        </p:txBody>
      </p:sp>
    </p:spTree>
    <p:extLst>
      <p:ext uri="{BB962C8B-B14F-4D97-AF65-F5344CB8AC3E}">
        <p14:creationId xmlns:p14="http://schemas.microsoft.com/office/powerpoint/2010/main" val="219529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不是。</a:t>
            </a:r>
            <a:endParaRPr kumimoji="1" lang="en-US" altLang="zh-CN" dirty="0"/>
          </a:p>
          <a:p>
            <a:endParaRPr kumimoji="1" lang="en-US" altLang="zh-CN" dirty="0"/>
          </a:p>
          <a:p>
            <a:r>
              <a:rPr kumimoji="1" lang="zh-CN" altLang="en-US" dirty="0"/>
              <a:t>你可以看到，节点</a:t>
            </a:r>
            <a:r>
              <a:rPr kumimoji="1" lang="en-US" altLang="zh-CN" dirty="0"/>
              <a:t>7</a:t>
            </a:r>
            <a:r>
              <a:rPr kumimoji="1" lang="zh-CN" altLang="en-US" dirty="0"/>
              <a:t>有三个子节点，所以它不是二叉树。</a:t>
            </a:r>
          </a:p>
        </p:txBody>
      </p:sp>
    </p:spTree>
    <p:extLst>
      <p:ext uri="{BB962C8B-B14F-4D97-AF65-F5344CB8AC3E}">
        <p14:creationId xmlns:p14="http://schemas.microsoft.com/office/powerpoint/2010/main" val="3093323930"/>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a:t>
            </a:r>
            <a:r>
              <a:rPr kumimoji="1" lang="en-US" altLang="zh-CN" dirty="0"/>
              <a:t>D</a:t>
            </a:r>
            <a:endParaRPr kumimoji="1" lang="zh-CN" altLang="en-US" dirty="0"/>
          </a:p>
        </p:txBody>
      </p:sp>
    </p:spTree>
    <p:extLst>
      <p:ext uri="{BB962C8B-B14F-4D97-AF65-F5344CB8AC3E}">
        <p14:creationId xmlns:p14="http://schemas.microsoft.com/office/powerpoint/2010/main" val="2793452079"/>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a:t>
            </a:r>
            <a:r>
              <a:rPr kumimoji="1" lang="en-US" altLang="zh-CN" dirty="0"/>
              <a:t>H</a:t>
            </a:r>
            <a:r>
              <a:rPr kumimoji="1" lang="zh-CN" altLang="en-US" dirty="0"/>
              <a:t>。</a:t>
            </a:r>
            <a:endParaRPr kumimoji="1" lang="en-US" altLang="zh-CN" dirty="0"/>
          </a:p>
          <a:p>
            <a:endParaRPr kumimoji="1" lang="en-US" altLang="zh-CN" dirty="0"/>
          </a:p>
          <a:p>
            <a:r>
              <a:rPr kumimoji="1" lang="zh-CN" altLang="en-US" dirty="0"/>
              <a:t>现在</a:t>
            </a:r>
            <a:r>
              <a:rPr kumimoji="1" lang="en-US" altLang="zh-CN" dirty="0"/>
              <a:t>H</a:t>
            </a:r>
            <a:r>
              <a:rPr kumimoji="1" lang="zh-CN" altLang="en-US" dirty="0"/>
              <a:t>已经是叶子节点，所以我们要往后回退。</a:t>
            </a:r>
          </a:p>
        </p:txBody>
      </p:sp>
    </p:spTree>
    <p:extLst>
      <p:ext uri="{BB962C8B-B14F-4D97-AF65-F5344CB8AC3E}">
        <p14:creationId xmlns:p14="http://schemas.microsoft.com/office/powerpoint/2010/main" val="3435994507"/>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回到节点</a:t>
            </a:r>
            <a:r>
              <a:rPr kumimoji="1" lang="en-US" altLang="zh-CN" dirty="0"/>
              <a:t>D</a:t>
            </a:r>
            <a:r>
              <a:rPr kumimoji="1" lang="zh-CN" altLang="en-US" dirty="0"/>
              <a:t>，</a:t>
            </a:r>
            <a:r>
              <a:rPr kumimoji="1" lang="en-US" altLang="zh-CN" dirty="0"/>
              <a:t>D</a:t>
            </a:r>
            <a:r>
              <a:rPr kumimoji="1" lang="zh-CN" altLang="en-US" dirty="0"/>
              <a:t>的右边子树</a:t>
            </a:r>
            <a:r>
              <a:rPr kumimoji="1" lang="en-US" altLang="zh-CN" dirty="0"/>
              <a:t>I</a:t>
            </a:r>
            <a:r>
              <a:rPr kumimoji="1" lang="zh-CN" altLang="en-US" dirty="0"/>
              <a:t>还没有遍历。</a:t>
            </a:r>
          </a:p>
        </p:txBody>
      </p:sp>
    </p:spTree>
    <p:extLst>
      <p:ext uri="{BB962C8B-B14F-4D97-AF65-F5344CB8AC3E}">
        <p14:creationId xmlns:p14="http://schemas.microsoft.com/office/powerpoint/2010/main" val="2841732043"/>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所以我们遍历</a:t>
            </a:r>
            <a:r>
              <a:rPr kumimoji="1" lang="en-US" altLang="zh-CN" dirty="0"/>
              <a:t>I</a:t>
            </a:r>
            <a:r>
              <a:rPr kumimoji="1" lang="zh-CN" altLang="en-US" dirty="0"/>
              <a:t>。</a:t>
            </a:r>
          </a:p>
        </p:txBody>
      </p:sp>
    </p:spTree>
    <p:extLst>
      <p:ext uri="{BB962C8B-B14F-4D97-AF65-F5344CB8AC3E}">
        <p14:creationId xmlns:p14="http://schemas.microsoft.com/office/powerpoint/2010/main" val="1447639118"/>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已经是根节点，所以我们继续回退到</a:t>
            </a:r>
            <a:r>
              <a:rPr kumimoji="1" lang="en-US" altLang="zh-CN" dirty="0"/>
              <a:t>D</a:t>
            </a:r>
            <a:r>
              <a:rPr kumimoji="1" lang="zh-CN" altLang="en-US" dirty="0"/>
              <a:t>。</a:t>
            </a:r>
          </a:p>
        </p:txBody>
      </p:sp>
    </p:spTree>
    <p:extLst>
      <p:ext uri="{BB962C8B-B14F-4D97-AF65-F5344CB8AC3E}">
        <p14:creationId xmlns:p14="http://schemas.microsoft.com/office/powerpoint/2010/main" val="1339646304"/>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再回退到</a:t>
            </a:r>
            <a:r>
              <a:rPr kumimoji="1" lang="en-US" altLang="zh-CN" dirty="0"/>
              <a:t>B</a:t>
            </a:r>
            <a:r>
              <a:rPr kumimoji="1" lang="zh-CN" altLang="en-US" dirty="0"/>
              <a:t>，</a:t>
            </a:r>
            <a:r>
              <a:rPr kumimoji="1" lang="en-US" altLang="zh-CN" dirty="0"/>
              <a:t>B</a:t>
            </a:r>
            <a:r>
              <a:rPr kumimoji="1" lang="zh-CN" altLang="en-US" dirty="0"/>
              <a:t>的右子节点我们还没有遍历。</a:t>
            </a:r>
          </a:p>
        </p:txBody>
      </p:sp>
    </p:spTree>
    <p:extLst>
      <p:ext uri="{BB962C8B-B14F-4D97-AF65-F5344CB8AC3E}">
        <p14:creationId xmlns:p14="http://schemas.microsoft.com/office/powerpoint/2010/main" val="3896072145"/>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所以遍历</a:t>
            </a:r>
            <a:r>
              <a:rPr kumimoji="1" lang="en-US" altLang="zh-CN" dirty="0"/>
              <a:t>B</a:t>
            </a:r>
            <a:r>
              <a:rPr kumimoji="1" lang="zh-CN" altLang="en-US" dirty="0"/>
              <a:t>的右子节点</a:t>
            </a:r>
            <a:r>
              <a:rPr kumimoji="1" lang="en-US" altLang="zh-CN" dirty="0"/>
              <a:t>E</a:t>
            </a:r>
            <a:r>
              <a:rPr kumimoji="1" lang="zh-CN" altLang="en-US" dirty="0"/>
              <a:t>。</a:t>
            </a:r>
            <a:r>
              <a:rPr kumimoji="1" lang="en-US" altLang="zh-CN" dirty="0"/>
              <a:t>E</a:t>
            </a:r>
            <a:r>
              <a:rPr kumimoji="1" lang="zh-CN" altLang="en-US" dirty="0"/>
              <a:t>已经是叶子节点。</a:t>
            </a:r>
          </a:p>
        </p:txBody>
      </p:sp>
    </p:spTree>
    <p:extLst>
      <p:ext uri="{BB962C8B-B14F-4D97-AF65-F5344CB8AC3E}">
        <p14:creationId xmlns:p14="http://schemas.microsoft.com/office/powerpoint/2010/main" val="731988429"/>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继续回到</a:t>
            </a:r>
            <a:r>
              <a:rPr kumimoji="1" lang="en-US" altLang="zh-CN" dirty="0"/>
              <a:t>B</a:t>
            </a:r>
            <a:endParaRPr kumimoji="1" lang="zh-CN" altLang="en-US" dirty="0"/>
          </a:p>
        </p:txBody>
      </p:sp>
    </p:spTree>
    <p:extLst>
      <p:ext uri="{BB962C8B-B14F-4D97-AF65-F5344CB8AC3E}">
        <p14:creationId xmlns:p14="http://schemas.microsoft.com/office/powerpoint/2010/main" val="1354021461"/>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再回到根节点</a:t>
            </a:r>
            <a:r>
              <a:rPr kumimoji="1" lang="en-US" altLang="zh-CN" dirty="0"/>
              <a:t>A</a:t>
            </a:r>
            <a:r>
              <a:rPr kumimoji="1" lang="zh-CN" altLang="en-US" dirty="0"/>
              <a:t>，</a:t>
            </a:r>
            <a:r>
              <a:rPr kumimoji="1" lang="en-US" altLang="zh-CN" dirty="0"/>
              <a:t>A</a:t>
            </a:r>
            <a:r>
              <a:rPr kumimoji="1" lang="zh-CN" altLang="en-US" dirty="0"/>
              <a:t>的右子树我们还没有遍历。</a:t>
            </a:r>
          </a:p>
        </p:txBody>
      </p:sp>
    </p:spTree>
    <p:extLst>
      <p:ext uri="{BB962C8B-B14F-4D97-AF65-F5344CB8AC3E}">
        <p14:creationId xmlns:p14="http://schemas.microsoft.com/office/powerpoint/2010/main" val="4042306808"/>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所以遍历</a:t>
            </a:r>
            <a:r>
              <a:rPr kumimoji="1" lang="en-US" altLang="zh-CN" dirty="0"/>
              <a:t>C</a:t>
            </a:r>
            <a:endParaRPr kumimoji="1" lang="zh-CN" altLang="en-US" dirty="0"/>
          </a:p>
        </p:txBody>
      </p:sp>
    </p:spTree>
    <p:extLst>
      <p:ext uri="{BB962C8B-B14F-4D97-AF65-F5344CB8AC3E}">
        <p14:creationId xmlns:p14="http://schemas.microsoft.com/office/powerpoint/2010/main" val="623568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这是一棵二叉树吗？</a:t>
            </a:r>
          </a:p>
        </p:txBody>
      </p:sp>
    </p:spTree>
    <p:extLst>
      <p:ext uri="{BB962C8B-B14F-4D97-AF65-F5344CB8AC3E}">
        <p14:creationId xmlns:p14="http://schemas.microsoft.com/office/powerpoint/2010/main" val="1873821044"/>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再往左遍历</a:t>
            </a:r>
            <a:r>
              <a:rPr kumimoji="1" lang="en-US" altLang="zh-CN" dirty="0"/>
              <a:t>F</a:t>
            </a:r>
            <a:endParaRPr kumimoji="1" lang="zh-CN" altLang="en-US" dirty="0"/>
          </a:p>
        </p:txBody>
      </p:sp>
    </p:spTree>
    <p:extLst>
      <p:ext uri="{BB962C8B-B14F-4D97-AF65-F5344CB8AC3E}">
        <p14:creationId xmlns:p14="http://schemas.microsoft.com/office/powerpoint/2010/main" val="3564601358"/>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再往左遍历</a:t>
            </a:r>
            <a:r>
              <a:rPr kumimoji="1" lang="en-US" altLang="zh-CN" dirty="0"/>
              <a:t>J</a:t>
            </a:r>
            <a:endParaRPr kumimoji="1" lang="zh-CN" altLang="en-US" dirty="0"/>
          </a:p>
        </p:txBody>
      </p:sp>
    </p:spTree>
    <p:extLst>
      <p:ext uri="{BB962C8B-B14F-4D97-AF65-F5344CB8AC3E}">
        <p14:creationId xmlns:p14="http://schemas.microsoft.com/office/powerpoint/2010/main" val="1333010861"/>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F</a:t>
            </a:r>
            <a:endParaRPr kumimoji="1" lang="zh-CN" altLang="en-US" dirty="0"/>
          </a:p>
        </p:txBody>
      </p:sp>
    </p:spTree>
    <p:extLst>
      <p:ext uri="{BB962C8B-B14F-4D97-AF65-F5344CB8AC3E}">
        <p14:creationId xmlns:p14="http://schemas.microsoft.com/office/powerpoint/2010/main" val="2436131380"/>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遍历</a:t>
            </a:r>
            <a:r>
              <a:rPr kumimoji="1" lang="en-US" altLang="zh-CN" dirty="0"/>
              <a:t>F</a:t>
            </a:r>
            <a:r>
              <a:rPr kumimoji="1" lang="zh-CN" altLang="en-US" dirty="0"/>
              <a:t>的右子节点</a:t>
            </a:r>
            <a:r>
              <a:rPr kumimoji="1" lang="en-US" altLang="zh-CN" dirty="0"/>
              <a:t>K</a:t>
            </a:r>
            <a:endParaRPr kumimoji="1" lang="zh-CN" altLang="en-US" dirty="0"/>
          </a:p>
        </p:txBody>
      </p:sp>
    </p:spTree>
    <p:extLst>
      <p:ext uri="{BB962C8B-B14F-4D97-AF65-F5344CB8AC3E}">
        <p14:creationId xmlns:p14="http://schemas.microsoft.com/office/powerpoint/2010/main" val="1033358068"/>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F</a:t>
            </a:r>
            <a:endParaRPr kumimoji="1" lang="zh-CN" altLang="en-US" dirty="0"/>
          </a:p>
        </p:txBody>
      </p:sp>
    </p:spTree>
    <p:extLst>
      <p:ext uri="{BB962C8B-B14F-4D97-AF65-F5344CB8AC3E}">
        <p14:creationId xmlns:p14="http://schemas.microsoft.com/office/powerpoint/2010/main" val="4145785874"/>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C</a:t>
            </a:r>
            <a:endParaRPr kumimoji="1" lang="zh-CN" altLang="en-US" dirty="0"/>
          </a:p>
        </p:txBody>
      </p:sp>
    </p:spTree>
    <p:extLst>
      <p:ext uri="{BB962C8B-B14F-4D97-AF65-F5344CB8AC3E}">
        <p14:creationId xmlns:p14="http://schemas.microsoft.com/office/powerpoint/2010/main" val="3644622043"/>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继续遍历</a:t>
            </a:r>
            <a:r>
              <a:rPr kumimoji="1" lang="en-US" altLang="zh-CN" dirty="0"/>
              <a:t>C</a:t>
            </a:r>
            <a:r>
              <a:rPr kumimoji="1" lang="zh-CN" altLang="en-US" dirty="0"/>
              <a:t>的右子树</a:t>
            </a:r>
            <a:r>
              <a:rPr kumimoji="1" lang="en-US" altLang="zh-CN" dirty="0"/>
              <a:t>G</a:t>
            </a:r>
            <a:endParaRPr kumimoji="1" lang="zh-CN" altLang="en-US" dirty="0"/>
          </a:p>
        </p:txBody>
      </p:sp>
    </p:spTree>
    <p:extLst>
      <p:ext uri="{BB962C8B-B14F-4D97-AF65-F5344CB8AC3E}">
        <p14:creationId xmlns:p14="http://schemas.microsoft.com/office/powerpoint/2010/main" val="138172564"/>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继续遍历</a:t>
            </a:r>
            <a:r>
              <a:rPr kumimoji="1" lang="en-US" altLang="zh-CN" dirty="0"/>
              <a:t>G</a:t>
            </a:r>
            <a:r>
              <a:rPr kumimoji="1" lang="zh-CN" altLang="en-US" dirty="0"/>
              <a:t>的右子节点</a:t>
            </a:r>
            <a:r>
              <a:rPr kumimoji="1" lang="en-US" altLang="zh-CN" dirty="0"/>
              <a:t>L</a:t>
            </a:r>
            <a:endParaRPr kumimoji="1" lang="zh-CN" altLang="en-US" dirty="0"/>
          </a:p>
        </p:txBody>
      </p:sp>
    </p:spTree>
    <p:extLst>
      <p:ext uri="{BB962C8B-B14F-4D97-AF65-F5344CB8AC3E}">
        <p14:creationId xmlns:p14="http://schemas.microsoft.com/office/powerpoint/2010/main" val="4090421525"/>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t>
            </a:r>
            <a:r>
              <a:rPr kumimoji="1" lang="zh-CN" altLang="en-US" dirty="0"/>
              <a:t>已经是叶子节点，回退到</a:t>
            </a:r>
            <a:r>
              <a:rPr kumimoji="1" lang="en-US" altLang="zh-CN" dirty="0"/>
              <a:t>G</a:t>
            </a:r>
            <a:endParaRPr kumimoji="1" lang="zh-CN" altLang="en-US" dirty="0"/>
          </a:p>
        </p:txBody>
      </p:sp>
    </p:spTree>
    <p:extLst>
      <p:ext uri="{BB962C8B-B14F-4D97-AF65-F5344CB8AC3E}">
        <p14:creationId xmlns:p14="http://schemas.microsoft.com/office/powerpoint/2010/main" val="2384571503"/>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C</a:t>
            </a:r>
            <a:endParaRPr kumimoji="1" lang="zh-CN" altLang="en-US" dirty="0"/>
          </a:p>
        </p:txBody>
      </p:sp>
    </p:spTree>
    <p:extLst>
      <p:ext uri="{BB962C8B-B14F-4D97-AF65-F5344CB8AC3E}">
        <p14:creationId xmlns:p14="http://schemas.microsoft.com/office/powerpoint/2010/main" val="3447673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是的，它是一个棵退化的二叉树。</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28870441"/>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A</a:t>
            </a:r>
            <a:endParaRPr kumimoji="1" lang="zh-CN" altLang="en-US" dirty="0"/>
          </a:p>
        </p:txBody>
      </p:sp>
    </p:spTree>
    <p:extLst>
      <p:ext uri="{BB962C8B-B14F-4D97-AF65-F5344CB8AC3E}">
        <p14:creationId xmlns:p14="http://schemas.microsoft.com/office/powerpoint/2010/main" val="232785480"/>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调用栈为空，遍历结束。</a:t>
            </a:r>
            <a:endParaRPr kumimoji="1" lang="en-US" altLang="zh-CN" dirty="0"/>
          </a:p>
          <a:p>
            <a:endParaRPr kumimoji="1" lang="en-US" altLang="zh-CN" dirty="0"/>
          </a:p>
          <a:p>
            <a:r>
              <a:rPr kumimoji="1" lang="en-US" altLang="zh-CN" dirty="0"/>
              <a:t>PPT</a:t>
            </a:r>
            <a:r>
              <a:rPr kumimoji="1" lang="zh-CN" altLang="en-US" dirty="0"/>
              <a:t>的下方展示的就是先序遍历的输出顺序。</a:t>
            </a:r>
          </a:p>
        </p:txBody>
      </p:sp>
    </p:spTree>
    <p:extLst>
      <p:ext uri="{BB962C8B-B14F-4D97-AF65-F5344CB8AC3E}">
        <p14:creationId xmlns:p14="http://schemas.microsoft.com/office/powerpoint/2010/main" val="3593014895"/>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下面我们来展示中序遍历的过程。</a:t>
            </a:r>
            <a:endParaRPr kumimoji="1" lang="en-US" altLang="zh-CN" dirty="0"/>
          </a:p>
          <a:p>
            <a:endParaRPr kumimoji="1" lang="en-US" altLang="zh-CN" dirty="0"/>
          </a:p>
          <a:p>
            <a:r>
              <a:rPr kumimoji="1" lang="zh-CN" altLang="en-US" dirty="0"/>
              <a:t>中序遍历先遍历左子树，然后打印当前节点值，再遍历右子树。</a:t>
            </a:r>
            <a:endParaRPr kumimoji="1" lang="en-US" altLang="zh-CN" dirty="0"/>
          </a:p>
        </p:txBody>
      </p:sp>
    </p:spTree>
    <p:extLst>
      <p:ext uri="{BB962C8B-B14F-4D97-AF65-F5344CB8AC3E}">
        <p14:creationId xmlns:p14="http://schemas.microsoft.com/office/powerpoint/2010/main" val="3577433231"/>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为了演示中序遍历，我这边会采用一颗二叉搜索树，而不是一般的二叉树。</a:t>
            </a:r>
            <a:endParaRPr kumimoji="1" lang="en-US" altLang="zh-CN" dirty="0"/>
          </a:p>
          <a:p>
            <a:endParaRPr kumimoji="1" lang="en-US" altLang="zh-CN" dirty="0"/>
          </a:p>
          <a:p>
            <a:r>
              <a:rPr kumimoji="1" lang="zh-CN" altLang="en-US" dirty="0"/>
              <a:t>对二叉搜索树进行中序遍历，输出顺序是有规律性的，大家注意观察。</a:t>
            </a:r>
          </a:p>
        </p:txBody>
      </p:sp>
    </p:spTree>
    <p:extLst>
      <p:ext uri="{BB962C8B-B14F-4D97-AF65-F5344CB8AC3E}">
        <p14:creationId xmlns:p14="http://schemas.microsoft.com/office/powerpoint/2010/main" val="489560357"/>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我们先将根节点</a:t>
            </a:r>
            <a:r>
              <a:rPr kumimoji="1" lang="en-US" altLang="zh-CN" dirty="0"/>
              <a:t>11</a:t>
            </a:r>
            <a:r>
              <a:rPr kumimoji="1" lang="zh-CN" altLang="en-US" dirty="0"/>
              <a:t>推入调用栈。</a:t>
            </a:r>
          </a:p>
        </p:txBody>
      </p:sp>
    </p:spTree>
    <p:extLst>
      <p:ext uri="{BB962C8B-B14F-4D97-AF65-F5344CB8AC3E}">
        <p14:creationId xmlns:p14="http://schemas.microsoft.com/office/powerpoint/2010/main" val="3303268687"/>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继续中序调左子树，将节点</a:t>
            </a:r>
            <a:r>
              <a:rPr kumimoji="1" lang="en-US" altLang="zh-CN" dirty="0"/>
              <a:t>6</a:t>
            </a:r>
            <a:r>
              <a:rPr kumimoji="1" lang="zh-CN" altLang="en-US" dirty="0"/>
              <a:t>入栈。</a:t>
            </a:r>
          </a:p>
        </p:txBody>
      </p:sp>
    </p:spTree>
    <p:extLst>
      <p:ext uri="{BB962C8B-B14F-4D97-AF65-F5344CB8AC3E}">
        <p14:creationId xmlns:p14="http://schemas.microsoft.com/office/powerpoint/2010/main" val="3528166977"/>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继续中序调左子树，将节点</a:t>
            </a:r>
            <a:r>
              <a:rPr kumimoji="1" lang="en-US" altLang="zh-CN" dirty="0"/>
              <a:t>3</a:t>
            </a:r>
            <a:r>
              <a:rPr kumimoji="1" lang="zh-CN" altLang="en-US" dirty="0"/>
              <a:t>入栈。</a:t>
            </a:r>
          </a:p>
        </p:txBody>
      </p:sp>
    </p:spTree>
    <p:extLst>
      <p:ext uri="{BB962C8B-B14F-4D97-AF65-F5344CB8AC3E}">
        <p14:creationId xmlns:p14="http://schemas.microsoft.com/office/powerpoint/2010/main" val="3717124469"/>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继续中序调左子树，将节点</a:t>
            </a:r>
            <a:r>
              <a:rPr kumimoji="1" lang="en-US" altLang="zh-CN" dirty="0"/>
              <a:t>1</a:t>
            </a:r>
            <a:r>
              <a:rPr kumimoji="1" lang="zh-CN" altLang="en-US" dirty="0"/>
              <a:t>入栈。</a:t>
            </a:r>
            <a:endParaRPr kumimoji="1" lang="en-US" altLang="zh-CN" dirty="0"/>
          </a:p>
          <a:p>
            <a:pPr marL="0" marR="0" lvl="0" indent="0" defTabSz="457200" eaLnBrk="1" fontAlgn="auto" latinLnBrk="0" hangingPunct="1">
              <a:lnSpc>
                <a:spcPct val="117999"/>
              </a:lnSpc>
              <a:spcBef>
                <a:spcPts val="0"/>
              </a:spcBef>
              <a:spcAft>
                <a:spcPts val="0"/>
              </a:spcAft>
              <a:buClrTx/>
              <a:buSzTx/>
              <a:buFontTx/>
              <a:buNone/>
              <a:tabLst/>
              <a:defRPr/>
            </a:pPr>
            <a:endParaRPr kumimoji="1"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节点</a:t>
            </a:r>
            <a:r>
              <a:rPr kumimoji="1" lang="en-US" altLang="zh-CN" dirty="0"/>
              <a:t>1</a:t>
            </a:r>
            <a:r>
              <a:rPr kumimoji="1" lang="zh-CN" altLang="en-US" dirty="0"/>
              <a:t>已经是叶子节点，所以可以打印它的值</a:t>
            </a:r>
            <a:r>
              <a:rPr kumimoji="1" lang="en-US" altLang="zh-CN" dirty="0"/>
              <a:t>1</a:t>
            </a:r>
            <a:r>
              <a:rPr kumimoji="1" lang="zh-CN" altLang="en-US" dirty="0"/>
              <a:t>。</a:t>
            </a:r>
          </a:p>
          <a:p>
            <a:endParaRPr kumimoji="1" lang="zh-CN" altLang="en-US" dirty="0"/>
          </a:p>
        </p:txBody>
      </p:sp>
    </p:spTree>
    <p:extLst>
      <p:ext uri="{BB962C8B-B14F-4D97-AF65-F5344CB8AC3E}">
        <p14:creationId xmlns:p14="http://schemas.microsoft.com/office/powerpoint/2010/main" val="3076319608"/>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回退，输出节点</a:t>
            </a:r>
            <a:r>
              <a:rPr kumimoji="1" lang="en-US" altLang="zh-CN" dirty="0"/>
              <a:t>3</a:t>
            </a:r>
            <a:r>
              <a:rPr kumimoji="1" lang="zh-CN" altLang="en-US" dirty="0"/>
              <a:t>的值。</a:t>
            </a:r>
          </a:p>
        </p:txBody>
      </p:sp>
    </p:spTree>
    <p:extLst>
      <p:ext uri="{BB962C8B-B14F-4D97-AF65-F5344CB8AC3E}">
        <p14:creationId xmlns:p14="http://schemas.microsoft.com/office/powerpoint/2010/main" val="2492009425"/>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中序遍历节点</a:t>
            </a:r>
            <a:r>
              <a:rPr kumimoji="1" lang="en-US" altLang="zh-CN" dirty="0"/>
              <a:t>3</a:t>
            </a:r>
            <a:r>
              <a:rPr kumimoji="1" lang="zh-CN" altLang="en-US" dirty="0"/>
              <a:t>的右子节点</a:t>
            </a:r>
            <a:r>
              <a:rPr kumimoji="1" lang="en-US" altLang="zh-CN" dirty="0"/>
              <a:t>5</a:t>
            </a:r>
            <a:r>
              <a:rPr kumimoji="1" lang="zh-CN" altLang="en-US" dirty="0"/>
              <a:t>。</a:t>
            </a:r>
            <a:endParaRPr kumimoji="1" lang="en-US" altLang="zh-CN" dirty="0"/>
          </a:p>
          <a:p>
            <a:endParaRPr kumimoji="1" lang="en-US" altLang="zh-CN" dirty="0"/>
          </a:p>
          <a:p>
            <a:r>
              <a:rPr kumimoji="1" lang="en-US" altLang="zh-CN" dirty="0"/>
              <a:t>5</a:t>
            </a:r>
            <a:r>
              <a:rPr kumimoji="1" lang="zh-CN" altLang="en-US" dirty="0"/>
              <a:t>已经是叶子节点，输出节点</a:t>
            </a:r>
            <a:r>
              <a:rPr kumimoji="1" lang="en-US" altLang="zh-CN" dirty="0"/>
              <a:t>5</a:t>
            </a:r>
            <a:r>
              <a:rPr kumimoji="1" lang="zh-CN" altLang="en-US" dirty="0"/>
              <a:t>的值。</a:t>
            </a:r>
            <a:endParaRPr kumimoji="1" lang="en-US" altLang="zh-CN" dirty="0"/>
          </a:p>
        </p:txBody>
      </p:sp>
    </p:spTree>
    <p:extLst>
      <p:ext uri="{BB962C8B-B14F-4D97-AF65-F5344CB8AC3E}">
        <p14:creationId xmlns:p14="http://schemas.microsoft.com/office/powerpoint/2010/main" val="3785985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Shape 589"/>
          <p:cNvSpPr>
            <a:spLocks noGrp="1" noRot="1" noChangeAspect="1"/>
          </p:cNvSpPr>
          <p:nvPr>
            <p:ph type="sldImg"/>
          </p:nvPr>
        </p:nvSpPr>
        <p:spPr>
          <a:prstGeom prst="rect">
            <a:avLst/>
          </a:prstGeom>
        </p:spPr>
        <p:txBody>
          <a:bodyPr/>
          <a:lstStyle/>
          <a:p>
            <a:endParaRPr/>
          </a:p>
        </p:txBody>
      </p:sp>
      <p:sp>
        <p:nvSpPr>
          <p:cNvPr id="590" name="Shape 590"/>
          <p:cNvSpPr>
            <a:spLocks noGrp="1"/>
          </p:cNvSpPr>
          <p:nvPr>
            <p:ph type="body" sz="quarter" idx="1"/>
          </p:nvPr>
        </p:nvSpPr>
        <p:spPr>
          <a:prstGeom prst="rect">
            <a:avLst/>
          </a:prstGeom>
        </p:spPr>
        <p:txBody>
          <a:bodyPr/>
          <a:lstStyle/>
          <a:p>
            <a:r>
              <a:rPr lang="en-US" dirty="0" err="1"/>
              <a:t>现在我来解释什么是二叉搜索树</a:t>
            </a:r>
            <a:r>
              <a:rPr lang="zh-CN" altLang="en-US" dirty="0"/>
              <a:t>。</a:t>
            </a:r>
            <a:endParaRPr lang="en-US" altLang="zh-CN" dirty="0"/>
          </a:p>
          <a:p>
            <a:endParaRPr lang="en-US" dirty="0"/>
          </a:p>
          <a:p>
            <a:r>
              <a:rPr lang="en-US" dirty="0" err="1"/>
              <a:t>二叉搜索树的英文是Binary</a:t>
            </a:r>
            <a:r>
              <a:rPr lang="en-US" dirty="0"/>
              <a:t> Search Tree</a:t>
            </a:r>
            <a:r>
              <a:rPr lang="zh-CN" altLang="en-US" dirty="0"/>
              <a:t>，简称</a:t>
            </a:r>
            <a:r>
              <a:rPr lang="en-US" altLang="zh-CN" dirty="0"/>
              <a:t>BST</a:t>
            </a:r>
            <a:r>
              <a:rPr lang="zh-CN" altLang="en-US" dirty="0"/>
              <a:t>。</a:t>
            </a:r>
            <a:endParaRPr lang="en-US" altLang="zh-CN" dirty="0"/>
          </a:p>
          <a:p>
            <a:endParaRPr lang="en-US" dirty="0"/>
          </a:p>
          <a:p>
            <a:r>
              <a:rPr lang="en-US" altLang="zh-CN" dirty="0"/>
              <a:t>[</a:t>
            </a:r>
            <a:r>
              <a:rPr lang="zh-CN" altLang="en-US" dirty="0"/>
              <a:t>读</a:t>
            </a:r>
            <a:r>
              <a:rPr lang="en-US" altLang="zh-CN" dirty="0"/>
              <a:t>PPT]</a:t>
            </a:r>
          </a:p>
          <a:p>
            <a:endParaRPr lang="en-US" dirty="0"/>
          </a:p>
          <a:p>
            <a:r>
              <a:rPr lang="en-US" dirty="0" err="1"/>
              <a:t>PPT下面有几个二叉搜索树的例子</a:t>
            </a:r>
            <a:r>
              <a:rPr lang="zh-CN" altLang="en-US" dirty="0"/>
              <a:t>，它们都满足</a:t>
            </a:r>
            <a:r>
              <a:rPr lang="en-US" altLang="zh-CN" dirty="0"/>
              <a:t>BST</a:t>
            </a:r>
            <a:r>
              <a:rPr lang="zh-CN" altLang="en-US" dirty="0"/>
              <a:t>不变式。</a:t>
            </a:r>
            <a:endParaRPr lang="en-US" dirty="0"/>
          </a:p>
          <a:p>
            <a:endParaRPr lang="en-US" dirty="0"/>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3</a:t>
            </a:r>
            <a:r>
              <a:rPr kumimoji="1" lang="zh-CN" altLang="en-US" dirty="0"/>
              <a:t>，</a:t>
            </a:r>
            <a:r>
              <a:rPr kumimoji="1" lang="en-US" altLang="zh-CN" dirty="0"/>
              <a:t>3</a:t>
            </a:r>
            <a:r>
              <a:rPr kumimoji="1" lang="zh-CN" altLang="en-US" dirty="0"/>
              <a:t>的左右子节点都已经遍历过。</a:t>
            </a:r>
          </a:p>
        </p:txBody>
      </p:sp>
    </p:spTree>
    <p:extLst>
      <p:ext uri="{BB962C8B-B14F-4D97-AF65-F5344CB8AC3E}">
        <p14:creationId xmlns:p14="http://schemas.microsoft.com/office/powerpoint/2010/main" val="386264813"/>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继续回退到</a:t>
            </a:r>
            <a:r>
              <a:rPr kumimoji="1" lang="en-US" altLang="zh-CN" dirty="0"/>
              <a:t>6</a:t>
            </a:r>
            <a:r>
              <a:rPr kumimoji="1" lang="zh-CN" altLang="en-US" dirty="0"/>
              <a:t>，</a:t>
            </a:r>
            <a:r>
              <a:rPr kumimoji="1" lang="en-US" altLang="zh-CN" dirty="0"/>
              <a:t>6</a:t>
            </a:r>
            <a:r>
              <a:rPr kumimoji="1" lang="zh-CN" altLang="en-US" dirty="0"/>
              <a:t>的右子节点还没有遍历。</a:t>
            </a:r>
          </a:p>
        </p:txBody>
      </p:sp>
    </p:spTree>
    <p:extLst>
      <p:ext uri="{BB962C8B-B14F-4D97-AF65-F5344CB8AC3E}">
        <p14:creationId xmlns:p14="http://schemas.microsoft.com/office/powerpoint/2010/main" val="930307334"/>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遍历</a:t>
            </a:r>
            <a:r>
              <a:rPr kumimoji="1" lang="en-US" altLang="zh-CN" dirty="0"/>
              <a:t>6</a:t>
            </a:r>
            <a:r>
              <a:rPr kumimoji="1" lang="zh-CN" altLang="en-US" dirty="0"/>
              <a:t>的右子节点</a:t>
            </a:r>
            <a:r>
              <a:rPr kumimoji="1" lang="en-US" altLang="zh-CN" dirty="0"/>
              <a:t>8</a:t>
            </a:r>
            <a:endParaRPr kumimoji="1" lang="zh-CN" altLang="en-US" dirty="0"/>
          </a:p>
        </p:txBody>
      </p:sp>
    </p:spTree>
    <p:extLst>
      <p:ext uri="{BB962C8B-B14F-4D97-AF65-F5344CB8AC3E}">
        <p14:creationId xmlns:p14="http://schemas.microsoft.com/office/powerpoint/2010/main" val="827734690"/>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6</a:t>
            </a:r>
            <a:endParaRPr kumimoji="1" lang="zh-CN" altLang="en-US" dirty="0"/>
          </a:p>
        </p:txBody>
      </p:sp>
    </p:spTree>
    <p:extLst>
      <p:ext uri="{BB962C8B-B14F-4D97-AF65-F5344CB8AC3E}">
        <p14:creationId xmlns:p14="http://schemas.microsoft.com/office/powerpoint/2010/main" val="2135467151"/>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11</a:t>
            </a:r>
            <a:r>
              <a:rPr kumimoji="1" lang="zh-CN" altLang="en-US" dirty="0"/>
              <a:t>，输出节点</a:t>
            </a:r>
            <a:r>
              <a:rPr kumimoji="1" lang="en-US" altLang="zh-CN" dirty="0"/>
              <a:t>11</a:t>
            </a:r>
            <a:r>
              <a:rPr kumimoji="1" lang="zh-CN" altLang="en-US" dirty="0"/>
              <a:t>的值。</a:t>
            </a:r>
            <a:endParaRPr kumimoji="1" lang="en-US" altLang="zh-CN" dirty="0"/>
          </a:p>
          <a:p>
            <a:endParaRPr kumimoji="1" lang="en-US" altLang="zh-CN" dirty="0"/>
          </a:p>
          <a:p>
            <a:r>
              <a:rPr kumimoji="1" lang="zh-CN" altLang="en-US" dirty="0"/>
              <a:t>节点</a:t>
            </a:r>
            <a:r>
              <a:rPr kumimoji="1" lang="en-US" altLang="zh-CN" dirty="0"/>
              <a:t>11</a:t>
            </a:r>
            <a:r>
              <a:rPr kumimoji="1" lang="zh-CN" altLang="en-US" dirty="0"/>
              <a:t>的右子树还没有遍历。</a:t>
            </a:r>
          </a:p>
        </p:txBody>
      </p:sp>
    </p:spTree>
    <p:extLst>
      <p:ext uri="{BB962C8B-B14F-4D97-AF65-F5344CB8AC3E}">
        <p14:creationId xmlns:p14="http://schemas.microsoft.com/office/powerpoint/2010/main" val="2009508962"/>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所以遍历右子树的节点</a:t>
            </a:r>
            <a:r>
              <a:rPr kumimoji="1" lang="en-US" altLang="zh-CN" dirty="0"/>
              <a:t>15</a:t>
            </a:r>
            <a:r>
              <a:rPr kumimoji="1" lang="zh-CN" altLang="en-US" dirty="0"/>
              <a:t>，先将节点</a:t>
            </a:r>
            <a:r>
              <a:rPr kumimoji="1" lang="en-US" altLang="zh-CN" dirty="0"/>
              <a:t>15</a:t>
            </a:r>
            <a:r>
              <a:rPr kumimoji="1" lang="zh-CN" altLang="en-US" dirty="0"/>
              <a:t>推入调用栈。</a:t>
            </a:r>
          </a:p>
        </p:txBody>
      </p:sp>
    </p:spTree>
    <p:extLst>
      <p:ext uri="{BB962C8B-B14F-4D97-AF65-F5344CB8AC3E}">
        <p14:creationId xmlns:p14="http://schemas.microsoft.com/office/powerpoint/2010/main" val="1811664508"/>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先往左遍历，将</a:t>
            </a:r>
            <a:r>
              <a:rPr kumimoji="1" lang="en-US" altLang="zh-CN" dirty="0"/>
              <a:t>13</a:t>
            </a:r>
            <a:r>
              <a:rPr kumimoji="1" lang="zh-CN" altLang="en-US" dirty="0"/>
              <a:t>节点入栈。</a:t>
            </a:r>
          </a:p>
        </p:txBody>
      </p:sp>
    </p:spTree>
    <p:extLst>
      <p:ext uri="{BB962C8B-B14F-4D97-AF65-F5344CB8AC3E}">
        <p14:creationId xmlns:p14="http://schemas.microsoft.com/office/powerpoint/2010/main" val="623223826"/>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12</a:t>
            </a:r>
            <a:r>
              <a:rPr kumimoji="1" lang="zh-CN" altLang="en-US" dirty="0"/>
              <a:t>节点入栈。</a:t>
            </a:r>
            <a:r>
              <a:rPr kumimoji="1" lang="en-US" altLang="zh-CN" dirty="0"/>
              <a:t>12</a:t>
            </a:r>
            <a:r>
              <a:rPr kumimoji="1" lang="zh-CN" altLang="en-US" dirty="0"/>
              <a:t>已经是叶子节点，输出它的值。</a:t>
            </a:r>
          </a:p>
        </p:txBody>
      </p:sp>
    </p:spTree>
    <p:extLst>
      <p:ext uri="{BB962C8B-B14F-4D97-AF65-F5344CB8AC3E}">
        <p14:creationId xmlns:p14="http://schemas.microsoft.com/office/powerpoint/2010/main" val="3746938887"/>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后退到</a:t>
            </a:r>
            <a:r>
              <a:rPr kumimoji="1" lang="en-US" altLang="zh-CN" dirty="0"/>
              <a:t>13</a:t>
            </a:r>
            <a:r>
              <a:rPr kumimoji="1" lang="zh-CN" altLang="en-US" dirty="0"/>
              <a:t>节点，输出它的值。</a:t>
            </a:r>
          </a:p>
        </p:txBody>
      </p:sp>
    </p:spTree>
    <p:extLst>
      <p:ext uri="{BB962C8B-B14F-4D97-AF65-F5344CB8AC3E}">
        <p14:creationId xmlns:p14="http://schemas.microsoft.com/office/powerpoint/2010/main" val="596603812"/>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往</a:t>
            </a:r>
            <a:r>
              <a:rPr kumimoji="1" lang="en-US" altLang="zh-CN" dirty="0"/>
              <a:t>13</a:t>
            </a:r>
            <a:r>
              <a:rPr kumimoji="1" lang="zh-CN" altLang="en-US" dirty="0"/>
              <a:t>的右边遍历，右边是叶子节点</a:t>
            </a:r>
            <a:r>
              <a:rPr kumimoji="1" lang="en-US" altLang="zh-CN" dirty="0"/>
              <a:t>14</a:t>
            </a:r>
            <a:r>
              <a:rPr kumimoji="1" lang="zh-CN" altLang="en-US" dirty="0"/>
              <a:t>，输出它的值</a:t>
            </a:r>
            <a:r>
              <a:rPr kumimoji="1" lang="en-US" altLang="zh-CN" dirty="0"/>
              <a:t>14</a:t>
            </a:r>
            <a:endParaRPr kumimoji="1" lang="zh-CN" altLang="en-US" dirty="0"/>
          </a:p>
        </p:txBody>
      </p:sp>
    </p:spTree>
    <p:extLst>
      <p:ext uri="{BB962C8B-B14F-4D97-AF65-F5344CB8AC3E}">
        <p14:creationId xmlns:p14="http://schemas.microsoft.com/office/powerpoint/2010/main" val="1108573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下面我会给出一些例子，你来判断它们是否是合法的二叉搜索树。</a:t>
            </a:r>
            <a:endParaRPr kumimoji="1" lang="en-US" altLang="zh-CN" dirty="0"/>
          </a:p>
          <a:p>
            <a:endParaRPr kumimoji="1" lang="en-US" altLang="zh-CN" dirty="0"/>
          </a:p>
          <a:p>
            <a:r>
              <a:rPr kumimoji="1" lang="zh-CN" altLang="en-US" dirty="0"/>
              <a:t>这是一棵合法的二叉搜索树吗？</a:t>
            </a:r>
          </a:p>
        </p:txBody>
      </p:sp>
    </p:spTree>
    <p:extLst>
      <p:ext uri="{BB962C8B-B14F-4D97-AF65-F5344CB8AC3E}">
        <p14:creationId xmlns:p14="http://schemas.microsoft.com/office/powerpoint/2010/main" val="3206393261"/>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13</a:t>
            </a:r>
            <a:endParaRPr kumimoji="1" lang="zh-CN" altLang="en-US" dirty="0"/>
          </a:p>
        </p:txBody>
      </p:sp>
    </p:spTree>
    <p:extLst>
      <p:ext uri="{BB962C8B-B14F-4D97-AF65-F5344CB8AC3E}">
        <p14:creationId xmlns:p14="http://schemas.microsoft.com/office/powerpoint/2010/main" val="1320081132"/>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15</a:t>
            </a:r>
            <a:r>
              <a:rPr kumimoji="1" lang="zh-CN" altLang="en-US" dirty="0"/>
              <a:t>，输出</a:t>
            </a:r>
            <a:r>
              <a:rPr kumimoji="1" lang="en-US" altLang="zh-CN" dirty="0"/>
              <a:t>15</a:t>
            </a:r>
            <a:r>
              <a:rPr kumimoji="1" lang="zh-CN" altLang="en-US" dirty="0"/>
              <a:t>节点的值。</a:t>
            </a:r>
            <a:r>
              <a:rPr kumimoji="1" lang="en-US" altLang="zh-CN" dirty="0"/>
              <a:t>15</a:t>
            </a:r>
            <a:r>
              <a:rPr kumimoji="1" lang="zh-CN" altLang="en-US" dirty="0"/>
              <a:t>节点的右子树还没有遍历。</a:t>
            </a:r>
          </a:p>
        </p:txBody>
      </p:sp>
    </p:spTree>
    <p:extLst>
      <p:ext uri="{BB962C8B-B14F-4D97-AF65-F5344CB8AC3E}">
        <p14:creationId xmlns:p14="http://schemas.microsoft.com/office/powerpoint/2010/main" val="3782648954"/>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遍历</a:t>
            </a:r>
            <a:r>
              <a:rPr kumimoji="1" lang="en-US" altLang="zh-CN" dirty="0"/>
              <a:t>17</a:t>
            </a:r>
            <a:r>
              <a:rPr kumimoji="1" lang="zh-CN" altLang="en-US" dirty="0"/>
              <a:t>，</a:t>
            </a:r>
            <a:r>
              <a:rPr kumimoji="1" lang="en-US" altLang="zh-CN" dirty="0"/>
              <a:t>17</a:t>
            </a:r>
            <a:r>
              <a:rPr kumimoji="1" lang="zh-CN" altLang="en-US" dirty="0"/>
              <a:t>没有左子树，直接输出它的值</a:t>
            </a:r>
            <a:r>
              <a:rPr kumimoji="1" lang="en-US" altLang="zh-CN" dirty="0"/>
              <a:t>17</a:t>
            </a:r>
            <a:r>
              <a:rPr kumimoji="1" lang="zh-CN" altLang="en-US" dirty="0"/>
              <a:t>。</a:t>
            </a:r>
          </a:p>
        </p:txBody>
      </p:sp>
    </p:spTree>
    <p:extLst>
      <p:ext uri="{BB962C8B-B14F-4D97-AF65-F5344CB8AC3E}">
        <p14:creationId xmlns:p14="http://schemas.microsoft.com/office/powerpoint/2010/main" val="2779858283"/>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a:t>
            </a:r>
            <a:r>
              <a:rPr kumimoji="1" lang="en-US" altLang="zh-CN" dirty="0"/>
              <a:t>17</a:t>
            </a:r>
            <a:r>
              <a:rPr kumimoji="1" lang="zh-CN" altLang="en-US" dirty="0"/>
              <a:t>的右节点</a:t>
            </a:r>
            <a:r>
              <a:rPr kumimoji="1" lang="en-US" altLang="zh-CN" dirty="0"/>
              <a:t>19</a:t>
            </a:r>
            <a:r>
              <a:rPr kumimoji="1" lang="zh-CN" altLang="en-US" dirty="0"/>
              <a:t>，</a:t>
            </a:r>
            <a:r>
              <a:rPr kumimoji="1" lang="en-US" altLang="zh-CN" dirty="0"/>
              <a:t>19</a:t>
            </a:r>
            <a:r>
              <a:rPr kumimoji="1" lang="zh-CN" altLang="en-US" dirty="0"/>
              <a:t>是叶子，输出它的值</a:t>
            </a:r>
            <a:r>
              <a:rPr kumimoji="1" lang="en-US" altLang="zh-CN" dirty="0"/>
              <a:t>19</a:t>
            </a:r>
            <a:r>
              <a:rPr kumimoji="1" lang="zh-CN" altLang="en-US" dirty="0"/>
              <a:t>。</a:t>
            </a:r>
          </a:p>
        </p:txBody>
      </p:sp>
    </p:spTree>
    <p:extLst>
      <p:ext uri="{BB962C8B-B14F-4D97-AF65-F5344CB8AC3E}">
        <p14:creationId xmlns:p14="http://schemas.microsoft.com/office/powerpoint/2010/main" val="1278454981"/>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17</a:t>
            </a:r>
            <a:endParaRPr kumimoji="1" lang="zh-CN" altLang="en-US" dirty="0"/>
          </a:p>
        </p:txBody>
      </p:sp>
    </p:spTree>
    <p:extLst>
      <p:ext uri="{BB962C8B-B14F-4D97-AF65-F5344CB8AC3E}">
        <p14:creationId xmlns:p14="http://schemas.microsoft.com/office/powerpoint/2010/main" val="1107558598"/>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15</a:t>
            </a:r>
            <a:endParaRPr kumimoji="1" lang="zh-CN" altLang="en-US" dirty="0"/>
          </a:p>
        </p:txBody>
      </p:sp>
    </p:spTree>
    <p:extLst>
      <p:ext uri="{BB962C8B-B14F-4D97-AF65-F5344CB8AC3E}">
        <p14:creationId xmlns:p14="http://schemas.microsoft.com/office/powerpoint/2010/main" val="2919533225"/>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11</a:t>
            </a:r>
            <a:endParaRPr kumimoji="1" lang="zh-CN" altLang="en-US" dirty="0"/>
          </a:p>
        </p:txBody>
      </p:sp>
    </p:spTree>
    <p:extLst>
      <p:ext uri="{BB962C8B-B14F-4D97-AF65-F5344CB8AC3E}">
        <p14:creationId xmlns:p14="http://schemas.microsoft.com/office/powerpoint/2010/main" val="2637970410"/>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栈空，中序遍历结束。</a:t>
            </a:r>
            <a:endParaRPr kumimoji="1" lang="en-US" altLang="zh-CN" dirty="0"/>
          </a:p>
          <a:p>
            <a:endParaRPr kumimoji="1" lang="en-US" altLang="zh-CN" dirty="0"/>
          </a:p>
          <a:p>
            <a:r>
              <a:rPr kumimoji="1" lang="zh-CN" altLang="en-US" dirty="0"/>
              <a:t>现在请看下面的输出顺序，它们有什么规律？</a:t>
            </a:r>
          </a:p>
        </p:txBody>
      </p:sp>
    </p:spTree>
    <p:extLst>
      <p:ext uri="{BB962C8B-B14F-4D97-AF65-F5344CB8AC3E}">
        <p14:creationId xmlns:p14="http://schemas.microsoft.com/office/powerpoint/2010/main" val="678252037"/>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是的，对二叉搜索树的中序遍历，它的最终输出序列是顺序的。</a:t>
            </a:r>
            <a:endParaRPr kumimoji="1" lang="en-US" altLang="zh-CN" dirty="0"/>
          </a:p>
          <a:p>
            <a:endParaRPr kumimoji="1" lang="en-US" altLang="zh-CN" dirty="0"/>
          </a:p>
          <a:p>
            <a:r>
              <a:rPr kumimoji="1" lang="zh-CN" altLang="en-US" dirty="0"/>
              <a:t>所以，如果我们要将二叉搜索树中的值按顺序输出的话，只需对二叉搜索树进行中序遍历就可以实现。</a:t>
            </a:r>
          </a:p>
        </p:txBody>
      </p:sp>
    </p:spTree>
    <p:extLst>
      <p:ext uri="{BB962C8B-B14F-4D97-AF65-F5344CB8AC3E}">
        <p14:creationId xmlns:p14="http://schemas.microsoft.com/office/powerpoint/2010/main" val="2407323872"/>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下面来看后序遍历。</a:t>
            </a:r>
            <a:endParaRPr kumimoji="1" lang="en-US" altLang="zh-CN" dirty="0"/>
          </a:p>
          <a:p>
            <a:endParaRPr kumimoji="1" lang="en-US" altLang="zh-CN" dirty="0"/>
          </a:p>
          <a:p>
            <a:r>
              <a:rPr kumimoji="1" lang="zh-CN" altLang="en-US" dirty="0"/>
              <a:t>后续遍历先遍历左子树，再遍历右子树，最后打印当前节点的值。</a:t>
            </a:r>
          </a:p>
        </p:txBody>
      </p:sp>
    </p:spTree>
    <p:extLst>
      <p:ext uri="{BB962C8B-B14F-4D97-AF65-F5344CB8AC3E}">
        <p14:creationId xmlns:p14="http://schemas.microsoft.com/office/powerpoint/2010/main" val="2855596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这个要看</a:t>
            </a:r>
            <a:r>
              <a:rPr kumimoji="1" lang="en-US" altLang="zh-CN" dirty="0"/>
              <a:t>BST</a:t>
            </a:r>
            <a:r>
              <a:rPr kumimoji="1" lang="zh-CN" altLang="en-US" dirty="0"/>
              <a:t>是否允许重复值，如果允许，那么它是一棵二叉搜索树。如果不允许，那么它就不是一棵二叉搜索树。</a:t>
            </a:r>
            <a:endParaRPr kumimoji="1" lang="en-US" altLang="zh-CN" dirty="0"/>
          </a:p>
          <a:p>
            <a:endParaRPr kumimoji="1" lang="en-US" altLang="zh-CN" dirty="0"/>
          </a:p>
          <a:p>
            <a:r>
              <a:rPr kumimoji="1" lang="zh-CN" altLang="en-US" dirty="0"/>
              <a:t>大部分场景下，我们假定二叉搜索树是不允许重复值的，但是，也有一些场景允许重复值。</a:t>
            </a:r>
          </a:p>
        </p:txBody>
      </p:sp>
    </p:spTree>
    <p:extLst>
      <p:ext uri="{BB962C8B-B14F-4D97-AF65-F5344CB8AC3E}">
        <p14:creationId xmlns:p14="http://schemas.microsoft.com/office/powerpoint/2010/main" val="2983734316"/>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所以，先将根节点推入调用栈。</a:t>
            </a:r>
          </a:p>
        </p:txBody>
      </p:sp>
    </p:spTree>
    <p:extLst>
      <p:ext uri="{BB962C8B-B14F-4D97-AF65-F5344CB8AC3E}">
        <p14:creationId xmlns:p14="http://schemas.microsoft.com/office/powerpoint/2010/main" val="3873413930"/>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后续遍历左子树，将节点</a:t>
            </a:r>
            <a:r>
              <a:rPr kumimoji="1" lang="en-US" altLang="zh-CN" dirty="0"/>
              <a:t>6</a:t>
            </a:r>
            <a:r>
              <a:rPr kumimoji="1" lang="zh-CN" altLang="en-US" dirty="0"/>
              <a:t>入栈。</a:t>
            </a:r>
          </a:p>
        </p:txBody>
      </p:sp>
    </p:spTree>
    <p:extLst>
      <p:ext uri="{BB962C8B-B14F-4D97-AF65-F5344CB8AC3E}">
        <p14:creationId xmlns:p14="http://schemas.microsoft.com/office/powerpoint/2010/main" val="23703240"/>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继续，将</a:t>
            </a:r>
            <a:r>
              <a:rPr kumimoji="1" lang="en-US" altLang="zh-CN" dirty="0"/>
              <a:t>3</a:t>
            </a:r>
            <a:r>
              <a:rPr kumimoji="1" lang="zh-CN" altLang="en-US" dirty="0"/>
              <a:t>节点入栈。</a:t>
            </a:r>
          </a:p>
        </p:txBody>
      </p:sp>
    </p:spTree>
    <p:extLst>
      <p:ext uri="{BB962C8B-B14F-4D97-AF65-F5344CB8AC3E}">
        <p14:creationId xmlns:p14="http://schemas.microsoft.com/office/powerpoint/2010/main" val="19582124"/>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继续，将节点</a:t>
            </a:r>
            <a:r>
              <a:rPr kumimoji="1" lang="en-US" altLang="zh-CN" dirty="0"/>
              <a:t>1</a:t>
            </a:r>
            <a:r>
              <a:rPr kumimoji="1" lang="zh-CN" altLang="en-US" dirty="0"/>
              <a:t>入栈。</a:t>
            </a:r>
            <a:endParaRPr kumimoji="1" lang="en-US" altLang="zh-CN" dirty="0"/>
          </a:p>
          <a:p>
            <a:endParaRPr kumimoji="1" lang="en-US" altLang="zh-CN" dirty="0"/>
          </a:p>
          <a:p>
            <a:r>
              <a:rPr kumimoji="1" lang="en-US" altLang="zh-CN" dirty="0"/>
              <a:t>1</a:t>
            </a:r>
            <a:r>
              <a:rPr kumimoji="1" lang="zh-CN" altLang="en-US" dirty="0"/>
              <a:t>已经是叶子节点，输出它的值。</a:t>
            </a:r>
          </a:p>
        </p:txBody>
      </p:sp>
    </p:spTree>
    <p:extLst>
      <p:ext uri="{BB962C8B-B14F-4D97-AF65-F5344CB8AC3E}">
        <p14:creationId xmlns:p14="http://schemas.microsoft.com/office/powerpoint/2010/main" val="2771403714"/>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3.</a:t>
            </a:r>
          </a:p>
          <a:p>
            <a:endParaRPr kumimoji="1" lang="en-US" altLang="zh-CN" dirty="0"/>
          </a:p>
          <a:p>
            <a:r>
              <a:rPr kumimoji="1" lang="en-US" altLang="zh-CN" dirty="0"/>
              <a:t>3</a:t>
            </a:r>
            <a:r>
              <a:rPr kumimoji="1" lang="zh-CN" altLang="en-US" dirty="0"/>
              <a:t>的右子节点还没有遍历。</a:t>
            </a:r>
          </a:p>
        </p:txBody>
      </p:sp>
    </p:spTree>
    <p:extLst>
      <p:ext uri="{BB962C8B-B14F-4D97-AF65-F5344CB8AC3E}">
        <p14:creationId xmlns:p14="http://schemas.microsoft.com/office/powerpoint/2010/main" val="2408019060"/>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遍历节点</a:t>
            </a:r>
            <a:r>
              <a:rPr kumimoji="1" lang="en-US" altLang="zh-CN" dirty="0"/>
              <a:t>5</a:t>
            </a:r>
            <a:r>
              <a:rPr kumimoji="1" lang="zh-CN" altLang="en-US" dirty="0"/>
              <a:t>。</a:t>
            </a:r>
            <a:endParaRPr kumimoji="1" lang="en-US" altLang="zh-CN" dirty="0"/>
          </a:p>
          <a:p>
            <a:endParaRPr kumimoji="1" lang="en-US" altLang="zh-CN" dirty="0"/>
          </a:p>
          <a:p>
            <a:r>
              <a:rPr kumimoji="1" lang="zh-CN" altLang="en-US" dirty="0"/>
              <a:t>节点</a:t>
            </a:r>
            <a:r>
              <a:rPr kumimoji="1" lang="en-US" altLang="zh-CN" dirty="0"/>
              <a:t>5</a:t>
            </a:r>
            <a:r>
              <a:rPr kumimoji="1" lang="zh-CN" altLang="en-US" dirty="0"/>
              <a:t>已经是叶子节点，输出它的值</a:t>
            </a:r>
            <a:r>
              <a:rPr kumimoji="1" lang="en-US" altLang="zh-CN" dirty="0"/>
              <a:t>5</a:t>
            </a:r>
            <a:r>
              <a:rPr kumimoji="1" lang="zh-CN" altLang="en-US" dirty="0"/>
              <a:t>。</a:t>
            </a:r>
          </a:p>
        </p:txBody>
      </p:sp>
    </p:spTree>
    <p:extLst>
      <p:ext uri="{BB962C8B-B14F-4D97-AF65-F5344CB8AC3E}">
        <p14:creationId xmlns:p14="http://schemas.microsoft.com/office/powerpoint/2010/main" val="2337361696"/>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3</a:t>
            </a:r>
            <a:r>
              <a:rPr kumimoji="1" lang="zh-CN" altLang="en-US" dirty="0"/>
              <a:t>，因为</a:t>
            </a:r>
            <a:r>
              <a:rPr kumimoji="1" lang="en-US" altLang="zh-CN" dirty="0"/>
              <a:t>3</a:t>
            </a:r>
            <a:r>
              <a:rPr kumimoji="1" lang="zh-CN" altLang="en-US" dirty="0"/>
              <a:t>的左右子节点都已经遍历过，所以我们现在可以输出</a:t>
            </a:r>
            <a:r>
              <a:rPr kumimoji="1" lang="en-US" altLang="zh-CN" dirty="0"/>
              <a:t>3</a:t>
            </a:r>
            <a:r>
              <a:rPr kumimoji="1" lang="zh-CN" altLang="en-US" dirty="0"/>
              <a:t>。</a:t>
            </a:r>
          </a:p>
        </p:txBody>
      </p:sp>
    </p:spTree>
    <p:extLst>
      <p:ext uri="{BB962C8B-B14F-4D97-AF65-F5344CB8AC3E}">
        <p14:creationId xmlns:p14="http://schemas.microsoft.com/office/powerpoint/2010/main" val="2739297186"/>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6</a:t>
            </a:r>
            <a:r>
              <a:rPr kumimoji="1" lang="zh-CN" altLang="en-US" dirty="0"/>
              <a:t>。</a:t>
            </a:r>
            <a:endParaRPr kumimoji="1" lang="en-US" altLang="zh-CN" dirty="0"/>
          </a:p>
          <a:p>
            <a:endParaRPr kumimoji="1" lang="en-US" altLang="zh-CN" dirty="0"/>
          </a:p>
          <a:p>
            <a:r>
              <a:rPr kumimoji="1" lang="en-US" altLang="zh-CN" dirty="0"/>
              <a:t>6</a:t>
            </a:r>
            <a:r>
              <a:rPr kumimoji="1" lang="zh-CN" altLang="en-US" dirty="0"/>
              <a:t>的右子节还没有遍历。</a:t>
            </a:r>
          </a:p>
        </p:txBody>
      </p:sp>
    </p:spTree>
    <p:extLst>
      <p:ext uri="{BB962C8B-B14F-4D97-AF65-F5344CB8AC3E}">
        <p14:creationId xmlns:p14="http://schemas.microsoft.com/office/powerpoint/2010/main" val="3038378693"/>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所以遍历</a:t>
            </a:r>
            <a:r>
              <a:rPr kumimoji="1" lang="en-US" altLang="zh-CN" dirty="0"/>
              <a:t>6</a:t>
            </a:r>
            <a:r>
              <a:rPr kumimoji="1" lang="zh-CN" altLang="en-US" dirty="0"/>
              <a:t>的右子节点</a:t>
            </a:r>
            <a:r>
              <a:rPr kumimoji="1" lang="en-US" altLang="zh-CN" dirty="0"/>
              <a:t>8</a:t>
            </a:r>
            <a:r>
              <a:rPr kumimoji="1" lang="zh-CN" altLang="en-US" dirty="0"/>
              <a:t>，输出</a:t>
            </a:r>
            <a:r>
              <a:rPr kumimoji="1" lang="en-US" altLang="zh-CN" dirty="0"/>
              <a:t>8</a:t>
            </a:r>
            <a:r>
              <a:rPr kumimoji="1" lang="zh-CN" altLang="en-US" dirty="0"/>
              <a:t>。</a:t>
            </a:r>
          </a:p>
        </p:txBody>
      </p:sp>
    </p:spTree>
    <p:extLst>
      <p:ext uri="{BB962C8B-B14F-4D97-AF65-F5344CB8AC3E}">
        <p14:creationId xmlns:p14="http://schemas.microsoft.com/office/powerpoint/2010/main" val="2926260684"/>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继续回退到</a:t>
            </a:r>
            <a:r>
              <a:rPr kumimoji="1" lang="en-US" altLang="zh-CN" dirty="0"/>
              <a:t>6</a:t>
            </a:r>
            <a:r>
              <a:rPr kumimoji="1" lang="zh-CN" altLang="en-US" dirty="0"/>
              <a:t>。输出</a:t>
            </a:r>
            <a:r>
              <a:rPr kumimoji="1" lang="en-US" altLang="zh-CN" dirty="0"/>
              <a:t>6</a:t>
            </a:r>
            <a:r>
              <a:rPr kumimoji="1" lang="zh-CN" altLang="en-US" dirty="0"/>
              <a:t>。</a:t>
            </a:r>
          </a:p>
        </p:txBody>
      </p:sp>
    </p:spTree>
    <p:extLst>
      <p:ext uri="{BB962C8B-B14F-4D97-AF65-F5344CB8AC3E}">
        <p14:creationId xmlns:p14="http://schemas.microsoft.com/office/powerpoint/2010/main" val="2504340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是的，这是一棵二叉搜索树。</a:t>
            </a:r>
          </a:p>
        </p:txBody>
      </p:sp>
    </p:spTree>
    <p:extLst>
      <p:ext uri="{BB962C8B-B14F-4D97-AF65-F5344CB8AC3E}">
        <p14:creationId xmlns:p14="http://schemas.microsoft.com/office/powerpoint/2010/main" val="1452662321"/>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11</a:t>
            </a:r>
            <a:r>
              <a:rPr kumimoji="1" lang="zh-CN" altLang="en-US" dirty="0"/>
              <a:t>。</a:t>
            </a:r>
            <a:endParaRPr kumimoji="1" lang="en-US" altLang="zh-CN" dirty="0"/>
          </a:p>
          <a:p>
            <a:endParaRPr kumimoji="1" lang="en-US" altLang="zh-CN" dirty="0"/>
          </a:p>
          <a:p>
            <a:r>
              <a:rPr kumimoji="1" lang="en-US" altLang="zh-CN" dirty="0"/>
              <a:t>11</a:t>
            </a:r>
            <a:r>
              <a:rPr kumimoji="1" lang="zh-CN" altLang="en-US" dirty="0"/>
              <a:t>的右子树还没有遍历。</a:t>
            </a:r>
            <a:endParaRPr kumimoji="1" lang="en-US" altLang="zh-CN" dirty="0"/>
          </a:p>
        </p:txBody>
      </p:sp>
    </p:spTree>
    <p:extLst>
      <p:ext uri="{BB962C8B-B14F-4D97-AF65-F5344CB8AC3E}">
        <p14:creationId xmlns:p14="http://schemas.microsoft.com/office/powerpoint/2010/main" val="1918508964"/>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所以遍历</a:t>
            </a:r>
            <a:r>
              <a:rPr kumimoji="1" lang="en-US" altLang="zh-CN" dirty="0"/>
              <a:t>15</a:t>
            </a:r>
            <a:r>
              <a:rPr kumimoji="1" lang="zh-CN" altLang="en-US" dirty="0"/>
              <a:t>，推入调用栈</a:t>
            </a:r>
          </a:p>
        </p:txBody>
      </p:sp>
    </p:spTree>
    <p:extLst>
      <p:ext uri="{BB962C8B-B14F-4D97-AF65-F5344CB8AC3E}">
        <p14:creationId xmlns:p14="http://schemas.microsoft.com/office/powerpoint/2010/main" val="929062695"/>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向左遍历</a:t>
            </a:r>
            <a:r>
              <a:rPr kumimoji="1" lang="en-US" altLang="zh-CN" dirty="0"/>
              <a:t>13</a:t>
            </a:r>
            <a:endParaRPr kumimoji="1" lang="zh-CN" altLang="en-US" dirty="0"/>
          </a:p>
        </p:txBody>
      </p:sp>
    </p:spTree>
    <p:extLst>
      <p:ext uri="{BB962C8B-B14F-4D97-AF65-F5344CB8AC3E}">
        <p14:creationId xmlns:p14="http://schemas.microsoft.com/office/powerpoint/2010/main" val="1895263117"/>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向左遍历</a:t>
            </a:r>
            <a:r>
              <a:rPr kumimoji="1" lang="en-US" altLang="zh-CN" dirty="0"/>
              <a:t>12</a:t>
            </a:r>
            <a:r>
              <a:rPr kumimoji="1" lang="zh-CN" altLang="en-US" dirty="0"/>
              <a:t>。输出</a:t>
            </a:r>
            <a:r>
              <a:rPr kumimoji="1" lang="en-US" altLang="zh-CN" dirty="0"/>
              <a:t>12</a:t>
            </a:r>
            <a:endParaRPr kumimoji="1" lang="zh-CN" altLang="en-US" dirty="0"/>
          </a:p>
        </p:txBody>
      </p:sp>
    </p:spTree>
    <p:extLst>
      <p:ext uri="{BB962C8B-B14F-4D97-AF65-F5344CB8AC3E}">
        <p14:creationId xmlns:p14="http://schemas.microsoft.com/office/powerpoint/2010/main" val="1384960269"/>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13</a:t>
            </a:r>
            <a:endParaRPr kumimoji="1" lang="zh-CN" altLang="en-US" dirty="0"/>
          </a:p>
        </p:txBody>
      </p:sp>
    </p:spTree>
    <p:extLst>
      <p:ext uri="{BB962C8B-B14F-4D97-AF65-F5344CB8AC3E}">
        <p14:creationId xmlns:p14="http://schemas.microsoft.com/office/powerpoint/2010/main" val="2999494485"/>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遍历</a:t>
            </a:r>
            <a:r>
              <a:rPr kumimoji="1" lang="en-US" altLang="zh-CN" dirty="0"/>
              <a:t>13</a:t>
            </a:r>
            <a:r>
              <a:rPr kumimoji="1" lang="zh-CN" altLang="en-US" dirty="0"/>
              <a:t>的右子节点</a:t>
            </a:r>
            <a:r>
              <a:rPr kumimoji="1" lang="en-US" altLang="zh-CN" dirty="0"/>
              <a:t>14</a:t>
            </a:r>
            <a:r>
              <a:rPr kumimoji="1" lang="zh-CN" altLang="en-US" dirty="0"/>
              <a:t>，输出</a:t>
            </a:r>
            <a:r>
              <a:rPr kumimoji="1" lang="en-US" altLang="zh-CN" dirty="0"/>
              <a:t>14</a:t>
            </a:r>
            <a:endParaRPr kumimoji="1" lang="zh-CN" altLang="en-US" dirty="0"/>
          </a:p>
        </p:txBody>
      </p:sp>
    </p:spTree>
    <p:extLst>
      <p:ext uri="{BB962C8B-B14F-4D97-AF65-F5344CB8AC3E}">
        <p14:creationId xmlns:p14="http://schemas.microsoft.com/office/powerpoint/2010/main" val="71059895"/>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13</a:t>
            </a:r>
            <a:r>
              <a:rPr kumimoji="1" lang="zh-CN" altLang="en-US" dirty="0"/>
              <a:t>，输出</a:t>
            </a:r>
            <a:r>
              <a:rPr kumimoji="1" lang="en-US" altLang="zh-CN" dirty="0"/>
              <a:t>13</a:t>
            </a:r>
            <a:endParaRPr kumimoji="1" lang="zh-CN" altLang="en-US" dirty="0"/>
          </a:p>
        </p:txBody>
      </p:sp>
    </p:spTree>
    <p:extLst>
      <p:ext uri="{BB962C8B-B14F-4D97-AF65-F5344CB8AC3E}">
        <p14:creationId xmlns:p14="http://schemas.microsoft.com/office/powerpoint/2010/main" val="1852012891"/>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15</a:t>
            </a:r>
            <a:endParaRPr kumimoji="1" lang="zh-CN" altLang="en-US" dirty="0"/>
          </a:p>
        </p:txBody>
      </p:sp>
    </p:spTree>
    <p:extLst>
      <p:ext uri="{BB962C8B-B14F-4D97-AF65-F5344CB8AC3E}">
        <p14:creationId xmlns:p14="http://schemas.microsoft.com/office/powerpoint/2010/main" val="3369426468"/>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向右遍历</a:t>
            </a:r>
            <a:r>
              <a:rPr kumimoji="1" lang="en-US" altLang="zh-CN" dirty="0"/>
              <a:t>17</a:t>
            </a:r>
            <a:r>
              <a:rPr kumimoji="1" lang="zh-CN" altLang="en-US" dirty="0"/>
              <a:t>入调用栈</a:t>
            </a:r>
          </a:p>
        </p:txBody>
      </p:sp>
    </p:spTree>
    <p:extLst>
      <p:ext uri="{BB962C8B-B14F-4D97-AF65-F5344CB8AC3E}">
        <p14:creationId xmlns:p14="http://schemas.microsoft.com/office/powerpoint/2010/main" val="171818353"/>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再向右遍历</a:t>
            </a:r>
            <a:r>
              <a:rPr kumimoji="1" lang="en-US" altLang="zh-CN" dirty="0"/>
              <a:t>19</a:t>
            </a:r>
            <a:r>
              <a:rPr kumimoji="1" lang="zh-CN" altLang="en-US" dirty="0"/>
              <a:t>，</a:t>
            </a:r>
            <a:r>
              <a:rPr kumimoji="1" lang="en-US" altLang="zh-CN" dirty="0"/>
              <a:t>19</a:t>
            </a:r>
            <a:r>
              <a:rPr kumimoji="1" lang="zh-CN" altLang="en-US" dirty="0"/>
              <a:t>是叶子节点，输出</a:t>
            </a:r>
            <a:r>
              <a:rPr kumimoji="1" lang="en-US" altLang="zh-CN" dirty="0"/>
              <a:t>19</a:t>
            </a:r>
            <a:endParaRPr kumimoji="1" lang="zh-CN" altLang="en-US" dirty="0"/>
          </a:p>
        </p:txBody>
      </p:sp>
    </p:spTree>
    <p:extLst>
      <p:ext uri="{BB962C8B-B14F-4D97-AF65-F5344CB8AC3E}">
        <p14:creationId xmlns:p14="http://schemas.microsoft.com/office/powerpoint/2010/main" val="1759401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这是一棵合法的二叉搜索树吗？</a:t>
            </a:r>
          </a:p>
        </p:txBody>
      </p:sp>
    </p:spTree>
    <p:extLst>
      <p:ext uri="{BB962C8B-B14F-4D97-AF65-F5344CB8AC3E}">
        <p14:creationId xmlns:p14="http://schemas.microsoft.com/office/powerpoint/2010/main" val="2562472251"/>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17</a:t>
            </a:r>
            <a:r>
              <a:rPr kumimoji="1" lang="zh-CN" altLang="en-US" dirty="0"/>
              <a:t>，输出</a:t>
            </a:r>
            <a:r>
              <a:rPr kumimoji="1" lang="en-US" altLang="zh-CN" dirty="0"/>
              <a:t>17</a:t>
            </a:r>
            <a:endParaRPr kumimoji="1" lang="zh-CN" altLang="en-US" dirty="0"/>
          </a:p>
        </p:txBody>
      </p:sp>
    </p:spTree>
    <p:extLst>
      <p:ext uri="{BB962C8B-B14F-4D97-AF65-F5344CB8AC3E}">
        <p14:creationId xmlns:p14="http://schemas.microsoft.com/office/powerpoint/2010/main" val="4076144576"/>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a:t>
            </a:r>
            <a:r>
              <a:rPr kumimoji="1" lang="en-US" altLang="zh-CN" dirty="0"/>
              <a:t>15</a:t>
            </a:r>
            <a:r>
              <a:rPr kumimoji="1" lang="zh-CN" altLang="en-US" dirty="0"/>
              <a:t>，输出</a:t>
            </a:r>
            <a:r>
              <a:rPr kumimoji="1" lang="en-US" altLang="zh-CN" dirty="0"/>
              <a:t>15</a:t>
            </a:r>
            <a:endParaRPr kumimoji="1" lang="zh-CN" altLang="en-US" dirty="0"/>
          </a:p>
        </p:txBody>
      </p:sp>
    </p:spTree>
    <p:extLst>
      <p:ext uri="{BB962C8B-B14F-4D97-AF65-F5344CB8AC3E}">
        <p14:creationId xmlns:p14="http://schemas.microsoft.com/office/powerpoint/2010/main" val="1796284925"/>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回退到根</a:t>
            </a:r>
            <a:r>
              <a:rPr kumimoji="1" lang="en-US" altLang="zh-CN" dirty="0"/>
              <a:t>11</a:t>
            </a:r>
            <a:r>
              <a:rPr kumimoji="1" lang="zh-CN" altLang="en-US" dirty="0"/>
              <a:t>，输出</a:t>
            </a:r>
            <a:r>
              <a:rPr kumimoji="1" lang="en-US" altLang="zh-CN" dirty="0"/>
              <a:t>11</a:t>
            </a:r>
            <a:r>
              <a:rPr kumimoji="1" lang="zh-CN" altLang="en-US" dirty="0"/>
              <a:t>。</a:t>
            </a:r>
          </a:p>
        </p:txBody>
      </p:sp>
    </p:spTree>
    <p:extLst>
      <p:ext uri="{BB962C8B-B14F-4D97-AF65-F5344CB8AC3E}">
        <p14:creationId xmlns:p14="http://schemas.microsoft.com/office/powerpoint/2010/main" val="2336060840"/>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后序遍历结束。</a:t>
            </a:r>
          </a:p>
        </p:txBody>
      </p:sp>
    </p:spTree>
    <p:extLst>
      <p:ext uri="{BB962C8B-B14F-4D97-AF65-F5344CB8AC3E}">
        <p14:creationId xmlns:p14="http://schemas.microsoft.com/office/powerpoint/2010/main" val="3264067736"/>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好的，演示完先序、中序和后序遍历。下面我们来演示按层次遍历。层次遍历和前面的遍历方式不太一样，它需要按层次依次遍历每一个节点。</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160312832"/>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先遍历第一层，输出</a:t>
            </a:r>
            <a:r>
              <a:rPr kumimoji="1" lang="en-US" altLang="zh-CN" dirty="0"/>
              <a:t>11</a:t>
            </a:r>
            <a:r>
              <a:rPr kumimoji="1" lang="zh-CN" altLang="en-US" dirty="0"/>
              <a:t>。</a:t>
            </a:r>
          </a:p>
        </p:txBody>
      </p:sp>
    </p:spTree>
    <p:extLst>
      <p:ext uri="{BB962C8B-B14F-4D97-AF65-F5344CB8AC3E}">
        <p14:creationId xmlns:p14="http://schemas.microsoft.com/office/powerpoint/2010/main" val="856807315"/>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再遍历第二层，依次输出</a:t>
            </a:r>
            <a:r>
              <a:rPr kumimoji="1" lang="en-US" altLang="zh-CN" dirty="0"/>
              <a:t>6</a:t>
            </a:r>
            <a:r>
              <a:rPr kumimoji="1" lang="zh-CN" altLang="en-US" dirty="0"/>
              <a:t>和</a:t>
            </a:r>
            <a:r>
              <a:rPr kumimoji="1" lang="en-US" altLang="zh-CN" dirty="0"/>
              <a:t>15</a:t>
            </a:r>
            <a:r>
              <a:rPr kumimoji="1" lang="zh-CN" altLang="en-US" dirty="0"/>
              <a:t>。</a:t>
            </a:r>
          </a:p>
        </p:txBody>
      </p:sp>
    </p:spTree>
    <p:extLst>
      <p:ext uri="{BB962C8B-B14F-4D97-AF65-F5344CB8AC3E}">
        <p14:creationId xmlns:p14="http://schemas.microsoft.com/office/powerpoint/2010/main" val="2290637115"/>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再遍历第三层，依次输出</a:t>
            </a:r>
            <a:r>
              <a:rPr kumimoji="1" lang="en-US" altLang="zh-CN" dirty="0"/>
              <a:t>3</a:t>
            </a:r>
            <a:r>
              <a:rPr kumimoji="1" lang="zh-CN" altLang="en-US" dirty="0"/>
              <a:t>，</a:t>
            </a:r>
            <a:r>
              <a:rPr kumimoji="1" lang="en-US" altLang="zh-CN" dirty="0"/>
              <a:t>8</a:t>
            </a:r>
            <a:r>
              <a:rPr kumimoji="1" lang="zh-CN" altLang="en-US" dirty="0"/>
              <a:t>，</a:t>
            </a:r>
            <a:r>
              <a:rPr kumimoji="1" lang="en-US" altLang="zh-CN" dirty="0"/>
              <a:t>13</a:t>
            </a:r>
            <a:r>
              <a:rPr kumimoji="1" lang="zh-CN" altLang="en-US" dirty="0"/>
              <a:t>和</a:t>
            </a:r>
            <a:r>
              <a:rPr kumimoji="1" lang="en-US" altLang="zh-CN" dirty="0"/>
              <a:t>17</a:t>
            </a:r>
            <a:r>
              <a:rPr kumimoji="1" lang="zh-CN" altLang="en-US" dirty="0"/>
              <a:t>。</a:t>
            </a:r>
          </a:p>
        </p:txBody>
      </p:sp>
    </p:spTree>
    <p:extLst>
      <p:ext uri="{BB962C8B-B14F-4D97-AF65-F5344CB8AC3E}">
        <p14:creationId xmlns:p14="http://schemas.microsoft.com/office/powerpoint/2010/main" val="3234697960"/>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最后遍历最后一层，依次输出</a:t>
            </a:r>
            <a:r>
              <a:rPr kumimoji="1" lang="en-US" altLang="zh-CN" dirty="0"/>
              <a:t>1</a:t>
            </a:r>
            <a:r>
              <a:rPr kumimoji="1" lang="zh-CN" altLang="en-US" dirty="0"/>
              <a:t>，</a:t>
            </a:r>
            <a:r>
              <a:rPr kumimoji="1" lang="en-US" altLang="zh-CN" dirty="0"/>
              <a:t>5</a:t>
            </a:r>
            <a:r>
              <a:rPr kumimoji="1" lang="zh-CN" altLang="en-US" dirty="0"/>
              <a:t>，</a:t>
            </a:r>
            <a:r>
              <a:rPr kumimoji="1" lang="en-US" altLang="zh-CN" dirty="0"/>
              <a:t>12</a:t>
            </a:r>
            <a:r>
              <a:rPr kumimoji="1" lang="zh-CN" altLang="en-US" dirty="0"/>
              <a:t>，</a:t>
            </a:r>
            <a:r>
              <a:rPr kumimoji="1" lang="en-US" altLang="zh-CN" dirty="0"/>
              <a:t>14</a:t>
            </a:r>
            <a:r>
              <a:rPr kumimoji="1" lang="zh-CN" altLang="en-US" dirty="0"/>
              <a:t>和</a:t>
            </a:r>
            <a:r>
              <a:rPr kumimoji="1" lang="en-US" altLang="zh-CN" dirty="0"/>
              <a:t>19</a:t>
            </a:r>
            <a:r>
              <a:rPr kumimoji="1" lang="zh-CN" altLang="en-US" dirty="0"/>
              <a:t>。</a:t>
            </a:r>
          </a:p>
        </p:txBody>
      </p:sp>
    </p:spTree>
    <p:extLst>
      <p:ext uri="{BB962C8B-B14F-4D97-AF65-F5344CB8AC3E}">
        <p14:creationId xmlns:p14="http://schemas.microsoft.com/office/powerpoint/2010/main" val="642564084"/>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为了实现按层次遍历，我们需要采用宽度优先搜索</a:t>
            </a:r>
            <a:r>
              <a:rPr kumimoji="1" lang="en-US" altLang="zh-CN" dirty="0"/>
              <a:t>(BFS)</a:t>
            </a:r>
            <a:r>
              <a:rPr kumimoji="1" lang="zh-CN" altLang="en-US" dirty="0"/>
              <a:t>算法，之前我们在讲队列和图遍历的时候，也讲到过</a:t>
            </a:r>
            <a:r>
              <a:rPr kumimoji="1" lang="en-US" altLang="zh-CN" dirty="0"/>
              <a:t>BFS</a:t>
            </a:r>
            <a:r>
              <a:rPr kumimoji="1" lang="zh-CN" altLang="en-US" dirty="0"/>
              <a:t>。这边的二叉树也可以采用宽度优先搜索</a:t>
            </a:r>
            <a:r>
              <a:rPr kumimoji="1" lang="en-US" altLang="zh-CN" dirty="0"/>
              <a:t>BFS</a:t>
            </a:r>
            <a:r>
              <a:rPr kumimoji="1" lang="zh-CN" altLang="en-US" dirty="0"/>
              <a:t>，从根节点依次一直遍历到叶子节点。</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76457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然后，我会演示如何向二叉搜索树中插入节点，如何从二叉搜索树中移除节点。</a:t>
            </a:r>
            <a:endParaRPr kumimoji="1" lang="en-US" altLang="zh-CN" dirty="0"/>
          </a:p>
          <a:p>
            <a:endParaRPr kumimoji="1" lang="en-US" altLang="zh-CN" dirty="0"/>
          </a:p>
          <a:p>
            <a:r>
              <a:rPr kumimoji="1" lang="zh-CN" altLang="en-US" dirty="0"/>
              <a:t>之后，我还会演示二叉树的各种主流的遍历算法，包括先序、中序、后续，还有按层次遍历。这些搜索算法不仅适用于二叉树，也同样适用于更通用的树。</a:t>
            </a:r>
            <a:endParaRPr kumimoji="1" lang="en-US" altLang="zh-CN" dirty="0"/>
          </a:p>
          <a:p>
            <a:endParaRPr kumimoji="1" lang="en-US" altLang="zh-CN" dirty="0"/>
          </a:p>
          <a:p>
            <a:r>
              <a:rPr kumimoji="1" lang="zh-CN" altLang="en-US" dirty="0"/>
              <a:t>最后，我会以现场编程的方式，演示如何实现二叉搜索树。</a:t>
            </a:r>
          </a:p>
        </p:txBody>
      </p:sp>
    </p:spTree>
    <p:extLst>
      <p:ext uri="{BB962C8B-B14F-4D97-AF65-F5344CB8AC3E}">
        <p14:creationId xmlns:p14="http://schemas.microsoft.com/office/powerpoint/2010/main" val="706363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3660717532"/>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为了实现宽度优先搜索</a:t>
            </a:r>
            <a:r>
              <a:rPr kumimoji="1" lang="en-US" altLang="zh-CN" dirty="0"/>
              <a:t>(BFS)</a:t>
            </a:r>
            <a:r>
              <a:rPr kumimoji="1" lang="zh-CN" altLang="en-US" dirty="0"/>
              <a:t>，我们也需要借助前面学过的队列</a:t>
            </a:r>
            <a:r>
              <a:rPr kumimoji="1" lang="en-US" altLang="zh-CN" dirty="0"/>
              <a:t>Queue</a:t>
            </a:r>
            <a:r>
              <a:rPr kumimoji="1" lang="zh-CN" altLang="en-US" dirty="0"/>
              <a:t>，通过</a:t>
            </a:r>
            <a:r>
              <a:rPr kumimoji="1" lang="en-US" altLang="zh-CN" dirty="0"/>
              <a:t>Queue</a:t>
            </a:r>
            <a:r>
              <a:rPr kumimoji="1" lang="zh-CN" altLang="en-US" dirty="0"/>
              <a:t>来记录剩下的需要遍历的节点。</a:t>
            </a:r>
            <a:endParaRPr kumimoji="1" lang="en-US" altLang="zh-CN" dirty="0"/>
          </a:p>
          <a:p>
            <a:endParaRPr kumimoji="1" lang="en-US" altLang="zh-CN" dirty="0"/>
          </a:p>
          <a:p>
            <a:r>
              <a:rPr kumimoji="1" lang="zh-CN" altLang="en-US" dirty="0"/>
              <a:t>我们先将根节点添加到</a:t>
            </a:r>
            <a:r>
              <a:rPr kumimoji="1" lang="en-US" altLang="zh-CN" dirty="0"/>
              <a:t>Queue</a:t>
            </a:r>
            <a:r>
              <a:rPr kumimoji="1" lang="zh-CN" altLang="en-US" dirty="0"/>
              <a:t>，然后不断循环从</a:t>
            </a:r>
            <a:r>
              <a:rPr kumimoji="1" lang="en-US" altLang="zh-CN" dirty="0"/>
              <a:t>Queue</a:t>
            </a:r>
            <a:r>
              <a:rPr kumimoji="1" lang="zh-CN" altLang="en-US" dirty="0"/>
              <a:t>中取出节点，遍历这个节点，同时将这个结点的左右子节点</a:t>
            </a:r>
            <a:r>
              <a:rPr kumimoji="1" lang="en-US" altLang="zh-CN" dirty="0"/>
              <a:t>(</a:t>
            </a:r>
            <a:r>
              <a:rPr kumimoji="1" lang="zh-CN" altLang="en-US" dirty="0"/>
              <a:t>如果有的话</a:t>
            </a:r>
            <a:r>
              <a:rPr kumimoji="1" lang="en-US" altLang="zh-CN" dirty="0"/>
              <a:t>)</a:t>
            </a:r>
            <a:r>
              <a:rPr kumimoji="1" lang="zh-CN" altLang="en-US" dirty="0"/>
              <a:t>，都依次添加到</a:t>
            </a:r>
            <a:r>
              <a:rPr kumimoji="1" lang="en-US" altLang="zh-CN" dirty="0"/>
              <a:t>Queue</a:t>
            </a:r>
            <a:r>
              <a:rPr kumimoji="1" lang="zh-CN" altLang="en-US" dirty="0"/>
              <a:t>中。</a:t>
            </a:r>
            <a:endParaRPr kumimoji="1" lang="en-US" altLang="zh-CN" dirty="0"/>
          </a:p>
          <a:p>
            <a:endParaRPr kumimoji="1" lang="en-US" altLang="zh-CN" dirty="0"/>
          </a:p>
          <a:p>
            <a:r>
              <a:rPr kumimoji="1" lang="zh-CN" altLang="en-US" dirty="0"/>
              <a:t>最后一直到队列为空，这时遍历就完成了。</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305912427"/>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我们来演示这个按层次遍历的过程，先将根节点</a:t>
            </a:r>
            <a:r>
              <a:rPr kumimoji="1" lang="en-US" altLang="zh-CN" dirty="0"/>
              <a:t>11</a:t>
            </a:r>
            <a:r>
              <a:rPr kumimoji="1" lang="zh-CN" altLang="en-US" dirty="0"/>
              <a:t>添加到队列中。</a:t>
            </a:r>
          </a:p>
        </p:txBody>
      </p:sp>
    </p:spTree>
    <p:extLst>
      <p:ext uri="{BB962C8B-B14F-4D97-AF65-F5344CB8AC3E}">
        <p14:creationId xmlns:p14="http://schemas.microsoft.com/office/powerpoint/2010/main" val="4208351204"/>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开始循环，</a:t>
            </a:r>
            <a:r>
              <a:rPr kumimoji="1" lang="en-US" altLang="zh-CN" dirty="0"/>
              <a:t>11</a:t>
            </a:r>
            <a:r>
              <a:rPr kumimoji="1" lang="zh-CN" altLang="en-US" dirty="0"/>
              <a:t>先出队列，输出</a:t>
            </a:r>
            <a:r>
              <a:rPr kumimoji="1" lang="en-US" altLang="zh-CN" dirty="0"/>
              <a:t>11</a:t>
            </a:r>
            <a:r>
              <a:rPr kumimoji="1" lang="zh-CN" altLang="en-US" dirty="0"/>
              <a:t>，再将</a:t>
            </a:r>
            <a:r>
              <a:rPr kumimoji="1" lang="en-US" altLang="zh-CN" dirty="0"/>
              <a:t>11</a:t>
            </a:r>
            <a:r>
              <a:rPr kumimoji="1" lang="zh-CN" altLang="en-US" dirty="0"/>
              <a:t>的两个子节点</a:t>
            </a:r>
            <a:r>
              <a:rPr kumimoji="1" lang="en-US" altLang="zh-CN" dirty="0"/>
              <a:t>6</a:t>
            </a:r>
            <a:r>
              <a:rPr kumimoji="1" lang="zh-CN" altLang="en-US" dirty="0"/>
              <a:t>和</a:t>
            </a:r>
            <a:r>
              <a:rPr kumimoji="1" lang="en-US" altLang="zh-CN" dirty="0"/>
              <a:t>15</a:t>
            </a:r>
            <a:r>
              <a:rPr kumimoji="1" lang="zh-CN" altLang="en-US" dirty="0"/>
              <a:t>，都添加到队列。</a:t>
            </a:r>
          </a:p>
        </p:txBody>
      </p:sp>
    </p:spTree>
    <p:extLst>
      <p:ext uri="{BB962C8B-B14F-4D97-AF65-F5344CB8AC3E}">
        <p14:creationId xmlns:p14="http://schemas.microsoft.com/office/powerpoint/2010/main" val="640763034"/>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继续循环，队头的</a:t>
            </a:r>
            <a:r>
              <a:rPr kumimoji="1" lang="en-US" altLang="zh-CN" dirty="0"/>
              <a:t>6</a:t>
            </a:r>
            <a:r>
              <a:rPr kumimoji="1" lang="zh-CN" altLang="en-US" dirty="0"/>
              <a:t>出队列，输出</a:t>
            </a:r>
            <a:r>
              <a:rPr kumimoji="1" lang="en-US" altLang="zh-CN" dirty="0"/>
              <a:t>6</a:t>
            </a:r>
            <a:r>
              <a:rPr kumimoji="1" lang="zh-CN" altLang="en-US" dirty="0"/>
              <a:t>，再将</a:t>
            </a:r>
            <a:r>
              <a:rPr kumimoji="1" lang="en-US" altLang="zh-CN" dirty="0"/>
              <a:t>6</a:t>
            </a:r>
            <a:r>
              <a:rPr kumimoji="1" lang="zh-CN" altLang="en-US" dirty="0"/>
              <a:t>的两个子节点</a:t>
            </a:r>
            <a:r>
              <a:rPr kumimoji="1" lang="en-US" altLang="zh-CN" dirty="0"/>
              <a:t>3</a:t>
            </a:r>
            <a:r>
              <a:rPr kumimoji="1" lang="zh-CN" altLang="en-US" dirty="0"/>
              <a:t>和</a:t>
            </a:r>
            <a:r>
              <a:rPr kumimoji="1" lang="en-US" altLang="zh-CN" dirty="0"/>
              <a:t>8</a:t>
            </a:r>
            <a:r>
              <a:rPr kumimoji="1" lang="zh-CN" altLang="en-US" dirty="0"/>
              <a:t>，添加到队列尾部。</a:t>
            </a:r>
          </a:p>
        </p:txBody>
      </p:sp>
    </p:spTree>
    <p:extLst>
      <p:ext uri="{BB962C8B-B14F-4D97-AF65-F5344CB8AC3E}">
        <p14:creationId xmlns:p14="http://schemas.microsoft.com/office/powerpoint/2010/main" val="3269041208"/>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同样，输出</a:t>
            </a:r>
            <a:r>
              <a:rPr kumimoji="1" lang="en-US" altLang="zh-CN" dirty="0"/>
              <a:t>15</a:t>
            </a:r>
            <a:r>
              <a:rPr kumimoji="1" lang="zh-CN" altLang="en-US" dirty="0"/>
              <a:t>，将</a:t>
            </a:r>
            <a:r>
              <a:rPr kumimoji="1" lang="en-US" altLang="zh-CN" dirty="0"/>
              <a:t>13</a:t>
            </a:r>
            <a:r>
              <a:rPr kumimoji="1" lang="zh-CN" altLang="en-US" dirty="0"/>
              <a:t>和</a:t>
            </a:r>
            <a:r>
              <a:rPr kumimoji="1" lang="en-US" altLang="zh-CN" dirty="0"/>
              <a:t>17</a:t>
            </a:r>
            <a:r>
              <a:rPr kumimoji="1" lang="zh-CN" altLang="en-US" dirty="0"/>
              <a:t>添加到队列尾部。</a:t>
            </a:r>
          </a:p>
        </p:txBody>
      </p:sp>
    </p:spTree>
    <p:extLst>
      <p:ext uri="{BB962C8B-B14F-4D97-AF65-F5344CB8AC3E}">
        <p14:creationId xmlns:p14="http://schemas.microsoft.com/office/powerpoint/2010/main" val="184322052"/>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对头的</a:t>
            </a:r>
            <a:r>
              <a:rPr kumimoji="1" lang="en-US" altLang="zh-CN" dirty="0"/>
              <a:t>3</a:t>
            </a:r>
            <a:r>
              <a:rPr kumimoji="1" lang="zh-CN" altLang="en-US" dirty="0"/>
              <a:t>出队列，输出</a:t>
            </a:r>
            <a:r>
              <a:rPr kumimoji="1" lang="en-US" altLang="zh-CN" dirty="0"/>
              <a:t>3</a:t>
            </a:r>
            <a:r>
              <a:rPr kumimoji="1" lang="zh-CN" altLang="en-US" dirty="0"/>
              <a:t>，再将</a:t>
            </a:r>
            <a:r>
              <a:rPr kumimoji="1" lang="en-US" altLang="zh-CN" dirty="0"/>
              <a:t>1</a:t>
            </a:r>
            <a:r>
              <a:rPr kumimoji="1" lang="zh-CN" altLang="en-US" dirty="0"/>
              <a:t>和</a:t>
            </a:r>
            <a:r>
              <a:rPr kumimoji="1" lang="en-US" altLang="zh-CN" dirty="0"/>
              <a:t>5</a:t>
            </a:r>
            <a:r>
              <a:rPr kumimoji="1" lang="zh-CN" altLang="en-US" dirty="0"/>
              <a:t>添加到队列尾部。</a:t>
            </a:r>
          </a:p>
        </p:txBody>
      </p:sp>
    </p:spTree>
    <p:extLst>
      <p:ext uri="{BB962C8B-B14F-4D97-AF65-F5344CB8AC3E}">
        <p14:creationId xmlns:p14="http://schemas.microsoft.com/office/powerpoint/2010/main" val="911162898"/>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8</a:t>
            </a:r>
            <a:r>
              <a:rPr kumimoji="1" lang="zh-CN" altLang="en-US" dirty="0"/>
              <a:t>出队列，输出</a:t>
            </a:r>
            <a:r>
              <a:rPr kumimoji="1" lang="en-US" altLang="zh-CN" dirty="0"/>
              <a:t>8</a:t>
            </a:r>
            <a:r>
              <a:rPr kumimoji="1" lang="zh-CN" altLang="en-US" dirty="0"/>
              <a:t>，它没有左右子节点，所以不需要添加到队列。</a:t>
            </a:r>
          </a:p>
        </p:txBody>
      </p:sp>
    </p:spTree>
    <p:extLst>
      <p:ext uri="{BB962C8B-B14F-4D97-AF65-F5344CB8AC3E}">
        <p14:creationId xmlns:p14="http://schemas.microsoft.com/office/powerpoint/2010/main" val="509539303"/>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继续循环，</a:t>
            </a:r>
            <a:r>
              <a:rPr kumimoji="1" lang="en-US" altLang="zh-CN" dirty="0"/>
              <a:t>13</a:t>
            </a:r>
            <a:r>
              <a:rPr kumimoji="1" lang="zh-CN" altLang="en-US" dirty="0"/>
              <a:t>出队列，输出</a:t>
            </a:r>
            <a:r>
              <a:rPr kumimoji="1" lang="en-US" altLang="zh-CN" dirty="0"/>
              <a:t>13</a:t>
            </a:r>
            <a:r>
              <a:rPr kumimoji="1" lang="zh-CN" altLang="en-US" dirty="0"/>
              <a:t>，再将</a:t>
            </a:r>
            <a:r>
              <a:rPr kumimoji="1" lang="en-US" altLang="zh-CN" dirty="0"/>
              <a:t>12</a:t>
            </a:r>
            <a:r>
              <a:rPr kumimoji="1" lang="zh-CN" altLang="en-US" dirty="0"/>
              <a:t>和</a:t>
            </a:r>
            <a:r>
              <a:rPr kumimoji="1" lang="en-US" altLang="zh-CN" dirty="0"/>
              <a:t>14</a:t>
            </a:r>
            <a:r>
              <a:rPr kumimoji="1" lang="zh-CN" altLang="en-US" dirty="0"/>
              <a:t>两个子节点入队列。</a:t>
            </a:r>
          </a:p>
        </p:txBody>
      </p:sp>
    </p:spTree>
    <p:extLst>
      <p:ext uri="{BB962C8B-B14F-4D97-AF65-F5344CB8AC3E}">
        <p14:creationId xmlns:p14="http://schemas.microsoft.com/office/powerpoint/2010/main" val="1424457832"/>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17</a:t>
            </a:r>
            <a:r>
              <a:rPr kumimoji="1" lang="zh-CN" altLang="en-US" dirty="0"/>
              <a:t>出队列，输出</a:t>
            </a:r>
            <a:r>
              <a:rPr kumimoji="1" lang="en-US" altLang="zh-CN" dirty="0"/>
              <a:t>17</a:t>
            </a:r>
            <a:r>
              <a:rPr kumimoji="1" lang="zh-CN" altLang="en-US" dirty="0"/>
              <a:t>，再将</a:t>
            </a:r>
            <a:r>
              <a:rPr kumimoji="1" lang="en-US" altLang="zh-CN" dirty="0"/>
              <a:t>19</a:t>
            </a:r>
            <a:r>
              <a:rPr kumimoji="1" lang="zh-CN" altLang="en-US" dirty="0"/>
              <a:t>入队列。</a:t>
            </a:r>
          </a:p>
        </p:txBody>
      </p:sp>
    </p:spTree>
    <p:extLst>
      <p:ext uri="{BB962C8B-B14F-4D97-AF65-F5344CB8AC3E}">
        <p14:creationId xmlns:p14="http://schemas.microsoft.com/office/powerpoint/2010/main" val="4084712449"/>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出队列，输出</a:t>
            </a:r>
            <a:r>
              <a:rPr kumimoji="1" lang="en-US" altLang="zh-CN" dirty="0"/>
              <a:t>1</a:t>
            </a:r>
            <a:r>
              <a:rPr kumimoji="1" lang="zh-CN" altLang="en-US" dirty="0"/>
              <a:t>。它是叶子节点，没有左右子节点，继续。</a:t>
            </a:r>
          </a:p>
        </p:txBody>
      </p:sp>
    </p:spTree>
    <p:extLst>
      <p:ext uri="{BB962C8B-B14F-4D97-AF65-F5344CB8AC3E}">
        <p14:creationId xmlns:p14="http://schemas.microsoft.com/office/powerpoint/2010/main" val="934490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576297503"/>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出队列，输出</a:t>
            </a:r>
            <a:r>
              <a:rPr kumimoji="1" lang="en-US" altLang="zh-CN" dirty="0"/>
              <a:t>5</a:t>
            </a:r>
            <a:r>
              <a:rPr kumimoji="1" lang="zh-CN" altLang="en-US" dirty="0"/>
              <a:t>。</a:t>
            </a:r>
          </a:p>
        </p:txBody>
      </p:sp>
    </p:spTree>
    <p:extLst>
      <p:ext uri="{BB962C8B-B14F-4D97-AF65-F5344CB8AC3E}">
        <p14:creationId xmlns:p14="http://schemas.microsoft.com/office/powerpoint/2010/main" val="2424807895"/>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输出</a:t>
            </a:r>
            <a:r>
              <a:rPr kumimoji="1" lang="en-US" altLang="zh-CN" dirty="0"/>
              <a:t>12</a:t>
            </a:r>
            <a:endParaRPr kumimoji="1" lang="zh-CN" altLang="en-US" dirty="0"/>
          </a:p>
        </p:txBody>
      </p:sp>
    </p:spTree>
    <p:extLst>
      <p:ext uri="{BB962C8B-B14F-4D97-AF65-F5344CB8AC3E}">
        <p14:creationId xmlns:p14="http://schemas.microsoft.com/office/powerpoint/2010/main" val="331036874"/>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输出</a:t>
            </a:r>
            <a:r>
              <a:rPr kumimoji="1" lang="en-US" altLang="zh-CN" dirty="0"/>
              <a:t>14</a:t>
            </a:r>
            <a:endParaRPr kumimoji="1" lang="zh-CN" altLang="en-US" dirty="0"/>
          </a:p>
        </p:txBody>
      </p:sp>
    </p:spTree>
    <p:extLst>
      <p:ext uri="{BB962C8B-B14F-4D97-AF65-F5344CB8AC3E}">
        <p14:creationId xmlns:p14="http://schemas.microsoft.com/office/powerpoint/2010/main" val="297031674"/>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a:t>
            </a:r>
            <a:r>
              <a:rPr kumimoji="1" lang="en-US" altLang="zh-CN" dirty="0"/>
              <a:t>19</a:t>
            </a:r>
            <a:r>
              <a:rPr kumimoji="1" lang="zh-CN" altLang="en-US" dirty="0"/>
              <a:t>出队列，输出</a:t>
            </a:r>
            <a:r>
              <a:rPr kumimoji="1" lang="en-US" altLang="zh-CN" dirty="0"/>
              <a:t>19</a:t>
            </a:r>
            <a:r>
              <a:rPr kumimoji="1" lang="zh-CN" altLang="en-US" dirty="0"/>
              <a:t>。</a:t>
            </a:r>
          </a:p>
        </p:txBody>
      </p:sp>
    </p:spTree>
    <p:extLst>
      <p:ext uri="{BB962C8B-B14F-4D97-AF65-F5344CB8AC3E}">
        <p14:creationId xmlns:p14="http://schemas.microsoft.com/office/powerpoint/2010/main" val="2654176474"/>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这样，整个按层次遍历就结束了。</a:t>
            </a:r>
            <a:endParaRPr kumimoji="1" lang="en-US" altLang="zh-CN" dirty="0"/>
          </a:p>
          <a:p>
            <a:endParaRPr kumimoji="1" lang="en-US" altLang="zh-CN" dirty="0"/>
          </a:p>
          <a:p>
            <a:r>
              <a:rPr kumimoji="1" lang="zh-CN" altLang="en-US" dirty="0"/>
              <a:t>所以，这边需要记住，对于层次遍历，我们并不使用递归，而是用迭代</a:t>
            </a:r>
            <a:r>
              <a:rPr kumimoji="1" lang="en-US" altLang="zh-CN" dirty="0"/>
              <a:t>+</a:t>
            </a:r>
            <a:r>
              <a:rPr kumimoji="1" lang="zh-CN" altLang="en-US" dirty="0"/>
              <a:t>队列的方式来实现。</a:t>
            </a:r>
          </a:p>
        </p:txBody>
      </p:sp>
    </p:spTree>
    <p:extLst>
      <p:ext uri="{BB962C8B-B14F-4D97-AF65-F5344CB8AC3E}">
        <p14:creationId xmlns:p14="http://schemas.microsoft.com/office/powerpoint/2010/main" val="1010715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这是一棵合法的</a:t>
            </a:r>
            <a:r>
              <a:rPr lang="en-US" altLang="zh-CN" dirty="0"/>
              <a:t>BST</a:t>
            </a:r>
            <a:r>
              <a:rPr lang="zh-CN" altLang="en-US" dirty="0"/>
              <a:t>吗？</a:t>
            </a:r>
            <a:endParaRPr lang="en-US" altLang="zh-CN" dirty="0"/>
          </a:p>
          <a:p>
            <a:endParaRPr kumimoji="1" lang="en-US" altLang="zh-CN" dirty="0"/>
          </a:p>
          <a:p>
            <a:r>
              <a:rPr kumimoji="1" lang="zh-CN" altLang="en-US" dirty="0"/>
              <a:t>这个结构有点怪，你可以多花点时间仔细看。</a:t>
            </a:r>
          </a:p>
        </p:txBody>
      </p:sp>
    </p:spTree>
    <p:extLst>
      <p:ext uri="{BB962C8B-B14F-4D97-AF65-F5344CB8AC3E}">
        <p14:creationId xmlns:p14="http://schemas.microsoft.com/office/powerpoint/2010/main" val="3009308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这棵树看起来有点怪，但是它是一颗二叉树，并且满足二叉搜索树不变式。左子树的节点值都小于当前节点，右子树的节点值都大于当前节点。</a:t>
            </a:r>
          </a:p>
        </p:txBody>
      </p:sp>
    </p:spTree>
    <p:extLst>
      <p:ext uri="{BB962C8B-B14F-4D97-AF65-F5344CB8AC3E}">
        <p14:creationId xmlns:p14="http://schemas.microsoft.com/office/powerpoint/2010/main" val="2271617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好，学习了二叉树和二叉搜索树，下面我们来了解下它们有哪些使用场景。</a:t>
            </a:r>
            <a:endParaRPr kumimoji="1" lang="en-US" altLang="zh-CN" dirty="0"/>
          </a:p>
          <a:p>
            <a:endParaRPr kumimoji="1" lang="en-US" altLang="zh-CN" dirty="0"/>
          </a:p>
          <a:p>
            <a:r>
              <a:rPr kumimoji="1" lang="zh-CN" altLang="en-US" dirty="0"/>
              <a:t>对于二叉搜索树，首先，它可以用来实现很多抽象数据类型，例如</a:t>
            </a:r>
            <a:r>
              <a:rPr kumimoji="1" lang="en-US" altLang="zh-CN" dirty="0"/>
              <a:t>map</a:t>
            </a:r>
            <a:r>
              <a:rPr kumimoji="1" lang="zh-CN" altLang="en-US" dirty="0"/>
              <a:t>和</a:t>
            </a:r>
            <a:r>
              <a:rPr kumimoji="1" lang="en-US" altLang="zh-CN" dirty="0"/>
              <a:t>set</a:t>
            </a:r>
            <a:r>
              <a:rPr kumimoji="1" lang="zh-CN" altLang="en-US" dirty="0"/>
              <a:t>等。</a:t>
            </a:r>
            <a:endParaRPr kumimoji="1" lang="en-US" altLang="zh-CN" dirty="0"/>
          </a:p>
          <a:p>
            <a:endParaRPr kumimoji="1" lang="en-US" altLang="zh-CN" dirty="0"/>
          </a:p>
          <a:p>
            <a:r>
              <a:rPr kumimoji="1" lang="zh-CN" altLang="en-US" dirty="0"/>
              <a:t>其次，它也可以用来实现各种树，比如红黑树、平衡二叉搜索树</a:t>
            </a:r>
            <a:r>
              <a:rPr kumimoji="1" lang="en-US" altLang="zh-CN" dirty="0"/>
              <a:t>(AVL</a:t>
            </a:r>
            <a:r>
              <a:rPr kumimoji="1" lang="zh-CN" altLang="en-US" dirty="0"/>
              <a:t>树</a:t>
            </a:r>
            <a:r>
              <a:rPr kumimoji="1" lang="en-US" altLang="zh-CN" dirty="0"/>
              <a:t>)</a:t>
            </a:r>
            <a:r>
              <a:rPr kumimoji="1" lang="zh-CN" altLang="en-US" dirty="0"/>
              <a:t>，还有伸展树</a:t>
            </a:r>
            <a:r>
              <a:rPr kumimoji="1" lang="en-US" altLang="zh-CN" dirty="0"/>
              <a:t>Splay</a:t>
            </a:r>
            <a:r>
              <a:rPr kumimoji="1" lang="zh-CN" altLang="en-US" dirty="0"/>
              <a:t>等等。</a:t>
            </a:r>
            <a:endParaRPr kumimoji="1" lang="en-US" altLang="zh-CN" dirty="0"/>
          </a:p>
          <a:p>
            <a:endParaRPr kumimoji="1" lang="en-US" altLang="zh-CN" dirty="0"/>
          </a:p>
          <a:p>
            <a:r>
              <a:rPr kumimoji="1" lang="zh-CN" altLang="en-US" dirty="0"/>
              <a:t>对于一般的二叉树，它可以用来实现二叉堆，这个我们在之前课程中已经展示过了。</a:t>
            </a:r>
            <a:endParaRPr kumimoji="1" lang="en-US" altLang="zh-CN" dirty="0"/>
          </a:p>
          <a:p>
            <a:endParaRPr kumimoji="1" lang="en-US" altLang="zh-CN" dirty="0"/>
          </a:p>
          <a:p>
            <a:r>
              <a:rPr kumimoji="1" lang="zh-CN" altLang="en-US" dirty="0"/>
              <a:t>另外，在编译器或者计算器中，二叉树也被用来构建抽象语法树，然后可以用来评估表达式或者生成代码。</a:t>
            </a:r>
            <a:endParaRPr kumimoji="1" lang="en-US" altLang="zh-CN" dirty="0"/>
          </a:p>
          <a:p>
            <a:endParaRPr kumimoji="1" lang="en-US" altLang="zh-CN" dirty="0"/>
          </a:p>
          <a:p>
            <a:r>
              <a:rPr kumimoji="1" lang="zh-CN" altLang="en-US" dirty="0"/>
              <a:t>最后，二叉树也可以用于构造树堆</a:t>
            </a:r>
            <a:r>
              <a:rPr kumimoji="1" lang="en-US" altLang="zh-CN" dirty="0"/>
              <a:t>(</a:t>
            </a:r>
            <a:r>
              <a:rPr kumimoji="1" lang="en-US" altLang="zh-CN" dirty="0" err="1"/>
              <a:t>Treap</a:t>
            </a:r>
            <a:r>
              <a:rPr kumimoji="1" lang="en-US" altLang="zh-CN" dirty="0"/>
              <a:t>)</a:t>
            </a:r>
            <a:r>
              <a:rPr kumimoji="1" lang="zh-CN" altLang="en-US" dirty="0"/>
              <a:t>，它是一种概率数据结构。</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628957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本课的最后，我们来看一下二叉搜索树</a:t>
            </a:r>
            <a:r>
              <a:rPr kumimoji="1" lang="en-US" altLang="zh-CN" dirty="0"/>
              <a:t>BST</a:t>
            </a:r>
            <a:r>
              <a:rPr kumimoji="1" lang="zh-CN" altLang="en-US" dirty="0"/>
              <a:t>的算法复杂度。</a:t>
            </a:r>
            <a:endParaRPr kumimoji="1" lang="en-US" altLang="zh-CN" dirty="0"/>
          </a:p>
          <a:p>
            <a:endParaRPr kumimoji="1" lang="en-US" altLang="zh-CN" dirty="0"/>
          </a:p>
          <a:p>
            <a:r>
              <a:rPr kumimoji="1" lang="zh-CN" altLang="en-US" dirty="0"/>
              <a:t>对于</a:t>
            </a:r>
            <a:r>
              <a:rPr kumimoji="1" lang="en-US" altLang="zh-CN" dirty="0"/>
              <a:t>BST</a:t>
            </a:r>
            <a:r>
              <a:rPr kumimoji="1" lang="zh-CN" altLang="en-US" dirty="0"/>
              <a:t>的常用操作，包括插入、删除、移除和搜索，在平均情况下，它们都是对数级复杂度，这个性能是比较好的。</a:t>
            </a:r>
            <a:endParaRPr kumimoji="1" lang="en-US" altLang="zh-CN" dirty="0"/>
          </a:p>
          <a:p>
            <a:endParaRPr kumimoji="1" lang="en-US" altLang="zh-CN" dirty="0"/>
          </a:p>
          <a:p>
            <a:r>
              <a:rPr kumimoji="1" lang="zh-CN" altLang="en-US" dirty="0"/>
              <a:t>但是，在最坏的情况下，如果树退化成一颗线性的树，那么这些操作的复杂度都会变成线性级，这个性能就不太好了。</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8815442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上节课我们学习了什么是二叉搜索树，这节课我来展示，如何向二叉搜索树中插入元素。</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174753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首先，如果要向二叉搜索树中添加元素，那么元素必须是可以比较的，这样我们才能对它们进行排序。</a:t>
            </a:r>
            <a:endParaRPr kumimoji="1" lang="en-US" altLang="zh-CN" dirty="0"/>
          </a:p>
          <a:p>
            <a:endParaRPr kumimoji="1" lang="en-US" altLang="zh-CN" dirty="0"/>
          </a:p>
          <a:p>
            <a:r>
              <a:rPr kumimoji="1" lang="zh-CN" altLang="en-US" dirty="0"/>
              <a:t>每次插入一个元素，我们都需要将元素和当前节点进行比较，这个比较是从根节点开始的，然后根据下面四种情况进行决策：</a:t>
            </a:r>
            <a:endParaRPr kumimoji="1" lang="en-US" altLang="zh-CN" dirty="0"/>
          </a:p>
          <a:p>
            <a:endParaRPr kumimoji="1" lang="en-US" altLang="zh-CN" dirty="0"/>
          </a:p>
          <a:p>
            <a:r>
              <a:rPr kumimoji="1" lang="zh-CN" altLang="en-US" dirty="0"/>
              <a:t>情况一，如果要插入的元素小于当前节点，那么就在当前节点的左子树中进行递归处理。</a:t>
            </a:r>
            <a:endParaRPr kumimoji="1" lang="en-US" altLang="zh-CN" dirty="0"/>
          </a:p>
          <a:p>
            <a:endParaRPr kumimoji="1" lang="en-US" altLang="zh-CN" dirty="0"/>
          </a:p>
          <a:p>
            <a:r>
              <a:rPr kumimoji="1" lang="zh-CN" altLang="en-US" dirty="0"/>
              <a:t>情况二，如果要插入的元素大于当前节点，那么就在当前节点的右子树中进行递归处理。</a:t>
            </a:r>
            <a:endParaRPr kumimoji="1" lang="en-US" altLang="zh-CN" dirty="0"/>
          </a:p>
          <a:p>
            <a:endParaRPr kumimoji="1" lang="en-US" altLang="zh-CN" dirty="0"/>
          </a:p>
          <a:p>
            <a:r>
              <a:rPr kumimoji="1" lang="zh-CN" altLang="en-US" dirty="0"/>
              <a:t>情况三，如果要插入的元素等于当前节点，那么就进行重复元素的处理，具体要看重复处理的策略，可以忽略重复元素，也可以添加重复元素。</a:t>
            </a:r>
            <a:endParaRPr kumimoji="1" lang="en-US" altLang="zh-CN" dirty="0"/>
          </a:p>
          <a:p>
            <a:endParaRPr kumimoji="1" lang="en-US" altLang="zh-CN" dirty="0"/>
          </a:p>
          <a:p>
            <a:r>
              <a:rPr kumimoji="1" lang="zh-CN" altLang="en-US" dirty="0"/>
              <a:t>情况四，如果比较到达一个</a:t>
            </a:r>
            <a:r>
              <a:rPr kumimoji="1" lang="en-US" altLang="zh-CN" dirty="0"/>
              <a:t>null</a:t>
            </a:r>
            <a:r>
              <a:rPr kumimoji="1" lang="zh-CN" altLang="en-US" dirty="0"/>
              <a:t>叶子节点，那么就在该位置创建一个新节点，其中的值就是我们要添加的元素。</a:t>
            </a:r>
          </a:p>
        </p:txBody>
      </p:sp>
    </p:spTree>
    <p:extLst>
      <p:ext uri="{BB962C8B-B14F-4D97-AF65-F5344CB8AC3E}">
        <p14:creationId xmlns:p14="http://schemas.microsoft.com/office/powerpoint/2010/main" val="28321262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下面我来演示向二叉搜索树中添加元素的算法。</a:t>
            </a:r>
            <a:endParaRPr kumimoji="1" lang="en-US" altLang="zh-CN" dirty="0"/>
          </a:p>
          <a:p>
            <a:endParaRPr kumimoji="1" lang="en-US" altLang="zh-CN" dirty="0"/>
          </a:p>
          <a:p>
            <a:r>
              <a:rPr kumimoji="1" lang="zh-CN" altLang="en-US" dirty="0"/>
              <a:t>这里左边有一些添加元素的指令，我们依次来执行这些指令。</a:t>
            </a:r>
          </a:p>
        </p:txBody>
      </p:sp>
    </p:spTree>
    <p:extLst>
      <p:ext uri="{BB962C8B-B14F-4D97-AF65-F5344CB8AC3E}">
        <p14:creationId xmlns:p14="http://schemas.microsoft.com/office/powerpoint/2010/main" val="685604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第一个是插入</a:t>
            </a:r>
            <a:r>
              <a:rPr kumimoji="1" lang="en-US" altLang="zh-CN" dirty="0"/>
              <a:t>7</a:t>
            </a:r>
            <a:r>
              <a:rPr kumimoji="1" lang="zh-CN" altLang="en-US" dirty="0"/>
              <a:t>，创建一个根节点，设置它的值为</a:t>
            </a:r>
            <a:r>
              <a:rPr kumimoji="1" lang="en-US" altLang="zh-CN" dirty="0"/>
              <a:t>7</a:t>
            </a:r>
            <a:r>
              <a:rPr kumimoji="1" lang="zh-CN" altLang="en-US" dirty="0"/>
              <a:t>。</a:t>
            </a:r>
          </a:p>
        </p:txBody>
      </p:sp>
    </p:spTree>
    <p:extLst>
      <p:ext uri="{BB962C8B-B14F-4D97-AF65-F5344CB8AC3E}">
        <p14:creationId xmlns:p14="http://schemas.microsoft.com/office/powerpoint/2010/main" val="309076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下面先来介绍什么是树，什么是二叉树，然后什么是二叉搜索树。</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11642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下一个指令是添加元素</a:t>
            </a:r>
            <a:r>
              <a:rPr kumimoji="1" lang="en-US" altLang="zh-CN" dirty="0"/>
              <a:t>20</a:t>
            </a:r>
            <a:endParaRPr kumimoji="1" lang="zh-CN" altLang="en-US" dirty="0"/>
          </a:p>
        </p:txBody>
      </p:sp>
    </p:spTree>
    <p:extLst>
      <p:ext uri="{BB962C8B-B14F-4D97-AF65-F5344CB8AC3E}">
        <p14:creationId xmlns:p14="http://schemas.microsoft.com/office/powerpoint/2010/main" val="1041311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20</a:t>
            </a:r>
            <a:r>
              <a:rPr kumimoji="1" lang="zh-CN" altLang="en-US" dirty="0"/>
              <a:t>比</a:t>
            </a:r>
            <a:r>
              <a:rPr kumimoji="1" lang="en-US" altLang="zh-CN" dirty="0"/>
              <a:t>7</a:t>
            </a:r>
            <a:r>
              <a:rPr kumimoji="1" lang="zh-CN" altLang="en-US" dirty="0"/>
              <a:t>大，所以将</a:t>
            </a:r>
            <a:r>
              <a:rPr kumimoji="1" lang="en-US" altLang="zh-CN" dirty="0"/>
              <a:t>20</a:t>
            </a:r>
            <a:r>
              <a:rPr kumimoji="1" lang="zh-CN" altLang="en-US" dirty="0"/>
              <a:t>作为子节点，添加到</a:t>
            </a:r>
            <a:r>
              <a:rPr kumimoji="1" lang="en-US" altLang="zh-CN" dirty="0"/>
              <a:t>7</a:t>
            </a:r>
            <a:r>
              <a:rPr kumimoji="1" lang="zh-CN" altLang="en-US" dirty="0"/>
              <a:t>的右边。</a:t>
            </a:r>
          </a:p>
        </p:txBody>
      </p:sp>
    </p:spTree>
    <p:extLst>
      <p:ext uri="{BB962C8B-B14F-4D97-AF65-F5344CB8AC3E}">
        <p14:creationId xmlns:p14="http://schemas.microsoft.com/office/powerpoint/2010/main" val="1042452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下一个是添加</a:t>
            </a:r>
            <a:r>
              <a:rPr kumimoji="1" lang="en-US" altLang="zh-CN" dirty="0"/>
              <a:t>5</a:t>
            </a:r>
            <a:endParaRPr kumimoji="1" lang="zh-CN" altLang="en-US" dirty="0"/>
          </a:p>
        </p:txBody>
      </p:sp>
    </p:spTree>
    <p:extLst>
      <p:ext uri="{BB962C8B-B14F-4D97-AF65-F5344CB8AC3E}">
        <p14:creationId xmlns:p14="http://schemas.microsoft.com/office/powerpoint/2010/main" val="3908649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7</a:t>
            </a:r>
            <a:r>
              <a:rPr kumimoji="1" lang="zh-CN" altLang="en-US" dirty="0"/>
              <a:t>小</a:t>
            </a:r>
          </a:p>
        </p:txBody>
      </p:sp>
    </p:spTree>
    <p:extLst>
      <p:ext uri="{BB962C8B-B14F-4D97-AF65-F5344CB8AC3E}">
        <p14:creationId xmlns:p14="http://schemas.microsoft.com/office/powerpoint/2010/main" val="454032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5</a:t>
            </a:r>
            <a:r>
              <a:rPr kumimoji="1" lang="zh-CN" altLang="en-US" dirty="0"/>
              <a:t>作为子节点，添加到</a:t>
            </a:r>
            <a:r>
              <a:rPr kumimoji="1" lang="en-US" altLang="zh-CN" dirty="0"/>
              <a:t>7</a:t>
            </a:r>
            <a:r>
              <a:rPr kumimoji="1" lang="zh-CN" altLang="en-US" dirty="0"/>
              <a:t>的左边。</a:t>
            </a:r>
          </a:p>
        </p:txBody>
      </p:sp>
    </p:spTree>
    <p:extLst>
      <p:ext uri="{BB962C8B-B14F-4D97-AF65-F5344CB8AC3E}">
        <p14:creationId xmlns:p14="http://schemas.microsoft.com/office/powerpoint/2010/main" val="3219562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下一个是添加元素</a:t>
            </a:r>
            <a:r>
              <a:rPr kumimoji="1" lang="en-US" altLang="zh-CN" dirty="0"/>
              <a:t>15</a:t>
            </a:r>
            <a:endParaRPr kumimoji="1" lang="zh-CN" altLang="en-US" dirty="0"/>
          </a:p>
        </p:txBody>
      </p:sp>
    </p:spTree>
    <p:extLst>
      <p:ext uri="{BB962C8B-B14F-4D97-AF65-F5344CB8AC3E}">
        <p14:creationId xmlns:p14="http://schemas.microsoft.com/office/powerpoint/2010/main" val="2210929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15</a:t>
            </a:r>
            <a:r>
              <a:rPr kumimoji="1" lang="zh-CN" altLang="en-US" dirty="0"/>
              <a:t>比</a:t>
            </a:r>
            <a:r>
              <a:rPr kumimoji="1" lang="en-US" altLang="zh-CN" dirty="0"/>
              <a:t>7</a:t>
            </a:r>
            <a:r>
              <a:rPr kumimoji="1" lang="zh-CN" altLang="en-US" dirty="0"/>
              <a:t>大</a:t>
            </a:r>
          </a:p>
        </p:txBody>
      </p:sp>
    </p:spTree>
    <p:extLst>
      <p:ext uri="{BB962C8B-B14F-4D97-AF65-F5344CB8AC3E}">
        <p14:creationId xmlns:p14="http://schemas.microsoft.com/office/powerpoint/2010/main" val="12606306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所以在</a:t>
            </a:r>
            <a:r>
              <a:rPr kumimoji="1" lang="en-US" altLang="zh-CN" dirty="0"/>
              <a:t>7</a:t>
            </a:r>
            <a:r>
              <a:rPr kumimoji="1" lang="zh-CN" altLang="en-US" dirty="0"/>
              <a:t>的右边子树继续比较，</a:t>
            </a:r>
            <a:r>
              <a:rPr kumimoji="1" lang="en-US" altLang="zh-CN" dirty="0"/>
              <a:t>15</a:t>
            </a:r>
            <a:r>
              <a:rPr kumimoji="1" lang="zh-CN" altLang="en-US" dirty="0"/>
              <a:t>比</a:t>
            </a:r>
            <a:r>
              <a:rPr kumimoji="1" lang="en-US" altLang="zh-CN" dirty="0"/>
              <a:t>20</a:t>
            </a:r>
            <a:r>
              <a:rPr kumimoji="1" lang="zh-CN" altLang="en-US" dirty="0"/>
              <a:t>小</a:t>
            </a:r>
          </a:p>
        </p:txBody>
      </p:sp>
    </p:spTree>
    <p:extLst>
      <p:ext uri="{BB962C8B-B14F-4D97-AF65-F5344CB8AC3E}">
        <p14:creationId xmlns:p14="http://schemas.microsoft.com/office/powerpoint/2010/main" val="27203278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15</a:t>
            </a:r>
            <a:r>
              <a:rPr kumimoji="1" lang="zh-CN" altLang="en-US" dirty="0"/>
              <a:t>作为子节点，插入到</a:t>
            </a:r>
            <a:r>
              <a:rPr kumimoji="1" lang="en-US" altLang="zh-CN" dirty="0"/>
              <a:t>20</a:t>
            </a:r>
            <a:r>
              <a:rPr kumimoji="1" lang="zh-CN" altLang="en-US" dirty="0"/>
              <a:t>的左边。</a:t>
            </a:r>
          </a:p>
        </p:txBody>
      </p:sp>
    </p:spTree>
    <p:extLst>
      <p:ext uri="{BB962C8B-B14F-4D97-AF65-F5344CB8AC3E}">
        <p14:creationId xmlns:p14="http://schemas.microsoft.com/office/powerpoint/2010/main" val="425300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下一个是要插入</a:t>
            </a:r>
            <a:r>
              <a:rPr kumimoji="1" lang="en-US" altLang="zh-CN" dirty="0"/>
              <a:t>10</a:t>
            </a:r>
            <a:endParaRPr kumimoji="1" lang="zh-CN" altLang="en-US" dirty="0"/>
          </a:p>
        </p:txBody>
      </p:sp>
    </p:spTree>
    <p:extLst>
      <p:ext uri="{BB962C8B-B14F-4D97-AF65-F5344CB8AC3E}">
        <p14:creationId xmlns:p14="http://schemas.microsoft.com/office/powerpoint/2010/main" val="383700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首先说明什么是树。</a:t>
            </a:r>
            <a:endParaRPr kumimoji="1" lang="en-US" altLang="zh-CN" dirty="0"/>
          </a:p>
          <a:p>
            <a:endParaRPr kumimoji="1" lang="en-US" altLang="zh-CN" dirty="0"/>
          </a:p>
          <a:p>
            <a:r>
              <a:rPr kumimoji="1" lang="zh-CN" altLang="en-US" dirty="0"/>
              <a:t>树是一个无向图，它满足下面的一些定义：</a:t>
            </a:r>
            <a:endParaRPr kumimoji="1" lang="en-US" altLang="zh-CN" dirty="0"/>
          </a:p>
          <a:p>
            <a:endParaRPr kumimoji="1" lang="en-US" altLang="zh-CN" dirty="0"/>
          </a:p>
          <a:p>
            <a:pPr marL="457200" indent="-457200">
              <a:buAutoNum type="arabicPeriod"/>
            </a:pPr>
            <a:r>
              <a:rPr kumimoji="1" lang="zh-CN" altLang="en-US" dirty="0"/>
              <a:t>它是一个无环连接图。图中所有节点都被连接在一起，但是不能形成环。</a:t>
            </a:r>
            <a:endParaRPr kumimoji="1" lang="en-US" altLang="zh-CN" dirty="0"/>
          </a:p>
          <a:p>
            <a:pPr marL="457200" indent="-457200">
              <a:buAutoNum type="arabicPeriod"/>
            </a:pPr>
            <a:r>
              <a:rPr kumimoji="1" lang="zh-CN" altLang="en-US" dirty="0"/>
              <a:t>它具有</a:t>
            </a:r>
            <a:r>
              <a:rPr kumimoji="1" lang="en-US" altLang="zh-CN" dirty="0"/>
              <a:t>N</a:t>
            </a:r>
            <a:r>
              <a:rPr kumimoji="1" lang="zh-CN" altLang="en-US" dirty="0"/>
              <a:t>个节点和</a:t>
            </a:r>
            <a:r>
              <a:rPr kumimoji="1" lang="en-US" altLang="zh-CN" dirty="0"/>
              <a:t>N-1</a:t>
            </a:r>
            <a:r>
              <a:rPr kumimoji="1" lang="zh-CN" altLang="en-US" dirty="0"/>
              <a:t>条边。</a:t>
            </a:r>
            <a:endParaRPr kumimoji="1" lang="en-US" altLang="zh-CN" dirty="0"/>
          </a:p>
          <a:p>
            <a:pPr marL="457200" indent="-457200">
              <a:buAutoNum type="arabicPeriod"/>
            </a:pPr>
            <a:r>
              <a:rPr kumimoji="1" lang="zh-CN" altLang="en-US" dirty="0"/>
              <a:t>任意两个点如果相连，那么它们之间只有一条路径。如果相连节点之间有两条路径的话，那么就会形成环，也就不满足树的定义。</a:t>
            </a:r>
          </a:p>
        </p:txBody>
      </p:sp>
    </p:spTree>
    <p:extLst>
      <p:ext uri="{BB962C8B-B14F-4D97-AF65-F5344CB8AC3E}">
        <p14:creationId xmlns:p14="http://schemas.microsoft.com/office/powerpoint/2010/main" val="2289429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10</a:t>
            </a:r>
            <a:r>
              <a:rPr kumimoji="1" lang="zh-CN" altLang="en-US" dirty="0"/>
              <a:t>比</a:t>
            </a:r>
            <a:r>
              <a:rPr kumimoji="1" lang="en-US" altLang="zh-CN" dirty="0"/>
              <a:t>7</a:t>
            </a:r>
            <a:r>
              <a:rPr kumimoji="1" lang="zh-CN" altLang="en-US" dirty="0"/>
              <a:t>大</a:t>
            </a:r>
          </a:p>
        </p:txBody>
      </p:sp>
    </p:spTree>
    <p:extLst>
      <p:ext uri="{BB962C8B-B14F-4D97-AF65-F5344CB8AC3E}">
        <p14:creationId xmlns:p14="http://schemas.microsoft.com/office/powerpoint/2010/main" val="41520802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所以在</a:t>
            </a:r>
            <a:r>
              <a:rPr kumimoji="1" lang="en-US" altLang="zh-CN" dirty="0"/>
              <a:t>7</a:t>
            </a:r>
            <a:r>
              <a:rPr kumimoji="1" lang="zh-CN" altLang="en-US" dirty="0"/>
              <a:t>的右子树继续比较。</a:t>
            </a:r>
            <a:endParaRPr kumimoji="1" lang="en-US" altLang="zh-CN" dirty="0"/>
          </a:p>
          <a:p>
            <a:endParaRPr kumimoji="1" lang="en-US" altLang="zh-CN" dirty="0"/>
          </a:p>
          <a:p>
            <a:r>
              <a:rPr kumimoji="1" lang="en-US" altLang="zh-CN" dirty="0"/>
              <a:t>10</a:t>
            </a:r>
            <a:r>
              <a:rPr kumimoji="1" lang="zh-CN" altLang="en-US" dirty="0"/>
              <a:t>比</a:t>
            </a:r>
            <a:r>
              <a:rPr kumimoji="1" lang="en-US" altLang="zh-CN" dirty="0"/>
              <a:t>20</a:t>
            </a:r>
            <a:r>
              <a:rPr kumimoji="1" lang="zh-CN" altLang="en-US" dirty="0"/>
              <a:t>小</a:t>
            </a:r>
          </a:p>
        </p:txBody>
      </p:sp>
    </p:spTree>
    <p:extLst>
      <p:ext uri="{BB962C8B-B14F-4D97-AF65-F5344CB8AC3E}">
        <p14:creationId xmlns:p14="http://schemas.microsoft.com/office/powerpoint/2010/main" val="40231777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所以在</a:t>
            </a:r>
            <a:r>
              <a:rPr kumimoji="1" lang="en-US" altLang="zh-CN" dirty="0"/>
              <a:t>20</a:t>
            </a:r>
            <a:r>
              <a:rPr kumimoji="1" lang="zh-CN" altLang="en-US" dirty="0"/>
              <a:t>的左边子树继续比较。</a:t>
            </a:r>
            <a:endParaRPr kumimoji="1" lang="en-US" altLang="zh-CN" dirty="0"/>
          </a:p>
          <a:p>
            <a:endParaRPr kumimoji="1" lang="en-US" altLang="zh-CN" dirty="0"/>
          </a:p>
          <a:p>
            <a:r>
              <a:rPr kumimoji="1" lang="en-US" altLang="zh-CN" dirty="0"/>
              <a:t>10</a:t>
            </a:r>
            <a:r>
              <a:rPr kumimoji="1" lang="zh-CN" altLang="en-US" dirty="0"/>
              <a:t>比</a:t>
            </a:r>
            <a:r>
              <a:rPr kumimoji="1" lang="en-US" altLang="zh-CN" dirty="0"/>
              <a:t>15</a:t>
            </a:r>
            <a:r>
              <a:rPr kumimoji="1" lang="zh-CN" altLang="en-US" dirty="0"/>
              <a:t>小</a:t>
            </a:r>
          </a:p>
        </p:txBody>
      </p:sp>
    </p:spTree>
    <p:extLst>
      <p:ext uri="{BB962C8B-B14F-4D97-AF65-F5344CB8AC3E}">
        <p14:creationId xmlns:p14="http://schemas.microsoft.com/office/powerpoint/2010/main" val="1298537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10</a:t>
            </a:r>
            <a:r>
              <a:rPr kumimoji="1" lang="zh-CN" altLang="en-US" dirty="0"/>
              <a:t>作为子节点，插入到</a:t>
            </a:r>
            <a:r>
              <a:rPr kumimoji="1" lang="en-US" altLang="zh-CN" dirty="0"/>
              <a:t>15</a:t>
            </a:r>
            <a:r>
              <a:rPr kumimoji="1" lang="zh-CN" altLang="en-US" dirty="0"/>
              <a:t>的左边</a:t>
            </a:r>
          </a:p>
        </p:txBody>
      </p:sp>
    </p:spTree>
    <p:extLst>
      <p:ext uri="{BB962C8B-B14F-4D97-AF65-F5344CB8AC3E}">
        <p14:creationId xmlns:p14="http://schemas.microsoft.com/office/powerpoint/2010/main" val="1149272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下一个要插入</a:t>
            </a:r>
            <a:r>
              <a:rPr kumimoji="1" lang="en-US" altLang="zh-CN" dirty="0"/>
              <a:t>4</a:t>
            </a:r>
            <a:endParaRPr kumimoji="1" lang="zh-CN" altLang="en-US" dirty="0"/>
          </a:p>
        </p:txBody>
      </p:sp>
    </p:spTree>
    <p:extLst>
      <p:ext uri="{BB962C8B-B14F-4D97-AF65-F5344CB8AC3E}">
        <p14:creationId xmlns:p14="http://schemas.microsoft.com/office/powerpoint/2010/main" val="7051687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7</a:t>
            </a:r>
            <a:r>
              <a:rPr kumimoji="1" lang="zh-CN" altLang="en-US" dirty="0"/>
              <a:t>小，所以应该插在左子树。</a:t>
            </a:r>
          </a:p>
        </p:txBody>
      </p:sp>
    </p:spTree>
    <p:extLst>
      <p:ext uri="{BB962C8B-B14F-4D97-AF65-F5344CB8AC3E}">
        <p14:creationId xmlns:p14="http://schemas.microsoft.com/office/powerpoint/2010/main" val="23843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5</a:t>
            </a:r>
            <a:r>
              <a:rPr kumimoji="1" lang="zh-CN" altLang="en-US" dirty="0"/>
              <a:t>小</a:t>
            </a:r>
          </a:p>
        </p:txBody>
      </p:sp>
    </p:spTree>
    <p:extLst>
      <p:ext uri="{BB962C8B-B14F-4D97-AF65-F5344CB8AC3E}">
        <p14:creationId xmlns:p14="http://schemas.microsoft.com/office/powerpoint/2010/main" val="3630488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4</a:t>
            </a:r>
            <a:r>
              <a:rPr kumimoji="1" lang="zh-CN" altLang="en-US" dirty="0"/>
              <a:t>作为子节点，插入到</a:t>
            </a:r>
            <a:r>
              <a:rPr kumimoji="1" lang="en-US" altLang="zh-CN" dirty="0"/>
              <a:t>5</a:t>
            </a:r>
            <a:r>
              <a:rPr kumimoji="1" lang="zh-CN" altLang="en-US" dirty="0"/>
              <a:t>的左边。</a:t>
            </a:r>
          </a:p>
        </p:txBody>
      </p:sp>
    </p:spTree>
    <p:extLst>
      <p:ext uri="{BB962C8B-B14F-4D97-AF65-F5344CB8AC3E}">
        <p14:creationId xmlns:p14="http://schemas.microsoft.com/office/powerpoint/2010/main" val="3357215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下一个还是插入</a:t>
            </a:r>
            <a:r>
              <a:rPr kumimoji="1" lang="en-US" altLang="zh-CN" dirty="0"/>
              <a:t>4</a:t>
            </a:r>
            <a:endParaRPr kumimoji="1" lang="zh-CN" altLang="en-US" dirty="0"/>
          </a:p>
        </p:txBody>
      </p:sp>
    </p:spTree>
    <p:extLst>
      <p:ext uri="{BB962C8B-B14F-4D97-AF65-F5344CB8AC3E}">
        <p14:creationId xmlns:p14="http://schemas.microsoft.com/office/powerpoint/2010/main" val="42107265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7</a:t>
            </a:r>
            <a:r>
              <a:rPr kumimoji="1" lang="zh-CN" altLang="en-US" dirty="0"/>
              <a:t>小，所以应该插入左子树</a:t>
            </a:r>
          </a:p>
        </p:txBody>
      </p:sp>
    </p:spTree>
    <p:extLst>
      <p:ext uri="{BB962C8B-B14F-4D97-AF65-F5344CB8AC3E}">
        <p14:creationId xmlns:p14="http://schemas.microsoft.com/office/powerpoint/2010/main" val="2365512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树通常具有一个根节点，例如我们这边展示的这棵树的最顶上的节点</a:t>
            </a:r>
            <a:r>
              <a:rPr kumimoji="1" lang="en-US" altLang="zh-CN" dirty="0"/>
              <a:t>4</a:t>
            </a:r>
            <a:r>
              <a:rPr kumimoji="1" lang="zh-CN" altLang="en-US" dirty="0"/>
              <a:t>，就是根节点。我们通常需要一个引用来指向根节点。</a:t>
            </a:r>
            <a:endParaRPr kumimoji="1" lang="en-US" altLang="zh-CN" dirty="0"/>
          </a:p>
        </p:txBody>
      </p:sp>
    </p:spTree>
    <p:extLst>
      <p:ext uri="{BB962C8B-B14F-4D97-AF65-F5344CB8AC3E}">
        <p14:creationId xmlns:p14="http://schemas.microsoft.com/office/powerpoint/2010/main" val="1786087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5</a:t>
            </a:r>
            <a:r>
              <a:rPr kumimoji="1" lang="zh-CN" altLang="en-US" dirty="0"/>
              <a:t>小，继续看左子树</a:t>
            </a:r>
          </a:p>
        </p:txBody>
      </p:sp>
    </p:spTree>
    <p:extLst>
      <p:ext uri="{BB962C8B-B14F-4D97-AF65-F5344CB8AC3E}">
        <p14:creationId xmlns:p14="http://schemas.microsoft.com/office/powerpoint/2010/main" val="34474666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我们发现一个重复节点</a:t>
            </a:r>
            <a:r>
              <a:rPr kumimoji="1" lang="en-US" altLang="zh-CN" dirty="0"/>
              <a:t>4</a:t>
            </a:r>
            <a:r>
              <a:rPr kumimoji="1" lang="zh-CN" altLang="en-US" dirty="0"/>
              <a:t>，这个时候要做重复处理。</a:t>
            </a:r>
            <a:endParaRPr kumimoji="1" lang="en-US" altLang="zh-CN" dirty="0"/>
          </a:p>
          <a:p>
            <a:endParaRPr kumimoji="1" lang="en-US" altLang="zh-CN" dirty="0"/>
          </a:p>
          <a:p>
            <a:r>
              <a:rPr kumimoji="1" lang="zh-CN" altLang="en-US" dirty="0"/>
              <a:t>如果树支持重复，那么可以添加一个子节点，具体添加在左边或者右边都可以，选择并遵循一个惯例就好了。</a:t>
            </a:r>
            <a:endParaRPr kumimoji="1" lang="en-US" altLang="zh-CN" dirty="0"/>
          </a:p>
          <a:p>
            <a:endParaRPr kumimoji="1" lang="en-US" altLang="zh-CN" dirty="0"/>
          </a:p>
          <a:p>
            <a:r>
              <a:rPr kumimoji="1" lang="zh-CN" altLang="en-US" dirty="0"/>
              <a:t>如果树不支持重复，那么可以直接忽略这个要添加的元素。</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9696620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这边选择直接忽略这个</a:t>
            </a:r>
            <a:r>
              <a:rPr kumimoji="1" lang="en-US" altLang="zh-CN" dirty="0"/>
              <a:t>4</a:t>
            </a:r>
            <a:endParaRPr kumimoji="1" lang="zh-CN" altLang="en-US" dirty="0"/>
          </a:p>
        </p:txBody>
      </p:sp>
    </p:spTree>
    <p:extLst>
      <p:ext uri="{BB962C8B-B14F-4D97-AF65-F5344CB8AC3E}">
        <p14:creationId xmlns:p14="http://schemas.microsoft.com/office/powerpoint/2010/main" val="3889006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下一个要添加的是</a:t>
            </a:r>
            <a:r>
              <a:rPr kumimoji="1" lang="en-US" altLang="zh-CN" dirty="0"/>
              <a:t>33</a:t>
            </a:r>
            <a:endParaRPr kumimoji="1" lang="zh-CN" altLang="en-US" dirty="0"/>
          </a:p>
        </p:txBody>
      </p:sp>
    </p:spTree>
    <p:extLst>
      <p:ext uri="{BB962C8B-B14F-4D97-AF65-F5344CB8AC3E}">
        <p14:creationId xmlns:p14="http://schemas.microsoft.com/office/powerpoint/2010/main" val="29251448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33</a:t>
            </a:r>
            <a:r>
              <a:rPr kumimoji="1" lang="zh-CN" altLang="en-US" dirty="0"/>
              <a:t>比</a:t>
            </a:r>
            <a:r>
              <a:rPr kumimoji="1" lang="en-US" altLang="zh-CN" dirty="0"/>
              <a:t>7</a:t>
            </a:r>
            <a:r>
              <a:rPr kumimoji="1" lang="zh-CN" altLang="en-US" dirty="0"/>
              <a:t>大</a:t>
            </a:r>
          </a:p>
        </p:txBody>
      </p:sp>
    </p:spTree>
    <p:extLst>
      <p:ext uri="{BB962C8B-B14F-4D97-AF65-F5344CB8AC3E}">
        <p14:creationId xmlns:p14="http://schemas.microsoft.com/office/powerpoint/2010/main" val="31776415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7</a:t>
            </a:r>
            <a:r>
              <a:rPr kumimoji="1" lang="zh-CN" altLang="en-US" dirty="0"/>
              <a:t>的右子树中继续查。</a:t>
            </a:r>
            <a:endParaRPr kumimoji="1" lang="en-US" altLang="zh-CN" dirty="0"/>
          </a:p>
          <a:p>
            <a:endParaRPr kumimoji="1" lang="en-US" altLang="zh-CN" dirty="0"/>
          </a:p>
          <a:p>
            <a:r>
              <a:rPr kumimoji="1" lang="en-US" altLang="zh-CN" dirty="0"/>
              <a:t>33</a:t>
            </a:r>
            <a:r>
              <a:rPr kumimoji="1" lang="zh-CN" altLang="en-US" dirty="0"/>
              <a:t>大于</a:t>
            </a:r>
            <a:r>
              <a:rPr kumimoji="1" lang="en-US" altLang="zh-CN" dirty="0"/>
              <a:t>20</a:t>
            </a:r>
            <a:endParaRPr kumimoji="1" lang="zh-CN" altLang="en-US" dirty="0"/>
          </a:p>
        </p:txBody>
      </p:sp>
    </p:spTree>
    <p:extLst>
      <p:ext uri="{BB962C8B-B14F-4D97-AF65-F5344CB8AC3E}">
        <p14:creationId xmlns:p14="http://schemas.microsoft.com/office/powerpoint/2010/main" val="11459576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33</a:t>
            </a:r>
            <a:r>
              <a:rPr kumimoji="1" lang="zh-CN" altLang="en-US" dirty="0"/>
              <a:t>作为子节点，添加在</a:t>
            </a:r>
            <a:r>
              <a:rPr kumimoji="1" lang="en-US" altLang="zh-CN" dirty="0"/>
              <a:t>20</a:t>
            </a:r>
            <a:r>
              <a:rPr kumimoji="1" lang="zh-CN" altLang="en-US" dirty="0"/>
              <a:t>的右边。</a:t>
            </a:r>
          </a:p>
        </p:txBody>
      </p:sp>
    </p:spTree>
    <p:extLst>
      <p:ext uri="{BB962C8B-B14F-4D97-AF65-F5344CB8AC3E}">
        <p14:creationId xmlns:p14="http://schemas.microsoft.com/office/powerpoint/2010/main" val="11773396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下一个要添加的是</a:t>
            </a:r>
            <a:r>
              <a:rPr kumimoji="1" lang="en-US" altLang="zh-CN" dirty="0"/>
              <a:t>2</a:t>
            </a:r>
            <a:endParaRPr kumimoji="1" lang="zh-CN" altLang="en-US" dirty="0"/>
          </a:p>
        </p:txBody>
      </p:sp>
    </p:spTree>
    <p:extLst>
      <p:ext uri="{BB962C8B-B14F-4D97-AF65-F5344CB8AC3E}">
        <p14:creationId xmlns:p14="http://schemas.microsoft.com/office/powerpoint/2010/main" val="33994516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7</a:t>
            </a:r>
            <a:r>
              <a:rPr kumimoji="1" lang="zh-CN" altLang="en-US" dirty="0"/>
              <a:t>小，所以在左子树继续查</a:t>
            </a:r>
          </a:p>
        </p:txBody>
      </p:sp>
    </p:spTree>
    <p:extLst>
      <p:ext uri="{BB962C8B-B14F-4D97-AF65-F5344CB8AC3E}">
        <p14:creationId xmlns:p14="http://schemas.microsoft.com/office/powerpoint/2010/main" val="33335519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5</a:t>
            </a:r>
            <a:r>
              <a:rPr kumimoji="1" lang="zh-CN" altLang="en-US" dirty="0"/>
              <a:t>小，在左子树继续查</a:t>
            </a:r>
          </a:p>
        </p:txBody>
      </p:sp>
    </p:spTree>
    <p:extLst>
      <p:ext uri="{BB962C8B-B14F-4D97-AF65-F5344CB8AC3E}">
        <p14:creationId xmlns:p14="http://schemas.microsoft.com/office/powerpoint/2010/main" val="1639877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树当中有两个术语。</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这边有个问题，根节点的父节点是什么？</a:t>
            </a:r>
            <a:endParaRPr kumimoji="1" lang="en-US" altLang="zh-CN" dirty="0"/>
          </a:p>
          <a:p>
            <a:endParaRPr kumimoji="1" lang="en-US" altLang="zh-CN" dirty="0"/>
          </a:p>
        </p:txBody>
      </p:sp>
    </p:spTree>
    <p:extLst>
      <p:ext uri="{BB962C8B-B14F-4D97-AF65-F5344CB8AC3E}">
        <p14:creationId xmlns:p14="http://schemas.microsoft.com/office/powerpoint/2010/main" val="38483184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4</a:t>
            </a:r>
            <a:r>
              <a:rPr kumimoji="1" lang="zh-CN" altLang="en-US" dirty="0"/>
              <a:t>小</a:t>
            </a:r>
          </a:p>
        </p:txBody>
      </p:sp>
    </p:spTree>
    <p:extLst>
      <p:ext uri="{BB962C8B-B14F-4D97-AF65-F5344CB8AC3E}">
        <p14:creationId xmlns:p14="http://schemas.microsoft.com/office/powerpoint/2010/main" val="30797965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2</a:t>
            </a:r>
            <a:r>
              <a:rPr kumimoji="1" lang="zh-CN" altLang="en-US" dirty="0"/>
              <a:t>作为子节点，添加在</a:t>
            </a:r>
            <a:r>
              <a:rPr kumimoji="1" lang="en-US" altLang="zh-CN" dirty="0"/>
              <a:t>4</a:t>
            </a:r>
            <a:r>
              <a:rPr kumimoji="1" lang="zh-CN" altLang="en-US" dirty="0"/>
              <a:t>的左边</a:t>
            </a:r>
          </a:p>
        </p:txBody>
      </p:sp>
    </p:spTree>
    <p:extLst>
      <p:ext uri="{BB962C8B-B14F-4D97-AF65-F5344CB8AC3E}">
        <p14:creationId xmlns:p14="http://schemas.microsoft.com/office/powerpoint/2010/main" val="12180737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a:t>
            </a:r>
            <a:r>
              <a:rPr kumimoji="1" lang="en-US" altLang="zh-CN" dirty="0"/>
              <a:t>25</a:t>
            </a:r>
            <a:endParaRPr kumimoji="1" lang="zh-CN" altLang="en-US" dirty="0"/>
          </a:p>
        </p:txBody>
      </p:sp>
    </p:spTree>
    <p:extLst>
      <p:ext uri="{BB962C8B-B14F-4D97-AF65-F5344CB8AC3E}">
        <p14:creationId xmlns:p14="http://schemas.microsoft.com/office/powerpoint/2010/main" val="1039984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25</a:t>
            </a:r>
            <a:r>
              <a:rPr kumimoji="1" lang="zh-CN" altLang="en-US" dirty="0"/>
              <a:t>比</a:t>
            </a:r>
            <a:r>
              <a:rPr kumimoji="1" lang="en-US" altLang="zh-CN" dirty="0"/>
              <a:t>7</a:t>
            </a:r>
            <a:r>
              <a:rPr kumimoji="1" lang="zh-CN" altLang="en-US" dirty="0"/>
              <a:t>大，在右子树继续查</a:t>
            </a:r>
          </a:p>
        </p:txBody>
      </p:sp>
    </p:spTree>
    <p:extLst>
      <p:ext uri="{BB962C8B-B14F-4D97-AF65-F5344CB8AC3E}">
        <p14:creationId xmlns:p14="http://schemas.microsoft.com/office/powerpoint/2010/main" val="32764937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25</a:t>
            </a:r>
            <a:r>
              <a:rPr kumimoji="1" lang="zh-CN" altLang="en-US" dirty="0"/>
              <a:t>比</a:t>
            </a:r>
            <a:r>
              <a:rPr kumimoji="1" lang="en-US" altLang="zh-CN" dirty="0"/>
              <a:t>20</a:t>
            </a:r>
            <a:r>
              <a:rPr kumimoji="1" lang="zh-CN" altLang="en-US" dirty="0"/>
              <a:t>大，在右子树继续查</a:t>
            </a:r>
          </a:p>
        </p:txBody>
      </p:sp>
    </p:spTree>
    <p:extLst>
      <p:ext uri="{BB962C8B-B14F-4D97-AF65-F5344CB8AC3E}">
        <p14:creationId xmlns:p14="http://schemas.microsoft.com/office/powerpoint/2010/main" val="26029586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25</a:t>
            </a:r>
            <a:r>
              <a:rPr kumimoji="1" lang="zh-CN" altLang="en-US" dirty="0"/>
              <a:t>比</a:t>
            </a:r>
            <a:r>
              <a:rPr kumimoji="1" lang="en-US" altLang="zh-CN" dirty="0"/>
              <a:t>33</a:t>
            </a:r>
            <a:r>
              <a:rPr kumimoji="1" lang="zh-CN" altLang="en-US" dirty="0"/>
              <a:t>小</a:t>
            </a:r>
          </a:p>
        </p:txBody>
      </p:sp>
    </p:spTree>
    <p:extLst>
      <p:ext uri="{BB962C8B-B14F-4D97-AF65-F5344CB8AC3E}">
        <p14:creationId xmlns:p14="http://schemas.microsoft.com/office/powerpoint/2010/main" val="24293824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25</a:t>
            </a:r>
            <a:r>
              <a:rPr kumimoji="1" lang="zh-CN" altLang="en-US" dirty="0"/>
              <a:t>作为子节点，添加到</a:t>
            </a:r>
            <a:r>
              <a:rPr kumimoji="1" lang="en-US" altLang="zh-CN" dirty="0"/>
              <a:t>33</a:t>
            </a:r>
            <a:r>
              <a:rPr kumimoji="1" lang="zh-CN" altLang="en-US" dirty="0"/>
              <a:t>的左边。</a:t>
            </a:r>
          </a:p>
        </p:txBody>
      </p:sp>
    </p:spTree>
    <p:extLst>
      <p:ext uri="{BB962C8B-B14F-4D97-AF65-F5344CB8AC3E}">
        <p14:creationId xmlns:p14="http://schemas.microsoft.com/office/powerpoint/2010/main" val="3817396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下一个要添加</a:t>
            </a:r>
            <a:r>
              <a:rPr kumimoji="1" lang="en-US" altLang="zh-CN" dirty="0"/>
              <a:t>6</a:t>
            </a:r>
            <a:endParaRPr kumimoji="1" lang="zh-CN" altLang="en-US" dirty="0"/>
          </a:p>
        </p:txBody>
      </p:sp>
    </p:spTree>
    <p:extLst>
      <p:ext uri="{BB962C8B-B14F-4D97-AF65-F5344CB8AC3E}">
        <p14:creationId xmlns:p14="http://schemas.microsoft.com/office/powerpoint/2010/main" val="15865483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7</a:t>
            </a:r>
            <a:r>
              <a:rPr kumimoji="1" lang="zh-CN" altLang="en-US" dirty="0"/>
              <a:t>小，继续查左子树</a:t>
            </a:r>
          </a:p>
        </p:txBody>
      </p:sp>
    </p:spTree>
    <p:extLst>
      <p:ext uri="{BB962C8B-B14F-4D97-AF65-F5344CB8AC3E}">
        <p14:creationId xmlns:p14="http://schemas.microsoft.com/office/powerpoint/2010/main" val="31431899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比</a:t>
            </a:r>
            <a:r>
              <a:rPr kumimoji="1" lang="en-US" altLang="zh-CN" dirty="0"/>
              <a:t>5</a:t>
            </a:r>
            <a:r>
              <a:rPr kumimoji="1" lang="zh-CN" altLang="en-US" dirty="0"/>
              <a:t>大</a:t>
            </a:r>
          </a:p>
        </p:txBody>
      </p:sp>
    </p:spTree>
    <p:extLst>
      <p:ext uri="{BB962C8B-B14F-4D97-AF65-F5344CB8AC3E}">
        <p14:creationId xmlns:p14="http://schemas.microsoft.com/office/powerpoint/2010/main" val="102763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显然，根节点没有父节点，但是在某些场景下，如果需要，也可以将根节点的父节点设置为指向自己。</a:t>
            </a:r>
            <a:br>
              <a:rPr kumimoji="1" lang="en-US" altLang="zh-CN" dirty="0"/>
            </a:br>
            <a:br>
              <a:rPr kumimoji="1" lang="en-US" altLang="zh-CN" dirty="0"/>
            </a:br>
            <a:r>
              <a:rPr kumimoji="1" lang="en-US" altLang="zh-CN" dirty="0"/>
              <a:t>{</a:t>
            </a:r>
            <a:r>
              <a:rPr kumimoji="1" lang="zh-CN" altLang="en-US" dirty="0"/>
              <a:t>文件目录演示</a:t>
            </a:r>
            <a:r>
              <a:rPr kumimoji="1" lang="en-US" altLang="zh-CN" dirty="0"/>
              <a:t>}</a:t>
            </a:r>
            <a:endParaRPr kumimoji="1" lang="zh-CN" altLang="en-US" dirty="0"/>
          </a:p>
          <a:p>
            <a:endParaRPr kumimoji="1" lang="zh-CN" altLang="en-US" dirty="0"/>
          </a:p>
        </p:txBody>
      </p:sp>
    </p:spTree>
    <p:extLst>
      <p:ext uri="{BB962C8B-B14F-4D97-AF65-F5344CB8AC3E}">
        <p14:creationId xmlns:p14="http://schemas.microsoft.com/office/powerpoint/2010/main" val="248128051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6</a:t>
            </a:r>
            <a:r>
              <a:rPr kumimoji="1" lang="zh-CN" altLang="en-US" dirty="0"/>
              <a:t>作为子节点，添加到</a:t>
            </a:r>
            <a:r>
              <a:rPr kumimoji="1" lang="en-US" altLang="zh-CN" dirty="0"/>
              <a:t>5</a:t>
            </a:r>
            <a:r>
              <a:rPr kumimoji="1" lang="zh-CN" altLang="en-US" dirty="0"/>
              <a:t>的右边。</a:t>
            </a:r>
          </a:p>
        </p:txBody>
      </p:sp>
    </p:spTree>
    <p:extLst>
      <p:ext uri="{BB962C8B-B14F-4D97-AF65-F5344CB8AC3E}">
        <p14:creationId xmlns:p14="http://schemas.microsoft.com/office/powerpoint/2010/main" val="27966077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现在，所有元素都添加完成，一颗二叉搜索树就构造出来了。</a:t>
            </a:r>
          </a:p>
        </p:txBody>
      </p:sp>
    </p:spTree>
    <p:extLst>
      <p:ext uri="{BB962C8B-B14F-4D97-AF65-F5344CB8AC3E}">
        <p14:creationId xmlns:p14="http://schemas.microsoft.com/office/powerpoint/2010/main" val="6972230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从前面的插入演示可以看出，如果插入的元素是随机的，那么在平均情况下，插入的复杂度是对数级的。</a:t>
            </a:r>
            <a:endParaRPr kumimoji="1" lang="en-US" altLang="zh-CN" dirty="0"/>
          </a:p>
          <a:p>
            <a:endParaRPr kumimoji="1" lang="en-US" altLang="zh-CN" dirty="0"/>
          </a:p>
          <a:p>
            <a:r>
              <a:rPr kumimoji="1" lang="zh-CN" altLang="en-US" dirty="0"/>
              <a:t>但是如果插入的元素并不随机，那么在最坏的情况下，插入的复杂度可能退化为线性级。下面我们再来看一个演示。</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8891384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假设我们要插入的元素是排好序的，比如按照</a:t>
            </a:r>
            <a:r>
              <a:rPr kumimoji="1" lang="en-US" altLang="zh-CN" dirty="0"/>
              <a:t>1/2/3/4/5/6</a:t>
            </a:r>
            <a:r>
              <a:rPr kumimoji="1" lang="zh-CN" altLang="en-US" dirty="0"/>
              <a:t>的顺序插入，我们来看这个插入的过程。</a:t>
            </a:r>
          </a:p>
        </p:txBody>
      </p:sp>
    </p:spTree>
    <p:extLst>
      <p:ext uri="{BB962C8B-B14F-4D97-AF65-F5344CB8AC3E}">
        <p14:creationId xmlns:p14="http://schemas.microsoft.com/office/powerpoint/2010/main" val="233080156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首先插入</a:t>
            </a:r>
            <a:r>
              <a:rPr kumimoji="1" lang="en-US" altLang="zh-CN" dirty="0"/>
              <a:t>1</a:t>
            </a:r>
            <a:r>
              <a:rPr kumimoji="1" lang="zh-CN" altLang="en-US" dirty="0"/>
              <a:t>，作为二叉搜索树的根节点</a:t>
            </a:r>
          </a:p>
        </p:txBody>
      </p:sp>
    </p:spTree>
    <p:extLst>
      <p:ext uri="{BB962C8B-B14F-4D97-AF65-F5344CB8AC3E}">
        <p14:creationId xmlns:p14="http://schemas.microsoft.com/office/powerpoint/2010/main" val="36019296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下面要插入</a:t>
            </a:r>
            <a:r>
              <a:rPr kumimoji="1" lang="en-US" altLang="zh-CN" dirty="0"/>
              <a:t>2</a:t>
            </a:r>
            <a:endParaRPr kumimoji="1" lang="zh-CN" altLang="en-US" dirty="0"/>
          </a:p>
        </p:txBody>
      </p:sp>
    </p:spTree>
    <p:extLst>
      <p:ext uri="{BB962C8B-B14F-4D97-AF65-F5344CB8AC3E}">
        <p14:creationId xmlns:p14="http://schemas.microsoft.com/office/powerpoint/2010/main" val="28845752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40375093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2</a:t>
            </a:r>
            <a:r>
              <a:rPr kumimoji="1" lang="zh-CN" altLang="en-US" dirty="0"/>
              <a:t>作为子节点，插入到</a:t>
            </a:r>
            <a:r>
              <a:rPr kumimoji="1" lang="en-US" altLang="zh-CN" dirty="0"/>
              <a:t>1</a:t>
            </a:r>
            <a:r>
              <a:rPr kumimoji="1" lang="zh-CN" altLang="en-US" dirty="0"/>
              <a:t>的右边</a:t>
            </a:r>
          </a:p>
        </p:txBody>
      </p:sp>
    </p:spTree>
    <p:extLst>
      <p:ext uri="{BB962C8B-B14F-4D97-AF65-F5344CB8AC3E}">
        <p14:creationId xmlns:p14="http://schemas.microsoft.com/office/powerpoint/2010/main" val="18613573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下一个要插入</a:t>
            </a:r>
            <a:r>
              <a:rPr kumimoji="1" lang="en-US" altLang="zh-CN" dirty="0"/>
              <a:t>3</a:t>
            </a:r>
            <a:endParaRPr kumimoji="1" lang="zh-CN" altLang="en-US" dirty="0"/>
          </a:p>
        </p:txBody>
      </p:sp>
    </p:spTree>
    <p:extLst>
      <p:ext uri="{BB962C8B-B14F-4D97-AF65-F5344CB8AC3E}">
        <p14:creationId xmlns:p14="http://schemas.microsoft.com/office/powerpoint/2010/main" val="41941936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3</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379040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举一个例子，看</a:t>
            </a:r>
            <a:r>
              <a:rPr kumimoji="1" lang="en-US" altLang="zh-CN" dirty="0"/>
              <a:t>PPT</a:t>
            </a:r>
            <a:r>
              <a:rPr kumimoji="1" lang="zh-CN" altLang="en-US" dirty="0"/>
              <a:t>。比方说节点</a:t>
            </a:r>
            <a:r>
              <a:rPr kumimoji="1" lang="en-US" altLang="zh-CN" dirty="0"/>
              <a:t>0</a:t>
            </a:r>
            <a:r>
              <a:rPr kumimoji="1" lang="zh-CN" altLang="en-US" dirty="0"/>
              <a:t>。。。</a:t>
            </a:r>
          </a:p>
        </p:txBody>
      </p:sp>
    </p:spTree>
    <p:extLst>
      <p:ext uri="{BB962C8B-B14F-4D97-AF65-F5344CB8AC3E}">
        <p14:creationId xmlns:p14="http://schemas.microsoft.com/office/powerpoint/2010/main" val="34904121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继续查</a:t>
            </a:r>
            <a:r>
              <a:rPr kumimoji="1" lang="en-US" altLang="zh-CN" dirty="0"/>
              <a:t>1</a:t>
            </a:r>
            <a:r>
              <a:rPr kumimoji="1" lang="zh-CN" altLang="en-US" dirty="0"/>
              <a:t>的右子树，</a:t>
            </a:r>
            <a:r>
              <a:rPr kumimoji="1" lang="en-US" altLang="zh-CN" dirty="0"/>
              <a:t>3</a:t>
            </a:r>
            <a:r>
              <a:rPr kumimoji="1" lang="zh-CN" altLang="en-US" dirty="0"/>
              <a:t>比</a:t>
            </a:r>
            <a:r>
              <a:rPr kumimoji="1" lang="en-US" altLang="zh-CN" dirty="0"/>
              <a:t>2</a:t>
            </a:r>
            <a:r>
              <a:rPr kumimoji="1" lang="zh-CN" altLang="en-US" dirty="0"/>
              <a:t>大</a:t>
            </a:r>
          </a:p>
        </p:txBody>
      </p:sp>
    </p:spTree>
    <p:extLst>
      <p:ext uri="{BB962C8B-B14F-4D97-AF65-F5344CB8AC3E}">
        <p14:creationId xmlns:p14="http://schemas.microsoft.com/office/powerpoint/2010/main" val="15869024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3</a:t>
            </a:r>
            <a:r>
              <a:rPr kumimoji="1" lang="zh-CN" altLang="en-US" dirty="0"/>
              <a:t>作为子节点，插入</a:t>
            </a:r>
            <a:r>
              <a:rPr kumimoji="1" lang="en-US" altLang="zh-CN" dirty="0"/>
              <a:t>2</a:t>
            </a:r>
            <a:r>
              <a:rPr kumimoji="1" lang="zh-CN" altLang="en-US" dirty="0"/>
              <a:t>的右边。</a:t>
            </a:r>
          </a:p>
        </p:txBody>
      </p:sp>
    </p:spTree>
    <p:extLst>
      <p:ext uri="{BB962C8B-B14F-4D97-AF65-F5344CB8AC3E}">
        <p14:creationId xmlns:p14="http://schemas.microsoft.com/office/powerpoint/2010/main" val="5156753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下一个要插入</a:t>
            </a:r>
            <a:r>
              <a:rPr kumimoji="1" lang="en-US" altLang="zh-CN" dirty="0"/>
              <a:t>4</a:t>
            </a:r>
            <a:endParaRPr kumimoji="1" lang="zh-CN" altLang="en-US" dirty="0"/>
          </a:p>
        </p:txBody>
      </p:sp>
    </p:spTree>
    <p:extLst>
      <p:ext uri="{BB962C8B-B14F-4D97-AF65-F5344CB8AC3E}">
        <p14:creationId xmlns:p14="http://schemas.microsoft.com/office/powerpoint/2010/main" val="304111428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1</a:t>
            </a:r>
            <a:r>
              <a:rPr kumimoji="1" lang="zh-CN" altLang="en-US" dirty="0"/>
              <a:t>大</a:t>
            </a:r>
          </a:p>
        </p:txBody>
      </p:sp>
    </p:spTree>
    <p:extLst>
      <p:ext uri="{BB962C8B-B14F-4D97-AF65-F5344CB8AC3E}">
        <p14:creationId xmlns:p14="http://schemas.microsoft.com/office/powerpoint/2010/main" val="7763247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比</a:t>
            </a:r>
            <a:r>
              <a:rPr kumimoji="1" lang="en-US" altLang="zh-CN" dirty="0"/>
              <a:t>2</a:t>
            </a:r>
            <a:r>
              <a:rPr kumimoji="1" lang="zh-CN" altLang="en-US" dirty="0"/>
              <a:t>大</a:t>
            </a:r>
          </a:p>
        </p:txBody>
      </p:sp>
    </p:spTree>
    <p:extLst>
      <p:ext uri="{BB962C8B-B14F-4D97-AF65-F5344CB8AC3E}">
        <p14:creationId xmlns:p14="http://schemas.microsoft.com/office/powerpoint/2010/main" val="95711696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en-US" altLang="zh-CN" dirty="0"/>
              <a:t>4</a:t>
            </a:r>
            <a:r>
              <a:rPr kumimoji="1" lang="zh-CN" altLang="en-US" dirty="0"/>
              <a:t>比</a:t>
            </a:r>
            <a:r>
              <a:rPr kumimoji="1" lang="en-US" altLang="zh-CN" dirty="0"/>
              <a:t>3</a:t>
            </a:r>
            <a:r>
              <a:rPr kumimoji="1" lang="zh-CN" altLang="en-US" dirty="0"/>
              <a:t>大</a:t>
            </a:r>
          </a:p>
          <a:p>
            <a:endParaRPr kumimoji="1" lang="zh-CN" altLang="en-US" dirty="0"/>
          </a:p>
        </p:txBody>
      </p:sp>
    </p:spTree>
    <p:extLst>
      <p:ext uri="{BB962C8B-B14F-4D97-AF65-F5344CB8AC3E}">
        <p14:creationId xmlns:p14="http://schemas.microsoft.com/office/powerpoint/2010/main" val="2057972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4</a:t>
            </a:r>
            <a:r>
              <a:rPr kumimoji="1" lang="zh-CN" altLang="en-US" dirty="0"/>
              <a:t>作为子节点，插入</a:t>
            </a:r>
            <a:r>
              <a:rPr kumimoji="1" lang="en-US" altLang="zh-CN" dirty="0"/>
              <a:t>3</a:t>
            </a:r>
            <a:r>
              <a:rPr kumimoji="1" lang="zh-CN" altLang="en-US" dirty="0"/>
              <a:t>的右边</a:t>
            </a:r>
          </a:p>
        </p:txBody>
      </p:sp>
    </p:spTree>
    <p:extLst>
      <p:ext uri="{BB962C8B-B14F-4D97-AF65-F5344CB8AC3E}">
        <p14:creationId xmlns:p14="http://schemas.microsoft.com/office/powerpoint/2010/main" val="264635477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下一个插入</a:t>
            </a:r>
            <a:r>
              <a:rPr kumimoji="1" lang="en-US" altLang="zh-CN" dirty="0"/>
              <a:t>5</a:t>
            </a:r>
            <a:endParaRPr kumimoji="1" lang="zh-CN" altLang="en-US" dirty="0"/>
          </a:p>
        </p:txBody>
      </p:sp>
    </p:spTree>
    <p:extLst>
      <p:ext uri="{BB962C8B-B14F-4D97-AF65-F5344CB8AC3E}">
        <p14:creationId xmlns:p14="http://schemas.microsoft.com/office/powerpoint/2010/main" val="34380667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1</a:t>
            </a:r>
            <a:r>
              <a:rPr kumimoji="1" lang="zh-CN" altLang="en-US" dirty="0"/>
              <a:t>大，右边</a:t>
            </a:r>
          </a:p>
        </p:txBody>
      </p:sp>
    </p:spTree>
    <p:extLst>
      <p:ext uri="{BB962C8B-B14F-4D97-AF65-F5344CB8AC3E}">
        <p14:creationId xmlns:p14="http://schemas.microsoft.com/office/powerpoint/2010/main" val="427906195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a:t>
            </a:r>
            <a:r>
              <a:rPr kumimoji="1" lang="zh-CN" altLang="en-US" dirty="0"/>
              <a:t>比</a:t>
            </a:r>
            <a:r>
              <a:rPr kumimoji="1" lang="en-US" altLang="zh-CN" dirty="0"/>
              <a:t>2</a:t>
            </a:r>
            <a:r>
              <a:rPr kumimoji="1" lang="zh-CN" altLang="en-US" dirty="0"/>
              <a:t>大，右边</a:t>
            </a:r>
          </a:p>
        </p:txBody>
      </p:sp>
    </p:spTree>
    <p:extLst>
      <p:ext uri="{BB962C8B-B14F-4D97-AF65-F5344CB8AC3E}">
        <p14:creationId xmlns:p14="http://schemas.microsoft.com/office/powerpoint/2010/main" val="103151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3.png"/></Relationships>
</file>

<file path=ppt/slides/_rels/slide1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3.png"/></Relationships>
</file>

<file path=ppt/slides/_rels/slide1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3.png"/></Relationships>
</file>

<file path=ppt/slides/_rels/slide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6.xml"/><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3.png"/></Relationships>
</file>

<file path=ppt/slides/_rels/slide2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7.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3.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6.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7.xml"/><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1.xml"/><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2.xml"/><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3.xml"/><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7.xml"/><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8.xml"/><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9.xml"/><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3.xml"/><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4.xml"/><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9.xml"/><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0.xml"/><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1.xml"/><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inary Trees and Binary Search Trees (BST)"/>
          <p:cNvSpPr>
            <a:spLocks noGrp="1"/>
          </p:cNvSpPr>
          <p:nvPr>
            <p:ph type="ctrTitle"/>
          </p:nvPr>
        </p:nvSpPr>
        <p:spPr>
          <a:xfrm>
            <a:off x="701966" y="1654583"/>
            <a:ext cx="11600868" cy="2120583"/>
          </a:xfrm>
          <a:prstGeom prst="rect">
            <a:avLst/>
          </a:prstGeom>
        </p:spPr>
        <p:txBody>
          <a:bodyPr/>
          <a:lstStyle>
            <a:lvl1pPr defTabSz="537463">
              <a:defRPr sz="9200" b="1"/>
            </a:lvl1pPr>
          </a:lstStyle>
          <a:p>
            <a:r>
              <a:rPr lang="en-US" dirty="0" err="1"/>
              <a:t>二叉搜索树</a:t>
            </a:r>
            <a:r>
              <a:rPr dirty="0"/>
              <a:t>(BST)</a:t>
            </a:r>
          </a:p>
        </p:txBody>
      </p:sp>
      <p:sp>
        <p:nvSpPr>
          <p:cNvPr id="120" name="William Fiset"/>
          <p:cNvSpPr>
            <a:spLocks noGrp="1"/>
          </p:cNvSpPr>
          <p:nvPr>
            <p:ph type="subTitle" sz="quarter" idx="1"/>
          </p:nvPr>
        </p:nvSpPr>
        <p:spPr>
          <a:xfrm>
            <a:off x="1270000" y="5570306"/>
            <a:ext cx="10464800" cy="1130301"/>
          </a:xfrm>
          <a:prstGeom prst="rect">
            <a:avLst/>
          </a:prstGeom>
        </p:spPr>
        <p:txBody>
          <a:bodyPr/>
          <a:lstStyle>
            <a:lvl1pPr>
              <a:defRPr sz="4500" b="1"/>
            </a:lvl1pPr>
          </a:lstStyle>
          <a:p>
            <a:r>
              <a:rPr lang="en-US" dirty="0"/>
              <a:t>By </a:t>
            </a:r>
            <a:r>
              <a:rPr lang="zh-CN" altLang="en-US" dirty="0"/>
              <a:t>波波微课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91" name="A leaf node is a node with no children. These have been highlighted in orange."/>
          <p:cNvSpPr/>
          <p:nvPr/>
        </p:nvSpPr>
        <p:spPr>
          <a:xfrm>
            <a:off x="851342" y="4063758"/>
            <a:ext cx="6061871" cy="16260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lang="zh-CN" altLang="en-US" dirty="0"/>
              <a:t>没有子节点的节点称为</a:t>
            </a:r>
            <a:r>
              <a:rPr lang="zh-CN" altLang="en-US" b="1" dirty="0">
                <a:solidFill>
                  <a:srgbClr val="11DBE2"/>
                </a:solidFill>
              </a:rPr>
              <a:t>叶子结点</a:t>
            </a:r>
            <a:r>
              <a:rPr lang="en-US" altLang="zh-CN" b="1" dirty="0">
                <a:solidFill>
                  <a:srgbClr val="11DBE2"/>
                </a:solidFill>
              </a:rPr>
              <a:t>(leaf node)</a:t>
            </a:r>
            <a:r>
              <a:rPr lang="zh-CN" altLang="en-US" dirty="0"/>
              <a:t>。右图，黄色高亮的节点是叶子结点。</a:t>
            </a:r>
            <a:endParaRPr dirty="0"/>
          </a:p>
        </p:txBody>
      </p:sp>
      <p:sp>
        <p:nvSpPr>
          <p:cNvPr id="292"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4"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8"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9"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 name="3"/>
          <p:cNvSpPr/>
          <p:nvPr/>
        </p:nvSpPr>
        <p:spPr>
          <a:xfrm>
            <a:off x="10568368" y="6713751"/>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 name="3"/>
          <p:cNvSpPr/>
          <p:nvPr/>
        </p:nvSpPr>
        <p:spPr>
          <a:xfrm>
            <a:off x="11474587" y="6713751"/>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5"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 name="8"/>
          <p:cNvSpPr/>
          <p:nvPr/>
        </p:nvSpPr>
        <p:spPr>
          <a:xfrm>
            <a:off x="11907361" y="5507251"/>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8"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 name="3"/>
          <p:cNvSpPr/>
          <p:nvPr/>
        </p:nvSpPr>
        <p:spPr>
          <a:xfrm>
            <a:off x="7852343" y="5482632"/>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 name="2"/>
          <p:cNvSpPr/>
          <p:nvPr/>
        </p:nvSpPr>
        <p:spPr>
          <a:xfrm>
            <a:off x="9849095" y="5469151"/>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2"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 name="4"/>
          <p:cNvSpPr/>
          <p:nvPr/>
        </p:nvSpPr>
        <p:spPr>
          <a:xfrm>
            <a:off x="8726285" y="675464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4"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 name="2"/>
          <p:cNvSpPr/>
          <p:nvPr/>
        </p:nvSpPr>
        <p:spPr>
          <a:xfrm>
            <a:off x="7852343" y="6754640"/>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2"/>
          <p:cNvSpPr/>
          <p:nvPr/>
        </p:nvSpPr>
        <p:spPr>
          <a:xfrm>
            <a:off x="9600228" y="675464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6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56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6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79"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58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8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2"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8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8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91"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592"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93"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94"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9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9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0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60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05"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6"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0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8"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0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0"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1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5"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616"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17"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8"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0"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2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2"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2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62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29"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3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3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9"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64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4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42"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4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4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5"/>
          <p:cNvSpPr/>
          <p:nvPr/>
        </p:nvSpPr>
        <p:spPr>
          <a:xfrm>
            <a:off x="9535431" y="695725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4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5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65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5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6"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5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5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0"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6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2"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6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6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66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6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70"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4"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6" name="5"/>
          <p:cNvSpPr/>
          <p:nvPr/>
        </p:nvSpPr>
        <p:spPr>
          <a:xfrm>
            <a:off x="9535431" y="695725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7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1"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682"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83"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84"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8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91"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21" name="A subtree is a tree entirely contained within another. They are usually denoted using triangles."/>
          <p:cNvSpPr/>
          <p:nvPr/>
        </p:nvSpPr>
        <p:spPr>
          <a:xfrm>
            <a:off x="1346571" y="4317673"/>
            <a:ext cx="6857258" cy="11182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lang="zh-CN" altLang="en-US" b="1" dirty="0">
                <a:solidFill>
                  <a:srgbClr val="11DBE2"/>
                </a:solidFill>
              </a:rPr>
              <a:t>子树</a:t>
            </a:r>
            <a:r>
              <a:rPr lang="zh-CN" altLang="en-US" dirty="0"/>
              <a:t>是包含在一棵大树中的小树。通常用三角形表示。</a:t>
            </a:r>
            <a:endParaRPr dirty="0"/>
          </a:p>
        </p:txBody>
      </p:sp>
      <p:sp>
        <p:nvSpPr>
          <p:cNvPr id="322" name="Circle"/>
          <p:cNvSpPr/>
          <p:nvPr/>
        </p:nvSpPr>
        <p:spPr>
          <a:xfrm>
            <a:off x="9472631" y="37653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3" name="Line"/>
          <p:cNvSpPr/>
          <p:nvPr/>
        </p:nvSpPr>
        <p:spPr>
          <a:xfrm flipV="1">
            <a:off x="9002176" y="45245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 name="Line"/>
          <p:cNvSpPr/>
          <p:nvPr/>
        </p:nvSpPr>
        <p:spPr>
          <a:xfrm flipH="1" flipV="1">
            <a:off x="10221001" y="44886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 name="Line"/>
          <p:cNvSpPr/>
          <p:nvPr/>
        </p:nvSpPr>
        <p:spPr>
          <a:xfrm flipH="1" flipV="1">
            <a:off x="9895625" y="46037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 name="Triangle"/>
          <p:cNvSpPr/>
          <p:nvPr/>
        </p:nvSpPr>
        <p:spPr>
          <a:xfrm>
            <a:off x="10407487"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7" name="Triangle"/>
          <p:cNvSpPr/>
          <p:nvPr/>
        </p:nvSpPr>
        <p:spPr>
          <a:xfrm>
            <a:off x="9488478" y="51516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8" name="Triangle"/>
          <p:cNvSpPr/>
          <p:nvPr/>
        </p:nvSpPr>
        <p:spPr>
          <a:xfrm>
            <a:off x="8569468"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9" name="Note: Subtrees may consist of a single node!"/>
          <p:cNvSpPr/>
          <p:nvPr/>
        </p:nvSpPr>
        <p:spPr>
          <a:xfrm>
            <a:off x="2942138" y="6961505"/>
            <a:ext cx="712053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dirty="0"/>
              <a:t>注意</a:t>
            </a:r>
            <a:r>
              <a:rPr b="1" dirty="0"/>
              <a:t>:</a:t>
            </a:r>
            <a:r>
              <a:rPr dirty="0"/>
              <a:t> </a:t>
            </a:r>
            <a:r>
              <a:rPr lang="zh-CN" altLang="en-US" dirty="0"/>
              <a:t>子树可能只包含单个节点！</a:t>
            </a:r>
            <a:endParaRPr dirty="0"/>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95"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696"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97"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8"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9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0"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0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0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4"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05"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09" name="Instructions:"/>
          <p:cNvSpPr/>
          <p:nvPr/>
        </p:nvSpPr>
        <p:spPr>
          <a:xfrm>
            <a:off x="1375151"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 b="1" u="sng" dirty="0" err="1"/>
              <a:t>指令</a:t>
            </a:r>
            <a:r>
              <a:rPr lang="zh-CN" altLang="en-US" b="1" u="sng" dirty="0"/>
              <a:t>：</a:t>
            </a:r>
            <a:endParaRPr lang="en" dirty="0"/>
          </a:p>
        </p:txBody>
      </p:sp>
      <p:sp>
        <p:nvSpPr>
          <p:cNvPr id="171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11"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2"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1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6" name="4"/>
          <p:cNvSpPr/>
          <p:nvPr/>
        </p:nvSpPr>
        <p:spPr>
          <a:xfrm>
            <a:off x="8331472" y="58244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1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8"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1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2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72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2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6"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8"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2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3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5"/>
          <p:cNvSpPr/>
          <p:nvPr/>
        </p:nvSpPr>
        <p:spPr>
          <a:xfrm>
            <a:off x="9535431" y="695725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3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73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3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4"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4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4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8" name="6"/>
          <p:cNvSpPr/>
          <p:nvPr/>
        </p:nvSpPr>
        <p:spPr>
          <a:xfrm>
            <a:off x="10749551" y="809009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49"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5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75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55"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56"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7"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8"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9" name="4"/>
          <p:cNvSpPr/>
          <p:nvPr/>
        </p:nvSpPr>
        <p:spPr>
          <a:xfrm>
            <a:off x="8331472" y="58244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60"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1" name="5"/>
          <p:cNvSpPr/>
          <p:nvPr/>
        </p:nvSpPr>
        <p:spPr>
          <a:xfrm>
            <a:off x="9535431" y="695725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62"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3" name="6"/>
          <p:cNvSpPr/>
          <p:nvPr/>
        </p:nvSpPr>
        <p:spPr>
          <a:xfrm>
            <a:off x="10749551" y="809009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64"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This type of linear behaviour is very bad and is the reason why balanced binary search trees were invented."/>
          <p:cNvSpPr/>
          <p:nvPr/>
        </p:nvSpPr>
        <p:spPr>
          <a:xfrm>
            <a:off x="132896" y="7471719"/>
            <a:ext cx="8947846"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这种线性</a:t>
            </a:r>
            <a:r>
              <a:rPr lang="en-US" altLang="zh-CN" dirty="0"/>
              <a:t>BST</a:t>
            </a:r>
            <a:r>
              <a:rPr lang="zh-CN" altLang="en-US" dirty="0"/>
              <a:t>的</a:t>
            </a:r>
            <a:r>
              <a:rPr lang="zh-CN" altLang="en-US" b="1" dirty="0">
                <a:solidFill>
                  <a:srgbClr val="D55854"/>
                </a:solidFill>
              </a:rPr>
              <a:t>性能很差</a:t>
            </a:r>
            <a:r>
              <a:rPr lang="zh-CN" altLang="en-US" dirty="0"/>
              <a:t>，所以才有后面要讲的</a:t>
            </a:r>
            <a:r>
              <a:rPr lang="zh-CN" altLang="en-US" b="1" dirty="0">
                <a:solidFill>
                  <a:srgbClr val="11DBE2"/>
                </a:solidFill>
              </a:rPr>
              <a:t>平衡二叉搜索树</a:t>
            </a:r>
            <a:r>
              <a:rPr lang="zh-CN" altLang="en-US" dirty="0"/>
              <a:t>。</a:t>
            </a:r>
            <a:endParaRPr dirty="0"/>
          </a:p>
        </p:txBody>
      </p:sp>
      <p:sp>
        <p:nvSpPr>
          <p:cNvPr id="17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8" name="Removing elements from a Binary Search Tree (BST)"/>
          <p:cNvSpPr>
            <a:spLocks noGrp="1"/>
          </p:cNvSpPr>
          <p:nvPr>
            <p:ph type="title"/>
          </p:nvPr>
        </p:nvSpPr>
        <p:spPr>
          <a:xfrm>
            <a:off x="555159" y="2550678"/>
            <a:ext cx="11894482" cy="4120656"/>
          </a:xfrm>
          <a:prstGeom prst="rect">
            <a:avLst/>
          </a:prstGeom>
        </p:spPr>
        <p:txBody>
          <a:bodyPr>
            <a:normAutofit/>
          </a:bodyPr>
          <a:lstStyle>
            <a:lvl1pPr defTabSz="479044">
              <a:defRPr sz="9020" b="1"/>
            </a:lvl1pPr>
          </a:lstStyle>
          <a:p>
            <a:r>
              <a:rPr lang="en-US" dirty="0" err="1"/>
              <a:t>从二叉搜索树中</a:t>
            </a:r>
            <a:br>
              <a:rPr lang="en-US" dirty="0"/>
            </a:br>
            <a:r>
              <a:rPr lang="en-US" dirty="0" err="1"/>
              <a:t>移除元素</a:t>
            </a:r>
            <a:endParaRPr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Removing elements from a Binary Search Tree (BST) can be seen as a two step process."/>
          <p:cNvSpPr/>
          <p:nvPr/>
        </p:nvSpPr>
        <p:spPr>
          <a:xfrm>
            <a:off x="827943" y="1200993"/>
            <a:ext cx="12005568"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lang="zh-CN" altLang="en-US" dirty="0"/>
              <a:t>从</a:t>
            </a:r>
            <a:r>
              <a:rPr lang="en-US" altLang="zh-CN" dirty="0"/>
              <a:t>BST</a:t>
            </a:r>
            <a:r>
              <a:rPr lang="zh-CN" altLang="en-US" dirty="0"/>
              <a:t>中移除元素，可以认为是一个两步流程：</a:t>
            </a:r>
            <a:endParaRPr dirty="0"/>
          </a:p>
        </p:txBody>
      </p:sp>
      <p:sp>
        <p:nvSpPr>
          <p:cNvPr id="1771" name="Removing elements from a BST"/>
          <p:cNvSpPr>
            <a:spLocks noGrp="1"/>
          </p:cNvSpPr>
          <p:nvPr>
            <p:ph type="title"/>
          </p:nvPr>
        </p:nvSpPr>
        <p:spPr>
          <a:xfrm>
            <a:off x="348493" y="91933"/>
            <a:ext cx="12583071" cy="1221781"/>
          </a:xfrm>
          <a:prstGeom prst="rect">
            <a:avLst/>
          </a:prstGeom>
        </p:spPr>
        <p:txBody>
          <a:bodyPr/>
          <a:lstStyle>
            <a:lvl1pPr defTabSz="420624">
              <a:defRPr sz="5760" b="1"/>
            </a:lvl1pPr>
          </a:lstStyle>
          <a:p>
            <a:r>
              <a:rPr lang="en-US" dirty="0" err="1"/>
              <a:t>从二叉搜索树中移除元素</a:t>
            </a:r>
            <a:endParaRPr dirty="0"/>
          </a:p>
        </p:txBody>
      </p:sp>
      <p:sp>
        <p:nvSpPr>
          <p:cNvPr id="1772" name="1) Find the element we wish to remove (if it exists)"/>
          <p:cNvSpPr/>
          <p:nvPr/>
        </p:nvSpPr>
        <p:spPr>
          <a:xfrm>
            <a:off x="890290" y="2919320"/>
            <a:ext cx="11286567" cy="142800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1) </a:t>
            </a:r>
            <a:r>
              <a:rPr lang="zh-CN" altLang="en-US" b="1" dirty="0">
                <a:solidFill>
                  <a:srgbClr val="E9A432"/>
                </a:solidFill>
              </a:rPr>
              <a:t>查找</a:t>
            </a:r>
            <a:r>
              <a:rPr b="1" dirty="0">
                <a:solidFill>
                  <a:schemeClr val="accent4">
                    <a:hueOff val="102361"/>
                    <a:satOff val="14118"/>
                    <a:lumOff val="10675"/>
                  </a:schemeClr>
                </a:solidFill>
              </a:rPr>
              <a:t>Find</a:t>
            </a:r>
            <a:r>
              <a:rPr dirty="0"/>
              <a:t> </a:t>
            </a:r>
            <a:r>
              <a:rPr lang="zh-CN" altLang="en-US" dirty="0"/>
              <a:t>找到我们要移除的元素</a:t>
            </a:r>
            <a:r>
              <a:rPr lang="en-US" altLang="zh-CN" dirty="0"/>
              <a:t>(</a:t>
            </a:r>
            <a:r>
              <a:rPr lang="zh-CN" altLang="en-US" dirty="0"/>
              <a:t>如果存在的话</a:t>
            </a:r>
            <a:r>
              <a:rPr lang="en-US" altLang="zh-CN" dirty="0"/>
              <a:t>)</a:t>
            </a:r>
            <a:endParaRPr dirty="0"/>
          </a:p>
        </p:txBody>
      </p:sp>
      <p:sp>
        <p:nvSpPr>
          <p:cNvPr id="1773" name="2) Replace the node we want to remove with its successor (if any) to maintain the BST invariant."/>
          <p:cNvSpPr/>
          <p:nvPr/>
        </p:nvSpPr>
        <p:spPr>
          <a:xfrm>
            <a:off x="265330" y="3886100"/>
            <a:ext cx="1184918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2) </a:t>
            </a:r>
            <a:r>
              <a:rPr lang="zh-CN" altLang="en-US" b="1" dirty="0">
                <a:solidFill>
                  <a:srgbClr val="E9A432"/>
                </a:solidFill>
              </a:rPr>
              <a:t>置换</a:t>
            </a:r>
            <a:r>
              <a:rPr b="1" dirty="0">
                <a:solidFill>
                  <a:schemeClr val="accent4">
                    <a:hueOff val="102361"/>
                    <a:satOff val="14118"/>
                    <a:lumOff val="10675"/>
                  </a:schemeClr>
                </a:solidFill>
              </a:rPr>
              <a:t>Replace</a:t>
            </a:r>
            <a:r>
              <a:rPr dirty="0"/>
              <a:t> </a:t>
            </a:r>
            <a:r>
              <a:rPr lang="zh-CN" altLang="en-US" dirty="0"/>
              <a:t>将要移除的节点置换成它的后继</a:t>
            </a:r>
            <a:r>
              <a:rPr lang="en-US" altLang="zh-CN" dirty="0"/>
              <a:t>(successor)</a:t>
            </a:r>
            <a:r>
              <a:rPr lang="zh-CN" altLang="en-US" dirty="0"/>
              <a:t>节点</a:t>
            </a:r>
            <a:r>
              <a:rPr lang="en-US" altLang="zh-CN" dirty="0"/>
              <a:t>(</a:t>
            </a:r>
            <a:r>
              <a:rPr lang="zh-CN" altLang="en-US" dirty="0"/>
              <a:t>如果存在的话</a:t>
            </a:r>
            <a:r>
              <a:rPr lang="en-US" altLang="zh-CN" dirty="0"/>
              <a:t>)</a:t>
            </a:r>
            <a:r>
              <a:rPr lang="zh-CN" altLang="en-US" dirty="0"/>
              <a:t>，以保持</a:t>
            </a:r>
            <a:r>
              <a:rPr lang="en-US" altLang="zh-CN" dirty="0"/>
              <a:t>BST</a:t>
            </a:r>
            <a:r>
              <a:rPr lang="zh-CN" altLang="en-US" dirty="0"/>
              <a:t>不变式。</a:t>
            </a:r>
            <a:endParaRPr dirty="0"/>
          </a:p>
        </p:txBody>
      </p:sp>
      <p:sp>
        <p:nvSpPr>
          <p:cNvPr id="1774" name="Recall the BST invariant: left subtree has smaller elements and right subtree has larger elements."/>
          <p:cNvSpPr/>
          <p:nvPr/>
        </p:nvSpPr>
        <p:spPr>
          <a:xfrm>
            <a:off x="741313" y="6393607"/>
            <a:ext cx="11522174" cy="18613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lang="en-US" dirty="0" err="1"/>
              <a:t>复习</a:t>
            </a:r>
            <a:r>
              <a:rPr lang="en-US" b="1" dirty="0" err="1">
                <a:solidFill>
                  <a:srgbClr val="11DBE2"/>
                </a:solidFill>
              </a:rPr>
              <a:t>BST不变式</a:t>
            </a:r>
            <a:r>
              <a:rPr dirty="0"/>
              <a:t>: </a:t>
            </a:r>
            <a:r>
              <a:rPr lang="en-US" dirty="0" err="1"/>
              <a:t>左子树的元素都比当前节点小</a:t>
            </a:r>
            <a:r>
              <a:rPr lang="zh-CN" altLang="en-US" dirty="0"/>
              <a:t>，右子树的元素都比当前节点大。</a:t>
            </a:r>
            <a:endParaRPr dirty="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查找阶段</a:t>
            </a:r>
            <a:endParaRPr dirty="0"/>
          </a:p>
        </p:txBody>
      </p:sp>
      <p:sp>
        <p:nvSpPr>
          <p:cNvPr id="1777" name="When searching our BST for a node with a particular value one of four things will happen:"/>
          <p:cNvSpPr/>
          <p:nvPr/>
        </p:nvSpPr>
        <p:spPr>
          <a:xfrm>
            <a:off x="1145517" y="2237104"/>
            <a:ext cx="10713766"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dirty="0" err="1"/>
              <a:t>BST查找算法</a:t>
            </a:r>
            <a:r>
              <a:rPr lang="zh-CN" altLang="en-US" dirty="0"/>
              <a:t>，分四种情况：</a:t>
            </a:r>
            <a:endParaRPr dirty="0"/>
          </a:p>
        </p:txBody>
      </p:sp>
      <p:sp>
        <p:nvSpPr>
          <p:cNvPr id="1778" name="We hit a null node at which point we know the value does not exist within our BST…"/>
          <p:cNvSpPr/>
          <p:nvPr/>
        </p:nvSpPr>
        <p:spPr>
          <a:xfrm>
            <a:off x="348492" y="3378200"/>
            <a:ext cx="13014582" cy="398057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625642" indent="-625642" algn="l">
              <a:buSzPct val="100000"/>
              <a:buAutoNum type="arabicParenR"/>
            </a:pPr>
            <a:r>
              <a:rPr lang="zh-CN" altLang="en-US" dirty="0"/>
              <a:t> 如果一直找到</a:t>
            </a:r>
            <a:r>
              <a:rPr lang="en-US" altLang="zh-CN" b="1" dirty="0">
                <a:solidFill>
                  <a:srgbClr val="11DBE2"/>
                </a:solidFill>
              </a:rPr>
              <a:t>null</a:t>
            </a:r>
            <a:r>
              <a:rPr lang="zh-CN" altLang="en-US" b="1" dirty="0">
                <a:solidFill>
                  <a:srgbClr val="11DBE2"/>
                </a:solidFill>
              </a:rPr>
              <a:t>节点</a:t>
            </a:r>
            <a:r>
              <a:rPr lang="zh-CN" altLang="en-US" dirty="0"/>
              <a:t>，判定要找的节点不存在。</a:t>
            </a:r>
            <a:endParaRPr lang="en" dirty="0"/>
          </a:p>
          <a:p>
            <a:pPr algn="l"/>
            <a:endParaRPr lang="en" dirty="0"/>
          </a:p>
          <a:p>
            <a:pPr algn="l"/>
            <a:r>
              <a:rPr dirty="0"/>
              <a:t>2) </a:t>
            </a:r>
            <a:r>
              <a:rPr lang="zh-CN" altLang="en-US"/>
              <a:t>如果元素</a:t>
            </a:r>
            <a:r>
              <a:rPr lang="zh-CN" altLang="en-US" dirty="0"/>
              <a:t>值和节点值</a:t>
            </a:r>
            <a:r>
              <a:rPr lang="zh-CN" altLang="en-US" b="1" dirty="0">
                <a:solidFill>
                  <a:srgbClr val="11DBE2"/>
                </a:solidFill>
              </a:rPr>
              <a:t>相等</a:t>
            </a:r>
            <a:r>
              <a:rPr lang="zh-CN" altLang="en-US" dirty="0"/>
              <a:t>，判定找到！</a:t>
            </a:r>
            <a:endParaRPr lang="en" dirty="0"/>
          </a:p>
          <a:p>
            <a:pPr algn="l"/>
            <a:endParaRPr lang="en" dirty="0"/>
          </a:p>
          <a:p>
            <a:pPr algn="l"/>
            <a:r>
              <a:rPr dirty="0"/>
              <a:t>3) </a:t>
            </a:r>
            <a:r>
              <a:rPr lang="zh-CN" altLang="en-US" dirty="0"/>
              <a:t>如果元素值</a:t>
            </a:r>
            <a:r>
              <a:rPr lang="zh-CN" altLang="en-US" b="1" dirty="0">
                <a:solidFill>
                  <a:srgbClr val="11DBE2"/>
                </a:solidFill>
              </a:rPr>
              <a:t>小于</a:t>
            </a:r>
            <a:r>
              <a:rPr lang="zh-CN" altLang="en-US" dirty="0"/>
              <a:t>节点值，就在左子树中继续查找。</a:t>
            </a:r>
            <a:endParaRPr lang="en" dirty="0"/>
          </a:p>
          <a:p>
            <a:pPr algn="l"/>
            <a:endParaRPr lang="en" dirty="0"/>
          </a:p>
          <a:p>
            <a:pPr algn="l"/>
            <a:r>
              <a:rPr dirty="0"/>
              <a:t>4)</a:t>
            </a:r>
            <a:r>
              <a:rPr lang="zh-CN" altLang="en-US" dirty="0"/>
              <a:t> 如果元素值</a:t>
            </a:r>
            <a:r>
              <a:rPr lang="zh-CN" altLang="en-US" b="1" dirty="0">
                <a:solidFill>
                  <a:srgbClr val="11DBE2"/>
                </a:solidFill>
              </a:rPr>
              <a:t>大于</a:t>
            </a:r>
            <a:r>
              <a:rPr lang="zh-CN" altLang="en-US" dirty="0"/>
              <a:t>节点值，就在右子树中继续查找。</a:t>
            </a:r>
            <a:endParaRPr dirty="0"/>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dirty="0" err="1"/>
              <a:t>查找阶段</a:t>
            </a:r>
            <a:endParaRPr dirty="0"/>
          </a:p>
        </p:txBody>
      </p:sp>
      <p:sp>
        <p:nvSpPr>
          <p:cNvPr id="1781"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782"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83"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84"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85"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86"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787"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88"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789"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3"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6"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97"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98"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99"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0"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1"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02"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3"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4"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05"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06"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07"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8"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9"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10"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1"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2" name="Find queries:"/>
          <p:cNvSpPr/>
          <p:nvPr/>
        </p:nvSpPr>
        <p:spPr>
          <a:xfrm>
            <a:off x="1101972"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endParaRPr dirty="0"/>
          </a:p>
        </p:txBody>
      </p:sp>
      <p:sp>
        <p:nvSpPr>
          <p:cNvPr id="1813"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816"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17"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18"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19"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20"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21"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22"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23"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2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32"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33"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3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3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40"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41"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4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4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184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9"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32"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3"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7"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8"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852"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53"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54"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55" name="5"/>
          <p:cNvSpPr/>
          <p:nvPr/>
        </p:nvSpPr>
        <p:spPr>
          <a:xfrm>
            <a:off x="5366308"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56" name="2"/>
          <p:cNvSpPr/>
          <p:nvPr/>
        </p:nvSpPr>
        <p:spPr>
          <a:xfrm>
            <a:off x="4672982" y="58761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7"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58" name="25"/>
          <p:cNvSpPr/>
          <p:nvPr/>
        </p:nvSpPr>
        <p:spPr>
          <a:xfrm>
            <a:off x="8494416" y="48220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59" name="42"/>
          <p:cNvSpPr/>
          <p:nvPr/>
        </p:nvSpPr>
        <p:spPr>
          <a:xfrm>
            <a:off x="9910954"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6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7" name="12"/>
          <p:cNvSpPr/>
          <p:nvPr/>
        </p:nvSpPr>
        <p:spPr>
          <a:xfrm>
            <a:off x="6238701" y="5922091"/>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68" name="11"/>
          <p:cNvSpPr/>
          <p:nvPr/>
        </p:nvSpPr>
        <p:spPr>
          <a:xfrm>
            <a:off x="5568532"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69" name="14"/>
          <p:cNvSpPr/>
          <p:nvPr/>
        </p:nvSpPr>
        <p:spPr>
          <a:xfrm>
            <a:off x="6985070"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7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2"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7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5" name="35"/>
          <p:cNvSpPr/>
          <p:nvPr/>
        </p:nvSpPr>
        <p:spPr>
          <a:xfrm>
            <a:off x="9337501" y="5922091"/>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76" name="33"/>
          <p:cNvSpPr/>
          <p:nvPr/>
        </p:nvSpPr>
        <p:spPr>
          <a:xfrm>
            <a:off x="8667332"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77" name="37"/>
          <p:cNvSpPr/>
          <p:nvPr/>
        </p:nvSpPr>
        <p:spPr>
          <a:xfrm>
            <a:off x="10083870"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7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47"/>
          <p:cNvSpPr/>
          <p:nvPr/>
        </p:nvSpPr>
        <p:spPr>
          <a:xfrm>
            <a:off x="10729608" y="59015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8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3"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1884"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888"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89"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9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9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9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9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9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9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9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0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0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0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0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1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1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1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1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9"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192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21"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924"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25"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2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27"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28"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9"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30"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31"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3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9"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40"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41"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4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7"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48"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4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5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5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5"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1956"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7"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960"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6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6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6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6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6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6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6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5" name="12"/>
          <p:cNvSpPr/>
          <p:nvPr/>
        </p:nvSpPr>
        <p:spPr>
          <a:xfrm>
            <a:off x="6238701" y="5922091"/>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7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7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7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8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8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8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8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8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1"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1992"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3"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1996"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97"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98"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99"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0"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01"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02"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03"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0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1"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12"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13" name="14"/>
          <p:cNvSpPr/>
          <p:nvPr/>
        </p:nvSpPr>
        <p:spPr>
          <a:xfrm>
            <a:off x="6985070"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1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1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9"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20"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21"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2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2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7"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02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9"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032"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3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3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3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3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3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3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3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4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4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4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5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5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5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5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5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6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3"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064"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068"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69"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70"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71" name="5"/>
          <p:cNvSpPr/>
          <p:nvPr/>
        </p:nvSpPr>
        <p:spPr>
          <a:xfrm>
            <a:off x="5366308"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72" name="2"/>
          <p:cNvSpPr/>
          <p:nvPr/>
        </p:nvSpPr>
        <p:spPr>
          <a:xfrm>
            <a:off x="4672982" y="58761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73"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74" name="25"/>
          <p:cNvSpPr/>
          <p:nvPr/>
        </p:nvSpPr>
        <p:spPr>
          <a:xfrm>
            <a:off x="8494416" y="48220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75" name="42"/>
          <p:cNvSpPr/>
          <p:nvPr/>
        </p:nvSpPr>
        <p:spPr>
          <a:xfrm>
            <a:off x="9910954"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7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3" name="12"/>
          <p:cNvSpPr/>
          <p:nvPr/>
        </p:nvSpPr>
        <p:spPr>
          <a:xfrm>
            <a:off x="6238701" y="5922091"/>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4" name="11"/>
          <p:cNvSpPr/>
          <p:nvPr/>
        </p:nvSpPr>
        <p:spPr>
          <a:xfrm>
            <a:off x="5568532"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85" name="14"/>
          <p:cNvSpPr/>
          <p:nvPr/>
        </p:nvSpPr>
        <p:spPr>
          <a:xfrm>
            <a:off x="6985070"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8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8"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8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1" name="35"/>
          <p:cNvSpPr/>
          <p:nvPr/>
        </p:nvSpPr>
        <p:spPr>
          <a:xfrm>
            <a:off x="9337501" y="5922091"/>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92" name="33"/>
          <p:cNvSpPr/>
          <p:nvPr/>
        </p:nvSpPr>
        <p:spPr>
          <a:xfrm>
            <a:off x="8667332"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93" name="37"/>
          <p:cNvSpPr/>
          <p:nvPr/>
        </p:nvSpPr>
        <p:spPr>
          <a:xfrm>
            <a:off x="10083870"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9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6" name="47"/>
          <p:cNvSpPr/>
          <p:nvPr/>
        </p:nvSpPr>
        <p:spPr>
          <a:xfrm>
            <a:off x="10729608" y="59015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9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9"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100"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1"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104"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05"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06"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07"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08"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0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10"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11"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1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9"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20"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21"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2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2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7"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28"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2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3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2"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3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5"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136"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7"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140"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4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4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4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4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4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46" name="25"/>
          <p:cNvSpPr/>
          <p:nvPr/>
        </p:nvSpPr>
        <p:spPr>
          <a:xfrm>
            <a:off x="8494416" y="48220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4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4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5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5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6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6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6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6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6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1"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172"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3"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212"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1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1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1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1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1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1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2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2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2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3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3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3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3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3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4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3"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244"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41"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2"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6"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7"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248"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49"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50"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51" name="5"/>
          <p:cNvSpPr/>
          <p:nvPr/>
        </p:nvSpPr>
        <p:spPr>
          <a:xfrm>
            <a:off x="5366308"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52" name="2"/>
          <p:cNvSpPr/>
          <p:nvPr/>
        </p:nvSpPr>
        <p:spPr>
          <a:xfrm>
            <a:off x="4672982" y="58761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53"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54" name="25"/>
          <p:cNvSpPr/>
          <p:nvPr/>
        </p:nvSpPr>
        <p:spPr>
          <a:xfrm>
            <a:off x="8494416" y="48220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55" name="42"/>
          <p:cNvSpPr/>
          <p:nvPr/>
        </p:nvSpPr>
        <p:spPr>
          <a:xfrm>
            <a:off x="9910954"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5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3" name="12"/>
          <p:cNvSpPr/>
          <p:nvPr/>
        </p:nvSpPr>
        <p:spPr>
          <a:xfrm>
            <a:off x="6238701" y="5922091"/>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64" name="11"/>
          <p:cNvSpPr/>
          <p:nvPr/>
        </p:nvSpPr>
        <p:spPr>
          <a:xfrm>
            <a:off x="5568532"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65" name="14"/>
          <p:cNvSpPr/>
          <p:nvPr/>
        </p:nvSpPr>
        <p:spPr>
          <a:xfrm>
            <a:off x="6985070"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6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8"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6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1" name="35"/>
          <p:cNvSpPr/>
          <p:nvPr/>
        </p:nvSpPr>
        <p:spPr>
          <a:xfrm>
            <a:off x="9337501" y="5922091"/>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72" name="33"/>
          <p:cNvSpPr/>
          <p:nvPr/>
        </p:nvSpPr>
        <p:spPr>
          <a:xfrm>
            <a:off x="8667332"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73" name="37"/>
          <p:cNvSpPr/>
          <p:nvPr/>
        </p:nvSpPr>
        <p:spPr>
          <a:xfrm>
            <a:off x="10083870"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7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6" name="47"/>
          <p:cNvSpPr/>
          <p:nvPr/>
        </p:nvSpPr>
        <p:spPr>
          <a:xfrm>
            <a:off x="10729608" y="59015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7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9"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280"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28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284"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85"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86"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87"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88"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90"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91"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9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9"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00"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01"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0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0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7"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08"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0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1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2"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1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5"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316"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17"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320"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2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2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2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2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2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27" name="42"/>
          <p:cNvSpPr/>
          <p:nvPr/>
        </p:nvSpPr>
        <p:spPr>
          <a:xfrm>
            <a:off x="9910954"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2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3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3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4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4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4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4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4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1"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352"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53"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356"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57"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58"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59"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60"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1"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62"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63"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6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1"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72"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73"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7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6"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7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9" name="35"/>
          <p:cNvSpPr/>
          <p:nvPr/>
        </p:nvSpPr>
        <p:spPr>
          <a:xfrm>
            <a:off x="9337501" y="5922091"/>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80"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81"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8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4"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8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7"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388"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89"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392"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9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9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9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9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9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9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9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0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0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0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1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1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1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17" name="37"/>
          <p:cNvSpPr/>
          <p:nvPr/>
        </p:nvSpPr>
        <p:spPr>
          <a:xfrm>
            <a:off x="10083870"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1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2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3"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424"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25"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464"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465"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46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467"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68"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6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470"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471"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7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9"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0"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81"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8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8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7"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88"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8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9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2"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9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5"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496"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9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500"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01"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02" name="31"/>
          <p:cNvSpPr/>
          <p:nvPr/>
        </p:nvSpPr>
        <p:spPr>
          <a:xfrm>
            <a:off x="9164585"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03" name="5"/>
          <p:cNvSpPr/>
          <p:nvPr/>
        </p:nvSpPr>
        <p:spPr>
          <a:xfrm>
            <a:off x="5366308"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04" name="2"/>
          <p:cNvSpPr/>
          <p:nvPr/>
        </p:nvSpPr>
        <p:spPr>
          <a:xfrm>
            <a:off x="4672982" y="58761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05"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06" name="25"/>
          <p:cNvSpPr/>
          <p:nvPr/>
        </p:nvSpPr>
        <p:spPr>
          <a:xfrm>
            <a:off x="8494416" y="48220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07" name="42"/>
          <p:cNvSpPr/>
          <p:nvPr/>
        </p:nvSpPr>
        <p:spPr>
          <a:xfrm>
            <a:off x="9910954"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0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5" name="12"/>
          <p:cNvSpPr/>
          <p:nvPr/>
        </p:nvSpPr>
        <p:spPr>
          <a:xfrm>
            <a:off x="6238701" y="5922091"/>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16" name="11"/>
          <p:cNvSpPr/>
          <p:nvPr/>
        </p:nvSpPr>
        <p:spPr>
          <a:xfrm>
            <a:off x="5568532"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17" name="14"/>
          <p:cNvSpPr/>
          <p:nvPr/>
        </p:nvSpPr>
        <p:spPr>
          <a:xfrm>
            <a:off x="6985070"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1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0"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2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3" name="35"/>
          <p:cNvSpPr/>
          <p:nvPr/>
        </p:nvSpPr>
        <p:spPr>
          <a:xfrm>
            <a:off x="9337501" y="5922091"/>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24" name="33"/>
          <p:cNvSpPr/>
          <p:nvPr/>
        </p:nvSpPr>
        <p:spPr>
          <a:xfrm>
            <a:off x="8667332"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25" name="37"/>
          <p:cNvSpPr/>
          <p:nvPr/>
        </p:nvSpPr>
        <p:spPr>
          <a:xfrm>
            <a:off x="10083870" y="7022107"/>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2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8" name="47"/>
          <p:cNvSpPr/>
          <p:nvPr/>
        </p:nvSpPr>
        <p:spPr>
          <a:xfrm>
            <a:off x="10729608" y="5901575"/>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2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1"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532"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33"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536"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37" name="10"/>
          <p:cNvSpPr/>
          <p:nvPr/>
        </p:nvSpPr>
        <p:spPr>
          <a:xfrm>
            <a:off x="6048201" y="372206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38"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39"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40"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41"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42"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43"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4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52"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53"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5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6"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5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9"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60"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61"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6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4"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6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7"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568"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69"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572"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7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7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7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7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77" name="15"/>
          <p:cNvSpPr/>
          <p:nvPr/>
        </p:nvSpPr>
        <p:spPr>
          <a:xfrm>
            <a:off x="6830707" y="48220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7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7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8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8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8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9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9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9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9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9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0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3"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604"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05"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608"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0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1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1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1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1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1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1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1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2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2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2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8"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2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3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3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3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3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9"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640"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41"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50"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1"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5"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6"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7"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8"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2"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3"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4"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查找阶段</a:t>
            </a:r>
            <a:endParaRPr dirty="0"/>
          </a:p>
        </p:txBody>
      </p:sp>
      <p:sp>
        <p:nvSpPr>
          <p:cNvPr id="2644" name="20"/>
          <p:cNvSpPr/>
          <p:nvPr/>
        </p:nvSpPr>
        <p:spPr>
          <a:xfrm>
            <a:off x="7607370" y="25868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45"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4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47"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48"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4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50"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51"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5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60"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61"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6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19"/>
          <p:cNvSpPr/>
          <p:nvPr/>
        </p:nvSpPr>
        <p:spPr>
          <a:xfrm>
            <a:off x="7630807" y="5901575"/>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6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7"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68"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69"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7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2"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7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5" name="Find queries:"/>
          <p:cNvSpPr/>
          <p:nvPr/>
        </p:nvSpPr>
        <p:spPr>
          <a:xfrm>
            <a:off x="1101970" y="2867172"/>
            <a:ext cx="241091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查询指令：</a:t>
            </a:r>
          </a:p>
        </p:txBody>
      </p:sp>
      <p:sp>
        <p:nvSpPr>
          <p:cNvPr id="2676"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7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78" name="At this point we discover that 17 does not exist!"/>
          <p:cNvSpPr/>
          <p:nvPr/>
        </p:nvSpPr>
        <p:spPr>
          <a:xfrm>
            <a:off x="2323281" y="8342708"/>
            <a:ext cx="8530165"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现在可以判定</a:t>
            </a:r>
            <a:r>
              <a:rPr lang="en-US" altLang="zh-CN" dirty="0"/>
              <a:t>17</a:t>
            </a:r>
            <a:r>
              <a:rPr lang="zh-CN" altLang="en-US" dirty="0"/>
              <a:t>不存在</a:t>
            </a:r>
            <a:r>
              <a:rPr dirty="0"/>
              <a:t>!</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0"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681" name="Four Cases"/>
          <p:cNvSpPr/>
          <p:nvPr/>
        </p:nvSpPr>
        <p:spPr>
          <a:xfrm>
            <a:off x="5665402" y="1403876"/>
            <a:ext cx="194925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四种情况</a:t>
            </a:r>
            <a:endParaRPr dirty="0"/>
          </a:p>
        </p:txBody>
      </p:sp>
      <p:sp>
        <p:nvSpPr>
          <p:cNvPr id="2682" name="Triangle"/>
          <p:cNvSpPr/>
          <p:nvPr/>
        </p:nvSpPr>
        <p:spPr>
          <a:xfrm>
            <a:off x="83262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3" name="Triangle"/>
          <p:cNvSpPr/>
          <p:nvPr/>
        </p:nvSpPr>
        <p:spPr>
          <a:xfrm>
            <a:off x="101804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4" name="Line"/>
          <p:cNvSpPr/>
          <p:nvPr/>
        </p:nvSpPr>
        <p:spPr>
          <a:xfrm>
            <a:off x="10047054" y="58893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5" name="Line"/>
          <p:cNvSpPr/>
          <p:nvPr/>
        </p:nvSpPr>
        <p:spPr>
          <a:xfrm flipH="1">
            <a:off x="8812697" y="58932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6" name="Triangle"/>
          <p:cNvSpPr/>
          <p:nvPr/>
        </p:nvSpPr>
        <p:spPr>
          <a:xfrm>
            <a:off x="83262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87" name="Triangle"/>
          <p:cNvSpPr/>
          <p:nvPr/>
        </p:nvSpPr>
        <p:spPr>
          <a:xfrm>
            <a:off x="101804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8" name="Line"/>
          <p:cNvSpPr/>
          <p:nvPr/>
        </p:nvSpPr>
        <p:spPr>
          <a:xfrm>
            <a:off x="10047054" y="2178349"/>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9" name="Line"/>
          <p:cNvSpPr/>
          <p:nvPr/>
        </p:nvSpPr>
        <p:spPr>
          <a:xfrm flipH="1">
            <a:off x="8812697" y="2182263"/>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0" name="Triangle"/>
          <p:cNvSpPr/>
          <p:nvPr/>
        </p:nvSpPr>
        <p:spPr>
          <a:xfrm>
            <a:off x="19878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91" name="Triangle"/>
          <p:cNvSpPr/>
          <p:nvPr/>
        </p:nvSpPr>
        <p:spPr>
          <a:xfrm>
            <a:off x="38420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2" name="Line"/>
          <p:cNvSpPr/>
          <p:nvPr/>
        </p:nvSpPr>
        <p:spPr>
          <a:xfrm>
            <a:off x="3708652" y="593582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3" name="Line"/>
          <p:cNvSpPr/>
          <p:nvPr/>
        </p:nvSpPr>
        <p:spPr>
          <a:xfrm flipH="1">
            <a:off x="2474295" y="593973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4" name="Triangle"/>
          <p:cNvSpPr/>
          <p:nvPr/>
        </p:nvSpPr>
        <p:spPr>
          <a:xfrm>
            <a:off x="19878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5" name="Triangle"/>
          <p:cNvSpPr/>
          <p:nvPr/>
        </p:nvSpPr>
        <p:spPr>
          <a:xfrm>
            <a:off x="38420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6" name="Line"/>
          <p:cNvSpPr/>
          <p:nvPr/>
        </p:nvSpPr>
        <p:spPr>
          <a:xfrm>
            <a:off x="3708652" y="229426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7" name="Line"/>
          <p:cNvSpPr/>
          <p:nvPr/>
        </p:nvSpPr>
        <p:spPr>
          <a:xfrm flipH="1">
            <a:off x="2474295" y="229817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8" name="Node to remove is a…"/>
          <p:cNvSpPr/>
          <p:nvPr/>
        </p:nvSpPr>
        <p:spPr>
          <a:xfrm>
            <a:off x="1516693" y="4057731"/>
            <a:ext cx="356507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rPr lang="zh-CN" altLang="en-US" dirty="0"/>
              <a:t>要移除的是叶子节点</a:t>
            </a:r>
            <a:endParaRPr dirty="0"/>
          </a:p>
        </p:txBody>
      </p:sp>
      <p:sp>
        <p:nvSpPr>
          <p:cNvPr id="2699" name="Node to remove has a right subtree but no left subtree"/>
          <p:cNvSpPr/>
          <p:nvPr/>
        </p:nvSpPr>
        <p:spPr>
          <a:xfrm>
            <a:off x="7151286" y="3753945"/>
            <a:ext cx="5133773" cy="102592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000"/>
            </a:lvl1pPr>
          </a:lstStyle>
          <a:p>
            <a:r>
              <a:rPr lang="zh-CN" altLang="en-US" dirty="0"/>
              <a:t>要移除的节点有右子树，</a:t>
            </a:r>
            <a:endParaRPr lang="en-US" altLang="zh-CN" dirty="0"/>
          </a:p>
          <a:p>
            <a:r>
              <a:rPr lang="zh-CN" altLang="en-US" dirty="0"/>
              <a:t>但是没有左子树</a:t>
            </a:r>
            <a:endParaRPr dirty="0"/>
          </a:p>
        </p:txBody>
      </p:sp>
      <p:sp>
        <p:nvSpPr>
          <p:cNvPr id="2700" name="Node to remove has a left subtree but no right subtree"/>
          <p:cNvSpPr/>
          <p:nvPr/>
        </p:nvSpPr>
        <p:spPr>
          <a:xfrm>
            <a:off x="1127632" y="7624565"/>
            <a:ext cx="4496990" cy="102592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000"/>
            </a:lvl1pPr>
          </a:lstStyle>
          <a:p>
            <a:r>
              <a:rPr lang="zh-CN" altLang="en-US" dirty="0"/>
              <a:t>要移除的节点有左子树，但是没有右子树</a:t>
            </a:r>
            <a:endParaRPr dirty="0"/>
          </a:p>
        </p:txBody>
      </p:sp>
      <p:sp>
        <p:nvSpPr>
          <p:cNvPr id="2701" name="Node to remove has a both a left subtree and a right subtree"/>
          <p:cNvSpPr/>
          <p:nvPr/>
        </p:nvSpPr>
        <p:spPr>
          <a:xfrm>
            <a:off x="7029250" y="7991111"/>
            <a:ext cx="5392233"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zh-CN" altLang="en-US" dirty="0"/>
              <a:t>要移除的节点同时有左右子树</a:t>
            </a:r>
            <a:endParaRPr dirty="0"/>
          </a:p>
        </p:txBody>
      </p:sp>
      <p:sp>
        <p:nvSpPr>
          <p:cNvPr id="2702" name="Circle"/>
          <p:cNvSpPr/>
          <p:nvPr/>
        </p:nvSpPr>
        <p:spPr>
          <a:xfrm>
            <a:off x="9253383" y="50577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3" name="Line"/>
          <p:cNvSpPr/>
          <p:nvPr/>
        </p:nvSpPr>
        <p:spPr>
          <a:xfrm flipH="1" flipV="1">
            <a:off x="9718173" y="4727842"/>
            <a:ext cx="7194"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4" name="Circle"/>
          <p:cNvSpPr/>
          <p:nvPr/>
        </p:nvSpPr>
        <p:spPr>
          <a:xfrm>
            <a:off x="9257741" y="13493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5" name="Line"/>
          <p:cNvSpPr/>
          <p:nvPr/>
        </p:nvSpPr>
        <p:spPr>
          <a:xfrm flipH="1" flipV="1">
            <a:off x="9723258" y="1108673"/>
            <a:ext cx="6467" cy="2375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6" name="Circle"/>
          <p:cNvSpPr/>
          <p:nvPr/>
        </p:nvSpPr>
        <p:spPr>
          <a:xfrm>
            <a:off x="2907741" y="14509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7" name="Line"/>
          <p:cNvSpPr/>
          <p:nvPr/>
        </p:nvSpPr>
        <p:spPr>
          <a:xfrm flipH="1" flipV="1">
            <a:off x="3372530" y="1121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8" name="Circle"/>
          <p:cNvSpPr/>
          <p:nvPr/>
        </p:nvSpPr>
        <p:spPr>
          <a:xfrm>
            <a:off x="2895041" y="50958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9" name="Line"/>
          <p:cNvSpPr/>
          <p:nvPr/>
        </p:nvSpPr>
        <p:spPr>
          <a:xfrm flipH="1" flipV="1">
            <a:off x="3359830" y="47659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712" name="If the node we wish to remove is a leaf node then we may do so without side effect :)"/>
          <p:cNvSpPr/>
          <p:nvPr/>
        </p:nvSpPr>
        <p:spPr>
          <a:xfrm>
            <a:off x="418752" y="3664095"/>
            <a:ext cx="6947328"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713"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14"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15"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16"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7"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8"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19"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0"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1"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2"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3"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4"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25"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6"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27"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2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3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2"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3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4" name="Case I: Leaf node"/>
          <p:cNvSpPr/>
          <p:nvPr/>
        </p:nvSpPr>
        <p:spPr>
          <a:xfrm>
            <a:off x="1531998" y="2238535"/>
            <a:ext cx="472084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738"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39"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40"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4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3"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4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5"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4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4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5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5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3" name="Suppose we want to remove 8 from the BST on the right. First we would find 8 then remove it immediately since it’s a leaf node"/>
          <p:cNvSpPr/>
          <p:nvPr/>
        </p:nvSpPr>
        <p:spPr>
          <a:xfrm>
            <a:off x="270185" y="5770461"/>
            <a:ext cx="7244462" cy="14875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75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8"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5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 name="If the node we wish to remove is a leaf node then we may do so without side effect :)">
            <a:extLst>
              <a:ext uri="{FF2B5EF4-FFF2-40B4-BE49-F238E27FC236}">
                <a16:creationId xmlns:a16="http://schemas.microsoft.com/office/drawing/2014/main" id="{8E381943-72F8-B449-B614-78857E4788D2}"/>
              </a:ext>
            </a:extLst>
          </p:cNvPr>
          <p:cNvSpPr/>
          <p:nvPr/>
        </p:nvSpPr>
        <p:spPr>
          <a:xfrm>
            <a:off x="418752" y="3664095"/>
            <a:ext cx="6947328"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8" name="Case I: Leaf node">
            <a:extLst>
              <a:ext uri="{FF2B5EF4-FFF2-40B4-BE49-F238E27FC236}">
                <a16:creationId xmlns:a16="http://schemas.microsoft.com/office/drawing/2014/main" id="{A3A95367-23D8-8B42-A0C3-64D9BAEDB6F1}"/>
              </a:ext>
            </a:extLst>
          </p:cNvPr>
          <p:cNvSpPr/>
          <p:nvPr/>
        </p:nvSpPr>
        <p:spPr>
          <a:xfrm>
            <a:off x="1531998" y="2238535"/>
            <a:ext cx="472084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764"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65"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6" name="5"/>
          <p:cNvSpPr/>
          <p:nvPr/>
        </p:nvSpPr>
        <p:spPr>
          <a:xfrm>
            <a:off x="9195577" y="5014468"/>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7"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8"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9"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0"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1"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72"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3"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74"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5"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76"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7"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78"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0"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2"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85"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 name="Suppose we want to remove 8 from the BST on the right. First we would find 8 then remove it immediately since it’s a leaf node">
            <a:extLst>
              <a:ext uri="{FF2B5EF4-FFF2-40B4-BE49-F238E27FC236}">
                <a16:creationId xmlns:a16="http://schemas.microsoft.com/office/drawing/2014/main" id="{CF1BB783-2F3D-9349-BBEF-261F8CA43802}"/>
              </a:ext>
            </a:extLst>
          </p:cNvPr>
          <p:cNvSpPr/>
          <p:nvPr/>
        </p:nvSpPr>
        <p:spPr>
          <a:xfrm>
            <a:off x="270185" y="5770461"/>
            <a:ext cx="7244462" cy="14875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30" name="If the node we wish to remove is a leaf node then we may do so without side effect :)">
            <a:extLst>
              <a:ext uri="{FF2B5EF4-FFF2-40B4-BE49-F238E27FC236}">
                <a16:creationId xmlns:a16="http://schemas.microsoft.com/office/drawing/2014/main" id="{E9D38EA1-7BC7-4B46-8222-1058A723AD26}"/>
              </a:ext>
            </a:extLst>
          </p:cNvPr>
          <p:cNvSpPr/>
          <p:nvPr/>
        </p:nvSpPr>
        <p:spPr>
          <a:xfrm>
            <a:off x="418752" y="3664095"/>
            <a:ext cx="6947328"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31" name="Case I: Leaf node">
            <a:extLst>
              <a:ext uri="{FF2B5EF4-FFF2-40B4-BE49-F238E27FC236}">
                <a16:creationId xmlns:a16="http://schemas.microsoft.com/office/drawing/2014/main" id="{B31D859A-E7F0-6A43-99D8-F9474FDC0E13}"/>
              </a:ext>
            </a:extLst>
          </p:cNvPr>
          <p:cNvSpPr/>
          <p:nvPr/>
        </p:nvSpPr>
        <p:spPr>
          <a:xfrm>
            <a:off x="1531998" y="2238535"/>
            <a:ext cx="472084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8"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790"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91" name="4"/>
          <p:cNvSpPr/>
          <p:nvPr/>
        </p:nvSpPr>
        <p:spPr>
          <a:xfrm>
            <a:off x="8190160" y="6107105"/>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2" name="5"/>
          <p:cNvSpPr/>
          <p:nvPr/>
        </p:nvSpPr>
        <p:spPr>
          <a:xfrm>
            <a:off x="9195577" y="5014468"/>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9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5" name="1"/>
          <p:cNvSpPr/>
          <p:nvPr/>
        </p:nvSpPr>
        <p:spPr>
          <a:xfrm>
            <a:off x="7193210" y="7199305"/>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9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7" name="10"/>
          <p:cNvSpPr/>
          <p:nvPr/>
        </p:nvSpPr>
        <p:spPr>
          <a:xfrm>
            <a:off x="11468877" y="7171104"/>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9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9" name="7"/>
          <p:cNvSpPr/>
          <p:nvPr/>
        </p:nvSpPr>
        <p:spPr>
          <a:xfrm>
            <a:off x="9307760" y="7167555"/>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0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1" name="8"/>
          <p:cNvSpPr/>
          <p:nvPr/>
        </p:nvSpPr>
        <p:spPr>
          <a:xfrm>
            <a:off x="10465577" y="8225204"/>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02"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3" name="6"/>
          <p:cNvSpPr/>
          <p:nvPr/>
        </p:nvSpPr>
        <p:spPr>
          <a:xfrm>
            <a:off x="8304460" y="8214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4"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0" name="Circle"/>
          <p:cNvSpPr/>
          <p:nvPr/>
        </p:nvSpPr>
        <p:spPr>
          <a:xfrm>
            <a:off x="9130741" y="1946237"/>
            <a:ext cx="943968" cy="943968"/>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11"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 name="Suppose we want to remove 8 from the BST on the right. First we would find 8 then remove it immediately since it’s a leaf node">
            <a:extLst>
              <a:ext uri="{FF2B5EF4-FFF2-40B4-BE49-F238E27FC236}">
                <a16:creationId xmlns:a16="http://schemas.microsoft.com/office/drawing/2014/main" id="{38EE6E01-BAFE-2D4F-9049-257ACF670B08}"/>
              </a:ext>
            </a:extLst>
          </p:cNvPr>
          <p:cNvSpPr/>
          <p:nvPr/>
        </p:nvSpPr>
        <p:spPr>
          <a:xfrm>
            <a:off x="270185" y="5770461"/>
            <a:ext cx="7244462" cy="14875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8" name="If the node we wish to remove is a leaf node then we may do so without side effect :)">
            <a:extLst>
              <a:ext uri="{FF2B5EF4-FFF2-40B4-BE49-F238E27FC236}">
                <a16:creationId xmlns:a16="http://schemas.microsoft.com/office/drawing/2014/main" id="{8B651E11-5348-7149-879F-FD64429B625F}"/>
              </a:ext>
            </a:extLst>
          </p:cNvPr>
          <p:cNvSpPr/>
          <p:nvPr/>
        </p:nvSpPr>
        <p:spPr>
          <a:xfrm>
            <a:off x="418752" y="3664095"/>
            <a:ext cx="6947328"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9" name="Case I: Leaf node">
            <a:extLst>
              <a:ext uri="{FF2B5EF4-FFF2-40B4-BE49-F238E27FC236}">
                <a16:creationId xmlns:a16="http://schemas.microsoft.com/office/drawing/2014/main" id="{122B7116-DA52-C847-AB8A-6CC82FE15762}"/>
              </a:ext>
            </a:extLst>
          </p:cNvPr>
          <p:cNvSpPr/>
          <p:nvPr/>
        </p:nvSpPr>
        <p:spPr>
          <a:xfrm>
            <a:off x="1531998" y="2238535"/>
            <a:ext cx="472084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4"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816"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17"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18"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19"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0"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1"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22"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24"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5" name="7"/>
          <p:cNvSpPr/>
          <p:nvPr/>
        </p:nvSpPr>
        <p:spPr>
          <a:xfrm>
            <a:off x="9307760" y="7167555"/>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26"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8"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3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2"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3"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4"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5"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6"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37"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 name="Suppose we want to remove 8 from the BST on the right. First we would find 8 then remove it immediately since it’s a leaf node">
            <a:extLst>
              <a:ext uri="{FF2B5EF4-FFF2-40B4-BE49-F238E27FC236}">
                <a16:creationId xmlns:a16="http://schemas.microsoft.com/office/drawing/2014/main" id="{575E7A7F-9C4B-AE4A-84AA-3465CF2A7202}"/>
              </a:ext>
            </a:extLst>
          </p:cNvPr>
          <p:cNvSpPr/>
          <p:nvPr/>
        </p:nvSpPr>
        <p:spPr>
          <a:xfrm>
            <a:off x="270185" y="5770461"/>
            <a:ext cx="7244462" cy="14875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8" name="If the node we wish to remove is a leaf node then we may do so without side effect :)">
            <a:extLst>
              <a:ext uri="{FF2B5EF4-FFF2-40B4-BE49-F238E27FC236}">
                <a16:creationId xmlns:a16="http://schemas.microsoft.com/office/drawing/2014/main" id="{C9B6E98F-0CCF-124F-B5FC-DF3355A1F255}"/>
              </a:ext>
            </a:extLst>
          </p:cNvPr>
          <p:cNvSpPr/>
          <p:nvPr/>
        </p:nvSpPr>
        <p:spPr>
          <a:xfrm>
            <a:off x="418752" y="3664095"/>
            <a:ext cx="6947328"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9" name="Case I: Leaf node">
            <a:extLst>
              <a:ext uri="{FF2B5EF4-FFF2-40B4-BE49-F238E27FC236}">
                <a16:creationId xmlns:a16="http://schemas.microsoft.com/office/drawing/2014/main" id="{BECE031A-37F3-D441-9183-EB573313B79E}"/>
              </a:ext>
            </a:extLst>
          </p:cNvPr>
          <p:cNvSpPr/>
          <p:nvPr/>
        </p:nvSpPr>
        <p:spPr>
          <a:xfrm>
            <a:off x="1531998" y="2238535"/>
            <a:ext cx="472084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0"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842"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43"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4"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5"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6"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7"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8"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9"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50"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1"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52"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3" name="8"/>
          <p:cNvSpPr/>
          <p:nvPr/>
        </p:nvSpPr>
        <p:spPr>
          <a:xfrm>
            <a:off x="10465577" y="8225204"/>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54"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56"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6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2"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6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 name="Suppose we want to remove 8 from the BST on the right. First we would find 8 then remove it immediately since it’s a leaf node">
            <a:extLst>
              <a:ext uri="{FF2B5EF4-FFF2-40B4-BE49-F238E27FC236}">
                <a16:creationId xmlns:a16="http://schemas.microsoft.com/office/drawing/2014/main" id="{DC759BF0-E434-0440-ABF8-B5F4F594A9C8}"/>
              </a:ext>
            </a:extLst>
          </p:cNvPr>
          <p:cNvSpPr/>
          <p:nvPr/>
        </p:nvSpPr>
        <p:spPr>
          <a:xfrm>
            <a:off x="270185" y="5770461"/>
            <a:ext cx="7244462" cy="14875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8" name="If the node we wish to remove is a leaf node then we may do so without side effect :)">
            <a:extLst>
              <a:ext uri="{FF2B5EF4-FFF2-40B4-BE49-F238E27FC236}">
                <a16:creationId xmlns:a16="http://schemas.microsoft.com/office/drawing/2014/main" id="{DE791BCB-F149-A346-AB03-BF657603DD2C}"/>
              </a:ext>
            </a:extLst>
          </p:cNvPr>
          <p:cNvSpPr/>
          <p:nvPr/>
        </p:nvSpPr>
        <p:spPr>
          <a:xfrm>
            <a:off x="418752" y="3664095"/>
            <a:ext cx="6947328"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9" name="Case I: Leaf node">
            <a:extLst>
              <a:ext uri="{FF2B5EF4-FFF2-40B4-BE49-F238E27FC236}">
                <a16:creationId xmlns:a16="http://schemas.microsoft.com/office/drawing/2014/main" id="{C22C1088-AABD-D94C-8983-3FAFFFBD2554}"/>
              </a:ext>
            </a:extLst>
          </p:cNvPr>
          <p:cNvSpPr/>
          <p:nvPr/>
        </p:nvSpPr>
        <p:spPr>
          <a:xfrm>
            <a:off x="1531998" y="2238535"/>
            <a:ext cx="472084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868"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69"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70"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7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3"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5"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7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7"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7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9" name="8"/>
          <p:cNvSpPr/>
          <p:nvPr/>
        </p:nvSpPr>
        <p:spPr>
          <a:xfrm>
            <a:off x="10465577" y="8225204"/>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8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1"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8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8"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8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 name="Suppose we want to remove 8 from the BST on the right. First we would find 8 then remove it immediately since it’s a leaf node">
            <a:extLst>
              <a:ext uri="{FF2B5EF4-FFF2-40B4-BE49-F238E27FC236}">
                <a16:creationId xmlns:a16="http://schemas.microsoft.com/office/drawing/2014/main" id="{EDACEACE-2215-804C-90A5-7C80D88F246D}"/>
              </a:ext>
            </a:extLst>
          </p:cNvPr>
          <p:cNvSpPr/>
          <p:nvPr/>
        </p:nvSpPr>
        <p:spPr>
          <a:xfrm>
            <a:off x="270185" y="5770461"/>
            <a:ext cx="7244462" cy="14875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8" name="If the node we wish to remove is a leaf node then we may do so without side effect :)">
            <a:extLst>
              <a:ext uri="{FF2B5EF4-FFF2-40B4-BE49-F238E27FC236}">
                <a16:creationId xmlns:a16="http://schemas.microsoft.com/office/drawing/2014/main" id="{35761566-45EE-B647-A7D5-E08D97B9F03B}"/>
              </a:ext>
            </a:extLst>
          </p:cNvPr>
          <p:cNvSpPr/>
          <p:nvPr/>
        </p:nvSpPr>
        <p:spPr>
          <a:xfrm>
            <a:off x="418752" y="3664095"/>
            <a:ext cx="6947328"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9" name="Case I: Leaf node">
            <a:extLst>
              <a:ext uri="{FF2B5EF4-FFF2-40B4-BE49-F238E27FC236}">
                <a16:creationId xmlns:a16="http://schemas.microsoft.com/office/drawing/2014/main" id="{532AE5E3-042C-BA40-A822-9AB4F039A587}"/>
              </a:ext>
            </a:extLst>
          </p:cNvPr>
          <p:cNvSpPr/>
          <p:nvPr/>
        </p:nvSpPr>
        <p:spPr>
          <a:xfrm>
            <a:off x="1531998" y="2238535"/>
            <a:ext cx="472084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2"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893"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4"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6"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8" name="9"/>
          <p:cNvSpPr/>
          <p:nvPr/>
        </p:nvSpPr>
        <p:spPr>
          <a:xfrm>
            <a:off x="10325877"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99"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00"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0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3"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0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5"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0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7"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9"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1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2"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 name="Suppose we want to remove 8 from the BST on the right. First we would find 8 then remove it immediately since it’s a leaf node">
            <a:extLst>
              <a:ext uri="{FF2B5EF4-FFF2-40B4-BE49-F238E27FC236}">
                <a16:creationId xmlns:a16="http://schemas.microsoft.com/office/drawing/2014/main" id="{47ED6AB2-ACFC-744F-8D92-7008CC55FEF4}"/>
              </a:ext>
            </a:extLst>
          </p:cNvPr>
          <p:cNvSpPr/>
          <p:nvPr/>
        </p:nvSpPr>
        <p:spPr>
          <a:xfrm>
            <a:off x="270185" y="5770461"/>
            <a:ext cx="7244462" cy="14875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en-US" dirty="0"/>
              <a:t>假定我们要移除右边BST中的</a:t>
            </a:r>
            <a:r>
              <a:rPr lang="en-US" altLang="zh-CN" dirty="0"/>
              <a:t>8</a:t>
            </a:r>
            <a:r>
              <a:rPr lang="zh-CN" altLang="en-US" dirty="0"/>
              <a:t>，首先我们要找到</a:t>
            </a:r>
            <a:r>
              <a:rPr lang="en-US" altLang="zh-CN" dirty="0"/>
              <a:t>8</a:t>
            </a:r>
            <a:r>
              <a:rPr lang="zh-CN" altLang="en-US" dirty="0"/>
              <a:t>，然后直接将其移除，因为它是一个叶子节点。</a:t>
            </a:r>
            <a:endParaRPr lang="en-US" dirty="0"/>
          </a:p>
        </p:txBody>
      </p:sp>
      <p:sp>
        <p:nvSpPr>
          <p:cNvPr id="26" name="If the node we wish to remove is a leaf node then we may do so without side effect :)">
            <a:extLst>
              <a:ext uri="{FF2B5EF4-FFF2-40B4-BE49-F238E27FC236}">
                <a16:creationId xmlns:a16="http://schemas.microsoft.com/office/drawing/2014/main" id="{9B9B4877-9EDA-5549-87C2-1020A470ECA1}"/>
              </a:ext>
            </a:extLst>
          </p:cNvPr>
          <p:cNvSpPr/>
          <p:nvPr/>
        </p:nvSpPr>
        <p:spPr>
          <a:xfrm>
            <a:off x="418752" y="3664095"/>
            <a:ext cx="6947328"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rPr lang="zh-CN" altLang="en-US" dirty="0"/>
              <a:t>可以直接移除</a:t>
            </a:r>
            <a:endParaRPr dirty="0"/>
          </a:p>
        </p:txBody>
      </p:sp>
      <p:sp>
        <p:nvSpPr>
          <p:cNvPr id="27" name="Case I: Leaf node">
            <a:extLst>
              <a:ext uri="{FF2B5EF4-FFF2-40B4-BE49-F238E27FC236}">
                <a16:creationId xmlns:a16="http://schemas.microsoft.com/office/drawing/2014/main" id="{D08A9CD9-C79F-8E44-907F-85192FA59067}"/>
              </a:ext>
            </a:extLst>
          </p:cNvPr>
          <p:cNvSpPr/>
          <p:nvPr/>
        </p:nvSpPr>
        <p:spPr>
          <a:xfrm>
            <a:off x="1531998" y="2238535"/>
            <a:ext cx="472084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rPr lang="zh-CN" altLang="en-US" dirty="0"/>
              <a:t>第</a:t>
            </a:r>
            <a:r>
              <a:rPr lang="en-US" altLang="zh-CN" dirty="0"/>
              <a:t>1</a:t>
            </a:r>
            <a:r>
              <a:rPr lang="zh-CN" altLang="en-US" dirty="0"/>
              <a:t>种情况</a:t>
            </a:r>
            <a:r>
              <a:rPr dirty="0"/>
              <a:t>: </a:t>
            </a:r>
            <a:r>
              <a:rPr lang="zh-CN" altLang="en-US" b="0" dirty="0"/>
              <a:t>叶子节点</a:t>
            </a:r>
            <a:endParaRPr b="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69"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0"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4"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5"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6"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7"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2"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3"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917" name="Cases II &amp; III: either the left/right child node is a subtree"/>
          <p:cNvSpPr/>
          <p:nvPr/>
        </p:nvSpPr>
        <p:spPr>
          <a:xfrm>
            <a:off x="232928" y="2148643"/>
            <a:ext cx="6443970" cy="10259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b="1"/>
            </a:pPr>
            <a:r>
              <a:rPr lang="zh-CN" altLang="en-US" dirty="0"/>
              <a:t>第</a:t>
            </a:r>
            <a:r>
              <a:rPr lang="en-US" altLang="zh-CN" dirty="0"/>
              <a:t>2/3</a:t>
            </a:r>
            <a:r>
              <a:rPr lang="zh-CN" altLang="en-US" dirty="0"/>
              <a:t>种情况</a:t>
            </a:r>
            <a:r>
              <a:rPr dirty="0"/>
              <a:t>:</a:t>
            </a:r>
            <a:r>
              <a:rPr b="0" dirty="0"/>
              <a:t> </a:t>
            </a:r>
            <a:r>
              <a:rPr lang="zh-CN" altLang="en-US" b="0" dirty="0"/>
              <a:t>左边或者右边只有一颗子树</a:t>
            </a:r>
            <a:endParaRPr b="0" dirty="0"/>
          </a:p>
        </p:txBody>
      </p:sp>
      <p:sp>
        <p:nvSpPr>
          <p:cNvPr id="2918" name="Circle"/>
          <p:cNvSpPr/>
          <p:nvPr/>
        </p:nvSpPr>
        <p:spPr>
          <a:xfrm>
            <a:off x="10839189" y="1658652"/>
            <a:ext cx="943969"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9" name="Triangle"/>
          <p:cNvSpPr/>
          <p:nvPr/>
        </p:nvSpPr>
        <p:spPr>
          <a:xfrm>
            <a:off x="9912089" y="310645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0" name="Triangle"/>
          <p:cNvSpPr/>
          <p:nvPr/>
        </p:nvSpPr>
        <p:spPr>
          <a:xfrm>
            <a:off x="11766289" y="310645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1" name="Line"/>
          <p:cNvSpPr/>
          <p:nvPr/>
        </p:nvSpPr>
        <p:spPr>
          <a:xfrm>
            <a:off x="11632861" y="247758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2" name="Line"/>
          <p:cNvSpPr/>
          <p:nvPr/>
        </p:nvSpPr>
        <p:spPr>
          <a:xfrm flipH="1">
            <a:off x="10398504" y="248149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3" name="Triangle"/>
          <p:cNvSpPr/>
          <p:nvPr/>
        </p:nvSpPr>
        <p:spPr>
          <a:xfrm>
            <a:off x="6695847" y="3137159"/>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4" name="Triangle"/>
          <p:cNvSpPr/>
          <p:nvPr/>
        </p:nvSpPr>
        <p:spPr>
          <a:xfrm>
            <a:off x="8550047" y="3137159"/>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5" name="Line"/>
          <p:cNvSpPr/>
          <p:nvPr/>
        </p:nvSpPr>
        <p:spPr>
          <a:xfrm>
            <a:off x="8416618" y="250829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6" name="Line"/>
          <p:cNvSpPr/>
          <p:nvPr/>
        </p:nvSpPr>
        <p:spPr>
          <a:xfrm flipH="1">
            <a:off x="7182261" y="251220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7" name="The successor of the node we are trying to remove in these cases will be the root node of the left/right subtree."/>
          <p:cNvSpPr/>
          <p:nvPr/>
        </p:nvSpPr>
        <p:spPr>
          <a:xfrm>
            <a:off x="1159341" y="5047679"/>
            <a:ext cx="10686118"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rPr lang="en-US" dirty="0" err="1"/>
              <a:t>用后续节点替换要移除的节点</a:t>
            </a:r>
            <a:r>
              <a:rPr lang="zh-CN" altLang="en-US" dirty="0"/>
              <a:t>。</a:t>
            </a:r>
            <a:r>
              <a:rPr lang="en-US" dirty="0" err="1"/>
              <a:t>要移除节点的后继节点是</a:t>
            </a:r>
            <a:r>
              <a:rPr lang="en-US" b="1" dirty="0" err="1">
                <a:solidFill>
                  <a:srgbClr val="E9A432"/>
                </a:solidFill>
              </a:rPr>
              <a:t>左或者右子树的根节点</a:t>
            </a:r>
            <a:r>
              <a:rPr lang="zh-CN" altLang="en-US" dirty="0"/>
              <a:t>。</a:t>
            </a:r>
            <a:endParaRPr lang="en-US" dirty="0"/>
          </a:p>
        </p:txBody>
      </p:sp>
      <p:sp>
        <p:nvSpPr>
          <p:cNvPr id="2928" name="Line"/>
          <p:cNvSpPr/>
          <p:nvPr/>
        </p:nvSpPr>
        <p:spPr>
          <a:xfrm flipH="1" flipV="1">
            <a:off x="11303979" y="1328757"/>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9" name="Circle"/>
          <p:cNvSpPr/>
          <p:nvPr/>
        </p:nvSpPr>
        <p:spPr>
          <a:xfrm>
            <a:off x="7620346" y="1676659"/>
            <a:ext cx="943969"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30" name="Line"/>
          <p:cNvSpPr/>
          <p:nvPr/>
        </p:nvSpPr>
        <p:spPr>
          <a:xfrm flipH="1" flipV="1">
            <a:off x="8085136" y="1346764"/>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1" name="It may be the case that you are removing the root node of the BST in which case its immediate child becomes the new root as you would expect."/>
          <p:cNvSpPr/>
          <p:nvPr/>
        </p:nvSpPr>
        <p:spPr>
          <a:xfrm>
            <a:off x="2347443" y="7091239"/>
            <a:ext cx="8309967" cy="10874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rPr lang="zh-CN" altLang="en-US" dirty="0"/>
              <a:t>有可能你要移除的是根节点，在这种情况下，</a:t>
            </a:r>
            <a:endParaRPr lang="en-US" altLang="zh-CN" dirty="0"/>
          </a:p>
          <a:p>
            <a:r>
              <a:rPr lang="zh-CN" altLang="en-US" dirty="0"/>
              <a:t>只要将后继节点直接替换根节点即可。</a:t>
            </a:r>
            <a:endParaRPr dirty="0"/>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934" name="9"/>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35"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6"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8"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9"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40"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1"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4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3"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44"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46"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Suppose we wish to remove 9, then we encounter case II with a left subtree"/>
          <p:cNvSpPr/>
          <p:nvPr/>
        </p:nvSpPr>
        <p:spPr>
          <a:xfrm>
            <a:off x="2390905" y="2038650"/>
            <a:ext cx="8323907" cy="12721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950" name="9"/>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1"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52" name="5"/>
          <p:cNvSpPr/>
          <p:nvPr/>
        </p:nvSpPr>
        <p:spPr>
          <a:xfrm>
            <a:off x="6145711" y="403573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5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5"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7"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58"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9"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6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1"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6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Suppose we wish to remove 9, then we encounter case II with a left subtree">
            <a:extLst>
              <a:ext uri="{FF2B5EF4-FFF2-40B4-BE49-F238E27FC236}">
                <a16:creationId xmlns:a16="http://schemas.microsoft.com/office/drawing/2014/main" id="{016659E8-6DF9-BD47-BB10-6F8B92EBC595}"/>
              </a:ext>
            </a:extLst>
          </p:cNvPr>
          <p:cNvSpPr/>
          <p:nvPr/>
        </p:nvSpPr>
        <p:spPr>
          <a:xfrm>
            <a:off x="2390905" y="2038650"/>
            <a:ext cx="8323907" cy="12721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6" name="9"/>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67" name="4"/>
          <p:cNvSpPr/>
          <p:nvPr/>
        </p:nvSpPr>
        <p:spPr>
          <a:xfrm>
            <a:off x="5140294" y="51283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8" name="5"/>
          <p:cNvSpPr/>
          <p:nvPr/>
        </p:nvSpPr>
        <p:spPr>
          <a:xfrm>
            <a:off x="6145711" y="403573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9"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1"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7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3"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7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5" name="8"/>
          <p:cNvSpPr/>
          <p:nvPr/>
        </p:nvSpPr>
        <p:spPr>
          <a:xfrm>
            <a:off x="7390371" y="725543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7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7" name="6"/>
          <p:cNvSpPr/>
          <p:nvPr/>
        </p:nvSpPr>
        <p:spPr>
          <a:xfrm>
            <a:off x="5229255" y="725188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7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 name="Remove phase">
            <a:extLst>
              <a:ext uri="{FF2B5EF4-FFF2-40B4-BE49-F238E27FC236}">
                <a16:creationId xmlns:a16="http://schemas.microsoft.com/office/drawing/2014/main" id="{09733F37-A9AA-4648-B63E-1AAC1C66D853}"/>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0" name="Suppose we wish to remove 9, then we encounter case II with a left subtree">
            <a:extLst>
              <a:ext uri="{FF2B5EF4-FFF2-40B4-BE49-F238E27FC236}">
                <a16:creationId xmlns:a16="http://schemas.microsoft.com/office/drawing/2014/main" id="{17F6F11E-9315-6040-8253-95D4B5D86C21}"/>
              </a:ext>
            </a:extLst>
          </p:cNvPr>
          <p:cNvSpPr/>
          <p:nvPr/>
        </p:nvSpPr>
        <p:spPr>
          <a:xfrm>
            <a:off x="2390905" y="2038650"/>
            <a:ext cx="8323907" cy="12721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2" name="9"/>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83" name="4"/>
          <p:cNvSpPr/>
          <p:nvPr/>
        </p:nvSpPr>
        <p:spPr>
          <a:xfrm>
            <a:off x="5140294" y="51283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84" name="5"/>
          <p:cNvSpPr/>
          <p:nvPr/>
        </p:nvSpPr>
        <p:spPr>
          <a:xfrm>
            <a:off x="6145711" y="403573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8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7"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88"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9" name="7"/>
          <p:cNvSpPr/>
          <p:nvPr/>
        </p:nvSpPr>
        <p:spPr>
          <a:xfrm>
            <a:off x="6257894" y="6188817"/>
            <a:ext cx="814296" cy="814296"/>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9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1" name="8"/>
          <p:cNvSpPr/>
          <p:nvPr/>
        </p:nvSpPr>
        <p:spPr>
          <a:xfrm>
            <a:off x="7390371" y="725543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2"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3" name="6"/>
          <p:cNvSpPr/>
          <p:nvPr/>
        </p:nvSpPr>
        <p:spPr>
          <a:xfrm>
            <a:off x="5229255" y="725188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94"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 name="Remove phase">
            <a:extLst>
              <a:ext uri="{FF2B5EF4-FFF2-40B4-BE49-F238E27FC236}">
                <a16:creationId xmlns:a16="http://schemas.microsoft.com/office/drawing/2014/main" id="{06382655-AC67-1C4E-9CF9-C9A680134A4A}"/>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0" name="Suppose we wish to remove 9, then we encounter case II with a left subtree">
            <a:extLst>
              <a:ext uri="{FF2B5EF4-FFF2-40B4-BE49-F238E27FC236}">
                <a16:creationId xmlns:a16="http://schemas.microsoft.com/office/drawing/2014/main" id="{45F394B5-E81C-614B-BCC1-4834E6968F62}"/>
              </a:ext>
            </a:extLst>
          </p:cNvPr>
          <p:cNvSpPr/>
          <p:nvPr/>
        </p:nvSpPr>
        <p:spPr>
          <a:xfrm>
            <a:off x="2390905" y="2038650"/>
            <a:ext cx="8323907" cy="12721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99"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0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1"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0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3"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0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5"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0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7"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33A14ED7-865C-0F42-81B1-97C0B57368A9}"/>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8" name="Suppose we wish to remove 9, then we encounter case II with a left subtree">
            <a:extLst>
              <a:ext uri="{FF2B5EF4-FFF2-40B4-BE49-F238E27FC236}">
                <a16:creationId xmlns:a16="http://schemas.microsoft.com/office/drawing/2014/main" id="{E9C5F66A-F2E7-4E48-B527-4A89387A497E}"/>
              </a:ext>
            </a:extLst>
          </p:cNvPr>
          <p:cNvSpPr/>
          <p:nvPr/>
        </p:nvSpPr>
        <p:spPr>
          <a:xfrm>
            <a:off x="2390905" y="2038650"/>
            <a:ext cx="8323907" cy="12721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2"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13"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1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5"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1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7"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18" name="Line"/>
          <p:cNvSpPr/>
          <p:nvPr/>
        </p:nvSpPr>
        <p:spPr>
          <a:xfrm flipH="1" flipV="1">
            <a:off x="6627699" y="4843397"/>
            <a:ext cx="28956" cy="13384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9"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2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1"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2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DE9D160E-2404-6A4A-8B3B-951B33DEC63C}"/>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8" name="Suppose we wish to remove 9, then we encounter case II with a left subtree">
            <a:extLst>
              <a:ext uri="{FF2B5EF4-FFF2-40B4-BE49-F238E27FC236}">
                <a16:creationId xmlns:a16="http://schemas.microsoft.com/office/drawing/2014/main" id="{EDE02043-58A7-A64B-9B7E-C76D22A87B38}"/>
              </a:ext>
            </a:extLst>
          </p:cNvPr>
          <p:cNvSpPr/>
          <p:nvPr/>
        </p:nvSpPr>
        <p:spPr>
          <a:xfrm>
            <a:off x="2390905" y="2038650"/>
            <a:ext cx="8323907" cy="12721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7"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28" name="4"/>
          <p:cNvSpPr/>
          <p:nvPr/>
        </p:nvSpPr>
        <p:spPr>
          <a:xfrm>
            <a:off x="5140294" y="51283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29" name="5"/>
          <p:cNvSpPr/>
          <p:nvPr/>
        </p:nvSpPr>
        <p:spPr>
          <a:xfrm>
            <a:off x="6145711" y="403573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3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2"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3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4" name="6"/>
          <p:cNvSpPr/>
          <p:nvPr/>
        </p:nvSpPr>
        <p:spPr>
          <a:xfrm>
            <a:off x="6257894" y="6188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3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6" name="8"/>
          <p:cNvSpPr/>
          <p:nvPr/>
        </p:nvSpPr>
        <p:spPr>
          <a:xfrm>
            <a:off x="8418890" y="619224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3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2DE33E09-0AC5-474C-B018-38071F163CB7}"/>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8" name="Suppose we wish to remove 9, then we encounter case II with a left subtree">
            <a:extLst>
              <a:ext uri="{FF2B5EF4-FFF2-40B4-BE49-F238E27FC236}">
                <a16:creationId xmlns:a16="http://schemas.microsoft.com/office/drawing/2014/main" id="{4CF03A03-A933-394C-BAA3-7788D0EE442E}"/>
              </a:ext>
            </a:extLst>
          </p:cNvPr>
          <p:cNvSpPr/>
          <p:nvPr/>
        </p:nvSpPr>
        <p:spPr>
          <a:xfrm>
            <a:off x="2390905" y="2038650"/>
            <a:ext cx="8323907" cy="12721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42"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43"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44"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5"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6"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7"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8"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4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0"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5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 name="Remove phase">
            <a:extLst>
              <a:ext uri="{FF2B5EF4-FFF2-40B4-BE49-F238E27FC236}">
                <a16:creationId xmlns:a16="http://schemas.microsoft.com/office/drawing/2014/main" id="{6054153F-6B3D-5641-85B0-420953894625}"/>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22" name="Suppose we wish to remove 9, then we encounter case II with a left subtree">
            <a:extLst>
              <a:ext uri="{FF2B5EF4-FFF2-40B4-BE49-F238E27FC236}">
                <a16:creationId xmlns:a16="http://schemas.microsoft.com/office/drawing/2014/main" id="{094D9388-5226-A54E-B3F9-375ABC902621}"/>
              </a:ext>
            </a:extLst>
          </p:cNvPr>
          <p:cNvSpPr/>
          <p:nvPr/>
        </p:nvSpPr>
        <p:spPr>
          <a:xfrm>
            <a:off x="2390905" y="2038650"/>
            <a:ext cx="8323907" cy="12721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en-US" dirty="0"/>
              <a:t>假定我们要移除</a:t>
            </a:r>
            <a:r>
              <a:rPr lang="en-US" altLang="zh-CN" dirty="0"/>
              <a:t>9</a:t>
            </a:r>
            <a:r>
              <a:rPr lang="zh-CN" altLang="en-US" dirty="0"/>
              <a:t>，这是第二种情况，</a:t>
            </a:r>
            <a:r>
              <a:rPr lang="en-US" altLang="zh-CN" dirty="0"/>
              <a:t>9</a:t>
            </a:r>
            <a:r>
              <a:rPr lang="zh-CN" altLang="en-US" dirty="0"/>
              <a:t>只有一个左子树。</a:t>
            </a:r>
            <a:endParaRPr lang="en-US" dirty="0"/>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3054" name="Now let’s remove 4!"/>
          <p:cNvSpPr/>
          <p:nvPr/>
        </p:nvSpPr>
        <p:spPr>
          <a:xfrm>
            <a:off x="2390905" y="2331038"/>
            <a:ext cx="8323907"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
        <p:nvSpPr>
          <p:cNvPr id="3055"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56"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57"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5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9"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0"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61"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2"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63"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4"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65"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88"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9"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4"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5"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0"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2"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 name="Circle"/>
          <p:cNvSpPr/>
          <p:nvPr/>
        </p:nvSpPr>
        <p:spPr>
          <a:xfrm>
            <a:off x="9232962" y="6314834"/>
            <a:ext cx="814296" cy="814296"/>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5" name="Line"/>
          <p:cNvSpPr/>
          <p:nvPr/>
        </p:nvSpPr>
        <p:spPr>
          <a:xfrm flipV="1">
            <a:off x="9192555" y="7096589"/>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 name="Line"/>
          <p:cNvSpPr/>
          <p:nvPr/>
        </p:nvSpPr>
        <p:spPr>
          <a:xfrm flipH="1" flipV="1">
            <a:off x="9826927" y="7107288"/>
            <a:ext cx="260516" cy="5917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 name="Circle"/>
          <p:cNvSpPr/>
          <p:nvPr/>
        </p:nvSpPr>
        <p:spPr>
          <a:xfrm>
            <a:off x="9791762" y="7754733"/>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8"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 name="Circle"/>
          <p:cNvSpPr/>
          <p:nvPr/>
        </p:nvSpPr>
        <p:spPr>
          <a:xfrm>
            <a:off x="8674162" y="7754733"/>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0" name="Line"/>
          <p:cNvSpPr/>
          <p:nvPr/>
        </p:nvSpPr>
        <p:spPr>
          <a:xfrm>
            <a:off x="5797291" y="6721981"/>
            <a:ext cx="3391418"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1" name="Line"/>
          <p:cNvSpPr/>
          <p:nvPr/>
        </p:nvSpPr>
        <p:spPr>
          <a:xfrm flipV="1">
            <a:off x="5797005" y="6151270"/>
            <a:ext cx="1" cy="5999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9"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70"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71" name="5"/>
          <p:cNvSpPr/>
          <p:nvPr/>
        </p:nvSpPr>
        <p:spPr>
          <a:xfrm>
            <a:off x="6145711" y="403573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7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4"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7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6"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7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8"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7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9AFC7CEB-E26F-4C4F-9082-A5BA8A9D4AF6}"/>
              </a:ext>
            </a:extLst>
          </p:cNvPr>
          <p:cNvSpPr txBox="1">
            <a:spLocks/>
          </p:cNvSpPr>
          <p:nvPr/>
        </p:nvSpPr>
        <p:spPr>
          <a:xfrm>
            <a:off x="348493" y="91933"/>
            <a:ext cx="12583071" cy="122178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7500"/>
          </a:bodyPr>
          <a:lstStyle>
            <a:lvl1pPr marL="0" marR="0" indent="0" algn="ctr" defTabSz="549148" rtl="0" latinLnBrk="0">
              <a:lnSpc>
                <a:spcPct val="100000"/>
              </a:lnSpc>
              <a:spcBef>
                <a:spcPts val="0"/>
              </a:spcBef>
              <a:spcAft>
                <a:spcPts val="0"/>
              </a:spcAft>
              <a:buClrTx/>
              <a:buSzTx/>
              <a:buFontTx/>
              <a:buNone/>
              <a:tabLst/>
              <a:defRPr sz="7519" b="1"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a:lstStyle>
          <a:p>
            <a:pPr hangingPunct="1"/>
            <a:r>
              <a:rPr lang="zh-CN" altLang="en-US" dirty="0"/>
              <a:t>移除阶段</a:t>
            </a:r>
          </a:p>
        </p:txBody>
      </p:sp>
      <p:sp>
        <p:nvSpPr>
          <p:cNvPr id="18" name="Now let’s remove 4!">
            <a:extLst>
              <a:ext uri="{FF2B5EF4-FFF2-40B4-BE49-F238E27FC236}">
                <a16:creationId xmlns:a16="http://schemas.microsoft.com/office/drawing/2014/main" id="{C2D56F2C-B7DE-B645-A4A0-3661DBA1B833}"/>
              </a:ext>
            </a:extLst>
          </p:cNvPr>
          <p:cNvSpPr/>
          <p:nvPr/>
        </p:nvSpPr>
        <p:spPr>
          <a:xfrm>
            <a:off x="2390905" y="2331038"/>
            <a:ext cx="8323907"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84" name="4"/>
          <p:cNvSpPr/>
          <p:nvPr/>
        </p:nvSpPr>
        <p:spPr>
          <a:xfrm>
            <a:off x="5140294" y="51283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85"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86"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8"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8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0"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9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2"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93"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DBC52C34-0397-5840-A2CB-4506FE27B2D0}"/>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8" name="Now let’s remove 4!">
            <a:extLst>
              <a:ext uri="{FF2B5EF4-FFF2-40B4-BE49-F238E27FC236}">
                <a16:creationId xmlns:a16="http://schemas.microsoft.com/office/drawing/2014/main" id="{A0A976F2-2388-FD4E-8290-9B31132F066D}"/>
              </a:ext>
            </a:extLst>
          </p:cNvPr>
          <p:cNvSpPr/>
          <p:nvPr/>
        </p:nvSpPr>
        <p:spPr>
          <a:xfrm>
            <a:off x="2390905" y="2331038"/>
            <a:ext cx="8323907"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8" name="4"/>
          <p:cNvSpPr/>
          <p:nvPr/>
        </p:nvSpPr>
        <p:spPr>
          <a:xfrm>
            <a:off x="5140294" y="51283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99"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0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2" name="3"/>
          <p:cNvSpPr/>
          <p:nvPr/>
        </p:nvSpPr>
        <p:spPr>
          <a:xfrm>
            <a:off x="4143344" y="6220567"/>
            <a:ext cx="814296" cy="814296"/>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4"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0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6"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0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 name="Remove phase">
            <a:extLst>
              <a:ext uri="{FF2B5EF4-FFF2-40B4-BE49-F238E27FC236}">
                <a16:creationId xmlns:a16="http://schemas.microsoft.com/office/drawing/2014/main" id="{44E32315-4B38-F546-9F68-66248A6D2916}"/>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8" name="Now let’s remove 4!">
            <a:extLst>
              <a:ext uri="{FF2B5EF4-FFF2-40B4-BE49-F238E27FC236}">
                <a16:creationId xmlns:a16="http://schemas.microsoft.com/office/drawing/2014/main" id="{9248E05C-9964-8B4C-B2EA-62C73F69F001}"/>
              </a:ext>
            </a:extLst>
          </p:cNvPr>
          <p:cNvSpPr/>
          <p:nvPr/>
        </p:nvSpPr>
        <p:spPr>
          <a:xfrm>
            <a:off x="2390905" y="2331038"/>
            <a:ext cx="8323907"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1"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12"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1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4"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1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6"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1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8"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1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 name="Remove phase">
            <a:extLst>
              <a:ext uri="{FF2B5EF4-FFF2-40B4-BE49-F238E27FC236}">
                <a16:creationId xmlns:a16="http://schemas.microsoft.com/office/drawing/2014/main" id="{93AD03B5-F4DA-8045-9AB8-1AECBF87D17D}"/>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6" name="Now let’s remove 4!">
            <a:extLst>
              <a:ext uri="{FF2B5EF4-FFF2-40B4-BE49-F238E27FC236}">
                <a16:creationId xmlns:a16="http://schemas.microsoft.com/office/drawing/2014/main" id="{82E07C2C-2747-604D-9671-DC91F9484797}"/>
              </a:ext>
            </a:extLst>
          </p:cNvPr>
          <p:cNvSpPr/>
          <p:nvPr/>
        </p:nvSpPr>
        <p:spPr>
          <a:xfrm>
            <a:off x="2390905" y="2331038"/>
            <a:ext cx="8323907"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24"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6"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27" name="Line"/>
          <p:cNvSpPr/>
          <p:nvPr/>
        </p:nvSpPr>
        <p:spPr>
          <a:xfrm flipV="1">
            <a:off x="4854126" y="4770974"/>
            <a:ext cx="1421541" cy="15697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8"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2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0"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3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 name="Remove phase">
            <a:extLst>
              <a:ext uri="{FF2B5EF4-FFF2-40B4-BE49-F238E27FC236}">
                <a16:creationId xmlns:a16="http://schemas.microsoft.com/office/drawing/2014/main" id="{56FD7B31-FE9D-8C4E-A96E-800269A24C6F}"/>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6" name="Now let’s remove 4!">
            <a:extLst>
              <a:ext uri="{FF2B5EF4-FFF2-40B4-BE49-F238E27FC236}">
                <a16:creationId xmlns:a16="http://schemas.microsoft.com/office/drawing/2014/main" id="{F3CF4887-3D86-A64F-9795-E6D5FAE69D7F}"/>
              </a:ext>
            </a:extLst>
          </p:cNvPr>
          <p:cNvSpPr/>
          <p:nvPr/>
        </p:nvSpPr>
        <p:spPr>
          <a:xfrm>
            <a:off x="2390905" y="2331038"/>
            <a:ext cx="8323907"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5"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36"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8"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3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0"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4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2" name="3"/>
          <p:cNvSpPr/>
          <p:nvPr/>
        </p:nvSpPr>
        <p:spPr>
          <a:xfrm>
            <a:off x="5140294" y="512836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 name="Remove phase">
            <a:extLst>
              <a:ext uri="{FF2B5EF4-FFF2-40B4-BE49-F238E27FC236}">
                <a16:creationId xmlns:a16="http://schemas.microsoft.com/office/drawing/2014/main" id="{3C67A75E-37EE-B241-B3B6-3DF4273ED4FA}"/>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6" name="Now let’s remove 4!">
            <a:extLst>
              <a:ext uri="{FF2B5EF4-FFF2-40B4-BE49-F238E27FC236}">
                <a16:creationId xmlns:a16="http://schemas.microsoft.com/office/drawing/2014/main" id="{B3649CA3-D8A6-5446-99B8-1E8C39B1BEEC}"/>
              </a:ext>
            </a:extLst>
          </p:cNvPr>
          <p:cNvSpPr/>
          <p:nvPr/>
        </p:nvSpPr>
        <p:spPr>
          <a:xfrm>
            <a:off x="2390905" y="2331038"/>
            <a:ext cx="8323907"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6" name="7"/>
          <p:cNvSpPr/>
          <p:nvPr/>
        </p:nvSpPr>
        <p:spPr>
          <a:xfrm>
            <a:off x="7276011"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47"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4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9"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5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1"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2"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3" name="3"/>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 name="Remove phase">
            <a:extLst>
              <a:ext uri="{FF2B5EF4-FFF2-40B4-BE49-F238E27FC236}">
                <a16:creationId xmlns:a16="http://schemas.microsoft.com/office/drawing/2014/main" id="{17AF6A27-04EE-B04B-8277-05C41F634219}"/>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6" name="Now let’s remove 4!">
            <a:extLst>
              <a:ext uri="{FF2B5EF4-FFF2-40B4-BE49-F238E27FC236}">
                <a16:creationId xmlns:a16="http://schemas.microsoft.com/office/drawing/2014/main" id="{249E1CC3-CAF2-8C4C-A2F0-F4A007306FFD}"/>
              </a:ext>
            </a:extLst>
          </p:cNvPr>
          <p:cNvSpPr/>
          <p:nvPr/>
        </p:nvSpPr>
        <p:spPr>
          <a:xfrm>
            <a:off x="2390905" y="2331038"/>
            <a:ext cx="8323907" cy="6873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rPr lang="zh-CN" altLang="en-US" dirty="0"/>
              <a:t>现在我们来移除</a:t>
            </a:r>
            <a:r>
              <a:rPr lang="en-US" altLang="zh-CN" dirty="0"/>
              <a:t>4</a:t>
            </a:r>
            <a:r>
              <a:rPr lang="zh-CN" altLang="en-US" dirty="0"/>
              <a:t>！</a:t>
            </a:r>
            <a:endParaRPr dirty="0"/>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315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5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2" name="Q: In which subtree will the successor of the node we are trying to remove be?"/>
          <p:cNvSpPr/>
          <p:nvPr/>
        </p:nvSpPr>
        <p:spPr>
          <a:xfrm>
            <a:off x="1603633" y="4714554"/>
            <a:ext cx="979755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rPr lang="zh-CN" altLang="en-US" dirty="0"/>
              <a:t>提问：要移除节点的后继节点在哪一棵子树中？</a:t>
            </a:r>
            <a:endParaRPr dirty="0"/>
          </a:p>
        </p:txBody>
      </p:sp>
      <p:sp>
        <p:nvSpPr>
          <p:cNvPr id="3163" name="Circle"/>
          <p:cNvSpPr/>
          <p:nvPr/>
        </p:nvSpPr>
        <p:spPr>
          <a:xfrm>
            <a:off x="9791141" y="18700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5" name="Case IV: Node to remove has both a left subtree and a right subtree"/>
          <p:cNvSpPr/>
          <p:nvPr/>
        </p:nvSpPr>
        <p:spPr>
          <a:xfrm>
            <a:off x="567711" y="2415193"/>
            <a:ext cx="8020389"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b="1" dirty="0"/>
              <a:t>第</a:t>
            </a:r>
            <a:r>
              <a:rPr lang="en-US" altLang="zh-CN" b="1" dirty="0"/>
              <a:t>4</a:t>
            </a:r>
            <a:r>
              <a:rPr lang="zh-CN" altLang="en-US" b="1" dirty="0"/>
              <a:t>种情况</a:t>
            </a:r>
            <a:r>
              <a:rPr b="1" dirty="0"/>
              <a:t>:</a:t>
            </a:r>
            <a:r>
              <a:rPr dirty="0"/>
              <a:t> </a:t>
            </a:r>
            <a:r>
              <a:rPr lang="zh-CN" altLang="en-US" dirty="0"/>
              <a:t>要移除的节点同时有左右子树</a:t>
            </a:r>
            <a:endParaRPr dirty="0"/>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3" name="Circle"/>
          <p:cNvSpPr/>
          <p:nvPr/>
        </p:nvSpPr>
        <p:spPr>
          <a:xfrm>
            <a:off x="9791141" y="18700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A: The answer is both! The successor can either be the largest value in the left subtree OR the smallest value in the right subtree."/>
          <p:cNvSpPr/>
          <p:nvPr/>
        </p:nvSpPr>
        <p:spPr>
          <a:xfrm>
            <a:off x="957075" y="6297607"/>
            <a:ext cx="11365907"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rPr lang="en-US" b="1" dirty="0" err="1"/>
              <a:t>答案</a:t>
            </a:r>
            <a:r>
              <a:rPr lang="zh-CN" altLang="en-US" b="1" dirty="0"/>
              <a:t>：两棵子树中都可以有！后继节点既可以是</a:t>
            </a:r>
            <a:r>
              <a:rPr lang="zh-CN" altLang="en-US" b="1" dirty="0">
                <a:solidFill>
                  <a:srgbClr val="E9A432"/>
                </a:solidFill>
              </a:rPr>
              <a:t>左子树</a:t>
            </a:r>
            <a:r>
              <a:rPr lang="zh-CN" altLang="en-US" b="1" dirty="0"/>
              <a:t>中的</a:t>
            </a:r>
            <a:r>
              <a:rPr lang="zh-CN" altLang="en-US" b="1" dirty="0">
                <a:solidFill>
                  <a:srgbClr val="E9A432"/>
                </a:solidFill>
              </a:rPr>
              <a:t>最大值</a:t>
            </a:r>
            <a:r>
              <a:rPr lang="zh-CN" altLang="en-US" b="1" dirty="0"/>
              <a:t>，也可以是</a:t>
            </a:r>
            <a:r>
              <a:rPr lang="zh-CN" altLang="en-US" b="1" dirty="0">
                <a:solidFill>
                  <a:srgbClr val="8981F0"/>
                </a:solidFill>
              </a:rPr>
              <a:t>右子树</a:t>
            </a:r>
            <a:r>
              <a:rPr lang="zh-CN" altLang="en-US" b="1" dirty="0"/>
              <a:t>中的</a:t>
            </a:r>
            <a:r>
              <a:rPr lang="zh-CN" altLang="en-US" b="1" dirty="0">
                <a:solidFill>
                  <a:srgbClr val="8981F0"/>
                </a:solidFill>
              </a:rPr>
              <a:t>最小值</a:t>
            </a:r>
            <a:r>
              <a:rPr lang="zh-CN" altLang="en-US" b="1" dirty="0"/>
              <a:t>。</a:t>
            </a:r>
            <a:endParaRPr lang="en-US" b="1" dirty="0"/>
          </a:p>
        </p:txBody>
      </p:sp>
      <p:sp>
        <p:nvSpPr>
          <p:cNvPr id="14" name="Remove phase">
            <a:extLst>
              <a:ext uri="{FF2B5EF4-FFF2-40B4-BE49-F238E27FC236}">
                <a16:creationId xmlns:a16="http://schemas.microsoft.com/office/drawing/2014/main" id="{82816C95-7B7C-0C40-9A8F-FC1FEF19F8B1}"/>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15" name="Q: In which subtree will the successor of the node we are trying to remove be?">
            <a:extLst>
              <a:ext uri="{FF2B5EF4-FFF2-40B4-BE49-F238E27FC236}">
                <a16:creationId xmlns:a16="http://schemas.microsoft.com/office/drawing/2014/main" id="{33517C0F-5E17-4E44-B031-E454509C0947}"/>
              </a:ext>
            </a:extLst>
          </p:cNvPr>
          <p:cNvSpPr/>
          <p:nvPr/>
        </p:nvSpPr>
        <p:spPr>
          <a:xfrm>
            <a:off x="1603633" y="4714554"/>
            <a:ext cx="979755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rPr lang="zh-CN" altLang="en-US" dirty="0"/>
              <a:t>提问：要移除节点的后继节点在哪一棵子树中？</a:t>
            </a:r>
            <a:endParaRPr dirty="0"/>
          </a:p>
        </p:txBody>
      </p:sp>
      <p:sp>
        <p:nvSpPr>
          <p:cNvPr id="16" name="Case IV: Node to remove has both a left subtree and a right subtree">
            <a:extLst>
              <a:ext uri="{FF2B5EF4-FFF2-40B4-BE49-F238E27FC236}">
                <a16:creationId xmlns:a16="http://schemas.microsoft.com/office/drawing/2014/main" id="{079C09D5-5722-D844-8F22-C6305BBC79DE}"/>
              </a:ext>
            </a:extLst>
          </p:cNvPr>
          <p:cNvSpPr/>
          <p:nvPr/>
        </p:nvSpPr>
        <p:spPr>
          <a:xfrm>
            <a:off x="567711" y="2415193"/>
            <a:ext cx="8020389"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b="1" dirty="0"/>
              <a:t>第</a:t>
            </a:r>
            <a:r>
              <a:rPr lang="en-US" altLang="zh-CN" b="1" dirty="0"/>
              <a:t>4</a:t>
            </a:r>
            <a:r>
              <a:rPr lang="zh-CN" altLang="en-US" b="1" dirty="0"/>
              <a:t>种情况</a:t>
            </a:r>
            <a:r>
              <a:rPr b="1" dirty="0"/>
              <a:t>:</a:t>
            </a:r>
            <a:r>
              <a:rPr dirty="0"/>
              <a:t> </a:t>
            </a:r>
            <a:r>
              <a:rPr lang="zh-CN" altLang="en-US" dirty="0"/>
              <a:t>要移除的节点同时有左右子树</a:t>
            </a:r>
            <a:endParaRPr dirty="0"/>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3179" name="A justification for why there could be more than one successor is:"/>
          <p:cNvSpPr/>
          <p:nvPr/>
        </p:nvSpPr>
        <p:spPr>
          <a:xfrm>
            <a:off x="1414809" y="1674284"/>
            <a:ext cx="10175182"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rPr lang="zh-CN" altLang="en-US" dirty="0"/>
              <a:t>证明为什么可以有两个后继节点</a:t>
            </a:r>
            <a:r>
              <a:rPr dirty="0"/>
              <a:t>:</a:t>
            </a:r>
          </a:p>
        </p:txBody>
      </p:sp>
      <p:sp>
        <p:nvSpPr>
          <p:cNvPr id="3180" name="The largest value in the left subtree satisfies the BST invariant since it:…"/>
          <p:cNvSpPr/>
          <p:nvPr/>
        </p:nvSpPr>
        <p:spPr>
          <a:xfrm>
            <a:off x="332407" y="3177854"/>
            <a:ext cx="12461529" cy="27956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defRPr sz="3500"/>
            </a:pPr>
            <a:r>
              <a:rPr lang="zh-CN" altLang="en-US" b="1" dirty="0">
                <a:solidFill>
                  <a:srgbClr val="E9A432"/>
                </a:solidFill>
              </a:rPr>
              <a:t>左子树</a:t>
            </a:r>
            <a:r>
              <a:rPr lang="zh-CN" altLang="en-US" dirty="0"/>
              <a:t>中的</a:t>
            </a:r>
            <a:r>
              <a:rPr lang="zh-CN" altLang="en-US" b="1" dirty="0">
                <a:solidFill>
                  <a:srgbClr val="E9A432"/>
                </a:solidFill>
              </a:rPr>
              <a:t>最大值</a:t>
            </a:r>
            <a:r>
              <a:rPr lang="zh-CN" altLang="en-US" dirty="0"/>
              <a:t>满足</a:t>
            </a:r>
            <a:r>
              <a:rPr lang="en-US" altLang="zh-CN" dirty="0"/>
              <a:t>BST</a:t>
            </a:r>
            <a:r>
              <a:rPr lang="zh-CN" altLang="en-US" dirty="0"/>
              <a:t>不变式</a:t>
            </a:r>
            <a:r>
              <a:rPr dirty="0"/>
              <a:t>:</a:t>
            </a:r>
          </a:p>
          <a:p>
            <a:pPr>
              <a:defRPr sz="3500"/>
            </a:pPr>
            <a:endParaRPr dirty="0"/>
          </a:p>
          <a:p>
            <a:pPr marL="521368" indent="-521368">
              <a:buSzPct val="100000"/>
              <a:buAutoNum type="arabicParenR"/>
              <a:defRPr sz="3500"/>
            </a:pPr>
            <a:r>
              <a:rPr lang="zh-CN" altLang="en-US" dirty="0"/>
              <a:t>它是左子树中最大的。</a:t>
            </a:r>
            <a:endParaRPr lang="en-US" altLang="zh-CN" dirty="0"/>
          </a:p>
          <a:p>
            <a:pPr marL="521368" indent="-521368">
              <a:buSzPct val="100000"/>
              <a:buAutoNum type="arabicParenR"/>
              <a:defRPr sz="3500"/>
            </a:pPr>
            <a:endParaRPr dirty="0"/>
          </a:p>
          <a:p>
            <a:pPr marL="521368" indent="-521368">
              <a:buSzPct val="100000"/>
              <a:buAutoNum type="arabicParenR" startAt="2"/>
              <a:defRPr sz="3500"/>
            </a:pPr>
            <a:r>
              <a:rPr lang="zh-CN" altLang="en-US" dirty="0"/>
              <a:t>它比右子树中的所有节点都小，因为它在左子树中。</a:t>
            </a:r>
            <a:endParaRPr dirty="0"/>
          </a:p>
        </p:txBody>
      </p:sp>
      <p:sp>
        <p:nvSpPr>
          <p:cNvPr id="3181" name="but also…"/>
          <p:cNvSpPr/>
          <p:nvPr/>
        </p:nvSpPr>
        <p:spPr>
          <a:xfrm>
            <a:off x="5850781" y="8499681"/>
            <a:ext cx="130324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同样</a:t>
            </a:r>
            <a:r>
              <a:rPr dirty="0"/>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What is a Binary Tree (BT)?"/>
          <p:cNvSpPr>
            <a:spLocks noGrp="1"/>
          </p:cNvSpPr>
          <p:nvPr>
            <p:ph type="title"/>
          </p:nvPr>
        </p:nvSpPr>
        <p:spPr>
          <a:prstGeom prst="rect">
            <a:avLst/>
          </a:prstGeom>
        </p:spPr>
        <p:txBody>
          <a:bodyPr>
            <a:normAutofit/>
          </a:bodyPr>
          <a:lstStyle>
            <a:lvl1pPr defTabSz="508254">
              <a:defRPr sz="6960" b="1"/>
            </a:lvl1pPr>
          </a:lstStyle>
          <a:p>
            <a:r>
              <a:rPr lang="en-US" dirty="0" err="1"/>
              <a:t>什么是二叉树</a:t>
            </a:r>
            <a:r>
              <a:rPr dirty="0"/>
              <a:t>(BT)?</a:t>
            </a:r>
          </a:p>
        </p:txBody>
      </p:sp>
      <p:sp>
        <p:nvSpPr>
          <p:cNvPr id="414" name="A binary tree is a tree for which every node has at most two child nodes."/>
          <p:cNvSpPr/>
          <p:nvPr/>
        </p:nvSpPr>
        <p:spPr>
          <a:xfrm>
            <a:off x="1290851" y="2505473"/>
            <a:ext cx="10423097"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400"/>
            </a:pPr>
            <a:r>
              <a:rPr lang="zh-CN" altLang="en-US" b="1" dirty="0">
                <a:solidFill>
                  <a:srgbClr val="11DBE2"/>
                </a:solidFill>
              </a:rPr>
              <a:t>二叉树</a:t>
            </a:r>
            <a:r>
              <a:rPr lang="zh-CN" altLang="en-US" dirty="0"/>
              <a:t>是树的一种，它的每个节点最多只有两个子节点。</a:t>
            </a:r>
            <a:endParaRPr dirty="0"/>
          </a:p>
        </p:txBody>
      </p:sp>
      <p:sp>
        <p:nvSpPr>
          <p:cNvPr id="415" name="1"/>
          <p:cNvSpPr/>
          <p:nvPr/>
        </p:nvSpPr>
        <p:spPr>
          <a:xfrm>
            <a:off x="4005854" y="637507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 name="5"/>
          <p:cNvSpPr/>
          <p:nvPr/>
        </p:nvSpPr>
        <p:spPr>
          <a:xfrm>
            <a:off x="3155866" y="757675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7" name="0"/>
          <p:cNvSpPr/>
          <p:nvPr/>
        </p:nvSpPr>
        <p:spPr>
          <a:xfrm>
            <a:off x="4800463" y="757675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 name="6"/>
          <p:cNvSpPr/>
          <p:nvPr/>
        </p:nvSpPr>
        <p:spPr>
          <a:xfrm>
            <a:off x="8506309" y="5132878"/>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1" name="0"/>
          <p:cNvSpPr/>
          <p:nvPr/>
        </p:nvSpPr>
        <p:spPr>
          <a:xfrm>
            <a:off x="7656321" y="63345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2" name="8"/>
          <p:cNvSpPr/>
          <p:nvPr/>
        </p:nvSpPr>
        <p:spPr>
          <a:xfrm>
            <a:off x="9300917" y="63345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3"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 name="5"/>
          <p:cNvSpPr/>
          <p:nvPr/>
        </p:nvSpPr>
        <p:spPr>
          <a:xfrm>
            <a:off x="7055298" y="75664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6" name="3"/>
          <p:cNvSpPr/>
          <p:nvPr/>
        </p:nvSpPr>
        <p:spPr>
          <a:xfrm>
            <a:off x="8162261" y="75664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7"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 name="7"/>
          <p:cNvSpPr/>
          <p:nvPr/>
        </p:nvSpPr>
        <p:spPr>
          <a:xfrm>
            <a:off x="9300917" y="76172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0"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移除阶段</a:t>
            </a:r>
            <a:endParaRPr dirty="0"/>
          </a:p>
        </p:txBody>
      </p:sp>
      <p:sp>
        <p:nvSpPr>
          <p:cNvPr id="3184" name="The smallest value in the right subtree satisfies the BST invariant since it:…"/>
          <p:cNvSpPr/>
          <p:nvPr/>
        </p:nvSpPr>
        <p:spPr>
          <a:xfrm>
            <a:off x="471611" y="2352306"/>
            <a:ext cx="12061578" cy="27956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defRPr sz="3500"/>
            </a:pPr>
            <a:r>
              <a:rPr lang="zh-CN" altLang="en-US" b="1" dirty="0">
                <a:solidFill>
                  <a:srgbClr val="8981F0"/>
                </a:solidFill>
              </a:rPr>
              <a:t>右子树</a:t>
            </a:r>
            <a:r>
              <a:rPr lang="zh-CN" altLang="en-US" dirty="0"/>
              <a:t>中的</a:t>
            </a:r>
            <a:r>
              <a:rPr lang="zh-CN" altLang="en-US" b="1" dirty="0">
                <a:solidFill>
                  <a:srgbClr val="8981F0"/>
                </a:solidFill>
              </a:rPr>
              <a:t>最小值</a:t>
            </a:r>
            <a:r>
              <a:rPr lang="zh-CN" altLang="en-US" dirty="0"/>
              <a:t>满足</a:t>
            </a:r>
            <a:r>
              <a:rPr lang="en-US" altLang="zh-CN" dirty="0"/>
              <a:t>BST</a:t>
            </a:r>
            <a:r>
              <a:rPr lang="zh-CN" altLang="en-US" dirty="0"/>
              <a:t>不变式：</a:t>
            </a:r>
            <a:endParaRPr lang="en" dirty="0"/>
          </a:p>
          <a:p>
            <a:pPr>
              <a:defRPr sz="3500"/>
            </a:pPr>
            <a:endParaRPr lang="en" dirty="0"/>
          </a:p>
          <a:p>
            <a:pPr marL="521368" indent="-521368">
              <a:buSzPct val="100000"/>
              <a:buAutoNum type="arabicParenR"/>
              <a:defRPr sz="3500"/>
            </a:pPr>
            <a:r>
              <a:rPr lang="zh-CN" altLang="en-US" dirty="0"/>
              <a:t>它是右子树中最小的。</a:t>
            </a:r>
            <a:endParaRPr lang="en-US" altLang="zh-CN" dirty="0"/>
          </a:p>
          <a:p>
            <a:pPr marL="521368" indent="-521368">
              <a:buSzPct val="100000"/>
              <a:buAutoNum type="arabicParenR"/>
              <a:defRPr sz="3500"/>
            </a:pPr>
            <a:endParaRPr dirty="0"/>
          </a:p>
          <a:p>
            <a:pPr marL="521368" indent="-521368">
              <a:buSzPct val="100000"/>
              <a:buAutoNum type="arabicParenR" startAt="2"/>
              <a:defRPr sz="3500"/>
            </a:pPr>
            <a:r>
              <a:rPr lang="zh-CN" altLang="en-US" dirty="0"/>
              <a:t>它比左子树中的所有节点都要大，因为它在右子树中。</a:t>
            </a:r>
            <a:endParaRPr dirty="0"/>
          </a:p>
        </p:txBody>
      </p:sp>
      <p:sp>
        <p:nvSpPr>
          <p:cNvPr id="3185" name="So there are two possible successors, yea!"/>
          <p:cNvSpPr/>
          <p:nvPr/>
        </p:nvSpPr>
        <p:spPr>
          <a:xfrm>
            <a:off x="5777845" y="7794700"/>
            <a:ext cx="1449116"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500"/>
            </a:lvl1pPr>
          </a:lstStyle>
          <a:p>
            <a:r>
              <a:rPr lang="zh-CN" altLang="en-US" dirty="0"/>
              <a:t>证毕！</a:t>
            </a:r>
            <a:endParaRPr dirty="0"/>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7" name="Let’s remove 7"/>
          <p:cNvSpPr/>
          <p:nvPr/>
        </p:nvSpPr>
        <p:spPr>
          <a:xfrm>
            <a:off x="5437156" y="1158850"/>
            <a:ext cx="268823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我们来移除</a:t>
            </a:r>
            <a:r>
              <a:rPr lang="en-US" altLang="zh-CN" dirty="0"/>
              <a:t>7</a:t>
            </a:r>
            <a:endParaRPr dirty="0"/>
          </a:p>
        </p:txBody>
      </p:sp>
      <p:sp>
        <p:nvSpPr>
          <p:cNvPr id="3188"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9"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190"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91"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92"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3"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4"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95"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6"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197"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8"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199"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0"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01"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2"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03"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0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0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8"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09"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0"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1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2"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1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4"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1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6"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1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8"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1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0"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2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25" name="7"/>
          <p:cNvSpPr/>
          <p:nvPr/>
        </p:nvSpPr>
        <p:spPr>
          <a:xfrm>
            <a:off x="6261939" y="2675558"/>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2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2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3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3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3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3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4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2"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4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4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4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5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5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 name="Let’s remove 7">
            <a:extLst>
              <a:ext uri="{FF2B5EF4-FFF2-40B4-BE49-F238E27FC236}">
                <a16:creationId xmlns:a16="http://schemas.microsoft.com/office/drawing/2014/main" id="{449E403C-2758-4A46-A99F-D0416B690969}"/>
              </a:ext>
            </a:extLst>
          </p:cNvPr>
          <p:cNvSpPr/>
          <p:nvPr/>
        </p:nvSpPr>
        <p:spPr>
          <a:xfrm>
            <a:off x="5437156" y="1158850"/>
            <a:ext cx="268823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我们来移除</a:t>
            </a:r>
            <a:r>
              <a:rPr lang="en-US" altLang="zh-CN" dirty="0"/>
              <a:t>7</a:t>
            </a:r>
            <a:endParaRPr dirty="0"/>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8"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5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60" name="7"/>
          <p:cNvSpPr/>
          <p:nvPr/>
        </p:nvSpPr>
        <p:spPr>
          <a:xfrm>
            <a:off x="6261939" y="2675558"/>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6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6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6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7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3"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7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5"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7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7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9"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8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1"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8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3"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8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5"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8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7"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8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90" name="Now choose successor to be either the smallest value in right subtree or largest in left subtree. Let’s do the former. To do this dig as far left as possible in the right subtree."/>
          <p:cNvSpPr/>
          <p:nvPr/>
        </p:nvSpPr>
        <p:spPr>
          <a:xfrm>
            <a:off x="672124" y="497374"/>
            <a:ext cx="12218293" cy="167225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en-US" dirty="0" err="1"/>
              <a:t>现在要选一个后继节点</a:t>
            </a:r>
            <a:r>
              <a:rPr lang="zh-CN" altLang="en-US" dirty="0"/>
              <a:t>，右子树中的最小值或者左子树中的最大值，任选一个。我们这里选前者。为了找到右子树中的最小值，在右子树中靠左找最远的节点。</a:t>
            </a:r>
            <a:endParaRPr lang="en-US" dirty="0"/>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3"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94" name="5"/>
          <p:cNvSpPr/>
          <p:nvPr/>
        </p:nvSpPr>
        <p:spPr>
          <a:xfrm>
            <a:off x="5256523" y="376819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9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8" name="4"/>
          <p:cNvSpPr/>
          <p:nvPr/>
        </p:nvSpPr>
        <p:spPr>
          <a:xfrm>
            <a:off x="4259573" y="486039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9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0" name="25"/>
          <p:cNvSpPr/>
          <p:nvPr/>
        </p:nvSpPr>
        <p:spPr>
          <a:xfrm>
            <a:off x="8535240" y="483219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0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8"/>
          <p:cNvSpPr/>
          <p:nvPr/>
        </p:nvSpPr>
        <p:spPr>
          <a:xfrm>
            <a:off x="6374123" y="482864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0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4" name="19"/>
          <p:cNvSpPr/>
          <p:nvPr/>
        </p:nvSpPr>
        <p:spPr>
          <a:xfrm>
            <a:off x="7531940" y="588629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0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6"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0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8" name="33"/>
          <p:cNvSpPr/>
          <p:nvPr/>
        </p:nvSpPr>
        <p:spPr>
          <a:xfrm>
            <a:off x="9703640" y="587359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0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0" name="28"/>
          <p:cNvSpPr/>
          <p:nvPr/>
        </p:nvSpPr>
        <p:spPr>
          <a:xfrm>
            <a:off x="8698223" y="694954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1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2"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1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4" name="2"/>
          <p:cNvSpPr/>
          <p:nvPr/>
        </p:nvSpPr>
        <p:spPr>
          <a:xfrm>
            <a:off x="3275323" y="595259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1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6" name="1"/>
          <p:cNvSpPr/>
          <p:nvPr/>
        </p:nvSpPr>
        <p:spPr>
          <a:xfrm>
            <a:off x="2297423" y="7044796"/>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1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8" name="3"/>
          <p:cNvSpPr/>
          <p:nvPr/>
        </p:nvSpPr>
        <p:spPr>
          <a:xfrm>
            <a:off x="4434428" y="694954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31"/>
          <p:cNvSpPr/>
          <p:nvPr/>
        </p:nvSpPr>
        <p:spPr>
          <a:xfrm>
            <a:off x="9893082" y="7990946"/>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2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2" name="12"/>
          <p:cNvSpPr/>
          <p:nvPr/>
        </p:nvSpPr>
        <p:spPr>
          <a:xfrm>
            <a:off x="5565556" y="796766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2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4" name="15"/>
          <p:cNvSpPr/>
          <p:nvPr/>
        </p:nvSpPr>
        <p:spPr>
          <a:xfrm>
            <a:off x="7702561" y="787241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25" name="Now choose successor to be either the smallest value in right subtree or largest in left subtree. Let’s do the former. To do this dig as far left as possible in the right subtree."/>
          <p:cNvSpPr/>
          <p:nvPr/>
        </p:nvSpPr>
        <p:spPr>
          <a:xfrm>
            <a:off x="672124" y="497374"/>
            <a:ext cx="12218293" cy="167225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en-US" altLang="zh-CN" dirty="0" err="1"/>
              <a:t>现在要选一个后继节点</a:t>
            </a:r>
            <a:r>
              <a:rPr lang="zh-CN" altLang="en-US" dirty="0"/>
              <a:t>，右子树中的最小值或者左子树中的最大值，任选一个。我们这里选前者。为了找到右子树中的最小值，在右子树中靠左找最远的节点。</a:t>
            </a:r>
            <a:endParaRPr lang="en-US" altLang="zh-CN" dirty="0"/>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8"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2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30" name="7"/>
          <p:cNvSpPr/>
          <p:nvPr/>
        </p:nvSpPr>
        <p:spPr>
          <a:xfrm>
            <a:off x="6261939" y="2675558"/>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3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3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7" name="18"/>
          <p:cNvSpPr/>
          <p:nvPr/>
        </p:nvSpPr>
        <p:spPr>
          <a:xfrm>
            <a:off x="6374123" y="482864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3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4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4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3"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4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5"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4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4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9"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1"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5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3"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5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5"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5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7"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5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9"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60" name="Now choose successor to be either the smallest value in right subtree or largest in left subtree. Let’s do the former. To do this dig as far left as possible in the right subtree."/>
          <p:cNvSpPr/>
          <p:nvPr/>
        </p:nvSpPr>
        <p:spPr>
          <a:xfrm>
            <a:off x="672124" y="497374"/>
            <a:ext cx="12218293" cy="167225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en-US" altLang="zh-CN" dirty="0" err="1"/>
              <a:t>现在要选一个后继节点</a:t>
            </a:r>
            <a:r>
              <a:rPr lang="zh-CN" altLang="en-US" dirty="0"/>
              <a:t>，右子树中的最小值或者左子树中的最大值，任选一个。我们这里选前者。为了找到右子树中的最小值，在右子树中靠左找最远的节点。</a:t>
            </a:r>
            <a:endParaRPr lang="en-US" altLang="zh-CN" dirty="0"/>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3"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6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65" name="7"/>
          <p:cNvSpPr/>
          <p:nvPr/>
        </p:nvSpPr>
        <p:spPr>
          <a:xfrm>
            <a:off x="6261939" y="2675558"/>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6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7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7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7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6"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7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7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8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2"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8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8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8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9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9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95" name="Now choose successor to be either the smallest value in right subtree or largest in left subtree. Let’s do the former. To do this dig as far left as possible in the right subtree."/>
          <p:cNvSpPr/>
          <p:nvPr/>
        </p:nvSpPr>
        <p:spPr>
          <a:xfrm>
            <a:off x="672124" y="497374"/>
            <a:ext cx="12218293" cy="167225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en-US" altLang="zh-CN" dirty="0" err="1"/>
              <a:t>现在要选一个后继节点</a:t>
            </a:r>
            <a:r>
              <a:rPr lang="zh-CN" altLang="en-US" dirty="0"/>
              <a:t>，右子树中的最小值或者左子树中的最大值，任选一个。我们这里选前者。为了找到右子树中的最小值，在右子树中靠左找最远的节点。</a:t>
            </a:r>
            <a:endParaRPr lang="en-US" altLang="zh-CN" dirty="0"/>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8"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9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00" name="7"/>
          <p:cNvSpPr/>
          <p:nvPr/>
        </p:nvSpPr>
        <p:spPr>
          <a:xfrm>
            <a:off x="6261939" y="2675558"/>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0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0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0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0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1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1"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1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3"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1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5"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1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1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9"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2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1"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2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3"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2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5"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2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7"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2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0" name="Copy the value from the node found in right subtree (11) to the node we want to remove."/>
          <p:cNvSpPr/>
          <p:nvPr/>
        </p:nvSpPr>
        <p:spPr>
          <a:xfrm>
            <a:off x="1928191" y="1133544"/>
            <a:ext cx="970618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将我们找到的节点</a:t>
            </a:r>
            <a:r>
              <a:rPr lang="en-US" altLang="zh-CN" dirty="0"/>
              <a:t>11</a:t>
            </a:r>
            <a:r>
              <a:rPr lang="zh-CN" altLang="en-US" dirty="0"/>
              <a:t>的值拷贝到要移除的节点</a:t>
            </a:r>
            <a:r>
              <a:rPr lang="en-US" altLang="zh-CN" dirty="0"/>
              <a:t>7</a:t>
            </a:r>
            <a:endParaRPr dirty="0"/>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3"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3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35"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3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3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4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4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4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6"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4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4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5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2"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5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5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5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5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6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6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65" name="Copy the value from the node found in right subtree (11) to the node we want to remove."/>
          <p:cNvSpPr/>
          <p:nvPr/>
        </p:nvSpPr>
        <p:spPr>
          <a:xfrm>
            <a:off x="1928180" y="1133544"/>
            <a:ext cx="970618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将我们找到的节点</a:t>
            </a:r>
            <a:r>
              <a:rPr lang="en-US" altLang="zh-CN" dirty="0"/>
              <a:t>11</a:t>
            </a:r>
            <a:r>
              <a:rPr lang="zh-CN" altLang="en-US" dirty="0"/>
              <a:t>的值拷贝到要移除的节点</a:t>
            </a:r>
            <a:r>
              <a:rPr lang="en-US" altLang="zh-CN" dirty="0"/>
              <a:t>7</a:t>
            </a:r>
            <a:endParaRPr lang="zh-CN" altLang="en-US" dirty="0"/>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8"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6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70"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7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7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7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7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8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8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8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5"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8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8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1"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3"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5"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9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7"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9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9"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00" name="Now we have to remove the 11 we found in the right subtree. Luckily, the node we find will always be either a Case I, II, III removal"/>
          <p:cNvSpPr/>
          <p:nvPr/>
        </p:nvSpPr>
        <p:spPr>
          <a:xfrm>
            <a:off x="3188115" y="869245"/>
            <a:ext cx="6567504"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a:t>
            </a:r>
            <a:r>
              <a:rPr dirty="0"/>
              <a:t> </a:t>
            </a:r>
            <a:endParaRPr lang="en-US" dirty="0"/>
          </a:p>
          <a:p>
            <a:r>
              <a:rPr lang="zh-CN" altLang="en-US" dirty="0"/>
              <a:t>它一定属于情况</a:t>
            </a:r>
            <a:r>
              <a:rPr lang="en-US" altLang="zh-CN" dirty="0"/>
              <a:t>1/2/3</a:t>
            </a:r>
            <a:r>
              <a:rPr lang="zh-CN" altLang="en-US" dirty="0"/>
              <a:t>中的一种</a:t>
            </a:r>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What is a Binary Tree (BT)?"/>
          <p:cNvSpPr>
            <a:spLocks noGrp="1"/>
          </p:cNvSpPr>
          <p:nvPr>
            <p:ph type="title"/>
          </p:nvPr>
        </p:nvSpPr>
        <p:spPr>
          <a:prstGeom prst="rect">
            <a:avLst/>
          </a:prstGeom>
        </p:spPr>
        <p:txBody>
          <a:bodyPr>
            <a:normAutofit/>
          </a:bodyPr>
          <a:lstStyle>
            <a:lvl1pPr defTabSz="508254">
              <a:defRPr sz="6960" b="1"/>
            </a:lvl1pPr>
          </a:lstStyle>
          <a:p>
            <a:r>
              <a:rPr lang="zh-CN" altLang="en-US" dirty="0"/>
              <a:t>什么是二叉树</a:t>
            </a:r>
            <a:r>
              <a:rPr lang="en-US" altLang="zh-CN" dirty="0"/>
              <a:t>(BT)?</a:t>
            </a:r>
            <a:endParaRPr dirty="0"/>
          </a:p>
        </p:txBody>
      </p:sp>
      <p:sp>
        <p:nvSpPr>
          <p:cNvPr id="433" name="1"/>
          <p:cNvSpPr/>
          <p:nvPr/>
        </p:nvSpPr>
        <p:spPr>
          <a:xfrm>
            <a:off x="4005854" y="637507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4" name="5"/>
          <p:cNvSpPr/>
          <p:nvPr/>
        </p:nvSpPr>
        <p:spPr>
          <a:xfrm>
            <a:off x="3155866" y="757675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5" name="0"/>
          <p:cNvSpPr/>
          <p:nvPr/>
        </p:nvSpPr>
        <p:spPr>
          <a:xfrm>
            <a:off x="4800463" y="757675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6"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 name="6"/>
          <p:cNvSpPr/>
          <p:nvPr/>
        </p:nvSpPr>
        <p:spPr>
          <a:xfrm>
            <a:off x="8506309" y="5132878"/>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9" name="0"/>
          <p:cNvSpPr/>
          <p:nvPr/>
        </p:nvSpPr>
        <p:spPr>
          <a:xfrm>
            <a:off x="7656321" y="63345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 name="8"/>
          <p:cNvSpPr/>
          <p:nvPr/>
        </p:nvSpPr>
        <p:spPr>
          <a:xfrm>
            <a:off x="9300917" y="63345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1"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 name="5"/>
          <p:cNvSpPr/>
          <p:nvPr/>
        </p:nvSpPr>
        <p:spPr>
          <a:xfrm>
            <a:off x="7055298" y="75664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4" name="3"/>
          <p:cNvSpPr/>
          <p:nvPr/>
        </p:nvSpPr>
        <p:spPr>
          <a:xfrm>
            <a:off x="8162261" y="75664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 name="7"/>
          <p:cNvSpPr/>
          <p:nvPr/>
        </p:nvSpPr>
        <p:spPr>
          <a:xfrm>
            <a:off x="9300917" y="76172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8"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 name="Circle"/>
          <p:cNvSpPr/>
          <p:nvPr/>
        </p:nvSpPr>
        <p:spPr>
          <a:xfrm>
            <a:off x="3083954"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0" name="Circle"/>
          <p:cNvSpPr/>
          <p:nvPr/>
        </p:nvSpPr>
        <p:spPr>
          <a:xfrm>
            <a:off x="355237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1" name="Circle"/>
          <p:cNvSpPr/>
          <p:nvPr/>
        </p:nvSpPr>
        <p:spPr>
          <a:xfrm>
            <a:off x="472855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2" name="Circle"/>
          <p:cNvSpPr/>
          <p:nvPr/>
        </p:nvSpPr>
        <p:spPr>
          <a:xfrm>
            <a:off x="5196968"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3" name="Circle"/>
          <p:cNvSpPr/>
          <p:nvPr/>
        </p:nvSpPr>
        <p:spPr>
          <a:xfrm>
            <a:off x="6983386"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4" name="Circle"/>
          <p:cNvSpPr/>
          <p:nvPr/>
        </p:nvSpPr>
        <p:spPr>
          <a:xfrm>
            <a:off x="7451803"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5" name="Circle"/>
          <p:cNvSpPr/>
          <p:nvPr/>
        </p:nvSpPr>
        <p:spPr>
          <a:xfrm>
            <a:off x="8090349"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6" name="Circle"/>
          <p:cNvSpPr/>
          <p:nvPr/>
        </p:nvSpPr>
        <p:spPr>
          <a:xfrm>
            <a:off x="8558766"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7" name="Circle"/>
          <p:cNvSpPr/>
          <p:nvPr/>
        </p:nvSpPr>
        <p:spPr>
          <a:xfrm>
            <a:off x="9238220"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8" name="Circle"/>
          <p:cNvSpPr/>
          <p:nvPr/>
        </p:nvSpPr>
        <p:spPr>
          <a:xfrm>
            <a:off x="9706637"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9" name="Circle"/>
          <p:cNvSpPr/>
          <p:nvPr/>
        </p:nvSpPr>
        <p:spPr>
          <a:xfrm>
            <a:off x="10260491" y="7749216"/>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0" name="Line"/>
          <p:cNvSpPr/>
          <p:nvPr/>
        </p:nvSpPr>
        <p:spPr>
          <a:xfrm flipV="1">
            <a:off x="3324225" y="8402606"/>
            <a:ext cx="132954" cy="3842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 name="Line"/>
          <p:cNvSpPr/>
          <p:nvPr/>
        </p:nvSpPr>
        <p:spPr>
          <a:xfrm flipH="1" flipV="1">
            <a:off x="3660378"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 name="Line"/>
          <p:cNvSpPr/>
          <p:nvPr/>
        </p:nvSpPr>
        <p:spPr>
          <a:xfrm flipV="1">
            <a:off x="4999409" y="8397918"/>
            <a:ext cx="106698"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 name="Line"/>
          <p:cNvSpPr/>
          <p:nvPr/>
        </p:nvSpPr>
        <p:spPr>
          <a:xfrm flipH="1" flipV="1">
            <a:off x="5335561"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 name="Line"/>
          <p:cNvSpPr/>
          <p:nvPr/>
        </p:nvSpPr>
        <p:spPr>
          <a:xfrm flipV="1">
            <a:off x="7254366" y="8393756"/>
            <a:ext cx="106698"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 name="Line"/>
          <p:cNvSpPr/>
          <p:nvPr/>
        </p:nvSpPr>
        <p:spPr>
          <a:xfrm flipH="1" flipV="1">
            <a:off x="7590519" y="8394903"/>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 name="Line"/>
          <p:cNvSpPr/>
          <p:nvPr/>
        </p:nvSpPr>
        <p:spPr>
          <a:xfrm flipV="1">
            <a:off x="8361329" y="8392397"/>
            <a:ext cx="106699"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 name="Line"/>
          <p:cNvSpPr/>
          <p:nvPr/>
        </p:nvSpPr>
        <p:spPr>
          <a:xfrm flipH="1" flipV="1">
            <a:off x="8697482" y="8393544"/>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 name="Line"/>
          <p:cNvSpPr/>
          <p:nvPr/>
        </p:nvSpPr>
        <p:spPr>
          <a:xfrm flipV="1">
            <a:off x="9499985" y="8409746"/>
            <a:ext cx="106699"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 name="Line"/>
          <p:cNvSpPr/>
          <p:nvPr/>
        </p:nvSpPr>
        <p:spPr>
          <a:xfrm flipH="1" flipV="1">
            <a:off x="9836138" y="8410893"/>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 name="Line"/>
          <p:cNvSpPr/>
          <p:nvPr/>
        </p:nvSpPr>
        <p:spPr>
          <a:xfrm flipH="1" flipV="1">
            <a:off x="9987720" y="7072829"/>
            <a:ext cx="387078" cy="67371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400"/>
            </a:pPr>
            <a:r>
              <a:rPr lang="zh-CN" altLang="en-US" b="1" dirty="0">
                <a:solidFill>
                  <a:srgbClr val="11DBE2"/>
                </a:solidFill>
              </a:rPr>
              <a:t>二叉树</a:t>
            </a:r>
            <a:r>
              <a:rPr lang="zh-CN" altLang="en-US" dirty="0"/>
              <a:t>是树的一种，它的每个节点最多只有两个子节点。</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3"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0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05"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0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0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1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1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1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6" name="11"/>
          <p:cNvSpPr/>
          <p:nvPr/>
        </p:nvSpPr>
        <p:spPr>
          <a:xfrm>
            <a:off x="5370823" y="587517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1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1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2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2" name="14"/>
          <p:cNvSpPr/>
          <p:nvPr/>
        </p:nvSpPr>
        <p:spPr>
          <a:xfrm>
            <a:off x="6565681" y="6911446"/>
            <a:ext cx="814296" cy="814296"/>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2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2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2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3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3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 name="Now we have to remove the 11 we found in the right subtree. Luckily, the node we find will always be either a Case I, II, III removal">
            <a:extLst>
              <a:ext uri="{FF2B5EF4-FFF2-40B4-BE49-F238E27FC236}">
                <a16:creationId xmlns:a16="http://schemas.microsoft.com/office/drawing/2014/main" id="{61261C20-575B-E04B-87FD-546D57E8A344}"/>
              </a:ext>
            </a:extLst>
          </p:cNvPr>
          <p:cNvSpPr/>
          <p:nvPr/>
        </p:nvSpPr>
        <p:spPr>
          <a:xfrm>
            <a:off x="3188117" y="869245"/>
            <a:ext cx="6567502"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 </a:t>
            </a:r>
          </a:p>
          <a:p>
            <a:r>
              <a:rPr lang="zh-CN" altLang="en-US" dirty="0"/>
              <a:t>它一定属于情况</a:t>
            </a:r>
            <a:r>
              <a:rPr lang="en-US" altLang="zh-CN" dirty="0"/>
              <a:t>1/2/3</a:t>
            </a:r>
            <a:r>
              <a:rPr lang="zh-CN" altLang="en-US" dirty="0"/>
              <a:t>中的一种</a:t>
            </a: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8"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3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40"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4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4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4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4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5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1"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52"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54"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5"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56"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7"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58"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9"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60"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1"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2"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3"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64"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66"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7"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 name="Now we have to remove the 11 we found in the right subtree. Luckily, the node we find will always be either a Case I, II, III removal">
            <a:extLst>
              <a:ext uri="{FF2B5EF4-FFF2-40B4-BE49-F238E27FC236}">
                <a16:creationId xmlns:a16="http://schemas.microsoft.com/office/drawing/2014/main" id="{81B36197-0307-CC48-A820-DD84DC80C8AF}"/>
              </a:ext>
            </a:extLst>
          </p:cNvPr>
          <p:cNvSpPr/>
          <p:nvPr/>
        </p:nvSpPr>
        <p:spPr>
          <a:xfrm>
            <a:off x="3188117" y="869245"/>
            <a:ext cx="6567502"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 </a:t>
            </a:r>
          </a:p>
          <a:p>
            <a:r>
              <a:rPr lang="zh-CN" altLang="en-US" dirty="0"/>
              <a:t>它一定属于情况</a:t>
            </a:r>
            <a:r>
              <a:rPr lang="en-US" altLang="zh-CN" dirty="0"/>
              <a:t>1/2/3</a:t>
            </a:r>
            <a:r>
              <a:rPr lang="zh-CN" altLang="en-US" dirty="0"/>
              <a:t>中的一种</a:t>
            </a: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1"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72"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73"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74"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5"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6"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77"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79"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0"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81"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2"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83"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4"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8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8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8"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89"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0"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9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9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4"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9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6"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9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8"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9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0"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 name="Now we have to remove the 11 we found in the right subtree. Luckily, the node we find will always be either a Case I, II, III removal">
            <a:extLst>
              <a:ext uri="{FF2B5EF4-FFF2-40B4-BE49-F238E27FC236}">
                <a16:creationId xmlns:a16="http://schemas.microsoft.com/office/drawing/2014/main" id="{C72EFA33-D0FF-1141-ADD0-DDBA8934B956}"/>
              </a:ext>
            </a:extLst>
          </p:cNvPr>
          <p:cNvSpPr/>
          <p:nvPr/>
        </p:nvSpPr>
        <p:spPr>
          <a:xfrm>
            <a:off x="3188117" y="869245"/>
            <a:ext cx="6567502"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 </a:t>
            </a:r>
          </a:p>
          <a:p>
            <a:r>
              <a:rPr lang="zh-CN" altLang="en-US" dirty="0"/>
              <a:t>它一定属于情况</a:t>
            </a:r>
            <a:r>
              <a:rPr lang="en-US" altLang="zh-CN" dirty="0"/>
              <a:t>1/2/3</a:t>
            </a:r>
            <a:r>
              <a:rPr lang="zh-CN" altLang="en-US" dirty="0"/>
              <a:t>中的一种</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3"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4" name="20"/>
          <p:cNvSpPr/>
          <p:nvPr/>
        </p:nvSpPr>
        <p:spPr>
          <a:xfrm>
            <a:off x="7392240"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05"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6"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07"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10"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1"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12"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14"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5"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16"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7"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18"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9"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20"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22"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3"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24"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5"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26"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7"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28"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30"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1"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32"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3"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 name="Now we have to remove the 11 we found in the right subtree. Luckily, the node we find will always be either a Case I, II, III removal">
            <a:extLst>
              <a:ext uri="{FF2B5EF4-FFF2-40B4-BE49-F238E27FC236}">
                <a16:creationId xmlns:a16="http://schemas.microsoft.com/office/drawing/2014/main" id="{4A1C608B-6496-9A48-A089-818036F0CA40}"/>
              </a:ext>
            </a:extLst>
          </p:cNvPr>
          <p:cNvSpPr/>
          <p:nvPr/>
        </p:nvSpPr>
        <p:spPr>
          <a:xfrm>
            <a:off x="3188117" y="869245"/>
            <a:ext cx="6567502"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 </a:t>
            </a:r>
          </a:p>
          <a:p>
            <a:r>
              <a:rPr lang="zh-CN" altLang="en-US" dirty="0"/>
              <a:t>它一定属于情况</a:t>
            </a:r>
            <a:r>
              <a:rPr lang="en-US" altLang="zh-CN" dirty="0"/>
              <a:t>1/2/3</a:t>
            </a:r>
            <a:r>
              <a:rPr lang="zh-CN" altLang="en-US" dirty="0"/>
              <a:t>中的一种</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 name="Line"/>
          <p:cNvSpPr/>
          <p:nvPr/>
        </p:nvSpPr>
        <p:spPr>
          <a:xfrm flipH="1" flipV="1">
            <a:off x="7311265" y="6673511"/>
            <a:ext cx="380476" cy="4506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7" name="20"/>
          <p:cNvSpPr/>
          <p:nvPr/>
        </p:nvSpPr>
        <p:spPr>
          <a:xfrm>
            <a:off x="8754237" y="384122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38"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39" name="11"/>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40" name="Line"/>
          <p:cNvSpPr/>
          <p:nvPr/>
        </p:nvSpPr>
        <p:spPr>
          <a:xfrm flipH="1" flipV="1">
            <a:off x="7048024" y="3264629"/>
            <a:ext cx="1706249" cy="8155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43"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4" name="25"/>
          <p:cNvSpPr/>
          <p:nvPr/>
        </p:nvSpPr>
        <p:spPr>
          <a:xfrm>
            <a:off x="9897237" y="490521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45" name="Line"/>
          <p:cNvSpPr/>
          <p:nvPr/>
        </p:nvSpPr>
        <p:spPr>
          <a:xfrm flipH="1" flipV="1">
            <a:off x="9466185" y="45223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18"/>
          <p:cNvSpPr/>
          <p:nvPr/>
        </p:nvSpPr>
        <p:spPr>
          <a:xfrm>
            <a:off x="7776760" y="4861031"/>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47" name="Line"/>
          <p:cNvSpPr/>
          <p:nvPr/>
        </p:nvSpPr>
        <p:spPr>
          <a:xfrm flipV="1">
            <a:off x="8455714" y="4539538"/>
            <a:ext cx="420925" cy="411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8" name="19"/>
          <p:cNvSpPr/>
          <p:nvPr/>
        </p:nvSpPr>
        <p:spPr>
          <a:xfrm>
            <a:off x="8893937" y="595931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49" name="Line"/>
          <p:cNvSpPr/>
          <p:nvPr/>
        </p:nvSpPr>
        <p:spPr>
          <a:xfrm flipH="1" flipV="1">
            <a:off x="8462884" y="5576483"/>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33"/>
          <p:cNvSpPr/>
          <p:nvPr/>
        </p:nvSpPr>
        <p:spPr>
          <a:xfrm>
            <a:off x="11065637" y="594661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51" name="Line"/>
          <p:cNvSpPr/>
          <p:nvPr/>
        </p:nvSpPr>
        <p:spPr>
          <a:xfrm flipH="1" flipV="1">
            <a:off x="10634585" y="55637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2" name="28"/>
          <p:cNvSpPr/>
          <p:nvPr/>
        </p:nvSpPr>
        <p:spPr>
          <a:xfrm>
            <a:off x="10060220" y="702257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53" name="Line"/>
          <p:cNvSpPr/>
          <p:nvPr/>
        </p:nvSpPr>
        <p:spPr>
          <a:xfrm flipV="1">
            <a:off x="10771003" y="666043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14"/>
          <p:cNvSpPr/>
          <p:nvPr/>
        </p:nvSpPr>
        <p:spPr>
          <a:xfrm>
            <a:off x="6606577" y="598017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55" name="Line"/>
          <p:cNvSpPr/>
          <p:nvPr/>
        </p:nvSpPr>
        <p:spPr>
          <a:xfrm flipV="1">
            <a:off x="7346590" y="5589290"/>
            <a:ext cx="539582" cy="51446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6"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5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8"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5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0"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6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2" name="31"/>
          <p:cNvSpPr/>
          <p:nvPr/>
        </p:nvSpPr>
        <p:spPr>
          <a:xfrm>
            <a:off x="11255079" y="806397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63" name="Line"/>
          <p:cNvSpPr/>
          <p:nvPr/>
        </p:nvSpPr>
        <p:spPr>
          <a:xfrm flipH="1" flipV="1">
            <a:off x="10772491" y="7704787"/>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4" name="12"/>
          <p:cNvSpPr/>
          <p:nvPr/>
        </p:nvSpPr>
        <p:spPr>
          <a:xfrm>
            <a:off x="5606452" y="703639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65" name="Line"/>
          <p:cNvSpPr/>
          <p:nvPr/>
        </p:nvSpPr>
        <p:spPr>
          <a:xfrm flipV="1">
            <a:off x="6297564" y="6674263"/>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6" name="15"/>
          <p:cNvSpPr/>
          <p:nvPr/>
        </p:nvSpPr>
        <p:spPr>
          <a:xfrm>
            <a:off x="7570737" y="703639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 name="Now we have to remove the 11 we found in the right subtree. Luckily, the node we find will always be either a Case I, II, III removal">
            <a:extLst>
              <a:ext uri="{FF2B5EF4-FFF2-40B4-BE49-F238E27FC236}">
                <a16:creationId xmlns:a16="http://schemas.microsoft.com/office/drawing/2014/main" id="{D037839A-9721-4F4C-9C52-13776829F300}"/>
              </a:ext>
            </a:extLst>
          </p:cNvPr>
          <p:cNvSpPr/>
          <p:nvPr/>
        </p:nvSpPr>
        <p:spPr>
          <a:xfrm>
            <a:off x="3188117" y="869245"/>
            <a:ext cx="6567502"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现在我们要移除</a:t>
            </a:r>
            <a:r>
              <a:rPr lang="en-US" altLang="zh-CN" dirty="0"/>
              <a:t>11</a:t>
            </a:r>
            <a:r>
              <a:rPr lang="zh-CN" altLang="en-US" dirty="0"/>
              <a:t>这个节点。 </a:t>
            </a:r>
          </a:p>
          <a:p>
            <a:r>
              <a:rPr lang="zh-CN" altLang="en-US" dirty="0"/>
              <a:t>它一定属于情况</a:t>
            </a:r>
            <a:r>
              <a:rPr lang="en-US" altLang="zh-CN" dirty="0"/>
              <a:t>1/2/3</a:t>
            </a:r>
            <a:r>
              <a:rPr lang="zh-CN" altLang="en-US" dirty="0"/>
              <a:t>中的一种</a:t>
            </a: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1" name="In this example let’s remove 14. First begin by finding where 14 is located."/>
          <p:cNvSpPr/>
          <p:nvPr/>
        </p:nvSpPr>
        <p:spPr>
          <a:xfrm>
            <a:off x="794276" y="1005205"/>
            <a:ext cx="11823071"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现在我们来移除</a:t>
            </a:r>
            <a:r>
              <a:rPr lang="en-US" altLang="zh-CN" dirty="0"/>
              <a:t>14</a:t>
            </a:r>
            <a:r>
              <a:rPr lang="zh-CN" altLang="en-US" dirty="0"/>
              <a:t>，首先要找到</a:t>
            </a:r>
            <a:r>
              <a:rPr lang="en-US" altLang="zh-CN" dirty="0"/>
              <a:t>14</a:t>
            </a:r>
            <a:r>
              <a:rPr lang="zh-CN" altLang="en-US" dirty="0"/>
              <a:t>的所在位置</a:t>
            </a:r>
            <a:endParaRPr dirty="0"/>
          </a:p>
        </p:txBody>
      </p:sp>
      <p:sp>
        <p:nvSpPr>
          <p:cNvPr id="3672"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3"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74"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75"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6"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77"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79"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0"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81"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2"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83"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84"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685"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6"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7"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88"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9"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690"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692"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3"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694"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9"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0"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01"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0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3"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0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0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7"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0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9"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10"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11"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12"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13"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4"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15"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6"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17"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8"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19"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0"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21"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 name="In this example let’s remove 14. First begin by finding where 14 is located.">
            <a:extLst>
              <a:ext uri="{FF2B5EF4-FFF2-40B4-BE49-F238E27FC236}">
                <a16:creationId xmlns:a16="http://schemas.microsoft.com/office/drawing/2014/main" id="{E1F442F4-5666-6740-9F0C-06EE94489062}"/>
              </a:ext>
            </a:extLst>
          </p:cNvPr>
          <p:cNvSpPr/>
          <p:nvPr/>
        </p:nvSpPr>
        <p:spPr>
          <a:xfrm>
            <a:off x="794276" y="1005205"/>
            <a:ext cx="11823071"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现在我们来移除</a:t>
            </a:r>
            <a:r>
              <a:rPr lang="en-US" altLang="zh-CN" dirty="0"/>
              <a:t>14</a:t>
            </a:r>
            <a:r>
              <a:rPr lang="zh-CN" altLang="en-US" dirty="0"/>
              <a:t>，首先要找到</a:t>
            </a:r>
            <a:r>
              <a:rPr lang="en-US" altLang="zh-CN" dirty="0"/>
              <a:t>14</a:t>
            </a:r>
            <a:r>
              <a:rPr lang="zh-CN" altLang="en-US" dirty="0"/>
              <a:t>的所在位置</a:t>
            </a:r>
            <a:endParaRPr dirty="0"/>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7"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28"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2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0"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3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2"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3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3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6"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7"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38"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39"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4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1"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4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3"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4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4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7"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4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 name="In this example let’s remove 14. First begin by finding where 14 is located.">
            <a:extLst>
              <a:ext uri="{FF2B5EF4-FFF2-40B4-BE49-F238E27FC236}">
                <a16:creationId xmlns:a16="http://schemas.microsoft.com/office/drawing/2014/main" id="{FD8837B3-247F-364E-939B-81007F8AF4C6}"/>
              </a:ext>
            </a:extLst>
          </p:cNvPr>
          <p:cNvSpPr/>
          <p:nvPr/>
        </p:nvSpPr>
        <p:spPr>
          <a:xfrm>
            <a:off x="794276" y="1005205"/>
            <a:ext cx="11823071"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现在我们来移除</a:t>
            </a:r>
            <a:r>
              <a:rPr lang="en-US" altLang="zh-CN" dirty="0"/>
              <a:t>14</a:t>
            </a:r>
            <a:r>
              <a:rPr lang="zh-CN" altLang="en-US" dirty="0"/>
              <a:t>，首先要找到</a:t>
            </a:r>
            <a:r>
              <a:rPr lang="en-US" altLang="zh-CN" dirty="0"/>
              <a:t>14</a:t>
            </a:r>
            <a:r>
              <a:rPr lang="zh-CN" altLang="en-US" dirty="0"/>
              <a:t>的所在位置</a:t>
            </a:r>
            <a:endParaRPr dirty="0"/>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0"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1"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4"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55"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5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7"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5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9"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6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1"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6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3"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64"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65"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66"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6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8"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0"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7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2"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7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4"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7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 name="In this example let’s remove 14. First begin by finding where 14 is located.">
            <a:extLst>
              <a:ext uri="{FF2B5EF4-FFF2-40B4-BE49-F238E27FC236}">
                <a16:creationId xmlns:a16="http://schemas.microsoft.com/office/drawing/2014/main" id="{7C7E3ABC-089F-0140-8F26-90736C6DC42A}"/>
              </a:ext>
            </a:extLst>
          </p:cNvPr>
          <p:cNvSpPr/>
          <p:nvPr/>
        </p:nvSpPr>
        <p:spPr>
          <a:xfrm>
            <a:off x="794276" y="1005205"/>
            <a:ext cx="11823071"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现在我们来移除</a:t>
            </a:r>
            <a:r>
              <a:rPr lang="en-US" altLang="zh-CN" dirty="0"/>
              <a:t>14</a:t>
            </a:r>
            <a:r>
              <a:rPr lang="zh-CN" altLang="en-US" dirty="0"/>
              <a:t>，首先要找到</a:t>
            </a:r>
            <a:r>
              <a:rPr lang="en-US" altLang="zh-CN" dirty="0"/>
              <a:t>14</a:t>
            </a:r>
            <a:r>
              <a:rPr lang="zh-CN" altLang="en-US" dirty="0"/>
              <a:t>的所在位置</a:t>
            </a:r>
            <a:endParaRPr dirty="0"/>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7"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9" name="Now find either the smallest value in right subtree or largest in left subtree. Let’s do the latter."/>
          <p:cNvSpPr/>
          <p:nvPr/>
        </p:nvSpPr>
        <p:spPr>
          <a:xfrm>
            <a:off x="941091" y="566903"/>
            <a:ext cx="11529442" cy="11490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zh-CN" altLang="en-US" dirty="0"/>
              <a:t>现在要找右子树中的最小值，或者左子树的最大值。我们这次选后者。</a:t>
            </a:r>
            <a:endParaRPr dirty="0"/>
          </a:p>
        </p:txBody>
      </p:sp>
      <p:sp>
        <p:nvSpPr>
          <p:cNvPr id="378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82"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8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4"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8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6"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8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8"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8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0"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91"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92"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93"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9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7"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9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9"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0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1"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0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474" name="1"/>
          <p:cNvSpPr/>
          <p:nvPr/>
        </p:nvSpPr>
        <p:spPr>
          <a:xfrm>
            <a:off x="5090921" y="32992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5" name="11"/>
          <p:cNvSpPr/>
          <p:nvPr/>
        </p:nvSpPr>
        <p:spPr>
          <a:xfrm>
            <a:off x="6735517" y="32992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6"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 name="8"/>
          <p:cNvSpPr/>
          <p:nvPr/>
        </p:nvSpPr>
        <p:spPr>
          <a:xfrm>
            <a:off x="6735517" y="45819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79"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 name="2"/>
          <p:cNvSpPr/>
          <p:nvPr/>
        </p:nvSpPr>
        <p:spPr>
          <a:xfrm>
            <a:off x="5090921" y="46454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1"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 name="7"/>
          <p:cNvSpPr/>
          <p:nvPr/>
        </p:nvSpPr>
        <p:spPr>
          <a:xfrm>
            <a:off x="6763207" y="58646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 name="5"/>
          <p:cNvSpPr/>
          <p:nvPr/>
        </p:nvSpPr>
        <p:spPr>
          <a:xfrm>
            <a:off x="3846321" y="46073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5"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0"/>
          <p:cNvSpPr/>
          <p:nvPr/>
        </p:nvSpPr>
        <p:spPr>
          <a:xfrm>
            <a:off x="3874011" y="58900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7"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 name="8"/>
          <p:cNvSpPr/>
          <p:nvPr/>
        </p:nvSpPr>
        <p:spPr>
          <a:xfrm>
            <a:off x="8050021" y="46073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9"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 name="19"/>
          <p:cNvSpPr/>
          <p:nvPr/>
        </p:nvSpPr>
        <p:spPr>
          <a:xfrm>
            <a:off x="8077711" y="58900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91"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 name="0"/>
          <p:cNvSpPr/>
          <p:nvPr/>
        </p:nvSpPr>
        <p:spPr>
          <a:xfrm>
            <a:off x="5940909" y="2097578"/>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4"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7"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08"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0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0"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1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2"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1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4"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1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6"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17"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18"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19"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2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1"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3"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2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5"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2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7"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2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9" name="To find the largest value in the left subtree dig as far right as possible in the left subtree"/>
          <p:cNvSpPr/>
          <p:nvPr/>
        </p:nvSpPr>
        <p:spPr>
          <a:xfrm>
            <a:off x="215735" y="709276"/>
            <a:ext cx="12706744" cy="6258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zh-CN" altLang="en-US" dirty="0"/>
              <a:t>为了找到左子树中的最大值，在左子树中靠右找最远的节点</a:t>
            </a:r>
            <a:endParaRPr dirty="0"/>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1"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2"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4"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35"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3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7"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3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9"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4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1"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4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3"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44"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45"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46"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4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8"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4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0"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5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2"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5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5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6" name="To find the largest value in the left subtree dig as far right as possible in the left subtree"/>
          <p:cNvSpPr/>
          <p:nvPr/>
        </p:nvSpPr>
        <p:spPr>
          <a:xfrm>
            <a:off x="215735" y="709276"/>
            <a:ext cx="12706744" cy="6258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zh-CN" altLang="en-US" dirty="0"/>
              <a:t>为了找到左子树中的最大值，在左子树中靠右找最远的节点</a:t>
            </a: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9"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1"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62"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6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4"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6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6"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6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8"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6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0"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71"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72"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73"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5"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7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7"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7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9"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8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1"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8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3" name="To find the largest value in the left subtree dig as far right as possible in the left subtree"/>
          <p:cNvSpPr/>
          <p:nvPr/>
        </p:nvSpPr>
        <p:spPr>
          <a:xfrm>
            <a:off x="215735" y="709276"/>
            <a:ext cx="12706744" cy="6258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zh-CN" altLang="en-US" dirty="0"/>
              <a:t>为了找到左子树中的最大值，在左子树中靠右找最远的节点</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5"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6"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7"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8"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89"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90"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1"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92"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3"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94"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5"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96"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7"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98"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99"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00"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01"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2"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03"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4"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05"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6"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07"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8"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09"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0" name="To find the largest value in the left subtree dig as far right as possible in the left subtree"/>
          <p:cNvSpPr/>
          <p:nvPr/>
        </p:nvSpPr>
        <p:spPr>
          <a:xfrm>
            <a:off x="215735" y="709276"/>
            <a:ext cx="12706744" cy="6258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zh-CN" altLang="en-US" dirty="0"/>
              <a:t>为了找到左子树中的最大值，在左子树中靠右找最远的节点</a:t>
            </a: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2"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5" name="14"/>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16" name="15"/>
          <p:cNvSpPr/>
          <p:nvPr/>
        </p:nvSpPr>
        <p:spPr>
          <a:xfrm>
            <a:off x="7649520" y="5271375"/>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1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8" name="6"/>
          <p:cNvSpPr/>
          <p:nvPr/>
        </p:nvSpPr>
        <p:spPr>
          <a:xfrm>
            <a:off x="5468084" y="5310652"/>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1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0" name="9"/>
          <p:cNvSpPr/>
          <p:nvPr/>
        </p:nvSpPr>
        <p:spPr>
          <a:xfrm>
            <a:off x="6662942" y="63469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2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2" name="8"/>
          <p:cNvSpPr/>
          <p:nvPr/>
        </p:nvSpPr>
        <p:spPr>
          <a:xfrm>
            <a:off x="5662817" y="740314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2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4"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25"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26" name="16"/>
          <p:cNvSpPr/>
          <p:nvPr/>
        </p:nvSpPr>
        <p:spPr>
          <a:xfrm>
            <a:off x="8789981" y="6279353"/>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27" name="4"/>
          <p:cNvSpPr/>
          <p:nvPr/>
        </p:nvSpPr>
        <p:spPr>
          <a:xfrm>
            <a:off x="5318224" y="3222724"/>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28"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9" name="2"/>
          <p:cNvSpPr/>
          <p:nvPr/>
        </p:nvSpPr>
        <p:spPr>
          <a:xfrm>
            <a:off x="4335244" y="425909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30"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1" name="-1"/>
          <p:cNvSpPr/>
          <p:nvPr/>
        </p:nvSpPr>
        <p:spPr>
          <a:xfrm>
            <a:off x="3400524" y="5271375"/>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32"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3" name="0"/>
          <p:cNvSpPr/>
          <p:nvPr/>
        </p:nvSpPr>
        <p:spPr>
          <a:xfrm>
            <a:off x="4468945" y="623409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34"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5" name="80"/>
          <p:cNvSpPr/>
          <p:nvPr/>
        </p:nvSpPr>
        <p:spPr>
          <a:xfrm>
            <a:off x="6298664" y="219148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36"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7"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endParaRPr dirty="0"/>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2" name="13"/>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3"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44"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5"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46"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7"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48"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9"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50"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1"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2"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53"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54"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55"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6"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57"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8"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59"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0"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61"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2"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63"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4"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8"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9" name="13"/>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0"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71"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2"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73"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4"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75"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6"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77"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8" name="13"/>
          <p:cNvSpPr/>
          <p:nvPr/>
        </p:nvSpPr>
        <p:spPr>
          <a:xfrm>
            <a:off x="7799822" y="730789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9" name="12"/>
          <p:cNvSpPr/>
          <p:nvPr/>
        </p:nvSpPr>
        <p:spPr>
          <a:xfrm>
            <a:off x="6917576" y="8312460"/>
            <a:ext cx="814296" cy="814296"/>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80"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81"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8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3"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8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5"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8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7"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8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9"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9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1"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5" name="13"/>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96"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9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8"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9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0"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2"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0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4"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0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0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0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0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1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1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1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6"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7208682" y="7140951"/>
            <a:ext cx="95207" cy="11733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0" name="13"/>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21"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2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3"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2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5"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2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7"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2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9"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30"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31"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3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3"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3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5"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3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7"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3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9"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4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1"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5" name="13"/>
          <p:cNvSpPr/>
          <p:nvPr/>
        </p:nvSpPr>
        <p:spPr>
          <a:xfrm>
            <a:off x="6471384" y="42641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46"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4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8"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4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0"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5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2"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5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4" name="12"/>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5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5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5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6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6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6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6" name="Copy the value found in the successor (13) into the node we wish to remove (14) and remove the successor from the tree."/>
          <p:cNvSpPr/>
          <p:nvPr/>
        </p:nvSpPr>
        <p:spPr>
          <a:xfrm>
            <a:off x="534267" y="566903"/>
            <a:ext cx="11936266" cy="11490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zh-CN" altLang="en-US" dirty="0"/>
              <a:t>将找到的后继节点</a:t>
            </a:r>
            <a:r>
              <a:rPr lang="en-US" altLang="zh-CN" dirty="0"/>
              <a:t>13</a:t>
            </a:r>
            <a:r>
              <a:rPr lang="zh-CN" altLang="en-US" dirty="0"/>
              <a:t>的值，拷贝到我们将要移除的节点</a:t>
            </a:r>
            <a:r>
              <a:rPr lang="en-US" altLang="zh-CN" dirty="0"/>
              <a:t>14</a:t>
            </a:r>
            <a:r>
              <a:rPr lang="zh-CN" altLang="en-US" dirty="0"/>
              <a:t>中，然后将后继节点从树中移除。</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3" name="Discussion &amp; examples…"/>
          <p:cNvSpPr>
            <a:spLocks noGrp="1"/>
          </p:cNvSpPr>
          <p:nvPr>
            <p:ph type="body" idx="1"/>
          </p:nvPr>
        </p:nvSpPr>
        <p:spPr>
          <a:xfrm>
            <a:off x="1632857" y="2250531"/>
            <a:ext cx="11696946" cy="6446338"/>
          </a:xfrm>
          <a:prstGeom prst="rect">
            <a:avLst/>
          </a:prstGeom>
        </p:spPr>
        <p:txBody>
          <a:bodyPr/>
          <a:lstStyle/>
          <a:p>
            <a:pPr>
              <a:spcBef>
                <a:spcPts val="4000"/>
              </a:spcBef>
              <a:defRPr sz="4300"/>
            </a:pPr>
            <a:r>
              <a:rPr lang="zh-CN" altLang="en-US" dirty="0"/>
              <a:t>介绍和样例</a:t>
            </a:r>
            <a:endParaRPr dirty="0">
              <a:solidFill>
                <a:schemeClr val="accent4"/>
              </a:solidFill>
            </a:endParaRPr>
          </a:p>
          <a:p>
            <a:pPr lvl="1">
              <a:spcBef>
                <a:spcPts val="4000"/>
              </a:spcBef>
              <a:defRPr sz="4300"/>
            </a:pPr>
            <a:r>
              <a:rPr lang="zh-CN" altLang="en-US" sz="3200" dirty="0"/>
              <a:t>什么是二叉树</a:t>
            </a:r>
            <a:r>
              <a:rPr lang="en-US" altLang="zh-CN" sz="3200" dirty="0"/>
              <a:t>(BT)</a:t>
            </a:r>
            <a:r>
              <a:rPr lang="zh-CN" altLang="en-US" sz="3200" dirty="0"/>
              <a:t>？</a:t>
            </a:r>
            <a:endParaRPr sz="3200" dirty="0"/>
          </a:p>
          <a:p>
            <a:pPr lvl="1">
              <a:spcBef>
                <a:spcPts val="4000"/>
              </a:spcBef>
              <a:defRPr sz="4300"/>
            </a:pPr>
            <a:r>
              <a:rPr lang="zh-CN" altLang="en-US" sz="3200" dirty="0"/>
              <a:t>什么是二叉搜索树</a:t>
            </a:r>
            <a:r>
              <a:rPr sz="3200" dirty="0"/>
              <a:t>(BST)</a:t>
            </a:r>
            <a:r>
              <a:rPr lang="zh-CN" altLang="en-US" sz="3200" dirty="0"/>
              <a:t>？</a:t>
            </a:r>
            <a:endParaRPr sz="3200" dirty="0"/>
          </a:p>
          <a:p>
            <a:pPr lvl="1">
              <a:spcBef>
                <a:spcPts val="4000"/>
              </a:spcBef>
              <a:defRPr sz="4300"/>
            </a:pPr>
            <a:r>
              <a:rPr lang="en-US" altLang="zh-CN" sz="3200" dirty="0"/>
              <a:t>BT</a:t>
            </a:r>
            <a:r>
              <a:rPr lang="zh-CN" altLang="en-US" sz="3200" dirty="0"/>
              <a:t>和</a:t>
            </a:r>
            <a:r>
              <a:rPr lang="en-US" altLang="zh-CN" sz="3200" dirty="0"/>
              <a:t>BST</a:t>
            </a:r>
            <a:r>
              <a:rPr lang="zh-CN" altLang="en-US" sz="3200" dirty="0"/>
              <a:t>的使用场景</a:t>
            </a:r>
            <a:endParaRPr sz="3200" dirty="0"/>
          </a:p>
          <a:p>
            <a:pPr>
              <a:spcBef>
                <a:spcPts val="4000"/>
              </a:spcBef>
              <a:defRPr sz="4300"/>
            </a:pPr>
            <a:r>
              <a:rPr lang="en-US" dirty="0" err="1"/>
              <a:t>复杂度分析</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495" name="Yes!"/>
          <p:cNvSpPr/>
          <p:nvPr/>
        </p:nvSpPr>
        <p:spPr>
          <a:xfrm>
            <a:off x="5553462" y="797115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是的！</a:t>
            </a:r>
            <a:endParaRPr dirty="0"/>
          </a:p>
        </p:txBody>
      </p:sp>
      <p:sp>
        <p:nvSpPr>
          <p:cNvPr id="496" name="0"/>
          <p:cNvSpPr/>
          <p:nvPr/>
        </p:nvSpPr>
        <p:spPr>
          <a:xfrm>
            <a:off x="5940909" y="2097578"/>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7" name="1"/>
          <p:cNvSpPr/>
          <p:nvPr/>
        </p:nvSpPr>
        <p:spPr>
          <a:xfrm>
            <a:off x="5090921" y="32992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8" name="11"/>
          <p:cNvSpPr/>
          <p:nvPr/>
        </p:nvSpPr>
        <p:spPr>
          <a:xfrm>
            <a:off x="6735517" y="32992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9"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 name="8"/>
          <p:cNvSpPr/>
          <p:nvPr/>
        </p:nvSpPr>
        <p:spPr>
          <a:xfrm>
            <a:off x="6735517" y="45819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02"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 name="2"/>
          <p:cNvSpPr/>
          <p:nvPr/>
        </p:nvSpPr>
        <p:spPr>
          <a:xfrm>
            <a:off x="5090921" y="46454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4"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 name="7"/>
          <p:cNvSpPr/>
          <p:nvPr/>
        </p:nvSpPr>
        <p:spPr>
          <a:xfrm>
            <a:off x="6763207" y="58646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6"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 name="5"/>
          <p:cNvSpPr/>
          <p:nvPr/>
        </p:nvSpPr>
        <p:spPr>
          <a:xfrm>
            <a:off x="3846321" y="46073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8"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 name="0"/>
          <p:cNvSpPr/>
          <p:nvPr/>
        </p:nvSpPr>
        <p:spPr>
          <a:xfrm>
            <a:off x="3874011" y="58900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10"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 name="8"/>
          <p:cNvSpPr/>
          <p:nvPr/>
        </p:nvSpPr>
        <p:spPr>
          <a:xfrm>
            <a:off x="8050021" y="46073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2"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 name="19"/>
          <p:cNvSpPr/>
          <p:nvPr/>
        </p:nvSpPr>
        <p:spPr>
          <a:xfrm>
            <a:off x="8077711" y="58900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14"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8"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4069"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70"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2"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073"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07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6"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7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8"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7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0"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08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2"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08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4"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8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6"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87"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8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9"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90"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9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2"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09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4"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09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6" name="Remove 18"/>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4097" name="Remove -2"/>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
        <p:nvSpPr>
          <p:cNvPr id="409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02" name="2"/>
          <p:cNvSpPr/>
          <p:nvPr/>
        </p:nvSpPr>
        <p:spPr>
          <a:xfrm>
            <a:off x="3767580" y="289274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0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4" name="19"/>
          <p:cNvSpPr/>
          <p:nvPr/>
        </p:nvSpPr>
        <p:spPr>
          <a:xfrm>
            <a:off x="3862504" y="45225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05" name="20"/>
          <p:cNvSpPr/>
          <p:nvPr/>
        </p:nvSpPr>
        <p:spPr>
          <a:xfrm>
            <a:off x="4601547" y="3658978"/>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0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8" name="3"/>
          <p:cNvSpPr/>
          <p:nvPr/>
        </p:nvSpPr>
        <p:spPr>
          <a:xfrm>
            <a:off x="3121671" y="53861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0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0" name="4"/>
          <p:cNvSpPr/>
          <p:nvPr/>
        </p:nvSpPr>
        <p:spPr>
          <a:xfrm>
            <a:off x="3945380" y="616934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1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2" name="18"/>
          <p:cNvSpPr/>
          <p:nvPr/>
        </p:nvSpPr>
        <p:spPr>
          <a:xfrm>
            <a:off x="4779347" y="69355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1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4"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1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6" name="5"/>
          <p:cNvSpPr/>
          <p:nvPr/>
        </p:nvSpPr>
        <p:spPr>
          <a:xfrm>
            <a:off x="3282537" y="86627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1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8" name="2"/>
          <p:cNvSpPr/>
          <p:nvPr/>
        </p:nvSpPr>
        <p:spPr>
          <a:xfrm>
            <a:off x="10281384" y="4900366"/>
            <a:ext cx="814295"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19" name="3"/>
          <p:cNvSpPr/>
          <p:nvPr/>
        </p:nvSpPr>
        <p:spPr>
          <a:xfrm>
            <a:off x="11459520" y="59076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2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1" name="-1"/>
          <p:cNvSpPr/>
          <p:nvPr/>
        </p:nvSpPr>
        <p:spPr>
          <a:xfrm>
            <a:off x="9278084" y="594689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22" name="0"/>
          <p:cNvSpPr/>
          <p:nvPr/>
        </p:nvSpPr>
        <p:spPr>
          <a:xfrm>
            <a:off x="9128224" y="3858966"/>
            <a:ext cx="814295"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2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4" name="-2"/>
          <p:cNvSpPr/>
          <p:nvPr/>
        </p:nvSpPr>
        <p:spPr>
          <a:xfrm>
            <a:off x="8145243" y="48953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2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6" name="-4"/>
          <p:cNvSpPr/>
          <p:nvPr/>
        </p:nvSpPr>
        <p:spPr>
          <a:xfrm>
            <a:off x="7210524" y="5907617"/>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2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5F827046-642E-8D4F-819C-9E3C231C78BC}"/>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B6D99523-27D7-484A-9D59-8288BFBD0B5F}"/>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9A249AF5-5A1E-8B49-9A03-3AE2DCB071DD}"/>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3"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34" name="2"/>
          <p:cNvSpPr/>
          <p:nvPr/>
        </p:nvSpPr>
        <p:spPr>
          <a:xfrm>
            <a:off x="3767580" y="289274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6"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37"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3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0"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4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2"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4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4"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4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6"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4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8"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4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0"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51"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5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3"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54"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5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6"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5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8"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5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04FD9552-E030-194C-AD04-6A5D8C764ECA}"/>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D1D9FD64-6D07-3C48-B409-C6475A206624}"/>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C250DF79-86EA-DB4E-9FBE-0E9ABC88AFAF}"/>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5"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6"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8"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69" name="20"/>
          <p:cNvSpPr/>
          <p:nvPr/>
        </p:nvSpPr>
        <p:spPr>
          <a:xfrm>
            <a:off x="4601547" y="3658978"/>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7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2"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7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4"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7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6"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7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7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0"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8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8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F15737C1-9612-EA43-A5F7-5FCB9E5CF696}"/>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2F459D83-BA15-6849-B8E8-67B2CC4F5422}"/>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C582735A-CFD7-D745-BB70-0EC22D186507}"/>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9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0" name="19"/>
          <p:cNvSpPr/>
          <p:nvPr/>
        </p:nvSpPr>
        <p:spPr>
          <a:xfrm>
            <a:off x="3862504" y="45225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0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8"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0"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2"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13"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4"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5"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1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7"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18"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1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0"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2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2"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2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931848E0-CE04-7445-8BB1-B92A4234F256}"/>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248993C1-AFF2-6B47-B62F-FF7F1A274E59}"/>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8F494A71-3C07-F541-8C5A-42EADCC5AFC1}"/>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30"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2"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33"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3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6" name="3"/>
          <p:cNvSpPr/>
          <p:nvPr/>
        </p:nvSpPr>
        <p:spPr>
          <a:xfrm>
            <a:off x="3121671" y="53861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3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8"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0"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4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2"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4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4"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4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6"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7"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4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9"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50"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5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2"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5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4"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5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CDF8B10F-AEC9-5746-A47C-2B2BC104C9B3}"/>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FFA53E3C-2831-AB43-BA7C-6B5BCD3D6D45}"/>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63BABEA3-A499-2340-B12D-77035C443BE3}"/>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1"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62"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4"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65"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6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8"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6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0" name="4"/>
          <p:cNvSpPr/>
          <p:nvPr/>
        </p:nvSpPr>
        <p:spPr>
          <a:xfrm>
            <a:off x="3945380" y="616934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7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2"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7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4"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7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6"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7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8"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79"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8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1"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82"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8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4"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8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6"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8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0D3C339F-2C34-5E49-B054-654EECB38D5F}"/>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91BD1D6C-91D2-794D-8C33-390C758D0ED9}"/>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D9D142B4-039B-5A4D-84A1-62F2471B0BC1}"/>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3"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94"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9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6"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97"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9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0"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0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2"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0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4" name="18"/>
          <p:cNvSpPr/>
          <p:nvPr/>
        </p:nvSpPr>
        <p:spPr>
          <a:xfrm>
            <a:off x="4779347" y="69355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0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6"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0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8"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0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0"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1"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1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3"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14"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6"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8"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8111C206-80B3-9449-A714-0ED41410D5F2}"/>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B809E831-C343-464C-8ED0-D3D750C66032}"/>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84FE8B83-A2D2-1D4D-A241-638897814D54}"/>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5"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26"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2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8"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29"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3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2"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3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4"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3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6" name="18"/>
          <p:cNvSpPr/>
          <p:nvPr/>
        </p:nvSpPr>
        <p:spPr>
          <a:xfrm>
            <a:off x="4779347" y="69355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3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8" name="17"/>
          <p:cNvSpPr/>
          <p:nvPr/>
        </p:nvSpPr>
        <p:spPr>
          <a:xfrm>
            <a:off x="4023371" y="7799178"/>
            <a:ext cx="699325" cy="699326"/>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3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0"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4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4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4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4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5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 name="Additional examples">
            <a:extLst>
              <a:ext uri="{FF2B5EF4-FFF2-40B4-BE49-F238E27FC236}">
                <a16:creationId xmlns:a16="http://schemas.microsoft.com/office/drawing/2014/main" id="{7ECEE6AF-B5C2-994D-A676-0E45FBFDD98E}"/>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6" name="Remove 18">
            <a:extLst>
              <a:ext uri="{FF2B5EF4-FFF2-40B4-BE49-F238E27FC236}">
                <a16:creationId xmlns:a16="http://schemas.microsoft.com/office/drawing/2014/main" id="{7C18A0CC-BCB5-0243-8285-925F14E427CE}"/>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7" name="Remove -2">
            <a:extLst>
              <a:ext uri="{FF2B5EF4-FFF2-40B4-BE49-F238E27FC236}">
                <a16:creationId xmlns:a16="http://schemas.microsoft.com/office/drawing/2014/main" id="{4EFFAAC2-98F8-B34A-B4FF-4F67A9FB2735}"/>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5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5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6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6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6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6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8"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6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0"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7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7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7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7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7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8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633922BC-6641-814F-A708-914BD0A0459D}"/>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00F2EFDC-4F1D-274E-9130-2B4E273C3A0D}"/>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1E66B50C-0ED7-C943-B3FC-13A70C00B36F}"/>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17" name="1"/>
          <p:cNvSpPr/>
          <p:nvPr/>
        </p:nvSpPr>
        <p:spPr>
          <a:xfrm>
            <a:off x="5890109" y="3113578"/>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8" name="7"/>
          <p:cNvSpPr/>
          <p:nvPr/>
        </p:nvSpPr>
        <p:spPr>
          <a:xfrm>
            <a:off x="5040121" y="4315265"/>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9" name="1"/>
          <p:cNvSpPr/>
          <p:nvPr/>
        </p:nvSpPr>
        <p:spPr>
          <a:xfrm>
            <a:off x="6684717" y="43152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0"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 name="1"/>
          <p:cNvSpPr/>
          <p:nvPr/>
        </p:nvSpPr>
        <p:spPr>
          <a:xfrm>
            <a:off x="6684717" y="55979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3"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 name="0"/>
          <p:cNvSpPr/>
          <p:nvPr/>
        </p:nvSpPr>
        <p:spPr>
          <a:xfrm>
            <a:off x="4214621" y="5658290"/>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5"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 name="0"/>
          <p:cNvSpPr/>
          <p:nvPr/>
        </p:nvSpPr>
        <p:spPr>
          <a:xfrm>
            <a:off x="5040121" y="5632890"/>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7"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 name="0"/>
          <p:cNvSpPr/>
          <p:nvPr/>
        </p:nvSpPr>
        <p:spPr>
          <a:xfrm>
            <a:off x="5862419" y="565829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9"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8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9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9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9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8"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99" name="Line"/>
          <p:cNvSpPr/>
          <p:nvPr/>
        </p:nvSpPr>
        <p:spPr>
          <a:xfrm>
            <a:off x="4384542" y="6870042"/>
            <a:ext cx="1" cy="9277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0"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0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0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0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0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0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1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E7D9D620-9A62-694C-BBB5-510481C2CE79}"/>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0412B8A7-7C40-DB4A-AA34-93D20D7A739E}"/>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53833DA5-CF63-294A-B99F-8956BE51C93A}"/>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1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2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2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2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2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2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3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3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3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3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3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4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18BB9376-2AFC-E547-A687-1C196ACDCC5D}"/>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351FF48B-E90E-0C49-B5D5-CEA4A79AD63D}"/>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2EA3BEE1-3C83-1241-89DE-7367298E99A4}"/>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4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4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5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5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5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5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6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6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66" name="0"/>
          <p:cNvSpPr/>
          <p:nvPr/>
        </p:nvSpPr>
        <p:spPr>
          <a:xfrm>
            <a:off x="9128224" y="3858966"/>
            <a:ext cx="814295"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6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6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7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9F3FE305-F5B9-B741-A9E4-2C23C9C3E7AB}"/>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9C672339-9AA1-3045-BC18-A9E9CE7791F1}"/>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F048A568-A856-9941-B800-BED6C0F48279}"/>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7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7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8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8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8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8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8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9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9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9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9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8" name="-2"/>
          <p:cNvSpPr/>
          <p:nvPr/>
        </p:nvSpPr>
        <p:spPr>
          <a:xfrm>
            <a:off x="8145243" y="48953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9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0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 name="Additional examples">
            <a:extLst>
              <a:ext uri="{FF2B5EF4-FFF2-40B4-BE49-F238E27FC236}">
                <a16:creationId xmlns:a16="http://schemas.microsoft.com/office/drawing/2014/main" id="{EB2BDA20-4AA3-1C4C-A489-F4E1DA7A36EA}"/>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5" name="Remove 18">
            <a:extLst>
              <a:ext uri="{FF2B5EF4-FFF2-40B4-BE49-F238E27FC236}">
                <a16:creationId xmlns:a16="http://schemas.microsoft.com/office/drawing/2014/main" id="{FA261247-60DA-AA4A-B6EE-81AE1CEEF12E}"/>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6" name="Remove -2">
            <a:extLst>
              <a:ext uri="{FF2B5EF4-FFF2-40B4-BE49-F238E27FC236}">
                <a16:creationId xmlns:a16="http://schemas.microsoft.com/office/drawing/2014/main" id="{587C6B98-1C30-344F-8974-9F0333667C8D}"/>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0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1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1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1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1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1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2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2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5" name="-1"/>
          <p:cNvSpPr/>
          <p:nvPr/>
        </p:nvSpPr>
        <p:spPr>
          <a:xfrm>
            <a:off x="9278084" y="594689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2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2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8" name="-2"/>
          <p:cNvSpPr/>
          <p:nvPr/>
        </p:nvSpPr>
        <p:spPr>
          <a:xfrm>
            <a:off x="8145243" y="48953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52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3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C2EC35AA-9250-464E-B026-4E4EC7A85171}"/>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8DFB2095-8B5F-E74D-A36A-5CC1D3ABB748}"/>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8559ED06-23A3-914F-B9D5-AA754EB51C5F}"/>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3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3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4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4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4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4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4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5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5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5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5" name="-1"/>
          <p:cNvSpPr/>
          <p:nvPr/>
        </p:nvSpPr>
        <p:spPr>
          <a:xfrm>
            <a:off x="9278084" y="594689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5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8" name="-1"/>
          <p:cNvSpPr/>
          <p:nvPr/>
        </p:nvSpPr>
        <p:spPr>
          <a:xfrm>
            <a:off x="8145243" y="48953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6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 name="Additional examples">
            <a:extLst>
              <a:ext uri="{FF2B5EF4-FFF2-40B4-BE49-F238E27FC236}">
                <a16:creationId xmlns:a16="http://schemas.microsoft.com/office/drawing/2014/main" id="{03A3AC42-33A9-8441-AD7B-A4EC4C97C353}"/>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4" name="Remove 18">
            <a:extLst>
              <a:ext uri="{FF2B5EF4-FFF2-40B4-BE49-F238E27FC236}">
                <a16:creationId xmlns:a16="http://schemas.microsoft.com/office/drawing/2014/main" id="{313F5EFB-7479-DD46-A773-53A5B5FBF3BC}"/>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5" name="Remove -2">
            <a:extLst>
              <a:ext uri="{FF2B5EF4-FFF2-40B4-BE49-F238E27FC236}">
                <a16:creationId xmlns:a16="http://schemas.microsoft.com/office/drawing/2014/main" id="{E5D02E3B-1AF6-C744-BE44-C3F815788D86}"/>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6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6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7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7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7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7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7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5" name="-1"/>
          <p:cNvSpPr/>
          <p:nvPr/>
        </p:nvSpPr>
        <p:spPr>
          <a:xfrm>
            <a:off x="9278084" y="594689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8" name="-1"/>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0"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 name="Additional examples">
            <a:extLst>
              <a:ext uri="{FF2B5EF4-FFF2-40B4-BE49-F238E27FC236}">
                <a16:creationId xmlns:a16="http://schemas.microsoft.com/office/drawing/2014/main" id="{6C26134F-4F4A-E34E-A6AB-C3617CAD42C9}"/>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5" name="Remove 18">
            <a:extLst>
              <a:ext uri="{FF2B5EF4-FFF2-40B4-BE49-F238E27FC236}">
                <a16:creationId xmlns:a16="http://schemas.microsoft.com/office/drawing/2014/main" id="{9442178D-9DB4-8343-AB18-CB9C0B3B68BB}"/>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6" name="Remove -2">
            <a:extLst>
              <a:ext uri="{FF2B5EF4-FFF2-40B4-BE49-F238E27FC236}">
                <a16:creationId xmlns:a16="http://schemas.microsoft.com/office/drawing/2014/main" id="{DFF9C11C-805F-5746-8E58-B0C2A5061E19}"/>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 name="1"/>
          <p:cNvSpPr/>
          <p:nvPr/>
        </p:nvSpPr>
        <p:spPr>
          <a:xfrm>
            <a:off x="2928728" y="211869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8"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601"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6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4"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6"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8" name="17"/>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6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0" name="5"/>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2"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3"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14"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6" name="-1"/>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6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8"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6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 name="Additional examples">
            <a:extLst>
              <a:ext uri="{FF2B5EF4-FFF2-40B4-BE49-F238E27FC236}">
                <a16:creationId xmlns:a16="http://schemas.microsoft.com/office/drawing/2014/main" id="{21BE5449-7AF1-7342-9DE8-E9C49A5A7F2E}"/>
              </a:ext>
            </a:extLst>
          </p:cNvPr>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额外的例子</a:t>
            </a:r>
            <a:endParaRPr dirty="0"/>
          </a:p>
        </p:txBody>
      </p:sp>
      <p:sp>
        <p:nvSpPr>
          <p:cNvPr id="32" name="Remove 18">
            <a:extLst>
              <a:ext uri="{FF2B5EF4-FFF2-40B4-BE49-F238E27FC236}">
                <a16:creationId xmlns:a16="http://schemas.microsoft.com/office/drawing/2014/main" id="{A15A14C3-13FC-CB4A-A56F-F6A5E9968A02}"/>
              </a:ext>
            </a:extLst>
          </p:cNvPr>
          <p:cNvSpPr/>
          <p:nvPr/>
        </p:nvSpPr>
        <p:spPr>
          <a:xfrm>
            <a:off x="2681053" y="1387910"/>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18</a:t>
            </a:r>
            <a:endParaRPr dirty="0"/>
          </a:p>
        </p:txBody>
      </p:sp>
      <p:sp>
        <p:nvSpPr>
          <p:cNvPr id="33" name="Remove -2">
            <a:extLst>
              <a:ext uri="{FF2B5EF4-FFF2-40B4-BE49-F238E27FC236}">
                <a16:creationId xmlns:a16="http://schemas.microsoft.com/office/drawing/2014/main" id="{9E48D858-BCC5-694C-AF92-8158F3B09B35}"/>
              </a:ext>
            </a:extLst>
          </p:cNvPr>
          <p:cNvSpPr/>
          <p:nvPr/>
        </p:nvSpPr>
        <p:spPr>
          <a:xfrm>
            <a:off x="8745092" y="2776229"/>
            <a:ext cx="158056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移除</a:t>
            </a:r>
            <a:r>
              <a:rPr lang="en-US" altLang="zh-CN" dirty="0"/>
              <a:t>-2</a:t>
            </a:r>
            <a:endParaRPr dirty="0"/>
          </a:p>
        </p:txBody>
      </p:sp>
    </p:spTree>
  </p:cSld>
  <p:clrMapOvr>
    <a:masterClrMapping/>
  </p:clrMapOvr>
  <p:transition spd="me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4" name="Tree Traversals"/>
          <p:cNvSpPr>
            <a:spLocks noGrp="1"/>
          </p:cNvSpPr>
          <p:nvPr>
            <p:ph type="title"/>
          </p:nvPr>
        </p:nvSpPr>
        <p:spPr>
          <a:xfrm>
            <a:off x="-1" y="3154002"/>
            <a:ext cx="13004801" cy="1709765"/>
          </a:xfrm>
          <a:prstGeom prst="rect">
            <a:avLst/>
          </a:prstGeom>
        </p:spPr>
        <p:txBody>
          <a:bodyPr>
            <a:normAutofit fontScale="90000"/>
          </a:bodyPr>
          <a:lstStyle>
            <a:lvl1pPr defTabSz="438150">
              <a:defRPr sz="10800" b="1"/>
            </a:lvl1pPr>
          </a:lstStyle>
          <a:p>
            <a:r>
              <a:rPr lang="zh-CN" altLang="en-US" dirty="0"/>
              <a:t>树的遍历</a:t>
            </a:r>
            <a:endParaRPr dirty="0"/>
          </a:p>
        </p:txBody>
      </p:sp>
      <p:sp>
        <p:nvSpPr>
          <p:cNvPr id="4625" name="(Preorder, Inorder, Postorder &amp; Level order)"/>
          <p:cNvSpPr/>
          <p:nvPr/>
        </p:nvSpPr>
        <p:spPr>
          <a:xfrm>
            <a:off x="2664016" y="5035494"/>
            <a:ext cx="767678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rPr dirty="0"/>
              <a:t>(</a:t>
            </a:r>
            <a:r>
              <a:rPr lang="zh-CN" altLang="en-US" dirty="0"/>
              <a:t>先序</a:t>
            </a:r>
            <a:r>
              <a:rPr dirty="0"/>
              <a:t>, </a:t>
            </a:r>
            <a:r>
              <a:rPr lang="en-US" dirty="0" err="1"/>
              <a:t>中序</a:t>
            </a:r>
            <a:r>
              <a:rPr dirty="0"/>
              <a:t>, </a:t>
            </a:r>
            <a:r>
              <a:rPr lang="zh-CN" altLang="en-US" dirty="0"/>
              <a:t>后序</a:t>
            </a:r>
            <a:r>
              <a:rPr dirty="0"/>
              <a:t> &amp; </a:t>
            </a:r>
            <a:r>
              <a:rPr lang="zh-CN" altLang="en-US" dirty="0"/>
              <a:t>按层级遍历</a:t>
            </a:r>
            <a:r>
              <a:rPr dirty="0"/>
              <a:t>)</a:t>
            </a:r>
          </a:p>
        </p:txBody>
      </p:sp>
    </p:spTree>
  </p:cSld>
  <p:clrMapOvr>
    <a:masterClrMapping/>
  </p:clrMapOvr>
  <p:transition spd="me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7" name="Preorder, Inorder &amp; PostOrder"/>
          <p:cNvSpPr>
            <a:spLocks noGrp="1"/>
          </p:cNvSpPr>
          <p:nvPr>
            <p:ph type="title"/>
          </p:nvPr>
        </p:nvSpPr>
        <p:spPr>
          <a:xfrm>
            <a:off x="348493" y="91933"/>
            <a:ext cx="12583071" cy="1221781"/>
          </a:xfrm>
          <a:prstGeom prst="rect">
            <a:avLst/>
          </a:prstGeom>
        </p:spPr>
        <p:txBody>
          <a:bodyPr>
            <a:normAutofit/>
          </a:bodyPr>
          <a:lstStyle>
            <a:lvl1pPr defTabSz="408940">
              <a:defRPr sz="5600" b="1"/>
            </a:lvl1pPr>
          </a:lstStyle>
          <a:p>
            <a:r>
              <a:rPr lang="zh-CN" altLang="en-US" dirty="0"/>
              <a:t>先序</a:t>
            </a:r>
            <a:r>
              <a:rPr dirty="0"/>
              <a:t>, </a:t>
            </a:r>
            <a:r>
              <a:rPr lang="zh-CN" altLang="en-US" dirty="0"/>
              <a:t>中序</a:t>
            </a:r>
            <a:r>
              <a:rPr dirty="0"/>
              <a:t> &amp; </a:t>
            </a:r>
            <a:r>
              <a:rPr lang="zh-CN" altLang="en-US" dirty="0"/>
              <a:t>后序遍历</a:t>
            </a:r>
            <a:endParaRPr dirty="0"/>
          </a:p>
        </p:txBody>
      </p:sp>
      <p:sp>
        <p:nvSpPr>
          <p:cNvPr id="4628" name="These three types of traversals are naturally defined recursively:"/>
          <p:cNvSpPr/>
          <p:nvPr/>
        </p:nvSpPr>
        <p:spPr>
          <a:xfrm>
            <a:off x="1364530" y="1314775"/>
            <a:ext cx="10576397"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lang="zh-CN" altLang="en-US" dirty="0"/>
              <a:t>这三类遍历通常以递归方式定义</a:t>
            </a:r>
            <a:r>
              <a:rPr dirty="0"/>
              <a:t>:</a:t>
            </a:r>
          </a:p>
        </p:txBody>
      </p:sp>
      <p:sp>
        <p:nvSpPr>
          <p:cNvPr id="4629" name="preorder(node):…"/>
          <p:cNvSpPr/>
          <p:nvPr/>
        </p:nvSpPr>
        <p:spPr>
          <a:xfrm>
            <a:off x="538931" y="2400668"/>
            <a:ext cx="5481824" cy="2070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2700"/>
            </a:pPr>
            <a:r>
              <a:rPr b="1">
                <a:solidFill>
                  <a:schemeClr val="accent2">
                    <a:satOff val="-13916"/>
                    <a:lumOff val="13989"/>
                  </a:schemeClr>
                </a:solidFill>
              </a:rPr>
              <a:t>preorder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t>print</a:t>
            </a:r>
            <a:r>
              <a:t>(node.value)</a:t>
            </a:r>
          </a:p>
          <a:p>
            <a:pPr algn="l">
              <a:defRPr sz="2700"/>
            </a:pPr>
            <a:r>
              <a:t>  </a:t>
            </a:r>
            <a:r>
              <a:rPr b="1">
                <a:solidFill>
                  <a:schemeClr val="accent2">
                    <a:satOff val="-13916"/>
                    <a:lumOff val="13989"/>
                  </a:schemeClr>
                </a:solidFill>
              </a:rPr>
              <a:t>preorder</a:t>
            </a:r>
            <a:r>
              <a:t>(node.left)</a:t>
            </a:r>
          </a:p>
          <a:p>
            <a:pPr algn="l">
              <a:defRPr sz="2700"/>
            </a:pPr>
            <a:r>
              <a:t>  </a:t>
            </a:r>
            <a:r>
              <a:rPr b="1">
                <a:solidFill>
                  <a:schemeClr val="accent2">
                    <a:satOff val="-13916"/>
                    <a:lumOff val="13989"/>
                  </a:schemeClr>
                </a:solidFill>
              </a:rPr>
              <a:t>preorder</a:t>
            </a:r>
            <a:r>
              <a:t>(node.right)</a:t>
            </a:r>
          </a:p>
        </p:txBody>
      </p:sp>
      <p:sp>
        <p:nvSpPr>
          <p:cNvPr id="4630" name="inorder(node):…"/>
          <p:cNvSpPr/>
          <p:nvPr/>
        </p:nvSpPr>
        <p:spPr>
          <a:xfrm>
            <a:off x="386531" y="4705350"/>
            <a:ext cx="5481824" cy="20701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2700"/>
            </a:pPr>
            <a:r>
              <a:rPr b="1">
                <a:solidFill>
                  <a:schemeClr val="accent4">
                    <a:hueOff val="102361"/>
                    <a:satOff val="14118"/>
                    <a:lumOff val="10675"/>
                  </a:schemeClr>
                </a:solidFill>
              </a:rPr>
              <a:t>inorder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4">
                    <a:hueOff val="102361"/>
                    <a:satOff val="14118"/>
                    <a:lumOff val="10675"/>
                  </a:schemeClr>
                </a:solidFill>
              </a:rPr>
              <a:t>inorder</a:t>
            </a:r>
            <a:r>
              <a:t>(node.left)</a:t>
            </a:r>
          </a:p>
          <a:p>
            <a:pPr algn="l">
              <a:defRPr sz="2700"/>
            </a:pPr>
            <a:r>
              <a:t>  </a:t>
            </a:r>
            <a:r>
              <a:rPr b="1"/>
              <a:t>print</a:t>
            </a:r>
            <a:r>
              <a:t>(node.value)</a:t>
            </a:r>
          </a:p>
          <a:p>
            <a:pPr algn="l">
              <a:defRPr sz="2700"/>
            </a:pPr>
            <a:r>
              <a:t>  </a:t>
            </a:r>
            <a:r>
              <a:rPr b="1">
                <a:solidFill>
                  <a:schemeClr val="accent4">
                    <a:hueOff val="102361"/>
                    <a:satOff val="14118"/>
                    <a:lumOff val="10675"/>
                  </a:schemeClr>
                </a:solidFill>
              </a:rPr>
              <a:t>inorder</a:t>
            </a:r>
            <a:r>
              <a:t>(node.right)</a:t>
            </a:r>
          </a:p>
        </p:txBody>
      </p:sp>
      <p:sp>
        <p:nvSpPr>
          <p:cNvPr id="4631" name="postorder(node):…"/>
          <p:cNvSpPr/>
          <p:nvPr/>
        </p:nvSpPr>
        <p:spPr>
          <a:xfrm>
            <a:off x="386531" y="7006558"/>
            <a:ext cx="5481824" cy="2070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2700"/>
            </a:pPr>
            <a:r>
              <a:rPr b="1">
                <a:solidFill>
                  <a:schemeClr val="accent6">
                    <a:hueOff val="-241736"/>
                    <a:satOff val="29413"/>
                    <a:lumOff val="20727"/>
                  </a:schemeClr>
                </a:solidFill>
              </a:rPr>
              <a:t>postorder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6">
                    <a:hueOff val="-241736"/>
                    <a:satOff val="29413"/>
                    <a:lumOff val="20727"/>
                  </a:schemeClr>
                </a:solidFill>
              </a:rPr>
              <a:t>postorder</a:t>
            </a:r>
            <a:r>
              <a:t>(node.left)</a:t>
            </a:r>
          </a:p>
          <a:p>
            <a:pPr algn="l">
              <a:defRPr sz="2700"/>
            </a:pPr>
            <a:r>
              <a:t>  </a:t>
            </a:r>
            <a:r>
              <a:rPr b="1">
                <a:solidFill>
                  <a:schemeClr val="accent6">
                    <a:hueOff val="-241736"/>
                    <a:satOff val="29413"/>
                    <a:lumOff val="20727"/>
                  </a:schemeClr>
                </a:solidFill>
              </a:rPr>
              <a:t>postorder</a:t>
            </a:r>
            <a:r>
              <a:t>(node.right)</a:t>
            </a:r>
          </a:p>
          <a:p>
            <a:pPr algn="l">
              <a:defRPr sz="2700"/>
            </a:pPr>
            <a:r>
              <a:t>  </a:t>
            </a:r>
            <a:r>
              <a:rPr b="1"/>
              <a:t>print</a:t>
            </a:r>
            <a:r>
              <a:t>(node.value)</a:t>
            </a:r>
          </a:p>
        </p:txBody>
      </p:sp>
      <p:sp>
        <p:nvSpPr>
          <p:cNvPr id="4632" name="preorder prints before…"/>
          <p:cNvSpPr/>
          <p:nvPr/>
        </p:nvSpPr>
        <p:spPr>
          <a:xfrm>
            <a:off x="6312464" y="3057481"/>
            <a:ext cx="6450484"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rPr lang="zh-CN" altLang="en-US" dirty="0"/>
              <a:t>先序遍历在递归调用</a:t>
            </a:r>
            <a:r>
              <a:rPr lang="zh-CN" altLang="en-US" u="sng" dirty="0"/>
              <a:t>前</a:t>
            </a:r>
            <a:r>
              <a:rPr lang="zh-CN" altLang="en-US" dirty="0"/>
              <a:t>先打印输出</a:t>
            </a:r>
            <a:endParaRPr dirty="0"/>
          </a:p>
        </p:txBody>
      </p:sp>
      <p:sp>
        <p:nvSpPr>
          <p:cNvPr id="4633" name="inorder prints between…"/>
          <p:cNvSpPr/>
          <p:nvPr/>
        </p:nvSpPr>
        <p:spPr>
          <a:xfrm>
            <a:off x="6735659" y="5486724"/>
            <a:ext cx="5604098"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rPr lang="zh-CN" altLang="en-US" dirty="0"/>
              <a:t>中序遍历在递归调用</a:t>
            </a:r>
            <a:r>
              <a:rPr lang="zh-CN" altLang="en-US" u="sng" dirty="0"/>
              <a:t>中间</a:t>
            </a:r>
            <a:r>
              <a:rPr lang="zh-CN" altLang="en-US" dirty="0"/>
              <a:t>输出</a:t>
            </a:r>
            <a:endParaRPr dirty="0"/>
          </a:p>
        </p:txBody>
      </p:sp>
      <p:sp>
        <p:nvSpPr>
          <p:cNvPr id="4634" name="postorder prints after…"/>
          <p:cNvSpPr/>
          <p:nvPr/>
        </p:nvSpPr>
        <p:spPr>
          <a:xfrm>
            <a:off x="6269184" y="7915968"/>
            <a:ext cx="6537046"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rPr lang="zh-CN" altLang="en-US"/>
              <a:t>后序遍历</a:t>
            </a:r>
            <a:r>
              <a:rPr lang="zh-CN" altLang="en-US" dirty="0"/>
              <a:t>在递归调用</a:t>
            </a:r>
            <a:r>
              <a:rPr lang="zh-CN" altLang="en-US" u="sng" dirty="0"/>
              <a:t>后</a:t>
            </a:r>
            <a:r>
              <a:rPr lang="zh-CN" altLang="en-US" dirty="0"/>
              <a:t>再打印输出</a:t>
            </a:r>
            <a:endParaRPr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32" name="1"/>
          <p:cNvSpPr/>
          <p:nvPr/>
        </p:nvSpPr>
        <p:spPr>
          <a:xfrm>
            <a:off x="5890109" y="3113578"/>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3" name="7"/>
          <p:cNvSpPr/>
          <p:nvPr/>
        </p:nvSpPr>
        <p:spPr>
          <a:xfrm>
            <a:off x="5040121" y="4315265"/>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4" name="1"/>
          <p:cNvSpPr/>
          <p:nvPr/>
        </p:nvSpPr>
        <p:spPr>
          <a:xfrm>
            <a:off x="6684717" y="43152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5"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 name="1"/>
          <p:cNvSpPr/>
          <p:nvPr/>
        </p:nvSpPr>
        <p:spPr>
          <a:xfrm>
            <a:off x="6684717" y="559796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8"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 name="0"/>
          <p:cNvSpPr/>
          <p:nvPr/>
        </p:nvSpPr>
        <p:spPr>
          <a:xfrm>
            <a:off x="4214621" y="5658290"/>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0"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 name="0"/>
          <p:cNvSpPr/>
          <p:nvPr/>
        </p:nvSpPr>
        <p:spPr>
          <a:xfrm>
            <a:off x="5040121" y="5632890"/>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2"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 name="0"/>
          <p:cNvSpPr/>
          <p:nvPr/>
        </p:nvSpPr>
        <p:spPr>
          <a:xfrm>
            <a:off x="5862419" y="565829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4"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 name="No, there is a node with three children!"/>
          <p:cNvSpPr/>
          <p:nvPr/>
        </p:nvSpPr>
        <p:spPr>
          <a:xfrm>
            <a:off x="2875658" y="7971155"/>
            <a:ext cx="684322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不是，因为节点</a:t>
            </a:r>
            <a:r>
              <a:rPr lang="en-US" altLang="zh-CN" dirty="0"/>
              <a:t>7</a:t>
            </a:r>
            <a:r>
              <a:rPr lang="zh-CN" altLang="en-US" dirty="0"/>
              <a:t>有三个子节点！</a:t>
            </a:r>
            <a:endParaRPr dirty="0"/>
          </a:p>
        </p:txBody>
      </p:sp>
    </p:spTree>
  </p:cSld>
  <p:clrMapOvr>
    <a:masterClrMapping/>
  </p:clrMapOvr>
  <p:transition spd="me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639"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1"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42"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43"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5"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8"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49"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1"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52"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5"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56"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9"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6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
        <p:nvSpPr>
          <p:cNvPr id="4661"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4662" name="Text"/>
          <p:cNvSpPr/>
          <p:nvPr/>
        </p:nvSpPr>
        <p:spPr>
          <a:xfrm>
            <a:off x="10714521" y="2508250"/>
            <a:ext cx="389558"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 </a:t>
            </a:r>
          </a:p>
        </p:txBody>
      </p:sp>
      <p:sp>
        <p:nvSpPr>
          <p:cNvPr id="4663" name="Print the value of the current node then traverse the left subtree followed by the right subtree."/>
          <p:cNvSpPr/>
          <p:nvPr/>
        </p:nvSpPr>
        <p:spPr>
          <a:xfrm>
            <a:off x="1256200" y="6963906"/>
            <a:ext cx="10347623"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先打印当前节点的值，然后遍历左子树，再遍历右子树。</a:t>
            </a:r>
            <a:endParaRPr dirty="0"/>
          </a:p>
        </p:txBody>
      </p:sp>
    </p:spTree>
  </p:cSld>
  <p:clrMapOvr>
    <a:masterClrMapping/>
  </p:clrMapOvr>
  <p:transition spd="me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668"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0"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71"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72"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4"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7"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78"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0"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81"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4"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85"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8"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89" name="Order:"/>
          <p:cNvSpPr/>
          <p:nvPr/>
        </p:nvSpPr>
        <p:spPr>
          <a:xfrm>
            <a:off x="2057400" y="7177405"/>
            <a:ext cx="130324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a:t>
            </a:r>
          </a:p>
        </p:txBody>
      </p:sp>
      <p:sp>
        <p:nvSpPr>
          <p:cNvPr id="4690"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4691" name="Text"/>
          <p:cNvSpPr/>
          <p:nvPr/>
        </p:nvSpPr>
        <p:spPr>
          <a:xfrm>
            <a:off x="10714521" y="2508250"/>
            <a:ext cx="389558"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 </a:t>
            </a:r>
          </a:p>
        </p:txBody>
      </p:sp>
      <p:sp>
        <p:nvSpPr>
          <p:cNvPr id="469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697"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9"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00"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01"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3"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6"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07"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9"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10"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3"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14"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7"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18" name="Order: A"/>
          <p:cNvSpPr/>
          <p:nvPr/>
        </p:nvSpPr>
        <p:spPr>
          <a:xfrm>
            <a:off x="2057400" y="7177405"/>
            <a:ext cx="18578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a:t>
            </a:r>
          </a:p>
        </p:txBody>
      </p:sp>
      <p:sp>
        <p:nvSpPr>
          <p:cNvPr id="4719"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lang="en-US" altLang="zh-CN" dirty="0"/>
              <a:t>:</a:t>
            </a:r>
            <a:endParaRPr dirty="0"/>
          </a:p>
        </p:txBody>
      </p:sp>
      <p:sp>
        <p:nvSpPr>
          <p:cNvPr id="4720"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p:txBody>
      </p:sp>
      <p:sp>
        <p:nvSpPr>
          <p:cNvPr id="4721"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726"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2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30"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3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3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4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47" name="Order: A,B"/>
          <p:cNvSpPr/>
          <p:nvPr/>
        </p:nvSpPr>
        <p:spPr>
          <a:xfrm>
            <a:off x="2057400" y="7177405"/>
            <a:ext cx="241252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a:t>
            </a:r>
          </a:p>
        </p:txBody>
      </p:sp>
      <p:sp>
        <p:nvSpPr>
          <p:cNvPr id="4748"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4749"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p:txBody>
      </p:sp>
      <p:sp>
        <p:nvSpPr>
          <p:cNvPr id="475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755"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7"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58"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59"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1"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4"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65"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7"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68"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1"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72"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5"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76" name="Order: A,B,D"/>
          <p:cNvSpPr/>
          <p:nvPr/>
        </p:nvSpPr>
        <p:spPr>
          <a:xfrm>
            <a:off x="2057400" y="7177405"/>
            <a:ext cx="296715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a:t>
            </a:r>
          </a:p>
        </p:txBody>
      </p:sp>
      <p:sp>
        <p:nvSpPr>
          <p:cNvPr id="4777"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4778"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D</a:t>
            </a:r>
          </a:p>
        </p:txBody>
      </p:sp>
      <p:sp>
        <p:nvSpPr>
          <p:cNvPr id="4779"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784"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6"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87"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8"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0"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3"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94"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6"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97" name="H"/>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0"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01"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4"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05" name="Call Stack:"/>
          <p:cNvSpPr/>
          <p:nvPr/>
        </p:nvSpPr>
        <p:spPr>
          <a:xfrm>
            <a:off x="10395148"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4806"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D</a:t>
            </a:r>
          </a:p>
          <a:p>
            <a:r>
              <a:t>node H</a:t>
            </a:r>
          </a:p>
        </p:txBody>
      </p:sp>
      <p:sp>
        <p:nvSpPr>
          <p:cNvPr id="4807" name="Order: A,B,D,H"/>
          <p:cNvSpPr/>
          <p:nvPr/>
        </p:nvSpPr>
        <p:spPr>
          <a:xfrm>
            <a:off x="2057400" y="7177405"/>
            <a:ext cx="352179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a:t>
            </a:r>
          </a:p>
        </p:txBody>
      </p:sp>
      <p:sp>
        <p:nvSpPr>
          <p:cNvPr id="4808"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2"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813"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5"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16"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7"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9"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2"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23"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5"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826"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9"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30"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3"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34" name="Call Stack:"/>
          <p:cNvSpPr/>
          <p:nvPr/>
        </p:nvSpPr>
        <p:spPr>
          <a:xfrm>
            <a:off x="10395150"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4835"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D</a:t>
            </a:r>
          </a:p>
        </p:txBody>
      </p:sp>
      <p:sp>
        <p:nvSpPr>
          <p:cNvPr id="4836" name="Order: A,B,D,H"/>
          <p:cNvSpPr/>
          <p:nvPr/>
        </p:nvSpPr>
        <p:spPr>
          <a:xfrm>
            <a:off x="2057400" y="7177405"/>
            <a:ext cx="352179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a:t>
            </a:r>
          </a:p>
        </p:txBody>
      </p:sp>
      <p:sp>
        <p:nvSpPr>
          <p:cNvPr id="4837"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1"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842"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4"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45"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46"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8"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1"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52"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4" name="I"/>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55"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8"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59"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2"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63"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4864"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D</a:t>
            </a:r>
          </a:p>
          <a:p>
            <a:r>
              <a:t>node I</a:t>
            </a:r>
          </a:p>
        </p:txBody>
      </p:sp>
      <p:sp>
        <p:nvSpPr>
          <p:cNvPr id="4865" name="Order: A,B,D,H,I"/>
          <p:cNvSpPr/>
          <p:nvPr/>
        </p:nvSpPr>
        <p:spPr>
          <a:xfrm>
            <a:off x="2057400" y="7177405"/>
            <a:ext cx="407643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a:t>
            </a:r>
          </a:p>
        </p:txBody>
      </p:sp>
      <p:sp>
        <p:nvSpPr>
          <p:cNvPr id="4866"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0"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871"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3"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74"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75"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7"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0"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81"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3"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84"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7"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88"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1"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92" name="Call Stack:"/>
          <p:cNvSpPr/>
          <p:nvPr/>
        </p:nvSpPr>
        <p:spPr>
          <a:xfrm>
            <a:off x="10395148"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4893"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D</a:t>
            </a:r>
          </a:p>
        </p:txBody>
      </p:sp>
      <p:sp>
        <p:nvSpPr>
          <p:cNvPr id="4894" name="Order: A,B,D,H,I"/>
          <p:cNvSpPr/>
          <p:nvPr/>
        </p:nvSpPr>
        <p:spPr>
          <a:xfrm>
            <a:off x="2057400" y="7177405"/>
            <a:ext cx="407643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a:t>
            </a:r>
          </a:p>
        </p:txBody>
      </p:sp>
      <p:sp>
        <p:nvSpPr>
          <p:cNvPr id="4895"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9"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900"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2"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903"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04"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6"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9"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10"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2"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13"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6"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17"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0"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21" name="Call Stack:"/>
          <p:cNvSpPr/>
          <p:nvPr/>
        </p:nvSpPr>
        <p:spPr>
          <a:xfrm>
            <a:off x="10395148"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4922"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p:txBody>
      </p:sp>
      <p:sp>
        <p:nvSpPr>
          <p:cNvPr id="4923" name="Order: A,B,D,H,I"/>
          <p:cNvSpPr/>
          <p:nvPr/>
        </p:nvSpPr>
        <p:spPr>
          <a:xfrm>
            <a:off x="2057400" y="7177405"/>
            <a:ext cx="407643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a:t>
            </a:r>
          </a:p>
        </p:txBody>
      </p:sp>
      <p:sp>
        <p:nvSpPr>
          <p:cNvPr id="4924"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48" name="0"/>
          <p:cNvSpPr/>
          <p:nvPr/>
        </p:nvSpPr>
        <p:spPr>
          <a:xfrm>
            <a:off x="5901231" y="509238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9" name="1"/>
          <p:cNvSpPr/>
          <p:nvPr/>
        </p:nvSpPr>
        <p:spPr>
          <a:xfrm>
            <a:off x="5901231" y="637508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0"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 name="1"/>
          <p:cNvSpPr/>
          <p:nvPr/>
        </p:nvSpPr>
        <p:spPr>
          <a:xfrm>
            <a:off x="5901231" y="38283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 name="0"/>
          <p:cNvSpPr/>
          <p:nvPr/>
        </p:nvSpPr>
        <p:spPr>
          <a:xfrm>
            <a:off x="5901231" y="256421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4"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929"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1" name="E"/>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32"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33"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5"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8"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39"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1"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42"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5"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46"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9"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50" name="Call Stack:"/>
          <p:cNvSpPr/>
          <p:nvPr/>
        </p:nvSpPr>
        <p:spPr>
          <a:xfrm>
            <a:off x="10395148"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4951"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a:p>
            <a:r>
              <a:t>node E</a:t>
            </a:r>
          </a:p>
        </p:txBody>
      </p:sp>
      <p:sp>
        <p:nvSpPr>
          <p:cNvPr id="4952" name="Order: A,B,D,H,I,E"/>
          <p:cNvSpPr/>
          <p:nvPr/>
        </p:nvSpPr>
        <p:spPr>
          <a:xfrm>
            <a:off x="2057400" y="7177405"/>
            <a:ext cx="463107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a:t>
            </a:r>
          </a:p>
        </p:txBody>
      </p:sp>
      <p:sp>
        <p:nvSpPr>
          <p:cNvPr id="4953"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958"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0"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61"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62"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4"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7"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68"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0"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71"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4"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75"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8"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79" name="Call Stack:"/>
          <p:cNvSpPr/>
          <p:nvPr/>
        </p:nvSpPr>
        <p:spPr>
          <a:xfrm>
            <a:off x="10395148"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4980"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B</a:t>
            </a:r>
          </a:p>
        </p:txBody>
      </p:sp>
      <p:sp>
        <p:nvSpPr>
          <p:cNvPr id="4981" name="Order: A,B,D,H,I,E"/>
          <p:cNvSpPr/>
          <p:nvPr/>
        </p:nvSpPr>
        <p:spPr>
          <a:xfrm>
            <a:off x="2057400" y="7177405"/>
            <a:ext cx="463107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a:t>
            </a:r>
          </a:p>
        </p:txBody>
      </p:sp>
      <p:sp>
        <p:nvSpPr>
          <p:cNvPr id="498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4987"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9"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90"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91"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3"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6"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97"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9"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00"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3"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04"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7"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08" name="Call Stack:"/>
          <p:cNvSpPr/>
          <p:nvPr/>
        </p:nvSpPr>
        <p:spPr>
          <a:xfrm>
            <a:off x="10395148"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009"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p:txBody>
      </p:sp>
      <p:sp>
        <p:nvSpPr>
          <p:cNvPr id="5010" name="Order: A,B,D,H,I,E"/>
          <p:cNvSpPr/>
          <p:nvPr/>
        </p:nvSpPr>
        <p:spPr>
          <a:xfrm>
            <a:off x="2057400" y="7177405"/>
            <a:ext cx="463107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a:t>
            </a:r>
          </a:p>
        </p:txBody>
      </p:sp>
      <p:sp>
        <p:nvSpPr>
          <p:cNvPr id="5011"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016"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8" name="E"/>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19"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20"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2"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5" name="G"/>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26"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50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8" name="I"/>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29" name="H"/>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2" name="K"/>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33" name="J"/>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6" name="L"/>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37"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038"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p:txBody>
      </p:sp>
      <p:sp>
        <p:nvSpPr>
          <p:cNvPr id="5039" name="Order: A,B,D,H,I,E,C"/>
          <p:cNvSpPr/>
          <p:nvPr/>
        </p:nvSpPr>
        <p:spPr>
          <a:xfrm>
            <a:off x="2057400" y="7177405"/>
            <a:ext cx="518571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a:t>
            </a:r>
          </a:p>
        </p:txBody>
      </p:sp>
      <p:sp>
        <p:nvSpPr>
          <p:cNvPr id="504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045"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7"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48"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9"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1"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4"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55"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7"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58"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1"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62"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5"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66" name="Call Stack:"/>
          <p:cNvSpPr/>
          <p:nvPr/>
        </p:nvSpPr>
        <p:spPr>
          <a:xfrm>
            <a:off x="10395150"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067"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F</a:t>
            </a:r>
          </a:p>
        </p:txBody>
      </p:sp>
      <p:sp>
        <p:nvSpPr>
          <p:cNvPr id="5068" name="Order: A,B,D,H,I,E,C,F"/>
          <p:cNvSpPr/>
          <p:nvPr/>
        </p:nvSpPr>
        <p:spPr>
          <a:xfrm>
            <a:off x="2057400" y="7177405"/>
            <a:ext cx="574035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a:t>
            </a:r>
          </a:p>
        </p:txBody>
      </p:sp>
      <p:sp>
        <p:nvSpPr>
          <p:cNvPr id="5069"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074"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6"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77"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78"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0"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3"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84"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6"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87"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0"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91" name="J"/>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0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4"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95"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096"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F</a:t>
            </a:r>
          </a:p>
          <a:p>
            <a:r>
              <a:t>node J</a:t>
            </a:r>
          </a:p>
        </p:txBody>
      </p:sp>
      <p:sp>
        <p:nvSpPr>
          <p:cNvPr id="5097" name="Order: A,B,D,H,I,E,C,F,J"/>
          <p:cNvSpPr/>
          <p:nvPr/>
        </p:nvSpPr>
        <p:spPr>
          <a:xfrm>
            <a:off x="2057400" y="7177405"/>
            <a:ext cx="629499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A,B,D,H,I,E,C,F,J</a:t>
            </a:r>
          </a:p>
        </p:txBody>
      </p:sp>
      <p:sp>
        <p:nvSpPr>
          <p:cNvPr id="5098"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2"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103"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5"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06"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7"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9"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2"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13"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5"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16"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9"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120"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3"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24"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125"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F</a:t>
            </a:r>
          </a:p>
        </p:txBody>
      </p:sp>
      <p:sp>
        <p:nvSpPr>
          <p:cNvPr id="5126" name="Order: A,B,D,H,I,E,C,F,J"/>
          <p:cNvSpPr/>
          <p:nvPr/>
        </p:nvSpPr>
        <p:spPr>
          <a:xfrm>
            <a:off x="2057400" y="7177405"/>
            <a:ext cx="629499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A,B,D,H,I,E,C,F,J</a:t>
            </a:r>
          </a:p>
        </p:txBody>
      </p:sp>
      <p:sp>
        <p:nvSpPr>
          <p:cNvPr id="5127"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1"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132"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4"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35"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36"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8"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1"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42"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4"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45"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8" name="K"/>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49"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2"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53" name="Call Stack:"/>
          <p:cNvSpPr/>
          <p:nvPr/>
        </p:nvSpPr>
        <p:spPr>
          <a:xfrm>
            <a:off x="10395148"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154"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F</a:t>
            </a:r>
          </a:p>
          <a:p>
            <a:r>
              <a:t>node K</a:t>
            </a:r>
          </a:p>
        </p:txBody>
      </p:sp>
      <p:sp>
        <p:nvSpPr>
          <p:cNvPr id="5155" name="Order: A,B,D,H,I,E,C,F,J,K"/>
          <p:cNvSpPr/>
          <p:nvPr/>
        </p:nvSpPr>
        <p:spPr>
          <a:xfrm>
            <a:off x="2057400" y="7177405"/>
            <a:ext cx="684963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A,B,D,H,I,E,C,F,J,K</a:t>
            </a:r>
          </a:p>
        </p:txBody>
      </p:sp>
      <p:sp>
        <p:nvSpPr>
          <p:cNvPr id="5156"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0"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161"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3"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64"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5"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7"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0"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71"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3"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74"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7"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78"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1"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82"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183"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F</a:t>
            </a:r>
          </a:p>
        </p:txBody>
      </p:sp>
      <p:sp>
        <p:nvSpPr>
          <p:cNvPr id="5184" name="Order: A,B,D,H,I,E,C,F,J,K"/>
          <p:cNvSpPr/>
          <p:nvPr/>
        </p:nvSpPr>
        <p:spPr>
          <a:xfrm>
            <a:off x="2057400" y="7177405"/>
            <a:ext cx="684963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A,B,D,H,I,E,C,F,J,K</a:t>
            </a:r>
          </a:p>
        </p:txBody>
      </p:sp>
      <p:sp>
        <p:nvSpPr>
          <p:cNvPr id="5185"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9"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190"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2" name="E"/>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93"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94"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6"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9" name="G"/>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200"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2" name="I"/>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03" name="H"/>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6" name="K"/>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07" name="J"/>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0" name="L"/>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11"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212"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p:txBody>
      </p:sp>
      <p:sp>
        <p:nvSpPr>
          <p:cNvPr id="5213" name="Order: A,B,D,H,I,E,C,F,J,K"/>
          <p:cNvSpPr/>
          <p:nvPr/>
        </p:nvSpPr>
        <p:spPr>
          <a:xfrm>
            <a:off x="2057400" y="7177405"/>
            <a:ext cx="684963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A,B,D,H,I,E,C,F,J,K</a:t>
            </a:r>
          </a:p>
        </p:txBody>
      </p:sp>
      <p:sp>
        <p:nvSpPr>
          <p:cNvPr id="5214"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Is this a BT?"/>
          <p:cNvSpPr>
            <a:spLocks noGrp="1"/>
          </p:cNvSpPr>
          <p:nvPr>
            <p:ph type="title"/>
          </p:nvPr>
        </p:nvSpPr>
        <p:spPr>
          <a:prstGeom prst="rect">
            <a:avLst/>
          </a:prstGeom>
        </p:spPr>
        <p:txBody>
          <a:bodyPr/>
          <a:lstStyle>
            <a:lvl1pPr>
              <a:defRPr b="1"/>
            </a:lvl1pPr>
          </a:lstStyle>
          <a:p>
            <a:r>
              <a:rPr lang="zh-CN" altLang="en-US" dirty="0"/>
              <a:t>这是一棵二叉树吗？</a:t>
            </a:r>
            <a:endParaRPr dirty="0"/>
          </a:p>
        </p:txBody>
      </p:sp>
      <p:sp>
        <p:nvSpPr>
          <p:cNvPr id="557" name="0"/>
          <p:cNvSpPr/>
          <p:nvPr/>
        </p:nvSpPr>
        <p:spPr>
          <a:xfrm>
            <a:off x="5901231" y="509238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8" name="1"/>
          <p:cNvSpPr/>
          <p:nvPr/>
        </p:nvSpPr>
        <p:spPr>
          <a:xfrm>
            <a:off x="5901231" y="637508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9"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 name="1"/>
          <p:cNvSpPr/>
          <p:nvPr/>
        </p:nvSpPr>
        <p:spPr>
          <a:xfrm>
            <a:off x="5901231" y="38283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 name="0"/>
          <p:cNvSpPr/>
          <p:nvPr/>
        </p:nvSpPr>
        <p:spPr>
          <a:xfrm>
            <a:off x="5901231" y="256421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63"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 name="Yes! A degenerate one,…"/>
          <p:cNvSpPr/>
          <p:nvPr/>
        </p:nvSpPr>
        <p:spPr>
          <a:xfrm>
            <a:off x="3717933" y="8263568"/>
            <a:ext cx="518090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是的！一棵退化的二叉树</a:t>
            </a:r>
            <a:endParaRPr dirty="0"/>
          </a:p>
        </p:txBody>
      </p:sp>
    </p:spTree>
  </p:cSld>
  <p:clrMapOvr>
    <a:masterClrMapping/>
  </p:clrMapOvr>
  <p:transition spd="me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219"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1"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23"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5"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8" name="G"/>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29"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1"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2"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5"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36"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9"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40"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241"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G</a:t>
            </a:r>
          </a:p>
        </p:txBody>
      </p:sp>
      <p:sp>
        <p:nvSpPr>
          <p:cNvPr id="5242" name="Order: A,B,D,H,I,E,C,F,J,K,G"/>
          <p:cNvSpPr/>
          <p:nvPr/>
        </p:nvSpPr>
        <p:spPr>
          <a:xfrm>
            <a:off x="2057400" y="7177405"/>
            <a:ext cx="740427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A,B,D,H,I,E,C,F,J,K,G</a:t>
            </a:r>
          </a:p>
        </p:txBody>
      </p:sp>
      <p:sp>
        <p:nvSpPr>
          <p:cNvPr id="5243"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248"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4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0"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51"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2"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5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4"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5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7"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58"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5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0"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61"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4"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65"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6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8" name="L"/>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69"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270"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G</a:t>
            </a:r>
          </a:p>
          <a:p>
            <a:r>
              <a:t>node L</a:t>
            </a:r>
          </a:p>
        </p:txBody>
      </p:sp>
      <p:sp>
        <p:nvSpPr>
          <p:cNvPr id="5271" name="Order: A,B,D,H,I,E,C,F,J,K,G,L"/>
          <p:cNvSpPr/>
          <p:nvPr/>
        </p:nvSpPr>
        <p:spPr>
          <a:xfrm>
            <a:off x="2057400" y="7177405"/>
            <a:ext cx="795891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A,B,D,H,I,E,C,F,J,K,G,L</a:t>
            </a:r>
          </a:p>
        </p:txBody>
      </p:sp>
      <p:sp>
        <p:nvSpPr>
          <p:cNvPr id="527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277"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7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9"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8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81"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8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3"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8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6" name="G"/>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87"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8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9"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90"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9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3"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94"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9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7"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98"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299"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a:p>
            <a:r>
              <a:t>node G</a:t>
            </a:r>
          </a:p>
        </p:txBody>
      </p:sp>
      <p:sp>
        <p:nvSpPr>
          <p:cNvPr id="5300" name="Order: A,B,D,H,I,E,C,F,J,K,G,L"/>
          <p:cNvSpPr/>
          <p:nvPr/>
        </p:nvSpPr>
        <p:spPr>
          <a:xfrm>
            <a:off x="2057400" y="7177405"/>
            <a:ext cx="795891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A,B,D,H,I,E,C,F,J,K,G,L</a:t>
            </a:r>
          </a:p>
        </p:txBody>
      </p:sp>
      <p:sp>
        <p:nvSpPr>
          <p:cNvPr id="5301"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306"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8" name="E"/>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9"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10" name="B"/>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1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2" name="D"/>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1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5" name="G"/>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16" name="F"/>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1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8" name="I"/>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9" name="H"/>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2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2" name="K"/>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23" name="J"/>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2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6" name="L"/>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27"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328"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a:p>
            <a:r>
              <a:t>node C</a:t>
            </a:r>
          </a:p>
        </p:txBody>
      </p:sp>
      <p:sp>
        <p:nvSpPr>
          <p:cNvPr id="5329" name="Order: A,B,D,H,I,E,C,F,J,K,G,L"/>
          <p:cNvSpPr/>
          <p:nvPr/>
        </p:nvSpPr>
        <p:spPr>
          <a:xfrm>
            <a:off x="2057400" y="7177405"/>
            <a:ext cx="795891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A,B,D,H,I,E,C,F,J,K,G,L</a:t>
            </a:r>
          </a:p>
        </p:txBody>
      </p:sp>
      <p:sp>
        <p:nvSpPr>
          <p:cNvPr id="533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335"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7"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8" name="A"/>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39"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4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1"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4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4"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45"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7"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8"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4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1"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52"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5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5"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56"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357"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A</a:t>
            </a:r>
          </a:p>
        </p:txBody>
      </p:sp>
      <p:sp>
        <p:nvSpPr>
          <p:cNvPr id="5358" name="Order: A,B,D,H,I,E,C,F,J,K,G,L"/>
          <p:cNvSpPr/>
          <p:nvPr/>
        </p:nvSpPr>
        <p:spPr>
          <a:xfrm>
            <a:off x="2057400" y="7177405"/>
            <a:ext cx="795891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A,B,D,H,I,E,C,F,J,K,G,L</a:t>
            </a:r>
          </a:p>
        </p:txBody>
      </p:sp>
      <p:sp>
        <p:nvSpPr>
          <p:cNvPr id="5359"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先序遍历</a:t>
            </a:r>
            <a:endParaRPr dirty="0"/>
          </a:p>
        </p:txBody>
      </p:sp>
      <p:sp>
        <p:nvSpPr>
          <p:cNvPr id="5364" name="C"/>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6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6"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67"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68"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6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0"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7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3"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74"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7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6"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77"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7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0"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81"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8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4"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85"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386" name="Order: A,B,D,H,I,E,C,F,J,K,G,L"/>
          <p:cNvSpPr/>
          <p:nvPr/>
        </p:nvSpPr>
        <p:spPr>
          <a:xfrm>
            <a:off x="2057400" y="7177405"/>
            <a:ext cx="795891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A,B,D,H,I,E,C,F,J,K,G,L</a:t>
            </a:r>
          </a:p>
        </p:txBody>
      </p:sp>
      <p:sp>
        <p:nvSpPr>
          <p:cNvPr id="5387"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中序遍历</a:t>
            </a:r>
            <a:endParaRPr dirty="0"/>
          </a:p>
        </p:txBody>
      </p:sp>
      <p:sp>
        <p:nvSpPr>
          <p:cNvPr id="539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39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9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9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39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9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0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0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0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0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1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13"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414" name="Traverse the left subtree, then print the value of the node and continue traversing the right subtree."/>
          <p:cNvSpPr/>
          <p:nvPr/>
        </p:nvSpPr>
        <p:spPr>
          <a:xfrm>
            <a:off x="1256200" y="7240905"/>
            <a:ext cx="10347623"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dirty="0" err="1"/>
              <a:t>先遍历左子树</a:t>
            </a:r>
            <a:r>
              <a:rPr lang="zh-CN" altLang="en-US" dirty="0"/>
              <a:t>，然后打印节点值，再遍历右子</a:t>
            </a:r>
            <a:r>
              <a:rPr lang="zh-CN" altLang="en-US"/>
              <a:t>树。</a:t>
            </a:r>
            <a:endParaRPr lang="en-US" dirty="0"/>
          </a:p>
        </p:txBody>
      </p:sp>
      <p:sp>
        <p:nvSpPr>
          <p:cNvPr id="541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dirty="0" err="1"/>
              <a:t>中序遍历</a:t>
            </a:r>
            <a:endParaRPr dirty="0"/>
          </a:p>
        </p:txBody>
      </p:sp>
      <p:sp>
        <p:nvSpPr>
          <p:cNvPr id="542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2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2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2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2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2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3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3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3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3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3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3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41"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442" name="Line"/>
          <p:cNvSpPr/>
          <p:nvPr/>
        </p:nvSpPr>
        <p:spPr>
          <a:xfrm>
            <a:off x="4332808" y="6292234"/>
            <a:ext cx="5786984"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3" name="Line"/>
          <p:cNvSpPr/>
          <p:nvPr/>
        </p:nvSpPr>
        <p:spPr>
          <a:xfrm>
            <a:off x="4358208" y="59366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4" name="Line"/>
          <p:cNvSpPr/>
          <p:nvPr/>
        </p:nvSpPr>
        <p:spPr>
          <a:xfrm>
            <a:off x="10098608" y="59239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5" name="In this example our tree is…"/>
          <p:cNvSpPr/>
          <p:nvPr/>
        </p:nvSpPr>
        <p:spPr>
          <a:xfrm>
            <a:off x="5055925" y="7795195"/>
            <a:ext cx="471924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本例是一棵二叉搜索树</a:t>
            </a:r>
            <a:endParaRPr dirty="0"/>
          </a:p>
        </p:txBody>
      </p:sp>
      <p:sp>
        <p:nvSpPr>
          <p:cNvPr id="5446" name="Line"/>
          <p:cNvSpPr/>
          <p:nvPr/>
        </p:nvSpPr>
        <p:spPr>
          <a:xfrm flipV="1">
            <a:off x="7226300" y="6548356"/>
            <a:ext cx="1" cy="793184"/>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45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55"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5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6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6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6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73"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474" name="Order:"/>
          <p:cNvSpPr/>
          <p:nvPr/>
        </p:nvSpPr>
        <p:spPr>
          <a:xfrm>
            <a:off x="2057400" y="7177405"/>
            <a:ext cx="130324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a:t>
            </a:r>
          </a:p>
        </p:txBody>
      </p:sp>
      <p:sp>
        <p:nvSpPr>
          <p:cNvPr id="5475"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rPr dirty="0"/>
              <a:t>node 11</a:t>
            </a:r>
          </a:p>
        </p:txBody>
      </p:sp>
      <p:sp>
        <p:nvSpPr>
          <p:cNvPr id="5476"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481"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8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85"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9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9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9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02"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503" name="Order:"/>
          <p:cNvSpPr/>
          <p:nvPr/>
        </p:nvSpPr>
        <p:spPr>
          <a:xfrm>
            <a:off x="2057400" y="7177405"/>
            <a:ext cx="130324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a:t>
            </a:r>
          </a:p>
        </p:txBody>
      </p:sp>
      <p:sp>
        <p:nvSpPr>
          <p:cNvPr id="5504"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550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What is a Binary Search Tree (BST)?"/>
          <p:cNvSpPr>
            <a:spLocks noGrp="1"/>
          </p:cNvSpPr>
          <p:nvPr>
            <p:ph type="title"/>
          </p:nvPr>
        </p:nvSpPr>
        <p:spPr>
          <a:prstGeom prst="rect">
            <a:avLst/>
          </a:prstGeom>
        </p:spPr>
        <p:txBody>
          <a:bodyPr>
            <a:normAutofit/>
          </a:bodyPr>
          <a:lstStyle/>
          <a:p>
            <a:pPr defTabSz="508254">
              <a:defRPr sz="6960" b="1"/>
            </a:pPr>
            <a:r>
              <a:rPr lang="en" dirty="0" err="1"/>
              <a:t>什么是二叉</a:t>
            </a:r>
            <a:r>
              <a:rPr lang="en" dirty="0" err="1">
                <a:solidFill>
                  <a:srgbClr val="E9A432"/>
                </a:solidFill>
              </a:rPr>
              <a:t>搜索树</a:t>
            </a:r>
            <a:r>
              <a:rPr dirty="0"/>
              <a:t>(BST)?</a:t>
            </a:r>
          </a:p>
        </p:txBody>
      </p:sp>
      <p:sp>
        <p:nvSpPr>
          <p:cNvPr id="567" name="A binary search tree is a binary tree that satisfies the BST invariant: left subtree has smaller elements and right subtree has larger elements."/>
          <p:cNvSpPr/>
          <p:nvPr/>
        </p:nvSpPr>
        <p:spPr>
          <a:xfrm>
            <a:off x="812198" y="2723439"/>
            <a:ext cx="10901751" cy="195550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02412">
              <a:defRPr sz="3784"/>
            </a:pPr>
            <a:r>
              <a:rPr lang="zh-CN" altLang="en-US" b="1" dirty="0">
                <a:solidFill>
                  <a:srgbClr val="11DBE2"/>
                </a:solidFill>
              </a:rPr>
              <a:t>二叉搜索树</a:t>
            </a:r>
            <a:r>
              <a:rPr lang="en-US" altLang="zh-CN" dirty="0"/>
              <a:t>(BST)</a:t>
            </a:r>
            <a:r>
              <a:rPr lang="zh-CN" altLang="en-US" dirty="0"/>
              <a:t>是一棵二叉树，它满足</a:t>
            </a:r>
            <a:r>
              <a:rPr lang="en-US" altLang="zh-CN" b="1" dirty="0">
                <a:solidFill>
                  <a:srgbClr val="11DBE2"/>
                </a:solidFill>
              </a:rPr>
              <a:t>BST</a:t>
            </a:r>
            <a:r>
              <a:rPr lang="zh-CN" altLang="en-US" b="1" dirty="0">
                <a:solidFill>
                  <a:srgbClr val="11DBE2"/>
                </a:solidFill>
              </a:rPr>
              <a:t>不变式</a:t>
            </a:r>
            <a:r>
              <a:rPr lang="zh-CN" altLang="en-US" dirty="0"/>
              <a:t>：对于树中的任意有子树的节点，左子树的值都小于该节点的值，右子树的值都大于该节点的值。</a:t>
            </a:r>
            <a:endParaRPr dirty="0"/>
          </a:p>
        </p:txBody>
      </p:sp>
      <p:sp>
        <p:nvSpPr>
          <p:cNvPr id="568" name="2"/>
          <p:cNvSpPr/>
          <p:nvPr/>
        </p:nvSpPr>
        <p:spPr>
          <a:xfrm>
            <a:off x="5158594" y="6267361"/>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69" name="1"/>
          <p:cNvSpPr/>
          <p:nvPr/>
        </p:nvSpPr>
        <p:spPr>
          <a:xfrm>
            <a:off x="4308605" y="746904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0" name="3"/>
          <p:cNvSpPr/>
          <p:nvPr/>
        </p:nvSpPr>
        <p:spPr>
          <a:xfrm>
            <a:off x="5953202" y="746904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1" name="Line"/>
          <p:cNvSpPr/>
          <p:nvPr/>
        </p:nvSpPr>
        <p:spPr>
          <a:xfrm flipV="1">
            <a:off x="4943441" y="7017681"/>
            <a:ext cx="373157" cy="4858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flipH="1" flipV="1">
            <a:off x="5820364" y="7019632"/>
            <a:ext cx="327147"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8"/>
          <p:cNvSpPr/>
          <p:nvPr/>
        </p:nvSpPr>
        <p:spPr>
          <a:xfrm>
            <a:off x="8868342" y="50251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 name="6"/>
          <p:cNvSpPr/>
          <p:nvPr/>
        </p:nvSpPr>
        <p:spPr>
          <a:xfrm>
            <a:off x="8018353" y="62268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5" name="9"/>
          <p:cNvSpPr/>
          <p:nvPr/>
        </p:nvSpPr>
        <p:spPr>
          <a:xfrm>
            <a:off x="9662950" y="62268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76" name="Line"/>
          <p:cNvSpPr/>
          <p:nvPr/>
        </p:nvSpPr>
        <p:spPr>
          <a:xfrm flipV="1">
            <a:off x="8653189" y="577548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H="1" flipV="1">
            <a:off x="9530111" y="577743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2"/>
          <p:cNvSpPr/>
          <p:nvPr/>
        </p:nvSpPr>
        <p:spPr>
          <a:xfrm>
            <a:off x="7417330" y="74587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79" name="7"/>
          <p:cNvSpPr/>
          <p:nvPr/>
        </p:nvSpPr>
        <p:spPr>
          <a:xfrm>
            <a:off x="8524294" y="74587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80" name="Line"/>
          <p:cNvSpPr/>
          <p:nvPr/>
        </p:nvSpPr>
        <p:spPr>
          <a:xfrm flipV="1">
            <a:off x="7943241" y="702566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 name="Line"/>
          <p:cNvSpPr/>
          <p:nvPr/>
        </p:nvSpPr>
        <p:spPr>
          <a:xfrm flipH="1" flipV="1">
            <a:off x="8612880" y="701951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11"/>
          <p:cNvSpPr/>
          <p:nvPr/>
        </p:nvSpPr>
        <p:spPr>
          <a:xfrm>
            <a:off x="9662950" y="7509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 name="Line"/>
          <p:cNvSpPr/>
          <p:nvPr/>
        </p:nvSpPr>
        <p:spPr>
          <a:xfrm flipV="1">
            <a:off x="10070098" y="705095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 name="8"/>
          <p:cNvSpPr/>
          <p:nvPr/>
        </p:nvSpPr>
        <p:spPr>
          <a:xfrm>
            <a:off x="2722108" y="498938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5" name="9"/>
          <p:cNvSpPr/>
          <p:nvPr/>
        </p:nvSpPr>
        <p:spPr>
          <a:xfrm>
            <a:off x="2722108" y="626736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86" name="11"/>
          <p:cNvSpPr/>
          <p:nvPr/>
        </p:nvSpPr>
        <p:spPr>
          <a:xfrm>
            <a:off x="2722108" y="755006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7" name="Line"/>
          <p:cNvSpPr/>
          <p:nvPr/>
        </p:nvSpPr>
        <p:spPr>
          <a:xfrm flipV="1">
            <a:off x="3129256" y="709146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 name="Line"/>
          <p:cNvSpPr/>
          <p:nvPr/>
        </p:nvSpPr>
        <p:spPr>
          <a:xfrm flipV="1">
            <a:off x="3129255" y="5811123"/>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51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1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1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6"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2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2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2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31"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532" name="Order:"/>
          <p:cNvSpPr/>
          <p:nvPr/>
        </p:nvSpPr>
        <p:spPr>
          <a:xfrm>
            <a:off x="2057400" y="7177405"/>
            <a:ext cx="130324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a:t>
            </a:r>
          </a:p>
        </p:txBody>
      </p:sp>
      <p:sp>
        <p:nvSpPr>
          <p:cNvPr id="5533"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553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53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4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4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4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52"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5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60"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561" name="Order: 1"/>
          <p:cNvSpPr/>
          <p:nvPr/>
        </p:nvSpPr>
        <p:spPr>
          <a:xfrm>
            <a:off x="2057400" y="7177405"/>
            <a:ext cx="18578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a:t>
            </a:r>
          </a:p>
        </p:txBody>
      </p:sp>
      <p:sp>
        <p:nvSpPr>
          <p:cNvPr id="5562"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a:p>
            <a:r>
              <a:t>node 1</a:t>
            </a:r>
          </a:p>
        </p:txBody>
      </p:sp>
      <p:sp>
        <p:nvSpPr>
          <p:cNvPr id="5563"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7"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568"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0"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71"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7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4"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7"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7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0"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81"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4"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85"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89" name="Call Stack:"/>
          <p:cNvSpPr/>
          <p:nvPr/>
        </p:nvSpPr>
        <p:spPr>
          <a:xfrm>
            <a:off x="10395150"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590" name="Order: 1,3"/>
          <p:cNvSpPr/>
          <p:nvPr/>
        </p:nvSpPr>
        <p:spPr>
          <a:xfrm>
            <a:off x="2057400" y="7177405"/>
            <a:ext cx="241252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a:t>
            </a:r>
          </a:p>
        </p:txBody>
      </p:sp>
      <p:sp>
        <p:nvSpPr>
          <p:cNvPr id="5591"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5592"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59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0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0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0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9"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1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1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18" name="Call Stack:"/>
          <p:cNvSpPr/>
          <p:nvPr/>
        </p:nvSpPr>
        <p:spPr>
          <a:xfrm>
            <a:off x="10395148"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619" name="Order: 1,3,5"/>
          <p:cNvSpPr/>
          <p:nvPr/>
        </p:nvSpPr>
        <p:spPr>
          <a:xfrm>
            <a:off x="2057400" y="7177405"/>
            <a:ext cx="296715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a:t>
            </a:r>
          </a:p>
        </p:txBody>
      </p:sp>
      <p:sp>
        <p:nvSpPr>
          <p:cNvPr id="5620"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a:p>
            <a:r>
              <a:t>node 5</a:t>
            </a:r>
          </a:p>
        </p:txBody>
      </p:sp>
      <p:sp>
        <p:nvSpPr>
          <p:cNvPr id="5621"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5"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626"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2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3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2"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3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3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4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47"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64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5649" name="Order: 1,3,5"/>
          <p:cNvSpPr/>
          <p:nvPr/>
        </p:nvSpPr>
        <p:spPr>
          <a:xfrm>
            <a:off x="2057400" y="7177405"/>
            <a:ext cx="296715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a:t>
            </a:r>
          </a:p>
        </p:txBody>
      </p:sp>
      <p:sp>
        <p:nvSpPr>
          <p:cNvPr id="5650"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4"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655"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5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59"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6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6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7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76" name="Call Stack:"/>
          <p:cNvSpPr/>
          <p:nvPr/>
        </p:nvSpPr>
        <p:spPr>
          <a:xfrm>
            <a:off x="10395146"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677"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5678" name="Order: 1,3,5,6"/>
          <p:cNvSpPr/>
          <p:nvPr/>
        </p:nvSpPr>
        <p:spPr>
          <a:xfrm>
            <a:off x="2057400" y="7177405"/>
            <a:ext cx="352179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a:t>
            </a:r>
          </a:p>
        </p:txBody>
      </p:sp>
      <p:sp>
        <p:nvSpPr>
          <p:cNvPr id="5679"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3"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684"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6"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8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8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9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9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0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05"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70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8</a:t>
            </a:r>
          </a:p>
        </p:txBody>
      </p:sp>
      <p:sp>
        <p:nvSpPr>
          <p:cNvPr id="5707" name="Order: 1,3,5,6,8"/>
          <p:cNvSpPr/>
          <p:nvPr/>
        </p:nvSpPr>
        <p:spPr>
          <a:xfrm>
            <a:off x="2057400" y="7177405"/>
            <a:ext cx="407643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a:t>
            </a:r>
          </a:p>
        </p:txBody>
      </p:sp>
      <p:sp>
        <p:nvSpPr>
          <p:cNvPr id="5708"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2"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713"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5"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16"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17"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2"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2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5"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26"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9"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30"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34"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735"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5736" name="Order: 1,3,5,6,8"/>
          <p:cNvSpPr/>
          <p:nvPr/>
        </p:nvSpPr>
        <p:spPr>
          <a:xfrm>
            <a:off x="2057400" y="7177405"/>
            <a:ext cx="407643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a:t>
            </a:r>
          </a:p>
        </p:txBody>
      </p:sp>
      <p:sp>
        <p:nvSpPr>
          <p:cNvPr id="573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74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5"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4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5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5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5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63"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764"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5765" name="Order: 1,3,5,6,8,11"/>
          <p:cNvSpPr/>
          <p:nvPr/>
        </p:nvSpPr>
        <p:spPr>
          <a:xfrm>
            <a:off x="2057400" y="7177405"/>
            <a:ext cx="490839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a:t>
            </a:r>
          </a:p>
        </p:txBody>
      </p:sp>
      <p:sp>
        <p:nvSpPr>
          <p:cNvPr id="5766"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771"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3"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74"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75"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7"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0"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81"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3"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84"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7"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88"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1"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92" name="Call Stack:"/>
          <p:cNvSpPr/>
          <p:nvPr/>
        </p:nvSpPr>
        <p:spPr>
          <a:xfrm>
            <a:off x="10395148"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79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p:txBody>
      </p:sp>
      <p:sp>
        <p:nvSpPr>
          <p:cNvPr id="5794" name="Order: 1,3,5,6,8,11"/>
          <p:cNvSpPr/>
          <p:nvPr/>
        </p:nvSpPr>
        <p:spPr>
          <a:xfrm>
            <a:off x="2057400" y="7177405"/>
            <a:ext cx="490839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a:t>
            </a:r>
          </a:p>
        </p:txBody>
      </p:sp>
      <p:sp>
        <p:nvSpPr>
          <p:cNvPr id="579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593" name="4"/>
          <p:cNvSpPr/>
          <p:nvPr/>
        </p:nvSpPr>
        <p:spPr>
          <a:xfrm>
            <a:off x="7229785" y="44696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4" name="3"/>
          <p:cNvSpPr/>
          <p:nvPr/>
        </p:nvSpPr>
        <p:spPr>
          <a:xfrm>
            <a:off x="5094069" y="44696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 name="3"/>
          <p:cNvSpPr/>
          <p:nvPr/>
        </p:nvSpPr>
        <p:spPr>
          <a:xfrm>
            <a:off x="6099485" y="337701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6"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80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0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0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10"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1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1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21"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822"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5823" name="Order: 1,3,5,6,8,11"/>
          <p:cNvSpPr/>
          <p:nvPr/>
        </p:nvSpPr>
        <p:spPr>
          <a:xfrm>
            <a:off x="2057400" y="7177405"/>
            <a:ext cx="490839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a:t>
            </a:r>
          </a:p>
        </p:txBody>
      </p:sp>
      <p:sp>
        <p:nvSpPr>
          <p:cNvPr id="582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82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3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3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4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46"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50"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851"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a:p>
            <a:r>
              <a:t>node 12</a:t>
            </a:r>
          </a:p>
        </p:txBody>
      </p:sp>
      <p:sp>
        <p:nvSpPr>
          <p:cNvPr id="5852" name="Order: 1,3,5,6,8,11,12"/>
          <p:cNvSpPr/>
          <p:nvPr/>
        </p:nvSpPr>
        <p:spPr>
          <a:xfrm>
            <a:off x="2057400" y="7177405"/>
            <a:ext cx="574035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a:t>
            </a:r>
          </a:p>
        </p:txBody>
      </p:sp>
      <p:sp>
        <p:nvSpPr>
          <p:cNvPr id="5853"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7"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858"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0"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61"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6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7"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68"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0"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71"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4"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75"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79"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880"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5881" name="Order: 1,3,5,6,8,11,12,13"/>
          <p:cNvSpPr/>
          <p:nvPr/>
        </p:nvSpPr>
        <p:spPr>
          <a:xfrm>
            <a:off x="2057400" y="7177405"/>
            <a:ext cx="657231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1,3,5,6,8,11,12,13</a:t>
            </a:r>
          </a:p>
        </p:txBody>
      </p:sp>
      <p:sp>
        <p:nvSpPr>
          <p:cNvPr id="5882"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88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9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9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9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0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3"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0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08"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909"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a:p>
            <a:r>
              <a:t>node 14</a:t>
            </a:r>
          </a:p>
        </p:txBody>
      </p:sp>
      <p:sp>
        <p:nvSpPr>
          <p:cNvPr id="5910" name="Order: 1,3,5,6,8,11,12,13,14"/>
          <p:cNvSpPr/>
          <p:nvPr/>
        </p:nvSpPr>
        <p:spPr>
          <a:xfrm>
            <a:off x="2057400" y="7177405"/>
            <a:ext cx="740427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1,3,5,6,8,11,12,13,14</a:t>
            </a:r>
          </a:p>
        </p:txBody>
      </p:sp>
      <p:sp>
        <p:nvSpPr>
          <p:cNvPr id="5911"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5"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916"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1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2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26"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2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3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37"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93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5939" name="Order: 1,3,5,6,8,11,12,13,14"/>
          <p:cNvSpPr/>
          <p:nvPr/>
        </p:nvSpPr>
        <p:spPr>
          <a:xfrm>
            <a:off x="2057400" y="7177405"/>
            <a:ext cx="740427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1,3,5,6,8,11,12,13,14</a:t>
            </a:r>
          </a:p>
        </p:txBody>
      </p:sp>
      <p:sp>
        <p:nvSpPr>
          <p:cNvPr id="5940"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4"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945"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7"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48"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49"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1"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4"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55"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7"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58"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1"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62"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5"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66"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967"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p:txBody>
      </p:sp>
      <p:sp>
        <p:nvSpPr>
          <p:cNvPr id="5968" name="Order: 1,3,5,6,8,11,12,13,14,15"/>
          <p:cNvSpPr/>
          <p:nvPr/>
        </p:nvSpPr>
        <p:spPr>
          <a:xfrm>
            <a:off x="2057400" y="7177405"/>
            <a:ext cx="823622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1,3,5,6,8,11,12,13,14,15</a:t>
            </a:r>
          </a:p>
        </p:txBody>
      </p:sp>
      <p:sp>
        <p:nvSpPr>
          <p:cNvPr id="5969"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3"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5974"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7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7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3"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8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8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9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95"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599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p:txBody>
      </p:sp>
      <p:sp>
        <p:nvSpPr>
          <p:cNvPr id="5997" name="Order: 1,3,5,6,8,11,12,13,14,15,17"/>
          <p:cNvSpPr/>
          <p:nvPr/>
        </p:nvSpPr>
        <p:spPr>
          <a:xfrm>
            <a:off x="2057400" y="7177405"/>
            <a:ext cx="90681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1,3,5,6,8,11,12,13,14,15,17</a:t>
            </a:r>
          </a:p>
        </p:txBody>
      </p:sp>
      <p:sp>
        <p:nvSpPr>
          <p:cNvPr id="5998"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2"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003"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5"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06"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0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2"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1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5"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16"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9"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20"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3"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24"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025"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a:p>
            <a:r>
              <a:t>node 19</a:t>
            </a:r>
          </a:p>
        </p:txBody>
      </p:sp>
      <p:sp>
        <p:nvSpPr>
          <p:cNvPr id="6026" name="Order: 1,3,5,6,8,11,12,13,14,15,17,19"/>
          <p:cNvSpPr/>
          <p:nvPr/>
        </p:nvSpPr>
        <p:spPr>
          <a:xfrm>
            <a:off x="2057400" y="7177405"/>
            <a:ext cx="99001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02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03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3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3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1"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4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4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4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53"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054"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p:txBody>
      </p:sp>
      <p:sp>
        <p:nvSpPr>
          <p:cNvPr id="6055" name="Order: 1,3,5,6,8,11,12,13,14,15,17,19"/>
          <p:cNvSpPr/>
          <p:nvPr/>
        </p:nvSpPr>
        <p:spPr>
          <a:xfrm>
            <a:off x="2057400" y="7177405"/>
            <a:ext cx="99001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056"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061"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3"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64"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65"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7"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0"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71"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3"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74"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7"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78"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1"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82"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08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p:txBody>
      </p:sp>
      <p:sp>
        <p:nvSpPr>
          <p:cNvPr id="6084" name="Order: 1,3,5,6,8,11,12,13,14,15,17,19"/>
          <p:cNvSpPr/>
          <p:nvPr/>
        </p:nvSpPr>
        <p:spPr>
          <a:xfrm>
            <a:off x="2057400" y="7177405"/>
            <a:ext cx="99001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08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00" name="It depends on whether you want to allow duplicate values in your tree. BST operations allow for duplicate values, but most of the time we are only interested in having unique elements inside our tree."/>
          <p:cNvSpPr/>
          <p:nvPr/>
        </p:nvSpPr>
        <p:spPr>
          <a:xfrm>
            <a:off x="5527762" y="7469504"/>
            <a:ext cx="194925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看情况！</a:t>
            </a:r>
            <a:endParaRPr dirty="0"/>
          </a:p>
        </p:txBody>
      </p:sp>
      <p:sp>
        <p:nvSpPr>
          <p:cNvPr id="601" name="4"/>
          <p:cNvSpPr/>
          <p:nvPr/>
        </p:nvSpPr>
        <p:spPr>
          <a:xfrm>
            <a:off x="7229785" y="44696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2" name="3"/>
          <p:cNvSpPr/>
          <p:nvPr/>
        </p:nvSpPr>
        <p:spPr>
          <a:xfrm>
            <a:off x="5094069" y="44696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 name="3"/>
          <p:cNvSpPr/>
          <p:nvPr/>
        </p:nvSpPr>
        <p:spPr>
          <a:xfrm>
            <a:off x="6099485" y="337701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4"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09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93"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9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0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0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11"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112"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6113" name="Order: 1,3,5,6,8,11,12,13,14,15,17,19"/>
          <p:cNvSpPr/>
          <p:nvPr/>
        </p:nvSpPr>
        <p:spPr>
          <a:xfrm>
            <a:off x="2057400" y="7177405"/>
            <a:ext cx="99001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11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11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2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2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2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3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3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40"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141" name="Order: 1,3,5,6,8,11,12,13,14,15,17,19"/>
          <p:cNvSpPr/>
          <p:nvPr/>
        </p:nvSpPr>
        <p:spPr>
          <a:xfrm>
            <a:off x="2057400" y="7177405"/>
            <a:ext cx="99001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142"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en-US" altLang="zh-CN" dirty="0" err="1"/>
              <a:t>中序遍历</a:t>
            </a:r>
            <a:endParaRPr dirty="0"/>
          </a:p>
        </p:txBody>
      </p:sp>
      <p:sp>
        <p:nvSpPr>
          <p:cNvPr id="614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4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5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5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5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5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5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5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6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6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6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6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68"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169" name="Order: 1,3,5,6,8,11,12,13,14,15,17,19"/>
          <p:cNvSpPr/>
          <p:nvPr/>
        </p:nvSpPr>
        <p:spPr>
          <a:xfrm>
            <a:off x="2057400" y="7177405"/>
            <a:ext cx="99001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1,3,5,6,8,11,12,13,14,15,17,19</a:t>
            </a:r>
          </a:p>
        </p:txBody>
      </p:sp>
      <p:sp>
        <p:nvSpPr>
          <p:cNvPr id="6170" name="Notice that with a BST the values printed by the inorder traversal are in increasing order!"/>
          <p:cNvSpPr/>
          <p:nvPr/>
        </p:nvSpPr>
        <p:spPr>
          <a:xfrm>
            <a:off x="1649320" y="8313870"/>
            <a:ext cx="970618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对二叉搜索树的中序遍历，输出序列是顺序的</a:t>
            </a:r>
            <a:endParaRPr dirty="0"/>
          </a:p>
        </p:txBody>
      </p:sp>
      <p:sp>
        <p:nvSpPr>
          <p:cNvPr id="6171" name="Line"/>
          <p:cNvSpPr/>
          <p:nvPr/>
        </p:nvSpPr>
        <p:spPr>
          <a:xfrm>
            <a:off x="3414853" y="7848947"/>
            <a:ext cx="8542693"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r>
              <a:rPr lang="zh-CN" altLang="en-US" dirty="0"/>
              <a:t> </a:t>
            </a:r>
            <a:endParaRPr dirty="0"/>
          </a:p>
        </p:txBody>
      </p:sp>
      <p:sp>
        <p:nvSpPr>
          <p:cNvPr id="6172" name="Line"/>
          <p:cNvSpPr/>
          <p:nvPr/>
        </p:nvSpPr>
        <p:spPr>
          <a:xfrm flipH="1">
            <a:off x="11932145" y="7500491"/>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dirty="0"/>
          </a:p>
        </p:txBody>
      </p:sp>
      <p:sp>
        <p:nvSpPr>
          <p:cNvPr id="6173" name="Line"/>
          <p:cNvSpPr/>
          <p:nvPr/>
        </p:nvSpPr>
        <p:spPr>
          <a:xfrm flipH="1">
            <a:off x="3435845" y="7500491"/>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17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8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8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8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8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8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9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9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9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9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9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00" name="Call Stack:"/>
          <p:cNvSpPr/>
          <p:nvPr/>
        </p:nvSpPr>
        <p:spPr>
          <a:xfrm>
            <a:off x="10395148"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201" name="Traverse the left subtree followed by the right subtree then print the value of the node"/>
          <p:cNvSpPr/>
          <p:nvPr/>
        </p:nvSpPr>
        <p:spPr>
          <a:xfrm>
            <a:off x="1256200" y="6963906"/>
            <a:ext cx="10347623"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先遍历左子树，再遍历右子树，最后打印当前节点的值</a:t>
            </a:r>
            <a:endParaRPr dirty="0"/>
          </a:p>
        </p:txBody>
      </p:sp>
      <p:sp>
        <p:nvSpPr>
          <p:cNvPr id="620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20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0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10"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1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1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1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1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1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2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2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2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2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28"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229" name="Order:"/>
          <p:cNvSpPr/>
          <p:nvPr/>
        </p:nvSpPr>
        <p:spPr>
          <a:xfrm>
            <a:off x="2057400" y="7177405"/>
            <a:ext cx="130324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a:t>
            </a:r>
          </a:p>
        </p:txBody>
      </p:sp>
      <p:sp>
        <p:nvSpPr>
          <p:cNvPr id="6230"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6231"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236"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3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3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40"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4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4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4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4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4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5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5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5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57"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258" name="Order:"/>
          <p:cNvSpPr/>
          <p:nvPr/>
        </p:nvSpPr>
        <p:spPr>
          <a:xfrm>
            <a:off x="2057400" y="7177405"/>
            <a:ext cx="130324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a:t>
            </a:r>
          </a:p>
        </p:txBody>
      </p:sp>
      <p:sp>
        <p:nvSpPr>
          <p:cNvPr id="6259"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626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265"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6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6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6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7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1"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7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7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7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7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8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8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86" name="Call Stack:"/>
          <p:cNvSpPr/>
          <p:nvPr/>
        </p:nvSpPr>
        <p:spPr>
          <a:xfrm>
            <a:off x="10395149"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287" name="Order:"/>
          <p:cNvSpPr/>
          <p:nvPr/>
        </p:nvSpPr>
        <p:spPr>
          <a:xfrm>
            <a:off x="2057400" y="7177405"/>
            <a:ext cx="130324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a:t>
            </a:r>
          </a:p>
        </p:txBody>
      </p:sp>
      <p:sp>
        <p:nvSpPr>
          <p:cNvPr id="628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6289"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294"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9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9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9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0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0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0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07"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0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1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1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15"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316" name="Order: 1"/>
          <p:cNvSpPr/>
          <p:nvPr/>
        </p:nvSpPr>
        <p:spPr>
          <a:xfrm>
            <a:off x="2057400" y="7177405"/>
            <a:ext cx="18578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a:t>
            </a:r>
          </a:p>
        </p:txBody>
      </p:sp>
      <p:sp>
        <p:nvSpPr>
          <p:cNvPr id="6317"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a:p>
            <a:r>
              <a:t>node 1</a:t>
            </a:r>
          </a:p>
        </p:txBody>
      </p:sp>
      <p:sp>
        <p:nvSpPr>
          <p:cNvPr id="6318"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2"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323"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2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5"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26"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2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2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9"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3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2"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3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3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5"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36"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3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9"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40"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4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44"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345" name="Order: 1"/>
          <p:cNvSpPr/>
          <p:nvPr/>
        </p:nvSpPr>
        <p:spPr>
          <a:xfrm>
            <a:off x="2057400" y="7177405"/>
            <a:ext cx="185788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a:t>
            </a:r>
          </a:p>
        </p:txBody>
      </p:sp>
      <p:sp>
        <p:nvSpPr>
          <p:cNvPr id="634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6347"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1"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35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5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5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6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4"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6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6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73"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374" name="Order: 1,5"/>
          <p:cNvSpPr/>
          <p:nvPr/>
        </p:nvSpPr>
        <p:spPr>
          <a:xfrm>
            <a:off x="2057400" y="7177405"/>
            <a:ext cx="241252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a:t>
            </a:r>
          </a:p>
        </p:txBody>
      </p:sp>
      <p:sp>
        <p:nvSpPr>
          <p:cNvPr id="6375"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a:p>
            <a:r>
              <a:t>node 5</a:t>
            </a:r>
          </a:p>
        </p:txBody>
      </p:sp>
      <p:sp>
        <p:nvSpPr>
          <p:cNvPr id="6376"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8"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9"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13"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0"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381"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8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8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7"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9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9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9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02"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403" name="Order: 1,5,3"/>
          <p:cNvSpPr/>
          <p:nvPr/>
        </p:nvSpPr>
        <p:spPr>
          <a:xfrm>
            <a:off x="2057400" y="7177405"/>
            <a:ext cx="296715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a:t>
            </a:r>
          </a:p>
        </p:txBody>
      </p:sp>
      <p:sp>
        <p:nvSpPr>
          <p:cNvPr id="6404"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3</a:t>
            </a:r>
          </a:p>
        </p:txBody>
      </p:sp>
      <p:sp>
        <p:nvSpPr>
          <p:cNvPr id="6405"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9"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41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1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14"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2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2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2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31"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432" name="Order: 1,5,3"/>
          <p:cNvSpPr/>
          <p:nvPr/>
        </p:nvSpPr>
        <p:spPr>
          <a:xfrm>
            <a:off x="2057400" y="7177405"/>
            <a:ext cx="296715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a:t>
            </a:r>
          </a:p>
        </p:txBody>
      </p:sp>
      <p:sp>
        <p:nvSpPr>
          <p:cNvPr id="643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6434"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43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1"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4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4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4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5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5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60"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461" name="Order: 1,5,3,8"/>
          <p:cNvSpPr/>
          <p:nvPr/>
        </p:nvSpPr>
        <p:spPr>
          <a:xfrm>
            <a:off x="2057400" y="7177405"/>
            <a:ext cx="352179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a:t>
            </a:r>
          </a:p>
        </p:txBody>
      </p:sp>
      <p:sp>
        <p:nvSpPr>
          <p:cNvPr id="6462"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a:p>
            <a:r>
              <a:t>node 8</a:t>
            </a:r>
          </a:p>
        </p:txBody>
      </p:sp>
      <p:sp>
        <p:nvSpPr>
          <p:cNvPr id="6463"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7"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468"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0"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71"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72"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7"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7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0"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81"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4"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85"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89"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490" name="Order: 1,5,3,8,6"/>
          <p:cNvSpPr/>
          <p:nvPr/>
        </p:nvSpPr>
        <p:spPr>
          <a:xfrm>
            <a:off x="2057400" y="7177405"/>
            <a:ext cx="407643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a:t>
            </a:r>
          </a:p>
        </p:txBody>
      </p:sp>
      <p:sp>
        <p:nvSpPr>
          <p:cNvPr id="6491"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6</a:t>
            </a:r>
          </a:p>
        </p:txBody>
      </p:sp>
      <p:sp>
        <p:nvSpPr>
          <p:cNvPr id="649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49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00"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0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0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1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1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18"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519" name="Order: 1,5,3,8,6"/>
          <p:cNvSpPr/>
          <p:nvPr/>
        </p:nvSpPr>
        <p:spPr>
          <a:xfrm>
            <a:off x="2057400" y="7177405"/>
            <a:ext cx="407643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a:t>
            </a:r>
          </a:p>
        </p:txBody>
      </p:sp>
      <p:sp>
        <p:nvSpPr>
          <p:cNvPr id="6520"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6521"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526"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8"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29"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30"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2"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5"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36"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8"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39"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2"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43"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6"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47"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548" name="Order: 1,5,3,8,6"/>
          <p:cNvSpPr/>
          <p:nvPr/>
        </p:nvSpPr>
        <p:spPr>
          <a:xfrm>
            <a:off x="2057400" y="7177405"/>
            <a:ext cx="407643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a:t>
            </a:r>
          </a:p>
        </p:txBody>
      </p:sp>
      <p:sp>
        <p:nvSpPr>
          <p:cNvPr id="6549"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p:txBody>
      </p:sp>
      <p:sp>
        <p:nvSpPr>
          <p:cNvPr id="655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555"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5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5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65"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6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7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76"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577" name="Order: 1,5,3,8,6"/>
          <p:cNvSpPr/>
          <p:nvPr/>
        </p:nvSpPr>
        <p:spPr>
          <a:xfrm>
            <a:off x="2057400" y="7177405"/>
            <a:ext cx="407643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a:t>
            </a:r>
          </a:p>
        </p:txBody>
      </p:sp>
      <p:sp>
        <p:nvSpPr>
          <p:cNvPr id="657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6579"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584"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8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8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9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9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01"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05"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606" name="Order: 1,5,3,8,6,12"/>
          <p:cNvSpPr/>
          <p:nvPr/>
        </p:nvSpPr>
        <p:spPr>
          <a:xfrm>
            <a:off x="2057400" y="7177405"/>
            <a:ext cx="490839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1,5,3,8,6,12</a:t>
            </a:r>
          </a:p>
        </p:txBody>
      </p:sp>
      <p:sp>
        <p:nvSpPr>
          <p:cNvPr id="6607"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a:p>
            <a:r>
              <a:t>node 12</a:t>
            </a:r>
          </a:p>
        </p:txBody>
      </p:sp>
      <p:sp>
        <p:nvSpPr>
          <p:cNvPr id="6608"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2"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613"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5"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16"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1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2"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23"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5"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26"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9"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30"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34"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635" name="Order: 1,5,3,8,6,12"/>
          <p:cNvSpPr/>
          <p:nvPr/>
        </p:nvSpPr>
        <p:spPr>
          <a:xfrm>
            <a:off x="2057400" y="7177405"/>
            <a:ext cx="4908395"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1,5,3,8,6,12</a:t>
            </a:r>
          </a:p>
        </p:txBody>
      </p:sp>
      <p:sp>
        <p:nvSpPr>
          <p:cNvPr id="663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6637"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1"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642"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4"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4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46"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8"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52"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55"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8"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59"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2"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63"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664" name="Order: 1,5,3,8,6,12,14"/>
          <p:cNvSpPr/>
          <p:nvPr/>
        </p:nvSpPr>
        <p:spPr>
          <a:xfrm>
            <a:off x="2057400" y="7177405"/>
            <a:ext cx="574035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1,5,3,8,6,12,14</a:t>
            </a:r>
          </a:p>
        </p:txBody>
      </p:sp>
      <p:sp>
        <p:nvSpPr>
          <p:cNvPr id="6665"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a:p>
            <a:r>
              <a:t>node 14</a:t>
            </a:r>
          </a:p>
        </p:txBody>
      </p:sp>
      <p:sp>
        <p:nvSpPr>
          <p:cNvPr id="6666"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7"/>
          <p:cNvSpPr/>
          <p:nvPr/>
        </p:nvSpPr>
        <p:spPr>
          <a:xfrm>
            <a:off x="7229785" y="44696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21" name="4"/>
          <p:cNvSpPr/>
          <p:nvPr/>
        </p:nvSpPr>
        <p:spPr>
          <a:xfrm>
            <a:off x="5094069" y="44696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22" name="5"/>
          <p:cNvSpPr/>
          <p:nvPr/>
        </p:nvSpPr>
        <p:spPr>
          <a:xfrm>
            <a:off x="6099485" y="337701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3"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26" name="3"/>
          <p:cNvSpPr/>
          <p:nvPr/>
        </p:nvSpPr>
        <p:spPr>
          <a:xfrm>
            <a:off x="4097119" y="55618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 name="8"/>
          <p:cNvSpPr/>
          <p:nvPr/>
        </p:nvSpPr>
        <p:spPr>
          <a:xfrm>
            <a:off x="8372785" y="55336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 name="6"/>
          <p:cNvSpPr/>
          <p:nvPr/>
        </p:nvSpPr>
        <p:spPr>
          <a:xfrm>
            <a:off x="6211669" y="55301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1"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 name="Yes!"/>
          <p:cNvSpPr/>
          <p:nvPr/>
        </p:nvSpPr>
        <p:spPr>
          <a:xfrm>
            <a:off x="5758606" y="7228859"/>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合法！</a:t>
            </a:r>
            <a:endParaRPr dirty="0"/>
          </a:p>
        </p:txBody>
      </p:sp>
    </p:spTree>
  </p:cSld>
  <p:clrMapOvr>
    <a:masterClrMapping/>
  </p:clrMapOvr>
  <p:transition spd="me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0"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671"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7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7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81"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8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8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92"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693" name="Order: 1,5,3,8,6,12,14,13"/>
          <p:cNvSpPr/>
          <p:nvPr/>
        </p:nvSpPr>
        <p:spPr>
          <a:xfrm>
            <a:off x="2057400" y="7177405"/>
            <a:ext cx="657231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1,5,3,8,6,12,14,13</a:t>
            </a:r>
          </a:p>
        </p:txBody>
      </p:sp>
      <p:sp>
        <p:nvSpPr>
          <p:cNvPr id="6694"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13</a:t>
            </a:r>
          </a:p>
        </p:txBody>
      </p:sp>
      <p:sp>
        <p:nvSpPr>
          <p:cNvPr id="6695"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9"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700"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2"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03"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04"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6"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9"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10"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2"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13"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6"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17"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0"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21"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722" name="Order: 1,5,3,8,6,12,14,13"/>
          <p:cNvSpPr/>
          <p:nvPr/>
        </p:nvSpPr>
        <p:spPr>
          <a:xfrm>
            <a:off x="2057400" y="7177405"/>
            <a:ext cx="657231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1,5,3,8,6,12,14,13</a:t>
            </a:r>
          </a:p>
        </p:txBody>
      </p:sp>
      <p:sp>
        <p:nvSpPr>
          <p:cNvPr id="672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p:txBody>
      </p:sp>
      <p:sp>
        <p:nvSpPr>
          <p:cNvPr id="6724"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729"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32"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33"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5"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8"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39"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1"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4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5"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4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9"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50"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751" name="Order: 1,5,3,8,6,12,14,13"/>
          <p:cNvSpPr/>
          <p:nvPr/>
        </p:nvSpPr>
        <p:spPr>
          <a:xfrm>
            <a:off x="2057400" y="7177405"/>
            <a:ext cx="657231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1,5,3,8,6,12,14,13</a:t>
            </a:r>
          </a:p>
        </p:txBody>
      </p:sp>
      <p:sp>
        <p:nvSpPr>
          <p:cNvPr id="6752"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p:txBody>
      </p:sp>
      <p:sp>
        <p:nvSpPr>
          <p:cNvPr id="6753"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7"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758"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0"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61"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6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7"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6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0"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71"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4"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75"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8"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79"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780" name="Order: 1,5,3,8,6,12,14,13,19"/>
          <p:cNvSpPr/>
          <p:nvPr/>
        </p:nvSpPr>
        <p:spPr>
          <a:xfrm>
            <a:off x="2057400" y="7177405"/>
            <a:ext cx="740427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1,5,3,8,6,12,14,13,19</a:t>
            </a:r>
          </a:p>
        </p:txBody>
      </p:sp>
      <p:sp>
        <p:nvSpPr>
          <p:cNvPr id="6781"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a:p>
            <a:r>
              <a:t>node 19</a:t>
            </a:r>
          </a:p>
        </p:txBody>
      </p:sp>
      <p:sp>
        <p:nvSpPr>
          <p:cNvPr id="678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787"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9"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9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91"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3"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6"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97"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00"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04"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7"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08"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809" name="Order: 1,5,3,8,6,12,14,13,19,17"/>
          <p:cNvSpPr/>
          <p:nvPr/>
        </p:nvSpPr>
        <p:spPr>
          <a:xfrm>
            <a:off x="2057400" y="7177405"/>
            <a:ext cx="823622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1,5,3,8,6,12,14,13,19,17</a:t>
            </a:r>
          </a:p>
        </p:txBody>
      </p:sp>
      <p:sp>
        <p:nvSpPr>
          <p:cNvPr id="6810"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a:p>
            <a:r>
              <a:t>node 15</a:t>
            </a:r>
          </a:p>
          <a:p>
            <a:r>
              <a:t>node 17</a:t>
            </a:r>
          </a:p>
        </p:txBody>
      </p:sp>
      <p:sp>
        <p:nvSpPr>
          <p:cNvPr id="6811"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816"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8" name="8"/>
          <p:cNvSpPr/>
          <p:nvPr/>
        </p:nvSpPr>
        <p:spPr>
          <a:xfrm>
            <a:off x="6257211"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9"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20" name="6"/>
          <p:cNvSpPr/>
          <p:nvPr/>
        </p:nvSpPr>
        <p:spPr>
          <a:xfrm>
            <a:off x="5767002" y="319353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2" name="3"/>
          <p:cNvSpPr/>
          <p:nvPr/>
        </p:nvSpPr>
        <p:spPr>
          <a:xfrm>
            <a:off x="5129686" y="4205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5" name="17"/>
          <p:cNvSpPr/>
          <p:nvPr/>
        </p:nvSpPr>
        <p:spPr>
          <a:xfrm>
            <a:off x="8544937"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26" name="13"/>
          <p:cNvSpPr/>
          <p:nvPr/>
        </p:nvSpPr>
        <p:spPr>
          <a:xfrm>
            <a:off x="7305620" y="422275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8" name="5"/>
          <p:cNvSpPr/>
          <p:nvPr/>
        </p:nvSpPr>
        <p:spPr>
          <a:xfrm>
            <a:off x="5613745" y="528108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29" name="1"/>
          <p:cNvSpPr/>
          <p:nvPr/>
        </p:nvSpPr>
        <p:spPr>
          <a:xfrm>
            <a:off x="4486220"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2" name="14"/>
          <p:cNvSpPr/>
          <p:nvPr/>
        </p:nvSpPr>
        <p:spPr>
          <a:xfrm>
            <a:off x="7817063"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33" name="12"/>
          <p:cNvSpPr/>
          <p:nvPr/>
        </p:nvSpPr>
        <p:spPr>
          <a:xfrm>
            <a:off x="6689538" y="5281083"/>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6" name="19"/>
          <p:cNvSpPr/>
          <p:nvPr/>
        </p:nvSpPr>
        <p:spPr>
          <a:xfrm>
            <a:off x="9078596" y="5221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37"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838" name="Order: 1,5,3,8,6,12,14,13,19,17,15"/>
          <p:cNvSpPr/>
          <p:nvPr/>
        </p:nvSpPr>
        <p:spPr>
          <a:xfrm>
            <a:off x="2057400" y="7177405"/>
            <a:ext cx="90681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1,5,3,8,6,12,14,13,19,17,15</a:t>
            </a:r>
          </a:p>
        </p:txBody>
      </p:sp>
      <p:sp>
        <p:nvSpPr>
          <p:cNvPr id="6839"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rPr dirty="0"/>
              <a:t>node 11</a:t>
            </a:r>
          </a:p>
          <a:p>
            <a:r>
              <a:rPr dirty="0"/>
              <a:t>node 15</a:t>
            </a:r>
          </a:p>
        </p:txBody>
      </p:sp>
      <p:sp>
        <p:nvSpPr>
          <p:cNvPr id="684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845"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48" name="11"/>
          <p:cNvSpPr/>
          <p:nvPr/>
        </p:nvSpPr>
        <p:spPr>
          <a:xfrm>
            <a:off x="6819152" y="2157166"/>
            <a:ext cx="814296" cy="81429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4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5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5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6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66"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867" name="Order: 1,5,3,8,6,12,14,13,19,17,15,11"/>
          <p:cNvSpPr/>
          <p:nvPr/>
        </p:nvSpPr>
        <p:spPr>
          <a:xfrm>
            <a:off x="2057400" y="7177405"/>
            <a:ext cx="99001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1,5,3,8,6,12,14,13,19,17,15,11</a:t>
            </a:r>
          </a:p>
        </p:txBody>
      </p:sp>
      <p:sp>
        <p:nvSpPr>
          <p:cNvPr id="6868"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6869"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后序遍历</a:t>
            </a:r>
            <a:endParaRPr dirty="0"/>
          </a:p>
        </p:txBody>
      </p:sp>
      <p:sp>
        <p:nvSpPr>
          <p:cNvPr id="6874" name="15"/>
          <p:cNvSpPr/>
          <p:nvPr/>
        </p:nvSpPr>
        <p:spPr>
          <a:xfrm>
            <a:off x="7886209" y="32239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77"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78"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0"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84"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6"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8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0"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9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4"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95" name="Call Stack:"/>
          <p:cNvSpPr/>
          <p:nvPr/>
        </p:nvSpPr>
        <p:spPr>
          <a:xfrm>
            <a:off x="10395147" y="1818005"/>
            <a:ext cx="176490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调用栈</a:t>
            </a:r>
            <a:r>
              <a:rPr dirty="0"/>
              <a:t>:</a:t>
            </a:r>
          </a:p>
        </p:txBody>
      </p:sp>
      <p:sp>
        <p:nvSpPr>
          <p:cNvPr id="6896" name="Order: 1,5,3,8,6,12,14,13,19,17,15,11"/>
          <p:cNvSpPr/>
          <p:nvPr/>
        </p:nvSpPr>
        <p:spPr>
          <a:xfrm>
            <a:off x="2057400" y="7177405"/>
            <a:ext cx="99001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1,5,3,8,6,12,14,13,19,17,15,11</a:t>
            </a:r>
          </a:p>
        </p:txBody>
      </p:sp>
      <p:sp>
        <p:nvSpPr>
          <p:cNvPr id="6897"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6902"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05"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06"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1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15"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8"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19"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2"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23" name="In a level order traversal we want to print the nodes as they appear one layer at a time."/>
          <p:cNvSpPr/>
          <p:nvPr/>
        </p:nvSpPr>
        <p:spPr>
          <a:xfrm>
            <a:off x="3943947" y="6086513"/>
            <a:ext cx="56425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按层次依次遍历每一个节点</a:t>
            </a:r>
            <a:endParaRPr dirty="0"/>
          </a:p>
        </p:txBody>
      </p:sp>
    </p:spTree>
  </p:cSld>
  <p:clrMapOvr>
    <a:masterClrMapping/>
  </p:clrMapOvr>
  <p:transition spd="me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6928"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2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0"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31" name="11"/>
          <p:cNvSpPr/>
          <p:nvPr/>
        </p:nvSpPr>
        <p:spPr>
          <a:xfrm>
            <a:off x="6269625" y="159090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32"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3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4"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3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7"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3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3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0"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41"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4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45"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4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8"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49" name="In a level order traversal we want to print the nodes as they appear one layer at a time."/>
          <p:cNvSpPr/>
          <p:nvPr/>
        </p:nvSpPr>
        <p:spPr>
          <a:xfrm>
            <a:off x="3725873" y="6097062"/>
            <a:ext cx="56425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按层次依次遍历每一个节点</a:t>
            </a:r>
          </a:p>
        </p:txBody>
      </p:sp>
      <p:sp>
        <p:nvSpPr>
          <p:cNvPr id="6950" name="Order: 11"/>
          <p:cNvSpPr/>
          <p:nvPr/>
        </p:nvSpPr>
        <p:spPr>
          <a:xfrm>
            <a:off x="2022730" y="7802578"/>
            <a:ext cx="213520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en-US" dirty="0" err="1"/>
              <a:t>顺序</a:t>
            </a:r>
            <a:r>
              <a:rPr dirty="0"/>
              <a:t>: 11</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How to insert nodes into a BST…"/>
          <p:cNvSpPr>
            <a:spLocks noGrp="1"/>
          </p:cNvSpPr>
          <p:nvPr>
            <p:ph type="body" idx="1"/>
          </p:nvPr>
        </p:nvSpPr>
        <p:spPr>
          <a:xfrm>
            <a:off x="1264173" y="1949862"/>
            <a:ext cx="11295257" cy="7221805"/>
          </a:xfrm>
          <a:prstGeom prst="rect">
            <a:avLst/>
          </a:prstGeom>
        </p:spPr>
        <p:txBody>
          <a:bodyPr>
            <a:normAutofit/>
          </a:bodyPr>
          <a:lstStyle/>
          <a:p>
            <a:pPr>
              <a:spcBef>
                <a:spcPts val="4000"/>
              </a:spcBef>
              <a:defRPr sz="4300"/>
            </a:pPr>
            <a:r>
              <a:rPr lang="en" dirty="0" err="1"/>
              <a:t>如何向二叉搜索树中插入节点</a:t>
            </a:r>
            <a:endParaRPr lang="en" dirty="0"/>
          </a:p>
          <a:p>
            <a:pPr>
              <a:spcBef>
                <a:spcPts val="4000"/>
              </a:spcBef>
              <a:defRPr sz="4300"/>
            </a:pPr>
            <a:r>
              <a:rPr lang="en" dirty="0" err="1"/>
              <a:t>如何从二叉搜索树中移除节点</a:t>
            </a:r>
            <a:endParaRPr lang="en" dirty="0"/>
          </a:p>
          <a:p>
            <a:pPr>
              <a:spcBef>
                <a:spcPts val="4000"/>
              </a:spcBef>
              <a:defRPr sz="4800"/>
            </a:pPr>
            <a:r>
              <a:rPr lang="zh-CN" altLang="en-US" dirty="0"/>
              <a:t>二叉树的遍历</a:t>
            </a:r>
            <a:endParaRPr dirty="0"/>
          </a:p>
          <a:p>
            <a:pPr lvl="1">
              <a:spcBef>
                <a:spcPts val="4000"/>
              </a:spcBef>
              <a:defRPr sz="4800"/>
            </a:pPr>
            <a:r>
              <a:rPr lang="zh-CN" altLang="en-US" sz="3200" dirty="0"/>
              <a:t>先序、中序、后续和按层次遍历</a:t>
            </a:r>
            <a:endParaRPr lang="en" sz="3200" dirty="0"/>
          </a:p>
          <a:p>
            <a:pPr>
              <a:spcBef>
                <a:spcPts val="4000"/>
              </a:spcBef>
              <a:defRPr sz="4300"/>
            </a:pPr>
            <a:r>
              <a:rPr lang="en" dirty="0" err="1"/>
              <a:t>实现二叉搜索树</a:t>
            </a:r>
            <a:endParaRPr lang="en"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Y"/>
          <p:cNvSpPr/>
          <p:nvPr/>
        </p:nvSpPr>
        <p:spPr>
          <a:xfrm>
            <a:off x="7229785" y="44696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35" name="C"/>
          <p:cNvSpPr/>
          <p:nvPr/>
        </p:nvSpPr>
        <p:spPr>
          <a:xfrm>
            <a:off x="5094069" y="44696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36" name="D"/>
          <p:cNvSpPr/>
          <p:nvPr/>
        </p:nvSpPr>
        <p:spPr>
          <a:xfrm>
            <a:off x="6099485" y="337701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37"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40" name="A"/>
          <p:cNvSpPr/>
          <p:nvPr/>
        </p:nvSpPr>
        <p:spPr>
          <a:xfrm>
            <a:off x="4097119" y="55618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1"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 name="Z"/>
          <p:cNvSpPr/>
          <p:nvPr/>
        </p:nvSpPr>
        <p:spPr>
          <a:xfrm>
            <a:off x="8372785" y="55336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43"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 name="X"/>
          <p:cNvSpPr/>
          <p:nvPr/>
        </p:nvSpPr>
        <p:spPr>
          <a:xfrm>
            <a:off x="6211669" y="55301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45"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4"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6955"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5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7" name="8"/>
          <p:cNvSpPr/>
          <p:nvPr/>
        </p:nvSpPr>
        <p:spPr>
          <a:xfrm>
            <a:off x="5707684" y="3639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58" name="11"/>
          <p:cNvSpPr/>
          <p:nvPr/>
        </p:nvSpPr>
        <p:spPr>
          <a:xfrm>
            <a:off x="6269625" y="159090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59"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6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1" name="3"/>
          <p:cNvSpPr/>
          <p:nvPr/>
        </p:nvSpPr>
        <p:spPr>
          <a:xfrm>
            <a:off x="4580159" y="3639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6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4" name="17"/>
          <p:cNvSpPr/>
          <p:nvPr/>
        </p:nvSpPr>
        <p:spPr>
          <a:xfrm>
            <a:off x="7995409" y="365648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65" name="13"/>
          <p:cNvSpPr/>
          <p:nvPr/>
        </p:nvSpPr>
        <p:spPr>
          <a:xfrm>
            <a:off x="6756093" y="3656487"/>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6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7" name="5"/>
          <p:cNvSpPr/>
          <p:nvPr/>
        </p:nvSpPr>
        <p:spPr>
          <a:xfrm>
            <a:off x="5064218"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68" name="1"/>
          <p:cNvSpPr/>
          <p:nvPr/>
        </p:nvSpPr>
        <p:spPr>
          <a:xfrm>
            <a:off x="3936693" y="4655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6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1" name="14"/>
          <p:cNvSpPr/>
          <p:nvPr/>
        </p:nvSpPr>
        <p:spPr>
          <a:xfrm>
            <a:off x="7267535"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72" name="12"/>
          <p:cNvSpPr/>
          <p:nvPr/>
        </p:nvSpPr>
        <p:spPr>
          <a:xfrm>
            <a:off x="6140010"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7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5" name="19"/>
          <p:cNvSpPr/>
          <p:nvPr/>
        </p:nvSpPr>
        <p:spPr>
          <a:xfrm>
            <a:off x="8529068" y="4655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76" name="In a level order traversal we want to print the nodes as they appear one layer at a time."/>
          <p:cNvSpPr/>
          <p:nvPr/>
        </p:nvSpPr>
        <p:spPr>
          <a:xfrm>
            <a:off x="3725873" y="6097062"/>
            <a:ext cx="56425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按层次依次遍历每一个节点</a:t>
            </a:r>
          </a:p>
        </p:txBody>
      </p:sp>
      <p:sp>
        <p:nvSpPr>
          <p:cNvPr id="6977" name="Order: 11,6,15"/>
          <p:cNvSpPr/>
          <p:nvPr/>
        </p:nvSpPr>
        <p:spPr>
          <a:xfrm>
            <a:off x="2022730" y="7802578"/>
            <a:ext cx="352179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a:t>
            </a:r>
          </a:p>
        </p:txBody>
      </p:sp>
    </p:spTree>
  </p:cSld>
  <p:clrMapOvr>
    <a:masterClrMapping/>
  </p:clrMapOvr>
  <p:transition spd="me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6982"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8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4" name="8"/>
          <p:cNvSpPr/>
          <p:nvPr/>
        </p:nvSpPr>
        <p:spPr>
          <a:xfrm>
            <a:off x="5707684" y="3639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85"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86"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8" name="3"/>
          <p:cNvSpPr/>
          <p:nvPr/>
        </p:nvSpPr>
        <p:spPr>
          <a:xfrm>
            <a:off x="4580159" y="3639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8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1" name="17"/>
          <p:cNvSpPr/>
          <p:nvPr/>
        </p:nvSpPr>
        <p:spPr>
          <a:xfrm>
            <a:off x="7995409" y="365648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92" name="13"/>
          <p:cNvSpPr/>
          <p:nvPr/>
        </p:nvSpPr>
        <p:spPr>
          <a:xfrm>
            <a:off x="6756093" y="3656487"/>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9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95"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9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8"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99"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0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2"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03" name="In a level order traversal we want to print the nodes as they appear one layer at a time."/>
          <p:cNvSpPr/>
          <p:nvPr/>
        </p:nvSpPr>
        <p:spPr>
          <a:xfrm>
            <a:off x="3725873" y="6097062"/>
            <a:ext cx="56425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按层次依次遍历每一个节点</a:t>
            </a:r>
          </a:p>
        </p:txBody>
      </p:sp>
      <p:sp>
        <p:nvSpPr>
          <p:cNvPr id="7004" name="Order: 11,6,15,3,8,13,17"/>
          <p:cNvSpPr/>
          <p:nvPr/>
        </p:nvSpPr>
        <p:spPr>
          <a:xfrm>
            <a:off x="2022730" y="7792594"/>
            <a:ext cx="629499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11,6,15,3,8,13,17</a:t>
            </a:r>
          </a:p>
        </p:txBody>
      </p:sp>
    </p:spTree>
  </p:cSld>
  <p:clrMapOvr>
    <a:masterClrMapping/>
  </p:clrMapOvr>
  <p:transition spd="me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6"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7"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8"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009"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10"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1"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12"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13"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4"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5"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16"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7"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8"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19"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20"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1" name="5"/>
          <p:cNvSpPr/>
          <p:nvPr/>
        </p:nvSpPr>
        <p:spPr>
          <a:xfrm>
            <a:off x="5064218"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22" name="1"/>
          <p:cNvSpPr/>
          <p:nvPr/>
        </p:nvSpPr>
        <p:spPr>
          <a:xfrm>
            <a:off x="3936693" y="4655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23"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4"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5" name="14"/>
          <p:cNvSpPr/>
          <p:nvPr/>
        </p:nvSpPr>
        <p:spPr>
          <a:xfrm>
            <a:off x="7267535"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26" name="12"/>
          <p:cNvSpPr/>
          <p:nvPr/>
        </p:nvSpPr>
        <p:spPr>
          <a:xfrm>
            <a:off x="6140010"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27"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8"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9" name="19"/>
          <p:cNvSpPr/>
          <p:nvPr/>
        </p:nvSpPr>
        <p:spPr>
          <a:xfrm>
            <a:off x="8529068" y="4655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30" name="In a level order traversal we want to print the nodes as they appear one layer at a time."/>
          <p:cNvSpPr/>
          <p:nvPr/>
        </p:nvSpPr>
        <p:spPr>
          <a:xfrm>
            <a:off x="3725873" y="6097062"/>
            <a:ext cx="56425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按层次依次遍历每一个节点</a:t>
            </a:r>
          </a:p>
        </p:txBody>
      </p:sp>
      <p:sp>
        <p:nvSpPr>
          <p:cNvPr id="7031" name="Order: 11,6,15,3,8,13,17,1,5,12,14,19"/>
          <p:cNvSpPr/>
          <p:nvPr/>
        </p:nvSpPr>
        <p:spPr>
          <a:xfrm>
            <a:off x="2022730" y="7792594"/>
            <a:ext cx="99001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11,6,15,3,8,13,17,1,5,12,14,19</a:t>
            </a:r>
          </a:p>
        </p:txBody>
      </p:sp>
    </p:spTree>
  </p:cSld>
  <p:clrMapOvr>
    <a:masterClrMapping/>
  </p:clrMapOvr>
  <p:transition spd="me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036"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3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8"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39"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40"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4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2"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4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5"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46"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4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8"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9"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5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2"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53"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5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6"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57" name="To obtain this ordering we want to do a Breadth First Search (BFS) from the root node down to the leaf nodes."/>
          <p:cNvSpPr/>
          <p:nvPr/>
        </p:nvSpPr>
        <p:spPr>
          <a:xfrm>
            <a:off x="1526915" y="6612701"/>
            <a:ext cx="10299715"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dirty="0" err="1"/>
              <a:t>为了实现按层次遍历</a:t>
            </a:r>
            <a:r>
              <a:rPr lang="zh-CN" altLang="en-US" dirty="0"/>
              <a:t>，我们需要采用</a:t>
            </a:r>
            <a:r>
              <a:rPr lang="zh-CN" altLang="en-US" b="1" dirty="0">
                <a:solidFill>
                  <a:srgbClr val="11DBE2"/>
                </a:solidFill>
              </a:rPr>
              <a:t>宽度优先搜索</a:t>
            </a:r>
            <a:r>
              <a:rPr lang="en-US" altLang="zh-CN" dirty="0"/>
              <a:t>(BFS)</a:t>
            </a:r>
            <a:r>
              <a:rPr lang="zh-CN" altLang="en-US" dirty="0"/>
              <a:t>，从根节点一直到叶子节点。</a:t>
            </a:r>
            <a:endParaRPr lang="en-US" dirty="0"/>
          </a:p>
        </p:txBody>
      </p:sp>
    </p:spTree>
  </p:cSld>
  <p:clrMapOvr>
    <a:masterClrMapping/>
  </p:clrMapOvr>
  <p:transition spd="me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062"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6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65"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66"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6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6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7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7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75"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7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8"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79"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8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2"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83"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084" name="To do a BFS we will need to maintain a Queue of the nodes left to explore."/>
          <p:cNvSpPr/>
          <p:nvPr/>
        </p:nvSpPr>
        <p:spPr>
          <a:xfrm>
            <a:off x="1249866" y="5767392"/>
            <a:ext cx="10594585"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为了实现宽度优先搜索</a:t>
            </a:r>
            <a:r>
              <a:rPr lang="en-US" altLang="zh-CN" dirty="0"/>
              <a:t>(BFS)</a:t>
            </a:r>
            <a:r>
              <a:rPr lang="zh-CN" altLang="en-US" dirty="0"/>
              <a:t>，我们需要维护一个</a:t>
            </a:r>
            <a:r>
              <a:rPr b="1" dirty="0">
                <a:solidFill>
                  <a:schemeClr val="accent4">
                    <a:hueOff val="102361"/>
                    <a:satOff val="14118"/>
                    <a:lumOff val="10675"/>
                  </a:schemeClr>
                </a:solidFill>
              </a:rPr>
              <a:t>Queue</a:t>
            </a:r>
            <a:r>
              <a:rPr lang="zh-CN" altLang="en-US" dirty="0"/>
              <a:t>，</a:t>
            </a:r>
            <a:r>
              <a:rPr lang="zh-CN" altLang="en" dirty="0"/>
              <a:t>其中</a:t>
            </a:r>
            <a:r>
              <a:rPr lang="zh-CN" altLang="en-US" dirty="0"/>
              <a:t>记录剩下的需要遍历的节点。</a:t>
            </a:r>
            <a:endParaRPr dirty="0"/>
          </a:p>
        </p:txBody>
      </p:sp>
      <p:sp>
        <p:nvSpPr>
          <p:cNvPr id="7085" name="Begin with the root inside of the queue and finish when the queue is empty."/>
          <p:cNvSpPr/>
          <p:nvPr/>
        </p:nvSpPr>
        <p:spPr>
          <a:xfrm>
            <a:off x="176647" y="7873582"/>
            <a:ext cx="12480056"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队列中的节点先从根节点开始，一直到队列为空。</a:t>
            </a:r>
            <a:endParaRPr dirty="0"/>
          </a:p>
        </p:txBody>
      </p:sp>
    </p:spTree>
  </p:cSld>
  <p:clrMapOvr>
    <a:masterClrMapping/>
  </p:clrMapOvr>
  <p:transition spd="me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090"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9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2"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93"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94"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9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6"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9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9"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00"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0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2"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03"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0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6"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07"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0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0"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11"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112" name="node 11"/>
          <p:cNvSpPr/>
          <p:nvPr/>
        </p:nvSpPr>
        <p:spPr>
          <a:xfrm>
            <a:off x="10358648" y="1921558"/>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11</a:t>
            </a:r>
          </a:p>
        </p:txBody>
      </p:sp>
      <p:sp>
        <p:nvSpPr>
          <p:cNvPr id="7113" name="At each iteration we add the left child and then the right child of the current node to our Queue."/>
          <p:cNvSpPr/>
          <p:nvPr/>
        </p:nvSpPr>
        <p:spPr>
          <a:xfrm>
            <a:off x="1448688" y="7015616"/>
            <a:ext cx="10382680"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每次迭代，我们将当前节点的左右子节点加入队列</a:t>
            </a:r>
            <a:endParaRPr dirty="0"/>
          </a:p>
        </p:txBody>
      </p:sp>
    </p:spTree>
  </p:cSld>
  <p:clrMapOvr>
    <a:masterClrMapping/>
  </p:clrMapOvr>
  <p:transition spd="me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118"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1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0"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21" name="11"/>
          <p:cNvSpPr/>
          <p:nvPr/>
        </p:nvSpPr>
        <p:spPr>
          <a:xfrm>
            <a:off x="6269625" y="159090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22"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4"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2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7"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2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2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0"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31"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3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35"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3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8"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39"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140" name="Order: 11"/>
          <p:cNvSpPr/>
          <p:nvPr/>
        </p:nvSpPr>
        <p:spPr>
          <a:xfrm>
            <a:off x="2057400" y="7177405"/>
            <a:ext cx="213520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a:t>
            </a:r>
          </a:p>
        </p:txBody>
      </p:sp>
      <p:sp>
        <p:nvSpPr>
          <p:cNvPr id="7141" name="node 6…"/>
          <p:cNvSpPr/>
          <p:nvPr/>
        </p:nvSpPr>
        <p:spPr>
          <a:xfrm>
            <a:off x="10358648" y="1921558"/>
            <a:ext cx="204110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6</a:t>
            </a:r>
          </a:p>
          <a:p>
            <a:r>
              <a:t>node 15</a:t>
            </a:r>
          </a:p>
        </p:txBody>
      </p:sp>
    </p:spTree>
  </p:cSld>
  <p:clrMapOvr>
    <a:masterClrMapping/>
  </p:clrMapOvr>
  <p:transition spd="me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146"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4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8"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49"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50" name="6"/>
          <p:cNvSpPr/>
          <p:nvPr/>
        </p:nvSpPr>
        <p:spPr>
          <a:xfrm>
            <a:off x="5217474" y="262727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5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2"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5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5"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56"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5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8"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59"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6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2"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63"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6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6"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67"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168" name="Order: 11,6"/>
          <p:cNvSpPr/>
          <p:nvPr/>
        </p:nvSpPr>
        <p:spPr>
          <a:xfrm>
            <a:off x="2057400" y="7177405"/>
            <a:ext cx="268983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a:t>
            </a:r>
          </a:p>
        </p:txBody>
      </p:sp>
      <p:sp>
        <p:nvSpPr>
          <p:cNvPr id="7169" name="node 15…"/>
          <p:cNvSpPr/>
          <p:nvPr/>
        </p:nvSpPr>
        <p:spPr>
          <a:xfrm>
            <a:off x="10221019" y="1921558"/>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15</a:t>
            </a:r>
          </a:p>
          <a:p>
            <a:r>
              <a:t>node 3</a:t>
            </a:r>
          </a:p>
          <a:p>
            <a:r>
              <a:t>node 8</a:t>
            </a:r>
          </a:p>
        </p:txBody>
      </p:sp>
    </p:spTree>
  </p:cSld>
  <p:clrMapOvr>
    <a:masterClrMapping/>
  </p:clrMapOvr>
  <p:transition spd="me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3"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174"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7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6" name="8"/>
          <p:cNvSpPr/>
          <p:nvPr/>
        </p:nvSpPr>
        <p:spPr>
          <a:xfrm>
            <a:off x="5707684" y="3639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77" name="11"/>
          <p:cNvSpPr/>
          <p:nvPr/>
        </p:nvSpPr>
        <p:spPr>
          <a:xfrm>
            <a:off x="6269625" y="1590902"/>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78" name="6"/>
          <p:cNvSpPr/>
          <p:nvPr/>
        </p:nvSpPr>
        <p:spPr>
          <a:xfrm>
            <a:off x="5217474" y="262727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0" name="3"/>
          <p:cNvSpPr/>
          <p:nvPr/>
        </p:nvSpPr>
        <p:spPr>
          <a:xfrm>
            <a:off x="4580159" y="3639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8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3" name="17"/>
          <p:cNvSpPr/>
          <p:nvPr/>
        </p:nvSpPr>
        <p:spPr>
          <a:xfrm>
            <a:off x="7995409" y="365648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84" name="13"/>
          <p:cNvSpPr/>
          <p:nvPr/>
        </p:nvSpPr>
        <p:spPr>
          <a:xfrm>
            <a:off x="6756093" y="3656487"/>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8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6" name="5"/>
          <p:cNvSpPr/>
          <p:nvPr/>
        </p:nvSpPr>
        <p:spPr>
          <a:xfrm>
            <a:off x="5064218"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87" name="1"/>
          <p:cNvSpPr/>
          <p:nvPr/>
        </p:nvSpPr>
        <p:spPr>
          <a:xfrm>
            <a:off x="3936693" y="4655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8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0" name="14"/>
          <p:cNvSpPr/>
          <p:nvPr/>
        </p:nvSpPr>
        <p:spPr>
          <a:xfrm>
            <a:off x="7267535"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91" name="12"/>
          <p:cNvSpPr/>
          <p:nvPr/>
        </p:nvSpPr>
        <p:spPr>
          <a:xfrm>
            <a:off x="6140010"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9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4" name="19"/>
          <p:cNvSpPr/>
          <p:nvPr/>
        </p:nvSpPr>
        <p:spPr>
          <a:xfrm>
            <a:off x="8529068" y="4655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95"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196" name="Order: 11,6,15"/>
          <p:cNvSpPr/>
          <p:nvPr/>
        </p:nvSpPr>
        <p:spPr>
          <a:xfrm>
            <a:off x="2057400" y="7177405"/>
            <a:ext cx="352179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a:t>
            </a:r>
          </a:p>
        </p:txBody>
      </p:sp>
      <p:sp>
        <p:nvSpPr>
          <p:cNvPr id="7197" name="node 3…"/>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3</a:t>
            </a:r>
          </a:p>
          <a:p>
            <a:r>
              <a:t>node 8</a:t>
            </a:r>
          </a:p>
          <a:p>
            <a:r>
              <a:t>node 13</a:t>
            </a:r>
          </a:p>
          <a:p>
            <a:r>
              <a:t>node 17</a:t>
            </a:r>
          </a:p>
        </p:txBody>
      </p:sp>
    </p:spTree>
  </p:cSld>
  <p:clrMapOvr>
    <a:masterClrMapping/>
  </p:clrMapOvr>
  <p:transition spd="me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202"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05"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06"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8" name="3"/>
          <p:cNvSpPr/>
          <p:nvPr/>
        </p:nvSpPr>
        <p:spPr>
          <a:xfrm>
            <a:off x="4580159" y="3639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1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15"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8"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19"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2"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23"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224" name="node 8…"/>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8</a:t>
            </a:r>
          </a:p>
          <a:p>
            <a:r>
              <a:t>node 13</a:t>
            </a:r>
          </a:p>
          <a:p>
            <a:r>
              <a:t>node 17</a:t>
            </a:r>
          </a:p>
          <a:p>
            <a:r>
              <a:t>node 1</a:t>
            </a:r>
          </a:p>
          <a:p>
            <a:r>
              <a:t>node 5</a:t>
            </a:r>
          </a:p>
        </p:txBody>
      </p:sp>
      <p:sp>
        <p:nvSpPr>
          <p:cNvPr id="7225" name="Order: 11,6,15,3"/>
          <p:cNvSpPr/>
          <p:nvPr/>
        </p:nvSpPr>
        <p:spPr>
          <a:xfrm>
            <a:off x="2057400" y="7177405"/>
            <a:ext cx="407643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Y"/>
          <p:cNvSpPr/>
          <p:nvPr/>
        </p:nvSpPr>
        <p:spPr>
          <a:xfrm>
            <a:off x="7229785" y="44696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48" name="C"/>
          <p:cNvSpPr/>
          <p:nvPr/>
        </p:nvSpPr>
        <p:spPr>
          <a:xfrm>
            <a:off x="5094069" y="44696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9" name="D"/>
          <p:cNvSpPr/>
          <p:nvPr/>
        </p:nvSpPr>
        <p:spPr>
          <a:xfrm>
            <a:off x="6099485" y="337701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5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53" name="A"/>
          <p:cNvSpPr/>
          <p:nvPr/>
        </p:nvSpPr>
        <p:spPr>
          <a:xfrm>
            <a:off x="4097119" y="556185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5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Z"/>
          <p:cNvSpPr/>
          <p:nvPr/>
        </p:nvSpPr>
        <p:spPr>
          <a:xfrm>
            <a:off x="8372785" y="55336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5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X"/>
          <p:cNvSpPr/>
          <p:nvPr/>
        </p:nvSpPr>
        <p:spPr>
          <a:xfrm>
            <a:off x="6211669" y="55301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5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Yes! We are not limited to only using numbers. Any data that can be ordered can be placed inside a BST."/>
          <p:cNvSpPr/>
          <p:nvPr/>
        </p:nvSpPr>
        <p:spPr>
          <a:xfrm>
            <a:off x="1030783" y="7256659"/>
            <a:ext cx="10943234"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是的！二叉搜索树的节点值并不一定是数字，它可以是任何可以比较的数据，包括字符。</a:t>
            </a:r>
            <a:endParaRPr dirty="0"/>
          </a:p>
        </p:txBody>
      </p:sp>
    </p:spTree>
  </p:cSld>
  <p:clrMapOvr>
    <a:masterClrMapping/>
  </p:clrMapOvr>
  <p:transition spd="me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230"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3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2" name="8"/>
          <p:cNvSpPr/>
          <p:nvPr/>
        </p:nvSpPr>
        <p:spPr>
          <a:xfrm>
            <a:off x="5707684" y="3639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33"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34"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3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6"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3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9"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40"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4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2"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43"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4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6"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47"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4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0"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51"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252" name="node 13…"/>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13</a:t>
            </a:r>
          </a:p>
          <a:p>
            <a:r>
              <a:t>node 17</a:t>
            </a:r>
          </a:p>
          <a:p>
            <a:r>
              <a:t>node 1</a:t>
            </a:r>
          </a:p>
          <a:p>
            <a:r>
              <a:t>node 5</a:t>
            </a:r>
          </a:p>
        </p:txBody>
      </p:sp>
      <p:sp>
        <p:nvSpPr>
          <p:cNvPr id="7253" name="Order: 11,6,15,3,8"/>
          <p:cNvSpPr/>
          <p:nvPr/>
        </p:nvSpPr>
        <p:spPr>
          <a:xfrm>
            <a:off x="2057400" y="7177405"/>
            <a:ext cx="463107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11,6,15,3,8</a:t>
            </a:r>
          </a:p>
        </p:txBody>
      </p:sp>
    </p:spTree>
  </p:cSld>
  <p:clrMapOvr>
    <a:masterClrMapping/>
  </p:clrMapOvr>
  <p:transition spd="me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258"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5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0"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6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62"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6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4"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6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7"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68" name="13"/>
          <p:cNvSpPr/>
          <p:nvPr/>
        </p:nvSpPr>
        <p:spPr>
          <a:xfrm>
            <a:off x="6756093" y="3656487"/>
            <a:ext cx="814295"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6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0"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71"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75"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7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8"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79"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280" name="node 17…"/>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17</a:t>
            </a:r>
          </a:p>
          <a:p>
            <a:r>
              <a:t>node 1</a:t>
            </a:r>
          </a:p>
          <a:p>
            <a:r>
              <a:t>node 5</a:t>
            </a:r>
          </a:p>
          <a:p>
            <a:r>
              <a:t>node 12</a:t>
            </a:r>
          </a:p>
          <a:p>
            <a:r>
              <a:t>node 14</a:t>
            </a:r>
          </a:p>
        </p:txBody>
      </p:sp>
      <p:sp>
        <p:nvSpPr>
          <p:cNvPr id="7281" name="Order: 11,6,15,3,8,13"/>
          <p:cNvSpPr/>
          <p:nvPr/>
        </p:nvSpPr>
        <p:spPr>
          <a:xfrm>
            <a:off x="2057400" y="7177405"/>
            <a:ext cx="546303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11,6,15,3,8,13</a:t>
            </a:r>
          </a:p>
        </p:txBody>
      </p:sp>
    </p:spTree>
  </p:cSld>
  <p:clrMapOvr>
    <a:masterClrMapping/>
  </p:clrMapOvr>
  <p:transition spd="me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286"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8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8"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89"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90"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9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2"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9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5" name="17"/>
          <p:cNvSpPr/>
          <p:nvPr/>
        </p:nvSpPr>
        <p:spPr>
          <a:xfrm>
            <a:off x="7995409" y="365648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96"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9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8"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99"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0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2"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03"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0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6"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07"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308" name="node 1…"/>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a:t>
            </a:r>
          </a:p>
          <a:p>
            <a:r>
              <a:t>node 5</a:t>
            </a:r>
          </a:p>
          <a:p>
            <a:r>
              <a:t>node 12</a:t>
            </a:r>
          </a:p>
          <a:p>
            <a:r>
              <a:t>node 14</a:t>
            </a:r>
          </a:p>
          <a:p>
            <a:r>
              <a:t>node 19</a:t>
            </a:r>
          </a:p>
        </p:txBody>
      </p:sp>
      <p:sp>
        <p:nvSpPr>
          <p:cNvPr id="7309" name="Order: 11,6,15,3,8,13,17"/>
          <p:cNvSpPr/>
          <p:nvPr/>
        </p:nvSpPr>
        <p:spPr>
          <a:xfrm>
            <a:off x="2057400" y="7177405"/>
            <a:ext cx="629499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11,6,15,3,8,13,17</a:t>
            </a:r>
          </a:p>
        </p:txBody>
      </p:sp>
    </p:spTree>
  </p:cSld>
  <p:clrMapOvr>
    <a:masterClrMapping/>
  </p:clrMapOvr>
  <p:transition spd="me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3"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314"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1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6"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17"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18"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1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0"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2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3"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24"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2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6"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27" name="1"/>
          <p:cNvSpPr/>
          <p:nvPr/>
        </p:nvSpPr>
        <p:spPr>
          <a:xfrm>
            <a:off x="3936693" y="4655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2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0"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31"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3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4"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35"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336" name="node 5…"/>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5</a:t>
            </a:r>
          </a:p>
          <a:p>
            <a:r>
              <a:t>node 12</a:t>
            </a:r>
          </a:p>
          <a:p>
            <a:r>
              <a:t>node 14</a:t>
            </a:r>
          </a:p>
          <a:p>
            <a:r>
              <a:t>node 19</a:t>
            </a:r>
          </a:p>
        </p:txBody>
      </p:sp>
      <p:sp>
        <p:nvSpPr>
          <p:cNvPr id="7337" name="Order: 11,6,15,3,8,13,17,1"/>
          <p:cNvSpPr/>
          <p:nvPr/>
        </p:nvSpPr>
        <p:spPr>
          <a:xfrm>
            <a:off x="2057400" y="7177405"/>
            <a:ext cx="684963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11,6,15,3,8,13,17,1</a:t>
            </a:r>
          </a:p>
        </p:txBody>
      </p:sp>
    </p:spTree>
  </p:cSld>
  <p:clrMapOvr>
    <a:masterClrMapping/>
  </p:clrMapOvr>
  <p:transition spd="me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342"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4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45"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46"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4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5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5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4" name="5"/>
          <p:cNvSpPr/>
          <p:nvPr/>
        </p:nvSpPr>
        <p:spPr>
          <a:xfrm>
            <a:off x="5064218"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55"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5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8"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59"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6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2"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63"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364" name="node 12…"/>
          <p:cNvSpPr/>
          <p:nvPr/>
        </p:nvSpPr>
        <p:spPr>
          <a:xfrm>
            <a:off x="10221019" y="1921558"/>
            <a:ext cx="2316362"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12</a:t>
            </a:r>
          </a:p>
          <a:p>
            <a:r>
              <a:t>node 14</a:t>
            </a:r>
          </a:p>
          <a:p>
            <a:r>
              <a:t>node 19</a:t>
            </a:r>
          </a:p>
        </p:txBody>
      </p:sp>
      <p:sp>
        <p:nvSpPr>
          <p:cNvPr id="7365" name="Order: 11,6,15,3,8,13,17,1,5"/>
          <p:cNvSpPr/>
          <p:nvPr/>
        </p:nvSpPr>
        <p:spPr>
          <a:xfrm>
            <a:off x="2057400" y="7177405"/>
            <a:ext cx="740427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11,6,15,3,8,13,17,1,5</a:t>
            </a:r>
          </a:p>
        </p:txBody>
      </p:sp>
    </p:spTree>
  </p:cSld>
  <p:clrMapOvr>
    <a:masterClrMapping/>
  </p:clrMapOvr>
  <p:transition spd="me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370"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7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2"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73"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74"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7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6"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7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9"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80"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8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2"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83"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8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6"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87" name="12"/>
          <p:cNvSpPr/>
          <p:nvPr/>
        </p:nvSpPr>
        <p:spPr>
          <a:xfrm>
            <a:off x="6140010"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8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0"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91"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392" name="node 14…"/>
          <p:cNvSpPr/>
          <p:nvPr/>
        </p:nvSpPr>
        <p:spPr>
          <a:xfrm>
            <a:off x="10221019" y="1921558"/>
            <a:ext cx="231636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14</a:t>
            </a:r>
          </a:p>
          <a:p>
            <a:r>
              <a:t>node 19</a:t>
            </a:r>
          </a:p>
        </p:txBody>
      </p:sp>
      <p:sp>
        <p:nvSpPr>
          <p:cNvPr id="7393" name="Order: 11,6,15,3,8,13,17,1,5,12"/>
          <p:cNvSpPr/>
          <p:nvPr/>
        </p:nvSpPr>
        <p:spPr>
          <a:xfrm>
            <a:off x="2057400" y="7177405"/>
            <a:ext cx="823622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11,6,15,3,8,13,17,1,5,12</a:t>
            </a:r>
          </a:p>
        </p:txBody>
      </p:sp>
    </p:spTree>
  </p:cSld>
  <p:clrMapOvr>
    <a:masterClrMapping/>
  </p:clrMapOvr>
  <p:transition spd="me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398"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9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0"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0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02"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0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4"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0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7"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0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0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0"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11"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4" name="14"/>
          <p:cNvSpPr/>
          <p:nvPr/>
        </p:nvSpPr>
        <p:spPr>
          <a:xfrm>
            <a:off x="7267535" y="4714820"/>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15"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1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8"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19"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420" name="node 19"/>
          <p:cNvSpPr/>
          <p:nvPr/>
        </p:nvSpPr>
        <p:spPr>
          <a:xfrm>
            <a:off x="10358648" y="1921558"/>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t>node 19</a:t>
            </a:r>
          </a:p>
        </p:txBody>
      </p:sp>
      <p:sp>
        <p:nvSpPr>
          <p:cNvPr id="7421" name="Order: 11,6,15,3,8,13,17,1,5,12,14"/>
          <p:cNvSpPr/>
          <p:nvPr/>
        </p:nvSpPr>
        <p:spPr>
          <a:xfrm>
            <a:off x="2057400" y="7177405"/>
            <a:ext cx="90681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11,6,15,3,8,13,17,1,5,12,14</a:t>
            </a:r>
          </a:p>
        </p:txBody>
      </p:sp>
    </p:spTree>
  </p:cSld>
  <p:clrMapOvr>
    <a:masterClrMapping/>
  </p:clrMapOvr>
  <p:transition spd="me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426"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2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8"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29"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30"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3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2"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3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5"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36"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3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8"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39"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4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2"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43"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4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6" name="19"/>
          <p:cNvSpPr/>
          <p:nvPr/>
        </p:nvSpPr>
        <p:spPr>
          <a:xfrm>
            <a:off x="8529068" y="4655553"/>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47"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448" name="Order: 11,6,15,3,8,13,17,1,5,12,14,19"/>
          <p:cNvSpPr/>
          <p:nvPr/>
        </p:nvSpPr>
        <p:spPr>
          <a:xfrm>
            <a:off x="2057400" y="7177405"/>
            <a:ext cx="99001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11,6,15,3,8,13,17,1,5,12,14,19</a:t>
            </a:r>
          </a:p>
        </p:txBody>
      </p:sp>
    </p:spTree>
  </p:cSld>
  <p:clrMapOvr>
    <a:masterClrMapping/>
  </p:clrMapOvr>
  <p:transition spd="me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0"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1"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2"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rPr lang="zh-CN" altLang="en-US" dirty="0"/>
              <a:t>层次遍历</a:t>
            </a:r>
            <a:endParaRPr dirty="0"/>
          </a:p>
        </p:txBody>
      </p:sp>
      <p:sp>
        <p:nvSpPr>
          <p:cNvPr id="7453" name="15"/>
          <p:cNvSpPr/>
          <p:nvPr/>
        </p:nvSpPr>
        <p:spPr>
          <a:xfrm>
            <a:off x="7336681" y="26577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54"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5"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56"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57"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58"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9"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60"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1"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2"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63"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64"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5"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66"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67"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8"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9"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70"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71"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2"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3"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74"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Queue</a:t>
            </a:r>
          </a:p>
        </p:txBody>
      </p:sp>
      <p:sp>
        <p:nvSpPr>
          <p:cNvPr id="7475" name="Order: 11,6,15,3,8,13,17,1,5,12,14,19"/>
          <p:cNvSpPr/>
          <p:nvPr/>
        </p:nvSpPr>
        <p:spPr>
          <a:xfrm>
            <a:off x="2057400" y="7177405"/>
            <a:ext cx="99001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lang="zh-CN" altLang="en-US" dirty="0"/>
              <a:t>顺序</a:t>
            </a:r>
            <a:r>
              <a:rPr dirty="0"/>
              <a:t>: 11,6,15,3,8,13,17,1,5,12,14,19</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2"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63"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4"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67"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70"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72"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 name="9"/>
          <p:cNvSpPr/>
          <p:nvPr/>
        </p:nvSpPr>
        <p:spPr>
          <a:xfrm>
            <a:off x="7229785" y="54447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74"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679" name="No! Since 9 is larger than 8 then it should be in the right subtree of 8."/>
          <p:cNvSpPr/>
          <p:nvPr/>
        </p:nvSpPr>
        <p:spPr>
          <a:xfrm>
            <a:off x="2120296" y="7205643"/>
            <a:ext cx="8493274"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dirty="0" err="1"/>
              <a:t>不是</a:t>
            </a:r>
            <a:r>
              <a:rPr lang="zh-CN" altLang="en-US" dirty="0"/>
              <a:t>！节点</a:t>
            </a:r>
            <a:r>
              <a:rPr lang="en-US" altLang="zh-CN" dirty="0"/>
              <a:t>9</a:t>
            </a:r>
            <a:r>
              <a:rPr lang="zh-CN" altLang="en-US" dirty="0"/>
              <a:t>比节点</a:t>
            </a:r>
            <a:r>
              <a:rPr lang="en-US" altLang="zh-CN" dirty="0"/>
              <a:t>8</a:t>
            </a:r>
            <a:r>
              <a:rPr lang="zh-CN" altLang="en-US" dirty="0"/>
              <a:t>大，它应该在节点</a:t>
            </a:r>
            <a:r>
              <a:rPr lang="en-US" altLang="zh-CN" dirty="0"/>
              <a:t>8</a:t>
            </a:r>
            <a:r>
              <a:rPr lang="zh-CN" altLang="en-US" dirty="0"/>
              <a:t>右边的子树。</a:t>
            </a:r>
            <a:endParaRPr dirty="0"/>
          </a:p>
        </p:txBody>
      </p:sp>
      <p:sp>
        <p:nvSpPr>
          <p:cNvPr id="680"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82"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3"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6"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88"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90"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 name="9"/>
          <p:cNvSpPr/>
          <p:nvPr/>
        </p:nvSpPr>
        <p:spPr>
          <a:xfrm>
            <a:off x="7229785" y="54447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92"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4"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7"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2"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10"/>
          <p:cNvSpPr/>
          <p:nvPr/>
        </p:nvSpPr>
        <p:spPr>
          <a:xfrm>
            <a:off x="8035999" y="530892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05" name="2"/>
          <p:cNvSpPr/>
          <p:nvPr/>
        </p:nvSpPr>
        <p:spPr>
          <a:xfrm>
            <a:off x="3980958" y="530892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6"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No! This structure is not a tree because it contains a cycle, and all BSTs must be trees."/>
          <p:cNvSpPr/>
          <p:nvPr/>
        </p:nvSpPr>
        <p:spPr>
          <a:xfrm>
            <a:off x="1484736" y="7483434"/>
            <a:ext cx="9910441"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不是！这个结构包含一个环，所以它不是树。所有的</a:t>
            </a:r>
            <a:r>
              <a:rPr lang="en-US" altLang="zh-CN" dirty="0"/>
              <a:t>BST</a:t>
            </a:r>
            <a:r>
              <a:rPr lang="zh-CN" altLang="en-US" dirty="0"/>
              <a:t>首先应该是树。</a:t>
            </a:r>
            <a:endParaRPr dirty="0"/>
          </a:p>
        </p:txBody>
      </p:sp>
      <p:sp>
        <p:nvSpPr>
          <p:cNvPr id="711" name="6"/>
          <p:cNvSpPr/>
          <p:nvPr/>
        </p:nvSpPr>
        <p:spPr>
          <a:xfrm>
            <a:off x="6008479" y="30022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6" name="6"/>
          <p:cNvSpPr/>
          <p:nvPr/>
        </p:nvSpPr>
        <p:spPr>
          <a:xfrm>
            <a:off x="6008479" y="53089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 name="10"/>
          <p:cNvSpPr/>
          <p:nvPr/>
        </p:nvSpPr>
        <p:spPr>
          <a:xfrm>
            <a:off x="8035999" y="53089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20" name="2"/>
          <p:cNvSpPr/>
          <p:nvPr/>
        </p:nvSpPr>
        <p:spPr>
          <a:xfrm>
            <a:off x="3980958" y="53089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21"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726" name="1"/>
          <p:cNvSpPr/>
          <p:nvPr/>
        </p:nvSpPr>
        <p:spPr>
          <a:xfrm>
            <a:off x="5595728" y="204884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 name="19"/>
          <p:cNvSpPr/>
          <p:nvPr/>
        </p:nvSpPr>
        <p:spPr>
          <a:xfrm>
            <a:off x="5653204" y="37161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9" name="20"/>
          <p:cNvSpPr/>
          <p:nvPr/>
        </p:nvSpPr>
        <p:spPr>
          <a:xfrm>
            <a:off x="6392247" y="28525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30"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 name="2"/>
          <p:cNvSpPr/>
          <p:nvPr/>
        </p:nvSpPr>
        <p:spPr>
          <a:xfrm>
            <a:off x="4912371" y="45797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2"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 name="3"/>
          <p:cNvSpPr/>
          <p:nvPr/>
        </p:nvSpPr>
        <p:spPr>
          <a:xfrm>
            <a:off x="5731847" y="53671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 name="17"/>
          <p:cNvSpPr/>
          <p:nvPr/>
        </p:nvSpPr>
        <p:spPr>
          <a:xfrm>
            <a:off x="5797137" y="70054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6"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 name="18"/>
          <p:cNvSpPr/>
          <p:nvPr/>
        </p:nvSpPr>
        <p:spPr>
          <a:xfrm>
            <a:off x="6557347" y="61545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38"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1"/>
          <p:cNvSpPr/>
          <p:nvPr/>
        </p:nvSpPr>
        <p:spPr>
          <a:xfrm>
            <a:off x="5595728" y="2048846"/>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 name="19"/>
          <p:cNvSpPr/>
          <p:nvPr/>
        </p:nvSpPr>
        <p:spPr>
          <a:xfrm>
            <a:off x="5653204" y="37161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3" name="20"/>
          <p:cNvSpPr/>
          <p:nvPr/>
        </p:nvSpPr>
        <p:spPr>
          <a:xfrm>
            <a:off x="6392247" y="28525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44"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 name="2"/>
          <p:cNvSpPr/>
          <p:nvPr/>
        </p:nvSpPr>
        <p:spPr>
          <a:xfrm>
            <a:off x="4912371" y="45797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46"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 name="3"/>
          <p:cNvSpPr/>
          <p:nvPr/>
        </p:nvSpPr>
        <p:spPr>
          <a:xfrm>
            <a:off x="5731847" y="53671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8"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17"/>
          <p:cNvSpPr/>
          <p:nvPr/>
        </p:nvSpPr>
        <p:spPr>
          <a:xfrm>
            <a:off x="5797137" y="70054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50"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18"/>
          <p:cNvSpPr/>
          <p:nvPr/>
        </p:nvSpPr>
        <p:spPr>
          <a:xfrm>
            <a:off x="6557347" y="6154528"/>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52"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Is this a valid BST?"/>
          <p:cNvSpPr>
            <a:spLocks noGrp="1"/>
          </p:cNvSpPr>
          <p:nvPr>
            <p:ph type="title"/>
          </p:nvPr>
        </p:nvSpPr>
        <p:spPr>
          <a:prstGeom prst="rect">
            <a:avLst/>
          </a:prstGeom>
        </p:spPr>
        <p:txBody>
          <a:bodyPr/>
          <a:lstStyle>
            <a:lvl1pPr defTabSz="519937">
              <a:defRPr sz="7119" b="1"/>
            </a:lvl1pPr>
          </a:lstStyle>
          <a:p>
            <a:r>
              <a:rPr lang="zh-CN" altLang="en-US" dirty="0"/>
              <a:t>这是一棵合法的</a:t>
            </a:r>
            <a:r>
              <a:rPr lang="en-US" altLang="zh-CN" dirty="0"/>
              <a:t>BST</a:t>
            </a:r>
            <a:r>
              <a:rPr lang="zh-CN" altLang="en-US" dirty="0"/>
              <a:t>吗？</a:t>
            </a:r>
            <a:endParaRPr dirty="0"/>
          </a:p>
        </p:txBody>
      </p:sp>
      <p:sp>
        <p:nvSpPr>
          <p:cNvPr id="754" name="Yes! This structure satisfies…"/>
          <p:cNvSpPr/>
          <p:nvPr/>
        </p:nvSpPr>
        <p:spPr>
          <a:xfrm>
            <a:off x="1428208" y="8066388"/>
            <a:ext cx="9910441"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是的！它满足</a:t>
            </a:r>
            <a:r>
              <a:rPr lang="en-US" altLang="zh-CN" dirty="0"/>
              <a:t>BST</a:t>
            </a:r>
            <a:r>
              <a:rPr lang="zh-CN" altLang="en-US" dirty="0"/>
              <a:t>不变式</a:t>
            </a:r>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When and where are…"/>
          <p:cNvSpPr>
            <a:spLocks noGrp="1"/>
          </p:cNvSpPr>
          <p:nvPr>
            <p:ph type="title"/>
          </p:nvPr>
        </p:nvSpPr>
        <p:spPr>
          <a:xfrm>
            <a:off x="952500" y="254000"/>
            <a:ext cx="11099800" cy="1652786"/>
          </a:xfrm>
          <a:prstGeom prst="rect">
            <a:avLst/>
          </a:prstGeom>
        </p:spPr>
        <p:txBody>
          <a:bodyPr>
            <a:normAutofit/>
          </a:bodyPr>
          <a:lstStyle/>
          <a:p>
            <a:pPr defTabSz="385572">
              <a:defRPr sz="5280" b="1"/>
            </a:pPr>
            <a:r>
              <a:rPr lang="zh-CN" altLang="en-US" dirty="0"/>
              <a:t>二叉树</a:t>
            </a:r>
            <a:r>
              <a:rPr lang="en-US" altLang="zh-CN" dirty="0"/>
              <a:t>(BT)</a:t>
            </a:r>
            <a:r>
              <a:rPr lang="zh-CN" altLang="en-US" dirty="0"/>
              <a:t>有哪些使用场景？</a:t>
            </a:r>
            <a:endParaRPr dirty="0"/>
          </a:p>
        </p:txBody>
      </p:sp>
      <p:sp>
        <p:nvSpPr>
          <p:cNvPr id="757" name="Binary Search Trees (BSTs)…"/>
          <p:cNvSpPr/>
          <p:nvPr/>
        </p:nvSpPr>
        <p:spPr>
          <a:xfrm>
            <a:off x="543617" y="2233628"/>
            <a:ext cx="11917566" cy="701354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308810" indent="-308810" algn="l" defTabSz="514095">
              <a:buSzPct val="75000"/>
              <a:buChar char="•"/>
              <a:defRPr sz="3168"/>
            </a:pPr>
            <a:r>
              <a:rPr lang="zh-CN" altLang="en-US" dirty="0"/>
              <a:t>二叉搜索树</a:t>
            </a:r>
            <a:r>
              <a:rPr dirty="0"/>
              <a:t>(BSTs)</a:t>
            </a:r>
          </a:p>
          <a:p>
            <a:pPr algn="l" defTabSz="514095">
              <a:defRPr sz="3168"/>
            </a:pPr>
            <a:endParaRPr dirty="0"/>
          </a:p>
          <a:p>
            <a:pPr marL="699970" lvl="1" indent="-308810" algn="l" defTabSz="514095">
              <a:buSzPct val="75000"/>
              <a:buChar char="•"/>
              <a:defRPr sz="3168"/>
            </a:pPr>
            <a:r>
              <a:rPr lang="zh-CN" altLang="en-US" dirty="0"/>
              <a:t>实现某些</a:t>
            </a:r>
            <a:r>
              <a:rPr lang="en-US" altLang="zh-CN" dirty="0"/>
              <a:t>map</a:t>
            </a:r>
            <a:r>
              <a:rPr lang="zh-CN" altLang="en-US" dirty="0"/>
              <a:t>和</a:t>
            </a:r>
            <a:r>
              <a:rPr lang="en-US" altLang="zh-CN" dirty="0"/>
              <a:t>set</a:t>
            </a:r>
            <a:r>
              <a:rPr lang="zh-CN" altLang="en-US" dirty="0"/>
              <a:t>抽象数据类型</a:t>
            </a:r>
            <a:endParaRPr dirty="0"/>
          </a:p>
          <a:p>
            <a:pPr marL="699970" lvl="1" indent="-308810" algn="l" defTabSz="514095">
              <a:buSzPct val="75000"/>
              <a:buChar char="•"/>
              <a:defRPr sz="3168"/>
            </a:pPr>
            <a:r>
              <a:rPr lang="en-US" dirty="0" err="1"/>
              <a:t>红黑树</a:t>
            </a:r>
            <a:endParaRPr lang="en-US" dirty="0"/>
          </a:p>
          <a:p>
            <a:pPr marL="699970" lvl="1" indent="-308810" algn="l" defTabSz="514095">
              <a:buSzPct val="75000"/>
              <a:buChar char="•"/>
              <a:defRPr sz="3168"/>
            </a:pPr>
            <a:r>
              <a:rPr lang="zh-CN" altLang="en-US" dirty="0"/>
              <a:t>平衡二叉搜索</a:t>
            </a:r>
            <a:r>
              <a:rPr lang="en-US" altLang="zh-CN" dirty="0"/>
              <a:t>(</a:t>
            </a:r>
            <a:r>
              <a:rPr dirty="0"/>
              <a:t>AVL</a:t>
            </a:r>
            <a:r>
              <a:rPr lang="en-US" dirty="0"/>
              <a:t>)</a:t>
            </a:r>
            <a:r>
              <a:rPr lang="en-US" dirty="0" err="1"/>
              <a:t>树</a:t>
            </a:r>
            <a:endParaRPr dirty="0"/>
          </a:p>
          <a:p>
            <a:pPr marL="699970" lvl="1" indent="-308810" algn="l" defTabSz="514095">
              <a:buSzPct val="75000"/>
              <a:buChar char="•"/>
              <a:defRPr sz="3168"/>
            </a:pPr>
            <a:r>
              <a:rPr lang="zh-CN" altLang="en-US" dirty="0"/>
              <a:t>伸展</a:t>
            </a:r>
            <a:r>
              <a:rPr lang="en-US" altLang="zh-CN" dirty="0"/>
              <a:t>(</a:t>
            </a:r>
            <a:r>
              <a:rPr dirty="0"/>
              <a:t>Splay</a:t>
            </a:r>
            <a:r>
              <a:rPr lang="en-US" dirty="0"/>
              <a:t>)</a:t>
            </a:r>
            <a:r>
              <a:rPr lang="en-US" dirty="0" err="1"/>
              <a:t>树</a:t>
            </a:r>
            <a:endParaRPr dirty="0"/>
          </a:p>
          <a:p>
            <a:pPr marL="699970" lvl="1" indent="-308810" algn="l" defTabSz="514095">
              <a:buSzPct val="75000"/>
              <a:buChar char="•"/>
              <a:defRPr sz="3168"/>
            </a:pPr>
            <a:r>
              <a:rPr lang="zh-CN" altLang="en-US" dirty="0"/>
              <a:t>等等</a:t>
            </a:r>
            <a:r>
              <a:rPr dirty="0"/>
              <a:t>…</a:t>
            </a:r>
          </a:p>
          <a:p>
            <a:pPr marL="308810" indent="-308810" algn="l" defTabSz="514095">
              <a:buSzPct val="75000"/>
              <a:buChar char="•"/>
              <a:defRPr sz="3168"/>
            </a:pPr>
            <a:endParaRPr dirty="0"/>
          </a:p>
          <a:p>
            <a:pPr marL="308810" indent="-308810" algn="l" defTabSz="514095">
              <a:buSzPct val="75000"/>
              <a:buChar char="•"/>
              <a:defRPr sz="3168"/>
            </a:pPr>
            <a:r>
              <a:rPr lang="zh-CN" altLang="en-US" dirty="0"/>
              <a:t>实现二叉堆</a:t>
            </a:r>
            <a:endParaRPr dirty="0"/>
          </a:p>
          <a:p>
            <a:pPr marL="308810" indent="-308810" algn="l" defTabSz="514095">
              <a:buSzPct val="75000"/>
              <a:buChar char="•"/>
              <a:defRPr sz="3168"/>
            </a:pPr>
            <a:endParaRPr dirty="0"/>
          </a:p>
          <a:p>
            <a:pPr marL="308810" indent="-308810" algn="l" defTabSz="514095">
              <a:buSzPct val="75000"/>
              <a:buChar char="•"/>
              <a:defRPr sz="3168"/>
            </a:pPr>
            <a:r>
              <a:rPr lang="zh-CN" altLang="en-US" dirty="0"/>
              <a:t>构建语法树</a:t>
            </a:r>
            <a:r>
              <a:rPr lang="en-US" altLang="zh-CN" dirty="0"/>
              <a:t>(</a:t>
            </a:r>
            <a:r>
              <a:rPr lang="zh-CN" altLang="en-US" dirty="0"/>
              <a:t>用于编译器和计算器</a:t>
            </a:r>
            <a:r>
              <a:rPr lang="en-US" altLang="zh-CN" dirty="0"/>
              <a:t>)</a:t>
            </a:r>
            <a:endParaRPr dirty="0"/>
          </a:p>
          <a:p>
            <a:pPr marL="308810" indent="-308810" algn="l" defTabSz="514095">
              <a:buSzPct val="75000"/>
              <a:buChar char="•"/>
              <a:defRPr sz="3168"/>
            </a:pPr>
            <a:endParaRPr dirty="0"/>
          </a:p>
          <a:p>
            <a:pPr marL="308810" indent="-308810" algn="l" defTabSz="514095">
              <a:buSzPct val="75000"/>
              <a:buChar char="•"/>
              <a:defRPr sz="3168"/>
            </a:pPr>
            <a:r>
              <a:rPr lang="zh-CN" altLang="en-US" dirty="0"/>
              <a:t>树堆</a:t>
            </a:r>
            <a:r>
              <a:rPr lang="en-US" altLang="zh-CN" dirty="0"/>
              <a:t>(</a:t>
            </a:r>
            <a:r>
              <a:rPr dirty="0" err="1"/>
              <a:t>Treap</a:t>
            </a:r>
            <a:r>
              <a:rPr lang="en-US" dirty="0"/>
              <a:t>)</a:t>
            </a:r>
            <a:r>
              <a:rPr dirty="0"/>
              <a:t> </a:t>
            </a:r>
            <a:r>
              <a:rPr lang="zh-CN" altLang="en-US" dirty="0"/>
              <a:t>～ 一种概率数据结构</a:t>
            </a:r>
            <a:r>
              <a:rPr dirty="0"/>
              <a:t>(</a:t>
            </a:r>
            <a:r>
              <a:rPr lang="zh-CN" altLang="en-US" dirty="0"/>
              <a:t>使用一个随机的</a:t>
            </a:r>
            <a:r>
              <a:rPr lang="en-US" altLang="zh-CN" dirty="0"/>
              <a:t>BST</a:t>
            </a:r>
            <a:r>
              <a:rPr dirty="0"/>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Complexity of BSTs"/>
          <p:cNvSpPr>
            <a:spLocks noGrp="1"/>
          </p:cNvSpPr>
          <p:nvPr>
            <p:ph type="title"/>
          </p:nvPr>
        </p:nvSpPr>
        <p:spPr>
          <a:prstGeom prst="rect">
            <a:avLst/>
          </a:prstGeom>
        </p:spPr>
        <p:txBody>
          <a:bodyPr/>
          <a:lstStyle>
            <a:lvl1pPr defTabSz="514095">
              <a:defRPr sz="7919" b="1"/>
            </a:lvl1pPr>
          </a:lstStyle>
          <a:p>
            <a:r>
              <a:rPr lang="en-US" altLang="zh-CN" dirty="0"/>
              <a:t>BST</a:t>
            </a:r>
            <a:r>
              <a:rPr lang="zh-CN" altLang="en-US" dirty="0"/>
              <a:t>复杂度</a:t>
            </a:r>
            <a:endParaRPr dirty="0"/>
          </a:p>
        </p:txBody>
      </p:sp>
      <p:graphicFrame>
        <p:nvGraphicFramePr>
          <p:cNvPr id="760" name="Table"/>
          <p:cNvGraphicFramePr/>
          <p:nvPr>
            <p:extLst>
              <p:ext uri="{D42A27DB-BD31-4B8C-83A1-F6EECF244321}">
                <p14:modId xmlns:p14="http://schemas.microsoft.com/office/powerpoint/2010/main" val="4259942900"/>
              </p:ext>
            </p:extLst>
          </p:nvPr>
        </p:nvGraphicFramePr>
        <p:xfrm>
          <a:off x="1371600" y="2575197"/>
          <a:ext cx="10587633" cy="6101800"/>
        </p:xfrm>
        <a:graphic>
          <a:graphicData uri="http://schemas.openxmlformats.org/drawingml/2006/table">
            <a:tbl>
              <a:tblPr>
                <a:tableStyleId>{4C3C2611-4C71-4FC5-86AE-919BDF0F9419}</a:tableStyleId>
              </a:tblPr>
              <a:tblGrid>
                <a:gridCol w="3529211">
                  <a:extLst>
                    <a:ext uri="{9D8B030D-6E8A-4147-A177-3AD203B41FA5}">
                      <a16:colId xmlns:a16="http://schemas.microsoft.com/office/drawing/2014/main" val="20000"/>
                    </a:ext>
                  </a:extLst>
                </a:gridCol>
                <a:gridCol w="3529211">
                  <a:extLst>
                    <a:ext uri="{9D8B030D-6E8A-4147-A177-3AD203B41FA5}">
                      <a16:colId xmlns:a16="http://schemas.microsoft.com/office/drawing/2014/main" val="20001"/>
                    </a:ext>
                  </a:extLst>
                </a:gridCol>
                <a:gridCol w="3529211">
                  <a:extLst>
                    <a:ext uri="{9D8B030D-6E8A-4147-A177-3AD203B41FA5}">
                      <a16:colId xmlns:a16="http://schemas.microsoft.com/office/drawing/2014/main" val="20002"/>
                    </a:ext>
                  </a:extLst>
                </a:gridCol>
              </a:tblGrid>
              <a:tr h="1220360">
                <a:tc>
                  <a:txBody>
                    <a:bodyPr/>
                    <a:lstStyle/>
                    <a:p>
                      <a:pPr defTabSz="914400">
                        <a:defRPr>
                          <a:solidFill>
                            <a:srgbClr val="000000"/>
                          </a:solidFill>
                        </a:defRPr>
                      </a:pPr>
                      <a:r>
                        <a:rPr lang="zh-CN" altLang="en-US" sz="3800" b="1" dirty="0">
                          <a:solidFill>
                            <a:srgbClr val="FFFFFF"/>
                          </a:solidFill>
                          <a:latin typeface="Helvetica"/>
                          <a:ea typeface="Helvetica"/>
                          <a:cs typeface="Helvetica"/>
                          <a:sym typeface="Helvetica"/>
                        </a:rPr>
                        <a:t>操作</a:t>
                      </a:r>
                      <a:endParaRPr sz="38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lang="zh-CN" altLang="en-US" sz="3800" b="1" dirty="0">
                          <a:solidFill>
                            <a:srgbClr val="FFFFFF"/>
                          </a:solidFill>
                          <a:latin typeface="Helvetica"/>
                          <a:ea typeface="Helvetica"/>
                          <a:cs typeface="Helvetica"/>
                          <a:sym typeface="Helvetica"/>
                        </a:rPr>
                        <a:t>平均情况</a:t>
                      </a:r>
                      <a:endParaRPr sz="3800" b="1" dirty="0">
                        <a:solidFill>
                          <a:srgbClr val="FFFFFF"/>
                        </a:solidFill>
                        <a:latin typeface="Helvetica"/>
                        <a:ea typeface="Helvetica"/>
                        <a:cs typeface="Helvetica"/>
                        <a:sym typeface="Helvetica"/>
                      </a:endParaRP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lang="zh-CN" altLang="en-US" sz="3800" b="1" dirty="0">
                          <a:solidFill>
                            <a:srgbClr val="FFFFFF"/>
                          </a:solidFill>
                          <a:latin typeface="Helvetica"/>
                          <a:ea typeface="Helvetica"/>
                          <a:cs typeface="Helvetica"/>
                          <a:sym typeface="Helvetica"/>
                        </a:rPr>
                        <a:t>最坏情况</a:t>
                      </a:r>
                      <a:endParaRPr sz="3800" b="1" dirty="0">
                        <a:solidFill>
                          <a:srgbClr val="FFFFFF"/>
                        </a:solidFill>
                        <a:latin typeface="Helvetica"/>
                        <a:ea typeface="Helvetica"/>
                        <a:cs typeface="Helvetica"/>
                        <a:sym typeface="Helvetica"/>
                      </a:endParaRP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插入</a:t>
                      </a:r>
                      <a:r>
                        <a:rPr sz="2800" b="1" dirty="0">
                          <a:solidFill>
                            <a:srgbClr val="FFFFFF"/>
                          </a:solidFill>
                          <a:latin typeface="Helvetica"/>
                          <a:ea typeface="Helvetica"/>
                          <a:cs typeface="Helvetica"/>
                          <a:sym typeface="Helvetica"/>
                        </a:rPr>
                        <a:t>Insert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删除</a:t>
                      </a:r>
                      <a:r>
                        <a:rPr sz="2800" b="1" dirty="0">
                          <a:solidFill>
                            <a:srgbClr val="FFFFFF"/>
                          </a:solidFill>
                          <a:latin typeface="Helvetica"/>
                          <a:ea typeface="Helvetica"/>
                          <a:cs typeface="Helvetica"/>
                          <a:sym typeface="Helvetica"/>
                        </a:rPr>
                        <a:t>Delete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移除</a:t>
                      </a:r>
                      <a:r>
                        <a:rPr sz="2800" b="1" dirty="0">
                          <a:solidFill>
                            <a:srgbClr val="FFFFFF"/>
                          </a:solidFill>
                          <a:latin typeface="Helvetica"/>
                          <a:ea typeface="Helvetica"/>
                          <a:cs typeface="Helvetica"/>
                          <a:sym typeface="Helvetica"/>
                        </a:rPr>
                        <a:t>Remove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20360">
                <a:tc>
                  <a:txBody>
                    <a:bodyPr/>
                    <a:lstStyle/>
                    <a:p>
                      <a:pPr defTabSz="914400">
                        <a:defRPr>
                          <a:solidFill>
                            <a:srgbClr val="000000"/>
                          </a:solidFill>
                        </a:defRPr>
                      </a:pPr>
                      <a:r>
                        <a:rPr lang="zh-CN" altLang="en-US" sz="2800" b="1" dirty="0">
                          <a:solidFill>
                            <a:srgbClr val="FFFFFF"/>
                          </a:solidFill>
                          <a:latin typeface="Helvetica"/>
                          <a:ea typeface="Helvetica"/>
                          <a:cs typeface="Helvetica"/>
                          <a:sym typeface="Helvetica"/>
                        </a:rPr>
                        <a:t>搜索</a:t>
                      </a:r>
                      <a:r>
                        <a:rPr sz="2800" b="1" dirty="0">
                          <a:solidFill>
                            <a:srgbClr val="FFFFFF"/>
                          </a:solidFill>
                          <a:latin typeface="Helvetica"/>
                          <a:ea typeface="Helvetica"/>
                          <a:cs typeface="Helvetica"/>
                          <a:sym typeface="Helvetica"/>
                        </a:rPr>
                        <a:t>Search</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800" b="1" dirty="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180202"/>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Inserting elements into a Binary Search Tree (BST)"/>
          <p:cNvSpPr>
            <a:spLocks noGrp="1"/>
          </p:cNvSpPr>
          <p:nvPr>
            <p:ph type="title"/>
          </p:nvPr>
        </p:nvSpPr>
        <p:spPr>
          <a:xfrm>
            <a:off x="555159" y="2626878"/>
            <a:ext cx="11894482" cy="4120656"/>
          </a:xfrm>
          <a:prstGeom prst="rect">
            <a:avLst/>
          </a:prstGeom>
        </p:spPr>
        <p:txBody>
          <a:bodyPr/>
          <a:lstStyle>
            <a:lvl1pPr defTabSz="449833">
              <a:defRPr sz="8470" b="1"/>
            </a:lvl1pPr>
          </a:lstStyle>
          <a:p>
            <a:r>
              <a:rPr lang="zh-CN" altLang="en-US" dirty="0"/>
              <a:t>向二叉搜索树中</a:t>
            </a:r>
            <a:br>
              <a:rPr lang="en-US" altLang="zh-CN" dirty="0"/>
            </a:br>
            <a:r>
              <a:rPr lang="zh-CN" altLang="en-US" dirty="0"/>
              <a:t>添加元素</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Binary Search Tree (BST) elements must be comparable so that we can order them inside the tree."/>
          <p:cNvSpPr/>
          <p:nvPr/>
        </p:nvSpPr>
        <p:spPr>
          <a:xfrm>
            <a:off x="1399780" y="1979309"/>
            <a:ext cx="10205239"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78358">
              <a:defRPr sz="3564"/>
            </a:pPr>
            <a:r>
              <a:rPr lang="zh-CN" altLang="en-US" dirty="0"/>
              <a:t>二叉搜索树中的元素必须是</a:t>
            </a:r>
            <a:r>
              <a:rPr lang="zh-CN" altLang="en-US" b="1" dirty="0">
                <a:solidFill>
                  <a:srgbClr val="11DBE2"/>
                </a:solidFill>
              </a:rPr>
              <a:t>可以比较的</a:t>
            </a:r>
            <a:r>
              <a:rPr lang="en-US" altLang="zh-CN" b="1" dirty="0">
                <a:solidFill>
                  <a:srgbClr val="11DBE2"/>
                </a:solidFill>
              </a:rPr>
              <a:t>comparable</a:t>
            </a:r>
            <a:r>
              <a:rPr lang="zh-CN" altLang="en-US" dirty="0"/>
              <a:t>，这样我们才可以对它们进行排序</a:t>
            </a:r>
            <a:endParaRPr dirty="0"/>
          </a:p>
        </p:txBody>
      </p:sp>
      <p:sp>
        <p:nvSpPr>
          <p:cNvPr id="765" name="When inserting an element we want to compare its value to the value stored in the current node we’re considering to decide on one of the following:"/>
          <p:cNvSpPr/>
          <p:nvPr/>
        </p:nvSpPr>
        <p:spPr>
          <a:xfrm>
            <a:off x="1267319" y="4115724"/>
            <a:ext cx="10470159" cy="18210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566674">
              <a:defRPr sz="3492"/>
            </a:lvl1pPr>
          </a:lstStyle>
          <a:p>
            <a:r>
              <a:rPr lang="zh-CN" altLang="en-US" dirty="0"/>
              <a:t>每次插入一个元素，我们需要将元素和当前节点进行比较，然后根据下面四种情况进行决策：</a:t>
            </a:r>
            <a:endParaRPr dirty="0"/>
          </a:p>
        </p:txBody>
      </p:sp>
      <p:sp>
        <p:nvSpPr>
          <p:cNvPr id="766" name="Recurse down left subtree        (&lt; case)…"/>
          <p:cNvSpPr/>
          <p:nvPr/>
        </p:nvSpPr>
        <p:spPr>
          <a:xfrm>
            <a:off x="978567" y="6252139"/>
            <a:ext cx="11646569" cy="231858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28600" indent="-228600" algn="l">
              <a:buSzPct val="100000"/>
              <a:buChar char="•"/>
            </a:pPr>
            <a:r>
              <a:rPr dirty="0"/>
              <a:t> </a:t>
            </a:r>
            <a:r>
              <a:rPr lang="zh-CN" altLang="en-US" dirty="0"/>
              <a:t>在左子树中进行递归处理</a:t>
            </a:r>
            <a:r>
              <a:rPr dirty="0"/>
              <a:t> (</a:t>
            </a:r>
            <a:r>
              <a:rPr lang="zh-CN" altLang="en-US" dirty="0"/>
              <a:t>小于情况</a:t>
            </a:r>
            <a:r>
              <a:rPr dirty="0"/>
              <a:t>)</a:t>
            </a:r>
          </a:p>
          <a:p>
            <a:pPr marL="228600" indent="-228600" algn="l">
              <a:buSzPct val="100000"/>
              <a:buChar char="•"/>
            </a:pPr>
            <a:r>
              <a:rPr dirty="0"/>
              <a:t> </a:t>
            </a:r>
            <a:r>
              <a:rPr lang="zh-CN" altLang="en-US" dirty="0"/>
              <a:t>在右子树中进行递归处理 </a:t>
            </a:r>
            <a:r>
              <a:rPr dirty="0"/>
              <a:t>(</a:t>
            </a:r>
            <a:r>
              <a:rPr lang="zh-CN" altLang="en-US" dirty="0"/>
              <a:t>大于情况</a:t>
            </a:r>
            <a:r>
              <a:rPr dirty="0"/>
              <a:t>)</a:t>
            </a:r>
          </a:p>
          <a:p>
            <a:pPr marL="228600" indent="-228600" algn="l">
              <a:buSzPct val="100000"/>
              <a:buChar char="•"/>
            </a:pPr>
            <a:r>
              <a:rPr dirty="0"/>
              <a:t> </a:t>
            </a:r>
            <a:r>
              <a:rPr lang="zh-CN" altLang="en-US" dirty="0"/>
              <a:t>处理重复元素         </a:t>
            </a:r>
            <a:r>
              <a:rPr dirty="0"/>
              <a:t>(</a:t>
            </a:r>
            <a:r>
              <a:rPr lang="zh-CN" altLang="en-US" dirty="0"/>
              <a:t>相等情况</a:t>
            </a:r>
            <a:r>
              <a:rPr dirty="0"/>
              <a:t>)</a:t>
            </a:r>
          </a:p>
          <a:p>
            <a:pPr marL="228600" indent="-228600" algn="l">
              <a:buSzPct val="100000"/>
              <a:buChar char="•"/>
            </a:pPr>
            <a:r>
              <a:rPr dirty="0"/>
              <a:t> </a:t>
            </a:r>
            <a:r>
              <a:rPr lang="zh-CN" altLang="en-US" dirty="0"/>
              <a:t>创建新节点           </a:t>
            </a:r>
            <a:r>
              <a:rPr dirty="0"/>
              <a:t>(</a:t>
            </a:r>
            <a:r>
              <a:rPr lang="zh-CN" altLang="en-US" dirty="0"/>
              <a:t>找到一个</a:t>
            </a:r>
            <a:r>
              <a:rPr lang="en-US" altLang="zh-CN" dirty="0"/>
              <a:t>null</a:t>
            </a:r>
            <a:r>
              <a:rPr lang="zh-CN" altLang="en-US" dirty="0"/>
              <a:t>叶子节点</a:t>
            </a:r>
            <a:r>
              <a:rPr dirty="0"/>
              <a:t>)</a:t>
            </a:r>
          </a:p>
        </p:txBody>
      </p:sp>
      <p:sp>
        <p:nvSpPr>
          <p:cNvPr id="76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Circle"/>
          <p:cNvSpPr/>
          <p:nvPr/>
        </p:nvSpPr>
        <p:spPr>
          <a:xfrm>
            <a:off x="7767591" y="26240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70"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771"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6"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777"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2"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783"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8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8"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789"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1"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9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96"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79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4"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805"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0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12" name="Instructions:"/>
          <p:cNvSpPr/>
          <p:nvPr/>
        </p:nvSpPr>
        <p:spPr>
          <a:xfrm>
            <a:off x="1605987" y="2297675"/>
            <a:ext cx="102592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81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16"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1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22"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82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2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2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Quick terminology…"/>
          <p:cNvSpPr>
            <a:spLocks noGrp="1"/>
          </p:cNvSpPr>
          <p:nvPr>
            <p:ph type="title"/>
          </p:nvPr>
        </p:nvSpPr>
        <p:spPr>
          <a:xfrm>
            <a:off x="1565547" y="203200"/>
            <a:ext cx="9873706" cy="1821061"/>
          </a:xfrm>
          <a:prstGeom prst="rect">
            <a:avLst/>
          </a:prstGeom>
        </p:spPr>
        <p:txBody>
          <a:bodyPr/>
          <a:lstStyle/>
          <a:p>
            <a:pPr defTabSz="420624">
              <a:defRPr sz="5760" b="1"/>
            </a:pPr>
            <a:r>
              <a:rPr lang="zh-CN" altLang="en-US" dirty="0"/>
              <a:t>术语快速入门</a:t>
            </a:r>
            <a:endParaRPr dirty="0"/>
          </a:p>
        </p:txBody>
      </p:sp>
      <p:sp>
        <p:nvSpPr>
          <p:cNvPr id="131" name="A tree is an undirected graph which satisfies any of the following definitions:"/>
          <p:cNvSpPr/>
          <p:nvPr/>
        </p:nvSpPr>
        <p:spPr>
          <a:xfrm>
            <a:off x="200635" y="2813148"/>
            <a:ext cx="7302745"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lang="en-US" b="1" dirty="0" err="1">
                <a:solidFill>
                  <a:srgbClr val="11DBE2"/>
                </a:solidFill>
              </a:rPr>
              <a:t>树</a:t>
            </a:r>
            <a:r>
              <a:rPr lang="en-US" dirty="0" err="1"/>
              <a:t>是一个</a:t>
            </a:r>
            <a:r>
              <a:rPr lang="en-US" b="1" dirty="0" err="1">
                <a:solidFill>
                  <a:srgbClr val="11DBE2"/>
                </a:solidFill>
              </a:rPr>
              <a:t>无向图</a:t>
            </a:r>
            <a:r>
              <a:rPr lang="zh-CN" altLang="en-US" dirty="0"/>
              <a:t>，它满足如下定义：</a:t>
            </a:r>
            <a:endParaRPr dirty="0"/>
          </a:p>
        </p:txBody>
      </p:sp>
      <p:sp>
        <p:nvSpPr>
          <p:cNvPr id="132" name="An acyclic connected graph"/>
          <p:cNvSpPr/>
          <p:nvPr/>
        </p:nvSpPr>
        <p:spPr>
          <a:xfrm>
            <a:off x="481573" y="4368427"/>
            <a:ext cx="6920998" cy="5796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362618" indent="-362618" algn="l">
              <a:buSzPct val="75000"/>
              <a:buChar char="•"/>
              <a:defRPr sz="3100"/>
            </a:pPr>
            <a:r>
              <a:rPr lang="zh-CN" altLang="en-US" dirty="0"/>
              <a:t>它是一个无环连接图</a:t>
            </a:r>
            <a:endParaRPr dirty="0"/>
          </a:p>
        </p:txBody>
      </p:sp>
      <p:sp>
        <p:nvSpPr>
          <p:cNvPr id="133" name="A connected graph with N nodes and N-1 edges."/>
          <p:cNvSpPr/>
          <p:nvPr/>
        </p:nvSpPr>
        <p:spPr>
          <a:xfrm>
            <a:off x="508946" y="5586419"/>
            <a:ext cx="5885118" cy="5796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62618" indent="-362618" algn="l">
              <a:buSzPct val="75000"/>
              <a:buChar char="•"/>
              <a:defRPr sz="3100"/>
            </a:lvl1pPr>
          </a:lstStyle>
          <a:p>
            <a:r>
              <a:rPr lang="zh-CN" altLang="en-US" dirty="0"/>
              <a:t>具有</a:t>
            </a:r>
            <a:r>
              <a:rPr lang="en-US" altLang="zh-CN" dirty="0"/>
              <a:t>N</a:t>
            </a:r>
            <a:r>
              <a:rPr lang="zh-CN" altLang="en-US" dirty="0"/>
              <a:t>个节点和</a:t>
            </a:r>
            <a:r>
              <a:rPr lang="en-US" altLang="zh-CN" dirty="0"/>
              <a:t>N-1</a:t>
            </a:r>
            <a:r>
              <a:rPr lang="zh-CN" altLang="en-US" dirty="0"/>
              <a:t>条边</a:t>
            </a:r>
            <a:endParaRPr dirty="0"/>
          </a:p>
        </p:txBody>
      </p:sp>
      <p:sp>
        <p:nvSpPr>
          <p:cNvPr id="134" name="An graph in which any two vertices are connected by exactly one path."/>
          <p:cNvSpPr/>
          <p:nvPr/>
        </p:nvSpPr>
        <p:spPr>
          <a:xfrm>
            <a:off x="532187" y="7022798"/>
            <a:ext cx="5970213" cy="105670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362618" indent="-362618" algn="l">
              <a:buSzPct val="75000"/>
              <a:buChar char="•"/>
              <a:defRPr sz="3100"/>
            </a:pPr>
            <a:r>
              <a:rPr lang="en" dirty="0" err="1"/>
              <a:t>任意两个点如果相连</a:t>
            </a:r>
            <a:r>
              <a:rPr lang="zh-CN" altLang="en-US" dirty="0"/>
              <a:t>，那么它们之间只有一条路径</a:t>
            </a:r>
            <a:endParaRPr dirty="0"/>
          </a:p>
        </p:txBody>
      </p:sp>
      <p:sp>
        <p:nvSpPr>
          <p:cNvPr id="135"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7"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1"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4"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7"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6"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2"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833"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6"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3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42"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843"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4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4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4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2"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85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5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5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15"/>
          <p:cNvSpPr/>
          <p:nvPr/>
        </p:nvSpPr>
        <p:spPr>
          <a:xfrm>
            <a:off x="8654637" y="48592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5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6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64"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86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6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7"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8"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6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0"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7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6"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877"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7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9"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80"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8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2"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8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88"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889"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1"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92"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9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4"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9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0"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90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0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15"/>
          <p:cNvSpPr/>
          <p:nvPr/>
        </p:nvSpPr>
        <p:spPr>
          <a:xfrm>
            <a:off x="8654637" y="48592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12"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91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5"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1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8"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1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0" name="10"/>
          <p:cNvSpPr/>
          <p:nvPr/>
        </p:nvSpPr>
        <p:spPr>
          <a:xfrm>
            <a:off x="8375237" y="5959230"/>
            <a:ext cx="699325" cy="699326"/>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2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2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26"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92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2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9"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0"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3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2"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3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4"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3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6"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40"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941"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4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4"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4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4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4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5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164" name="Root node"/>
          <p:cNvSpPr/>
          <p:nvPr/>
        </p:nvSpPr>
        <p:spPr>
          <a:xfrm>
            <a:off x="2991156" y="2873118"/>
            <a:ext cx="148758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根节点</a:t>
            </a:r>
            <a:endParaRPr dirty="0"/>
          </a:p>
        </p:txBody>
      </p:sp>
      <p:sp>
        <p:nvSpPr>
          <p:cNvPr id="165" name="Line"/>
          <p:cNvSpPr/>
          <p:nvPr/>
        </p:nvSpPr>
        <p:spPr>
          <a:xfrm>
            <a:off x="5386940" y="3201412"/>
            <a:ext cx="4336840"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 name="If we have a rooted tree then we will want to have a reference to the root node of our tree."/>
          <p:cNvSpPr/>
          <p:nvPr/>
        </p:nvSpPr>
        <p:spPr>
          <a:xfrm>
            <a:off x="419973" y="4317673"/>
            <a:ext cx="7012031" cy="11182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lang="zh-CN" altLang="en-US" dirty="0"/>
              <a:t>树通常具有一个</a:t>
            </a:r>
            <a:r>
              <a:rPr lang="zh-CN" altLang="en-US" b="1" dirty="0">
                <a:solidFill>
                  <a:srgbClr val="11DBE2"/>
                </a:solidFill>
              </a:rPr>
              <a:t>根节点</a:t>
            </a:r>
            <a:r>
              <a:rPr lang="zh-CN" altLang="en-US" dirty="0"/>
              <a:t>。我们通常需要一个引用来指向根节点</a:t>
            </a:r>
            <a:endParaRPr dirty="0"/>
          </a:p>
        </p:txBody>
      </p:sp>
      <p:sp>
        <p:nvSpPr>
          <p:cNvPr id="167"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8"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0"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 name="4"/>
          <p:cNvSpPr/>
          <p:nvPr/>
        </p:nvSpPr>
        <p:spPr>
          <a:xfrm>
            <a:off x="9833249" y="2819664"/>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54"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95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5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7"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8"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5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0"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6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2"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6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6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68"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96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7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1"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2"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7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4"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7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6"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77"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5526530" y="48592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79"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8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84"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98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8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7"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88"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8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0"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9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9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9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00"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001"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4"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6"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0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0"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1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1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16"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01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1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9"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0"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2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2"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2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4"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2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6"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2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32"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03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5"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8"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3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4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4"/>
          <p:cNvSpPr/>
          <p:nvPr/>
        </p:nvSpPr>
        <p:spPr>
          <a:xfrm>
            <a:off x="5526530" y="48592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4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45" name="We have encountered a value that is already in the tree. If your tree supports duplicate values then add another node, otherwise do nothing."/>
          <p:cNvSpPr/>
          <p:nvPr/>
        </p:nvSpPr>
        <p:spPr>
          <a:xfrm>
            <a:off x="3479230" y="7753686"/>
            <a:ext cx="9276048" cy="11182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lang="zh-CN" altLang="en-US" dirty="0"/>
              <a:t>我们碰到一个重复节点。如果树支持重复节点，那么就添加一个节点，否则忽略这个元素</a:t>
            </a:r>
            <a:endParaRPr dirty="0"/>
          </a:p>
        </p:txBody>
      </p:sp>
      <p:sp>
        <p:nvSpPr>
          <p:cNvPr id="10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49" name="Instructions:"/>
          <p:cNvSpPr/>
          <p:nvPr/>
        </p:nvSpPr>
        <p:spPr>
          <a:xfrm>
            <a:off x="1605987" y="2297675"/>
            <a:ext cx="102592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05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5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5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5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5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5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5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0"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6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65"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066"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6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8"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9"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7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7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3"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7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7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81"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082"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8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4"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5"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7"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8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9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9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9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9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098"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9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1"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0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0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0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7"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0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1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197"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8"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8"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0"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 name="A child is a node extending from another node. A parent is the inverse of this."/>
          <p:cNvSpPr/>
          <p:nvPr/>
        </p:nvSpPr>
        <p:spPr>
          <a:xfrm>
            <a:off x="542843" y="3112505"/>
            <a:ext cx="7162059" cy="213391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r>
              <a:rPr lang="zh-CN" altLang="en-US" dirty="0"/>
              <a:t>。</a:t>
            </a:r>
            <a:endParaRPr lang="en-US" dirty="0"/>
          </a:p>
          <a:p>
            <a:pPr>
              <a:defRPr sz="3300"/>
            </a:pPr>
            <a:r>
              <a:rPr dirty="0"/>
              <a:t> </a:t>
            </a:r>
          </a:p>
        </p:txBody>
      </p:sp>
      <p:sp>
        <p:nvSpPr>
          <p:cNvPr id="224"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5" name="Q: What is the parent of the root node?"/>
          <p:cNvSpPr/>
          <p:nvPr/>
        </p:nvSpPr>
        <p:spPr>
          <a:xfrm>
            <a:off x="726133" y="6065292"/>
            <a:ext cx="6447894"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b="1" dirty="0"/>
              <a:t>Q:</a:t>
            </a:r>
            <a:r>
              <a:rPr dirty="0"/>
              <a:t> </a:t>
            </a:r>
            <a:r>
              <a:rPr lang="zh-CN" altLang="en-US" dirty="0"/>
              <a:t>根节点的父节点是什么？</a:t>
            </a:r>
            <a:endParaRPr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1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11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1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1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2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2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2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5" name="33"/>
          <p:cNvSpPr/>
          <p:nvPr/>
        </p:nvSpPr>
        <p:spPr>
          <a:xfrm>
            <a:off x="10071175" y="485921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2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2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31"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13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3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4"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3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3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4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4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4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49"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150"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5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53"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5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5"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5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7"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5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9"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6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1"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6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6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16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6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0"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1"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7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7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5"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7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7"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7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9"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8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85"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186"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8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9"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9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9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9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4"/>
          <p:cNvSpPr/>
          <p:nvPr/>
        </p:nvSpPr>
        <p:spPr>
          <a:xfrm>
            <a:off x="5526530" y="48592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9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9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0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20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2"/>
          <p:cNvSpPr/>
          <p:nvPr/>
        </p:nvSpPr>
        <p:spPr>
          <a:xfrm>
            <a:off x="5176791" y="5959230"/>
            <a:ext cx="699326" cy="699326"/>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2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22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2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2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2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3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3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3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3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4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4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244"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4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7"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4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5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5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3"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5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5"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5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2"/>
          <p:cNvSpPr/>
          <p:nvPr/>
        </p:nvSpPr>
        <p:spPr>
          <a:xfrm>
            <a:off x="5176791" y="5959230"/>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5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6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6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264"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6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6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6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7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7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7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7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7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8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8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28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8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8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9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9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9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33"/>
          <p:cNvSpPr/>
          <p:nvPr/>
        </p:nvSpPr>
        <p:spPr>
          <a:xfrm>
            <a:off x="10071175" y="485921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9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28"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9"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0"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3"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4"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9"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3"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5"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7"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9"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1"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2"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 name="A child is a node extending from another node. A parent is the inverse of this."/>
          <p:cNvSpPr/>
          <p:nvPr/>
        </p:nvSpPr>
        <p:spPr>
          <a:xfrm>
            <a:off x="542843" y="3366419"/>
            <a:ext cx="7162059" cy="16260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endParaRPr dirty="0"/>
          </a:p>
        </p:txBody>
      </p:sp>
      <p:sp>
        <p:nvSpPr>
          <p:cNvPr id="255"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6" name="Q: What is the parent of the root node?"/>
          <p:cNvSpPr/>
          <p:nvPr/>
        </p:nvSpPr>
        <p:spPr>
          <a:xfrm>
            <a:off x="726133" y="6065292"/>
            <a:ext cx="6447894"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b="1" dirty="0"/>
              <a:t>Q:</a:t>
            </a:r>
            <a:r>
              <a:rPr lang="en-US" b="1" dirty="0"/>
              <a:t> </a:t>
            </a:r>
            <a:r>
              <a:rPr lang="zh-CN" altLang="en-US" dirty="0"/>
              <a:t>根节点的父节点是什么？</a:t>
            </a:r>
            <a:endParaRPr dirty="0"/>
          </a:p>
        </p:txBody>
      </p:sp>
      <p:sp>
        <p:nvSpPr>
          <p:cNvPr id="257" name="A: It has no parent, although it may be useful to assign the parent of the root node to be itself (e.g. filesystem tree)."/>
          <p:cNvSpPr/>
          <p:nvPr/>
        </p:nvSpPr>
        <p:spPr>
          <a:xfrm>
            <a:off x="344315" y="8002424"/>
            <a:ext cx="12316170" cy="11182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b="1" dirty="0"/>
              <a:t>A: </a:t>
            </a:r>
            <a:r>
              <a:rPr lang="zh-CN" altLang="en-US" dirty="0"/>
              <a:t>显然，根节点没有父节点，但是在某些场景下，如果需要，也可以将根节点的父节点设置为指向自己</a:t>
            </a:r>
            <a:r>
              <a:rPr lang="en-US" altLang="zh-CN" dirty="0"/>
              <a:t>(</a:t>
            </a:r>
            <a:r>
              <a:rPr lang="zh-CN" altLang="en-US" dirty="0"/>
              <a:t>例子，文件系统树</a:t>
            </a:r>
            <a:r>
              <a:rPr lang="en-US" altLang="zh-CN" dirty="0"/>
              <a:t>)</a:t>
            </a:r>
            <a:r>
              <a:rPr lang="zh-CN" altLang="en-US" dirty="0"/>
              <a:t>。</a:t>
            </a:r>
            <a:endParaRPr dirty="0"/>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0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30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9" name="25"/>
          <p:cNvSpPr/>
          <p:nvPr/>
        </p:nvSpPr>
        <p:spPr>
          <a:xfrm>
            <a:off x="9821084" y="5959230"/>
            <a:ext cx="699325" cy="699326"/>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20"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2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25"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326"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2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8"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9"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3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1"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3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3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3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3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4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42"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4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348" name="20"/>
          <p:cNvSpPr/>
          <p:nvPr/>
        </p:nvSpPr>
        <p:spPr>
          <a:xfrm>
            <a:off x="9324806" y="3759200"/>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4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5"/>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1"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3"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5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5"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5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7"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5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9"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6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1" name="2"/>
          <p:cNvSpPr/>
          <p:nvPr/>
        </p:nvSpPr>
        <p:spPr>
          <a:xfrm>
            <a:off x="5176791" y="5959230"/>
            <a:ext cx="699326"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2"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3" name="25"/>
          <p:cNvSpPr/>
          <p:nvPr/>
        </p:nvSpPr>
        <p:spPr>
          <a:xfrm>
            <a:off x="9821084" y="5959230"/>
            <a:ext cx="699325" cy="69932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64"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5"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69"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370"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7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2"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3" name="5"/>
          <p:cNvSpPr/>
          <p:nvPr/>
        </p:nvSpPr>
        <p:spPr>
          <a:xfrm>
            <a:off x="6208422" y="3759200"/>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7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5"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7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7"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7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9"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8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1"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8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8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86"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91"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39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9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9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9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0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0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0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5"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6"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08"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6"/>
          <p:cNvSpPr/>
          <p:nvPr/>
        </p:nvSpPr>
        <p:spPr>
          <a:xfrm>
            <a:off x="6943068" y="48592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10"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15"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41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1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18"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19"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0"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21"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22" name="6"/>
          <p:cNvSpPr/>
          <p:nvPr/>
        </p:nvSpPr>
        <p:spPr>
          <a:xfrm>
            <a:off x="6943068"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24"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2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1"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2"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3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
        <p:nvSpPr>
          <p:cNvPr id="1438" name="7"/>
          <p:cNvSpPr/>
          <p:nvPr/>
        </p:nvSpPr>
        <p:spPr>
          <a:xfrm>
            <a:off x="7767591" y="26240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3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Instructions</a:t>
            </a:r>
            <a:r>
              <a:t>:</a:t>
            </a:r>
          </a:p>
        </p:txBody>
      </p:sp>
      <p:sp>
        <p:nvSpPr>
          <p:cNvPr id="1440"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4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42"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43"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44"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45"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46" name="6"/>
          <p:cNvSpPr/>
          <p:nvPr/>
        </p:nvSpPr>
        <p:spPr>
          <a:xfrm>
            <a:off x="6943068"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4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48"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4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59" name="On average the insertion time will be logarithmic, but in the worst case this could degrade to linear time."/>
          <p:cNvSpPr/>
          <p:nvPr/>
        </p:nvSpPr>
        <p:spPr>
          <a:xfrm>
            <a:off x="3494761" y="7827544"/>
            <a:ext cx="9541048" cy="11182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lang="zh-CN" altLang="en-US" dirty="0"/>
              <a:t>平均情况下，插入复杂度是</a:t>
            </a:r>
            <a:r>
              <a:rPr lang="zh-CN" altLang="en-US" b="1" dirty="0">
                <a:solidFill>
                  <a:srgbClr val="E9A432"/>
                </a:solidFill>
              </a:rPr>
              <a:t>对数级的</a:t>
            </a:r>
            <a:r>
              <a:rPr lang="zh-CN" altLang="en-US" dirty="0"/>
              <a:t>，但是在最坏情况下，插入的复杂度可能退化为</a:t>
            </a:r>
            <a:r>
              <a:rPr lang="zh-CN" altLang="en-US" dirty="0">
                <a:solidFill>
                  <a:srgbClr val="D55854"/>
                </a:solidFill>
              </a:rPr>
              <a:t>线性级</a:t>
            </a:r>
            <a:r>
              <a:rPr lang="zh-CN" altLang="en-US" dirty="0"/>
              <a:t>。</a:t>
            </a:r>
            <a:endParaRPr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Circle"/>
          <p:cNvSpPr/>
          <p:nvPr/>
        </p:nvSpPr>
        <p:spPr>
          <a:xfrm>
            <a:off x="4684031" y="24208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62"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463"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6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46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9" name="Arrow"/>
          <p:cNvSpPr/>
          <p:nvPr/>
        </p:nvSpPr>
        <p:spPr>
          <a:xfrm>
            <a:off x="3098701" y="309626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47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75"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60"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1" name="0"/>
          <p:cNvSpPr/>
          <p:nvPr/>
        </p:nvSpPr>
        <p:spPr>
          <a:xfrm>
            <a:off x="8726285" y="4206029"/>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62"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63"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4"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6"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67"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0"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3"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6"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2"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4"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5"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 name="A child is a node extending from another node. A parent is the inverse of this."/>
          <p:cNvSpPr/>
          <p:nvPr/>
        </p:nvSpPr>
        <p:spPr>
          <a:xfrm>
            <a:off x="542843" y="3366419"/>
            <a:ext cx="7162059" cy="16260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endParaRPr lang="zh-CN" altLang="en-US" dirty="0"/>
          </a:p>
        </p:txBody>
      </p:sp>
      <p:sp>
        <p:nvSpPr>
          <p:cNvPr id="288" name="0 has two children (3 and 2) and a parent (4)"/>
          <p:cNvSpPr/>
          <p:nvPr/>
        </p:nvSpPr>
        <p:spPr>
          <a:xfrm>
            <a:off x="944162" y="5469151"/>
            <a:ext cx="5861531"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altLang="zh-CN" dirty="0"/>
              <a:t>0</a:t>
            </a:r>
            <a:r>
              <a:rPr lang="zh-CN" altLang="en-US" dirty="0"/>
              <a:t>有两个子节点</a:t>
            </a:r>
            <a:r>
              <a:rPr lang="en-US" altLang="zh-CN" dirty="0"/>
              <a:t>(3</a:t>
            </a:r>
            <a:r>
              <a:rPr lang="zh-CN" altLang="en-US" dirty="0"/>
              <a:t>和</a:t>
            </a:r>
            <a:r>
              <a:rPr lang="en-US" altLang="zh-CN" dirty="0"/>
              <a:t>2)</a:t>
            </a:r>
            <a:r>
              <a:rPr lang="zh-CN" altLang="en-US" dirty="0"/>
              <a:t>，有一个父节点</a:t>
            </a:r>
            <a:r>
              <a:rPr lang="en-US" altLang="zh-CN" dirty="0"/>
              <a:t>(4)</a:t>
            </a:r>
            <a:endParaRPr lang="en-US" dirty="0"/>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9"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48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1"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85"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486"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7"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8"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3"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49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95"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6"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1"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502"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03"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4"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0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9"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51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1"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2"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1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51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9"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2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2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2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52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2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3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53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3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0"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54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4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0" name="2"/>
          <p:cNvSpPr/>
          <p:nvPr/>
        </p:nvSpPr>
        <p:spPr>
          <a:xfrm>
            <a:off x="5887991" y="3573975"/>
            <a:ext cx="699326"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2" name="3"/>
          <p:cNvSpPr/>
          <p:nvPr/>
        </p:nvSpPr>
        <p:spPr>
          <a:xfrm>
            <a:off x="7091951" y="4706815"/>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 name="1"/>
          <p:cNvSpPr/>
          <p:nvPr/>
        </p:nvSpPr>
        <p:spPr>
          <a:xfrm>
            <a:off x="4684031" y="242081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7" name="Instructions:"/>
          <p:cNvSpPr/>
          <p:nvPr/>
        </p:nvSpPr>
        <p:spPr>
          <a:xfrm>
            <a:off x="1375154" y="229767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b="1" u="sng" dirty="0"/>
              <a:t>指令：</a:t>
            </a:r>
            <a:endParaRPr dirty="0"/>
          </a:p>
        </p:txBody>
      </p:sp>
      <p:sp>
        <p:nvSpPr>
          <p:cNvPr id="155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5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0" name="2"/>
          <p:cNvSpPr/>
          <p:nvPr/>
        </p:nvSpPr>
        <p:spPr>
          <a:xfrm>
            <a:off x="5887991" y="3573975"/>
            <a:ext cx="699326"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6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2" name="3"/>
          <p:cNvSpPr/>
          <p:nvPr/>
        </p:nvSpPr>
        <p:spPr>
          <a:xfrm>
            <a:off x="7091951" y="4706815"/>
            <a:ext cx="699325" cy="699325"/>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rPr lang="zh-CN" altLang="en-US" dirty="0"/>
              <a:t>向二叉搜索树添加元素</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1207</TotalTime>
  <Words>19199</Words>
  <Application>Microsoft Macintosh PowerPoint</Application>
  <PresentationFormat>自定义</PresentationFormat>
  <Paragraphs>5669</Paragraphs>
  <Slides>318</Slides>
  <Notes>314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318</vt:i4>
      </vt:variant>
    </vt:vector>
  </HeadingPairs>
  <TitlesOfParts>
    <vt:vector size="323" baseType="lpstr">
      <vt:lpstr>Helvetica</vt:lpstr>
      <vt:lpstr>Helvetica Light</vt:lpstr>
      <vt:lpstr>Helvetica Neue</vt:lpstr>
      <vt:lpstr>Menlo</vt:lpstr>
      <vt:lpstr>Black</vt:lpstr>
      <vt:lpstr>二叉搜索树(BST)</vt:lpstr>
      <vt:lpstr>大纲</vt:lpstr>
      <vt:lpstr>大纲</vt:lpstr>
      <vt:lpstr>介绍和样例</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什么是二叉树(BT)?</vt:lpstr>
      <vt:lpstr>什么是二叉树(BT)?</vt:lpstr>
      <vt:lpstr>这是一棵二叉树吗？</vt:lpstr>
      <vt:lpstr>这是一棵二叉树吗？</vt:lpstr>
      <vt:lpstr>这是一棵二叉树吗？</vt:lpstr>
      <vt:lpstr>这是一棵二叉树吗？</vt:lpstr>
      <vt:lpstr>这是一棵二叉树吗？</vt:lpstr>
      <vt:lpstr>这是一棵二叉树吗？</vt:lpstr>
      <vt:lpstr>什么是二叉搜索树(BST)?</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这是一棵合法的BST吗？</vt:lpstr>
      <vt:lpstr>二叉树(BT)有哪些使用场景？</vt:lpstr>
      <vt:lpstr>BST复杂度</vt:lpstr>
      <vt:lpstr>向二叉搜索树中 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向二叉搜索树添加元素</vt:lpstr>
      <vt:lpstr>从二叉搜索树中 移除元素</vt:lpstr>
      <vt:lpstr>从二叉搜索树中移除元素</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查找阶段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PowerPoint 演示文稿</vt:lpstr>
      <vt:lpstr>移除阶段</vt:lpstr>
      <vt:lpstr>移除阶段</vt:lpstr>
      <vt:lpstr>移除阶段</vt:lpstr>
      <vt:lpstr>移除阶段</vt:lpstr>
      <vt:lpstr>移除阶段</vt:lpstr>
      <vt:lpstr>移除阶段</vt:lpstr>
      <vt:lpstr>移除阶段</vt:lpstr>
      <vt:lpstr>移除阶段</vt:lpstr>
      <vt:lpstr>移除阶段</vt:lpstr>
      <vt:lpstr>移除阶段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额外的例子</vt:lpstr>
      <vt:lpstr>树的遍历</vt:lpstr>
      <vt:lpstr>先序, 中序 &amp; 后序遍历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先序遍历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中序遍历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后序遍历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lpstr>层次遍历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二叉搜索树(BST)</dc:title>
  <cp:lastModifiedBy>杨 波</cp:lastModifiedBy>
  <cp:revision>1042</cp:revision>
  <dcterms:modified xsi:type="dcterms:W3CDTF">2020-07-27T15:16:43Z</dcterms:modified>
</cp:coreProperties>
</file>