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E9A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2"/>
    <p:restoredTop sz="77712"/>
  </p:normalViewPr>
  <p:slideViewPr>
    <p:cSldViewPr snapToGrid="0" snapToObjects="1">
      <p:cViewPr varScale="1">
        <p:scale>
          <a:sx n="80" d="100"/>
          <a:sy n="80" d="100"/>
        </p:scale>
        <p:origin x="4016"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zh-CN" altLang="en-US" dirty="0"/>
              <a:t>大家好！欢迎回到波波微课！</a:t>
            </a:r>
            <a:endParaRPr lang="en-US" altLang="zh-CN" dirty="0"/>
          </a:p>
          <a:p>
            <a:endParaRPr lang="en-US" dirty="0"/>
          </a:p>
          <a:p>
            <a:r>
              <a:rPr lang="zh-CN" altLang="en-US" dirty="0"/>
              <a:t>本次课我们要来学习一种叫并查集的数据结构，英文叫</a:t>
            </a:r>
            <a:r>
              <a:rPr lang="en-US" altLang="zh-CN" dirty="0"/>
              <a:t>Union Find</a:t>
            </a:r>
            <a:r>
              <a:rPr lang="zh-CN" altLang="en-US" dirty="0"/>
              <a:t>或者</a:t>
            </a:r>
            <a:r>
              <a:rPr lang="en-US" altLang="zh-CN" dirty="0"/>
              <a:t>Disjoint Set</a:t>
            </a:r>
            <a:r>
              <a:rPr lang="zh-CN" altLang="en-US" dirty="0"/>
              <a:t>，它是我最喜欢的一种数据结构。</a:t>
            </a:r>
            <a:endParaRPr lang="en-US" altLang="zh-CN" dirty="0"/>
          </a:p>
          <a:p>
            <a:endParaRPr lang="en-US" dirty="0"/>
          </a:p>
          <a:p>
            <a:r>
              <a:rPr lang="zh-CN" altLang="en-US" dirty="0"/>
              <a:t>那么并查集相关的内容一共有五次课，本次是第一次课。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a:t>
            </a:r>
            <a:r>
              <a:rPr kumimoji="1" lang="en-US" altLang="zh-CN" dirty="0"/>
              <a:t>UNION</a:t>
            </a:r>
            <a:r>
              <a:rPr kumimoji="1" lang="zh-CN" altLang="en-US" dirty="0"/>
              <a:t>合并成一个黄色的组。</a:t>
            </a:r>
          </a:p>
        </p:txBody>
      </p:sp>
    </p:spTree>
    <p:extLst>
      <p:ext uri="{BB962C8B-B14F-4D97-AF65-F5344CB8AC3E}">
        <p14:creationId xmlns:p14="http://schemas.microsoft.com/office/powerpoint/2010/main" val="38800491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A</a:t>
            </a:r>
            <a:r>
              <a:rPr kumimoji="1" lang="zh-CN" altLang="en-US" dirty="0"/>
              <a:t>找到</a:t>
            </a:r>
            <a:r>
              <a:rPr kumimoji="1" lang="en-US" altLang="zh-CN" dirty="0"/>
              <a:t>F</a:t>
            </a:r>
            <a:r>
              <a:rPr kumimoji="1" lang="zh-CN" altLang="en-US" dirty="0"/>
              <a:t>，</a:t>
            </a:r>
            <a:r>
              <a:rPr kumimoji="1" lang="en-US" altLang="zh-CN" dirty="0"/>
              <a:t>F</a:t>
            </a:r>
            <a:r>
              <a:rPr kumimoji="1" lang="zh-CN" altLang="en-US" dirty="0"/>
              <a:t>指向自己就是根节点。也就是说，我们找到了</a:t>
            </a:r>
            <a:r>
              <a:rPr kumimoji="1" lang="en-US" altLang="zh-CN" dirty="0"/>
              <a:t>E</a:t>
            </a:r>
            <a:r>
              <a:rPr kumimoji="1" lang="zh-CN" altLang="en-US" dirty="0"/>
              <a:t>的根节点是</a:t>
            </a:r>
            <a:r>
              <a:rPr kumimoji="1" lang="en-US" altLang="zh-CN" dirty="0"/>
              <a:t>F</a:t>
            </a:r>
            <a:r>
              <a:rPr kumimoji="1" lang="zh-CN" altLang="en-US" dirty="0"/>
              <a:t>。</a:t>
            </a:r>
          </a:p>
        </p:txBody>
      </p:sp>
    </p:spTree>
    <p:extLst>
      <p:ext uri="{BB962C8B-B14F-4D97-AF65-F5344CB8AC3E}">
        <p14:creationId xmlns:p14="http://schemas.microsoft.com/office/powerpoint/2010/main" val="35332523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既然我们已经找到</a:t>
            </a:r>
            <a:r>
              <a:rPr kumimoji="1" lang="en-US" altLang="zh-CN" dirty="0"/>
              <a:t>E</a:t>
            </a:r>
            <a:r>
              <a:rPr kumimoji="1" lang="zh-CN" altLang="en-US" dirty="0"/>
              <a:t>的根节点是</a:t>
            </a:r>
            <a:r>
              <a:rPr kumimoji="1" lang="en-US" altLang="zh-CN" dirty="0"/>
              <a:t>F</a:t>
            </a:r>
            <a:r>
              <a:rPr kumimoji="1" lang="zh-CN" altLang="en-US" dirty="0"/>
              <a:t>，并且也可以知道中间要经过哪些节点，现在我们就可以来执行路径压缩算法，我们先将</a:t>
            </a:r>
            <a:r>
              <a:rPr kumimoji="1" lang="en-US" altLang="zh-CN" dirty="0"/>
              <a:t>E</a:t>
            </a:r>
            <a:r>
              <a:rPr kumimoji="1" lang="zh-CN" altLang="en-US" dirty="0"/>
              <a:t>直接指向</a:t>
            </a:r>
            <a:r>
              <a:rPr kumimoji="1" lang="en-US" altLang="zh-CN" dirty="0"/>
              <a:t>F</a:t>
            </a:r>
            <a:r>
              <a:rPr kumimoji="1" lang="zh-CN" altLang="en-US" dirty="0"/>
              <a:t>。</a:t>
            </a:r>
          </a:p>
        </p:txBody>
      </p:sp>
    </p:spTree>
    <p:extLst>
      <p:ext uri="{BB962C8B-B14F-4D97-AF65-F5344CB8AC3E}">
        <p14:creationId xmlns:p14="http://schemas.microsoft.com/office/powerpoint/2010/main" val="27481491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再将中间的</a:t>
            </a:r>
            <a:r>
              <a:rPr kumimoji="1" lang="en-US" altLang="zh-CN" dirty="0"/>
              <a:t>D</a:t>
            </a:r>
            <a:r>
              <a:rPr kumimoji="1" lang="zh-CN" altLang="en-US" dirty="0"/>
              <a:t>直接指向</a:t>
            </a:r>
            <a:r>
              <a:rPr kumimoji="1" lang="en-US" altLang="zh-CN" dirty="0"/>
              <a:t>F.</a:t>
            </a:r>
            <a:endParaRPr kumimoji="1" lang="zh-CN" altLang="en-US" dirty="0"/>
          </a:p>
        </p:txBody>
      </p:sp>
    </p:spTree>
    <p:extLst>
      <p:ext uri="{BB962C8B-B14F-4D97-AF65-F5344CB8AC3E}">
        <p14:creationId xmlns:p14="http://schemas.microsoft.com/office/powerpoint/2010/main" val="17191777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C</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9271880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A</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274489188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现在左边的这个组的路径都被压缩了，从</a:t>
            </a:r>
            <a:r>
              <a:rPr kumimoji="1" lang="en-US" altLang="zh-CN" dirty="0"/>
              <a:t>A/B/C/D/E</a:t>
            </a:r>
            <a:r>
              <a:rPr kumimoji="1" lang="zh-CN" altLang="en-US" dirty="0"/>
              <a:t>中任何一个节点，到根节点</a:t>
            </a:r>
            <a:r>
              <a:rPr kumimoji="1" lang="en-US" altLang="zh-CN" dirty="0"/>
              <a:t>F</a:t>
            </a:r>
            <a:r>
              <a:rPr kumimoji="1" lang="zh-CN" altLang="en-US" dirty="0"/>
              <a:t>，都只需要一步。</a:t>
            </a:r>
          </a:p>
        </p:txBody>
      </p:sp>
    </p:spTree>
    <p:extLst>
      <p:ext uri="{BB962C8B-B14F-4D97-AF65-F5344CB8AC3E}">
        <p14:creationId xmlns:p14="http://schemas.microsoft.com/office/powerpoint/2010/main" val="40605102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现在我们对</a:t>
            </a:r>
            <a:r>
              <a:rPr kumimoji="1" lang="en-US" altLang="zh-CN" dirty="0"/>
              <a:t>L</a:t>
            </a:r>
            <a:r>
              <a:rPr kumimoji="1" lang="zh-CN" altLang="en-US" dirty="0"/>
              <a:t>做类似操作。先要找到</a:t>
            </a:r>
            <a:r>
              <a:rPr kumimoji="1" lang="en-US" altLang="zh-CN" dirty="0"/>
              <a:t>L</a:t>
            </a:r>
            <a:r>
              <a:rPr kumimoji="1" lang="zh-CN" altLang="en-US" dirty="0"/>
              <a:t>的根节点。从</a:t>
            </a:r>
            <a:r>
              <a:rPr kumimoji="1" lang="en-US" altLang="zh-CN" dirty="0"/>
              <a:t>L</a:t>
            </a:r>
            <a:r>
              <a:rPr kumimoji="1" lang="zh-CN" altLang="en-US" dirty="0"/>
              <a:t>找到它的父节点</a:t>
            </a:r>
            <a:r>
              <a:rPr kumimoji="1" lang="en-US" altLang="zh-CN" dirty="0"/>
              <a:t>K</a:t>
            </a:r>
            <a:r>
              <a:rPr kumimoji="1" lang="zh-CN" altLang="en-US" dirty="0"/>
              <a:t>。</a:t>
            </a:r>
          </a:p>
        </p:txBody>
      </p:sp>
    </p:spTree>
    <p:extLst>
      <p:ext uri="{BB962C8B-B14F-4D97-AF65-F5344CB8AC3E}">
        <p14:creationId xmlns:p14="http://schemas.microsoft.com/office/powerpoint/2010/main" val="27771873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K</a:t>
            </a:r>
            <a:r>
              <a:rPr kumimoji="1" lang="zh-CN" altLang="en-US" dirty="0"/>
              <a:t>找到</a:t>
            </a:r>
            <a:r>
              <a:rPr kumimoji="1" lang="en-US" altLang="zh-CN" dirty="0"/>
              <a:t>J</a:t>
            </a:r>
            <a:endParaRPr kumimoji="1" lang="zh-CN" altLang="en-US" dirty="0"/>
          </a:p>
        </p:txBody>
      </p:sp>
    </p:spTree>
    <p:extLst>
      <p:ext uri="{BB962C8B-B14F-4D97-AF65-F5344CB8AC3E}">
        <p14:creationId xmlns:p14="http://schemas.microsoft.com/office/powerpoint/2010/main" val="6817660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J</a:t>
            </a:r>
            <a:r>
              <a:rPr kumimoji="1" lang="zh-CN" altLang="en-US" dirty="0"/>
              <a:t>找到</a:t>
            </a:r>
            <a:r>
              <a:rPr kumimoji="1" lang="en-US" altLang="zh-CN" dirty="0"/>
              <a:t>I</a:t>
            </a:r>
            <a:endParaRPr kumimoji="1" lang="zh-CN" altLang="en-US" dirty="0"/>
          </a:p>
        </p:txBody>
      </p:sp>
    </p:spTree>
    <p:extLst>
      <p:ext uri="{BB962C8B-B14F-4D97-AF65-F5344CB8AC3E}">
        <p14:creationId xmlns:p14="http://schemas.microsoft.com/office/powerpoint/2010/main" val="36654439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找到</a:t>
            </a:r>
            <a:r>
              <a:rPr kumimoji="1" lang="en-US" altLang="zh-CN" dirty="0"/>
              <a:t>H</a:t>
            </a:r>
            <a:endParaRPr kumimoji="1" lang="zh-CN" altLang="en-US" dirty="0"/>
          </a:p>
        </p:txBody>
      </p:sp>
    </p:spTree>
    <p:extLst>
      <p:ext uri="{BB962C8B-B14F-4D97-AF65-F5344CB8AC3E}">
        <p14:creationId xmlns:p14="http://schemas.microsoft.com/office/powerpoint/2010/main" val="319917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a:t>
            </a:r>
            <a:r>
              <a:rPr kumimoji="1" lang="en-US" altLang="zh-CN" dirty="0"/>
              <a:t>10/13/14</a:t>
            </a:r>
            <a:r>
              <a:rPr kumimoji="1" lang="zh-CN" altLang="en-US" dirty="0"/>
              <a:t>三个磁铁快开始相互吸引。</a:t>
            </a:r>
          </a:p>
        </p:txBody>
      </p:sp>
    </p:spTree>
    <p:extLst>
      <p:ext uri="{BB962C8B-B14F-4D97-AF65-F5344CB8AC3E}">
        <p14:creationId xmlns:p14="http://schemas.microsoft.com/office/powerpoint/2010/main" val="10206380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找到</a:t>
            </a:r>
            <a:r>
              <a:rPr kumimoji="1" lang="en-US" altLang="zh-CN" dirty="0"/>
              <a:t>G</a:t>
            </a:r>
            <a:r>
              <a:rPr kumimoji="1" lang="zh-CN" altLang="en-US" dirty="0"/>
              <a:t>。</a:t>
            </a:r>
            <a:r>
              <a:rPr kumimoji="1" lang="en-US" altLang="zh-CN" dirty="0"/>
              <a:t>G</a:t>
            </a:r>
            <a:r>
              <a:rPr kumimoji="1" lang="zh-CN" altLang="en-US" dirty="0"/>
              <a:t>指向自己，它是根节点。也就是说，和</a:t>
            </a:r>
            <a:r>
              <a:rPr kumimoji="1" lang="en-US" altLang="zh-CN" dirty="0"/>
              <a:t>L</a:t>
            </a:r>
            <a:r>
              <a:rPr kumimoji="1" lang="zh-CN" altLang="en-US" dirty="0"/>
              <a:t>对应的根节点是</a:t>
            </a:r>
            <a:r>
              <a:rPr kumimoji="1" lang="en-US" altLang="zh-CN" dirty="0"/>
              <a:t>G</a:t>
            </a:r>
            <a:r>
              <a:rPr kumimoji="1" lang="zh-CN" altLang="en-US" dirty="0"/>
              <a:t>。</a:t>
            </a:r>
          </a:p>
        </p:txBody>
      </p:sp>
    </p:spTree>
    <p:extLst>
      <p:ext uri="{BB962C8B-B14F-4D97-AF65-F5344CB8AC3E}">
        <p14:creationId xmlns:p14="http://schemas.microsoft.com/office/powerpoint/2010/main" val="23370039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我们开始做路径压缩，将</a:t>
            </a:r>
            <a:r>
              <a:rPr kumimoji="1" lang="en-US" altLang="zh-CN" dirty="0"/>
              <a:t>L</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12770485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30282415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41265978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21432406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现在，既然我们已经找到</a:t>
            </a:r>
            <a:r>
              <a:rPr kumimoji="1" lang="en-US" altLang="zh-CN" dirty="0"/>
              <a:t>E</a:t>
            </a:r>
            <a:r>
              <a:rPr kumimoji="1" lang="zh-CN" altLang="en-US" dirty="0"/>
              <a:t>和</a:t>
            </a:r>
            <a:r>
              <a:rPr kumimoji="1" lang="en-US" altLang="zh-CN" dirty="0"/>
              <a:t>L</a:t>
            </a:r>
            <a:r>
              <a:rPr kumimoji="1" lang="zh-CN" altLang="en-US" dirty="0"/>
              <a:t>的父亲节点，它们不是同一个节点，所以我们可以将它们合并。</a:t>
            </a:r>
          </a:p>
        </p:txBody>
      </p:sp>
    </p:spTree>
    <p:extLst>
      <p:ext uri="{BB962C8B-B14F-4D97-AF65-F5344CB8AC3E}">
        <p14:creationId xmlns:p14="http://schemas.microsoft.com/office/powerpoint/2010/main" val="53031578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F</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39031353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这样，两个组就合并成了一个更大组。因为我们前面做了路径压缩，所以后续对这个组的查询会更高效。</a:t>
            </a:r>
          </a:p>
        </p:txBody>
      </p:sp>
    </p:spTree>
    <p:extLst>
      <p:ext uri="{BB962C8B-B14F-4D97-AF65-F5344CB8AC3E}">
        <p14:creationId xmlns:p14="http://schemas.microsoft.com/office/powerpoint/2010/main" val="31289001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现在我们再来看一个例子。</a:t>
            </a:r>
            <a:endParaRPr kumimoji="1" lang="en-US" altLang="zh-CN" dirty="0"/>
          </a:p>
          <a:p>
            <a:endParaRPr kumimoji="1" lang="en-US" altLang="zh-CN" dirty="0"/>
          </a:p>
          <a:p>
            <a:r>
              <a:rPr kumimoji="1" lang="zh-CN" altLang="en-US" dirty="0"/>
              <a:t>这一次，我会先用普通的合并查找方法来演示。然后再用路径压缩优化的方式来演示。从两者的对比中，你可以理解它们之间的差异。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91951473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先用普通的合并查找方法。</a:t>
            </a:r>
            <a:endParaRPr kumimoji="1" lang="en-US" altLang="zh-CN" dirty="0"/>
          </a:p>
          <a:p>
            <a:endParaRPr kumimoji="1" lang="en-US" altLang="zh-CN" dirty="0"/>
          </a:p>
          <a:p>
            <a:r>
              <a:rPr kumimoji="1" lang="zh-CN" altLang="en-US" dirty="0"/>
              <a:t>先将</a:t>
            </a:r>
            <a:r>
              <a:rPr kumimoji="1" lang="en-US" altLang="zh-CN" dirty="0"/>
              <a:t>A</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51225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它们合并组成一个紫色的组。</a:t>
            </a:r>
          </a:p>
        </p:txBody>
      </p:sp>
    </p:spTree>
    <p:extLst>
      <p:ext uri="{BB962C8B-B14F-4D97-AF65-F5344CB8AC3E}">
        <p14:creationId xmlns:p14="http://schemas.microsoft.com/office/powerpoint/2010/main" val="137507552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23602614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2415297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38208788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a:t>
            </a:r>
          </a:p>
        </p:txBody>
      </p:sp>
    </p:spTree>
    <p:extLst>
      <p:ext uri="{BB962C8B-B14F-4D97-AF65-F5344CB8AC3E}">
        <p14:creationId xmlns:p14="http://schemas.microsoft.com/office/powerpoint/2010/main" val="3855610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732482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5099097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C</a:t>
            </a:r>
            <a:r>
              <a:rPr kumimoji="1" lang="zh-CN" altLang="en-US" dirty="0"/>
              <a:t>合并</a:t>
            </a:r>
          </a:p>
        </p:txBody>
      </p:sp>
    </p:spTree>
    <p:extLst>
      <p:ext uri="{BB962C8B-B14F-4D97-AF65-F5344CB8AC3E}">
        <p14:creationId xmlns:p14="http://schemas.microsoft.com/office/powerpoint/2010/main" val="11191069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和</a:t>
            </a:r>
            <a:r>
              <a:rPr kumimoji="1" lang="en-US" altLang="zh-CN" dirty="0"/>
              <a:t>E</a:t>
            </a:r>
            <a:r>
              <a:rPr kumimoji="1" lang="zh-CN" altLang="en-US" dirty="0"/>
              <a:t>合并。现在所有节点都在一个组中，合并结束。</a:t>
            </a:r>
            <a:endParaRPr kumimoji="1" lang="en-US" altLang="zh-CN" dirty="0"/>
          </a:p>
          <a:p>
            <a:endParaRPr kumimoji="1" lang="en-US" altLang="zh-CN" dirty="0"/>
          </a:p>
          <a:p>
            <a:r>
              <a:rPr kumimoji="1" lang="zh-CN" altLang="en-US" dirty="0"/>
              <a:t>注意，如果现在要查找</a:t>
            </a:r>
            <a:r>
              <a:rPr kumimoji="1" lang="en-US" altLang="zh-CN" dirty="0"/>
              <a:t>A</a:t>
            </a:r>
            <a:r>
              <a:rPr kumimoji="1" lang="zh-CN" altLang="en-US" dirty="0"/>
              <a:t>或者</a:t>
            </a:r>
            <a:r>
              <a:rPr kumimoji="1" lang="en-US" altLang="zh-CN" dirty="0"/>
              <a:t>J</a:t>
            </a:r>
            <a:r>
              <a:rPr kumimoji="1" lang="zh-CN" altLang="en-US" dirty="0"/>
              <a:t>隶属于哪个组，我们要查找的路径是比较长的，比如，从</a:t>
            </a:r>
            <a:r>
              <a:rPr kumimoji="1" lang="en-US" altLang="zh-CN" dirty="0"/>
              <a:t>A-&gt;B-&gt;C-D-&gt;E</a:t>
            </a:r>
            <a:r>
              <a:rPr kumimoji="1" lang="zh-CN" altLang="en-US" dirty="0"/>
              <a:t>，要找一长串。</a:t>
            </a:r>
          </a:p>
        </p:txBody>
      </p:sp>
    </p:spTree>
    <p:extLst>
      <p:ext uri="{BB962C8B-B14F-4D97-AF65-F5344CB8AC3E}">
        <p14:creationId xmlns:p14="http://schemas.microsoft.com/office/powerpoint/2010/main" val="397553532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如果使用路径压缩的话，请继续看演示。</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7029117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a:t>
            </a:r>
            <a:r>
              <a:rPr kumimoji="1" lang="en-US" altLang="zh-CN" dirty="0"/>
              <a:t>A</a:t>
            </a:r>
            <a:r>
              <a:rPr kumimoji="1" lang="zh-CN" altLang="en-US" dirty="0"/>
              <a:t>和</a:t>
            </a:r>
            <a:r>
              <a:rPr kumimoji="1" lang="en-US" altLang="zh-CN" dirty="0"/>
              <a:t>B</a:t>
            </a:r>
            <a:r>
              <a:rPr kumimoji="1" lang="zh-CN" altLang="en-US" dirty="0"/>
              <a:t>合并。</a:t>
            </a:r>
          </a:p>
        </p:txBody>
      </p:sp>
    </p:spTree>
    <p:extLst>
      <p:ext uri="{BB962C8B-B14F-4D97-AF65-F5344CB8AC3E}">
        <p14:creationId xmlns:p14="http://schemas.microsoft.com/office/powerpoint/2010/main" val="245363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11/12</a:t>
            </a:r>
            <a:r>
              <a:rPr kumimoji="1" lang="zh-CN" altLang="en-US" dirty="0"/>
              <a:t>磁铁块开始相互吸引。</a:t>
            </a:r>
          </a:p>
        </p:txBody>
      </p:sp>
    </p:spTree>
    <p:extLst>
      <p:ext uri="{BB962C8B-B14F-4D97-AF65-F5344CB8AC3E}">
        <p14:creationId xmlns:p14="http://schemas.microsoft.com/office/powerpoint/2010/main" val="4231220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7727038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3962360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6258453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合并。这些单节点合并和前面没有区别。</a:t>
            </a:r>
          </a:p>
        </p:txBody>
      </p:sp>
    </p:spTree>
    <p:extLst>
      <p:ext uri="{BB962C8B-B14F-4D97-AF65-F5344CB8AC3E}">
        <p14:creationId xmlns:p14="http://schemas.microsoft.com/office/powerpoint/2010/main" val="219295536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现在是</a:t>
            </a:r>
            <a:r>
              <a:rPr kumimoji="1" lang="en-US" altLang="zh-CN" dirty="0"/>
              <a:t>J</a:t>
            </a:r>
            <a:r>
              <a:rPr kumimoji="1" lang="zh-CN" altLang="en-US" dirty="0"/>
              <a:t>和</a:t>
            </a:r>
            <a:r>
              <a:rPr kumimoji="1" lang="en-US" altLang="zh-CN" dirty="0"/>
              <a:t>G</a:t>
            </a:r>
            <a:r>
              <a:rPr kumimoji="1" lang="zh-CN" altLang="en-US" dirty="0"/>
              <a:t>合并。先将</a:t>
            </a:r>
            <a:r>
              <a:rPr kumimoji="1" lang="en-US" altLang="zh-CN" dirty="0"/>
              <a:t>J</a:t>
            </a:r>
            <a:r>
              <a:rPr kumimoji="1" lang="zh-CN" altLang="en-US" dirty="0"/>
              <a:t>的根</a:t>
            </a:r>
            <a:r>
              <a:rPr kumimoji="1" lang="en-US" altLang="zh-CN" dirty="0"/>
              <a:t>I</a:t>
            </a:r>
            <a:r>
              <a:rPr kumimoji="1" lang="zh-CN" altLang="en-US" dirty="0"/>
              <a:t>，和</a:t>
            </a:r>
            <a:r>
              <a:rPr kumimoji="1" lang="en-US" altLang="zh-CN" dirty="0"/>
              <a:t>G</a:t>
            </a:r>
            <a:r>
              <a:rPr kumimoji="1" lang="zh-CN" altLang="en-US" dirty="0"/>
              <a:t>的根</a:t>
            </a:r>
            <a:r>
              <a:rPr kumimoji="1" lang="en-US" altLang="zh-CN" dirty="0"/>
              <a:t>H</a:t>
            </a:r>
            <a:r>
              <a:rPr kumimoji="1" lang="zh-CN" altLang="en-US" dirty="0"/>
              <a:t>进行合并。组成一个绿色组。</a:t>
            </a:r>
          </a:p>
        </p:txBody>
      </p:sp>
    </p:spTree>
    <p:extLst>
      <p:ext uri="{BB962C8B-B14F-4D97-AF65-F5344CB8AC3E}">
        <p14:creationId xmlns:p14="http://schemas.microsoft.com/office/powerpoint/2010/main" val="36141554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然后进行路径压缩，将</a:t>
            </a:r>
            <a:r>
              <a:rPr kumimoji="1" lang="en-US" altLang="zh-CN" dirty="0"/>
              <a:t>J</a:t>
            </a:r>
            <a:r>
              <a:rPr kumimoji="1" lang="zh-CN" altLang="en-US" dirty="0"/>
              <a:t>直接指向根节点</a:t>
            </a:r>
            <a:r>
              <a:rPr kumimoji="1" lang="en-US" altLang="zh-CN" dirty="0"/>
              <a:t>H</a:t>
            </a:r>
            <a:r>
              <a:rPr kumimoji="1" lang="zh-CN" altLang="en-US" dirty="0"/>
              <a:t>。</a:t>
            </a:r>
          </a:p>
        </p:txBody>
      </p:sp>
    </p:spTree>
    <p:extLst>
      <p:ext uri="{BB962C8B-B14F-4D97-AF65-F5344CB8AC3E}">
        <p14:creationId xmlns:p14="http://schemas.microsoft.com/office/powerpoint/2010/main" val="21011394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下面是要将</a:t>
            </a:r>
            <a:r>
              <a:rPr kumimoji="1" lang="en-US" altLang="zh-CN" dirty="0"/>
              <a:t>H</a:t>
            </a:r>
            <a:r>
              <a:rPr kumimoji="1" lang="zh-CN" altLang="en-US" dirty="0"/>
              <a:t>和</a:t>
            </a:r>
            <a:r>
              <a:rPr kumimoji="1" lang="en-US" altLang="zh-CN" dirty="0"/>
              <a:t>F</a:t>
            </a:r>
            <a:r>
              <a:rPr kumimoji="1" lang="zh-CN" altLang="en-US" dirty="0"/>
              <a:t>进行合并，可以直接将</a:t>
            </a:r>
            <a:r>
              <a:rPr kumimoji="1" lang="en-US" altLang="zh-CN" dirty="0"/>
              <a:t>H</a:t>
            </a:r>
            <a:r>
              <a:rPr kumimoji="1" lang="zh-CN" altLang="en-US" dirty="0"/>
              <a:t>指向</a:t>
            </a:r>
            <a:r>
              <a:rPr kumimoji="1" lang="en-US" altLang="zh-CN" dirty="0"/>
              <a:t>F</a:t>
            </a:r>
            <a:r>
              <a:rPr kumimoji="1" lang="zh-CN" altLang="en-US" dirty="0"/>
              <a:t>的根节点，也就是</a:t>
            </a:r>
            <a:r>
              <a:rPr kumimoji="1" lang="en-US" altLang="zh-CN" dirty="0"/>
              <a:t>E</a:t>
            </a:r>
            <a:r>
              <a:rPr kumimoji="1" lang="zh-CN" altLang="en-US" dirty="0"/>
              <a:t>。这里为了演示方便，我们将大组合并入小组，实际这样做也是可以的。</a:t>
            </a:r>
          </a:p>
        </p:txBody>
      </p:sp>
    </p:spTree>
    <p:extLst>
      <p:ext uri="{BB962C8B-B14F-4D97-AF65-F5344CB8AC3E}">
        <p14:creationId xmlns:p14="http://schemas.microsoft.com/office/powerpoint/2010/main" val="396130595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A</a:t>
            </a:r>
            <a:r>
              <a:rPr kumimoji="1" lang="zh-CN" altLang="en-US" dirty="0"/>
              <a:t>和</a:t>
            </a:r>
            <a:r>
              <a:rPr kumimoji="1" lang="en-US" altLang="zh-CN" dirty="0"/>
              <a:t>C</a:t>
            </a:r>
            <a:r>
              <a:rPr kumimoji="1" lang="zh-CN" altLang="en-US" dirty="0"/>
              <a:t>合并，先将</a:t>
            </a:r>
            <a:r>
              <a:rPr kumimoji="1" lang="en-US" altLang="zh-CN" dirty="0"/>
              <a:t>A</a:t>
            </a:r>
            <a:r>
              <a:rPr kumimoji="1" lang="zh-CN" altLang="en-US" dirty="0"/>
              <a:t>的根</a:t>
            </a:r>
            <a:r>
              <a:rPr kumimoji="1" lang="en-US" altLang="zh-CN" dirty="0"/>
              <a:t>B</a:t>
            </a:r>
            <a:r>
              <a:rPr kumimoji="1" lang="zh-CN" altLang="en-US" dirty="0"/>
              <a:t>，指向</a:t>
            </a:r>
            <a:r>
              <a:rPr kumimoji="1" lang="en-US" altLang="zh-CN" dirty="0"/>
              <a:t>C</a:t>
            </a:r>
            <a:r>
              <a:rPr kumimoji="1" lang="zh-CN" altLang="en-US" dirty="0"/>
              <a:t>的根</a:t>
            </a:r>
            <a:r>
              <a:rPr kumimoji="1" lang="en-US" altLang="zh-CN" dirty="0"/>
              <a:t>D</a:t>
            </a:r>
            <a:r>
              <a:rPr kumimoji="1" lang="zh-CN" altLang="en-US" dirty="0"/>
              <a:t>。</a:t>
            </a:r>
          </a:p>
        </p:txBody>
      </p:sp>
    </p:spTree>
    <p:extLst>
      <p:ext uri="{BB962C8B-B14F-4D97-AF65-F5344CB8AC3E}">
        <p14:creationId xmlns:p14="http://schemas.microsoft.com/office/powerpoint/2010/main" val="26189531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再进行路径压缩，将</a:t>
            </a:r>
            <a:r>
              <a:rPr kumimoji="1" lang="en-US" altLang="zh-CN" dirty="0"/>
              <a:t>A</a:t>
            </a:r>
            <a:r>
              <a:rPr kumimoji="1" lang="zh-CN" altLang="en-US" dirty="0"/>
              <a:t>直接指向</a:t>
            </a:r>
            <a:r>
              <a:rPr kumimoji="1" lang="en-US" altLang="zh-CN" dirty="0"/>
              <a:t>D</a:t>
            </a:r>
            <a:r>
              <a:rPr kumimoji="1" lang="zh-CN" altLang="en-US" dirty="0"/>
              <a:t>。</a:t>
            </a:r>
          </a:p>
        </p:txBody>
      </p:sp>
    </p:spTree>
    <p:extLst>
      <p:ext uri="{BB962C8B-B14F-4D97-AF65-F5344CB8AC3E}">
        <p14:creationId xmlns:p14="http://schemas.microsoft.com/office/powerpoint/2010/main" val="307282248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下面将</a:t>
            </a:r>
            <a:r>
              <a:rPr kumimoji="1" lang="en-US" altLang="zh-CN" dirty="0"/>
              <a:t>D</a:t>
            </a:r>
            <a:r>
              <a:rPr kumimoji="1" lang="zh-CN" altLang="en-US" dirty="0"/>
              <a:t>和</a:t>
            </a:r>
            <a:r>
              <a:rPr kumimoji="1" lang="en-US" altLang="zh-CN" dirty="0"/>
              <a:t>E</a:t>
            </a:r>
            <a:r>
              <a:rPr kumimoji="1" lang="zh-CN" altLang="en-US" dirty="0"/>
              <a:t>两个根合并。</a:t>
            </a:r>
          </a:p>
        </p:txBody>
      </p:sp>
    </p:spTree>
    <p:extLst>
      <p:ext uri="{BB962C8B-B14F-4D97-AF65-F5344CB8AC3E}">
        <p14:creationId xmlns:p14="http://schemas.microsoft.com/office/powerpoint/2010/main" val="217190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和</a:t>
            </a:r>
            <a:r>
              <a:rPr kumimoji="1" lang="en-US" altLang="zh-CN" dirty="0"/>
              <a:t>12</a:t>
            </a:r>
            <a:r>
              <a:rPr kumimoji="1" lang="zh-CN" altLang="en-US" dirty="0"/>
              <a:t>合并组成一个红色组。</a:t>
            </a:r>
          </a:p>
        </p:txBody>
      </p:sp>
    </p:spTree>
    <p:extLst>
      <p:ext uri="{BB962C8B-B14F-4D97-AF65-F5344CB8AC3E}">
        <p14:creationId xmlns:p14="http://schemas.microsoft.com/office/powerpoint/2010/main" val="213996667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G</a:t>
            </a:r>
            <a:r>
              <a:rPr kumimoji="1" lang="zh-CN" altLang="en-US" dirty="0"/>
              <a:t>和</a:t>
            </a:r>
            <a:r>
              <a:rPr kumimoji="1" lang="en-US" altLang="zh-CN" dirty="0"/>
              <a:t>B</a:t>
            </a:r>
            <a:r>
              <a:rPr kumimoji="1" lang="zh-CN" altLang="en-US" dirty="0"/>
              <a:t>进行合并。</a:t>
            </a:r>
            <a:r>
              <a:rPr kumimoji="1" lang="en-US" altLang="zh-CN" dirty="0"/>
              <a:t>G</a:t>
            </a:r>
            <a:r>
              <a:rPr kumimoji="1" lang="zh-CN" altLang="en-US" dirty="0"/>
              <a:t>和</a:t>
            </a:r>
            <a:r>
              <a:rPr kumimoji="1" lang="en-US" altLang="zh-CN" dirty="0"/>
              <a:t>B</a:t>
            </a:r>
            <a:r>
              <a:rPr kumimoji="1" lang="zh-CN" altLang="en-US" dirty="0"/>
              <a:t>已经在同一组，它们的根都是</a:t>
            </a:r>
            <a:r>
              <a:rPr kumimoji="1" lang="en-US" altLang="zh-CN" dirty="0"/>
              <a:t>E</a:t>
            </a:r>
            <a:r>
              <a:rPr kumimoji="1" lang="zh-CN" altLang="en-US" dirty="0"/>
              <a:t>，所以这边不需要合并，但是还是可以做路径压缩。</a:t>
            </a:r>
            <a:endParaRPr kumimoji="1" lang="en-US" altLang="zh-CN" dirty="0"/>
          </a:p>
          <a:p>
            <a:endParaRPr kumimoji="1" lang="en-US" altLang="zh-CN" dirty="0"/>
          </a:p>
          <a:p>
            <a:r>
              <a:rPr kumimoji="1" lang="zh-CN" altLang="en-US" dirty="0"/>
              <a:t>将</a:t>
            </a:r>
            <a:r>
              <a:rPr kumimoji="1" lang="en-US" altLang="zh-CN" dirty="0"/>
              <a:t>G</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66704058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B</a:t>
            </a:r>
            <a:r>
              <a:rPr kumimoji="1" lang="zh-CN" altLang="en-US" dirty="0"/>
              <a:t>也直接指向根节点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5304208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最后一个将</a:t>
            </a:r>
            <a:r>
              <a:rPr kumimoji="1" lang="en-US" altLang="zh-CN" dirty="0"/>
              <a:t>I</a:t>
            </a:r>
            <a:r>
              <a:rPr kumimoji="1" lang="zh-CN" altLang="en-US" dirty="0"/>
              <a:t>和</a:t>
            </a:r>
            <a:r>
              <a:rPr kumimoji="1" lang="en-US" altLang="zh-CN" dirty="0"/>
              <a:t>J</a:t>
            </a:r>
            <a:r>
              <a:rPr kumimoji="1" lang="zh-CN" altLang="en-US" dirty="0"/>
              <a:t>合并，同样的，将</a:t>
            </a:r>
            <a:r>
              <a:rPr kumimoji="1" lang="en-US" altLang="zh-CN" dirty="0"/>
              <a:t>J</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415704500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rPr lang="en-US" dirty="0" err="1"/>
              <a:t>再将I直接指向根节点E</a:t>
            </a:r>
            <a:r>
              <a:rPr lang="zh-CN" altLang="en-US" dirty="0"/>
              <a:t>。</a:t>
            </a:r>
            <a:endParaRPr lang="en-US" dirty="0"/>
          </a:p>
          <a:p>
            <a:endParaRPr lang="en-US" altLang="zh-CN" dirty="0"/>
          </a:p>
          <a:p>
            <a:r>
              <a:rPr lang="zh-CN" altLang="en-US" dirty="0"/>
              <a:t>随着不断的合并，我们的并查集结构会最终稳定，大部分节点都和根靠得很近，后续查找合并的效率也会越来越高。</a:t>
            </a:r>
            <a:endParaRPr lang="en-US" altLang="zh-CN" dirty="0"/>
          </a:p>
          <a:p>
            <a:endParaRPr lang="en-US" altLang="zh-CN" dirty="0"/>
          </a:p>
          <a:p>
            <a:r>
              <a:rPr lang="zh-CN" altLang="en-US" dirty="0"/>
              <a:t>所以，采用路径压缩算法以后，并查集主要操作的复杂度，总体平摊下来是线性的。</a:t>
            </a:r>
            <a:endParaRPr lang="en-US" altLang="zh-CN" dirty="0"/>
          </a:p>
          <a:p>
            <a:endParaRPr lang="en-US" dirty="0"/>
          </a:p>
          <a:p>
            <a:r>
              <a:rPr lang="zh-CN" altLang="en-US" dirty="0"/>
              <a:t>好的，关于并查集的路径合并算法，我就给大家演示到这边，下节课我会以现场编程方式，演示如何实现并查集。</a:t>
            </a:r>
            <a:endParaRPr lang="en-US" altLang="zh-CN" dirty="0"/>
          </a:p>
          <a:p>
            <a:endParaRPr lang="en-US"/>
          </a:p>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现在，磁铁块</a:t>
            </a:r>
            <a:r>
              <a:rPr kumimoji="1" lang="en-US" altLang="zh-CN" dirty="0"/>
              <a:t>9</a:t>
            </a:r>
            <a:r>
              <a:rPr kumimoji="1" lang="zh-CN" altLang="en-US" dirty="0"/>
              <a:t>和蓝色组开始相互吸引。</a:t>
            </a:r>
          </a:p>
        </p:txBody>
      </p:sp>
    </p:spTree>
    <p:extLst>
      <p:ext uri="{BB962C8B-B14F-4D97-AF65-F5344CB8AC3E}">
        <p14:creationId xmlns:p14="http://schemas.microsoft.com/office/powerpoint/2010/main" val="331253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a:t>
            </a:r>
            <a:r>
              <a:rPr kumimoji="1" lang="en-US" altLang="zh-CN" dirty="0"/>
              <a:t>9</a:t>
            </a:r>
            <a:r>
              <a:rPr kumimoji="1" lang="zh-CN" altLang="en-US" dirty="0"/>
              <a:t>就加入了蓝色组，成为蓝色组的一员。</a:t>
            </a:r>
          </a:p>
        </p:txBody>
      </p:sp>
    </p:spTree>
    <p:extLst>
      <p:ext uri="{BB962C8B-B14F-4D97-AF65-F5344CB8AC3E}">
        <p14:creationId xmlns:p14="http://schemas.microsoft.com/office/powerpoint/2010/main" val="270871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蓝色组和黄色组也可以相互吸引。</a:t>
            </a:r>
          </a:p>
        </p:txBody>
      </p:sp>
    </p:spTree>
    <p:extLst>
      <p:ext uri="{BB962C8B-B14F-4D97-AF65-F5344CB8AC3E}">
        <p14:creationId xmlns:p14="http://schemas.microsoft.com/office/powerpoint/2010/main" val="307831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它们合并组成一个更大的蓝色组。现在如果要查找</a:t>
            </a:r>
            <a:r>
              <a:rPr kumimoji="1" lang="en-US" altLang="zh-CN" dirty="0"/>
              <a:t>2/3</a:t>
            </a:r>
            <a:r>
              <a:rPr kumimoji="1" lang="zh-CN" altLang="en-US" dirty="0"/>
              <a:t>或者</a:t>
            </a:r>
            <a:r>
              <a:rPr kumimoji="1" lang="en-US" altLang="zh-CN" dirty="0"/>
              <a:t>6</a:t>
            </a:r>
            <a:r>
              <a:rPr kumimoji="1" lang="zh-CN" altLang="en-US" dirty="0"/>
              <a:t>的话，我们说它们都在蓝色组中。</a:t>
            </a:r>
          </a:p>
        </p:txBody>
      </p:sp>
    </p:spTree>
    <p:extLst>
      <p:ext uri="{BB962C8B-B14F-4D97-AF65-F5344CB8AC3E}">
        <p14:creationId xmlns:p14="http://schemas.microsoft.com/office/powerpoint/2010/main" val="21000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接下来，不同的组，还有剩下的磁体块，会进一步</a:t>
            </a:r>
            <a:r>
              <a:rPr kumimoji="1" lang="en-US" altLang="zh-CN" dirty="0"/>
              <a:t>UNION</a:t>
            </a:r>
            <a:r>
              <a:rPr kumimoji="1" lang="zh-CN" altLang="en-US" dirty="0"/>
              <a:t>合并，请继续看演示。。。</a:t>
            </a:r>
          </a:p>
        </p:txBody>
      </p:sp>
    </p:spTree>
    <p:extLst>
      <p:ext uri="{BB962C8B-B14F-4D97-AF65-F5344CB8AC3E}">
        <p14:creationId xmlns:p14="http://schemas.microsoft.com/office/powerpoint/2010/main" val="373279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之后，我会演示使用并查集的一个经典的例子，也就是克努斯卡尔最小生成树算法，这是一个非常优雅的算法。</a:t>
            </a:r>
            <a:endParaRPr kumimoji="1" lang="en-US" altLang="zh-CN" dirty="0"/>
          </a:p>
          <a:p>
            <a:endParaRPr kumimoji="1" lang="en-US" altLang="zh-CN" dirty="0"/>
          </a:p>
          <a:p>
            <a:r>
              <a:rPr kumimoji="1" lang="zh-CN" altLang="en-US" dirty="0"/>
              <a:t>之后，我会演示并查集的一些实现细节，主要是它的查找和合并操作。最后，我还会展示如何通过路径压缩</a:t>
            </a:r>
            <a:r>
              <a:rPr kumimoji="1" lang="en-US" altLang="zh-CN" dirty="0"/>
              <a:t>(Path compression)</a:t>
            </a:r>
            <a:r>
              <a:rPr kumimoji="1" lang="zh-CN" altLang="en-US" dirty="0"/>
              <a:t>来优化并查集的操作复杂度。</a:t>
            </a:r>
            <a:endParaRPr kumimoji="1" lang="en-US" altLang="zh-CN" dirty="0"/>
          </a:p>
          <a:p>
            <a:endParaRPr kumimoji="1" lang="en-US" altLang="zh-CN" dirty="0"/>
          </a:p>
          <a:p>
            <a:r>
              <a:rPr kumimoji="1" lang="zh-CN" altLang="en-US" dirty="0"/>
              <a:t>当然，在本系列的最后一课，我也会以现场编程的方式，讲解如何实现并查集。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好的，现在合并结束，所有磁体块都合并入一个大的蓝色组。</a:t>
            </a:r>
            <a:endParaRPr kumimoji="1" lang="en-US" altLang="zh-CN" dirty="0"/>
          </a:p>
          <a:p>
            <a:endParaRPr kumimoji="1" lang="en-US" altLang="zh-CN" dirty="0"/>
          </a:p>
          <a:p>
            <a:r>
              <a:rPr kumimoji="1" lang="zh-CN" altLang="en-US" dirty="0"/>
              <a:t>并查集就是这样一种数据结构，它可以将不同的元素快速高效地合并成组，也可以快速查找某个元素在哪一个组当中。</a:t>
            </a:r>
          </a:p>
        </p:txBody>
      </p:sp>
    </p:spTree>
    <p:extLst>
      <p:ext uri="{BB962C8B-B14F-4D97-AF65-F5344CB8AC3E}">
        <p14:creationId xmlns:p14="http://schemas.microsoft.com/office/powerpoint/2010/main" val="2042206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rPr lang="en-US" dirty="0" err="1"/>
              <a:t>并查集的使用场景很广泛</a:t>
            </a:r>
            <a:r>
              <a:rPr lang="zh-CN" altLang="en-US" dirty="0"/>
              <a:t>，其中一个是用在克努斯卡尔最小生成树算法，这个算法我下节课还会再演示。</a:t>
            </a:r>
            <a:endParaRPr lang="en-US" altLang="zh-CN" dirty="0"/>
          </a:p>
          <a:p>
            <a:endParaRPr lang="en-US" dirty="0"/>
          </a:p>
          <a:p>
            <a:r>
              <a:rPr lang="zh-CN" altLang="en-US" dirty="0"/>
              <a:t>第二个是网格渗透模型</a:t>
            </a:r>
            <a:r>
              <a:rPr lang="en-US" altLang="zh-CN" dirty="0"/>
              <a:t>(Grid percolation)</a:t>
            </a:r>
            <a:r>
              <a:rPr lang="zh-CN" altLang="en-US" dirty="0"/>
              <a:t>，在一个网格中，有一堆圆点，我们要检查是否存在路径，可以从底部的点到达顶部的点，或者反过来也一样。通过并查集的路径合并，我们可以实现高效地查找。</a:t>
            </a:r>
            <a:endParaRPr lang="en-US" altLang="zh-CN" dirty="0"/>
          </a:p>
          <a:p>
            <a:endParaRPr lang="en-US" altLang="zh-CN" dirty="0"/>
          </a:p>
          <a:p>
            <a:r>
              <a:rPr lang="en-US" dirty="0" err="1"/>
              <a:t>第三个是网络连接问题</a:t>
            </a:r>
            <a:r>
              <a:rPr lang="zh-CN" altLang="en-US" dirty="0"/>
              <a:t>，通过并查集，我们可以检查图中的两个点，是否可以通过一系列的边，连接起来。</a:t>
            </a:r>
            <a:endParaRPr lang="en-US" dirty="0"/>
          </a:p>
          <a:p>
            <a:endParaRPr lang="en-US" dirty="0"/>
          </a:p>
          <a:p>
            <a:r>
              <a:rPr lang="en-US" dirty="0" err="1"/>
              <a:t>另外还有一些高级的应用场景</a:t>
            </a:r>
            <a:r>
              <a:rPr lang="zh-CN" altLang="en-US" dirty="0"/>
              <a:t>，例如，查找树当中的最近公共祖先，还有图像处理等等。</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好，本课的最后我们来看一下并查集的时间复杂度。总体上，并查集是一种比较高效的数据结构。</a:t>
            </a:r>
            <a:endParaRPr kumimoji="1" lang="en-US" altLang="zh-CN" dirty="0"/>
          </a:p>
          <a:p>
            <a:endParaRPr kumimoji="1" lang="en-US" altLang="zh-CN" dirty="0"/>
          </a:p>
          <a:p>
            <a:r>
              <a:rPr kumimoji="1" lang="zh-CN" altLang="en-US" dirty="0"/>
              <a:t>构建一个并查集的复杂度是线性级的，这个还不错。</a:t>
            </a:r>
            <a:endParaRPr kumimoji="1" lang="en-US" altLang="zh-CN" dirty="0"/>
          </a:p>
          <a:p>
            <a:endParaRPr kumimoji="1" lang="en-US" altLang="zh-CN" dirty="0"/>
          </a:p>
          <a:p>
            <a:r>
              <a:rPr kumimoji="1" lang="zh-CN" altLang="en-US" dirty="0"/>
              <a:t>合并</a:t>
            </a:r>
            <a:r>
              <a:rPr kumimoji="1" lang="en-US" altLang="zh-CN" dirty="0"/>
              <a:t>Union</a:t>
            </a:r>
            <a:r>
              <a:rPr kumimoji="1" lang="zh-CN" altLang="en-US" dirty="0"/>
              <a:t>，查找</a:t>
            </a:r>
            <a:r>
              <a:rPr kumimoji="1" lang="en-US" altLang="zh-CN" dirty="0"/>
              <a:t>Find</a:t>
            </a:r>
            <a:r>
              <a:rPr kumimoji="1" lang="zh-CN" altLang="en-US" dirty="0"/>
              <a:t>，还有获取某个组的大小，检查两个组是否连在一起，这些操作都是平摊的</a:t>
            </a:r>
            <a:r>
              <a:rPr kumimoji="1" lang="en-US" altLang="zh-CN" dirty="0"/>
              <a:t>Amortized</a:t>
            </a:r>
            <a:r>
              <a:rPr kumimoji="1" lang="zh-CN" altLang="en-US" dirty="0"/>
              <a:t>常量时间。平摊的意思是说，这些操作并不总是常量时间，但是平摊下来是常量时间的。</a:t>
            </a:r>
            <a:endParaRPr kumimoji="1" lang="en-US" altLang="zh-CN" dirty="0"/>
          </a:p>
          <a:p>
            <a:endParaRPr kumimoji="1" lang="en-US" altLang="zh-CN" dirty="0"/>
          </a:p>
          <a:p>
            <a:r>
              <a:rPr kumimoji="1" lang="zh-CN" altLang="en-US" dirty="0"/>
              <a:t>最后一个是检查组的数量，这个是常量级的，非常快。</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1290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你好，欢迎回到波波微课！</a:t>
            </a:r>
            <a:endParaRPr kumimoji="1" lang="en-US" altLang="zh-CN" dirty="0"/>
          </a:p>
          <a:p>
            <a:endParaRPr kumimoji="1" lang="en-US" altLang="zh-CN" dirty="0"/>
          </a:p>
          <a:p>
            <a:r>
              <a:rPr kumimoji="1" lang="zh-CN" altLang="en-US" dirty="0"/>
              <a:t>今天我们来演示并查集的一个应用，也就是克努斯卡尔最小生成树算法。</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594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那么，什么是克努斯卡尔卡尔最小生成树算法呢？</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这是克努斯卡尔卡尔最小生成树的定义。</a:t>
            </a:r>
          </a:p>
        </p:txBody>
      </p:sp>
    </p:spTree>
    <p:extLst>
      <p:ext uri="{BB962C8B-B14F-4D97-AF65-F5344CB8AC3E}">
        <p14:creationId xmlns:p14="http://schemas.microsoft.com/office/powerpoint/2010/main" val="56905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这边有一个图，上面有一些顶点和边，边上还带有权重数字。</a:t>
            </a:r>
          </a:p>
        </p:txBody>
      </p:sp>
    </p:spTree>
    <p:extLst>
      <p:ext uri="{BB962C8B-B14F-4D97-AF65-F5344CB8AC3E}">
        <p14:creationId xmlns:p14="http://schemas.microsoft.com/office/powerpoint/2010/main" val="111281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那么，这边我展示了可能的一棵最小生成树。如果把这棵树的边的权重都加起来，可以得到总的权重</a:t>
            </a:r>
            <a:r>
              <a:rPr kumimoji="1" lang="en-US" altLang="zh-CN" dirty="0"/>
              <a:t>weight=14</a:t>
            </a:r>
            <a:r>
              <a:rPr kumimoji="1" lang="zh-CN" altLang="en-US" dirty="0"/>
              <a:t>。注意，最小生成树可能并不唯一，也就是说，有可能存在其它的最小生成树，它的总权重也是</a:t>
            </a:r>
            <a:r>
              <a:rPr kumimoji="1" lang="en-US" altLang="zh-CN" dirty="0"/>
              <a:t>14</a:t>
            </a:r>
            <a:r>
              <a:rPr kumimoji="1" lang="zh-CN" altLang="en-US" dirty="0"/>
              <a:t>。</a:t>
            </a:r>
          </a:p>
        </p:txBody>
      </p:sp>
    </p:spTree>
    <p:extLst>
      <p:ext uri="{BB962C8B-B14F-4D97-AF65-F5344CB8AC3E}">
        <p14:creationId xmlns:p14="http://schemas.microsoft.com/office/powerpoint/2010/main" val="22752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上面的算法中的合并和查找，我们就可以基于并查集来实现。</a:t>
            </a:r>
          </a:p>
        </p:txBody>
      </p:sp>
    </p:spTree>
    <p:extLst>
      <p:ext uri="{BB962C8B-B14F-4D97-AF65-F5344CB8AC3E}">
        <p14:creationId xmlns:p14="http://schemas.microsoft.com/office/powerpoint/2010/main" val="97171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下面来演示克努斯卡尔算法的运行。</a:t>
            </a:r>
          </a:p>
        </p:txBody>
      </p:sp>
    </p:spTree>
    <p:extLst>
      <p:ext uri="{BB962C8B-B14F-4D97-AF65-F5344CB8AC3E}">
        <p14:creationId xmlns:p14="http://schemas.microsoft.com/office/powerpoint/2010/main" val="317512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rPr lang="zh-CN" altLang="en-US" dirty="0"/>
              <a:t>首先，我们要将所有的边，根据边上的权重进行排序，排序结果如左边所示。然后我们根据权重从小到大，依次处理每一条边。</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好，下面先介绍什么是并查集，并给出演示样例。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首先处理的是最小的边，也就是</a:t>
            </a:r>
            <a:r>
              <a:rPr kumimoji="1" lang="en-US" altLang="zh-CN" dirty="0"/>
              <a:t>I to J</a:t>
            </a:r>
            <a:r>
              <a:rPr kumimoji="1" lang="zh-CN" altLang="en-US" dirty="0"/>
              <a:t>，我将它们之间的边高亮显示出来。</a:t>
            </a:r>
          </a:p>
        </p:txBody>
      </p:sp>
    </p:spTree>
    <p:extLst>
      <p:ext uri="{BB962C8B-B14F-4D97-AF65-F5344CB8AC3E}">
        <p14:creationId xmlns:p14="http://schemas.microsoft.com/office/powerpoint/2010/main" val="268534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当前</a:t>
            </a:r>
            <a:r>
              <a:rPr kumimoji="1" lang="en-US" altLang="zh-CN" dirty="0"/>
              <a:t>I</a:t>
            </a:r>
            <a:r>
              <a:rPr kumimoji="1" lang="zh-CN" altLang="en-US" dirty="0"/>
              <a:t>和</a:t>
            </a:r>
            <a:r>
              <a:rPr kumimoji="1" lang="en-US" altLang="zh-CN" dirty="0"/>
              <a:t>J</a:t>
            </a:r>
            <a:r>
              <a:rPr kumimoji="1" lang="zh-CN" altLang="en-US" dirty="0"/>
              <a:t>都不属于任何组，所以我将它们合并起来，合并成黄色组。</a:t>
            </a:r>
          </a:p>
        </p:txBody>
      </p:sp>
    </p:spTree>
    <p:extLst>
      <p:ext uri="{BB962C8B-B14F-4D97-AF65-F5344CB8AC3E}">
        <p14:creationId xmlns:p14="http://schemas.microsoft.com/office/powerpoint/2010/main" val="286049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A to E</a:t>
            </a:r>
            <a:r>
              <a:rPr kumimoji="1" lang="zh-CN" altLang="en-US" dirty="0"/>
              <a:t>。</a:t>
            </a:r>
          </a:p>
        </p:txBody>
      </p:sp>
    </p:spTree>
    <p:extLst>
      <p:ext uri="{BB962C8B-B14F-4D97-AF65-F5344CB8AC3E}">
        <p14:creationId xmlns:p14="http://schemas.microsoft.com/office/powerpoint/2010/main" val="315059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E</a:t>
            </a:r>
            <a:r>
              <a:rPr kumimoji="1" lang="zh-CN" altLang="en-US" dirty="0"/>
              <a:t>都还不属于任何组，所以我将它们合并起来，组成紫色组。</a:t>
            </a:r>
          </a:p>
        </p:txBody>
      </p:sp>
    </p:spTree>
    <p:extLst>
      <p:ext uri="{BB962C8B-B14F-4D97-AF65-F5344CB8AC3E}">
        <p14:creationId xmlns:p14="http://schemas.microsoft.com/office/powerpoint/2010/main" val="3520514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C to I</a:t>
            </a:r>
            <a:r>
              <a:rPr kumimoji="1" lang="zh-CN" altLang="en-US" dirty="0"/>
              <a:t>。</a:t>
            </a:r>
          </a:p>
        </p:txBody>
      </p:sp>
    </p:spTree>
    <p:extLst>
      <p:ext uri="{BB962C8B-B14F-4D97-AF65-F5344CB8AC3E}">
        <p14:creationId xmlns:p14="http://schemas.microsoft.com/office/powerpoint/2010/main" val="221419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已经属于黄色组，但是</a:t>
            </a:r>
            <a:r>
              <a:rPr kumimoji="1" lang="en-US" altLang="zh-CN" dirty="0"/>
              <a:t>C</a:t>
            </a:r>
            <a:r>
              <a:rPr kumimoji="1" lang="zh-CN" altLang="en-US" dirty="0"/>
              <a:t>还不属于任何组，所以可以将</a:t>
            </a:r>
            <a:r>
              <a:rPr kumimoji="1" lang="en-US" altLang="zh-CN" dirty="0"/>
              <a:t>C</a:t>
            </a:r>
            <a:r>
              <a:rPr kumimoji="1" lang="zh-CN" altLang="en-US" dirty="0"/>
              <a:t>也加入黄色组。</a:t>
            </a:r>
          </a:p>
        </p:txBody>
      </p:sp>
    </p:spTree>
    <p:extLst>
      <p:ext uri="{BB962C8B-B14F-4D97-AF65-F5344CB8AC3E}">
        <p14:creationId xmlns:p14="http://schemas.microsoft.com/office/powerpoint/2010/main" val="3658014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E to F</a:t>
            </a:r>
            <a:r>
              <a:rPr kumimoji="1" lang="zh-CN" altLang="en-US" dirty="0"/>
              <a:t>。</a:t>
            </a:r>
          </a:p>
        </p:txBody>
      </p:sp>
    </p:spTree>
    <p:extLst>
      <p:ext uri="{BB962C8B-B14F-4D97-AF65-F5344CB8AC3E}">
        <p14:creationId xmlns:p14="http://schemas.microsoft.com/office/powerpoint/2010/main" val="61622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已经属于紫色组，但是</a:t>
            </a:r>
            <a:r>
              <a:rPr kumimoji="1" lang="en-US" altLang="zh-CN" dirty="0"/>
              <a:t>F</a:t>
            </a:r>
            <a:r>
              <a:rPr kumimoji="1" lang="zh-CN" altLang="en-US" dirty="0"/>
              <a:t>还不属于任何组，所以将</a:t>
            </a:r>
            <a:r>
              <a:rPr kumimoji="1" lang="en-US" altLang="zh-CN" dirty="0"/>
              <a:t>F</a:t>
            </a:r>
            <a:r>
              <a:rPr kumimoji="1" lang="zh-CN" altLang="en-US" dirty="0"/>
              <a:t>也加入紫色组。</a:t>
            </a:r>
          </a:p>
        </p:txBody>
      </p:sp>
    </p:spTree>
    <p:extLst>
      <p:ext uri="{BB962C8B-B14F-4D97-AF65-F5344CB8AC3E}">
        <p14:creationId xmlns:p14="http://schemas.microsoft.com/office/powerpoint/2010/main" val="315933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G</a:t>
            </a:r>
            <a:r>
              <a:rPr kumimoji="1" lang="zh-CN" altLang="en-US" dirty="0"/>
              <a:t>和</a:t>
            </a:r>
            <a:r>
              <a:rPr kumimoji="1" lang="en-US" altLang="zh-CN" dirty="0"/>
              <a:t>H</a:t>
            </a:r>
            <a:r>
              <a:rPr kumimoji="1" lang="zh-CN" altLang="en-US" dirty="0"/>
              <a:t>。</a:t>
            </a:r>
          </a:p>
        </p:txBody>
      </p:sp>
    </p:spTree>
    <p:extLst>
      <p:ext uri="{BB962C8B-B14F-4D97-AF65-F5344CB8AC3E}">
        <p14:creationId xmlns:p14="http://schemas.microsoft.com/office/powerpoint/2010/main" val="109580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都还不属于任何组，所以我们可以将它们合并加入到一个红色组。</a:t>
            </a:r>
          </a:p>
        </p:txBody>
      </p:sp>
    </p:spTree>
    <p:extLst>
      <p:ext uri="{BB962C8B-B14F-4D97-AF65-F5344CB8AC3E}">
        <p14:creationId xmlns:p14="http://schemas.microsoft.com/office/powerpoint/2010/main" val="40699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a:t>
            </a:r>
            <a:r>
              <a:rPr kumimoji="1" lang="en-US" altLang="zh-CN" dirty="0"/>
              <a:t>(</a:t>
            </a:r>
            <a:r>
              <a:rPr kumimoji="1" lang="zh-CN" altLang="en-US" dirty="0"/>
              <a:t>或者说分组</a:t>
            </a:r>
            <a:r>
              <a:rPr kumimoji="1" lang="en-US" altLang="zh-CN" dirty="0"/>
              <a:t>)</a:t>
            </a:r>
            <a:r>
              <a:rPr kumimoji="1" lang="zh-CN" altLang="en-US" dirty="0"/>
              <a:t>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B to D</a:t>
            </a:r>
            <a:r>
              <a:rPr kumimoji="1" lang="zh-CN" altLang="en-US" dirty="0"/>
              <a:t>。</a:t>
            </a:r>
          </a:p>
        </p:txBody>
      </p:sp>
    </p:spTree>
    <p:extLst>
      <p:ext uri="{BB962C8B-B14F-4D97-AF65-F5344CB8AC3E}">
        <p14:creationId xmlns:p14="http://schemas.microsoft.com/office/powerpoint/2010/main" val="2110650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它们也都还不属于任何组，所以将他们合并到绿色组。</a:t>
            </a:r>
          </a:p>
        </p:txBody>
      </p:sp>
    </p:spTree>
    <p:extLst>
      <p:ext uri="{BB962C8B-B14F-4D97-AF65-F5344CB8AC3E}">
        <p14:creationId xmlns:p14="http://schemas.microsoft.com/office/powerpoint/2010/main" val="1222735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a:t>
            </a:r>
            <a:r>
              <a:rPr kumimoji="1" lang="en-US" altLang="zh-CN" dirty="0"/>
              <a:t>C to J</a:t>
            </a:r>
            <a:r>
              <a:rPr kumimoji="1" lang="zh-CN" altLang="en-US" dirty="0"/>
              <a:t>是比较有意思的。</a:t>
            </a:r>
          </a:p>
        </p:txBody>
      </p:sp>
    </p:spTree>
    <p:extLst>
      <p:ext uri="{BB962C8B-B14F-4D97-AF65-F5344CB8AC3E}">
        <p14:creationId xmlns:p14="http://schemas.microsoft.com/office/powerpoint/2010/main" val="99914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两个顶点</a:t>
            </a:r>
            <a:r>
              <a:rPr kumimoji="1" lang="en-US" altLang="zh-CN" dirty="0"/>
              <a:t>C</a:t>
            </a:r>
            <a:r>
              <a:rPr kumimoji="1" lang="zh-CN" altLang="en-US" dirty="0"/>
              <a:t>和</a:t>
            </a:r>
            <a:r>
              <a:rPr kumimoji="1" lang="en-US" altLang="zh-CN" dirty="0"/>
              <a:t>J</a:t>
            </a:r>
            <a:r>
              <a:rPr kumimoji="1" lang="zh-CN" altLang="en-US" dirty="0"/>
              <a:t>本身就已经隶属于黄色组，所以我们要忽略</a:t>
            </a:r>
            <a:r>
              <a:rPr kumimoji="1" lang="en-US" altLang="zh-CN" dirty="0"/>
              <a:t>C to J</a:t>
            </a:r>
            <a:r>
              <a:rPr kumimoji="1" lang="zh-CN" altLang="en-US" dirty="0"/>
              <a:t>这条边，否则在生成树中会产生环。</a:t>
            </a:r>
            <a:endParaRPr kumimoji="1" lang="en-US" altLang="zh-CN" dirty="0"/>
          </a:p>
          <a:p>
            <a:endParaRPr kumimoji="1" lang="en-US" altLang="zh-CN" dirty="0"/>
          </a:p>
          <a:p>
            <a:r>
              <a:rPr kumimoji="1" lang="zh-CN" altLang="en-US" dirty="0"/>
              <a:t>如何检查</a:t>
            </a:r>
            <a:r>
              <a:rPr kumimoji="1" lang="en-US" altLang="zh-CN" dirty="0"/>
              <a:t>C</a:t>
            </a:r>
            <a:r>
              <a:rPr kumimoji="1" lang="zh-CN" altLang="en-US" dirty="0"/>
              <a:t>和</a:t>
            </a:r>
            <a:r>
              <a:rPr kumimoji="1" lang="en-US" altLang="zh-CN" dirty="0"/>
              <a:t>J</a:t>
            </a:r>
            <a:r>
              <a:rPr kumimoji="1" lang="zh-CN" altLang="en-US" dirty="0"/>
              <a:t>已经属于同一组？显然，我们可以使用并查集的</a:t>
            </a:r>
            <a:r>
              <a:rPr kumimoji="1" lang="en-US" altLang="zh-CN" dirty="0"/>
              <a:t>Find</a:t>
            </a:r>
            <a:r>
              <a:rPr kumimoji="1" lang="zh-CN" altLang="en-US" dirty="0"/>
              <a:t>操作，这就是并查集在克努斯卡尔算法中的应用。</a:t>
            </a:r>
          </a:p>
          <a:p>
            <a:endParaRPr kumimoji="1" lang="zh-CN" altLang="en-US" dirty="0"/>
          </a:p>
        </p:txBody>
      </p:sp>
    </p:spTree>
    <p:extLst>
      <p:ext uri="{BB962C8B-B14F-4D97-AF65-F5344CB8AC3E}">
        <p14:creationId xmlns:p14="http://schemas.microsoft.com/office/powerpoint/2010/main" val="354587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下一条边是</a:t>
            </a:r>
            <a:r>
              <a:rPr kumimoji="1" lang="en-US" altLang="zh-CN" dirty="0"/>
              <a:t>D to E</a:t>
            </a:r>
            <a:r>
              <a:rPr kumimoji="1" lang="zh-CN" altLang="en-US" dirty="0"/>
              <a:t>。</a:t>
            </a:r>
            <a:r>
              <a:rPr kumimoji="1" lang="en-US" altLang="zh-CN" dirty="0"/>
              <a:t>D</a:t>
            </a:r>
            <a:r>
              <a:rPr kumimoji="1" lang="zh-CN" altLang="en-US" dirty="0"/>
              <a:t>已经隶属于绿色组，</a:t>
            </a:r>
            <a:r>
              <a:rPr kumimoji="1" lang="en-US" altLang="zh-CN" dirty="0"/>
              <a:t>E</a:t>
            </a:r>
            <a:r>
              <a:rPr kumimoji="1" lang="zh-CN" altLang="en-US" dirty="0"/>
              <a:t>已经隶属于紫色组。所以我们需要将它们合并，因为它们还不属于同一组。</a:t>
            </a:r>
            <a:endParaRPr kumimoji="1" lang="en-US" altLang="zh-CN" dirty="0"/>
          </a:p>
          <a:p>
            <a:endParaRPr kumimoji="1" lang="en-US" altLang="zh-CN" dirty="0"/>
          </a:p>
          <a:p>
            <a:r>
              <a:rPr kumimoji="1" lang="zh-CN" altLang="en-US" dirty="0"/>
              <a:t>我们可以将绿色组合并入紫色组，也可以将紫色组合并入绿色组。两种合并方式都可以，任选一种即可。</a:t>
            </a:r>
          </a:p>
        </p:txBody>
      </p:sp>
    </p:spTree>
    <p:extLst>
      <p:ext uri="{BB962C8B-B14F-4D97-AF65-F5344CB8AC3E}">
        <p14:creationId xmlns:p14="http://schemas.microsoft.com/office/powerpoint/2010/main" val="87480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这边我们将绿色组合并入紫色组。这里的合并操作，就可以用并查集的</a:t>
            </a:r>
            <a:r>
              <a:rPr kumimoji="1" lang="en-US" altLang="zh-CN" dirty="0"/>
              <a:t>UNION</a:t>
            </a:r>
            <a:r>
              <a:rPr kumimoji="1" lang="zh-CN" altLang="en-US" dirty="0"/>
              <a:t>合并操作，它的合并操作非常高效。</a:t>
            </a:r>
          </a:p>
        </p:txBody>
      </p:sp>
    </p:spTree>
    <p:extLst>
      <p:ext uri="{BB962C8B-B14F-4D97-AF65-F5344CB8AC3E}">
        <p14:creationId xmlns:p14="http://schemas.microsoft.com/office/powerpoint/2010/main" val="3183456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D to H</a:t>
            </a:r>
            <a:r>
              <a:rPr kumimoji="1" lang="zh-CN" altLang="en-US" dirty="0"/>
              <a:t>。</a:t>
            </a:r>
            <a:r>
              <a:rPr kumimoji="1" lang="en-US" altLang="zh-CN" dirty="0"/>
              <a:t>D</a:t>
            </a:r>
            <a:r>
              <a:rPr kumimoji="1" lang="zh-CN" altLang="en-US" dirty="0"/>
              <a:t>隶属于紫色组，</a:t>
            </a:r>
            <a:r>
              <a:rPr kumimoji="1" lang="en-US" altLang="zh-CN" dirty="0"/>
              <a:t>H</a:t>
            </a:r>
            <a:r>
              <a:rPr kumimoji="1" lang="zh-CN" altLang="en-US" dirty="0"/>
              <a:t>隶属于红色组。</a:t>
            </a:r>
          </a:p>
        </p:txBody>
      </p:sp>
    </p:spTree>
    <p:extLst>
      <p:ext uri="{BB962C8B-B14F-4D97-AF65-F5344CB8AC3E}">
        <p14:creationId xmlns:p14="http://schemas.microsoft.com/office/powerpoint/2010/main" val="665707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我们将红色组合并入紫色组。</a:t>
            </a:r>
          </a:p>
        </p:txBody>
      </p:sp>
    </p:spTree>
    <p:extLst>
      <p:ext uri="{BB962C8B-B14F-4D97-AF65-F5344CB8AC3E}">
        <p14:creationId xmlns:p14="http://schemas.microsoft.com/office/powerpoint/2010/main" val="3796154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下一个要处理边</a:t>
            </a:r>
            <a:r>
              <a:rPr kumimoji="1" lang="en-US" altLang="zh-CN" dirty="0"/>
              <a:t>A to D</a:t>
            </a:r>
            <a:r>
              <a:rPr kumimoji="1" lang="zh-CN" altLang="en-US" dirty="0"/>
              <a:t>。</a:t>
            </a:r>
          </a:p>
        </p:txBody>
      </p:sp>
    </p:spTree>
    <p:extLst>
      <p:ext uri="{BB962C8B-B14F-4D97-AF65-F5344CB8AC3E}">
        <p14:creationId xmlns:p14="http://schemas.microsoft.com/office/powerpoint/2010/main" val="1451401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a:t>
            </a:r>
            <a:r>
              <a:rPr kumimoji="1" lang="en-US" altLang="zh-CN" dirty="0"/>
              <a:t>A to D</a:t>
            </a:r>
            <a:r>
              <a:rPr kumimoji="1" lang="zh-CN" altLang="en-US" dirty="0"/>
              <a:t>已经在同一个紫色组中，再添加这条边的话，会在最小生成树中形成环。</a:t>
            </a:r>
          </a:p>
        </p:txBody>
      </p:sp>
    </p:spTree>
    <p:extLst>
      <p:ext uri="{BB962C8B-B14F-4D97-AF65-F5344CB8AC3E}">
        <p14:creationId xmlns:p14="http://schemas.microsoft.com/office/powerpoint/2010/main" val="13317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为了进一步解释并查集</a:t>
            </a:r>
            <a:r>
              <a:rPr lang="zh-CN" altLang="en-US" dirty="0"/>
              <a:t>，我以磁铁块做一个形象的演示。</a:t>
            </a:r>
            <a:endParaRPr lang="en-US" dirty="0"/>
          </a:p>
          <a:p>
            <a:endParaRPr lang="en-US" dirty="0"/>
          </a:p>
          <a:p>
            <a:r>
              <a:rPr lang="en-US" dirty="0" err="1"/>
              <a:t>假设我们有一堆磁铁</a:t>
            </a:r>
            <a:r>
              <a:rPr lang="zh-CN" altLang="en-US" dirty="0"/>
              <a:t>，也就是上面显示的一些灰色矩型块。再假设这些磁铁具有相互的吸引力，它们可以相互吸引组成磁铁组。如果我们需要跟踪每一个磁铁块属于哪一个磁铁组，那么就可以使用并查集。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所以，我们忽略这条边。</a:t>
            </a:r>
          </a:p>
        </p:txBody>
      </p:sp>
    </p:spTree>
    <p:extLst>
      <p:ext uri="{BB962C8B-B14F-4D97-AF65-F5344CB8AC3E}">
        <p14:creationId xmlns:p14="http://schemas.microsoft.com/office/powerpoint/2010/main" val="279115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下一个是边</a:t>
            </a:r>
            <a:r>
              <a:rPr kumimoji="1" lang="en-US" altLang="zh-CN" dirty="0"/>
              <a:t>B to C</a:t>
            </a:r>
            <a:r>
              <a:rPr kumimoji="1" lang="zh-CN" altLang="en-US" dirty="0"/>
              <a:t>。</a:t>
            </a:r>
            <a:r>
              <a:rPr kumimoji="1" lang="en-US" altLang="zh-CN" dirty="0"/>
              <a:t>B</a:t>
            </a:r>
            <a:r>
              <a:rPr kumimoji="1" lang="zh-CN" altLang="en-US" dirty="0"/>
              <a:t>隶属于紫色组，</a:t>
            </a:r>
            <a:r>
              <a:rPr kumimoji="1" lang="en-US" altLang="zh-CN" dirty="0"/>
              <a:t>C</a:t>
            </a:r>
            <a:r>
              <a:rPr kumimoji="1" lang="zh-CN" altLang="en-US" dirty="0"/>
              <a:t>隶属于黄色组。</a:t>
            </a:r>
          </a:p>
        </p:txBody>
      </p:sp>
    </p:spTree>
    <p:extLst>
      <p:ext uri="{BB962C8B-B14F-4D97-AF65-F5344CB8AC3E}">
        <p14:creationId xmlns:p14="http://schemas.microsoft.com/office/powerpoint/2010/main" val="18643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所以，我们将黄色组合并入紫色组。</a:t>
            </a:r>
          </a:p>
        </p:txBody>
      </p:sp>
    </p:spTree>
    <p:extLst>
      <p:ext uri="{BB962C8B-B14F-4D97-AF65-F5344CB8AC3E}">
        <p14:creationId xmlns:p14="http://schemas.microsoft.com/office/powerpoint/2010/main" val="85413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到这个时候，所有的顶点都已经被合并入紫色组。我们的最小生成树就已经出来了，算法运行就可以结束了。</a:t>
            </a:r>
            <a:endParaRPr kumimoji="1" lang="en-US" altLang="zh-CN" dirty="0"/>
          </a:p>
          <a:p>
            <a:endParaRPr kumimoji="1" lang="en-US" altLang="zh-CN" dirty="0"/>
          </a:p>
          <a:p>
            <a:r>
              <a:rPr kumimoji="1" lang="zh-CN" altLang="en-US" dirty="0"/>
              <a:t>所以，克努斯卡尔算法底层可以基于并查集来实现，通过并查集的</a:t>
            </a:r>
            <a:r>
              <a:rPr kumimoji="1" lang="en-US" altLang="zh-CN" dirty="0"/>
              <a:t>UNION</a:t>
            </a:r>
            <a:r>
              <a:rPr kumimoji="1" lang="zh-CN" altLang="en-US" dirty="0"/>
              <a:t>合并操作，可以实现将两个组合并成一个组，通过并查集的</a:t>
            </a:r>
            <a:r>
              <a:rPr kumimoji="1" lang="en-US" altLang="zh-CN" dirty="0"/>
              <a:t>Find</a:t>
            </a:r>
            <a:r>
              <a:rPr kumimoji="1" lang="zh-CN" altLang="en-US" dirty="0"/>
              <a:t>查找操作，可以找到节点隶属于哪一组，这样我们可以防止循环的产生。总之，并查集数据结构，可以帮助我们实现高效的合并和查找。</a:t>
            </a:r>
          </a:p>
        </p:txBody>
      </p:sp>
    </p:spTree>
    <p:extLst>
      <p:ext uri="{BB962C8B-B14F-4D97-AF65-F5344CB8AC3E}">
        <p14:creationId xmlns:p14="http://schemas.microsoft.com/office/powerpoint/2010/main" val="390942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本次课是关于并查集的第三次课，我会详细演示合并和查找操作是如何工作的。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89520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为了创建一个并查集，我们首先需要在元素和整数范围</a:t>
            </a:r>
            <a:r>
              <a:rPr kumimoji="1" lang="en-US" altLang="zh-CN" dirty="0"/>
              <a:t>[0, n)</a:t>
            </a:r>
            <a:r>
              <a:rPr kumimoji="1" lang="zh-CN" altLang="en-US" dirty="0"/>
              <a:t>之间建立一个映射关系，注意这里的</a:t>
            </a:r>
            <a:r>
              <a:rPr kumimoji="1" lang="en-US" altLang="zh-CN" dirty="0"/>
              <a:t>0</a:t>
            </a:r>
            <a:r>
              <a:rPr kumimoji="1" lang="zh-CN" altLang="en-US" dirty="0"/>
              <a:t>是包含的，但</a:t>
            </a:r>
            <a:r>
              <a:rPr kumimoji="1" lang="en-US" altLang="zh-CN" dirty="0"/>
              <a:t>n</a:t>
            </a:r>
            <a:r>
              <a:rPr kumimoji="1" lang="zh-CN" altLang="en-US" dirty="0"/>
              <a:t>是不包含的，另外，我们这里假定元素个数是</a:t>
            </a:r>
            <a:r>
              <a:rPr kumimoji="1" lang="en-US" altLang="zh-CN" dirty="0"/>
              <a:t>n</a:t>
            </a:r>
            <a:r>
              <a:rPr kumimoji="1" lang="zh-CN" altLang="en-US" dirty="0"/>
              <a:t>个。</a:t>
            </a:r>
            <a:endParaRPr kumimoji="1" lang="en-US" altLang="zh-CN" dirty="0"/>
          </a:p>
          <a:p>
            <a:endParaRPr kumimoji="1" lang="en-US" altLang="zh-CN" dirty="0"/>
          </a:p>
          <a:p>
            <a:r>
              <a:rPr kumimoji="1" lang="zh-CN" altLang="en-US" dirty="0"/>
              <a:t>注意，这个步骤并非必须，但它可以帮我们构建一个基于数组的并查集。基于数组的并查集非常高效，也容易使用。</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510955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假定我们有上图这些元素，然后我们要将它们映射到右边的整数。</a:t>
            </a:r>
            <a:endParaRPr kumimoji="1" lang="en-US" altLang="zh-CN" dirty="0"/>
          </a:p>
          <a:p>
            <a:endParaRPr kumimoji="1" lang="en-US" altLang="zh-CN" dirty="0"/>
          </a:p>
          <a:p>
            <a:r>
              <a:rPr kumimoji="1" lang="zh-CN" altLang="en-US" dirty="0"/>
              <a:t>我们可以做任意的映射，只要保证一个元素映射到一个整数就可以了。</a:t>
            </a:r>
          </a:p>
        </p:txBody>
      </p:sp>
    </p:spTree>
    <p:extLst>
      <p:ext uri="{BB962C8B-B14F-4D97-AF65-F5344CB8AC3E}">
        <p14:creationId xmlns:p14="http://schemas.microsoft.com/office/powerpoint/2010/main" val="1187682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rPr lang="zh-CN" altLang="en-US" dirty="0"/>
              <a:t>上图是我做的一个随机映射。</a:t>
            </a:r>
            <a:endParaRPr lang="en-US" altLang="zh-CN" dirty="0"/>
          </a:p>
          <a:p>
            <a:endParaRPr lang="en-US" altLang="zh-CN" dirty="0"/>
          </a:p>
          <a:p>
            <a:r>
              <a:rPr lang="zh-CN" altLang="en-US" dirty="0"/>
              <a:t>我们可以将这个映射关系存入哈希表，这样我们就可以查询元素和整数之间的映射关系。</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rPr lang="zh-CN" altLang="en-US" dirty="0"/>
              <a:t>下一步我们还需要构建一个数组。</a:t>
            </a:r>
            <a:endParaRPr lang="en-US" altLang="zh-CN" dirty="0"/>
          </a:p>
          <a:p>
            <a:endParaRPr lang="en-US" dirty="0"/>
          </a:p>
          <a:p>
            <a:r>
              <a:rPr lang="zh-CN" altLang="en-US" dirty="0"/>
              <a:t>数组的每一个索引都和一个元素进行关联，我们这里的元素是字母。我们可以通过前面的哈希表来建立这种关联。</a:t>
            </a:r>
            <a:endParaRPr lang="en-US" altLang="zh-CN" dirty="0"/>
          </a:p>
          <a:p>
            <a:endParaRPr lang="en-US" dirty="0"/>
          </a:p>
          <a:p>
            <a:r>
              <a:rPr lang="zh-CN" altLang="en-US" dirty="0"/>
              <a:t>比方说，在前面的映射中，</a:t>
            </a:r>
            <a:r>
              <a:rPr lang="en-US" altLang="zh-CN" dirty="0"/>
              <a:t>A</a:t>
            </a:r>
            <a:r>
              <a:rPr lang="zh-CN" altLang="en-US" dirty="0"/>
              <a:t>映射到</a:t>
            </a:r>
            <a:r>
              <a:rPr lang="en-US" altLang="zh-CN" dirty="0"/>
              <a:t>5</a:t>
            </a:r>
            <a:r>
              <a:rPr lang="zh-CN" altLang="en-US" dirty="0"/>
              <a:t>，所以第五个索引位置就对应</a:t>
            </a:r>
            <a:r>
              <a:rPr lang="en-US" altLang="zh-CN" dirty="0"/>
              <a:t>A</a:t>
            </a:r>
            <a:r>
              <a:rPr lang="zh-CN" altLang="en-US" dirty="0"/>
              <a:t>元素。</a:t>
            </a:r>
            <a:endParaRPr lang="en-US" altLang="zh-CN" dirty="0"/>
          </a:p>
          <a:p>
            <a:endParaRPr lang="en-US" dirty="0"/>
          </a:p>
          <a:p>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rPr lang="en-US" dirty="0" err="1"/>
              <a:t>下面我准备来演示合并和查找是如何工作的</a:t>
            </a:r>
            <a:r>
              <a:rPr lang="zh-CN" altLang="en-US" dirty="0"/>
              <a:t>。</a:t>
            </a:r>
            <a:endParaRPr lang="en-US" altLang="zh-CN" dirty="0"/>
          </a:p>
          <a:p>
            <a:endParaRPr lang="en-US" dirty="0"/>
          </a:p>
          <a:p>
            <a:r>
              <a:rPr lang="zh-CN" altLang="en-US" dirty="0"/>
              <a:t>这边图的上边就是我们基于数组的映射关系。中间是元素节点的可视化的表示。左边是我即将执行的合并指令。</a:t>
            </a:r>
            <a:endParaRPr lang="en-US" altLang="zh-CN" dirty="0"/>
          </a:p>
          <a:p>
            <a:endParaRPr lang="en-US" dirty="0"/>
          </a:p>
          <a:p>
            <a:r>
              <a:rPr lang="zh-CN" altLang="en-US" dirty="0"/>
              <a:t>数组中的元素值表示这个索引位置对应的父节点的索引，刚开始这些元素值都等于它的索引，表示每个节点都是根节点，都指向自己。</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err="1"/>
              <a:t>首先</a:t>
            </a:r>
            <a:r>
              <a:rPr lang="zh-CN" altLang="en-US" dirty="0"/>
              <a:t>，我们要给磁铁块贴上标签，这样才可以标识它们。</a:t>
            </a:r>
            <a:endParaRPr lang="en-US" altLang="zh-CN" dirty="0"/>
          </a:p>
          <a:p>
            <a:endParaRPr lang="en-US" dirty="0"/>
          </a:p>
          <a:p>
            <a:r>
              <a:rPr lang="en-US" dirty="0" err="1"/>
              <a:t>现在我们可以开始将磁铁块组合成组</a:t>
            </a:r>
            <a:r>
              <a:rPr lang="zh-CN" altLang="en-US" dirty="0"/>
              <a:t>，上图中</a:t>
            </a:r>
            <a:r>
              <a:rPr lang="en-US" altLang="zh-CN" dirty="0"/>
              <a:t>6</a:t>
            </a:r>
            <a:r>
              <a:rPr lang="zh-CN" altLang="en-US" dirty="0"/>
              <a:t>和</a:t>
            </a:r>
            <a:r>
              <a:rPr lang="en-US" altLang="zh-CN" dirty="0"/>
              <a:t>8</a:t>
            </a:r>
            <a:r>
              <a:rPr lang="zh-CN" altLang="en-US" dirty="0"/>
              <a:t>靠得最近，我们将它们组成一个组。</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rPr lang="zh-CN" altLang="en-US" dirty="0"/>
              <a:t>下面我们要将</a:t>
            </a:r>
            <a:r>
              <a:rPr lang="en-US" altLang="zh-CN" dirty="0"/>
              <a:t>C</a:t>
            </a:r>
            <a:r>
              <a:rPr lang="zh-CN" altLang="en-US" dirty="0"/>
              <a:t>和</a:t>
            </a:r>
            <a:r>
              <a:rPr lang="en-US" altLang="zh-CN" dirty="0"/>
              <a:t>K</a:t>
            </a:r>
            <a:r>
              <a:rPr lang="zh-CN" altLang="en-US" dirty="0"/>
              <a:t>两个元素进行合并。通过查看数组，我们可以看到，当前</a:t>
            </a:r>
            <a:r>
              <a:rPr lang="en-US" altLang="zh-CN" dirty="0"/>
              <a:t>C</a:t>
            </a:r>
            <a:r>
              <a:rPr lang="zh-CN" altLang="en-US" dirty="0"/>
              <a:t>在索引位置</a:t>
            </a:r>
            <a:r>
              <a:rPr lang="en-US" altLang="zh-CN" dirty="0"/>
              <a:t>4</a:t>
            </a:r>
            <a:r>
              <a:rPr lang="zh-CN" altLang="en-US" dirty="0"/>
              <a:t>，</a:t>
            </a:r>
            <a:r>
              <a:rPr lang="en-US" altLang="zh-CN" dirty="0"/>
              <a:t>K</a:t>
            </a:r>
            <a:r>
              <a:rPr lang="zh-CN" altLang="en-US" dirty="0"/>
              <a:t>在索引位置</a:t>
            </a:r>
            <a:r>
              <a:rPr lang="en-US" altLang="zh-CN" dirty="0"/>
              <a:t>9</a:t>
            </a:r>
            <a:r>
              <a:rPr lang="zh-CN" altLang="en-US" dirty="0"/>
              <a:t>。</a:t>
            </a:r>
            <a:endParaRPr lang="en-US" altLang="zh-CN" dirty="0"/>
          </a:p>
          <a:p>
            <a:endParaRPr lang="en-US" dirty="0"/>
          </a:p>
          <a:p>
            <a:r>
              <a:rPr lang="zh-CN" altLang="en-US" dirty="0"/>
              <a:t>如果要将两个组进行合并，我们通常将小的组合并到大的组，但是当前</a:t>
            </a:r>
            <a:r>
              <a:rPr lang="en-US" altLang="zh-CN" dirty="0"/>
              <a:t>C</a:t>
            </a:r>
            <a:r>
              <a:rPr lang="zh-CN" altLang="en-US" dirty="0"/>
              <a:t>和</a:t>
            </a:r>
            <a:r>
              <a:rPr lang="en-US" altLang="zh-CN" dirty="0"/>
              <a:t>K</a:t>
            </a:r>
            <a:r>
              <a:rPr lang="zh-CN" altLang="en-US" dirty="0"/>
              <a:t>都是各自独立节点，所以可以任意选一个作为父节点进行合并。</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我这边选择将</a:t>
            </a:r>
            <a:r>
              <a:rPr kumimoji="1" lang="en-US" altLang="zh-CN" dirty="0"/>
              <a:t>K</a:t>
            </a:r>
            <a:r>
              <a:rPr kumimoji="1" lang="zh-CN" altLang="en-US" dirty="0"/>
              <a:t>合并入</a:t>
            </a:r>
            <a:r>
              <a:rPr kumimoji="1" lang="en-US" altLang="zh-CN" dirty="0"/>
              <a:t>C</a:t>
            </a:r>
            <a:r>
              <a:rPr kumimoji="1" lang="zh-CN" altLang="en-US" dirty="0"/>
              <a:t>成为一个黄色组。我把索引</a:t>
            </a:r>
            <a:r>
              <a:rPr kumimoji="1" lang="en-US" altLang="zh-CN" dirty="0"/>
              <a:t>9</a:t>
            </a:r>
            <a:r>
              <a:rPr kumimoji="1" lang="zh-CN" altLang="en-US" dirty="0"/>
              <a:t>位置的值修改为</a:t>
            </a:r>
            <a:r>
              <a:rPr kumimoji="1" lang="en-US" altLang="zh-CN" dirty="0"/>
              <a:t>4</a:t>
            </a:r>
            <a:r>
              <a:rPr kumimoji="1" lang="zh-CN" altLang="en-US" dirty="0"/>
              <a:t>，也就是索引</a:t>
            </a:r>
            <a:r>
              <a:rPr kumimoji="1" lang="en-US" altLang="zh-CN" dirty="0"/>
              <a:t>9</a:t>
            </a:r>
            <a:r>
              <a:rPr kumimoji="1" lang="zh-CN" altLang="en-US" dirty="0"/>
              <a:t>位置的父节点索引是</a:t>
            </a:r>
            <a:r>
              <a:rPr kumimoji="1" lang="en-US" altLang="zh-CN" dirty="0"/>
              <a:t>4</a:t>
            </a:r>
            <a:r>
              <a:rPr kumimoji="1" lang="zh-CN" altLang="en-US" dirty="0"/>
              <a:t>。</a:t>
            </a:r>
            <a:endParaRPr kumimoji="1" lang="en-US" altLang="zh-CN" dirty="0"/>
          </a:p>
          <a:p>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中间的图示展示了</a:t>
            </a:r>
            <a:r>
              <a:rPr kumimoji="1" lang="en-US" altLang="zh-CN" dirty="0"/>
              <a:t>K</a:t>
            </a:r>
            <a:r>
              <a:rPr kumimoji="1" lang="zh-CN" altLang="en-US" dirty="0"/>
              <a:t>节点指向</a:t>
            </a:r>
            <a:r>
              <a:rPr kumimoji="1" lang="en-US" altLang="zh-CN" dirty="0"/>
              <a:t>C</a:t>
            </a:r>
            <a:r>
              <a:rPr kumimoji="1" lang="zh-CN" altLang="en-US" dirty="0"/>
              <a:t>节点，</a:t>
            </a:r>
            <a:r>
              <a:rPr kumimoji="1" lang="en-US" altLang="zh-CN" dirty="0"/>
              <a:t>C</a:t>
            </a:r>
            <a:r>
              <a:rPr kumimoji="1" lang="zh-CN" altLang="en-US" dirty="0"/>
              <a:t>节点是父节点。</a:t>
            </a:r>
            <a:endParaRPr kumimoji="1" lang="en-US" altLang="zh-CN" dirty="0"/>
          </a:p>
          <a:p>
            <a:endParaRPr kumimoji="1" lang="zh-CN" altLang="en-US" dirty="0"/>
          </a:p>
        </p:txBody>
      </p:sp>
    </p:spTree>
    <p:extLst>
      <p:ext uri="{BB962C8B-B14F-4D97-AF65-F5344CB8AC3E}">
        <p14:creationId xmlns:p14="http://schemas.microsoft.com/office/powerpoint/2010/main" val="2588798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F</a:t>
            </a:r>
            <a:r>
              <a:rPr kumimoji="1" lang="zh-CN" altLang="en-US" dirty="0"/>
              <a:t>和</a:t>
            </a:r>
            <a:r>
              <a:rPr kumimoji="1" lang="en-US" altLang="zh-CN" dirty="0"/>
              <a:t>E</a:t>
            </a:r>
            <a:r>
              <a:rPr kumimoji="1" lang="zh-CN" altLang="en-US" dirty="0"/>
              <a:t>合并。</a:t>
            </a:r>
          </a:p>
        </p:txBody>
      </p:sp>
    </p:spTree>
    <p:extLst>
      <p:ext uri="{BB962C8B-B14F-4D97-AF65-F5344CB8AC3E}">
        <p14:creationId xmlns:p14="http://schemas.microsoft.com/office/powerpoint/2010/main" val="21707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这个是类似的，</a:t>
            </a:r>
            <a:r>
              <a:rPr kumimoji="1" lang="en-US" altLang="zh-CN" dirty="0"/>
              <a:t>E</a:t>
            </a:r>
            <a:r>
              <a:rPr kumimoji="1" lang="zh-CN" altLang="en-US" dirty="0"/>
              <a:t>和</a:t>
            </a:r>
            <a:r>
              <a:rPr kumimoji="1" lang="en-US" altLang="zh-CN" dirty="0"/>
              <a:t>F</a:t>
            </a:r>
            <a:r>
              <a:rPr kumimoji="1" lang="zh-CN" altLang="en-US" dirty="0"/>
              <a:t>都是独立节点，我这边将</a:t>
            </a:r>
            <a:r>
              <a:rPr kumimoji="1" lang="en-US" altLang="zh-CN" dirty="0"/>
              <a:t>F</a:t>
            </a:r>
            <a:r>
              <a:rPr kumimoji="1" lang="zh-CN" altLang="en-US" dirty="0"/>
              <a:t>合并入</a:t>
            </a:r>
            <a:r>
              <a:rPr kumimoji="1" lang="en-US" altLang="zh-CN" dirty="0"/>
              <a:t>E</a:t>
            </a:r>
            <a:r>
              <a:rPr kumimoji="1" lang="zh-CN" altLang="en-US" dirty="0"/>
              <a:t>组成一个红色组。索引</a:t>
            </a:r>
            <a:r>
              <a:rPr kumimoji="1" lang="en-US" altLang="zh-CN" dirty="0"/>
              <a:t>1</a:t>
            </a:r>
            <a:r>
              <a:rPr kumimoji="1" lang="zh-CN" altLang="en-US" dirty="0"/>
              <a:t>的值修改为</a:t>
            </a:r>
            <a:r>
              <a:rPr kumimoji="1" lang="en-US" altLang="zh-CN" dirty="0"/>
              <a:t>0</a:t>
            </a:r>
            <a:r>
              <a:rPr kumimoji="1" lang="zh-CN" altLang="en-US" dirty="0"/>
              <a:t>，让</a:t>
            </a:r>
            <a:r>
              <a:rPr kumimoji="1" lang="en-US" altLang="zh-CN" dirty="0"/>
              <a:t>F</a:t>
            </a:r>
            <a:r>
              <a:rPr kumimoji="1" lang="zh-CN" altLang="en-US" dirty="0"/>
              <a:t>指向父节点</a:t>
            </a:r>
            <a:r>
              <a:rPr kumimoji="1" lang="en-US" altLang="zh-CN" dirty="0"/>
              <a:t>E</a:t>
            </a:r>
            <a:r>
              <a:rPr kumimoji="1" lang="zh-CN" altLang="en-US" dirty="0"/>
              <a:t>，因为</a:t>
            </a:r>
            <a:r>
              <a:rPr kumimoji="1" lang="en-US" altLang="zh-CN" dirty="0"/>
              <a:t>E</a:t>
            </a:r>
            <a:r>
              <a:rPr kumimoji="1" lang="zh-CN" altLang="en-US" dirty="0"/>
              <a:t>的索引位置是</a:t>
            </a:r>
            <a:r>
              <a:rPr kumimoji="1" lang="en-US" altLang="zh-CN" dirty="0"/>
              <a:t>0</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96857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J</a:t>
            </a:r>
            <a:r>
              <a:rPr kumimoji="1" lang="zh-CN" altLang="en-US" dirty="0"/>
              <a:t>进行合并。</a:t>
            </a:r>
          </a:p>
        </p:txBody>
      </p:sp>
    </p:spTree>
    <p:extLst>
      <p:ext uri="{BB962C8B-B14F-4D97-AF65-F5344CB8AC3E}">
        <p14:creationId xmlns:p14="http://schemas.microsoft.com/office/powerpoint/2010/main" val="2190798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采用类似的思路，将</a:t>
            </a:r>
            <a:r>
              <a:rPr kumimoji="1" lang="en-US" altLang="zh-CN" dirty="0"/>
              <a:t>A</a:t>
            </a:r>
            <a:r>
              <a:rPr kumimoji="1" lang="zh-CN" altLang="en-US" dirty="0"/>
              <a:t>合并入</a:t>
            </a:r>
            <a:r>
              <a:rPr kumimoji="1" lang="en-US" altLang="zh-CN" dirty="0"/>
              <a:t>J</a:t>
            </a:r>
            <a:r>
              <a:rPr kumimoji="1" lang="zh-CN" altLang="en-US" dirty="0"/>
              <a:t>，组成一个绿色组。</a:t>
            </a:r>
          </a:p>
        </p:txBody>
      </p:sp>
    </p:spTree>
    <p:extLst>
      <p:ext uri="{BB962C8B-B14F-4D97-AF65-F5344CB8AC3E}">
        <p14:creationId xmlns:p14="http://schemas.microsoft.com/office/powerpoint/2010/main" val="17295976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B</a:t>
            </a:r>
            <a:r>
              <a:rPr kumimoji="1" lang="zh-CN" altLang="en-US" dirty="0"/>
              <a:t>进行合并，这个稍微有一点点复杂。</a:t>
            </a:r>
            <a:endParaRPr kumimoji="1" lang="en-US" altLang="zh-CN" dirty="0"/>
          </a:p>
          <a:p>
            <a:endParaRPr kumimoji="1" lang="en-US" altLang="zh-CN" dirty="0"/>
          </a:p>
          <a:p>
            <a:r>
              <a:rPr kumimoji="1" lang="zh-CN" altLang="en-US" dirty="0"/>
              <a:t>我们看到</a:t>
            </a:r>
            <a:r>
              <a:rPr kumimoji="1" lang="en-US" altLang="zh-CN" dirty="0"/>
              <a:t>A</a:t>
            </a:r>
            <a:r>
              <a:rPr kumimoji="1" lang="zh-CN" altLang="en-US" dirty="0"/>
              <a:t>在索引位置</a:t>
            </a:r>
            <a:r>
              <a:rPr kumimoji="1" lang="en-US" altLang="zh-CN" dirty="0"/>
              <a:t>5</a:t>
            </a:r>
            <a:r>
              <a:rPr kumimoji="1" lang="zh-CN" altLang="en-US" dirty="0"/>
              <a:t>，对应的数组值是</a:t>
            </a:r>
            <a:r>
              <a:rPr kumimoji="1" lang="en-US" altLang="zh-CN" dirty="0"/>
              <a:t>6</a:t>
            </a:r>
            <a:r>
              <a:rPr kumimoji="1" lang="zh-CN" altLang="en-US" dirty="0"/>
              <a:t>，而索引</a:t>
            </a:r>
            <a:r>
              <a:rPr kumimoji="1" lang="en-US" altLang="zh-CN" dirty="0"/>
              <a:t>6</a:t>
            </a:r>
            <a:r>
              <a:rPr kumimoji="1" lang="zh-CN" altLang="en-US" dirty="0"/>
              <a:t>对应的是</a:t>
            </a:r>
            <a:r>
              <a:rPr kumimoji="1" lang="en-US" altLang="zh-CN" dirty="0"/>
              <a:t>J</a:t>
            </a:r>
            <a:r>
              <a:rPr kumimoji="1" lang="zh-CN" altLang="en-US" dirty="0"/>
              <a:t>，</a:t>
            </a:r>
            <a:r>
              <a:rPr kumimoji="1" lang="en-US" altLang="zh-CN" dirty="0"/>
              <a:t>J</a:t>
            </a:r>
            <a:r>
              <a:rPr kumimoji="1" lang="zh-CN" altLang="en-US" dirty="0"/>
              <a:t>指向自己，所以它是绿色组的根节点。</a:t>
            </a:r>
            <a:endParaRPr kumimoji="1" lang="en-US" altLang="zh-CN" dirty="0"/>
          </a:p>
          <a:p>
            <a:endParaRPr kumimoji="1" lang="en-US" altLang="zh-CN" dirty="0"/>
          </a:p>
          <a:p>
            <a:r>
              <a:rPr kumimoji="1" lang="en-US" altLang="zh-CN" dirty="0"/>
              <a:t>B</a:t>
            </a:r>
            <a:r>
              <a:rPr kumimoji="1" lang="zh-CN" altLang="en-US" dirty="0"/>
              <a:t>目前还是一个独立节点。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11893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如果要将</a:t>
            </a:r>
            <a:r>
              <a:rPr kumimoji="1" lang="en-US" altLang="zh-CN" dirty="0"/>
              <a:t>A</a:t>
            </a:r>
            <a:r>
              <a:rPr kumimoji="1" lang="zh-CN" altLang="en-US" dirty="0"/>
              <a:t>和</a:t>
            </a:r>
            <a:r>
              <a:rPr kumimoji="1" lang="en-US" altLang="zh-CN" dirty="0"/>
              <a:t>B</a:t>
            </a:r>
            <a:r>
              <a:rPr kumimoji="1" lang="zh-CN" altLang="en-US" dirty="0"/>
              <a:t>进行合并，一般做法是将小的组合并入大的组，所以这边将</a:t>
            </a:r>
            <a:r>
              <a:rPr kumimoji="1" lang="en-US" altLang="zh-CN" dirty="0"/>
              <a:t>B</a:t>
            </a:r>
            <a:r>
              <a:rPr kumimoji="1" lang="zh-CN" altLang="en-US" dirty="0"/>
              <a:t>并入绿色组，将</a:t>
            </a:r>
            <a:r>
              <a:rPr kumimoji="1" lang="en-US" altLang="zh-CN" dirty="0"/>
              <a:t>B</a:t>
            </a:r>
            <a:r>
              <a:rPr kumimoji="1" lang="zh-CN" altLang="en-US" dirty="0"/>
              <a:t>对应的数组值修改为</a:t>
            </a:r>
            <a:r>
              <a:rPr kumimoji="1" lang="en-US" altLang="zh-CN" dirty="0"/>
              <a:t>6</a:t>
            </a:r>
            <a:r>
              <a:rPr kumimoji="1" lang="zh-CN" altLang="en-US" dirty="0"/>
              <a:t>，也就是让</a:t>
            </a:r>
            <a:r>
              <a:rPr kumimoji="1" lang="en-US" altLang="zh-CN" dirty="0"/>
              <a:t>B</a:t>
            </a:r>
            <a:r>
              <a:rPr kumimoji="1" lang="zh-CN" altLang="en-US" dirty="0"/>
              <a:t>指向绿色组的根节点</a:t>
            </a:r>
            <a:r>
              <a:rPr kumimoji="1" lang="en-US" altLang="zh-CN" dirty="0"/>
              <a:t>J</a:t>
            </a:r>
            <a:r>
              <a:rPr kumimoji="1" lang="zh-CN" altLang="en-US" dirty="0"/>
              <a:t>。</a:t>
            </a:r>
          </a:p>
        </p:txBody>
      </p:sp>
    </p:spTree>
    <p:extLst>
      <p:ext uri="{BB962C8B-B14F-4D97-AF65-F5344CB8AC3E}">
        <p14:creationId xmlns:p14="http://schemas.microsoft.com/office/powerpoint/2010/main" val="2265349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C</a:t>
            </a:r>
            <a:r>
              <a:rPr kumimoji="1" lang="zh-CN" altLang="en-US" dirty="0"/>
              <a:t>和</a:t>
            </a:r>
            <a:r>
              <a:rPr kumimoji="1" lang="en-US" altLang="zh-CN" dirty="0"/>
              <a:t>D</a:t>
            </a:r>
            <a:r>
              <a:rPr kumimoji="1" lang="zh-CN" altLang="en-US" dirty="0"/>
              <a:t>进行合并。</a:t>
            </a:r>
            <a:endParaRPr kumimoji="1" lang="en-US" altLang="zh-CN" dirty="0"/>
          </a:p>
          <a:p>
            <a:endParaRPr kumimoji="1" lang="en-US" altLang="zh-CN" dirty="0"/>
          </a:p>
          <a:p>
            <a:r>
              <a:rPr kumimoji="1" lang="en-US" altLang="zh-CN" dirty="0"/>
              <a:t>C</a:t>
            </a:r>
            <a:r>
              <a:rPr kumimoji="1" lang="zh-CN" altLang="en-US" dirty="0"/>
              <a:t>是黄色组的根，</a:t>
            </a:r>
            <a:r>
              <a:rPr kumimoji="1" lang="en-US" altLang="zh-CN" dirty="0"/>
              <a:t>D</a:t>
            </a:r>
            <a:r>
              <a:rPr kumimoji="1" lang="zh-CN" altLang="en-US" dirty="0"/>
              <a:t>是一个独立节点。</a:t>
            </a:r>
          </a:p>
        </p:txBody>
      </p:sp>
    </p:spTree>
    <p:extLst>
      <p:ext uri="{BB962C8B-B14F-4D97-AF65-F5344CB8AC3E}">
        <p14:creationId xmlns:p14="http://schemas.microsoft.com/office/powerpoint/2010/main" val="1405261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D</a:t>
            </a:r>
            <a:r>
              <a:rPr kumimoji="1" lang="zh-CN" altLang="en-US" dirty="0"/>
              <a:t>合并入黄色组，将</a:t>
            </a:r>
            <a:r>
              <a:rPr kumimoji="1" lang="en-US" altLang="zh-CN" dirty="0"/>
              <a:t>D</a:t>
            </a:r>
            <a:r>
              <a:rPr kumimoji="1" lang="zh-CN" altLang="en-US" dirty="0"/>
              <a:t>指向黄色组的根节点。</a:t>
            </a:r>
          </a:p>
        </p:txBody>
      </p:sp>
    </p:spTree>
    <p:extLst>
      <p:ext uri="{BB962C8B-B14F-4D97-AF65-F5344CB8AC3E}">
        <p14:creationId xmlns:p14="http://schemas.microsoft.com/office/powerpoint/2010/main" val="384599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开始相互吸引</a:t>
            </a:r>
          </a:p>
        </p:txBody>
      </p:sp>
    </p:spTree>
    <p:extLst>
      <p:ext uri="{BB962C8B-B14F-4D97-AF65-F5344CB8AC3E}">
        <p14:creationId xmlns:p14="http://schemas.microsoft.com/office/powerpoint/2010/main" val="1274686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D</a:t>
            </a:r>
            <a:r>
              <a:rPr kumimoji="1" lang="zh-CN" altLang="en-US" dirty="0"/>
              <a:t>和</a:t>
            </a:r>
            <a:r>
              <a:rPr kumimoji="1" lang="en-US" altLang="zh-CN" dirty="0"/>
              <a:t>I</a:t>
            </a:r>
            <a:r>
              <a:rPr kumimoji="1" lang="zh-CN" altLang="en-US" dirty="0"/>
              <a:t>合并。</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24325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同样的做法，将</a:t>
            </a:r>
            <a:r>
              <a:rPr kumimoji="1" lang="en-US" altLang="zh-CN" dirty="0"/>
              <a:t>I</a:t>
            </a:r>
            <a:r>
              <a:rPr kumimoji="1" lang="zh-CN" altLang="en-US" dirty="0"/>
              <a:t>并入黄色组，</a:t>
            </a:r>
            <a:r>
              <a:rPr kumimoji="1" lang="en-US" altLang="zh-CN" dirty="0"/>
              <a:t>I</a:t>
            </a:r>
            <a:r>
              <a:rPr kumimoji="1" lang="zh-CN" altLang="en-US" dirty="0"/>
              <a:t>指向黄色组的根</a:t>
            </a:r>
            <a:r>
              <a:rPr kumimoji="1" lang="en-US" altLang="zh-CN" dirty="0"/>
              <a:t>C</a:t>
            </a:r>
            <a:r>
              <a:rPr kumimoji="1" lang="zh-CN" altLang="en-US" dirty="0"/>
              <a:t>。</a:t>
            </a:r>
          </a:p>
        </p:txBody>
      </p:sp>
    </p:spTree>
    <p:extLst>
      <p:ext uri="{BB962C8B-B14F-4D97-AF65-F5344CB8AC3E}">
        <p14:creationId xmlns:p14="http://schemas.microsoft.com/office/powerpoint/2010/main" val="346414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L</a:t>
            </a:r>
            <a:r>
              <a:rPr kumimoji="1" lang="zh-CN" altLang="en-US" dirty="0"/>
              <a:t>和</a:t>
            </a:r>
            <a:r>
              <a:rPr kumimoji="1" lang="en-US" altLang="zh-CN" dirty="0"/>
              <a:t>F</a:t>
            </a:r>
            <a:r>
              <a:rPr kumimoji="1" lang="zh-CN" altLang="en-US" dirty="0"/>
              <a:t>进行合并。</a:t>
            </a:r>
            <a:r>
              <a:rPr kumimoji="1" lang="en-US" altLang="zh-CN" dirty="0"/>
              <a:t>F</a:t>
            </a:r>
            <a:r>
              <a:rPr kumimoji="1" lang="zh-CN" altLang="en-US" dirty="0"/>
              <a:t>在红色组中，它的根节点是</a:t>
            </a:r>
            <a:r>
              <a:rPr kumimoji="1" lang="en-US" altLang="zh-CN" dirty="0"/>
              <a:t>E</a:t>
            </a:r>
            <a:r>
              <a:rPr kumimoji="1" lang="zh-CN" altLang="en-US" dirty="0"/>
              <a:t>。</a:t>
            </a:r>
          </a:p>
        </p:txBody>
      </p:sp>
    </p:spTree>
    <p:extLst>
      <p:ext uri="{BB962C8B-B14F-4D97-AF65-F5344CB8AC3E}">
        <p14:creationId xmlns:p14="http://schemas.microsoft.com/office/powerpoint/2010/main" val="4196929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L</a:t>
            </a:r>
            <a:r>
              <a:rPr kumimoji="1" lang="zh-CN" altLang="en-US" dirty="0"/>
              <a:t>加入红色组，指向根节点</a:t>
            </a:r>
            <a:r>
              <a:rPr kumimoji="1" lang="en-US" altLang="zh-CN" dirty="0"/>
              <a:t>E</a:t>
            </a:r>
            <a:r>
              <a:rPr kumimoji="1" lang="zh-CN" altLang="en-US" dirty="0"/>
              <a:t>。</a:t>
            </a:r>
          </a:p>
        </p:txBody>
      </p:sp>
    </p:spTree>
    <p:extLst>
      <p:ext uri="{BB962C8B-B14F-4D97-AF65-F5344CB8AC3E}">
        <p14:creationId xmlns:p14="http://schemas.microsoft.com/office/powerpoint/2010/main" val="6928778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下一个指令要将</a:t>
            </a:r>
            <a:r>
              <a:rPr kumimoji="1" lang="en-US" altLang="zh-CN" dirty="0"/>
              <a:t>C</a:t>
            </a:r>
            <a:r>
              <a:rPr kumimoji="1" lang="zh-CN" altLang="en-US" dirty="0"/>
              <a:t>和</a:t>
            </a:r>
            <a:r>
              <a:rPr kumimoji="1" lang="en-US" altLang="zh-CN" dirty="0"/>
              <a:t>A</a:t>
            </a:r>
            <a:r>
              <a:rPr kumimoji="1" lang="zh-CN" altLang="en-US" dirty="0"/>
              <a:t>进行合并。这个也稍微有点复杂。</a:t>
            </a:r>
            <a:endParaRPr kumimoji="1" lang="en-US" altLang="zh-CN" dirty="0"/>
          </a:p>
          <a:p>
            <a:endParaRPr kumimoji="1" lang="en-US" altLang="zh-CN" dirty="0"/>
          </a:p>
          <a:p>
            <a:r>
              <a:rPr kumimoji="1" lang="zh-CN" altLang="en-US" dirty="0"/>
              <a:t>我们看到</a:t>
            </a:r>
            <a:r>
              <a:rPr kumimoji="1" lang="en-US" altLang="zh-CN" dirty="0"/>
              <a:t>C</a:t>
            </a:r>
            <a:r>
              <a:rPr kumimoji="1" lang="zh-CN" altLang="en-US" dirty="0"/>
              <a:t>是黄色组的根节点，</a:t>
            </a:r>
            <a:r>
              <a:rPr kumimoji="1" lang="en-US" altLang="zh-CN" dirty="0"/>
              <a:t>A</a:t>
            </a:r>
            <a:r>
              <a:rPr kumimoji="1" lang="zh-CN" altLang="en-US" dirty="0"/>
              <a:t>在绿色组，它的根节点是</a:t>
            </a:r>
            <a:r>
              <a:rPr kumimoji="1" lang="en-US" altLang="zh-CN" dirty="0"/>
              <a:t>J</a:t>
            </a:r>
            <a:r>
              <a:rPr kumimoji="1" lang="zh-CN" altLang="en-US" dirty="0"/>
              <a:t>。</a:t>
            </a:r>
            <a:endParaRPr kumimoji="1" lang="en-US" altLang="zh-CN" dirty="0"/>
          </a:p>
        </p:txBody>
      </p:sp>
    </p:spTree>
    <p:extLst>
      <p:ext uri="{BB962C8B-B14F-4D97-AF65-F5344CB8AC3E}">
        <p14:creationId xmlns:p14="http://schemas.microsoft.com/office/powerpoint/2010/main" val="1089606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黄色组的节点有四个，绿色组的节点有三个，绿色组的节点数量少，所以我们将绿色组合并入黄色组。将绿色组的根节点</a:t>
            </a:r>
            <a:r>
              <a:rPr kumimoji="1" lang="en-US" altLang="zh-CN" dirty="0"/>
              <a:t>J</a:t>
            </a:r>
            <a:r>
              <a:rPr kumimoji="1" lang="zh-CN" altLang="en-US" dirty="0"/>
              <a:t>，指向黄色组的根节点</a:t>
            </a:r>
            <a:r>
              <a:rPr kumimoji="1" lang="en-US" altLang="zh-CN" dirty="0"/>
              <a:t>C</a:t>
            </a:r>
            <a:r>
              <a:rPr kumimoji="1" lang="zh-CN" altLang="en-US" dirty="0"/>
              <a:t>。</a:t>
            </a:r>
          </a:p>
          <a:p>
            <a:endParaRPr kumimoji="1" lang="zh-CN" altLang="en-US" dirty="0"/>
          </a:p>
        </p:txBody>
      </p:sp>
    </p:spTree>
    <p:extLst>
      <p:ext uri="{BB962C8B-B14F-4D97-AF65-F5344CB8AC3E}">
        <p14:creationId xmlns:p14="http://schemas.microsoft.com/office/powerpoint/2010/main" val="2878485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下一个指令是要合并</a:t>
            </a:r>
            <a:r>
              <a:rPr kumimoji="1" lang="en-US" altLang="zh-CN" dirty="0"/>
              <a:t>A</a:t>
            </a:r>
            <a:r>
              <a:rPr kumimoji="1" lang="zh-CN" altLang="en-US" dirty="0"/>
              <a:t>和</a:t>
            </a:r>
            <a:r>
              <a:rPr kumimoji="1" lang="en-US" altLang="zh-CN" dirty="0"/>
              <a:t>B</a:t>
            </a:r>
            <a:r>
              <a:rPr kumimoji="1" lang="zh-CN" altLang="en-US" dirty="0"/>
              <a:t>。</a:t>
            </a:r>
            <a:endParaRPr kumimoji="1" lang="en-US" altLang="zh-CN" dirty="0"/>
          </a:p>
          <a:p>
            <a:endParaRPr kumimoji="1" lang="en-US" altLang="zh-CN" dirty="0"/>
          </a:p>
          <a:p>
            <a:r>
              <a:rPr kumimoji="1" lang="zh-CN" altLang="en-US" dirty="0"/>
              <a:t>我们发现</a:t>
            </a:r>
            <a:r>
              <a:rPr kumimoji="1" lang="en-US" altLang="zh-CN" dirty="0"/>
              <a:t>A</a:t>
            </a:r>
            <a:r>
              <a:rPr kumimoji="1" lang="zh-CN" altLang="en-US" dirty="0"/>
              <a:t>和</a:t>
            </a:r>
            <a:r>
              <a:rPr kumimoji="1" lang="en-US" altLang="zh-CN" dirty="0"/>
              <a:t>B</a:t>
            </a:r>
            <a:r>
              <a:rPr kumimoji="1" lang="zh-CN" altLang="en-US" dirty="0"/>
              <a:t>都已经在黄色组中，所以它们已经被合并过了，不需要再合并。</a:t>
            </a:r>
          </a:p>
        </p:txBody>
      </p:sp>
    </p:spTree>
    <p:extLst>
      <p:ext uri="{BB962C8B-B14F-4D97-AF65-F5344CB8AC3E}">
        <p14:creationId xmlns:p14="http://schemas.microsoft.com/office/powerpoint/2010/main" val="2337683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下一个指令是要将</a:t>
            </a:r>
            <a:r>
              <a:rPr kumimoji="1" lang="en-US" altLang="zh-CN" dirty="0"/>
              <a:t>H</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0282344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G</a:t>
            </a:r>
            <a:r>
              <a:rPr kumimoji="1" lang="zh-CN" altLang="en-US" dirty="0"/>
              <a:t>当前都还是独立节点，所以将它们合并成一个蓝色组。</a:t>
            </a:r>
          </a:p>
        </p:txBody>
      </p:sp>
    </p:spTree>
    <p:extLst>
      <p:ext uri="{BB962C8B-B14F-4D97-AF65-F5344CB8AC3E}">
        <p14:creationId xmlns:p14="http://schemas.microsoft.com/office/powerpoint/2010/main" val="20759207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下一个指令要求将</a:t>
            </a:r>
            <a:r>
              <a:rPr kumimoji="1" lang="en-US" altLang="zh-CN" dirty="0"/>
              <a:t>H</a:t>
            </a:r>
            <a:r>
              <a:rPr kumimoji="1" lang="zh-CN" altLang="en-US" dirty="0"/>
              <a:t>和</a:t>
            </a:r>
            <a:r>
              <a:rPr kumimoji="1" lang="en-US" altLang="zh-CN" dirty="0"/>
              <a:t>F</a:t>
            </a:r>
            <a:r>
              <a:rPr kumimoji="1" lang="zh-CN" altLang="en-US" dirty="0"/>
              <a:t>进行合并。</a:t>
            </a:r>
            <a:endParaRPr kumimoji="1" lang="en-US" altLang="zh-CN" dirty="0"/>
          </a:p>
          <a:p>
            <a:endParaRPr kumimoji="1" lang="en-US" altLang="zh-CN" dirty="0"/>
          </a:p>
          <a:p>
            <a:r>
              <a:rPr kumimoji="1" lang="zh-CN" altLang="en-US" dirty="0"/>
              <a:t>我们发先</a:t>
            </a:r>
            <a:r>
              <a:rPr kumimoji="1" lang="en-US" altLang="zh-CN" dirty="0"/>
              <a:t>H</a:t>
            </a:r>
            <a:r>
              <a:rPr kumimoji="1" lang="zh-CN" altLang="en-US" dirty="0"/>
              <a:t>在蓝色组中，</a:t>
            </a:r>
            <a:r>
              <a:rPr kumimoji="1" lang="en-US" altLang="zh-CN" dirty="0"/>
              <a:t>F</a:t>
            </a:r>
            <a:r>
              <a:rPr kumimoji="1" lang="zh-CN" altLang="en-US" dirty="0"/>
              <a:t>在红色组中，并且蓝色组的节点数少于红色组。</a:t>
            </a:r>
          </a:p>
        </p:txBody>
      </p:sp>
    </p:spTree>
    <p:extLst>
      <p:ext uri="{BB962C8B-B14F-4D97-AF65-F5344CB8AC3E}">
        <p14:creationId xmlns:p14="http://schemas.microsoft.com/office/powerpoint/2010/main" val="167560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组成一组，用并查集的话说，我们将</a:t>
            </a:r>
            <a:r>
              <a:rPr kumimoji="1" lang="en-US" altLang="zh-CN" dirty="0"/>
              <a:t>6</a:t>
            </a:r>
            <a:r>
              <a:rPr kumimoji="1" lang="zh-CN" altLang="en-US" dirty="0"/>
              <a:t>和</a:t>
            </a:r>
            <a:r>
              <a:rPr kumimoji="1" lang="en-US" altLang="zh-CN" dirty="0"/>
              <a:t>8</a:t>
            </a:r>
            <a:r>
              <a:rPr kumimoji="1" lang="zh-CN" altLang="en-US" dirty="0"/>
              <a:t> </a:t>
            </a:r>
            <a:r>
              <a:rPr kumimoji="1" lang="en-US" altLang="zh-CN" dirty="0"/>
              <a:t>UNION</a:t>
            </a:r>
            <a:r>
              <a:rPr kumimoji="1" lang="zh-CN" altLang="en-US" dirty="0"/>
              <a:t>合并成了一组，我们用蓝色标注它们。现在如果在并查集中</a:t>
            </a:r>
            <a:r>
              <a:rPr kumimoji="1" lang="en-US" altLang="zh-CN" dirty="0"/>
              <a:t>FIND</a:t>
            </a:r>
            <a:r>
              <a:rPr kumimoji="1" lang="zh-CN" altLang="en-US" dirty="0"/>
              <a:t>查找</a:t>
            </a:r>
            <a:r>
              <a:rPr kumimoji="1" lang="en-US" altLang="zh-CN" dirty="0"/>
              <a:t>6</a:t>
            </a:r>
            <a:r>
              <a:rPr kumimoji="1" lang="zh-CN" altLang="en-US" dirty="0"/>
              <a:t>或者</a:t>
            </a:r>
            <a:r>
              <a:rPr kumimoji="1" lang="en-US" altLang="zh-CN" dirty="0"/>
              <a:t>8</a:t>
            </a:r>
            <a:r>
              <a:rPr kumimoji="1" lang="zh-CN" altLang="en-US" dirty="0"/>
              <a:t>的话，我们可以说它们都在蓝色组当中。</a:t>
            </a:r>
          </a:p>
        </p:txBody>
      </p:sp>
    </p:spTree>
    <p:extLst>
      <p:ext uri="{BB962C8B-B14F-4D97-AF65-F5344CB8AC3E}">
        <p14:creationId xmlns:p14="http://schemas.microsoft.com/office/powerpoint/2010/main" val="41412429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所以将蓝色组合并入红色组，将蓝色组的根节点</a:t>
            </a:r>
            <a:r>
              <a:rPr kumimoji="1" lang="en-US" altLang="zh-CN" dirty="0"/>
              <a:t>G</a:t>
            </a:r>
            <a:r>
              <a:rPr kumimoji="1" lang="zh-CN" altLang="en-US" dirty="0"/>
              <a:t>，指向红色组的根节点</a:t>
            </a:r>
            <a:r>
              <a:rPr kumimoji="1" lang="en-US" altLang="zh-CN" dirty="0"/>
              <a:t>E</a:t>
            </a:r>
            <a:r>
              <a:rPr kumimoji="1" lang="zh-CN" altLang="en-US" dirty="0"/>
              <a:t>。</a:t>
            </a:r>
          </a:p>
        </p:txBody>
      </p:sp>
    </p:spTree>
    <p:extLst>
      <p:ext uri="{BB962C8B-B14F-4D97-AF65-F5344CB8AC3E}">
        <p14:creationId xmlns:p14="http://schemas.microsoft.com/office/powerpoint/2010/main" val="2809005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最后一个指令，要将</a:t>
            </a:r>
            <a:r>
              <a:rPr kumimoji="1" lang="en-US" altLang="zh-CN" dirty="0"/>
              <a:t>H</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3225271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a:t>
            </a:r>
            <a:r>
              <a:rPr kumimoji="1" lang="en-US" altLang="zh-CN" dirty="0"/>
              <a:t>H</a:t>
            </a:r>
            <a:r>
              <a:rPr kumimoji="1" lang="zh-CN" altLang="en-US" dirty="0"/>
              <a:t>在红色组中，</a:t>
            </a:r>
            <a:r>
              <a:rPr kumimoji="1" lang="en-US" altLang="zh-CN" dirty="0"/>
              <a:t>B</a:t>
            </a:r>
            <a:r>
              <a:rPr kumimoji="1" lang="zh-CN" altLang="en-US" dirty="0"/>
              <a:t>在黄色组中，并且红色组的节点数少于黄色组，所以我们将红色组并入黄色组。将红色组的根节点</a:t>
            </a:r>
            <a:r>
              <a:rPr kumimoji="1" lang="en-US" altLang="zh-CN" dirty="0"/>
              <a:t>E</a:t>
            </a:r>
            <a:r>
              <a:rPr kumimoji="1" lang="zh-CN" altLang="en-US" dirty="0"/>
              <a:t>指向黄色组的根节点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注意，在本课演示的合并操作中，我并没有使用一种称为路径压缩的技术。下节课我会来演示路径压缩技术，它可以优化并查集的性能。</a:t>
            </a:r>
            <a:endParaRPr kumimoji="1" lang="en-US" altLang="zh-CN" dirty="0"/>
          </a:p>
          <a:p>
            <a:endParaRPr kumimoji="1" lang="zh-CN" altLang="en-US" dirty="0"/>
          </a:p>
        </p:txBody>
      </p:sp>
    </p:spTree>
    <p:extLst>
      <p:ext uri="{BB962C8B-B14F-4D97-AF65-F5344CB8AC3E}">
        <p14:creationId xmlns:p14="http://schemas.microsoft.com/office/powerpoint/2010/main" val="32895450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360018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注意，对于并查集这种数据结构，我们一般不做</a:t>
            </a:r>
            <a:r>
              <a:rPr kumimoji="1" lang="en-US" altLang="zh-CN" dirty="0"/>
              <a:t>un-union</a:t>
            </a:r>
            <a:r>
              <a:rPr kumimoji="1" lang="zh-CN" altLang="en-US" dirty="0"/>
              <a:t>这个操作。这个操作如果要执行的话，它的效率是非常低的，因为需要修正它的所有子节点，但是并查集并不跟踪子节点。当然，跟踪子节点也可以做到，但是目前我还没有看到过</a:t>
            </a:r>
            <a:r>
              <a:rPr kumimoji="1" lang="en-US" altLang="zh-CN" dirty="0"/>
              <a:t>un-union</a:t>
            </a:r>
            <a:r>
              <a:rPr kumimoji="1" lang="zh-CN" altLang="en-US" dirty="0"/>
              <a:t>的使用场景。</a:t>
            </a:r>
            <a:endParaRPr kumimoji="1" lang="en-US" altLang="zh-CN" dirty="0"/>
          </a:p>
          <a:p>
            <a:endParaRPr kumimoji="1" lang="en-US" altLang="zh-CN" dirty="0"/>
          </a:p>
          <a:p>
            <a:r>
              <a:rPr kumimoji="1" lang="zh-CN" altLang="en-US" dirty="0"/>
              <a:t>另外，并查集中组的数量，等于根节点的数量。并且，随着我们不断地合并，组的数量只会越变越少，不会增加。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413687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说一下并查集的时间复杂度，前面我讲过，并查集的主要操作是平摊线性复杂度的。但是我们刚刚演示的查找合并操作，它还不是平摊线性复杂度，因为我们还没有利用路径压缩，路径压缩可以大大提升并查集的性能。关于路径压缩，我下节课会专门来讲。</a:t>
            </a:r>
            <a:endParaRPr kumimoji="1" lang="en-US" altLang="zh-CN" dirty="0"/>
          </a:p>
          <a:p>
            <a:endParaRPr kumimoji="1" lang="en-US" altLang="zh-CN" dirty="0"/>
          </a:p>
          <a:p>
            <a:r>
              <a:rPr kumimoji="1" lang="zh-CN" altLang="en-US" dirty="0"/>
              <a:t>举个例子，对于上图这个情况，如果我们要检查</a:t>
            </a:r>
            <a:r>
              <a:rPr kumimoji="1" lang="en-US" altLang="zh-CN" dirty="0"/>
              <a:t>H</a:t>
            </a:r>
            <a:r>
              <a:rPr kumimoji="1" lang="zh-CN" altLang="en-US" dirty="0"/>
              <a:t>和</a:t>
            </a:r>
            <a:r>
              <a:rPr kumimoji="1" lang="en-US" altLang="zh-CN" dirty="0"/>
              <a:t>B</a:t>
            </a:r>
            <a:r>
              <a:rPr kumimoji="1" lang="zh-CN" altLang="en-US" dirty="0"/>
              <a:t>是否属于同一组，那么这个检查要经过</a:t>
            </a:r>
            <a:r>
              <a:rPr kumimoji="1" lang="en-US" altLang="zh-CN" dirty="0"/>
              <a:t>5</a:t>
            </a:r>
            <a:r>
              <a:rPr kumimoji="1" lang="zh-CN" altLang="en-US" dirty="0"/>
              <a:t>步，在最坏的情况下，开销可能更大。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8231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我来演示一下这个查找。首先，从</a:t>
            </a:r>
            <a:r>
              <a:rPr kumimoji="1" lang="en-US" altLang="zh-CN" dirty="0"/>
              <a:t>H</a:t>
            </a:r>
            <a:r>
              <a:rPr kumimoji="1" lang="zh-CN" altLang="en-US" dirty="0"/>
              <a:t>出发。</a:t>
            </a:r>
          </a:p>
        </p:txBody>
      </p:sp>
    </p:spTree>
    <p:extLst>
      <p:ext uri="{BB962C8B-B14F-4D97-AF65-F5344CB8AC3E}">
        <p14:creationId xmlns:p14="http://schemas.microsoft.com/office/powerpoint/2010/main" val="7964961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G</a:t>
            </a:r>
            <a:r>
              <a:rPr kumimoji="1" lang="zh-CN" altLang="en-US" dirty="0"/>
              <a:t>。</a:t>
            </a:r>
          </a:p>
        </p:txBody>
      </p:sp>
    </p:spTree>
    <p:extLst>
      <p:ext uri="{BB962C8B-B14F-4D97-AF65-F5344CB8AC3E}">
        <p14:creationId xmlns:p14="http://schemas.microsoft.com/office/powerpoint/2010/main" val="10109773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a:t>
            </a:r>
            <a:r>
              <a:rPr kumimoji="1" lang="en-US" altLang="zh-CN" dirty="0"/>
              <a:t>G</a:t>
            </a:r>
            <a:r>
              <a:rPr kumimoji="1" lang="zh-CN" altLang="en-US" dirty="0"/>
              <a:t>的父节点</a:t>
            </a:r>
            <a:r>
              <a:rPr kumimoji="1" lang="en-US" altLang="zh-CN" dirty="0"/>
              <a:t>E</a:t>
            </a:r>
            <a:r>
              <a:rPr kumimoji="1" lang="zh-CN" altLang="en-US" dirty="0"/>
              <a:t>。</a:t>
            </a:r>
          </a:p>
        </p:txBody>
      </p:sp>
    </p:spTree>
    <p:extLst>
      <p:ext uri="{BB962C8B-B14F-4D97-AF65-F5344CB8AC3E}">
        <p14:creationId xmlns:p14="http://schemas.microsoft.com/office/powerpoint/2010/main" val="4222669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p>
        </p:txBody>
      </p:sp>
    </p:spTree>
    <p:extLst>
      <p:ext uri="{BB962C8B-B14F-4D97-AF65-F5344CB8AC3E}">
        <p14:creationId xmlns:p14="http://schemas.microsoft.com/office/powerpoint/2010/main" val="345334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rPr lang="zh-CN" altLang="en-US" dirty="0"/>
              <a:t>现在，磁铁块</a:t>
            </a:r>
            <a:r>
              <a:rPr lang="en-US" altLang="zh-CN" dirty="0"/>
              <a:t>2/3/4</a:t>
            </a:r>
            <a:r>
              <a:rPr lang="zh-CN" altLang="en-US" dirty="0"/>
              <a:t>开始相互吸引。</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然后从</a:t>
            </a:r>
            <a:r>
              <a:rPr kumimoji="1" lang="en-US" altLang="zh-CN" dirty="0"/>
              <a:t>B</a:t>
            </a:r>
            <a:r>
              <a:rPr kumimoji="1" lang="zh-CN" altLang="en-US" dirty="0"/>
              <a:t>出发。</a:t>
            </a:r>
          </a:p>
        </p:txBody>
      </p:sp>
    </p:spTree>
    <p:extLst>
      <p:ext uri="{BB962C8B-B14F-4D97-AF65-F5344CB8AC3E}">
        <p14:creationId xmlns:p14="http://schemas.microsoft.com/office/powerpoint/2010/main" val="2760549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J</a:t>
            </a:r>
            <a:endParaRPr kumimoji="1" lang="zh-CN" altLang="en-US" dirty="0"/>
          </a:p>
        </p:txBody>
      </p:sp>
    </p:spTree>
    <p:extLst>
      <p:ext uri="{BB962C8B-B14F-4D97-AF65-F5344CB8AC3E}">
        <p14:creationId xmlns:p14="http://schemas.microsoft.com/office/powerpoint/2010/main" val="29040835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这些查找一共经过了</a:t>
            </a:r>
            <a:r>
              <a:rPr kumimoji="1" lang="en-US" altLang="zh-CN" dirty="0"/>
              <a:t>5</a:t>
            </a:r>
            <a:r>
              <a:rPr kumimoji="1" lang="zh-CN" altLang="en-US" dirty="0"/>
              <a:t>步。</a:t>
            </a:r>
            <a:endParaRPr kumimoji="1" lang="en-US" altLang="zh-CN" dirty="0"/>
          </a:p>
          <a:p>
            <a:endParaRPr kumimoji="1" lang="en-US" altLang="zh-CN" dirty="0"/>
          </a:p>
          <a:p>
            <a:r>
              <a:rPr kumimoji="1" lang="zh-CN" altLang="en-US" dirty="0"/>
              <a:t>我们看到如果不采用路径压缩，那么并查集数据结构的性能并不理想。</a:t>
            </a:r>
            <a:endParaRPr kumimoji="1" lang="en-US" altLang="zh-CN" dirty="0"/>
          </a:p>
          <a:p>
            <a:endParaRPr kumimoji="1" lang="en-US" altLang="zh-CN" dirty="0"/>
          </a:p>
          <a:p>
            <a:r>
              <a:rPr kumimoji="1" lang="zh-CN" altLang="en-US" dirty="0"/>
              <a:t>所以，下节课我会来讲解如何实现路径压缩，我们下节课再见！</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902787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rPr lang="en-US" dirty="0" err="1"/>
              <a:t>大家好</a:t>
            </a:r>
            <a:r>
              <a:rPr lang="zh-CN" altLang="en-US" dirty="0"/>
              <a:t>，欢迎回到波波微课！</a:t>
            </a:r>
            <a:endParaRPr lang="en-US" altLang="zh-CN" dirty="0"/>
          </a:p>
          <a:p>
            <a:endParaRPr lang="en-US" dirty="0"/>
          </a:p>
          <a:p>
            <a:r>
              <a:rPr lang="zh-CN" altLang="en-US" dirty="0"/>
              <a:t>今天我们来学习并查集的路径压缩算法，路径压缩可以大大提升并查集的效率。</a:t>
            </a:r>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rPr lang="zh-CN" altLang="en-US" dirty="0"/>
              <a:t>这里有一个假想的并查集的例子，这是经过一系列操作以后形成的一个形状。之所以说这个例子是假想的，因为如果采用路径压缩的话，不太可能会产生这样的形状，所以，这个只是为了方便演示而人为设计的一个例子。</a:t>
            </a:r>
            <a:endParaRPr lang="en-US" altLang="zh-CN" dirty="0"/>
          </a:p>
          <a:p>
            <a:endParaRPr lang="en-US" altLang="zh-CN" dirty="0"/>
          </a:p>
          <a:p>
            <a:r>
              <a:rPr lang="zh-CN" altLang="en-US" dirty="0"/>
              <a:t>下面我们要将</a:t>
            </a:r>
            <a:r>
              <a:rPr lang="en-US" altLang="zh-CN" dirty="0"/>
              <a:t>E</a:t>
            </a:r>
            <a:r>
              <a:rPr lang="zh-CN" altLang="en-US" dirty="0"/>
              <a:t>和</a:t>
            </a:r>
            <a:r>
              <a:rPr lang="en-US" altLang="zh-CN" dirty="0"/>
              <a:t>L</a:t>
            </a:r>
            <a:r>
              <a:rPr lang="zh-CN" altLang="en-US" dirty="0"/>
              <a:t>进行合并，如果采用路径压缩的话，合并的方式应该是这样的。</a:t>
            </a:r>
            <a:endParaRPr lang="en-US" altLang="zh-CN" dirty="0"/>
          </a:p>
          <a:p>
            <a:endParaRPr lang="en-US" dirty="0"/>
          </a:p>
          <a:p>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rPr lang="zh-CN" altLang="en-US" dirty="0"/>
              <a:t>我们首先从</a:t>
            </a:r>
            <a:r>
              <a:rPr lang="en-US" altLang="zh-CN" dirty="0"/>
              <a:t>E</a:t>
            </a:r>
            <a:r>
              <a:rPr lang="zh-CN" altLang="en-US" dirty="0"/>
              <a:t>节点开始，先要找到它的根节点。我这边用紫色标示一个节点，表示有指针指向该节点。</a:t>
            </a:r>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我们从</a:t>
            </a:r>
            <a:r>
              <a:rPr kumimoji="1" lang="en-US" altLang="zh-CN" dirty="0"/>
              <a:t>E</a:t>
            </a:r>
            <a:r>
              <a:rPr kumimoji="1" lang="zh-CN" altLang="en-US" dirty="0"/>
              <a:t>找到它的父节点</a:t>
            </a:r>
            <a:r>
              <a:rPr kumimoji="1" lang="en-US" altLang="zh-CN" dirty="0"/>
              <a:t>D</a:t>
            </a:r>
            <a:r>
              <a:rPr kumimoji="1" lang="zh-CN" altLang="en-US" dirty="0"/>
              <a:t>。</a:t>
            </a:r>
          </a:p>
        </p:txBody>
      </p:sp>
    </p:spTree>
    <p:extLst>
      <p:ext uri="{BB962C8B-B14F-4D97-AF65-F5344CB8AC3E}">
        <p14:creationId xmlns:p14="http://schemas.microsoft.com/office/powerpoint/2010/main" val="42469972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D</a:t>
            </a:r>
            <a:r>
              <a:rPr kumimoji="1" lang="zh-CN" altLang="en-US" dirty="0"/>
              <a:t>找到</a:t>
            </a:r>
            <a:r>
              <a:rPr kumimoji="1" lang="en-US" altLang="zh-CN" dirty="0"/>
              <a:t>C</a:t>
            </a:r>
            <a:endParaRPr kumimoji="1" lang="zh-CN" altLang="en-US" dirty="0"/>
          </a:p>
        </p:txBody>
      </p:sp>
    </p:spTree>
    <p:extLst>
      <p:ext uri="{BB962C8B-B14F-4D97-AF65-F5344CB8AC3E}">
        <p14:creationId xmlns:p14="http://schemas.microsoft.com/office/powerpoint/2010/main" val="3241229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C</a:t>
            </a:r>
            <a:r>
              <a:rPr kumimoji="1" lang="zh-CN" altLang="en-US" dirty="0"/>
              <a:t>找到</a:t>
            </a:r>
            <a:r>
              <a:rPr kumimoji="1" lang="en-US" altLang="zh-CN" dirty="0"/>
              <a:t>B</a:t>
            </a:r>
            <a:endParaRPr kumimoji="1" lang="zh-CN" altLang="en-US" dirty="0"/>
          </a:p>
        </p:txBody>
      </p:sp>
    </p:spTree>
    <p:extLst>
      <p:ext uri="{BB962C8B-B14F-4D97-AF65-F5344CB8AC3E}">
        <p14:creationId xmlns:p14="http://schemas.microsoft.com/office/powerpoint/2010/main" val="4153677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B</a:t>
            </a:r>
            <a:r>
              <a:rPr kumimoji="1" lang="zh-CN" altLang="en-US" dirty="0"/>
              <a:t>找到</a:t>
            </a:r>
            <a:r>
              <a:rPr kumimoji="1" lang="en-US" altLang="zh-CN" dirty="0"/>
              <a:t>A</a:t>
            </a:r>
            <a:endParaRPr kumimoji="1" lang="zh-CN" altLang="en-US" dirty="0"/>
          </a:p>
        </p:txBody>
      </p:sp>
    </p:spTree>
    <p:extLst>
      <p:ext uri="{BB962C8B-B14F-4D97-AF65-F5344CB8AC3E}">
        <p14:creationId xmlns:p14="http://schemas.microsoft.com/office/powerpoint/2010/main" val="20825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并查集</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1861710" y="4318027"/>
            <a:ext cx="9281387"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b="1"/>
            </a:lvl1pPr>
          </a:lstStyle>
          <a:p>
            <a:r>
              <a:rPr dirty="0"/>
              <a:t>(Disjoint Set)</a:t>
            </a:r>
          </a:p>
        </p:txBody>
      </p:sp>
    </p:spTree>
  </p:cSld>
  <p:clrMapOvr>
    <a:masterClrMapping/>
  </p:clrMapOvr>
  <p:transition spd="med" advTm="130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en-US" dirty="0" err="1"/>
              <a:t>假想的并查集路径压缩例子</a:t>
            </a:r>
            <a:endParaRPr dirty="0"/>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63320"/>
            <a:ext cx="1063141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rPr lang="zh-CN" altLang="en-US" dirty="0"/>
              <a:t>操作</a:t>
            </a:r>
            <a:r>
              <a:rPr dirty="0"/>
              <a:t>: </a:t>
            </a:r>
            <a:r>
              <a:rPr lang="zh-CN" altLang="en-US" dirty="0"/>
              <a:t>将</a:t>
            </a:r>
            <a:r>
              <a:rPr lang="en-US" altLang="zh-CN" b="1" dirty="0"/>
              <a:t>E</a:t>
            </a:r>
            <a:r>
              <a:rPr lang="zh-CN" altLang="en-US" dirty="0"/>
              <a:t>和</a:t>
            </a:r>
            <a:r>
              <a:rPr lang="en-US" altLang="zh-CN" b="1" dirty="0"/>
              <a:t>L</a:t>
            </a:r>
            <a:r>
              <a:rPr lang="zh-CN" altLang="en-US" dirty="0"/>
              <a:t>进行合并</a:t>
            </a:r>
            <a:endParaRPr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a:t>表明有一个指针指向该节点</a:t>
            </a:r>
            <a:endParaRPr lang="zh-CN" altLang="en-US"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0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967274B1-BDE5-4145-ADCC-696AE40B2A5A}"/>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43"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0FFD08A8-9D75-0349-AC35-383963ED152E}"/>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81"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249DCEFB-1B69-F345-B57F-30534826A1FB}"/>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19"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D0818F57-FBE3-6C4A-8C5B-1EFCEE2C5F2D}"/>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BA7A649A-A333-F143-81BC-9C8907DDCEB5}"/>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CBBCBDE-D4F0-5046-B08E-F72606D0E4F1}"/>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32CDDFC-5FCF-7840-9B19-218D4E099216}"/>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DE1D2C0-E651-3C42-BFBF-08F8C1790B3B}"/>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2DC95BCD-73F9-BE4B-ACD0-8BE0560F4EBB}"/>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C0F6DE8D-4A2F-DD4B-8735-A0AE040DE574}"/>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297DA3B-748E-FD44-B405-90F356D31537}"/>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9824DCC-AA6C-DC42-9F4D-19BD22699AE8}"/>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7EF3C93E-96E2-684B-8B40-00AEC3285764}"/>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4D98566-72B4-8A47-8DA0-39D4A08E1522}"/>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2E00924-3C6C-BD4D-AE7B-71EF7D2194B5}"/>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BF8515C-36D5-9342-B2D0-C9A7D6B49BA1}"/>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89A5C97C-1054-9E4D-B71F-2987074D8CB6}"/>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FB3AD8A-CF2C-184D-999A-F8F198BCFD5E}"/>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ECB59151-AD90-3D46-843C-7F5A330DC5CA}"/>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4535C6A6-94A1-8D47-810E-B004B1862676}"/>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 name="Indicates that there is a pointer to this node">
            <a:extLst>
              <a:ext uri="{FF2B5EF4-FFF2-40B4-BE49-F238E27FC236}">
                <a16:creationId xmlns:a16="http://schemas.microsoft.com/office/drawing/2014/main" id="{EDA0D53D-F4E3-0C43-A1C4-E23F3C6B08DF}"/>
              </a:ext>
            </a:extLst>
          </p:cNvPr>
          <p:cNvSpPr/>
          <p:nvPr/>
        </p:nvSpPr>
        <p:spPr>
          <a:xfrm>
            <a:off x="3136900"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表明有一个指针指向该节点</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98"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3"/>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3"/>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3"/>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3"/>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3"/>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3"/>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3"/>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3"/>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3"/>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3"/>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3"/>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3"/>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3"/>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3"/>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3"/>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3"/>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3"/>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3"/>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0523E576-B3D7-DC41-93C5-E7DBE5C0550A}"/>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61" name="Using regular union find method">
            <a:extLst>
              <a:ext uri="{FF2B5EF4-FFF2-40B4-BE49-F238E27FC236}">
                <a16:creationId xmlns:a16="http://schemas.microsoft.com/office/drawing/2014/main" id="{B5DCDDA2-95DD-A046-8FCB-97EF7B830F6D}"/>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3"/>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3"/>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3"/>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3"/>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3"/>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3"/>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FFDB8ECF-08B9-B14E-AEC7-001C8FDD2495}"/>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55" name="Using regular union find method">
            <a:extLst>
              <a:ext uri="{FF2B5EF4-FFF2-40B4-BE49-F238E27FC236}">
                <a16:creationId xmlns:a16="http://schemas.microsoft.com/office/drawing/2014/main" id="{4770BBD6-1553-884D-8E1C-621D8B3E1739}"/>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3"/>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3"/>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3"/>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3"/>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0068AF5F-BAEE-F440-9345-B091331EEC66}"/>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9" name="Using regular union find method">
            <a:extLst>
              <a:ext uri="{FF2B5EF4-FFF2-40B4-BE49-F238E27FC236}">
                <a16:creationId xmlns:a16="http://schemas.microsoft.com/office/drawing/2014/main" id="{8B305C84-C488-7246-8D93-98FDE83D3FCC}"/>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6"/>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6"/>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ECF4DC44-D724-C249-A7C8-9D42C6E268FA}"/>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3" name="Using regular union find method">
            <a:extLst>
              <a:ext uri="{FF2B5EF4-FFF2-40B4-BE49-F238E27FC236}">
                <a16:creationId xmlns:a16="http://schemas.microsoft.com/office/drawing/2014/main" id="{DDDD6309-9687-1B49-9A4A-DA934E6982AF}"/>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B69BB488-3754-C44D-8904-8ACE1F7A4740}"/>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7" name="Using regular union find method">
            <a:extLst>
              <a:ext uri="{FF2B5EF4-FFF2-40B4-BE49-F238E27FC236}">
                <a16:creationId xmlns:a16="http://schemas.microsoft.com/office/drawing/2014/main" id="{AB9D5E6E-10F4-7446-BE74-926B6CFCDCCA}"/>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630B92F5-DE2D-E743-9019-145AD74A99D7}"/>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5" name="Using regular union find method">
            <a:extLst>
              <a:ext uri="{FF2B5EF4-FFF2-40B4-BE49-F238E27FC236}">
                <a16:creationId xmlns:a16="http://schemas.microsoft.com/office/drawing/2014/main" id="{11324940-45F8-DC46-A7B7-932C0E0A30A0}"/>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DDC48597-5778-0F40-90D2-6504DFAF13B8}"/>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4" name="Using regular union find method">
            <a:extLst>
              <a:ext uri="{FF2B5EF4-FFF2-40B4-BE49-F238E27FC236}">
                <a16:creationId xmlns:a16="http://schemas.microsoft.com/office/drawing/2014/main" id="{275D293F-6F85-2641-9687-8F7FD103D455}"/>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1" name="Instructions:">
            <a:extLst>
              <a:ext uri="{FF2B5EF4-FFF2-40B4-BE49-F238E27FC236}">
                <a16:creationId xmlns:a16="http://schemas.microsoft.com/office/drawing/2014/main" id="{BA78F611-3913-9849-814F-C3F97B04656A}"/>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2" name="Using regular union find method">
            <a:extLst>
              <a:ext uri="{FF2B5EF4-FFF2-40B4-BE49-F238E27FC236}">
                <a16:creationId xmlns:a16="http://schemas.microsoft.com/office/drawing/2014/main" id="{127F3FF4-7398-D14C-A147-916410CEBCA3}"/>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29" name="Instructions:">
            <a:extLst>
              <a:ext uri="{FF2B5EF4-FFF2-40B4-BE49-F238E27FC236}">
                <a16:creationId xmlns:a16="http://schemas.microsoft.com/office/drawing/2014/main" id="{129D1FC4-8308-084A-BAE2-9A80C97A1E91}"/>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0" name="Using regular union find method">
            <a:extLst>
              <a:ext uri="{FF2B5EF4-FFF2-40B4-BE49-F238E27FC236}">
                <a16:creationId xmlns:a16="http://schemas.microsoft.com/office/drawing/2014/main" id="{8DB82F66-6888-794D-915D-33F1B49C0955}"/>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3"/>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3"/>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3"/>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3"/>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3"/>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3"/>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3"/>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3"/>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3"/>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3"/>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3"/>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3"/>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3"/>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3"/>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3"/>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3"/>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3"/>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3"/>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F7CFEF91-58D6-A14F-9248-9F00111E2655}"/>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61" name="Using path compression">
            <a:extLst>
              <a:ext uri="{FF2B5EF4-FFF2-40B4-BE49-F238E27FC236}">
                <a16:creationId xmlns:a16="http://schemas.microsoft.com/office/drawing/2014/main" id="{09776A68-1B5A-3141-A74F-8EF542904DC4}"/>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3"/>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3"/>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3"/>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3"/>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3"/>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3"/>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9303E613-143F-914A-8CB7-CDA6EBD81B15}"/>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55" name="Using path compression">
            <a:extLst>
              <a:ext uri="{FF2B5EF4-FFF2-40B4-BE49-F238E27FC236}">
                <a16:creationId xmlns:a16="http://schemas.microsoft.com/office/drawing/2014/main" id="{E3164017-5F16-4A42-B0B3-F21DAECF2B84}"/>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3"/>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3"/>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3"/>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3"/>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2B67F1AF-2CB6-6A42-BB74-C2B90A31DE4D}"/>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9" name="Using path compression">
            <a:extLst>
              <a:ext uri="{FF2B5EF4-FFF2-40B4-BE49-F238E27FC236}">
                <a16:creationId xmlns:a16="http://schemas.microsoft.com/office/drawing/2014/main" id="{C8D4D3D4-B7CC-934C-A8D5-F5620CB26B01}"/>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6"/>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6"/>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BD1EC84D-34E7-6A48-BD60-4B95D5B9A3E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3" name="Using path compression">
            <a:extLst>
              <a:ext uri="{FF2B5EF4-FFF2-40B4-BE49-F238E27FC236}">
                <a16:creationId xmlns:a16="http://schemas.microsoft.com/office/drawing/2014/main" id="{0D446A12-E918-D84B-8C87-D1F558F3120D}"/>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070BC315-8480-C24E-8B3F-EFE28F17806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7" name="Using path compression">
            <a:extLst>
              <a:ext uri="{FF2B5EF4-FFF2-40B4-BE49-F238E27FC236}">
                <a16:creationId xmlns:a16="http://schemas.microsoft.com/office/drawing/2014/main" id="{ED3E2B24-C425-6B47-8C31-D7254A536A7C}"/>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04"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792B021F-11CC-5946-A8B7-5DD45F967712}"/>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CA612928-6930-B549-9FFE-35A5595864CD}"/>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4CBEC917-B042-3A4F-8B6B-E3C76044D8C2}"/>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9A1A9A40-4BFF-A346-B0A6-C8B761ACA255}"/>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772EEEEE-9FAB-D845-9247-43D211B56287}"/>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CFB0709E-DDA4-1544-B75B-76E38FF2CA5D}"/>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7D1C70B5-4E30-7E4B-9F8A-7841F6ECD9E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79961C68-8DE7-6947-A054-419EC48B6F72}"/>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ECB78699-8C2A-754E-A599-9789D3135897}"/>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AFB104F2-9470-1946-9F9A-EBBC731A71F9}"/>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0" name="Instructions:">
            <a:extLst>
              <a:ext uri="{FF2B5EF4-FFF2-40B4-BE49-F238E27FC236}">
                <a16:creationId xmlns:a16="http://schemas.microsoft.com/office/drawing/2014/main" id="{1751EAAE-0A7E-5244-B579-2075D3372561}"/>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7C38CD5C-F6A0-3748-B1BB-89031265F1D9}"/>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rPr dirty="0"/>
              <a:t>Union(J,G)</a:t>
            </a:r>
          </a:p>
          <a:p>
            <a:pPr algn="l">
              <a:defRPr sz="3400"/>
            </a:pPr>
            <a:r>
              <a:rPr dirty="0"/>
              <a:t>Union(H,F)</a:t>
            </a:r>
          </a:p>
          <a:p>
            <a:pPr algn="l">
              <a:defRPr sz="3400"/>
            </a:pPr>
            <a:r>
              <a:rPr dirty="0"/>
              <a:t>Union(A,C)</a:t>
            </a:r>
          </a:p>
          <a:p>
            <a:pPr algn="l">
              <a:defRPr sz="3400"/>
            </a:pPr>
            <a:r>
              <a:rPr dirty="0"/>
              <a:t>Union(D,E)</a:t>
            </a:r>
          </a:p>
          <a:p>
            <a:pPr algn="l">
              <a:defRPr sz="3400"/>
            </a:pPr>
            <a:r>
              <a:rPr dirty="0"/>
              <a:t>Union(G,B)</a:t>
            </a:r>
          </a:p>
          <a:p>
            <a:pPr algn="l">
              <a:defRPr sz="3400"/>
            </a:pPr>
            <a:r>
              <a:rPr dirty="0"/>
              <a:t>Union(I,J)</a:t>
            </a:r>
          </a:p>
        </p:txBody>
      </p:sp>
      <p:sp>
        <p:nvSpPr>
          <p:cNvPr id="30" name="Instructions:">
            <a:extLst>
              <a:ext uri="{FF2B5EF4-FFF2-40B4-BE49-F238E27FC236}">
                <a16:creationId xmlns:a16="http://schemas.microsoft.com/office/drawing/2014/main" id="{A705571C-DCEE-914A-B55C-F218C167567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66780F7E-B597-B640-9BCD-9214744CEA43}"/>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 name="Instructions:">
            <a:extLst>
              <a:ext uri="{FF2B5EF4-FFF2-40B4-BE49-F238E27FC236}">
                <a16:creationId xmlns:a16="http://schemas.microsoft.com/office/drawing/2014/main" id="{29FFD8D6-FCAB-EC40-9782-C3B37CC9D9CD}"/>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0" name="Using path compression">
            <a:extLst>
              <a:ext uri="{FF2B5EF4-FFF2-40B4-BE49-F238E27FC236}">
                <a16:creationId xmlns:a16="http://schemas.microsoft.com/office/drawing/2014/main" id="{53A4DF9F-A70B-634E-9EA0-50178B9A4113}"/>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 name="Instructions:">
            <a:extLst>
              <a:ext uri="{FF2B5EF4-FFF2-40B4-BE49-F238E27FC236}">
                <a16:creationId xmlns:a16="http://schemas.microsoft.com/office/drawing/2014/main" id="{572D5459-9E13-F247-AB9A-ECE51482C739}"/>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26D5E0CB-51CD-E947-A713-661BC2E622E9}"/>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21"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40"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57"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76"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93"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sz="3500" dirty="0"/>
              <a:t>介绍和样例</a:t>
            </a:r>
            <a:endParaRPr sz="3500" dirty="0">
              <a:solidFill>
                <a:schemeClr val="accent4"/>
              </a:solidFill>
            </a:endParaRPr>
          </a:p>
          <a:p>
            <a:pPr marL="1004569" lvl="2" indent="-280034" defTabSz="368045">
              <a:spcBef>
                <a:spcPts val="2500"/>
              </a:spcBef>
              <a:defRPr sz="2961"/>
            </a:pPr>
            <a:r>
              <a:rPr lang="zh-CN" altLang="en-US" dirty="0"/>
              <a:t>什么是并查集</a:t>
            </a:r>
            <a:endParaRPr dirty="0"/>
          </a:p>
          <a:p>
            <a:pPr marL="1004569" lvl="2" indent="-280034" defTabSz="368045">
              <a:spcBef>
                <a:spcPts val="2500"/>
              </a:spcBef>
              <a:defRPr sz="2961"/>
            </a:pPr>
            <a:r>
              <a:rPr lang="zh-CN" altLang="en-US" dirty="0"/>
              <a:t>磁铁的例子</a:t>
            </a:r>
            <a:endParaRPr dirty="0"/>
          </a:p>
          <a:p>
            <a:pPr marL="1004569" lvl="2" indent="-280034" defTabSz="368045">
              <a:spcBef>
                <a:spcPts val="2500"/>
              </a:spcBef>
              <a:defRPr sz="2961"/>
            </a:pPr>
            <a:r>
              <a:rPr lang="zh-CN" altLang="en-US" dirty="0"/>
              <a:t>并查集的使用场景？</a:t>
            </a:r>
            <a:endParaRPr dirty="0"/>
          </a:p>
          <a:p>
            <a:pPr marL="1004569" lvl="2"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1004569" lvl="2"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sz="3500" dirty="0"/>
              <a:t>实现细节</a:t>
            </a:r>
            <a:endParaRPr sz="3500" dirty="0"/>
          </a:p>
          <a:p>
            <a:pPr marL="1004569" lvl="2"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1004569" lvl="2"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sz="3500" dirty="0" err="1"/>
              <a:t>代码实现</a:t>
            </a:r>
            <a:endParaRPr sz="35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22" name="12"/>
          <p:cNvSpPr/>
          <p:nvPr/>
        </p:nvSpPr>
        <p:spPr>
          <a:xfrm>
            <a:off x="6430809" y="7451894"/>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a:bodyPr>
          <a:lstStyle/>
          <a:p>
            <a:pPr defTabSz="508254">
              <a:defRPr sz="6960" b="1"/>
            </a:pPr>
            <a:r>
              <a:rPr lang="en-US" dirty="0" err="1"/>
              <a:t>并查集的使用场景</a:t>
            </a:r>
            <a:endParaRPr dirty="0"/>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zh-CN" altLang="en-US" dirty="0"/>
              <a:t>克努斯卡尔</a:t>
            </a:r>
            <a:r>
              <a:rPr lang="en-US" altLang="zh-CN" dirty="0"/>
              <a:t>(</a:t>
            </a:r>
            <a:r>
              <a:rPr dirty="0"/>
              <a:t>Kruskal</a:t>
            </a:r>
            <a:r>
              <a:rPr lang="en-US" dirty="0"/>
              <a:t>)</a:t>
            </a:r>
            <a:r>
              <a:rPr lang="en-US" dirty="0" err="1"/>
              <a:t>最小生成树算法</a:t>
            </a:r>
            <a:endParaRPr dirty="0"/>
          </a:p>
          <a:p>
            <a:pPr>
              <a:defRPr sz="4000"/>
            </a:pPr>
            <a:endParaRPr dirty="0"/>
          </a:p>
          <a:p>
            <a:pPr>
              <a:defRPr sz="4000"/>
            </a:pPr>
            <a:r>
              <a:rPr lang="zh-CN" altLang="en-US" dirty="0"/>
              <a:t>网格渗透</a:t>
            </a:r>
            <a:r>
              <a:rPr dirty="0"/>
              <a:t>Grid percolation</a:t>
            </a:r>
          </a:p>
          <a:p>
            <a:pPr>
              <a:defRPr sz="4000"/>
            </a:pPr>
            <a:endParaRPr dirty="0"/>
          </a:p>
          <a:p>
            <a:pPr>
              <a:defRPr sz="4000"/>
            </a:pPr>
            <a:r>
              <a:rPr lang="zh-CN" altLang="en-US" dirty="0"/>
              <a:t>网络连接问题</a:t>
            </a:r>
            <a:endParaRPr lang="en-US" altLang="zh-CN" dirty="0"/>
          </a:p>
          <a:p>
            <a:pPr>
              <a:defRPr sz="4000"/>
            </a:pPr>
            <a:endParaRPr dirty="0"/>
          </a:p>
          <a:p>
            <a:pPr>
              <a:defRPr sz="4000"/>
            </a:pPr>
            <a:r>
              <a:rPr lang="en-US" dirty="0" err="1"/>
              <a:t>树中的最近公共祖先</a:t>
            </a:r>
            <a:endParaRPr dirty="0"/>
          </a:p>
          <a:p>
            <a:pPr>
              <a:defRPr sz="4000"/>
            </a:pPr>
            <a:endParaRPr dirty="0"/>
          </a:p>
          <a:p>
            <a:pPr>
              <a:defRPr sz="4000"/>
            </a:pPr>
            <a:r>
              <a:rPr lang="zh-CN" altLang="en-US" dirty="0"/>
              <a:t>图像处理</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rPr lang="zh-CN" altLang="en-US" dirty="0"/>
              <a:t>复杂度</a:t>
            </a:r>
            <a:endParaRPr dirty="0"/>
          </a:p>
        </p:txBody>
      </p:sp>
      <p:graphicFrame>
        <p:nvGraphicFramePr>
          <p:cNvPr id="544" name="Table"/>
          <p:cNvGraphicFramePr/>
          <p:nvPr>
            <p:extLst>
              <p:ext uri="{D42A27DB-BD31-4B8C-83A1-F6EECF244321}">
                <p14:modId xmlns:p14="http://schemas.microsoft.com/office/powerpoint/2010/main" val="3273458306"/>
              </p:ext>
            </p:extLst>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构建</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合并</a:t>
                      </a:r>
                      <a:r>
                        <a:rPr sz="3600" b="1" dirty="0">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查找</a:t>
                      </a:r>
                      <a:r>
                        <a:rPr sz="3600" b="1" dirty="0">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获取某个组的大小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检查组是否连接</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检查组的数量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2138355" y="8736141"/>
            <a:ext cx="9053761"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i="1"/>
            </a:lvl1pPr>
          </a:lstStyle>
          <a:p>
            <a:r>
              <a:rPr dirty="0"/>
              <a:t>α(n) </a:t>
            </a:r>
            <a:r>
              <a:rPr lang="en-US" altLang="zh-CN" dirty="0"/>
              <a:t>–</a:t>
            </a:r>
            <a:r>
              <a:rPr dirty="0"/>
              <a:t> </a:t>
            </a:r>
            <a:r>
              <a:rPr lang="zh-CN" altLang="en-US" dirty="0"/>
              <a:t>平摊的</a:t>
            </a:r>
            <a:r>
              <a:rPr dirty="0"/>
              <a:t>Amortized</a:t>
            </a:r>
            <a:r>
              <a:rPr lang="zh-CN" altLang="en-US" dirty="0"/>
              <a:t>常量时间</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rPr lang="zh-CN" altLang="en-US" dirty="0"/>
              <a:t>并查集</a:t>
            </a:r>
            <a:endParaRPr dirty="0"/>
          </a:p>
        </p:txBody>
      </p:sp>
      <p:sp>
        <p:nvSpPr>
          <p:cNvPr id="548" name="Kruskal’s Algorithm"/>
          <p:cNvSpPr/>
          <p:nvPr/>
        </p:nvSpPr>
        <p:spPr>
          <a:xfrm>
            <a:off x="1194861" y="4781143"/>
            <a:ext cx="10615085"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a:lvl1pPr>
          </a:lstStyle>
          <a:p>
            <a:r>
              <a:rPr lang="zh-CN" altLang="en-US" sz="6600" dirty="0"/>
              <a:t>克努斯卡尔</a:t>
            </a:r>
            <a:r>
              <a:rPr lang="en-US" altLang="zh-CN" sz="6600" dirty="0"/>
              <a:t>(Kruskal)</a:t>
            </a:r>
            <a:r>
              <a:rPr lang="zh-CN" altLang="en-US" sz="6600" dirty="0"/>
              <a:t>算法</a:t>
            </a:r>
            <a:endParaRPr sz="6600" dirty="0"/>
          </a:p>
        </p:txBody>
      </p:sp>
      <p:sp>
        <p:nvSpPr>
          <p:cNvPr id="549" name="William Fiset"/>
          <p:cNvSpPr/>
          <p:nvPr/>
        </p:nvSpPr>
        <p:spPr>
          <a:xfrm>
            <a:off x="2893242" y="6823902"/>
            <a:ext cx="721832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672699"/>
            <a:ext cx="11936388" cy="49500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500"/>
            </a:pPr>
            <a:r>
              <a:rPr lang="zh-CN" altLang="en-US" dirty="0"/>
              <a:t>给定一个图</a:t>
            </a:r>
            <a:r>
              <a:rPr lang="en-US" altLang="zh-CN" dirty="0"/>
              <a:t> G = (V,E)</a:t>
            </a:r>
            <a:r>
              <a:rPr lang="zh-CN" altLang="en-US" dirty="0"/>
              <a:t>，</a:t>
            </a:r>
            <a:r>
              <a:rPr lang="en-US" altLang="zh-CN" dirty="0"/>
              <a:t>V</a:t>
            </a:r>
            <a:r>
              <a:rPr lang="zh-CN" altLang="en-US" dirty="0"/>
              <a:t>表示顶点，</a:t>
            </a:r>
            <a:r>
              <a:rPr lang="en-US" altLang="zh-CN" dirty="0"/>
              <a:t>E</a:t>
            </a:r>
            <a:r>
              <a:rPr lang="zh-CN" altLang="en-US" dirty="0"/>
              <a:t>表示边，</a:t>
            </a:r>
            <a:r>
              <a:rPr lang="en-US" altLang="zh-CN" dirty="0"/>
              <a:t>E</a:t>
            </a:r>
            <a:r>
              <a:rPr lang="zh-CN" altLang="en-US" dirty="0"/>
              <a:t>上可以带有权重</a:t>
            </a:r>
            <a:r>
              <a:rPr lang="en-US" altLang="zh-CN" dirty="0"/>
              <a:t>weight</a:t>
            </a:r>
            <a:r>
              <a:rPr lang="zh-CN" altLang="en-US" dirty="0"/>
              <a:t>，我们需要在图中找出一棵</a:t>
            </a:r>
            <a:r>
              <a:rPr lang="zh-CN" altLang="en-US" b="1" dirty="0">
                <a:solidFill>
                  <a:srgbClr val="11DBE2"/>
                </a:solidFill>
              </a:rPr>
              <a:t>最小生成树 </a:t>
            </a:r>
            <a:r>
              <a:rPr lang="en-US" altLang="zh-CN" dirty="0"/>
              <a:t>(</a:t>
            </a:r>
            <a:r>
              <a:rPr lang="zh-CN" altLang="en-US" dirty="0"/>
              <a:t>可能并不唯一</a:t>
            </a:r>
            <a:r>
              <a:rPr lang="en-US" altLang="zh-CN" dirty="0"/>
              <a:t>)</a:t>
            </a:r>
            <a:r>
              <a:rPr lang="zh-CN" altLang="en-US" dirty="0"/>
              <a:t>。</a:t>
            </a:r>
            <a:endParaRPr lang="en-US" altLang="zh-CN" dirty="0"/>
          </a:p>
          <a:p>
            <a:pPr>
              <a:defRPr sz="4500"/>
            </a:pPr>
            <a:r>
              <a:rPr lang="zh-CN" altLang="en-US" dirty="0"/>
              <a:t>一棵最小生成树是图中所有边的一个子集，这些边可以将图中的所有顶点都连接起来，但是不能形成环，并且这些边上的权重总和是最小的。</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5"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03"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31" name="Minimum spanning tree with weight 14"/>
          <p:cNvSpPr/>
          <p:nvPr/>
        </p:nvSpPr>
        <p:spPr>
          <a:xfrm>
            <a:off x="1584625" y="8475218"/>
            <a:ext cx="9381161"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rPr lang="zh-CN" altLang="en-US" dirty="0"/>
              <a:t>最小生成树</a:t>
            </a:r>
            <a:r>
              <a:rPr dirty="0"/>
              <a:t>weight</a:t>
            </a:r>
            <a:r>
              <a:rPr lang="en-US" altLang="zh-CN" dirty="0"/>
              <a:t>=</a:t>
            </a:r>
            <a:r>
              <a:rPr dirty="0"/>
              <a:t>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4" name="1) Sort edges by ascending edge weight."/>
          <p:cNvSpPr/>
          <p:nvPr/>
        </p:nvSpPr>
        <p:spPr>
          <a:xfrm>
            <a:off x="436701" y="2426968"/>
            <a:ext cx="12131396"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1) </a:t>
            </a:r>
            <a:r>
              <a:rPr lang="zh-CN" altLang="en-US" dirty="0"/>
              <a:t>根据边的权重，对边从小到大进行排序</a:t>
            </a:r>
            <a:endParaRPr dirty="0"/>
          </a:p>
        </p:txBody>
      </p:sp>
      <p:sp>
        <p:nvSpPr>
          <p:cNvPr id="635" name="2) Walk through the sorted edges and look at the two nodes the edge belongs to, if the nodes are already unified we don’t include this edge, otherwise we include it and unify the nodes."/>
          <p:cNvSpPr/>
          <p:nvPr/>
        </p:nvSpPr>
        <p:spPr>
          <a:xfrm>
            <a:off x="273420" y="3881255"/>
            <a:ext cx="12457958"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2) </a:t>
            </a:r>
            <a:r>
              <a:rPr lang="zh-CN" altLang="en-US" dirty="0"/>
              <a:t>对排序的边进行遍历，检查每一条边的两个顶点，如果这两个顶点已经合并过了</a:t>
            </a:r>
            <a:r>
              <a:rPr lang="en-US" altLang="zh-CN" dirty="0"/>
              <a:t>(</a:t>
            </a:r>
            <a:r>
              <a:rPr lang="zh-CN" altLang="en-US" dirty="0"/>
              <a:t>属于同一组</a:t>
            </a:r>
            <a:r>
              <a:rPr lang="en-US" altLang="zh-CN" dirty="0"/>
              <a:t>)</a:t>
            </a:r>
            <a:r>
              <a:rPr lang="zh-CN" altLang="en-US" dirty="0"/>
              <a:t>，那么我们就排除这条边</a:t>
            </a:r>
            <a:r>
              <a:rPr lang="en-US" altLang="zh-CN" dirty="0"/>
              <a:t>(</a:t>
            </a:r>
            <a:r>
              <a:rPr lang="zh-CN" altLang="en-US" dirty="0"/>
              <a:t>否则最小生成树中会形成环</a:t>
            </a:r>
            <a:r>
              <a:rPr lang="en-US" altLang="zh-CN" dirty="0"/>
              <a:t>)</a:t>
            </a:r>
            <a:r>
              <a:rPr lang="zh-CN" altLang="en-US" dirty="0"/>
              <a:t>，否则我们就将这条边添加到最小生成树中，并将两个对应顶点所在的组合并成一个组。</a:t>
            </a:r>
            <a:endParaRPr lang="en-US" dirty="0"/>
          </a:p>
        </p:txBody>
      </p:sp>
      <p:sp>
        <p:nvSpPr>
          <p:cNvPr id="636" name="3) The algorithm terminates when every edge has been processed or all the vertices have been unified."/>
          <p:cNvSpPr/>
          <p:nvPr/>
        </p:nvSpPr>
        <p:spPr>
          <a:xfrm>
            <a:off x="963440" y="6997535"/>
            <a:ext cx="11077920"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3) </a:t>
            </a:r>
            <a:r>
              <a:rPr lang="zh-CN" altLang="en-US" dirty="0"/>
              <a:t>当所有的边都被处理过，或者所有的顶点都已经被合并到一个大组，那么算法结束。</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9"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38"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36"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34"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32"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3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618571"/>
            <a:ext cx="9702739"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altLang="zh-CN" dirty="0"/>
              <a:t>C</a:t>
            </a:r>
            <a:r>
              <a:rPr lang="zh-CN" altLang="en-US" dirty="0"/>
              <a:t>和</a:t>
            </a:r>
            <a:r>
              <a:rPr lang="en-US" altLang="zh-CN" dirty="0"/>
              <a:t>J</a:t>
            </a:r>
            <a:r>
              <a:rPr lang="zh-CN" altLang="en-US" dirty="0"/>
              <a:t>已经在黄色组中，再加入这条边会形成环。</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64655"/>
            <a:ext cx="9702739"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dirty="0" err="1"/>
              <a:t>A和D已经连接在紫色组中</a:t>
            </a:r>
            <a:r>
              <a:rPr lang="zh-CN" altLang="en-US" dirty="0"/>
              <a:t>，再加入这条边会形成环，所以忽略这条边。</a:t>
            </a:r>
            <a:endParaRPr dirty="0"/>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rPr lang="zh-CN" altLang="en-US" dirty="0"/>
              <a:t>合并和查找</a:t>
            </a:r>
            <a:br>
              <a:rPr lang="en-US" altLang="zh-CN" dirty="0"/>
            </a:br>
            <a:r>
              <a:rPr lang="zh-CN" altLang="en-US" dirty="0"/>
              <a:t>操作演示</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rPr lang="zh-CN" altLang="en-US" dirty="0"/>
              <a:t>创建一个并查集</a:t>
            </a:r>
            <a:endParaRPr dirty="0"/>
          </a:p>
        </p:txBody>
      </p:sp>
      <p:sp>
        <p:nvSpPr>
          <p:cNvPr id="1902" name="To begin using Union Find, first construct a bijection (a mapping) between your objects and the integers in the range [0, n)."/>
          <p:cNvSpPr/>
          <p:nvPr/>
        </p:nvSpPr>
        <p:spPr>
          <a:xfrm>
            <a:off x="1062272" y="2809615"/>
            <a:ext cx="1088025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为了创建一个并查集，我们首先需要在元素和整数</a:t>
            </a:r>
            <a:r>
              <a:rPr lang="en-US" altLang="zh-CN" dirty="0"/>
              <a:t>[0, n)</a:t>
            </a:r>
            <a:r>
              <a:rPr lang="zh-CN" altLang="en-US" dirty="0"/>
              <a:t>之间，建立一个</a:t>
            </a:r>
            <a:r>
              <a:rPr lang="zh-CN" altLang="en-US" b="1" dirty="0">
                <a:solidFill>
                  <a:srgbClr val="11DBE2"/>
                </a:solidFill>
              </a:rPr>
              <a:t>映射</a:t>
            </a:r>
            <a:r>
              <a:rPr lang="zh-CN" altLang="en-US" dirty="0"/>
              <a:t>关系。</a:t>
            </a:r>
            <a:endParaRPr dirty="0"/>
          </a:p>
        </p:txBody>
      </p:sp>
      <p:sp>
        <p:nvSpPr>
          <p:cNvPr id="1903" name="NOTE: This step is not necessary in general, but it will allow us to construct an array-based union find."/>
          <p:cNvSpPr/>
          <p:nvPr/>
        </p:nvSpPr>
        <p:spPr>
          <a:xfrm>
            <a:off x="563080" y="5733398"/>
            <a:ext cx="11878638"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b="1" dirty="0"/>
              <a:t>注意</a:t>
            </a:r>
            <a:r>
              <a:rPr lang="zh-CN" altLang="en-US" dirty="0"/>
              <a:t>，本步骤并非必须，但是它可以帮我们构建一个基于数组的并查集。</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3"/>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3"/>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3"/>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3"/>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3"/>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3"/>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3"/>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3"/>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3"/>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3"/>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3"/>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3"/>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1349712"/>
            <a:ext cx="672058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随机将下面的元素映射到右边的整数。</a:t>
            </a:r>
            <a:endParaRPr dirty="0"/>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3" y="3994507"/>
            <a:ext cx="10041608"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构建一个数组。将数组的索引和元素之间进行关联，我们可以通过前面的哈希表来建立这种关联。</a:t>
            </a:r>
            <a:endParaRPr dirty="0"/>
          </a:p>
        </p:txBody>
      </p:sp>
      <p:graphicFrame>
        <p:nvGraphicFramePr>
          <p:cNvPr id="202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556356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dirty="0" err="1"/>
              <a:t>这个样例并不使用路径压缩</a:t>
            </a:r>
            <a:r>
              <a:rPr dirty="0"/>
              <a: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81" name="Instructions:">
            <a:extLst>
              <a:ext uri="{FF2B5EF4-FFF2-40B4-BE49-F238E27FC236}">
                <a16:creationId xmlns:a16="http://schemas.microsoft.com/office/drawing/2014/main" id="{79303BBC-AA24-FC4A-A6B5-D19BD72B5982}"/>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3"/>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3"/>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3"/>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3"/>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3"/>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3"/>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3"/>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3"/>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3"/>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4C654C58-BA00-6E4E-ADD4-3032C9CB114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83A786B2-F18D-3041-896B-61C05370D451}"/>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3"/>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3"/>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3"/>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3"/>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3"/>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3"/>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3"/>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3"/>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3"/>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A4E250A8-17F4-544C-A471-4ACAC1E0E2AD}"/>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5C255596-5AF8-AB46-8A09-AB30A3D84E4F}"/>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3"/>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3"/>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3"/>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3"/>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3"/>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3"/>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3"/>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3"/>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D196D07-FC50-6941-A8D6-D5FCAEDFC1E4}"/>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A3442C20-B0CD-6F4C-A1F4-DEDBA2EA92AB}"/>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3"/>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3"/>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3"/>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3"/>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3"/>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3"/>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3"/>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3"/>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6991E69-2BC8-AC4C-8ED5-12693A1E59B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BA387DD2-D5DE-AD45-B797-FC77CDACD72A}"/>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3"/>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3"/>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3"/>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3"/>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3"/>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3"/>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072E4E8C-096E-4E47-B5D1-5E06E8F5385F}"/>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3"/>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3"/>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3"/>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3"/>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3"/>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3"/>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DFBD92F4-437C-B44E-AFFC-6125687D5E5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3"/>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3"/>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3"/>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3"/>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3"/>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539A2527-2321-404B-85EB-E55B0CC5CF3B}"/>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3"/>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3"/>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3"/>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3"/>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3"/>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0D2B3BF5-0821-CC47-B184-848CFB009634}"/>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3"/>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3"/>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3"/>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3"/>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ED20D90A-5DB9-B14B-8DA3-E914AE0F00B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3"/>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3"/>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3"/>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3"/>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47EFC9E3-1DB0-A344-A63B-57E6E160F71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3"/>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3"/>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3"/>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E94AED8E-47E3-C14A-A49D-B6CBEA07AB2F}"/>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3"/>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3"/>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3"/>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3B867A13-29E3-3F4D-9D6C-C6328EC312D5}"/>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3"/>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3"/>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428A81E-0501-704A-9B3B-056CA4C3A133}"/>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3"/>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3"/>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CD2081E-9DF0-DA46-AF0B-7E8DEC1B80AD}"/>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3"/>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3"/>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15A4766C-B90D-AA47-B715-68DE4798AAC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3"/>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3"/>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6D0644E0-DD4A-BE41-9B91-275F88C509CA}"/>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3"/>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3"/>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576CFE45-0899-3C49-8C1D-197CD243C17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47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097F77A2-C608-8D4B-96B5-E61F5C2BFC66}"/>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CA4B2652-5B2E-924F-ABE9-0BF54972E888}"/>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56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7" name="Instructions:">
            <a:extLst>
              <a:ext uri="{FF2B5EF4-FFF2-40B4-BE49-F238E27FC236}">
                <a16:creationId xmlns:a16="http://schemas.microsoft.com/office/drawing/2014/main" id="{5DD3D70F-18A6-2141-BDA9-A8B7EEC9F78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8" name="Instructions:">
            <a:extLst>
              <a:ext uri="{FF2B5EF4-FFF2-40B4-BE49-F238E27FC236}">
                <a16:creationId xmlns:a16="http://schemas.microsoft.com/office/drawing/2014/main" id="{A163B568-D73E-114C-BD63-104FE85BC1B8}"/>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6" name="Instructions:">
            <a:extLst>
              <a:ext uri="{FF2B5EF4-FFF2-40B4-BE49-F238E27FC236}">
                <a16:creationId xmlns:a16="http://schemas.microsoft.com/office/drawing/2014/main" id="{2B244517-D156-1C4F-88BA-140CE2D808E0}"/>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总结</a:t>
            </a:r>
            <a:endParaRPr dirty="0"/>
          </a:p>
        </p:txBody>
      </p:sp>
      <p:sp>
        <p:nvSpPr>
          <p:cNvPr id="3648" name="Find Operation"/>
          <p:cNvSpPr/>
          <p:nvPr/>
        </p:nvSpPr>
        <p:spPr>
          <a:xfrm>
            <a:off x="2893008" y="1949699"/>
            <a:ext cx="7218784"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rPr lang="en-US" dirty="0" err="1"/>
              <a:t>查找操作</a:t>
            </a:r>
            <a:endParaRPr dirty="0"/>
          </a:p>
        </p:txBody>
      </p:sp>
      <p:sp>
        <p:nvSpPr>
          <p:cNvPr id="3649" name="Union Operation"/>
          <p:cNvSpPr/>
          <p:nvPr/>
        </p:nvSpPr>
        <p:spPr>
          <a:xfrm>
            <a:off x="2893008" y="5015663"/>
            <a:ext cx="7218784"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rPr lang="zh-CN" altLang="en-US" dirty="0"/>
              <a:t>合并操作</a:t>
            </a:r>
            <a:endParaRPr dirty="0"/>
          </a:p>
        </p:txBody>
      </p:sp>
      <p:sp>
        <p:nvSpPr>
          <p:cNvPr id="3650" name="To find which component a particular element belongs to find the root of that component by following the parent nodes until a self loop is reached (a node who's parent is itself)"/>
          <p:cNvSpPr/>
          <p:nvPr/>
        </p:nvSpPr>
        <p:spPr>
          <a:xfrm>
            <a:off x="843328" y="2973352"/>
            <a:ext cx="11318144"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a:t>
            </a:r>
            <a:r>
              <a:rPr lang="zh-CN" altLang="en-US" b="1" dirty="0">
                <a:solidFill>
                  <a:srgbClr val="E9A432"/>
                </a:solidFill>
              </a:rPr>
              <a:t>查找</a:t>
            </a:r>
            <a:r>
              <a:rPr lang="en-US" altLang="zh-CN" b="1" dirty="0">
                <a:solidFill>
                  <a:srgbClr val="E9A432"/>
                </a:solidFill>
              </a:rPr>
              <a:t>Find</a:t>
            </a:r>
            <a:r>
              <a:rPr lang="zh-CN" altLang="en-US" dirty="0"/>
              <a:t>某个元素隶属于哪个组，只要不断查找该元素的父节点，一直找到根节点为止</a:t>
            </a:r>
            <a:r>
              <a:rPr lang="en-US" altLang="zh-CN" dirty="0"/>
              <a:t>(</a:t>
            </a:r>
            <a:r>
              <a:rPr lang="zh-CN" altLang="en-US" dirty="0"/>
              <a:t>根节点的父节点指向自己</a:t>
            </a:r>
            <a:r>
              <a:rPr lang="en-US" altLang="zh-CN" dirty="0"/>
              <a:t>)</a:t>
            </a:r>
            <a:r>
              <a:rPr lang="zh-CN" altLang="en-US" dirty="0"/>
              <a:t>。</a:t>
            </a:r>
            <a:endParaRPr dirty="0"/>
          </a:p>
        </p:txBody>
      </p:sp>
      <p:sp>
        <p:nvSpPr>
          <p:cNvPr id="3651" name="To unify two elements find which are the root nodes of each component and if the root nodes are different make one of the root nodes be the parent of the other."/>
          <p:cNvSpPr/>
          <p:nvPr/>
        </p:nvSpPr>
        <p:spPr>
          <a:xfrm>
            <a:off x="843328" y="6165422"/>
            <a:ext cx="11318144"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为了将两个元素进行</a:t>
            </a:r>
            <a:r>
              <a:rPr lang="zh-CN" altLang="en-US" b="1" dirty="0">
                <a:solidFill>
                  <a:srgbClr val="E9A432"/>
                </a:solidFill>
              </a:rPr>
              <a:t>合并</a:t>
            </a:r>
            <a:r>
              <a:rPr lang="en-US" altLang="zh-CN" b="1" dirty="0">
                <a:solidFill>
                  <a:srgbClr val="E9A432"/>
                </a:solidFill>
              </a:rPr>
              <a:t>unify</a:t>
            </a:r>
            <a:r>
              <a:rPr lang="zh-CN" altLang="en-US" dirty="0"/>
              <a:t>，只要找到这两个元素的根节点，如果它们的根节点不相同，就将其中一个根节点指向另外一个根节点。通常将元素较少的组，合并入元素较多的组。</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4" name="In this data structure, we do not…"/>
          <p:cNvSpPr/>
          <p:nvPr/>
        </p:nvSpPr>
        <p:spPr>
          <a:xfrm>
            <a:off x="511570" y="2627699"/>
            <a:ext cx="11981657"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lang="zh-CN" altLang="en-US" dirty="0"/>
              <a:t>对于并查集数据结构，我们通常不做</a:t>
            </a:r>
            <a:r>
              <a:rPr lang="en-US" altLang="zh-CN" dirty="0"/>
              <a:t>”</a:t>
            </a:r>
            <a:r>
              <a:rPr lang="zh-CN" altLang="en-US" dirty="0"/>
              <a:t>分开</a:t>
            </a:r>
            <a:r>
              <a:rPr lang="en-US" altLang="zh-CN" dirty="0"/>
              <a:t>un-union”</a:t>
            </a:r>
            <a:r>
              <a:rPr lang="zh-CN" altLang="en-US" dirty="0"/>
              <a:t>元素这个操作。</a:t>
            </a:r>
            <a:endParaRPr dirty="0"/>
          </a:p>
        </p:txBody>
      </p:sp>
      <p:sp>
        <p:nvSpPr>
          <p:cNvPr id="3655" name="The number of components is equal to the number of roots remaining. Also, remark that the number of root nodes never increases."/>
          <p:cNvSpPr/>
          <p:nvPr/>
        </p:nvSpPr>
        <p:spPr>
          <a:xfrm>
            <a:off x="511569" y="4971941"/>
            <a:ext cx="11981657"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000"/>
            </a:lvl1pPr>
          </a:lstStyle>
          <a:p>
            <a:r>
              <a:rPr lang="zh-CN" altLang="en-US" dirty="0"/>
              <a:t>组的数量等于根节点的数量。并且，组的数量只会减少，不会增加。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8"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当前我们的并查集并不支持预期的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87485" y="2113404"/>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endParaRPr dirty="0"/>
          </a:p>
          <a:p>
            <a:pPr>
              <a:defRPr sz="3200"/>
            </a:pPr>
            <a:endParaRPr dirty="0"/>
          </a:p>
          <a:p>
            <a:pPr>
              <a:defRPr sz="3200"/>
            </a:pPr>
            <a:r>
              <a:rPr lang="zh-CN" altLang="en-US" dirty="0"/>
              <a:t>如果要检查</a:t>
            </a:r>
            <a:r>
              <a:rPr lang="en-US" altLang="zh-CN" dirty="0"/>
              <a:t>H</a:t>
            </a:r>
            <a:r>
              <a:rPr lang="zh-CN" altLang="en-US" dirty="0"/>
              <a:t>和</a:t>
            </a:r>
            <a:r>
              <a:rPr lang="en-US" altLang="zh-CN" dirty="0"/>
              <a:t>B</a:t>
            </a:r>
            <a:r>
              <a:rPr lang="zh-CN" altLang="en-US" dirty="0"/>
              <a:t>是否属于同一组，这个检查需要</a:t>
            </a:r>
            <a:r>
              <a:rPr lang="en-US" altLang="zh-CN" dirty="0"/>
              <a:t>5</a:t>
            </a:r>
            <a:r>
              <a:rPr lang="zh-CN" altLang="en-US" dirty="0"/>
              <a:t>步，在最坏的情况下，开销可能更大。</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823"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856"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889"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rPr lang="en-US" dirty="0" err="1"/>
              <a:t>并查集路径压缩</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1066</TotalTime>
  <Words>15603</Words>
  <Application>Microsoft Macintosh PowerPoint</Application>
  <PresentationFormat>自定义</PresentationFormat>
  <Paragraphs>4821</Paragraphs>
  <Slides>149</Slides>
  <Notes>143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并查集 Union Find!</vt:lpstr>
      <vt:lpstr>大纲</vt:lpstr>
      <vt:lpstr>介绍和样例</vt:lpstr>
      <vt:lpstr>什么是并查集？</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并查集的使用场景</vt:lpstr>
      <vt:lpstr>复杂度</vt:lpstr>
      <vt:lpstr>并查集</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合并和查找 操作演示</vt:lpstr>
      <vt:lpstr>创建一个并查集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注意</vt:lpstr>
      <vt:lpstr>注意</vt:lpstr>
      <vt:lpstr>注意</vt:lpstr>
      <vt:lpstr>注意</vt:lpstr>
      <vt:lpstr>注意</vt:lpstr>
      <vt:lpstr>注意</vt:lpstr>
      <vt:lpstr>注意</vt:lpstr>
      <vt:lpstr>注意</vt:lpstr>
      <vt:lpstr>注意</vt:lpstr>
      <vt:lpstr>并查集路径压缩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646</cp:revision>
  <dcterms:modified xsi:type="dcterms:W3CDTF">2020-07-17T03:44:04Z</dcterms:modified>
</cp:coreProperties>
</file>