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73878"/>
  </p:normalViewPr>
  <p:slideViewPr>
    <p:cSldViewPr snapToGrid="0" snapToObjects="1">
      <p:cViewPr varScale="1">
        <p:scale>
          <a:sx n="80" d="100"/>
          <a:sy n="80" d="100"/>
        </p:scale>
        <p:origin x="3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本次课我们要来讨论合并查找</a:t>
            </a:r>
            <a:r>
              <a:rPr lang="en-US" altLang="zh-CN" dirty="0"/>
              <a:t>(Union Find)</a:t>
            </a:r>
            <a:r>
              <a:rPr lang="zh-CN" altLang="en-US" dirty="0"/>
              <a:t>，也称为并查集</a:t>
            </a:r>
            <a:r>
              <a:rPr lang="en-US" altLang="zh-CN" dirty="0"/>
              <a:t>(Disjoint Set)</a:t>
            </a:r>
            <a:r>
              <a:rPr lang="zh-CN" altLang="en-US" dirty="0"/>
              <a:t>数据结构，它是我最喜欢的一种数据结构。</a:t>
            </a:r>
            <a:endParaRPr lang="en-US" altLang="zh-CN" dirty="0"/>
          </a:p>
          <a:p>
            <a:endParaRPr lang="en-US" dirty="0"/>
          </a:p>
          <a:p>
            <a:r>
              <a:rPr lang="zh-CN" altLang="en-US" dirty="0"/>
              <a:t>本次课是并查集相关内容的第一次课。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A</a:t>
            </a:r>
            <a:r>
              <a:rPr kumimoji="1" lang="zh-CN" altLang="en-US" dirty="0"/>
              <a:t>找到</a:t>
            </a:r>
            <a:r>
              <a:rPr kumimoji="1" lang="en-US" altLang="zh-CN" dirty="0"/>
              <a:t>F</a:t>
            </a:r>
            <a:r>
              <a:rPr kumimoji="1" lang="zh-CN" altLang="en-US" dirty="0"/>
              <a:t>，</a:t>
            </a:r>
            <a:r>
              <a:rPr kumimoji="1" lang="en-US" altLang="zh-CN" dirty="0"/>
              <a:t>F</a:t>
            </a:r>
            <a:r>
              <a:rPr kumimoji="1" lang="zh-CN" altLang="en-US" dirty="0"/>
              <a:t>指向自己就是根节点。这就是说，我们找到了</a:t>
            </a:r>
            <a:r>
              <a:rPr kumimoji="1" lang="en-US" altLang="zh-CN" dirty="0"/>
              <a:t>E</a:t>
            </a:r>
            <a:r>
              <a:rPr kumimoji="1" lang="zh-CN" altLang="en-US" dirty="0"/>
              <a:t>的根节点是</a:t>
            </a:r>
            <a:r>
              <a:rPr kumimoji="1" lang="en-US" altLang="zh-CN" dirty="0"/>
              <a:t>F</a:t>
            </a:r>
            <a:r>
              <a:rPr kumimoji="1" lang="zh-CN" altLang="en-US" dirty="0"/>
              <a:t>。</a:t>
            </a:r>
          </a:p>
        </p:txBody>
      </p:sp>
    </p:spTree>
    <p:extLst>
      <p:ext uri="{BB962C8B-B14F-4D97-AF65-F5344CB8AC3E}">
        <p14:creationId xmlns:p14="http://schemas.microsoft.com/office/powerpoint/2010/main" val="35332523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a:t>
            </a:r>
            <a:r>
              <a:rPr kumimoji="1" lang="en-US" altLang="zh-CN" dirty="0"/>
              <a:t>E</a:t>
            </a:r>
            <a:r>
              <a:rPr kumimoji="1" lang="zh-CN" altLang="en-US" dirty="0"/>
              <a:t>的根节点是</a:t>
            </a:r>
            <a:r>
              <a:rPr kumimoji="1" lang="en-US" altLang="zh-CN" dirty="0"/>
              <a:t>F</a:t>
            </a:r>
            <a:r>
              <a:rPr kumimoji="1" lang="zh-CN" altLang="en-US" dirty="0"/>
              <a:t>，并且我们知道中间经过了哪些节点，现在我们可以来执行路径压缩算法，我们先将</a:t>
            </a:r>
            <a:r>
              <a:rPr kumimoji="1" lang="en-US" altLang="zh-CN" dirty="0"/>
              <a:t>E</a:t>
            </a:r>
            <a:r>
              <a:rPr kumimoji="1" lang="zh-CN" altLang="en-US" dirty="0"/>
              <a:t>直接指向</a:t>
            </a:r>
            <a:r>
              <a:rPr kumimoji="1" lang="en-US" altLang="zh-CN" dirty="0"/>
              <a:t>F</a:t>
            </a:r>
            <a:r>
              <a:rPr kumimoji="1" lang="zh-CN" altLang="en-US" dirty="0"/>
              <a:t>。</a:t>
            </a:r>
          </a:p>
        </p:txBody>
      </p:sp>
    </p:spTree>
    <p:extLst>
      <p:ext uri="{BB962C8B-B14F-4D97-AF65-F5344CB8AC3E}">
        <p14:creationId xmlns:p14="http://schemas.microsoft.com/office/powerpoint/2010/main" val="27481491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再将中间的</a:t>
            </a:r>
            <a:r>
              <a:rPr kumimoji="1" lang="en-US" altLang="zh-CN" dirty="0"/>
              <a:t>D</a:t>
            </a:r>
            <a:r>
              <a:rPr kumimoji="1" lang="zh-CN" altLang="en-US" dirty="0"/>
              <a:t>直接指向</a:t>
            </a:r>
            <a:r>
              <a:rPr kumimoji="1" lang="en-US" altLang="zh-CN" dirty="0"/>
              <a:t>F.</a:t>
            </a:r>
            <a:endParaRPr kumimoji="1" lang="zh-CN" altLang="en-US" dirty="0"/>
          </a:p>
        </p:txBody>
      </p:sp>
    </p:spTree>
    <p:extLst>
      <p:ext uri="{BB962C8B-B14F-4D97-AF65-F5344CB8AC3E}">
        <p14:creationId xmlns:p14="http://schemas.microsoft.com/office/powerpoint/2010/main" val="17191777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C</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9271880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A</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27448918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现在左边的这个组的路径都被压缩了，从</a:t>
            </a:r>
            <a:r>
              <a:rPr kumimoji="1" lang="en-US" altLang="zh-CN" dirty="0"/>
              <a:t>A/B/C/D/E</a:t>
            </a:r>
            <a:r>
              <a:rPr kumimoji="1" lang="zh-CN" altLang="en-US" dirty="0"/>
              <a:t>中任何一个节点，到根节点</a:t>
            </a:r>
            <a:r>
              <a:rPr kumimoji="1" lang="en-US" altLang="zh-CN" dirty="0"/>
              <a:t>F</a:t>
            </a:r>
            <a:r>
              <a:rPr kumimoji="1" lang="zh-CN" altLang="en-US" dirty="0"/>
              <a:t>，都只需要一步。</a:t>
            </a:r>
          </a:p>
        </p:txBody>
      </p:sp>
    </p:spTree>
    <p:extLst>
      <p:ext uri="{BB962C8B-B14F-4D97-AF65-F5344CB8AC3E}">
        <p14:creationId xmlns:p14="http://schemas.microsoft.com/office/powerpoint/2010/main" val="40605102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现在我们对</a:t>
            </a:r>
            <a:r>
              <a:rPr kumimoji="1" lang="en-US" altLang="zh-CN" dirty="0"/>
              <a:t>L</a:t>
            </a:r>
            <a:r>
              <a:rPr kumimoji="1" lang="zh-CN" altLang="en-US" dirty="0"/>
              <a:t>做类似操作。先要找到</a:t>
            </a:r>
            <a:r>
              <a:rPr kumimoji="1" lang="en-US" altLang="zh-CN" dirty="0"/>
              <a:t>L</a:t>
            </a:r>
            <a:r>
              <a:rPr kumimoji="1" lang="zh-CN" altLang="en-US" dirty="0"/>
              <a:t>的根节点。从</a:t>
            </a:r>
            <a:r>
              <a:rPr kumimoji="1" lang="en-US" altLang="zh-CN" dirty="0"/>
              <a:t>L</a:t>
            </a:r>
            <a:r>
              <a:rPr kumimoji="1" lang="zh-CN" altLang="en-US" dirty="0"/>
              <a:t>找到它的父节点</a:t>
            </a:r>
            <a:r>
              <a:rPr kumimoji="1" lang="en-US" altLang="zh-CN" dirty="0"/>
              <a:t>K</a:t>
            </a:r>
            <a:r>
              <a:rPr kumimoji="1" lang="zh-CN" altLang="en-US" dirty="0"/>
              <a:t>。</a:t>
            </a:r>
          </a:p>
        </p:txBody>
      </p:sp>
    </p:spTree>
    <p:extLst>
      <p:ext uri="{BB962C8B-B14F-4D97-AF65-F5344CB8AC3E}">
        <p14:creationId xmlns:p14="http://schemas.microsoft.com/office/powerpoint/2010/main" val="27771873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K</a:t>
            </a:r>
            <a:r>
              <a:rPr kumimoji="1" lang="zh-CN" altLang="en-US" dirty="0"/>
              <a:t>找到</a:t>
            </a:r>
            <a:r>
              <a:rPr kumimoji="1" lang="en-US" altLang="zh-CN" dirty="0"/>
              <a:t>J</a:t>
            </a:r>
            <a:endParaRPr kumimoji="1" lang="zh-CN" altLang="en-US" dirty="0"/>
          </a:p>
        </p:txBody>
      </p:sp>
    </p:spTree>
    <p:extLst>
      <p:ext uri="{BB962C8B-B14F-4D97-AF65-F5344CB8AC3E}">
        <p14:creationId xmlns:p14="http://schemas.microsoft.com/office/powerpoint/2010/main" val="6817660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J</a:t>
            </a:r>
            <a:r>
              <a:rPr kumimoji="1" lang="zh-CN" altLang="en-US" dirty="0"/>
              <a:t>找到</a:t>
            </a:r>
            <a:r>
              <a:rPr kumimoji="1" lang="en-US" altLang="zh-CN" dirty="0"/>
              <a:t>I</a:t>
            </a:r>
            <a:endParaRPr kumimoji="1" lang="zh-CN" altLang="en-US" dirty="0"/>
          </a:p>
        </p:txBody>
      </p:sp>
    </p:spTree>
    <p:extLst>
      <p:ext uri="{BB962C8B-B14F-4D97-AF65-F5344CB8AC3E}">
        <p14:creationId xmlns:p14="http://schemas.microsoft.com/office/powerpoint/2010/main" val="36654439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找到</a:t>
            </a:r>
            <a:r>
              <a:rPr kumimoji="1" lang="en-US" altLang="zh-CN" dirty="0"/>
              <a:t>H</a:t>
            </a:r>
            <a:endParaRPr kumimoji="1" lang="zh-CN" altLang="en-US" dirty="0"/>
          </a:p>
        </p:txBody>
      </p:sp>
    </p:spTree>
    <p:extLst>
      <p:ext uri="{BB962C8B-B14F-4D97-AF65-F5344CB8AC3E}">
        <p14:creationId xmlns:p14="http://schemas.microsoft.com/office/powerpoint/2010/main" val="319917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找到</a:t>
            </a:r>
            <a:r>
              <a:rPr kumimoji="1" lang="en-US" altLang="zh-CN" dirty="0"/>
              <a:t>G</a:t>
            </a:r>
            <a:r>
              <a:rPr kumimoji="1" lang="zh-CN" altLang="en-US" dirty="0"/>
              <a:t>。</a:t>
            </a:r>
            <a:r>
              <a:rPr kumimoji="1" lang="en-US" altLang="zh-CN" dirty="0"/>
              <a:t>G</a:t>
            </a:r>
            <a:r>
              <a:rPr kumimoji="1" lang="zh-CN" altLang="en-US" dirty="0"/>
              <a:t>指向自己，它是根节点。也就是说，和</a:t>
            </a:r>
            <a:r>
              <a:rPr kumimoji="1" lang="en-US" altLang="zh-CN" dirty="0"/>
              <a:t>L</a:t>
            </a:r>
            <a:r>
              <a:rPr kumimoji="1" lang="zh-CN" altLang="en-US" dirty="0"/>
              <a:t>对应的根节点是</a:t>
            </a:r>
            <a:r>
              <a:rPr kumimoji="1" lang="en-US" altLang="zh-CN" dirty="0"/>
              <a:t>G</a:t>
            </a:r>
            <a:r>
              <a:rPr kumimoji="1" lang="zh-CN" altLang="en-US" dirty="0"/>
              <a:t>。</a:t>
            </a:r>
          </a:p>
        </p:txBody>
      </p:sp>
    </p:spTree>
    <p:extLst>
      <p:ext uri="{BB962C8B-B14F-4D97-AF65-F5344CB8AC3E}">
        <p14:creationId xmlns:p14="http://schemas.microsoft.com/office/powerpoint/2010/main" val="23370039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我们开始做路径压缩，将</a:t>
            </a:r>
            <a:r>
              <a:rPr kumimoji="1" lang="en-US" altLang="zh-CN" dirty="0"/>
              <a:t>L</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12770485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30282415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41265978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21432406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现在，既然我们已经找到</a:t>
            </a:r>
            <a:r>
              <a:rPr kumimoji="1" lang="en-US" altLang="zh-CN" dirty="0"/>
              <a:t>E</a:t>
            </a:r>
            <a:r>
              <a:rPr kumimoji="1" lang="zh-CN" altLang="en-US" dirty="0"/>
              <a:t>和</a:t>
            </a:r>
            <a:r>
              <a:rPr kumimoji="1" lang="en-US" altLang="zh-CN" dirty="0"/>
              <a:t>L</a:t>
            </a:r>
            <a:r>
              <a:rPr kumimoji="1" lang="zh-CN" altLang="en-US" dirty="0"/>
              <a:t>的父亲节点，它们不是同一个节点，所以我们可以将它们合并。</a:t>
            </a:r>
          </a:p>
        </p:txBody>
      </p:sp>
    </p:spTree>
    <p:extLst>
      <p:ext uri="{BB962C8B-B14F-4D97-AF65-F5344CB8AC3E}">
        <p14:creationId xmlns:p14="http://schemas.microsoft.com/office/powerpoint/2010/main" val="5303157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F</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39031353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这样，两个组就合并成了一个更大组。因为我们前面做了路径压缩，所以后续对这个并查集的查询会更高效。</a:t>
            </a:r>
          </a:p>
        </p:txBody>
      </p:sp>
    </p:spTree>
    <p:extLst>
      <p:ext uri="{BB962C8B-B14F-4D97-AF65-F5344CB8AC3E}">
        <p14:creationId xmlns:p14="http://schemas.microsoft.com/office/powerpoint/2010/main" val="31289001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现在我们再来看一个例子。</a:t>
            </a:r>
            <a:endParaRPr kumimoji="1" lang="en-US" altLang="zh-CN" dirty="0"/>
          </a:p>
          <a:p>
            <a:endParaRPr kumimoji="1" lang="en-US" altLang="zh-CN" dirty="0"/>
          </a:p>
          <a:p>
            <a:r>
              <a:rPr kumimoji="1" lang="zh-CN" altLang="en-US" dirty="0"/>
              <a:t>这一次，我会先用普通的合并查找方法来演示。然后再用路径压缩优化的方式来演示。从两者的对比中，你可以发现它们的差异。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9195147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先用普通的合并查找方法。</a:t>
            </a:r>
            <a:endParaRPr kumimoji="1" lang="en-US" altLang="zh-CN" dirty="0"/>
          </a:p>
          <a:p>
            <a:endParaRPr kumimoji="1" lang="en-US" altLang="zh-CN" dirty="0"/>
          </a:p>
          <a:p>
            <a:r>
              <a:rPr kumimoji="1" lang="zh-CN" altLang="en-US" dirty="0"/>
              <a:t>先将</a:t>
            </a:r>
            <a:r>
              <a:rPr kumimoji="1" lang="en-US" altLang="zh-CN" dirty="0"/>
              <a:t>A</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51225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236026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2415297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3820878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a:t>
            </a:r>
          </a:p>
        </p:txBody>
      </p:sp>
    </p:spTree>
    <p:extLst>
      <p:ext uri="{BB962C8B-B14F-4D97-AF65-F5344CB8AC3E}">
        <p14:creationId xmlns:p14="http://schemas.microsoft.com/office/powerpoint/2010/main" val="3855610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732482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5099097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C</a:t>
            </a:r>
            <a:r>
              <a:rPr kumimoji="1" lang="zh-CN" altLang="en-US" dirty="0"/>
              <a:t>合并</a:t>
            </a:r>
          </a:p>
        </p:txBody>
      </p:sp>
    </p:spTree>
    <p:extLst>
      <p:ext uri="{BB962C8B-B14F-4D97-AF65-F5344CB8AC3E}">
        <p14:creationId xmlns:p14="http://schemas.microsoft.com/office/powerpoint/2010/main" val="11191069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和</a:t>
            </a:r>
            <a:r>
              <a:rPr kumimoji="1" lang="en-US" altLang="zh-CN" dirty="0"/>
              <a:t>E</a:t>
            </a:r>
            <a:r>
              <a:rPr kumimoji="1" lang="zh-CN" altLang="en-US" dirty="0"/>
              <a:t>合并。现在所有节点都在一个组中，合并结束。</a:t>
            </a:r>
            <a:endParaRPr kumimoji="1" lang="en-US" altLang="zh-CN" dirty="0"/>
          </a:p>
          <a:p>
            <a:endParaRPr kumimoji="1" lang="en-US" altLang="zh-CN" dirty="0"/>
          </a:p>
          <a:p>
            <a:r>
              <a:rPr kumimoji="1" lang="zh-CN" altLang="en-US" dirty="0"/>
              <a:t>注意，如果现在要查找</a:t>
            </a:r>
            <a:r>
              <a:rPr kumimoji="1" lang="en-US" altLang="zh-CN" dirty="0"/>
              <a:t>A</a:t>
            </a:r>
            <a:r>
              <a:rPr kumimoji="1" lang="zh-CN" altLang="en-US" dirty="0"/>
              <a:t>或者</a:t>
            </a:r>
            <a:r>
              <a:rPr kumimoji="1" lang="en-US" altLang="zh-CN" dirty="0"/>
              <a:t>J</a:t>
            </a:r>
            <a:r>
              <a:rPr kumimoji="1" lang="zh-CN" altLang="en-US" dirty="0"/>
              <a:t>隶属于哪个组，我们要查找的路径是比较长的，比如，从</a:t>
            </a:r>
            <a:r>
              <a:rPr kumimoji="1" lang="en-US" altLang="zh-CN" dirty="0"/>
              <a:t>A-&gt;B-&gt;C-D-&gt;E</a:t>
            </a:r>
            <a:r>
              <a:rPr kumimoji="1" lang="zh-CN" altLang="en-US" dirty="0"/>
              <a:t>，要找一串。</a:t>
            </a:r>
          </a:p>
        </p:txBody>
      </p:sp>
    </p:spTree>
    <p:extLst>
      <p:ext uri="{BB962C8B-B14F-4D97-AF65-F5344CB8AC3E}">
        <p14:creationId xmlns:p14="http://schemas.microsoft.com/office/powerpoint/2010/main" val="39755353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如果使用路径压缩的话，请继续看演示。</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7029117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a:t>
            </a:r>
            <a:r>
              <a:rPr kumimoji="1" lang="en-US" altLang="zh-CN" dirty="0"/>
              <a:t>A</a:t>
            </a:r>
            <a:r>
              <a:rPr kumimoji="1" lang="zh-CN" altLang="en-US" dirty="0"/>
              <a:t>和</a:t>
            </a:r>
            <a:r>
              <a:rPr kumimoji="1" lang="en-US" altLang="zh-CN" dirty="0"/>
              <a:t>B</a:t>
            </a:r>
            <a:r>
              <a:rPr kumimoji="1" lang="zh-CN" altLang="en-US" dirty="0"/>
              <a:t>合并。</a:t>
            </a:r>
          </a:p>
        </p:txBody>
      </p:sp>
    </p:spTree>
    <p:extLst>
      <p:ext uri="{BB962C8B-B14F-4D97-AF65-F5344CB8AC3E}">
        <p14:creationId xmlns:p14="http://schemas.microsoft.com/office/powerpoint/2010/main" val="245363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7727038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3962360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6258453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合并。这些单节点和并和前面没有区别。</a:t>
            </a:r>
          </a:p>
        </p:txBody>
      </p:sp>
    </p:spTree>
    <p:extLst>
      <p:ext uri="{BB962C8B-B14F-4D97-AF65-F5344CB8AC3E}">
        <p14:creationId xmlns:p14="http://schemas.microsoft.com/office/powerpoint/2010/main" val="219295536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现在是</a:t>
            </a:r>
            <a:r>
              <a:rPr kumimoji="1" lang="en-US" altLang="zh-CN" dirty="0"/>
              <a:t>J</a:t>
            </a:r>
            <a:r>
              <a:rPr kumimoji="1" lang="zh-CN" altLang="en-US" dirty="0"/>
              <a:t>和</a:t>
            </a:r>
            <a:r>
              <a:rPr kumimoji="1" lang="en-US" altLang="zh-CN" dirty="0"/>
              <a:t>G</a:t>
            </a:r>
            <a:r>
              <a:rPr kumimoji="1" lang="zh-CN" altLang="en-US" dirty="0"/>
              <a:t>合并。先将</a:t>
            </a:r>
            <a:r>
              <a:rPr kumimoji="1" lang="en-US" altLang="zh-CN" dirty="0"/>
              <a:t>J</a:t>
            </a:r>
            <a:r>
              <a:rPr kumimoji="1" lang="zh-CN" altLang="en-US" dirty="0"/>
              <a:t>的根</a:t>
            </a:r>
            <a:r>
              <a:rPr kumimoji="1" lang="en-US" altLang="zh-CN" dirty="0"/>
              <a:t>I</a:t>
            </a:r>
            <a:r>
              <a:rPr kumimoji="1" lang="zh-CN" altLang="en-US" dirty="0"/>
              <a:t>，和</a:t>
            </a:r>
            <a:r>
              <a:rPr kumimoji="1" lang="en-US" altLang="zh-CN" dirty="0"/>
              <a:t>G</a:t>
            </a:r>
            <a:r>
              <a:rPr kumimoji="1" lang="zh-CN" altLang="en-US" dirty="0"/>
              <a:t>的根</a:t>
            </a:r>
            <a:r>
              <a:rPr kumimoji="1" lang="en-US" altLang="zh-CN" dirty="0"/>
              <a:t>H</a:t>
            </a:r>
            <a:r>
              <a:rPr kumimoji="1" lang="zh-CN" altLang="en-US" dirty="0"/>
              <a:t>进行合并。组成一个绿色组。</a:t>
            </a:r>
          </a:p>
        </p:txBody>
      </p:sp>
    </p:spTree>
    <p:extLst>
      <p:ext uri="{BB962C8B-B14F-4D97-AF65-F5344CB8AC3E}">
        <p14:creationId xmlns:p14="http://schemas.microsoft.com/office/powerpoint/2010/main" val="36141554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然后进行路径合并，将</a:t>
            </a:r>
            <a:r>
              <a:rPr kumimoji="1" lang="en-US" altLang="zh-CN" dirty="0"/>
              <a:t>J</a:t>
            </a:r>
            <a:r>
              <a:rPr kumimoji="1" lang="zh-CN" altLang="en-US" dirty="0"/>
              <a:t>直接指向根节点</a:t>
            </a:r>
            <a:r>
              <a:rPr kumimoji="1" lang="en-US" altLang="zh-CN" dirty="0"/>
              <a:t>H</a:t>
            </a:r>
            <a:r>
              <a:rPr kumimoji="1" lang="zh-CN" altLang="en-US" dirty="0"/>
              <a:t>。</a:t>
            </a:r>
          </a:p>
        </p:txBody>
      </p:sp>
    </p:spTree>
    <p:extLst>
      <p:ext uri="{BB962C8B-B14F-4D97-AF65-F5344CB8AC3E}">
        <p14:creationId xmlns:p14="http://schemas.microsoft.com/office/powerpoint/2010/main" val="21011394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下面是要将</a:t>
            </a:r>
            <a:r>
              <a:rPr kumimoji="1" lang="en-US" altLang="zh-CN" dirty="0"/>
              <a:t>H</a:t>
            </a:r>
            <a:r>
              <a:rPr kumimoji="1" lang="zh-CN" altLang="en-US" dirty="0"/>
              <a:t>和</a:t>
            </a:r>
            <a:r>
              <a:rPr kumimoji="1" lang="en-US" altLang="zh-CN" dirty="0"/>
              <a:t>F</a:t>
            </a:r>
            <a:r>
              <a:rPr kumimoji="1" lang="zh-CN" altLang="en-US" dirty="0"/>
              <a:t>进行合并，可以直接将</a:t>
            </a:r>
            <a:r>
              <a:rPr kumimoji="1" lang="en-US" altLang="zh-CN" dirty="0"/>
              <a:t>H</a:t>
            </a:r>
            <a:r>
              <a:rPr kumimoji="1" lang="zh-CN" altLang="en-US" dirty="0"/>
              <a:t>指向</a:t>
            </a:r>
            <a:r>
              <a:rPr kumimoji="1" lang="en-US" altLang="zh-CN" dirty="0"/>
              <a:t>F</a:t>
            </a:r>
            <a:r>
              <a:rPr kumimoji="1" lang="zh-CN" altLang="en-US" dirty="0"/>
              <a:t>的根节点，也就是</a:t>
            </a:r>
            <a:r>
              <a:rPr kumimoji="1" lang="en-US" altLang="zh-CN" dirty="0"/>
              <a:t>E</a:t>
            </a:r>
            <a:r>
              <a:rPr kumimoji="1" lang="zh-CN" altLang="en-US" dirty="0"/>
              <a:t>。这里为了演示方便，我们将大组合并入小组，实际这样做也是可以的。</a:t>
            </a:r>
          </a:p>
        </p:txBody>
      </p:sp>
    </p:spTree>
    <p:extLst>
      <p:ext uri="{BB962C8B-B14F-4D97-AF65-F5344CB8AC3E}">
        <p14:creationId xmlns:p14="http://schemas.microsoft.com/office/powerpoint/2010/main" val="396130595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A</a:t>
            </a:r>
            <a:r>
              <a:rPr kumimoji="1" lang="zh-CN" altLang="en-US" dirty="0"/>
              <a:t>和</a:t>
            </a:r>
            <a:r>
              <a:rPr kumimoji="1" lang="en-US" altLang="zh-CN" dirty="0"/>
              <a:t>C</a:t>
            </a:r>
            <a:r>
              <a:rPr kumimoji="1" lang="zh-CN" altLang="en-US" dirty="0"/>
              <a:t>合并，先将</a:t>
            </a:r>
            <a:r>
              <a:rPr kumimoji="1" lang="en-US" altLang="zh-CN" dirty="0"/>
              <a:t>A</a:t>
            </a:r>
            <a:r>
              <a:rPr kumimoji="1" lang="zh-CN" altLang="en-US" dirty="0"/>
              <a:t>的根</a:t>
            </a:r>
            <a:r>
              <a:rPr kumimoji="1" lang="en-US" altLang="zh-CN" dirty="0"/>
              <a:t>B</a:t>
            </a:r>
            <a:r>
              <a:rPr kumimoji="1" lang="zh-CN" altLang="en-US" dirty="0"/>
              <a:t>，指向</a:t>
            </a:r>
            <a:r>
              <a:rPr kumimoji="1" lang="en-US" altLang="zh-CN" dirty="0"/>
              <a:t>C</a:t>
            </a:r>
            <a:r>
              <a:rPr kumimoji="1" lang="zh-CN" altLang="en-US" dirty="0"/>
              <a:t>的根</a:t>
            </a:r>
            <a:r>
              <a:rPr kumimoji="1" lang="en-US" altLang="zh-CN" dirty="0"/>
              <a:t>D</a:t>
            </a:r>
            <a:r>
              <a:rPr kumimoji="1" lang="zh-CN" altLang="en-US" dirty="0"/>
              <a:t>。</a:t>
            </a:r>
          </a:p>
        </p:txBody>
      </p:sp>
    </p:spTree>
    <p:extLst>
      <p:ext uri="{BB962C8B-B14F-4D97-AF65-F5344CB8AC3E}">
        <p14:creationId xmlns:p14="http://schemas.microsoft.com/office/powerpoint/2010/main" val="26189531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再进行路径压缩，将</a:t>
            </a:r>
            <a:r>
              <a:rPr kumimoji="1" lang="en-US" altLang="zh-CN" dirty="0"/>
              <a:t>A</a:t>
            </a:r>
            <a:r>
              <a:rPr kumimoji="1" lang="zh-CN" altLang="en-US" dirty="0"/>
              <a:t>直接指向</a:t>
            </a:r>
            <a:r>
              <a:rPr kumimoji="1" lang="en-US" altLang="zh-CN" dirty="0"/>
              <a:t>D</a:t>
            </a:r>
            <a:r>
              <a:rPr kumimoji="1" lang="zh-CN" altLang="en-US" dirty="0"/>
              <a:t>。</a:t>
            </a:r>
          </a:p>
        </p:txBody>
      </p:sp>
    </p:spTree>
    <p:extLst>
      <p:ext uri="{BB962C8B-B14F-4D97-AF65-F5344CB8AC3E}">
        <p14:creationId xmlns:p14="http://schemas.microsoft.com/office/powerpoint/2010/main" val="307282248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下面将</a:t>
            </a:r>
            <a:r>
              <a:rPr kumimoji="1" lang="en-US" altLang="zh-CN" dirty="0"/>
              <a:t>D</a:t>
            </a:r>
            <a:r>
              <a:rPr kumimoji="1" lang="zh-CN" altLang="en-US" dirty="0"/>
              <a:t>和</a:t>
            </a:r>
            <a:r>
              <a:rPr kumimoji="1" lang="en-US" altLang="zh-CN" dirty="0"/>
              <a:t>E</a:t>
            </a:r>
            <a:r>
              <a:rPr kumimoji="1" lang="zh-CN" altLang="en-US" dirty="0"/>
              <a:t>两个根合并。</a:t>
            </a:r>
          </a:p>
        </p:txBody>
      </p:sp>
    </p:spTree>
    <p:extLst>
      <p:ext uri="{BB962C8B-B14F-4D97-AF65-F5344CB8AC3E}">
        <p14:creationId xmlns:p14="http://schemas.microsoft.com/office/powerpoint/2010/main" val="217190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G</a:t>
            </a:r>
            <a:r>
              <a:rPr kumimoji="1" lang="zh-CN" altLang="en-US" dirty="0"/>
              <a:t>和</a:t>
            </a:r>
            <a:r>
              <a:rPr kumimoji="1" lang="en-US" altLang="zh-CN" dirty="0"/>
              <a:t>B</a:t>
            </a:r>
            <a:r>
              <a:rPr kumimoji="1" lang="zh-CN" altLang="en-US" dirty="0"/>
              <a:t>进行合并。</a:t>
            </a:r>
            <a:r>
              <a:rPr kumimoji="1" lang="en-US" altLang="zh-CN" dirty="0"/>
              <a:t>G</a:t>
            </a:r>
            <a:r>
              <a:rPr kumimoji="1" lang="zh-CN" altLang="en-US" dirty="0"/>
              <a:t>和</a:t>
            </a:r>
            <a:r>
              <a:rPr kumimoji="1" lang="en-US" altLang="zh-CN" dirty="0"/>
              <a:t>B</a:t>
            </a:r>
            <a:r>
              <a:rPr kumimoji="1" lang="zh-CN" altLang="en-US" dirty="0"/>
              <a:t>已经在同一组，它们的根都是</a:t>
            </a:r>
            <a:r>
              <a:rPr kumimoji="1" lang="en-US" altLang="zh-CN" dirty="0"/>
              <a:t>E</a:t>
            </a:r>
            <a:r>
              <a:rPr kumimoji="1" lang="zh-CN" altLang="en-US" dirty="0"/>
              <a:t>，所以这边不需要合并，但是还是可以做路径压缩。</a:t>
            </a:r>
            <a:endParaRPr kumimoji="1" lang="en-US" altLang="zh-CN" dirty="0"/>
          </a:p>
          <a:p>
            <a:endParaRPr kumimoji="1" lang="en-US" altLang="zh-CN" dirty="0"/>
          </a:p>
          <a:p>
            <a:r>
              <a:rPr kumimoji="1" lang="zh-CN" altLang="en-US" dirty="0"/>
              <a:t>将</a:t>
            </a:r>
            <a:r>
              <a:rPr kumimoji="1" lang="en-US" altLang="zh-CN" dirty="0"/>
              <a:t>G</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66704058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B</a:t>
            </a:r>
            <a:r>
              <a:rPr kumimoji="1" lang="zh-CN" altLang="en-US" dirty="0"/>
              <a:t>也直接指向根节点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5304208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最后一个将</a:t>
            </a:r>
            <a:r>
              <a:rPr kumimoji="1" lang="en-US" altLang="zh-CN" dirty="0"/>
              <a:t>I</a:t>
            </a:r>
            <a:r>
              <a:rPr kumimoji="1" lang="zh-CN" altLang="en-US" dirty="0"/>
              <a:t>和</a:t>
            </a:r>
            <a:r>
              <a:rPr kumimoji="1" lang="en-US" altLang="zh-CN" dirty="0"/>
              <a:t>J</a:t>
            </a:r>
            <a:r>
              <a:rPr kumimoji="1" lang="zh-CN" altLang="en-US" dirty="0"/>
              <a:t>合并，同样的，将</a:t>
            </a:r>
            <a:r>
              <a:rPr kumimoji="1" lang="en-US" altLang="zh-CN" dirty="0"/>
              <a:t>J</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415704500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rPr lang="en-US" dirty="0" err="1"/>
              <a:t>再将I直接指向根节点E</a:t>
            </a:r>
            <a:r>
              <a:rPr lang="zh-CN" altLang="en-US" dirty="0"/>
              <a:t>。</a:t>
            </a:r>
            <a:endParaRPr lang="en-US" dirty="0"/>
          </a:p>
          <a:p>
            <a:endParaRPr lang="en-US" altLang="zh-CN" dirty="0"/>
          </a:p>
          <a:p>
            <a:r>
              <a:rPr lang="zh-CN" altLang="en-US" dirty="0"/>
              <a:t>随着不断的合并，我们的并查集结构会最终稳定，大部分节点都和根靠得很近，后续查找合并的效率也会越来越高。</a:t>
            </a:r>
            <a:endParaRPr lang="en-US" altLang="zh-CN" dirty="0"/>
          </a:p>
          <a:p>
            <a:endParaRPr lang="en-US" altLang="zh-CN" dirty="0"/>
          </a:p>
          <a:p>
            <a:r>
              <a:rPr lang="zh-CN" altLang="en-US" dirty="0"/>
              <a:t>所以，采用路径压缩算法以后，并查集主要操作的复杂度，总体平摊下来是线性的。</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接下来，不同的组，还有剩下的磁体块，还会进一步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先来看一下本课的一个大纲。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之后，我会演示使用并查集的一个经典的例子，也就是克努斯卡尔最小生成树算法，这个是一个非常优雅的算法。</a:t>
            </a:r>
            <a:endParaRPr kumimoji="1" lang="en-US" altLang="zh-CN" dirty="0"/>
          </a:p>
          <a:p>
            <a:endParaRPr kumimoji="1" lang="en-US" altLang="zh-CN" dirty="0"/>
          </a:p>
          <a:p>
            <a:r>
              <a:rPr kumimoji="1" lang="zh-CN" altLang="en-US" dirty="0"/>
              <a:t>之后，我会展示并查集的一些实现细节，主要是它所支持的查找和合并操作。最后，我还会展示如何通过路径压缩来优化并查集的操作复杂度。</a:t>
            </a:r>
            <a:endParaRPr kumimoji="1" lang="en-US" altLang="zh-CN" dirty="0"/>
          </a:p>
          <a:p>
            <a:endParaRPr kumimoji="1" lang="en-US" altLang="zh-CN" dirty="0"/>
          </a:p>
          <a:p>
            <a:r>
              <a:rPr kumimoji="1" lang="zh-CN" altLang="en-US" dirty="0"/>
              <a:t>当然，在本系列的最后一课，我会以现场编程方式演示如何实现并查集。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，在一个网格中，有一堆圆点，我们要检查是否存在路径，可以从底部的点到达顶部的点，或者反过来。通过并查集的路径合并，我们可以实现高效地查找。</a:t>
            </a:r>
            <a:endParaRPr lang="en-US" altLang="zh-CN" dirty="0"/>
          </a:p>
          <a:p>
            <a:endParaRPr lang="en-US" altLang="zh-CN" dirty="0"/>
          </a:p>
          <a:p>
            <a:r>
              <a:rPr lang="en-US" dirty="0" err="1"/>
              <a:t>第三个是网路连接问题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，例如查找树中的最近公共祖先，还有图像处理等。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，还有获取某个组的大小，检查两个组是否连接，这些操作都是平摊的</a:t>
            </a:r>
            <a:r>
              <a:rPr kumimoji="1" lang="en-US" altLang="zh-CN" dirty="0"/>
              <a:t>Amortized</a:t>
            </a:r>
            <a:r>
              <a:rPr kumimoji="1" lang="zh-CN" altLang="en-US" dirty="0"/>
              <a:t>常量时间。换句话说，这些操作并不总是常量时间，但是平摊下来是常量时间的。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那么，这是可能的一棵最小生成树。如果把这棵树的边的权重都加起来，可以得到总的</a:t>
            </a:r>
            <a:r>
              <a:rPr kumimoji="1" lang="en-US" altLang="zh-CN" dirty="0"/>
              <a:t>weight=14</a:t>
            </a:r>
            <a:r>
              <a:rPr kumimoji="1" lang="zh-CN" altLang="en-US" dirty="0"/>
              <a:t>。注意，最小生成树可能并不唯一，有可能存在其它的最小生成树，它的总</a:t>
            </a:r>
            <a:r>
              <a:rPr kumimoji="1" lang="en-US" altLang="zh-CN" dirty="0"/>
              <a:t>weight</a:t>
            </a:r>
            <a:r>
              <a:rPr kumimoji="1" lang="zh-CN" altLang="en-US" dirty="0"/>
              <a:t>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好，下面来介绍并查集并给</a:t>
            </a:r>
            <a:r>
              <a:rPr kumimoji="1" lang="zh-CN" altLang="en-US"/>
              <a:t>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a:t>
            </a:r>
            <a:r>
              <a:rPr kumimoji="1" lang="en-US" altLang="zh-CN" dirty="0"/>
              <a:t>E</a:t>
            </a:r>
            <a:r>
              <a:rPr kumimoji="1" lang="zh-CN" altLang="en-US" dirty="0"/>
              <a:t>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这边我们将绿色组合并入紫色组。这里的合并操作，就要用到并查集的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下一个我们尝试处理边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a:t>
            </a:r>
            <a:r>
              <a:rPr lang="en-US" altLang="zh-CN" dirty="0"/>
              <a:t>PPT</a:t>
            </a:r>
            <a:r>
              <a:rPr lang="zh-CN" altLang="en-US" dirty="0"/>
              <a:t>上显示的一些灰色矩型块。再假设这些磁铁具有相互的吸引力，它们可以相互吸引组成磁铁组。如果我们需要跟踪每一个磁铁块属于哪一个磁铁组，那么就可以使用并查集。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本次课是关于并查集的第三次课，我会详细演示合并和查找操作是如何工作的。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8952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为了创建一个并查集，我们首先需要将元素和整数范围</a:t>
            </a:r>
            <a:r>
              <a:rPr kumimoji="1" lang="en-US" altLang="zh-CN" dirty="0"/>
              <a:t>[0, n)</a:t>
            </a:r>
            <a:r>
              <a:rPr kumimoji="1" lang="zh-CN" altLang="en-US" dirty="0"/>
              <a:t>之间建立一个映射关系，注意这里的</a:t>
            </a:r>
            <a:r>
              <a:rPr kumimoji="1" lang="en-US" altLang="zh-CN" dirty="0"/>
              <a:t>0</a:t>
            </a:r>
            <a:r>
              <a:rPr kumimoji="1" lang="zh-CN" altLang="en-US" dirty="0"/>
              <a:t>是包括的，但</a:t>
            </a:r>
            <a:r>
              <a:rPr kumimoji="1" lang="en-US" altLang="zh-CN" dirty="0"/>
              <a:t>n</a:t>
            </a:r>
            <a:r>
              <a:rPr kumimoji="1" lang="zh-CN" altLang="en-US" dirty="0"/>
              <a:t>是不包括的，另外，我们这里假定元素个数是</a:t>
            </a:r>
            <a:r>
              <a:rPr kumimoji="1" lang="en-US" altLang="zh-CN" dirty="0"/>
              <a:t>n</a:t>
            </a:r>
            <a:r>
              <a:rPr kumimoji="1" lang="zh-CN" altLang="en-US" dirty="0"/>
              <a:t>个。</a:t>
            </a:r>
            <a:endParaRPr kumimoji="1" lang="en-US" altLang="zh-CN" dirty="0"/>
          </a:p>
          <a:p>
            <a:endParaRPr kumimoji="1" lang="en-US" altLang="zh-CN" dirty="0"/>
          </a:p>
          <a:p>
            <a:r>
              <a:rPr kumimoji="1" lang="zh-CN" altLang="en-US" dirty="0"/>
              <a:t>注意，这个步骤并非必须，但它可以帮我们构建一个基于数组的并查集。基于数组的并查集非常高效，也容易使用。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510955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假定我们有上图这些元素，然后我们要将它们映射到右边的整数。</a:t>
            </a:r>
            <a:endParaRPr kumimoji="1" lang="en-US" altLang="zh-CN" dirty="0"/>
          </a:p>
          <a:p>
            <a:endParaRPr kumimoji="1" lang="en-US" altLang="zh-CN" dirty="0"/>
          </a:p>
          <a:p>
            <a:r>
              <a:rPr kumimoji="1" lang="zh-CN" altLang="en-US" dirty="0"/>
              <a:t>我们可以做任意的映射，只要保证一个元素映射到一个整数就可以。</a:t>
            </a:r>
          </a:p>
        </p:txBody>
      </p:sp>
    </p:spTree>
    <p:extLst>
      <p:ext uri="{BB962C8B-B14F-4D97-AF65-F5344CB8AC3E}">
        <p14:creationId xmlns:p14="http://schemas.microsoft.com/office/powerpoint/2010/main" val="1187682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rPr lang="zh-CN" altLang="en-US" dirty="0"/>
              <a:t>上图是我做的一个随机映射。</a:t>
            </a:r>
            <a:endParaRPr lang="en-US" altLang="zh-CN" dirty="0"/>
          </a:p>
          <a:p>
            <a:endParaRPr lang="en-US" altLang="zh-CN" dirty="0"/>
          </a:p>
          <a:p>
            <a:r>
              <a:rPr lang="zh-CN" altLang="en-US" dirty="0"/>
              <a:t>我们可以将这个映射关系存入哈希表，这样我们就可以查询元素和整数之间的映射关系。</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rPr lang="zh-CN" altLang="en-US" dirty="0"/>
              <a:t>下一步我们还需要构建一个数组。</a:t>
            </a:r>
            <a:endParaRPr lang="en-US" altLang="zh-CN" dirty="0"/>
          </a:p>
          <a:p>
            <a:endParaRPr lang="en-US" dirty="0"/>
          </a:p>
          <a:p>
            <a:r>
              <a:rPr lang="zh-CN" altLang="en-US" dirty="0"/>
              <a:t>数组的每一个索引都和一个元素进行关联，我们这里的元素是字母。我们可以通过前面的哈希表来建立这种关联。</a:t>
            </a:r>
            <a:endParaRPr lang="en-US" altLang="zh-CN" dirty="0"/>
          </a:p>
          <a:p>
            <a:endParaRPr lang="en-US" dirty="0"/>
          </a:p>
          <a:p>
            <a:r>
              <a:rPr lang="zh-CN" altLang="en-US" dirty="0"/>
              <a:t>比方说，在前面的映射中，</a:t>
            </a:r>
            <a:r>
              <a:rPr lang="en-US" altLang="zh-CN" dirty="0"/>
              <a:t>A</a:t>
            </a:r>
            <a:r>
              <a:rPr lang="zh-CN" altLang="en-US" dirty="0"/>
              <a:t>映射到</a:t>
            </a:r>
            <a:r>
              <a:rPr lang="en-US" altLang="zh-CN" dirty="0"/>
              <a:t>5</a:t>
            </a:r>
            <a:r>
              <a:rPr lang="zh-CN" altLang="en-US" dirty="0"/>
              <a:t>，所以第五个索引位置就对应</a:t>
            </a:r>
            <a:r>
              <a:rPr lang="en-US" altLang="zh-CN" dirty="0"/>
              <a:t>A</a:t>
            </a:r>
            <a:r>
              <a:rPr lang="zh-CN" altLang="en-US" dirty="0"/>
              <a:t>元素。</a:t>
            </a:r>
            <a:endParaRPr lang="en-US" altLang="zh-CN" dirty="0"/>
          </a:p>
          <a:p>
            <a:endParaRPr lang="en-US" dirty="0"/>
          </a:p>
          <a:p>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rPr lang="en-US" dirty="0" err="1"/>
              <a:t>下面我们准备来演示合并和查找是如何工作的</a:t>
            </a:r>
            <a:r>
              <a:rPr lang="zh-CN" altLang="en-US" dirty="0"/>
              <a:t>。</a:t>
            </a:r>
            <a:endParaRPr lang="en-US" altLang="zh-CN" dirty="0"/>
          </a:p>
          <a:p>
            <a:endParaRPr lang="en-US" dirty="0"/>
          </a:p>
          <a:p>
            <a:r>
              <a:rPr lang="zh-CN" altLang="en-US" dirty="0"/>
              <a:t>这边图的上边就是我们基于数组的映射关系。中间是元素节点的可视化的表示。左边是我们即将执行的合并指令。</a:t>
            </a:r>
            <a:endParaRPr lang="en-US" altLang="zh-CN" dirty="0"/>
          </a:p>
          <a:p>
            <a:endParaRPr lang="en-US" dirty="0"/>
          </a:p>
          <a:p>
            <a:r>
              <a:rPr lang="zh-CN" altLang="en-US" dirty="0"/>
              <a:t>数组中的元素值表示这个索引位置对应的父节点的索引，刚开始这些元素值都等于它的索引，表示每个节点都是根节点，都指向自己。</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现在我们可以将磁铁组合成组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rPr lang="zh-CN" altLang="en-US" dirty="0"/>
              <a:t>下面我们要将</a:t>
            </a:r>
            <a:r>
              <a:rPr lang="en-US" altLang="zh-CN" dirty="0"/>
              <a:t>C</a:t>
            </a:r>
            <a:r>
              <a:rPr lang="zh-CN" altLang="en-US" dirty="0"/>
              <a:t>和</a:t>
            </a:r>
            <a:r>
              <a:rPr lang="en-US" altLang="zh-CN" dirty="0"/>
              <a:t>K</a:t>
            </a:r>
            <a:r>
              <a:rPr lang="zh-CN" altLang="en-US" dirty="0"/>
              <a:t>两个元素进行合并。通过查看数组，我们可以看到，当前</a:t>
            </a:r>
            <a:r>
              <a:rPr lang="en-US" altLang="zh-CN" dirty="0"/>
              <a:t>C</a:t>
            </a:r>
            <a:r>
              <a:rPr lang="zh-CN" altLang="en-US" dirty="0"/>
              <a:t>在索引位置</a:t>
            </a:r>
            <a:r>
              <a:rPr lang="en-US" altLang="zh-CN" dirty="0"/>
              <a:t>4</a:t>
            </a:r>
            <a:r>
              <a:rPr lang="zh-CN" altLang="en-US" dirty="0"/>
              <a:t>，</a:t>
            </a:r>
            <a:r>
              <a:rPr lang="en-US" altLang="zh-CN" dirty="0"/>
              <a:t>K</a:t>
            </a:r>
            <a:r>
              <a:rPr lang="zh-CN" altLang="en-US" dirty="0"/>
              <a:t>在索引位置</a:t>
            </a:r>
            <a:r>
              <a:rPr lang="en-US" altLang="zh-CN" dirty="0"/>
              <a:t>9</a:t>
            </a:r>
            <a:r>
              <a:rPr lang="zh-CN" altLang="en-US" dirty="0"/>
              <a:t>。</a:t>
            </a:r>
            <a:endParaRPr lang="en-US" altLang="zh-CN" dirty="0"/>
          </a:p>
          <a:p>
            <a:endParaRPr lang="en-US" dirty="0"/>
          </a:p>
          <a:p>
            <a:r>
              <a:rPr lang="zh-CN" altLang="en-US" dirty="0"/>
              <a:t>如果要将两个组进行合并，我们通常将小的组合并到大的组，但是当前</a:t>
            </a:r>
            <a:r>
              <a:rPr lang="en-US" altLang="zh-CN" dirty="0"/>
              <a:t>C</a:t>
            </a:r>
            <a:r>
              <a:rPr lang="zh-CN" altLang="en-US" dirty="0"/>
              <a:t>和</a:t>
            </a:r>
            <a:r>
              <a:rPr lang="en-US" altLang="zh-CN" dirty="0"/>
              <a:t>K</a:t>
            </a:r>
            <a:r>
              <a:rPr lang="zh-CN" altLang="en-US" dirty="0"/>
              <a:t>都是各自独立节点，所以可以任意选一个作为父节点进行合并。</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我这边选择将</a:t>
            </a:r>
            <a:r>
              <a:rPr kumimoji="1" lang="en-US" altLang="zh-CN" dirty="0"/>
              <a:t>K</a:t>
            </a:r>
            <a:r>
              <a:rPr kumimoji="1" lang="zh-CN" altLang="en-US" dirty="0"/>
              <a:t>合并入</a:t>
            </a:r>
            <a:r>
              <a:rPr kumimoji="1" lang="en-US" altLang="zh-CN" dirty="0"/>
              <a:t>C</a:t>
            </a:r>
            <a:r>
              <a:rPr kumimoji="1" lang="zh-CN" altLang="en-US" dirty="0"/>
              <a:t>成为一个黄色组。我把索引</a:t>
            </a:r>
            <a:r>
              <a:rPr kumimoji="1" lang="en-US" altLang="zh-CN" dirty="0"/>
              <a:t>9</a:t>
            </a:r>
            <a:r>
              <a:rPr kumimoji="1" lang="zh-CN" altLang="en-US" dirty="0"/>
              <a:t>位置的值修改为</a:t>
            </a:r>
            <a:r>
              <a:rPr kumimoji="1" lang="en-US" altLang="zh-CN" dirty="0"/>
              <a:t>4</a:t>
            </a:r>
            <a:r>
              <a:rPr kumimoji="1" lang="zh-CN" altLang="en-US" dirty="0"/>
              <a:t>，也就是索引</a:t>
            </a:r>
            <a:r>
              <a:rPr kumimoji="1" lang="en-US" altLang="zh-CN" dirty="0"/>
              <a:t>9</a:t>
            </a:r>
            <a:r>
              <a:rPr kumimoji="1" lang="zh-CN" altLang="en-US" dirty="0"/>
              <a:t>位置的父节点索引是</a:t>
            </a:r>
            <a:r>
              <a:rPr kumimoji="1" lang="en-US" altLang="zh-CN" dirty="0"/>
              <a:t>4</a:t>
            </a:r>
            <a:r>
              <a:rPr kumimoji="1" lang="zh-CN" altLang="en-US" dirty="0"/>
              <a:t>。</a:t>
            </a:r>
            <a:endParaRPr kumimoji="1" lang="en-US" altLang="zh-CN" dirty="0"/>
          </a:p>
          <a:p>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中间的图示展示了</a:t>
            </a:r>
            <a:r>
              <a:rPr kumimoji="1" lang="en-US" altLang="zh-CN" dirty="0"/>
              <a:t>K</a:t>
            </a:r>
            <a:r>
              <a:rPr kumimoji="1" lang="zh-CN" altLang="en-US" dirty="0"/>
              <a:t>节点指向</a:t>
            </a:r>
            <a:r>
              <a:rPr kumimoji="1" lang="en-US" altLang="zh-CN" dirty="0"/>
              <a:t>C</a:t>
            </a:r>
            <a:r>
              <a:rPr kumimoji="1" lang="zh-CN" altLang="en-US" dirty="0"/>
              <a:t>节点，</a:t>
            </a:r>
            <a:r>
              <a:rPr kumimoji="1" lang="en-US" altLang="zh-CN" dirty="0"/>
              <a:t>C</a:t>
            </a:r>
            <a:r>
              <a:rPr kumimoji="1" lang="zh-CN" altLang="en-US" dirty="0"/>
              <a:t>节点是父节点。</a:t>
            </a:r>
            <a:endParaRPr kumimoji="1" lang="en-US" altLang="zh-CN" dirty="0"/>
          </a:p>
          <a:p>
            <a:endParaRPr kumimoji="1" lang="zh-CN" altLang="en-US" dirty="0"/>
          </a:p>
        </p:txBody>
      </p:sp>
    </p:spTree>
    <p:extLst>
      <p:ext uri="{BB962C8B-B14F-4D97-AF65-F5344CB8AC3E}">
        <p14:creationId xmlns:p14="http://schemas.microsoft.com/office/powerpoint/2010/main" val="2588798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F</a:t>
            </a:r>
            <a:r>
              <a:rPr kumimoji="1" lang="zh-CN" altLang="en-US" dirty="0"/>
              <a:t>和</a:t>
            </a:r>
            <a:r>
              <a:rPr kumimoji="1" lang="en-US" altLang="zh-CN" dirty="0"/>
              <a:t>E</a:t>
            </a:r>
            <a:r>
              <a:rPr kumimoji="1" lang="zh-CN" altLang="en-US" dirty="0"/>
              <a:t>合并。</a:t>
            </a:r>
          </a:p>
        </p:txBody>
      </p:sp>
    </p:spTree>
    <p:extLst>
      <p:ext uri="{BB962C8B-B14F-4D97-AF65-F5344CB8AC3E}">
        <p14:creationId xmlns:p14="http://schemas.microsoft.com/office/powerpoint/2010/main" val="21707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这个是类似的，</a:t>
            </a:r>
            <a:r>
              <a:rPr kumimoji="1" lang="en-US" altLang="zh-CN" dirty="0"/>
              <a:t>E</a:t>
            </a:r>
            <a:r>
              <a:rPr kumimoji="1" lang="zh-CN" altLang="en-US" dirty="0"/>
              <a:t>和</a:t>
            </a:r>
            <a:r>
              <a:rPr kumimoji="1" lang="en-US" altLang="zh-CN" dirty="0"/>
              <a:t>F</a:t>
            </a:r>
            <a:r>
              <a:rPr kumimoji="1" lang="zh-CN" altLang="en-US" dirty="0"/>
              <a:t>都是独立节点，我这边将</a:t>
            </a:r>
            <a:r>
              <a:rPr kumimoji="1" lang="en-US" altLang="zh-CN" dirty="0"/>
              <a:t>F</a:t>
            </a:r>
            <a:r>
              <a:rPr kumimoji="1" lang="zh-CN" altLang="en-US" dirty="0"/>
              <a:t>合并入</a:t>
            </a:r>
            <a:r>
              <a:rPr kumimoji="1" lang="en-US" altLang="zh-CN" dirty="0"/>
              <a:t>E</a:t>
            </a:r>
            <a:r>
              <a:rPr kumimoji="1" lang="zh-CN" altLang="en-US" dirty="0"/>
              <a:t>组成一个红色组。索引</a:t>
            </a:r>
            <a:r>
              <a:rPr kumimoji="1" lang="en-US" altLang="zh-CN" dirty="0"/>
              <a:t>1</a:t>
            </a:r>
            <a:r>
              <a:rPr kumimoji="1" lang="zh-CN" altLang="en-US" dirty="0"/>
              <a:t>的值修改为</a:t>
            </a:r>
            <a:r>
              <a:rPr kumimoji="1" lang="en-US" altLang="zh-CN" dirty="0"/>
              <a:t>0</a:t>
            </a:r>
            <a:r>
              <a:rPr kumimoji="1" lang="zh-CN" altLang="en-US" dirty="0"/>
              <a:t>，让</a:t>
            </a:r>
            <a:r>
              <a:rPr kumimoji="1" lang="en-US" altLang="zh-CN" dirty="0"/>
              <a:t>F</a:t>
            </a:r>
            <a:r>
              <a:rPr kumimoji="1" lang="zh-CN" altLang="en-US" dirty="0"/>
              <a:t>指向父节点</a:t>
            </a:r>
            <a:r>
              <a:rPr kumimoji="1" lang="en-US" altLang="zh-CN" dirty="0"/>
              <a:t>E</a:t>
            </a:r>
            <a:r>
              <a:rPr kumimoji="1" lang="zh-CN" altLang="en-US" dirty="0"/>
              <a:t>，因为</a:t>
            </a:r>
            <a:r>
              <a:rPr kumimoji="1" lang="en-US" altLang="zh-CN" dirty="0"/>
              <a:t>E</a:t>
            </a:r>
            <a:r>
              <a:rPr kumimoji="1" lang="zh-CN" altLang="en-US" dirty="0"/>
              <a:t>的索引位置是</a:t>
            </a:r>
            <a:r>
              <a:rPr kumimoji="1" lang="en-US" altLang="zh-CN" dirty="0"/>
              <a:t>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96857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J</a:t>
            </a:r>
            <a:r>
              <a:rPr kumimoji="1" lang="zh-CN" altLang="en-US" dirty="0"/>
              <a:t>进行合并。</a:t>
            </a:r>
          </a:p>
        </p:txBody>
      </p:sp>
    </p:spTree>
    <p:extLst>
      <p:ext uri="{BB962C8B-B14F-4D97-AF65-F5344CB8AC3E}">
        <p14:creationId xmlns:p14="http://schemas.microsoft.com/office/powerpoint/2010/main" val="2190798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采用类似的思路，将</a:t>
            </a:r>
            <a:r>
              <a:rPr kumimoji="1" lang="en-US" altLang="zh-CN" dirty="0"/>
              <a:t>A</a:t>
            </a:r>
            <a:r>
              <a:rPr kumimoji="1" lang="zh-CN" altLang="en-US" dirty="0"/>
              <a:t>合并入</a:t>
            </a:r>
            <a:r>
              <a:rPr kumimoji="1" lang="en-US" altLang="zh-CN" dirty="0"/>
              <a:t>J</a:t>
            </a:r>
            <a:r>
              <a:rPr kumimoji="1" lang="zh-CN" altLang="en-US" dirty="0"/>
              <a:t>，组成一个绿色组。</a:t>
            </a:r>
          </a:p>
        </p:txBody>
      </p:sp>
    </p:spTree>
    <p:extLst>
      <p:ext uri="{BB962C8B-B14F-4D97-AF65-F5344CB8AC3E}">
        <p14:creationId xmlns:p14="http://schemas.microsoft.com/office/powerpoint/2010/main" val="17295976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B</a:t>
            </a:r>
            <a:r>
              <a:rPr kumimoji="1" lang="zh-CN" altLang="en-US" dirty="0"/>
              <a:t>进行合并，这个稍微有一点点复杂。</a:t>
            </a:r>
            <a:endParaRPr kumimoji="1" lang="en-US" altLang="zh-CN" dirty="0"/>
          </a:p>
          <a:p>
            <a:endParaRPr kumimoji="1" lang="en-US" altLang="zh-CN" dirty="0"/>
          </a:p>
          <a:p>
            <a:r>
              <a:rPr kumimoji="1" lang="zh-CN" altLang="en-US" dirty="0"/>
              <a:t>我们看到</a:t>
            </a:r>
            <a:r>
              <a:rPr kumimoji="1" lang="en-US" altLang="zh-CN" dirty="0"/>
              <a:t>A</a:t>
            </a:r>
            <a:r>
              <a:rPr kumimoji="1" lang="zh-CN" altLang="en-US" dirty="0"/>
              <a:t>在索引位置</a:t>
            </a:r>
            <a:r>
              <a:rPr kumimoji="1" lang="en-US" altLang="zh-CN" dirty="0"/>
              <a:t>5</a:t>
            </a:r>
            <a:r>
              <a:rPr kumimoji="1" lang="zh-CN" altLang="en-US" dirty="0"/>
              <a:t>，对应的数组值是</a:t>
            </a:r>
            <a:r>
              <a:rPr kumimoji="1" lang="en-US" altLang="zh-CN" dirty="0"/>
              <a:t>6</a:t>
            </a:r>
            <a:r>
              <a:rPr kumimoji="1" lang="zh-CN" altLang="en-US" dirty="0"/>
              <a:t>，而索引</a:t>
            </a:r>
            <a:r>
              <a:rPr kumimoji="1" lang="en-US" altLang="zh-CN" dirty="0"/>
              <a:t>6</a:t>
            </a:r>
            <a:r>
              <a:rPr kumimoji="1" lang="zh-CN" altLang="en-US" dirty="0"/>
              <a:t>对应的是</a:t>
            </a:r>
            <a:r>
              <a:rPr kumimoji="1" lang="en-US" altLang="zh-CN" dirty="0"/>
              <a:t>J</a:t>
            </a:r>
            <a:r>
              <a:rPr kumimoji="1" lang="zh-CN" altLang="en-US" dirty="0"/>
              <a:t>，</a:t>
            </a:r>
            <a:r>
              <a:rPr kumimoji="1" lang="en-US" altLang="zh-CN" dirty="0"/>
              <a:t>J</a:t>
            </a:r>
            <a:r>
              <a:rPr kumimoji="1" lang="zh-CN" altLang="en-US" dirty="0"/>
              <a:t>指向自己，所以它是绿色组的根节点。</a:t>
            </a:r>
            <a:endParaRPr kumimoji="1" lang="en-US" altLang="zh-CN" dirty="0"/>
          </a:p>
          <a:p>
            <a:endParaRPr kumimoji="1" lang="en-US" altLang="zh-CN" dirty="0"/>
          </a:p>
          <a:p>
            <a:r>
              <a:rPr kumimoji="1" lang="en-US" altLang="zh-CN" dirty="0"/>
              <a:t>B</a:t>
            </a:r>
            <a:r>
              <a:rPr kumimoji="1" lang="zh-CN" altLang="en-US" dirty="0"/>
              <a:t>目前还是一个独立节点。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93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如果要将</a:t>
            </a:r>
            <a:r>
              <a:rPr kumimoji="1" lang="en-US" altLang="zh-CN" dirty="0"/>
              <a:t>A</a:t>
            </a:r>
            <a:r>
              <a:rPr kumimoji="1" lang="zh-CN" altLang="en-US" dirty="0"/>
              <a:t>和</a:t>
            </a:r>
            <a:r>
              <a:rPr kumimoji="1" lang="en-US" altLang="zh-CN" dirty="0"/>
              <a:t>B</a:t>
            </a:r>
            <a:r>
              <a:rPr kumimoji="1" lang="zh-CN" altLang="en-US" dirty="0"/>
              <a:t>进行合并，一般做法是将小的组合并入大的组，所以这边将</a:t>
            </a:r>
            <a:r>
              <a:rPr kumimoji="1" lang="en-US" altLang="zh-CN" dirty="0"/>
              <a:t>B</a:t>
            </a:r>
            <a:r>
              <a:rPr kumimoji="1" lang="zh-CN" altLang="en-US" dirty="0"/>
              <a:t>并入绿色组，将</a:t>
            </a:r>
            <a:r>
              <a:rPr kumimoji="1" lang="en-US" altLang="zh-CN" dirty="0"/>
              <a:t>B</a:t>
            </a:r>
            <a:r>
              <a:rPr kumimoji="1" lang="zh-CN" altLang="en-US" dirty="0"/>
              <a:t>对应的数组值修改为</a:t>
            </a:r>
            <a:r>
              <a:rPr kumimoji="1" lang="en-US" altLang="zh-CN" dirty="0"/>
              <a:t>6</a:t>
            </a:r>
            <a:r>
              <a:rPr kumimoji="1" lang="zh-CN" altLang="en-US" dirty="0"/>
              <a:t>，也就是让</a:t>
            </a:r>
            <a:r>
              <a:rPr kumimoji="1" lang="en-US" altLang="zh-CN" dirty="0"/>
              <a:t>B</a:t>
            </a:r>
            <a:r>
              <a:rPr kumimoji="1" lang="zh-CN" altLang="en-US" dirty="0"/>
              <a:t>指向绿色组的根节点</a:t>
            </a:r>
            <a:r>
              <a:rPr kumimoji="1" lang="en-US" altLang="zh-CN" dirty="0"/>
              <a:t>J</a:t>
            </a:r>
            <a:r>
              <a:rPr kumimoji="1" lang="zh-CN" altLang="en-US" dirty="0"/>
              <a:t>。</a:t>
            </a:r>
          </a:p>
        </p:txBody>
      </p:sp>
    </p:spTree>
    <p:extLst>
      <p:ext uri="{BB962C8B-B14F-4D97-AF65-F5344CB8AC3E}">
        <p14:creationId xmlns:p14="http://schemas.microsoft.com/office/powerpoint/2010/main" val="226534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C</a:t>
            </a:r>
            <a:r>
              <a:rPr kumimoji="1" lang="zh-CN" altLang="en-US" dirty="0"/>
              <a:t>和</a:t>
            </a:r>
            <a:r>
              <a:rPr kumimoji="1" lang="en-US" altLang="zh-CN" dirty="0"/>
              <a:t>D</a:t>
            </a:r>
            <a:r>
              <a:rPr kumimoji="1" lang="zh-CN" altLang="en-US" dirty="0"/>
              <a:t>进行合并。</a:t>
            </a:r>
            <a:endParaRPr kumimoji="1" lang="en-US" altLang="zh-CN" dirty="0"/>
          </a:p>
          <a:p>
            <a:endParaRPr kumimoji="1" lang="en-US" altLang="zh-CN" dirty="0"/>
          </a:p>
          <a:p>
            <a:r>
              <a:rPr kumimoji="1" lang="en-US" altLang="zh-CN" dirty="0"/>
              <a:t>C</a:t>
            </a:r>
            <a:r>
              <a:rPr kumimoji="1" lang="zh-CN" altLang="en-US" dirty="0"/>
              <a:t>是黄色组的根，</a:t>
            </a:r>
            <a:r>
              <a:rPr kumimoji="1" lang="en-US" altLang="zh-CN" dirty="0"/>
              <a:t>D</a:t>
            </a:r>
            <a:r>
              <a:rPr kumimoji="1" lang="zh-CN" altLang="en-US" dirty="0"/>
              <a:t>是一个独立节点。</a:t>
            </a:r>
          </a:p>
        </p:txBody>
      </p:sp>
    </p:spTree>
    <p:extLst>
      <p:ext uri="{BB962C8B-B14F-4D97-AF65-F5344CB8AC3E}">
        <p14:creationId xmlns:p14="http://schemas.microsoft.com/office/powerpoint/2010/main" val="1405261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D</a:t>
            </a:r>
            <a:r>
              <a:rPr kumimoji="1" lang="zh-CN" altLang="en-US" dirty="0"/>
              <a:t>合并入黄色组，将</a:t>
            </a:r>
            <a:r>
              <a:rPr kumimoji="1" lang="en-US" altLang="zh-CN" dirty="0"/>
              <a:t>D</a:t>
            </a:r>
            <a:r>
              <a:rPr kumimoji="1" lang="zh-CN" altLang="en-US" dirty="0"/>
              <a:t>指向黄色组的根节点。</a:t>
            </a:r>
          </a:p>
        </p:txBody>
      </p:sp>
    </p:spTree>
    <p:extLst>
      <p:ext uri="{BB962C8B-B14F-4D97-AF65-F5344CB8AC3E}">
        <p14:creationId xmlns:p14="http://schemas.microsoft.com/office/powerpoint/2010/main" val="38459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D</a:t>
            </a:r>
            <a:r>
              <a:rPr kumimoji="1" lang="zh-CN" altLang="en-US" dirty="0"/>
              <a:t>和</a:t>
            </a:r>
            <a:r>
              <a:rPr kumimoji="1" lang="en-US" altLang="zh-CN" dirty="0"/>
              <a:t>I</a:t>
            </a:r>
            <a:r>
              <a:rPr kumimoji="1" lang="zh-CN" altLang="en-US" dirty="0"/>
              <a:t>合并。</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24325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同样的做法，将</a:t>
            </a:r>
            <a:r>
              <a:rPr kumimoji="1" lang="en-US" altLang="zh-CN" dirty="0"/>
              <a:t>I</a:t>
            </a:r>
            <a:r>
              <a:rPr kumimoji="1" lang="zh-CN" altLang="en-US" dirty="0"/>
              <a:t>并入黄色组，</a:t>
            </a:r>
            <a:r>
              <a:rPr kumimoji="1" lang="en-US" altLang="zh-CN" dirty="0"/>
              <a:t>I</a:t>
            </a:r>
            <a:r>
              <a:rPr kumimoji="1" lang="zh-CN" altLang="en-US" dirty="0"/>
              <a:t>指向黄色组的根</a:t>
            </a:r>
            <a:r>
              <a:rPr kumimoji="1" lang="en-US" altLang="zh-CN" dirty="0"/>
              <a:t>C</a:t>
            </a:r>
            <a:r>
              <a:rPr kumimoji="1" lang="zh-CN" altLang="en-US" dirty="0"/>
              <a:t>。</a:t>
            </a:r>
          </a:p>
        </p:txBody>
      </p:sp>
    </p:spTree>
    <p:extLst>
      <p:ext uri="{BB962C8B-B14F-4D97-AF65-F5344CB8AC3E}">
        <p14:creationId xmlns:p14="http://schemas.microsoft.com/office/powerpoint/2010/main" val="346414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L</a:t>
            </a:r>
            <a:r>
              <a:rPr kumimoji="1" lang="zh-CN" altLang="en-US" dirty="0"/>
              <a:t>和</a:t>
            </a:r>
            <a:r>
              <a:rPr kumimoji="1" lang="en-US" altLang="zh-CN" dirty="0"/>
              <a:t>F</a:t>
            </a:r>
            <a:r>
              <a:rPr kumimoji="1" lang="zh-CN" altLang="en-US" dirty="0"/>
              <a:t>进行合并。</a:t>
            </a:r>
            <a:r>
              <a:rPr kumimoji="1" lang="en-US" altLang="zh-CN" dirty="0"/>
              <a:t>F</a:t>
            </a:r>
            <a:r>
              <a:rPr kumimoji="1" lang="zh-CN" altLang="en-US" dirty="0"/>
              <a:t>在红色组中，它的根节点是</a:t>
            </a:r>
            <a:r>
              <a:rPr kumimoji="1" lang="en-US" altLang="zh-CN" dirty="0"/>
              <a:t>E</a:t>
            </a:r>
            <a:r>
              <a:rPr kumimoji="1" lang="zh-CN" altLang="en-US" dirty="0"/>
              <a:t>。</a:t>
            </a:r>
          </a:p>
        </p:txBody>
      </p:sp>
    </p:spTree>
    <p:extLst>
      <p:ext uri="{BB962C8B-B14F-4D97-AF65-F5344CB8AC3E}">
        <p14:creationId xmlns:p14="http://schemas.microsoft.com/office/powerpoint/2010/main" val="4196929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L</a:t>
            </a:r>
            <a:r>
              <a:rPr kumimoji="1" lang="zh-CN" altLang="en-US" dirty="0"/>
              <a:t>加入红色组，指向根节点</a:t>
            </a:r>
            <a:r>
              <a:rPr kumimoji="1" lang="en-US" altLang="zh-CN" dirty="0"/>
              <a:t>E</a:t>
            </a:r>
            <a:r>
              <a:rPr kumimoji="1" lang="zh-CN" altLang="en-US" dirty="0"/>
              <a:t>。</a:t>
            </a:r>
          </a:p>
        </p:txBody>
      </p:sp>
    </p:spTree>
    <p:extLst>
      <p:ext uri="{BB962C8B-B14F-4D97-AF65-F5344CB8AC3E}">
        <p14:creationId xmlns:p14="http://schemas.microsoft.com/office/powerpoint/2010/main" val="692877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下一个指令要将</a:t>
            </a:r>
            <a:r>
              <a:rPr kumimoji="1" lang="en-US" altLang="zh-CN" dirty="0"/>
              <a:t>C</a:t>
            </a:r>
            <a:r>
              <a:rPr kumimoji="1" lang="zh-CN" altLang="en-US" dirty="0"/>
              <a:t>和</a:t>
            </a:r>
            <a:r>
              <a:rPr kumimoji="1" lang="en-US" altLang="zh-CN" dirty="0"/>
              <a:t>A</a:t>
            </a:r>
            <a:r>
              <a:rPr kumimoji="1" lang="zh-CN" altLang="en-US" dirty="0"/>
              <a:t>进行合并。这个也稍微有点复杂。</a:t>
            </a:r>
            <a:endParaRPr kumimoji="1" lang="en-US" altLang="zh-CN" dirty="0"/>
          </a:p>
          <a:p>
            <a:endParaRPr kumimoji="1" lang="en-US" altLang="zh-CN" dirty="0"/>
          </a:p>
          <a:p>
            <a:r>
              <a:rPr kumimoji="1" lang="zh-CN" altLang="en-US" dirty="0"/>
              <a:t>我们看到</a:t>
            </a:r>
            <a:r>
              <a:rPr kumimoji="1" lang="en-US" altLang="zh-CN" dirty="0"/>
              <a:t>C</a:t>
            </a:r>
            <a:r>
              <a:rPr kumimoji="1" lang="zh-CN" altLang="en-US" dirty="0"/>
              <a:t>是黄色组的根节点，</a:t>
            </a:r>
            <a:r>
              <a:rPr kumimoji="1" lang="en-US" altLang="zh-CN" dirty="0"/>
              <a:t>A</a:t>
            </a:r>
            <a:r>
              <a:rPr kumimoji="1" lang="zh-CN" altLang="en-US" dirty="0"/>
              <a:t>在绿色组，它的根节点是</a:t>
            </a:r>
            <a:r>
              <a:rPr kumimoji="1" lang="en-US" altLang="zh-CN" dirty="0"/>
              <a:t>J</a:t>
            </a:r>
            <a:r>
              <a:rPr kumimoji="1" lang="zh-CN" altLang="en-US" dirty="0"/>
              <a:t>。</a:t>
            </a:r>
            <a:endParaRPr kumimoji="1" lang="en-US" altLang="zh-CN" dirty="0"/>
          </a:p>
        </p:txBody>
      </p:sp>
    </p:spTree>
    <p:extLst>
      <p:ext uri="{BB962C8B-B14F-4D97-AF65-F5344CB8AC3E}">
        <p14:creationId xmlns:p14="http://schemas.microsoft.com/office/powerpoint/2010/main" val="108960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黄色组的节点有四个，绿色组的节点有三个，绿色组的节点数量少，所以我们将绿色组合并入黄色组。将绿色组的根节点</a:t>
            </a:r>
            <a:r>
              <a:rPr kumimoji="1" lang="en-US" altLang="zh-CN" dirty="0"/>
              <a:t>J</a:t>
            </a:r>
            <a:r>
              <a:rPr kumimoji="1" lang="zh-CN" altLang="en-US" dirty="0"/>
              <a:t>，指向黄色组的根节点</a:t>
            </a:r>
            <a:r>
              <a:rPr kumimoji="1" lang="en-US" altLang="zh-CN" dirty="0"/>
              <a:t>C</a:t>
            </a:r>
            <a:r>
              <a:rPr kumimoji="1" lang="zh-CN" altLang="en-US" dirty="0"/>
              <a:t>。</a:t>
            </a:r>
          </a:p>
          <a:p>
            <a:endParaRPr kumimoji="1" lang="zh-CN" altLang="en-US" dirty="0"/>
          </a:p>
        </p:txBody>
      </p:sp>
    </p:spTree>
    <p:extLst>
      <p:ext uri="{BB962C8B-B14F-4D97-AF65-F5344CB8AC3E}">
        <p14:creationId xmlns:p14="http://schemas.microsoft.com/office/powerpoint/2010/main" val="2878485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下一个指令是要合并</a:t>
            </a:r>
            <a:r>
              <a:rPr kumimoji="1" lang="en-US" altLang="zh-CN" dirty="0"/>
              <a:t>A</a:t>
            </a:r>
            <a:r>
              <a:rPr kumimoji="1" lang="zh-CN" altLang="en-US" dirty="0"/>
              <a:t>和</a:t>
            </a:r>
            <a:r>
              <a:rPr kumimoji="1" lang="en-US" altLang="zh-CN" dirty="0"/>
              <a:t>B</a:t>
            </a:r>
            <a:r>
              <a:rPr kumimoji="1" lang="zh-CN" altLang="en-US" dirty="0"/>
              <a:t>。</a:t>
            </a:r>
            <a:endParaRPr kumimoji="1" lang="en-US" altLang="zh-CN" dirty="0"/>
          </a:p>
          <a:p>
            <a:endParaRPr kumimoji="1" lang="en-US" altLang="zh-CN" dirty="0"/>
          </a:p>
          <a:p>
            <a:r>
              <a:rPr kumimoji="1" lang="zh-CN" altLang="en-US" dirty="0"/>
              <a:t>我们发现</a:t>
            </a:r>
            <a:r>
              <a:rPr kumimoji="1" lang="en-US" altLang="zh-CN" dirty="0"/>
              <a:t>A</a:t>
            </a:r>
            <a:r>
              <a:rPr kumimoji="1" lang="zh-CN" altLang="en-US" dirty="0"/>
              <a:t>和</a:t>
            </a:r>
            <a:r>
              <a:rPr kumimoji="1" lang="en-US" altLang="zh-CN" dirty="0"/>
              <a:t>B</a:t>
            </a:r>
            <a:r>
              <a:rPr kumimoji="1" lang="zh-CN" altLang="en-US" dirty="0"/>
              <a:t>都已经在黄色组中，所以它们已经被合并过了，不需要再合并。</a:t>
            </a:r>
          </a:p>
        </p:txBody>
      </p:sp>
    </p:spTree>
    <p:extLst>
      <p:ext uri="{BB962C8B-B14F-4D97-AF65-F5344CB8AC3E}">
        <p14:creationId xmlns:p14="http://schemas.microsoft.com/office/powerpoint/2010/main" val="2337683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下一个指令是要将</a:t>
            </a:r>
            <a:r>
              <a:rPr kumimoji="1" lang="en-US" altLang="zh-CN" dirty="0"/>
              <a:t>H</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028234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G</a:t>
            </a:r>
            <a:r>
              <a:rPr kumimoji="1" lang="zh-CN" altLang="en-US" dirty="0"/>
              <a:t>当前都还是独立节点，所以将它们合并成一个蓝色组。</a:t>
            </a:r>
          </a:p>
        </p:txBody>
      </p:sp>
    </p:spTree>
    <p:extLst>
      <p:ext uri="{BB962C8B-B14F-4D97-AF65-F5344CB8AC3E}">
        <p14:creationId xmlns:p14="http://schemas.microsoft.com/office/powerpoint/2010/main" val="2075920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下一个指令要求将</a:t>
            </a:r>
            <a:r>
              <a:rPr kumimoji="1" lang="en-US" altLang="zh-CN" dirty="0"/>
              <a:t>H</a:t>
            </a:r>
            <a:r>
              <a:rPr kumimoji="1" lang="zh-CN" altLang="en-US" dirty="0"/>
              <a:t>和</a:t>
            </a:r>
            <a:r>
              <a:rPr kumimoji="1" lang="en-US" altLang="zh-CN" dirty="0"/>
              <a:t>F</a:t>
            </a:r>
            <a:r>
              <a:rPr kumimoji="1" lang="zh-CN" altLang="en-US" dirty="0"/>
              <a:t>进行合并。</a:t>
            </a:r>
            <a:endParaRPr kumimoji="1" lang="en-US" altLang="zh-CN" dirty="0"/>
          </a:p>
          <a:p>
            <a:endParaRPr kumimoji="1" lang="en-US" altLang="zh-CN" dirty="0"/>
          </a:p>
          <a:p>
            <a:r>
              <a:rPr kumimoji="1" lang="zh-CN" altLang="en-US" dirty="0"/>
              <a:t>我们发先</a:t>
            </a:r>
            <a:r>
              <a:rPr kumimoji="1" lang="en-US" altLang="zh-CN" dirty="0"/>
              <a:t>H</a:t>
            </a:r>
            <a:r>
              <a:rPr kumimoji="1" lang="zh-CN" altLang="en-US" dirty="0"/>
              <a:t>在蓝色组中，</a:t>
            </a:r>
            <a:r>
              <a:rPr kumimoji="1" lang="en-US" altLang="zh-CN" dirty="0"/>
              <a:t>F</a:t>
            </a:r>
            <a:r>
              <a:rPr kumimoji="1" lang="zh-CN" altLang="en-US" dirty="0"/>
              <a:t>在红色组中，并且蓝色组的节点数少于红色组。</a:t>
            </a:r>
          </a:p>
        </p:txBody>
      </p:sp>
    </p:spTree>
    <p:extLst>
      <p:ext uri="{BB962C8B-B14F-4D97-AF65-F5344CB8AC3E}">
        <p14:creationId xmlns:p14="http://schemas.microsoft.com/office/powerpoint/2010/main" val="167560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的话，我们可以说它们都在蓝色组中。</a:t>
            </a:r>
          </a:p>
        </p:txBody>
      </p:sp>
    </p:spTree>
    <p:extLst>
      <p:ext uri="{BB962C8B-B14F-4D97-AF65-F5344CB8AC3E}">
        <p14:creationId xmlns:p14="http://schemas.microsoft.com/office/powerpoint/2010/main" val="41412429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所以将蓝色组合并入红色组，将蓝色组的根节点</a:t>
            </a:r>
            <a:r>
              <a:rPr kumimoji="1" lang="en-US" altLang="zh-CN" dirty="0"/>
              <a:t>G</a:t>
            </a:r>
            <a:r>
              <a:rPr kumimoji="1" lang="zh-CN" altLang="en-US" dirty="0"/>
              <a:t>，指向红色组的根节点</a:t>
            </a:r>
            <a:r>
              <a:rPr kumimoji="1" lang="en-US" altLang="zh-CN" dirty="0"/>
              <a:t>E</a:t>
            </a:r>
            <a:r>
              <a:rPr kumimoji="1" lang="zh-CN" altLang="en-US" dirty="0"/>
              <a:t>。</a:t>
            </a:r>
          </a:p>
        </p:txBody>
      </p:sp>
    </p:spTree>
    <p:extLst>
      <p:ext uri="{BB962C8B-B14F-4D97-AF65-F5344CB8AC3E}">
        <p14:creationId xmlns:p14="http://schemas.microsoft.com/office/powerpoint/2010/main" val="2809005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最后一个指令，要将</a:t>
            </a:r>
            <a:r>
              <a:rPr kumimoji="1" lang="en-US" altLang="zh-CN" dirty="0"/>
              <a:t>H</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322527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a:t>
            </a:r>
            <a:r>
              <a:rPr kumimoji="1" lang="en-US" altLang="zh-CN" dirty="0"/>
              <a:t>H</a:t>
            </a:r>
            <a:r>
              <a:rPr kumimoji="1" lang="zh-CN" altLang="en-US" dirty="0"/>
              <a:t>在红色组中，</a:t>
            </a:r>
            <a:r>
              <a:rPr kumimoji="1" lang="en-US" altLang="zh-CN" dirty="0"/>
              <a:t>B</a:t>
            </a:r>
            <a:r>
              <a:rPr kumimoji="1" lang="zh-CN" altLang="en-US" dirty="0"/>
              <a:t>在黄色组中，并且红色组的节点数少于黄色组，所以我们将红色组并入黄色组。将红色组的根节点</a:t>
            </a:r>
            <a:r>
              <a:rPr kumimoji="1" lang="en-US" altLang="zh-CN" dirty="0"/>
              <a:t>E</a:t>
            </a:r>
            <a:r>
              <a:rPr kumimoji="1" lang="zh-CN" altLang="en-US" dirty="0"/>
              <a:t>指向黄色组的根节点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注意，在本课演示的合并操作中，我并没有使用一种称为路径压缩的技术。下节课我会来展示路径压缩技术，它可以优化并查集的性能。</a:t>
            </a:r>
            <a:endParaRPr kumimoji="1" lang="en-US" altLang="zh-CN" dirty="0"/>
          </a:p>
          <a:p>
            <a:endParaRPr kumimoji="1" lang="zh-CN" altLang="en-US" dirty="0"/>
          </a:p>
        </p:txBody>
      </p:sp>
    </p:spTree>
    <p:extLst>
      <p:ext uri="{BB962C8B-B14F-4D97-AF65-F5344CB8AC3E}">
        <p14:creationId xmlns:p14="http://schemas.microsoft.com/office/powerpoint/2010/main" val="32895450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60018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注意，对于并查集这种数据结构，我们一般不做</a:t>
            </a:r>
            <a:r>
              <a:rPr kumimoji="1" lang="en-US" altLang="zh-CN" dirty="0"/>
              <a:t>un-union</a:t>
            </a:r>
            <a:r>
              <a:rPr kumimoji="1" lang="zh-CN" altLang="en-US" dirty="0"/>
              <a:t>这个操作。这个操作如果要执行的话，它的效率是非常低的，因为需要修正它的所有子节点，但是并查集并不跟踪子节点。当然，跟踪子节点也可以做到，但是目前还有看到过</a:t>
            </a:r>
            <a:r>
              <a:rPr kumimoji="1" lang="en-US" altLang="zh-CN" dirty="0"/>
              <a:t>un-union</a:t>
            </a:r>
            <a:r>
              <a:rPr kumimoji="1" lang="zh-CN" altLang="en-US" dirty="0"/>
              <a:t>的使用场景。</a:t>
            </a:r>
            <a:endParaRPr kumimoji="1" lang="en-US" altLang="zh-CN" dirty="0"/>
          </a:p>
          <a:p>
            <a:endParaRPr kumimoji="1" lang="en-US" altLang="zh-CN" dirty="0"/>
          </a:p>
          <a:p>
            <a:r>
              <a:rPr kumimoji="1" lang="zh-CN" altLang="en-US" dirty="0"/>
              <a:t>另外，并查集中组的数量，等于根节点的数量。并且，组的数量，随着我们不断地合并，只会越变越少，不会增加。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41368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说一下并查集的时间复杂度，前面我讲过，并查集的主要操作是平摊线性复杂度的。但是我们刚刚演示的查找合并操作，它还不是平摊线性复杂度，因为我们还没有利用路径压缩，路径压缩可以大大提升并查集的性能。关于路径压缩，我下节课会专门来讲。</a:t>
            </a:r>
            <a:endParaRPr kumimoji="1" lang="en-US" altLang="zh-CN" dirty="0"/>
          </a:p>
          <a:p>
            <a:endParaRPr kumimoji="1" lang="en-US" altLang="zh-CN" dirty="0"/>
          </a:p>
          <a:p>
            <a:r>
              <a:rPr kumimoji="1" lang="zh-CN" altLang="en-US" dirty="0"/>
              <a:t>举个例子，对于上图这个情况，如果我们要检查</a:t>
            </a:r>
            <a:r>
              <a:rPr kumimoji="1" lang="en-US" altLang="zh-CN" dirty="0"/>
              <a:t>H</a:t>
            </a:r>
            <a:r>
              <a:rPr kumimoji="1" lang="zh-CN" altLang="en-US" dirty="0"/>
              <a:t>和</a:t>
            </a:r>
            <a:r>
              <a:rPr kumimoji="1" lang="en-US" altLang="zh-CN" dirty="0"/>
              <a:t>B</a:t>
            </a:r>
            <a:r>
              <a:rPr kumimoji="1" lang="zh-CN" altLang="en-US" dirty="0"/>
              <a:t>是否属于同一组，那么这个检查要经过</a:t>
            </a:r>
            <a:r>
              <a:rPr kumimoji="1" lang="en-US" altLang="zh-CN" dirty="0"/>
              <a:t>5</a:t>
            </a:r>
            <a:r>
              <a:rPr kumimoji="1" lang="zh-CN" altLang="en-US" dirty="0"/>
              <a:t>步，在最坏的情况下，开销可能更大。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823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首先，从</a:t>
            </a:r>
            <a:r>
              <a:rPr kumimoji="1" lang="en-US" altLang="zh-CN" dirty="0"/>
              <a:t>H</a:t>
            </a:r>
            <a:r>
              <a:rPr kumimoji="1" lang="zh-CN" altLang="en-US" dirty="0"/>
              <a:t>出发。</a:t>
            </a:r>
          </a:p>
        </p:txBody>
      </p:sp>
    </p:spTree>
    <p:extLst>
      <p:ext uri="{BB962C8B-B14F-4D97-AF65-F5344CB8AC3E}">
        <p14:creationId xmlns:p14="http://schemas.microsoft.com/office/powerpoint/2010/main" val="7964961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G</a:t>
            </a:r>
            <a:r>
              <a:rPr kumimoji="1" lang="zh-CN" altLang="en-US" dirty="0"/>
              <a:t>。</a:t>
            </a:r>
          </a:p>
        </p:txBody>
      </p:sp>
    </p:spTree>
    <p:extLst>
      <p:ext uri="{BB962C8B-B14F-4D97-AF65-F5344CB8AC3E}">
        <p14:creationId xmlns:p14="http://schemas.microsoft.com/office/powerpoint/2010/main" val="10109773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a:t>
            </a:r>
            <a:r>
              <a:rPr kumimoji="1" lang="en-US" altLang="zh-CN" dirty="0"/>
              <a:t>G</a:t>
            </a:r>
            <a:r>
              <a:rPr kumimoji="1" lang="zh-CN" altLang="en-US" dirty="0"/>
              <a:t>的父节点</a:t>
            </a:r>
            <a:r>
              <a:rPr kumimoji="1" lang="en-US" altLang="zh-CN" dirty="0"/>
              <a:t>E</a:t>
            </a:r>
            <a:r>
              <a:rPr kumimoji="1" lang="zh-CN" altLang="en-US" dirty="0"/>
              <a:t>。</a:t>
            </a:r>
          </a:p>
        </p:txBody>
      </p:sp>
    </p:spTree>
    <p:extLst>
      <p:ext uri="{BB962C8B-B14F-4D97-AF65-F5344CB8AC3E}">
        <p14:creationId xmlns:p14="http://schemas.microsoft.com/office/powerpoint/2010/main" val="4222669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p>
        </p:txBody>
      </p:sp>
    </p:spTree>
    <p:extLst>
      <p:ext uri="{BB962C8B-B14F-4D97-AF65-F5344CB8AC3E}">
        <p14:creationId xmlns:p14="http://schemas.microsoft.com/office/powerpoint/2010/main" val="345334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然后从</a:t>
            </a:r>
            <a:r>
              <a:rPr kumimoji="1" lang="en-US" altLang="zh-CN" dirty="0"/>
              <a:t>B</a:t>
            </a:r>
            <a:r>
              <a:rPr kumimoji="1" lang="zh-CN" altLang="en-US" dirty="0"/>
              <a:t>出发。</a:t>
            </a:r>
          </a:p>
        </p:txBody>
      </p:sp>
    </p:spTree>
    <p:extLst>
      <p:ext uri="{BB962C8B-B14F-4D97-AF65-F5344CB8AC3E}">
        <p14:creationId xmlns:p14="http://schemas.microsoft.com/office/powerpoint/2010/main" val="276054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J</a:t>
            </a:r>
            <a:endParaRPr kumimoji="1" lang="zh-CN" altLang="en-US" dirty="0"/>
          </a:p>
        </p:txBody>
      </p:sp>
    </p:spTree>
    <p:extLst>
      <p:ext uri="{BB962C8B-B14F-4D97-AF65-F5344CB8AC3E}">
        <p14:creationId xmlns:p14="http://schemas.microsoft.com/office/powerpoint/2010/main" val="29040835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这些查找一共经过了</a:t>
            </a:r>
            <a:r>
              <a:rPr kumimoji="1" lang="en-US" altLang="zh-CN" dirty="0"/>
              <a:t>5</a:t>
            </a:r>
            <a:r>
              <a:rPr kumimoji="1" lang="zh-CN" altLang="en-US" dirty="0"/>
              <a:t>步。</a:t>
            </a:r>
            <a:endParaRPr kumimoji="1" lang="en-US" altLang="zh-CN" dirty="0"/>
          </a:p>
          <a:p>
            <a:endParaRPr kumimoji="1" lang="en-US" altLang="zh-CN" dirty="0"/>
          </a:p>
          <a:p>
            <a:r>
              <a:rPr kumimoji="1" lang="zh-CN" altLang="en-US" dirty="0"/>
              <a:t>好，我们看到如果不采用路径压缩，那么并查集数据结构的性能并不理想，所以，下节课我就来讲解如何实现路径压缩，我们下节课再见！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0278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rPr lang="en-US" dirty="0" err="1"/>
              <a:t>大家好</a:t>
            </a:r>
            <a:r>
              <a:rPr lang="zh-CN" altLang="en-US" dirty="0"/>
              <a:t>，欢迎回到波波微课！</a:t>
            </a:r>
            <a:endParaRPr lang="en-US" altLang="zh-CN" dirty="0"/>
          </a:p>
          <a:p>
            <a:endParaRPr lang="en-US" dirty="0"/>
          </a:p>
          <a:p>
            <a:r>
              <a:rPr lang="zh-CN" altLang="en-US" dirty="0"/>
              <a:t>今天我们来学习并查集的路径压缩算法，路径压缩可以大大提升并查集的效率。</a:t>
            </a:r>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rPr dirty="0"/>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endParaRPr lang="en-US" dirty="0"/>
          </a:p>
          <a:p>
            <a:endParaRPr lang="en-US" dirty="0"/>
          </a:p>
          <a:p>
            <a:r>
              <a:rPr lang="zh-CN" altLang="en-US" dirty="0"/>
              <a:t>这里有一个假想的并查集的例子，这是经过一系列操作以后形成的一个形状。我说这个例子是假想的，因为如果采用路径压缩的话，我认为不太可能会产生这样的形状，所以，这个只是为了方便演示而设计的一个例子。</a:t>
            </a:r>
            <a:endParaRPr lang="en-US" altLang="zh-CN" dirty="0"/>
          </a:p>
          <a:p>
            <a:endParaRPr lang="en-US" altLang="zh-CN" dirty="0"/>
          </a:p>
          <a:p>
            <a:r>
              <a:rPr lang="zh-CN" altLang="en-US" dirty="0"/>
              <a:t>下面我们要将</a:t>
            </a:r>
            <a:r>
              <a:rPr lang="en-US" altLang="zh-CN" dirty="0"/>
              <a:t>E</a:t>
            </a:r>
            <a:r>
              <a:rPr lang="zh-CN" altLang="en-US" dirty="0"/>
              <a:t>和</a:t>
            </a:r>
            <a:r>
              <a:rPr lang="en-US" altLang="zh-CN" dirty="0"/>
              <a:t>L</a:t>
            </a:r>
            <a:r>
              <a:rPr lang="zh-CN" altLang="en-US" dirty="0"/>
              <a:t>进行合并，如果采用路径压缩的话，合并的方式应该是这样的。</a:t>
            </a:r>
            <a:endParaRPr lang="en-US" altLang="zh-CN" dirty="0"/>
          </a:p>
          <a:p>
            <a:endParaRPr lang="en-US" dirty="0"/>
          </a:p>
          <a:p>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rPr lang="zh-CN" altLang="en-US" dirty="0"/>
              <a:t>我们首先从</a:t>
            </a:r>
            <a:r>
              <a:rPr lang="en-US" altLang="zh-CN" dirty="0"/>
              <a:t>E</a:t>
            </a:r>
            <a:r>
              <a:rPr lang="zh-CN" altLang="en-US" dirty="0"/>
              <a:t>节点开始，先要找到它的根节点。我这边用紫色标示一个节点，表示有指针指向该节点。</a:t>
            </a:r>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我们从</a:t>
            </a:r>
            <a:r>
              <a:rPr kumimoji="1" lang="en-US" altLang="zh-CN" dirty="0"/>
              <a:t>E</a:t>
            </a:r>
            <a:r>
              <a:rPr kumimoji="1" lang="zh-CN" altLang="en-US" dirty="0"/>
              <a:t>找到它的父节点</a:t>
            </a:r>
            <a:r>
              <a:rPr kumimoji="1" lang="en-US" altLang="zh-CN" dirty="0"/>
              <a:t>D</a:t>
            </a:r>
            <a:r>
              <a:rPr kumimoji="1" lang="zh-CN" altLang="en-US" dirty="0"/>
              <a:t>。</a:t>
            </a:r>
          </a:p>
        </p:txBody>
      </p:sp>
    </p:spTree>
    <p:extLst>
      <p:ext uri="{BB962C8B-B14F-4D97-AF65-F5344CB8AC3E}">
        <p14:creationId xmlns:p14="http://schemas.microsoft.com/office/powerpoint/2010/main" val="42469972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D</a:t>
            </a:r>
            <a:r>
              <a:rPr kumimoji="1" lang="zh-CN" altLang="en-US" dirty="0"/>
              <a:t>找到</a:t>
            </a:r>
            <a:r>
              <a:rPr kumimoji="1" lang="en-US" altLang="zh-CN" dirty="0"/>
              <a:t>C</a:t>
            </a:r>
            <a:endParaRPr kumimoji="1" lang="zh-CN" altLang="en-US" dirty="0"/>
          </a:p>
        </p:txBody>
      </p:sp>
    </p:spTree>
    <p:extLst>
      <p:ext uri="{BB962C8B-B14F-4D97-AF65-F5344CB8AC3E}">
        <p14:creationId xmlns:p14="http://schemas.microsoft.com/office/powerpoint/2010/main" val="3241229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C</a:t>
            </a:r>
            <a:r>
              <a:rPr kumimoji="1" lang="zh-CN" altLang="en-US" dirty="0"/>
              <a:t>找到</a:t>
            </a:r>
            <a:r>
              <a:rPr kumimoji="1" lang="en-US" altLang="zh-CN" dirty="0"/>
              <a:t>B</a:t>
            </a:r>
            <a:endParaRPr kumimoji="1" lang="zh-CN" altLang="en-US" dirty="0"/>
          </a:p>
        </p:txBody>
      </p:sp>
    </p:spTree>
    <p:extLst>
      <p:ext uri="{BB962C8B-B14F-4D97-AF65-F5344CB8AC3E}">
        <p14:creationId xmlns:p14="http://schemas.microsoft.com/office/powerpoint/2010/main" val="4153677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B</a:t>
            </a:r>
            <a:r>
              <a:rPr kumimoji="1" lang="zh-CN" altLang="en-US" dirty="0"/>
              <a:t>找到</a:t>
            </a:r>
            <a:r>
              <a:rPr kumimoji="1" lang="en-US" altLang="zh-CN" dirty="0"/>
              <a:t>A</a:t>
            </a:r>
            <a:endParaRPr kumimoji="1" lang="zh-CN" altLang="en-US" dirty="0"/>
          </a:p>
        </p:txBody>
      </p:sp>
    </p:spTree>
    <p:extLst>
      <p:ext uri="{BB962C8B-B14F-4D97-AF65-F5344CB8AC3E}">
        <p14:creationId xmlns:p14="http://schemas.microsoft.com/office/powerpoint/2010/main" val="20825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合并查找</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226647" y="4318027"/>
            <a:ext cx="12551513" cy="14106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8500" b="1"/>
            </a:lvl1pPr>
          </a:lstStyle>
          <a:p>
            <a:r>
              <a:rPr dirty="0"/>
              <a:t>(</a:t>
            </a:r>
            <a:r>
              <a:rPr lang="zh-CN" altLang="en-US" dirty="0"/>
              <a:t>并查集</a:t>
            </a:r>
            <a:r>
              <a:rPr dirty="0"/>
              <a:t>Disjoint 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en-US" dirty="0" err="1"/>
              <a:t>假想的并查集路径压缩例子</a:t>
            </a:r>
            <a:endParaRPr dirty="0"/>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63320"/>
            <a:ext cx="1063141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800"/>
            </a:pPr>
            <a:r>
              <a:rPr lang="zh-CN" altLang="en-US" dirty="0"/>
              <a:t>操作</a:t>
            </a:r>
            <a:r>
              <a:rPr dirty="0"/>
              <a:t>: </a:t>
            </a:r>
            <a:r>
              <a:rPr lang="zh-CN" altLang="en-US" dirty="0"/>
              <a:t>将</a:t>
            </a:r>
            <a:r>
              <a:rPr lang="en-US" altLang="zh-CN" b="1" dirty="0"/>
              <a:t>E</a:t>
            </a:r>
            <a:r>
              <a:rPr lang="zh-CN" altLang="en-US" dirty="0"/>
              <a:t>和</a:t>
            </a:r>
            <a:r>
              <a:rPr lang="en-US" altLang="zh-CN" b="1" dirty="0"/>
              <a:t>L</a:t>
            </a:r>
            <a:r>
              <a:rPr lang="zh-CN" altLang="en-US" dirty="0"/>
              <a:t>进行合并</a:t>
            </a:r>
            <a:endParaRPr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0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967274B1-BDE5-4145-ADCC-696AE40B2A5A}"/>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43"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0FFD08A8-9D75-0349-AC35-383963ED152E}"/>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81"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249DCEFB-1B69-F345-B57F-30534826A1F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19"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D0818F57-FBE3-6C4A-8C5B-1EFCEE2C5F2D}"/>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BA7A649A-A333-F143-81BC-9C8907DDCEB5}"/>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CBBCBDE-D4F0-5046-B08E-F72606D0E4F1}"/>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32CDDFC-5FCF-7840-9B19-218D4E09921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DE1D2C0-E651-3C42-BFBF-08F8C1790B3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2DC95BCD-73F9-BE4B-ACD0-8BE0560F4EB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C0F6DE8D-4A2F-DD4B-8735-A0AE040DE574}"/>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297DA3B-748E-FD44-B405-90F356D31537}"/>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9824DCC-AA6C-DC42-9F4D-19BD22699AE8}"/>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7EF3C93E-96E2-684B-8B40-00AEC3285764}"/>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4D98566-72B4-8A47-8DA0-39D4A08E1522}"/>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2E00924-3C6C-BD4D-AE7B-71EF7D2194B5}"/>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BF8515C-36D5-9342-B2D0-C9A7D6B49BA1}"/>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89A5C97C-1054-9E4D-B71F-2987074D8CB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FB3AD8A-CF2C-184D-999A-F8F198BCFD5E}"/>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ECB59151-AD90-3D46-843C-7F5A330DC5CA}"/>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4535C6A6-94A1-8D47-810E-B004B186267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 name="Indicates that there is a pointer to this node">
            <a:extLst>
              <a:ext uri="{FF2B5EF4-FFF2-40B4-BE49-F238E27FC236}">
                <a16:creationId xmlns:a16="http://schemas.microsoft.com/office/drawing/2014/main" id="{EDA0D53D-F4E3-0C43-A1C4-E23F3C6B08DF}"/>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98"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3"/>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3"/>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3"/>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3"/>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3"/>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3"/>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3"/>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3"/>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3"/>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3"/>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3"/>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3"/>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3"/>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3"/>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3"/>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3"/>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3"/>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3"/>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0523E576-B3D7-DC41-93C5-E7DBE5C0550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 name="Using regular union find method">
            <a:extLst>
              <a:ext uri="{FF2B5EF4-FFF2-40B4-BE49-F238E27FC236}">
                <a16:creationId xmlns:a16="http://schemas.microsoft.com/office/drawing/2014/main" id="{B5DCDDA2-95DD-A046-8FCB-97EF7B830F6D}"/>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3"/>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3"/>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3"/>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3"/>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3"/>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3"/>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FFDB8ECF-08B9-B14E-AEC7-001C8FDD249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5" name="Using regular union find method">
            <a:extLst>
              <a:ext uri="{FF2B5EF4-FFF2-40B4-BE49-F238E27FC236}">
                <a16:creationId xmlns:a16="http://schemas.microsoft.com/office/drawing/2014/main" id="{4770BBD6-1553-884D-8E1C-621D8B3E1739}"/>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3"/>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3"/>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3"/>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3"/>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0068AF5F-BAEE-F440-9345-B091331EEC66}"/>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9" name="Using regular union find method">
            <a:extLst>
              <a:ext uri="{FF2B5EF4-FFF2-40B4-BE49-F238E27FC236}">
                <a16:creationId xmlns:a16="http://schemas.microsoft.com/office/drawing/2014/main" id="{8B305C84-C488-7246-8D93-98FDE83D3FCC}"/>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6"/>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6"/>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ECF4DC44-D724-C249-A7C8-9D42C6E268F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3" name="Using regular union find method">
            <a:extLst>
              <a:ext uri="{FF2B5EF4-FFF2-40B4-BE49-F238E27FC236}">
                <a16:creationId xmlns:a16="http://schemas.microsoft.com/office/drawing/2014/main" id="{DDDD6309-9687-1B49-9A4A-DA934E6982AF}"/>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B69BB488-3754-C44D-8904-8ACE1F7A4740}"/>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7" name="Using regular union find method">
            <a:extLst>
              <a:ext uri="{FF2B5EF4-FFF2-40B4-BE49-F238E27FC236}">
                <a16:creationId xmlns:a16="http://schemas.microsoft.com/office/drawing/2014/main" id="{AB9D5E6E-10F4-7446-BE74-926B6CFCDCCA}"/>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630B92F5-DE2D-E743-9019-145AD74A99D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regular union find method">
            <a:extLst>
              <a:ext uri="{FF2B5EF4-FFF2-40B4-BE49-F238E27FC236}">
                <a16:creationId xmlns:a16="http://schemas.microsoft.com/office/drawing/2014/main" id="{11324940-45F8-DC46-A7B7-932C0E0A30A0}"/>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DDC48597-5778-0F40-90D2-6504DFAF13B8}"/>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regular union find method">
            <a:extLst>
              <a:ext uri="{FF2B5EF4-FFF2-40B4-BE49-F238E27FC236}">
                <a16:creationId xmlns:a16="http://schemas.microsoft.com/office/drawing/2014/main" id="{275D293F-6F85-2641-9687-8F7FD103D455}"/>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1" name="Instructions:">
            <a:extLst>
              <a:ext uri="{FF2B5EF4-FFF2-40B4-BE49-F238E27FC236}">
                <a16:creationId xmlns:a16="http://schemas.microsoft.com/office/drawing/2014/main" id="{BA78F611-3913-9849-814F-C3F97B04656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2" name="Using regular union find method">
            <a:extLst>
              <a:ext uri="{FF2B5EF4-FFF2-40B4-BE49-F238E27FC236}">
                <a16:creationId xmlns:a16="http://schemas.microsoft.com/office/drawing/2014/main" id="{127F3FF4-7398-D14C-A147-916410CEBCA3}"/>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29" name="Instructions:">
            <a:extLst>
              <a:ext uri="{FF2B5EF4-FFF2-40B4-BE49-F238E27FC236}">
                <a16:creationId xmlns:a16="http://schemas.microsoft.com/office/drawing/2014/main" id="{129D1FC4-8308-084A-BAE2-9A80C97A1E91}"/>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0" name="Using regular union find method">
            <a:extLst>
              <a:ext uri="{FF2B5EF4-FFF2-40B4-BE49-F238E27FC236}">
                <a16:creationId xmlns:a16="http://schemas.microsoft.com/office/drawing/2014/main" id="{8DB82F66-6888-794D-915D-33F1B49C0955}"/>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3"/>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3"/>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3"/>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3"/>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3"/>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3"/>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3"/>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3"/>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3"/>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3"/>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3"/>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3"/>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3"/>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3"/>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3"/>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3"/>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3"/>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3"/>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F7CFEF91-58D6-A14F-9248-9F00111E265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 name="Using path compression">
            <a:extLst>
              <a:ext uri="{FF2B5EF4-FFF2-40B4-BE49-F238E27FC236}">
                <a16:creationId xmlns:a16="http://schemas.microsoft.com/office/drawing/2014/main" id="{09776A68-1B5A-3141-A74F-8EF542904DC4}"/>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3"/>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3"/>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3"/>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3"/>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3"/>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3"/>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9303E613-143F-914A-8CB7-CDA6EBD81B1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5" name="Using path compression">
            <a:extLst>
              <a:ext uri="{FF2B5EF4-FFF2-40B4-BE49-F238E27FC236}">
                <a16:creationId xmlns:a16="http://schemas.microsoft.com/office/drawing/2014/main" id="{E3164017-5F16-4A42-B0B3-F21DAECF2B84}"/>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3"/>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3"/>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3"/>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3"/>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2B67F1AF-2CB6-6A42-BB74-C2B90A31DE4D}"/>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9" name="Using path compression">
            <a:extLst>
              <a:ext uri="{FF2B5EF4-FFF2-40B4-BE49-F238E27FC236}">
                <a16:creationId xmlns:a16="http://schemas.microsoft.com/office/drawing/2014/main" id="{C8D4D3D4-B7CC-934C-A8D5-F5620CB26B01}"/>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6"/>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6"/>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BD1EC84D-34E7-6A48-BD60-4B95D5B9A3E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3" name="Using path compression">
            <a:extLst>
              <a:ext uri="{FF2B5EF4-FFF2-40B4-BE49-F238E27FC236}">
                <a16:creationId xmlns:a16="http://schemas.microsoft.com/office/drawing/2014/main" id="{0D446A12-E918-D84B-8C87-D1F558F3120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070BC315-8480-C24E-8B3F-EFE28F17806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7" name="Using path compression">
            <a:extLst>
              <a:ext uri="{FF2B5EF4-FFF2-40B4-BE49-F238E27FC236}">
                <a16:creationId xmlns:a16="http://schemas.microsoft.com/office/drawing/2014/main" id="{ED3E2B24-C425-6B47-8C31-D7254A536A7C}"/>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792B021F-11CC-5946-A8B7-5DD45F967712}"/>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CA612928-6930-B549-9FFE-35A5595864C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4CBEC917-B042-3A4F-8B6B-E3C76044D8C2}"/>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9A1A9A40-4BFF-A346-B0A6-C8B761ACA255}"/>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772EEEEE-9FAB-D845-9247-43D211B5628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CFB0709E-DDA4-1544-B75B-76E38FF2CA5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7D1C70B5-4E30-7E4B-9F8A-7841F6ECD9E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79961C68-8DE7-6947-A054-419EC48B6F72}"/>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ECB78699-8C2A-754E-A599-9789D313589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AFB104F2-9470-1946-9F9A-EBBC731A71F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0" name="Instructions:">
            <a:extLst>
              <a:ext uri="{FF2B5EF4-FFF2-40B4-BE49-F238E27FC236}">
                <a16:creationId xmlns:a16="http://schemas.microsoft.com/office/drawing/2014/main" id="{1751EAAE-0A7E-5244-B579-2075D3372561}"/>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7C38CD5C-F6A0-3748-B1BB-89031265F1D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rPr dirty="0"/>
              <a:t>Union(J,G)</a:t>
            </a:r>
          </a:p>
          <a:p>
            <a:pPr algn="l">
              <a:defRPr sz="3400"/>
            </a:pPr>
            <a:r>
              <a:rPr dirty="0"/>
              <a:t>Union(H,F)</a:t>
            </a:r>
          </a:p>
          <a:p>
            <a:pPr algn="l">
              <a:defRPr sz="3400"/>
            </a:pPr>
            <a:r>
              <a:rPr dirty="0"/>
              <a:t>Union(A,C)</a:t>
            </a:r>
          </a:p>
          <a:p>
            <a:pPr algn="l">
              <a:defRPr sz="3400"/>
            </a:pPr>
            <a:r>
              <a:rPr dirty="0"/>
              <a:t>Union(D,E)</a:t>
            </a:r>
          </a:p>
          <a:p>
            <a:pPr algn="l">
              <a:defRPr sz="3400"/>
            </a:pPr>
            <a:r>
              <a:rPr dirty="0"/>
              <a:t>Union(G,B)</a:t>
            </a:r>
          </a:p>
          <a:p>
            <a:pPr algn="l">
              <a:defRPr sz="3400"/>
            </a:pPr>
            <a:r>
              <a:rPr dirty="0"/>
              <a:t>Union(I,J)</a:t>
            </a:r>
          </a:p>
        </p:txBody>
      </p:sp>
      <p:sp>
        <p:nvSpPr>
          <p:cNvPr id="30" name="Instructions:">
            <a:extLst>
              <a:ext uri="{FF2B5EF4-FFF2-40B4-BE49-F238E27FC236}">
                <a16:creationId xmlns:a16="http://schemas.microsoft.com/office/drawing/2014/main" id="{A705571C-DCEE-914A-B55C-F218C167567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66780F7E-B597-B640-9BCD-9214744CEA43}"/>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 name="Instructions:">
            <a:extLst>
              <a:ext uri="{FF2B5EF4-FFF2-40B4-BE49-F238E27FC236}">
                <a16:creationId xmlns:a16="http://schemas.microsoft.com/office/drawing/2014/main" id="{29FFD8D6-FCAB-EC40-9782-C3B37CC9D9CD}"/>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0" name="Using path compression">
            <a:extLst>
              <a:ext uri="{FF2B5EF4-FFF2-40B4-BE49-F238E27FC236}">
                <a16:creationId xmlns:a16="http://schemas.microsoft.com/office/drawing/2014/main" id="{53A4DF9F-A70B-634E-9EA0-50178B9A4113}"/>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 name="Instructions:">
            <a:extLst>
              <a:ext uri="{FF2B5EF4-FFF2-40B4-BE49-F238E27FC236}">
                <a16:creationId xmlns:a16="http://schemas.microsoft.com/office/drawing/2014/main" id="{572D5459-9E13-F247-AB9A-ECE51482C739}"/>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26D5E0CB-51CD-E947-A713-661BC2E622E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dirty="0"/>
              <a:t>介绍和样例</a:t>
            </a:r>
            <a:endParaRPr dirty="0">
              <a:solidFill>
                <a:schemeClr val="accent4"/>
              </a:solidFill>
            </a:endParaRPr>
          </a:p>
          <a:p>
            <a:pPr marL="560069" lvl="1" indent="-280034" defTabSz="368045">
              <a:spcBef>
                <a:spcPts val="2500"/>
              </a:spcBef>
              <a:defRPr sz="2961"/>
            </a:pPr>
            <a:r>
              <a:rPr lang="zh-CN" altLang="en-US" dirty="0"/>
              <a:t>什么是并查集</a:t>
            </a:r>
            <a:endParaRPr dirty="0"/>
          </a:p>
          <a:p>
            <a:pPr marL="560069" lvl="1" indent="-280034" defTabSz="368045">
              <a:spcBef>
                <a:spcPts val="2500"/>
              </a:spcBef>
              <a:defRPr sz="2961"/>
            </a:pPr>
            <a:r>
              <a:rPr lang="zh-CN" altLang="en-US" dirty="0"/>
              <a:t>磁铁的例子</a:t>
            </a:r>
            <a:endParaRPr dirty="0"/>
          </a:p>
          <a:p>
            <a:pPr marL="560069" lvl="1" indent="-280034" defTabSz="368045">
              <a:spcBef>
                <a:spcPts val="2500"/>
              </a:spcBef>
              <a:defRPr sz="2961"/>
            </a:pPr>
            <a:r>
              <a:rPr lang="zh-CN" altLang="en-US" dirty="0"/>
              <a:t>并查集的使用场景？</a:t>
            </a:r>
            <a:endParaRPr dirty="0"/>
          </a:p>
          <a:p>
            <a:pPr marL="560069" lvl="1"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560069" lvl="1"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dirty="0"/>
              <a:t>实现细节</a:t>
            </a:r>
            <a:endParaRPr dirty="0"/>
          </a:p>
          <a:p>
            <a:pPr marL="560069" lvl="1"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560069" lvl="1"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dirty="0" err="1"/>
              <a:t>代码实现</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已经在桔色组中，再加入这条边会形成环。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rPr lang="zh-CN" altLang="en-US" dirty="0"/>
              <a:t>创建一个并查集</a:t>
            </a:r>
            <a:endParaRPr dirty="0"/>
          </a:p>
        </p:txBody>
      </p:sp>
      <p:sp>
        <p:nvSpPr>
          <p:cNvPr id="1902" name="To begin using Union Find, first construct a bijection (a mapping) between your objects and the integers in the range [0, n)."/>
          <p:cNvSpPr/>
          <p:nvPr/>
        </p:nvSpPr>
        <p:spPr>
          <a:xfrm>
            <a:off x="1062272" y="2809615"/>
            <a:ext cx="1088025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为了创建一个并查集，我们首先需要在元素和整数</a:t>
            </a:r>
            <a:r>
              <a:rPr lang="en-US" altLang="zh-CN" dirty="0"/>
              <a:t>[0, n)</a:t>
            </a:r>
            <a:r>
              <a:rPr lang="zh-CN" altLang="en-US" dirty="0"/>
              <a:t>之间，建议一个</a:t>
            </a:r>
            <a:r>
              <a:rPr lang="zh-CN" altLang="en-US" b="1" dirty="0">
                <a:solidFill>
                  <a:srgbClr val="11DBE2"/>
                </a:solidFill>
              </a:rPr>
              <a:t>映射</a:t>
            </a:r>
            <a:r>
              <a:rPr lang="zh-CN" altLang="en-US" dirty="0"/>
              <a:t>关系。</a:t>
            </a:r>
            <a:endParaRPr dirty="0"/>
          </a:p>
        </p:txBody>
      </p:sp>
      <p:sp>
        <p:nvSpPr>
          <p:cNvPr id="1903" name="NOTE: This step is not necessary in general, but it will allow us to construct an array-based union find."/>
          <p:cNvSpPr/>
          <p:nvPr/>
        </p:nvSpPr>
        <p:spPr>
          <a:xfrm>
            <a:off x="563080" y="5733398"/>
            <a:ext cx="1187863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t>注意</a:t>
            </a:r>
            <a:r>
              <a:rPr lang="zh-CN" altLang="en-US" dirty="0"/>
              <a:t>，本步骤并非必须，但是它可以帮我们构建一个基于数组的并查集。</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3"/>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3"/>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3"/>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3"/>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3"/>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3"/>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3"/>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3"/>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3"/>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3"/>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3"/>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3"/>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1349712"/>
            <a:ext cx="672058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随机将下面的元素映射到右边的整数。</a:t>
            </a:r>
            <a:endParaRPr dirty="0"/>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3" y="3994507"/>
            <a:ext cx="10041608"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构建一个数组。将数组的索引和元素之间进行关联，我们可以通过前面的哈希表来建立这种关联。</a:t>
            </a:r>
            <a:endParaRPr dirty="0"/>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556356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dirty="0" err="1"/>
              <a:t>这个样例并不使用路径压缩</a:t>
            </a:r>
            <a:r>
              <a:rPr dirty="0"/>
              <a: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81" name="Instructions:">
            <a:extLst>
              <a:ext uri="{FF2B5EF4-FFF2-40B4-BE49-F238E27FC236}">
                <a16:creationId xmlns:a16="http://schemas.microsoft.com/office/drawing/2014/main" id="{79303BBC-AA24-FC4A-A6B5-D19BD72B5982}"/>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3"/>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3"/>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3"/>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3"/>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3"/>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3"/>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3"/>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3"/>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3"/>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4C654C58-BA00-6E4E-ADD4-3032C9CB114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83A786B2-F18D-3041-896B-61C05370D451}"/>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3"/>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3"/>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3"/>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3"/>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3"/>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3"/>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3"/>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3"/>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3"/>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A4E250A8-17F4-544C-A471-4ACAC1E0E2AD}"/>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5C255596-5AF8-AB46-8A09-AB30A3D84E4F}"/>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3"/>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3"/>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3"/>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3"/>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3"/>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3"/>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3"/>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3"/>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D196D07-FC50-6941-A8D6-D5FCAEDFC1E4}"/>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A3442C20-B0CD-6F4C-A1F4-DEDBA2EA92AB}"/>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3"/>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3"/>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3"/>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3"/>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3"/>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3"/>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3"/>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3"/>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6991E69-2BC8-AC4C-8ED5-12693A1E59B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BA387DD2-D5DE-AD45-B797-FC77CDACD72A}"/>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3"/>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3"/>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3"/>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3"/>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3"/>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3"/>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072E4E8C-096E-4E47-B5D1-5E06E8F5385F}"/>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3"/>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3"/>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3"/>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3"/>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3"/>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3"/>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DFBD92F4-437C-B44E-AFFC-6125687D5E5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3"/>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3"/>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3"/>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3"/>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3"/>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539A2527-2321-404B-85EB-E55B0CC5CF3B}"/>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3"/>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3"/>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3"/>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3"/>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3"/>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0D2B3BF5-0821-CC47-B184-848CFB009634}"/>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3"/>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3"/>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3"/>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3"/>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ED20D90A-5DB9-B14B-8DA3-E914AE0F00B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3"/>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3"/>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3"/>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3"/>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47EFC9E3-1DB0-A344-A63B-57E6E160F71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3"/>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3"/>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3"/>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E94AED8E-47E3-C14A-A49D-B6CBEA07AB2F}"/>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3"/>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3"/>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3"/>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3B867A13-29E3-3F4D-9D6C-C6328EC312D5}"/>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3"/>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3"/>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428A81E-0501-704A-9B3B-056CA4C3A133}"/>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3"/>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3"/>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CD2081E-9DF0-DA46-AF0B-7E8DEC1B80AD}"/>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3"/>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3"/>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15A4766C-B90D-AA47-B715-68DE4798AAC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3"/>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3"/>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6D0644E0-DD4A-BE41-9B91-275F88C509CA}"/>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3"/>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3"/>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576CFE45-0899-3C49-8C1D-197CD243C17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47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097F77A2-C608-8D4B-96B5-E61F5C2BFC66}"/>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CA4B2652-5B2E-924F-ABE9-0BF54972E888}"/>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56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7" name="Instructions:">
            <a:extLst>
              <a:ext uri="{FF2B5EF4-FFF2-40B4-BE49-F238E27FC236}">
                <a16:creationId xmlns:a16="http://schemas.microsoft.com/office/drawing/2014/main" id="{5DD3D70F-18A6-2141-BDA9-A8B7EEC9F78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8" name="Instructions:">
            <a:extLst>
              <a:ext uri="{FF2B5EF4-FFF2-40B4-BE49-F238E27FC236}">
                <a16:creationId xmlns:a16="http://schemas.microsoft.com/office/drawing/2014/main" id="{A163B568-D73E-114C-BD63-104FE85BC1B8}"/>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6" name="Instructions:">
            <a:extLst>
              <a:ext uri="{FF2B5EF4-FFF2-40B4-BE49-F238E27FC236}">
                <a16:creationId xmlns:a16="http://schemas.microsoft.com/office/drawing/2014/main" id="{2B244517-D156-1C4F-88BA-140CE2D808E0}"/>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总结</a:t>
            </a:r>
            <a:endParaRPr dirty="0"/>
          </a:p>
        </p:txBody>
      </p:sp>
      <p:sp>
        <p:nvSpPr>
          <p:cNvPr id="3648" name="Find Operation"/>
          <p:cNvSpPr/>
          <p:nvPr/>
        </p:nvSpPr>
        <p:spPr>
          <a:xfrm>
            <a:off x="2893008" y="1949699"/>
            <a:ext cx="7218784" cy="87203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000" u="sng"/>
            </a:lvl1pPr>
          </a:lstStyle>
          <a:p>
            <a:r>
              <a:rPr lang="en-US" dirty="0" err="1"/>
              <a:t>查找操作</a:t>
            </a:r>
            <a:endParaRPr dirty="0"/>
          </a:p>
        </p:txBody>
      </p:sp>
      <p:sp>
        <p:nvSpPr>
          <p:cNvPr id="3649" name="Union Operation"/>
          <p:cNvSpPr/>
          <p:nvPr/>
        </p:nvSpPr>
        <p:spPr>
          <a:xfrm>
            <a:off x="2893008" y="5015663"/>
            <a:ext cx="7218784" cy="87203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000" u="sng"/>
            </a:lvl1pPr>
          </a:lstStyle>
          <a:p>
            <a:r>
              <a:rPr lang="zh-CN" altLang="en-US" dirty="0"/>
              <a:t>合并操作</a:t>
            </a:r>
            <a:endParaRPr dirty="0"/>
          </a:p>
        </p:txBody>
      </p:sp>
      <p:sp>
        <p:nvSpPr>
          <p:cNvPr id="3650" name="To find which component a particular element belongs to find the root of that component by following the parent nodes until a self loop is reached (a node who's parent is itself)"/>
          <p:cNvSpPr/>
          <p:nvPr/>
        </p:nvSpPr>
        <p:spPr>
          <a:xfrm>
            <a:off x="843328" y="2973352"/>
            <a:ext cx="11318144"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E9A432"/>
                </a:solidFill>
              </a:rPr>
              <a:t>查找</a:t>
            </a:r>
            <a:r>
              <a:rPr lang="en-US" altLang="zh-CN" b="1" dirty="0">
                <a:solidFill>
                  <a:srgbClr val="E9A432"/>
                </a:solidFill>
              </a:rPr>
              <a:t>Find</a:t>
            </a:r>
            <a:r>
              <a:rPr lang="zh-CN" altLang="en-US" dirty="0"/>
              <a:t>某个元素隶属于哪个组，只要不断查找该元素的父节点，一直找到根节点为止</a:t>
            </a:r>
            <a:r>
              <a:rPr lang="en-US" altLang="zh-CN" dirty="0"/>
              <a:t>(</a:t>
            </a:r>
            <a:r>
              <a:rPr lang="zh-CN" altLang="en-US" dirty="0"/>
              <a:t>根节点的父节点指向自己</a:t>
            </a:r>
            <a:r>
              <a:rPr lang="en-US" altLang="zh-CN" dirty="0"/>
              <a:t>)</a:t>
            </a:r>
            <a:r>
              <a:rPr lang="zh-CN" altLang="en-US" dirty="0"/>
              <a:t>。</a:t>
            </a:r>
            <a:endParaRPr dirty="0"/>
          </a:p>
        </p:txBody>
      </p:sp>
      <p:sp>
        <p:nvSpPr>
          <p:cNvPr id="3651" name="To unify two elements find which are the root nodes of each component and if the root nodes are different make one of the root nodes be the parent of the other."/>
          <p:cNvSpPr/>
          <p:nvPr/>
        </p:nvSpPr>
        <p:spPr>
          <a:xfrm>
            <a:off x="843328" y="6165422"/>
            <a:ext cx="1131814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为了将两个元素进行</a:t>
            </a:r>
            <a:r>
              <a:rPr lang="zh-CN" altLang="en-US" b="1" dirty="0">
                <a:solidFill>
                  <a:srgbClr val="E9A432"/>
                </a:solidFill>
              </a:rPr>
              <a:t>合并</a:t>
            </a:r>
            <a:r>
              <a:rPr lang="en-US" altLang="zh-CN" b="1" dirty="0">
                <a:solidFill>
                  <a:srgbClr val="E9A432"/>
                </a:solidFill>
              </a:rPr>
              <a:t>unify</a:t>
            </a:r>
            <a:r>
              <a:rPr lang="zh-CN" altLang="en-US" dirty="0"/>
              <a:t>，只要找到这两个元素的根节点，如果它们的根节点不相同，就将其中一个根节点指向另外一个根节点。通常将元素较少的组，合并入元素较多的组。</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4" name="In this data structure, we do not…"/>
          <p:cNvSpPr/>
          <p:nvPr/>
        </p:nvSpPr>
        <p:spPr>
          <a:xfrm>
            <a:off x="511570" y="2627699"/>
            <a:ext cx="11981657"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lang="zh-CN" altLang="en-US" dirty="0"/>
              <a:t>对于并查集数据结构，我们通常不做</a:t>
            </a:r>
            <a:r>
              <a:rPr lang="en-US" altLang="zh-CN" dirty="0"/>
              <a:t>”</a:t>
            </a:r>
            <a:r>
              <a:rPr lang="zh-CN" altLang="en-US" dirty="0"/>
              <a:t>分开</a:t>
            </a:r>
            <a:r>
              <a:rPr lang="en-US" altLang="zh-CN" dirty="0"/>
              <a:t>un-union”</a:t>
            </a:r>
            <a:r>
              <a:rPr lang="zh-CN" altLang="en-US" dirty="0"/>
              <a:t>元素这个操作。</a:t>
            </a:r>
            <a:endParaRPr dirty="0"/>
          </a:p>
        </p:txBody>
      </p:sp>
      <p:sp>
        <p:nvSpPr>
          <p:cNvPr id="3655" name="The number of components is equal to the number of roots remaining. Also, remark that the number of root nodes never increases."/>
          <p:cNvSpPr/>
          <p:nvPr/>
        </p:nvSpPr>
        <p:spPr>
          <a:xfrm>
            <a:off x="511569" y="4971941"/>
            <a:ext cx="11981657"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000"/>
            </a:lvl1pPr>
          </a:lstStyle>
          <a:p>
            <a:r>
              <a:rPr lang="zh-CN" altLang="en-US" dirty="0"/>
              <a:t>组的数量等于根节点的数量。并且，组的数量只会减少，不会增加。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8"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87485" y="2113404"/>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endParaRPr dirty="0"/>
          </a:p>
          <a:p>
            <a:pPr>
              <a:defRPr sz="3200"/>
            </a:pPr>
            <a:endParaRPr dirty="0"/>
          </a:p>
          <a:p>
            <a:pPr>
              <a:defRPr sz="3200"/>
            </a:pPr>
            <a:r>
              <a:rPr lang="zh-CN" altLang="en-US" dirty="0"/>
              <a:t>如果要检查</a:t>
            </a:r>
            <a:r>
              <a:rPr lang="en-US" altLang="zh-CN" dirty="0"/>
              <a:t>H</a:t>
            </a:r>
            <a:r>
              <a:rPr lang="zh-CN" altLang="en-US" dirty="0"/>
              <a:t>和</a:t>
            </a:r>
            <a:r>
              <a:rPr lang="en-US" altLang="zh-CN" dirty="0"/>
              <a:t>B</a:t>
            </a:r>
            <a:r>
              <a:rPr lang="zh-CN" altLang="en-US" dirty="0"/>
              <a:t>是否属于同一组，这个检查需要</a:t>
            </a:r>
            <a:r>
              <a:rPr lang="en-US" altLang="zh-CN" dirty="0"/>
              <a:t>5</a:t>
            </a:r>
            <a:r>
              <a:rPr lang="zh-CN" altLang="en-US" dirty="0"/>
              <a:t>步，在最坏的情况下，开销可能更大。</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rPr lang="en-US" dirty="0" err="1"/>
              <a:t>并查集路径压缩</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858</TotalTime>
  <Words>15554</Words>
  <Application>Microsoft Macintosh PowerPoint</Application>
  <PresentationFormat>自定义</PresentationFormat>
  <Paragraphs>4815</Paragraphs>
  <Slides>149</Slides>
  <Notes>143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合并查找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创建一个并查集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注意</vt:lpstr>
      <vt:lpstr>注意</vt:lpstr>
      <vt:lpstr>注意</vt:lpstr>
      <vt:lpstr>Remarks</vt:lpstr>
      <vt:lpstr>Remarks</vt:lpstr>
      <vt:lpstr>Remarks</vt:lpstr>
      <vt:lpstr>Remarks</vt:lpstr>
      <vt:lpstr>Remarks</vt:lpstr>
      <vt:lpstr>Remarks</vt:lpstr>
      <vt:lpstr>并查集路径压缩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543</cp:revision>
  <dcterms:modified xsi:type="dcterms:W3CDTF">2020-07-13T08:05:53Z</dcterms:modified>
</cp:coreProperties>
</file>