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854"/>
    <a:srgbClr val="8981F0"/>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8"/>
    <p:restoredTop sz="70612"/>
  </p:normalViewPr>
  <p:slideViewPr>
    <p:cSldViewPr snapToGrid="0" snapToObjects="1">
      <p:cViewPr varScale="1">
        <p:scale>
          <a:sx n="72" d="100"/>
          <a:sy n="72" d="100"/>
        </p:scale>
        <p:origin x="43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zh-CN" altLang="en-US" sz="2200" baseline="0" dirty="0">
                <a:latin typeface="+mn-lt"/>
                <a:ea typeface="+mn-ea"/>
              </a:rPr>
              <a:t>你好，欢迎来到波波新推出的数据结构课程。在前面的几个视频中，我会解释一些核心概念，理解这些概念，可以为你学习后续的课程打下一个良好的基础，因为在我们后续的课程中，我们会不断地应用到这些概念。好，让我们从基础开始。</a:t>
            </a:r>
            <a:endParaRPr lang="en-US" altLang="zh-CN" sz="2200" baseline="0" dirty="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rPr lang="zh-CN" altLang="en-US" dirty="0"/>
              <a:t>为了能够量化说明算法运行的时间和空间需求，理论计算机科学家发明了</a:t>
            </a:r>
            <a:r>
              <a:rPr lang="en-US" altLang="zh-CN" dirty="0"/>
              <a:t>Big-O</a:t>
            </a:r>
            <a:r>
              <a:rPr lang="zh-CN" altLang="en-US" dirty="0"/>
              <a:t>标记</a:t>
            </a:r>
            <a:r>
              <a:rPr lang="en-US" altLang="zh-CN" dirty="0"/>
              <a:t>(</a:t>
            </a:r>
            <a:r>
              <a:rPr lang="zh-CN" altLang="en-US" dirty="0"/>
              <a:t>也称为大</a:t>
            </a:r>
            <a:r>
              <a:rPr lang="en-US" altLang="zh-CN" dirty="0"/>
              <a:t>O</a:t>
            </a:r>
            <a:r>
              <a:rPr lang="zh-CN" altLang="en-US" dirty="0"/>
              <a:t>标记</a:t>
            </a:r>
            <a:r>
              <a:rPr lang="en-US" altLang="zh-CN" dirty="0"/>
              <a:t>)</a:t>
            </a:r>
            <a:r>
              <a:rPr lang="zh-CN" altLang="en-US" dirty="0"/>
              <a:t>。当然还有</a:t>
            </a:r>
            <a:r>
              <a:rPr lang="en-US" altLang="zh-CN" dirty="0"/>
              <a:t>big theta</a:t>
            </a:r>
            <a:r>
              <a:rPr lang="zh-CN" altLang="en-US" dirty="0"/>
              <a:t>和</a:t>
            </a:r>
            <a:r>
              <a:rPr lang="en-US" altLang="zh-CN" dirty="0"/>
              <a:t>big omega</a:t>
            </a:r>
            <a:r>
              <a:rPr lang="zh-CN" altLang="en-US" dirty="0"/>
              <a:t>标记。但是我们这门课只关注</a:t>
            </a:r>
            <a:r>
              <a:rPr lang="en-US" altLang="zh-CN" dirty="0"/>
              <a:t>big O</a:t>
            </a:r>
            <a:r>
              <a:rPr lang="zh-CN" altLang="en-US" dirty="0"/>
              <a:t>，因为它表达的是最坏情况。</a:t>
            </a:r>
            <a:endParaRPr dirty="0"/>
          </a:p>
          <a:p>
            <a:endParaRPr lang="en-US" dirty="0"/>
          </a:p>
          <a:p>
            <a:r>
              <a:rPr lang="en-US" altLang="zh-CN" dirty="0"/>
              <a:t>Big O</a:t>
            </a:r>
            <a:r>
              <a:rPr lang="zh-CN" altLang="en-US" dirty="0"/>
              <a:t>标记只关注最坏情况，比方说，假定你有一个排序算法，如果我们用</a:t>
            </a:r>
            <a:r>
              <a:rPr lang="en-US" altLang="zh-CN" dirty="0"/>
              <a:t>Big O</a:t>
            </a:r>
            <a:r>
              <a:rPr lang="zh-CN" altLang="en-US" dirty="0"/>
              <a:t>分析它的复杂度，那么</a:t>
            </a:r>
            <a:r>
              <a:rPr lang="en-US" altLang="zh-CN" dirty="0"/>
              <a:t>Big</a:t>
            </a:r>
            <a:r>
              <a:rPr lang="zh-CN" altLang="en-US" dirty="0"/>
              <a:t> </a:t>
            </a:r>
            <a:r>
              <a:rPr lang="en-US" altLang="zh-CN" dirty="0"/>
              <a:t>O</a:t>
            </a:r>
            <a:r>
              <a:rPr lang="zh-CN" altLang="en-US" dirty="0"/>
              <a:t>关注的是输入顺序最极端的一种情况。再举个例子，假如现在有一个数字列表，列表中每一个数字都是唯一的，并且这个列表是乱序的，然后你从列表的第一个元素开始，以顺序查找的方式查找数字</a:t>
            </a:r>
            <a:r>
              <a:rPr lang="en-US" altLang="zh-CN" dirty="0"/>
              <a:t>7</a:t>
            </a:r>
            <a:r>
              <a:rPr lang="zh-CN" altLang="en-US" dirty="0"/>
              <a:t>的索引位置，那么最坏情况的输入，</a:t>
            </a:r>
            <a:r>
              <a:rPr lang="en-US" altLang="zh-CN" dirty="0"/>
              <a:t>7</a:t>
            </a:r>
            <a:r>
              <a:rPr lang="zh-CN" altLang="en-US" dirty="0"/>
              <a:t>既不是出现在头部，也不是出现在中间，而是出现在最后一个位置。顺序查找方式的复杂度是线性的，它随着数组大小的增长而增长，因为你需要顺序查找数组中的每一个元素，直到找到</a:t>
            </a:r>
            <a:r>
              <a:rPr lang="en-US" altLang="zh-CN" dirty="0"/>
              <a:t>7</a:t>
            </a:r>
            <a:r>
              <a:rPr lang="zh-CN" altLang="en-US" dirty="0"/>
              <a:t>为止。同样的概念也适用于空间，你需要考虑到，对于任意的输入，我的算法所需要的内存或者磁盘空间，在最坏的情况下是多少。</a:t>
            </a:r>
            <a:endParaRPr lang="en-US" altLang="zh-CN" dirty="0"/>
          </a:p>
          <a:p>
            <a:endParaRPr lang="en-US" dirty="0"/>
          </a:p>
          <a:p>
            <a:r>
              <a:rPr lang="zh-CN" altLang="en-US" dirty="0"/>
              <a:t>另外，</a:t>
            </a:r>
            <a:r>
              <a:rPr lang="en-US" altLang="zh-CN" dirty="0"/>
              <a:t>Big O</a:t>
            </a:r>
            <a:r>
              <a:rPr lang="zh-CN" altLang="en-US" dirty="0"/>
              <a:t>真正关注的是当输入变得非常庞大的时候，你的算法的表现，对于小规模的输入，它并不关心。因此，对于在</a:t>
            </a:r>
            <a:r>
              <a:rPr lang="en-US" altLang="zh-CN" dirty="0"/>
              <a:t>Big O</a:t>
            </a:r>
            <a:r>
              <a:rPr lang="zh-CN" altLang="en-US" dirty="0"/>
              <a:t>后面增加的常量，或者在</a:t>
            </a:r>
            <a:r>
              <a:rPr lang="en-US" altLang="zh-CN" dirty="0"/>
              <a:t>Big O</a:t>
            </a:r>
            <a:r>
              <a:rPr lang="zh-CN" altLang="en-US" dirty="0"/>
              <a:t>前面添加的乘数常量，这些常量都可以被忽略，</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endParaRPr lang="en-US" dirty="0"/>
          </a:p>
          <a:p>
            <a:r>
              <a:rPr lang="en-US" altLang="zh-CN" dirty="0"/>
              <a:t>PPT</a:t>
            </a:r>
            <a:r>
              <a:rPr lang="zh-CN" altLang="en-US" dirty="0"/>
              <a:t>上给出了一些常见的算法复杂度的</a:t>
            </a:r>
            <a:r>
              <a:rPr lang="en-US" altLang="zh-CN" dirty="0"/>
              <a:t>Big O</a:t>
            </a:r>
            <a:r>
              <a:rPr lang="zh-CN" altLang="en-US" dirty="0"/>
              <a:t>表示，其中</a:t>
            </a:r>
            <a:r>
              <a:rPr lang="en-US" altLang="zh-CN" dirty="0"/>
              <a:t>n</a:t>
            </a:r>
            <a:r>
              <a:rPr lang="zh-CN" altLang="en-US" dirty="0"/>
              <a:t>表示算法输入的大小。未来，在你的整个编程职业生涯中，你将会经常见到这些</a:t>
            </a:r>
            <a:r>
              <a:rPr lang="en-US" altLang="zh-CN" dirty="0"/>
              <a:t>Big O</a:t>
            </a:r>
            <a:r>
              <a:rPr lang="zh-CN" altLang="en-US" dirty="0"/>
              <a:t>表示。</a:t>
            </a:r>
            <a:endParaRPr lang="en-US" altLang="zh-CN" dirty="0"/>
          </a:p>
          <a:p>
            <a:endParaRPr lang="en-US" dirty="0"/>
          </a:p>
          <a:p>
            <a:pPr marL="457200" indent="-457200">
              <a:buAutoNum type="arabicPeriod"/>
            </a:pPr>
            <a:r>
              <a:rPr lang="zh-CN" altLang="en-US" dirty="0"/>
              <a:t>如果你的程序需要常量时间运行完成，那么它的复杂度是</a:t>
            </a:r>
            <a:r>
              <a:rPr lang="en-US" altLang="zh-CN" dirty="0"/>
              <a:t>O(1)</a:t>
            </a:r>
            <a:r>
              <a:rPr lang="zh-CN" altLang="en-US" dirty="0"/>
              <a:t>。</a:t>
            </a:r>
            <a:endParaRPr lang="en-US" altLang="zh-CN" dirty="0"/>
          </a:p>
          <a:p>
            <a:pPr marL="457200" indent="-457200">
              <a:buAutoNum type="arabicPeriod"/>
            </a:pPr>
            <a:r>
              <a:rPr lang="en-US" dirty="0" err="1"/>
              <a:t>如果你的算法需要对数级时间运行完成</a:t>
            </a:r>
            <a:r>
              <a:rPr lang="zh-CN" altLang="en-US" dirty="0"/>
              <a:t>，那么的的复杂度是</a:t>
            </a:r>
            <a:r>
              <a:rPr lang="en-US" altLang="zh-CN" dirty="0"/>
              <a:t>O(log(n))</a:t>
            </a:r>
            <a:r>
              <a:rPr lang="zh-CN" altLang="en-US" dirty="0"/>
              <a:t>。</a:t>
            </a:r>
            <a:endParaRPr lang="en-US" altLang="zh-CN" dirty="0"/>
          </a:p>
          <a:p>
            <a:pPr marL="457200" indent="-457200">
              <a:buAutoNum type="arabicPeriod"/>
            </a:pPr>
            <a:r>
              <a:rPr lang="zh-CN" altLang="en-US" dirty="0"/>
              <a:t>同样的，线性级时间，对应</a:t>
            </a:r>
            <a:r>
              <a:rPr lang="en-US" altLang="zh-CN" dirty="0"/>
              <a:t>O(n)</a:t>
            </a:r>
            <a:r>
              <a:rPr lang="zh-CN" altLang="en-US" dirty="0"/>
              <a:t>。</a:t>
            </a:r>
            <a:endParaRPr lang="en-US" altLang="zh-CN" dirty="0"/>
          </a:p>
          <a:p>
            <a:pPr marL="457200" indent="-457200">
              <a:buAutoNum type="arabicPeriod"/>
            </a:pPr>
            <a:r>
              <a:rPr lang="zh-CN" altLang="en-US" dirty="0"/>
              <a:t>线性对数级</a:t>
            </a:r>
            <a:r>
              <a:rPr lang="en-US" altLang="zh-CN" dirty="0"/>
              <a:t>(</a:t>
            </a:r>
            <a:r>
              <a:rPr lang="zh-CN" altLang="en-US" dirty="0"/>
              <a:t>英文是</a:t>
            </a:r>
            <a:r>
              <a:rPr lang="en-US" altLang="zh-CN" dirty="0" err="1"/>
              <a:t>Linearithmic</a:t>
            </a:r>
            <a:r>
              <a:rPr lang="en-US" altLang="zh-CN" dirty="0"/>
              <a:t>)</a:t>
            </a:r>
            <a:r>
              <a:rPr lang="zh-CN" altLang="en-US" dirty="0"/>
              <a:t>，对应</a:t>
            </a:r>
            <a:r>
              <a:rPr lang="en-US" altLang="zh-CN" dirty="0"/>
              <a:t>O(</a:t>
            </a:r>
            <a:r>
              <a:rPr lang="en-US" altLang="zh-CN" dirty="0" err="1"/>
              <a:t>nlog</a:t>
            </a:r>
            <a:r>
              <a:rPr lang="en-US" altLang="zh-CN" dirty="0"/>
              <a:t>(n))</a:t>
            </a:r>
            <a:r>
              <a:rPr lang="zh-CN" altLang="en-US" dirty="0"/>
              <a:t>。</a:t>
            </a:r>
            <a:endParaRPr lang="en-US" altLang="zh-CN" dirty="0"/>
          </a:p>
          <a:p>
            <a:pPr marL="457200" indent="-457200">
              <a:buAutoNum type="arabicPeriod"/>
            </a:pPr>
            <a:r>
              <a:rPr lang="zh-CN" altLang="en-US" dirty="0"/>
              <a:t>平方级，对应</a:t>
            </a:r>
            <a:r>
              <a:rPr lang="en-US" altLang="zh-CN" dirty="0"/>
              <a:t>O(n</a:t>
            </a:r>
            <a:r>
              <a:rPr lang="en-US" altLang="zh-CN" baseline="30000" dirty="0"/>
              <a:t>2</a:t>
            </a:r>
            <a:r>
              <a:rPr lang="en-US" altLang="zh-CN" dirty="0"/>
              <a:t>)</a:t>
            </a:r>
            <a:r>
              <a:rPr lang="zh-CN" altLang="en-US" dirty="0"/>
              <a:t>。</a:t>
            </a:r>
            <a:endParaRPr lang="en-US" altLang="zh-CN" dirty="0"/>
          </a:p>
          <a:p>
            <a:pPr marL="457200" indent="-457200">
              <a:buAutoNum type="arabicPeriod"/>
            </a:pPr>
            <a:r>
              <a:rPr lang="zh-CN" altLang="en-US" dirty="0"/>
              <a:t>立方级，对应</a:t>
            </a:r>
            <a:r>
              <a:rPr lang="en-US" altLang="zh-CN" dirty="0"/>
              <a:t>O(n</a:t>
            </a:r>
            <a:r>
              <a:rPr lang="en-US" altLang="zh-CN" baseline="30000" dirty="0"/>
              <a:t>3</a:t>
            </a:r>
            <a:r>
              <a:rPr lang="en-US" altLang="zh-CN" dirty="0"/>
              <a:t>)</a:t>
            </a:r>
            <a:r>
              <a:rPr lang="zh-CN" altLang="en-US" dirty="0"/>
              <a:t>。</a:t>
            </a:r>
            <a:endParaRPr lang="en-US" altLang="zh-CN" baseline="30000" dirty="0"/>
          </a:p>
          <a:p>
            <a:pPr marL="457200" indent="-457200">
              <a:buAutoNum type="arabicPeriod"/>
            </a:pPr>
            <a:r>
              <a:rPr lang="en-US" dirty="0" err="1"/>
              <a:t>指数级</a:t>
            </a:r>
            <a:r>
              <a:rPr lang="zh-CN" altLang="en-US" dirty="0"/>
              <a:t>，对应</a:t>
            </a:r>
            <a:r>
              <a:rPr lang="en-US" altLang="zh-CN" dirty="0"/>
              <a:t>O(b</a:t>
            </a:r>
            <a:r>
              <a:rPr lang="en-US" altLang="zh-CN" baseline="30000" dirty="0"/>
              <a:t>n</a:t>
            </a:r>
            <a:r>
              <a:rPr lang="en-US" altLang="zh-CN" dirty="0"/>
              <a:t>)</a:t>
            </a:r>
            <a:r>
              <a:rPr lang="zh-CN" altLang="en-US" dirty="0"/>
              <a:t>，其中</a:t>
            </a:r>
            <a:r>
              <a:rPr lang="en-US" altLang="zh-CN" dirty="0"/>
              <a:t>b</a:t>
            </a:r>
            <a:r>
              <a:rPr lang="zh-CN" altLang="en-US" dirty="0"/>
              <a:t>大于</a:t>
            </a:r>
            <a:r>
              <a:rPr lang="en-US" altLang="zh-CN" dirty="0"/>
              <a:t>1</a:t>
            </a:r>
            <a:r>
              <a:rPr lang="zh-CN" altLang="en-US" dirty="0"/>
              <a:t>。</a:t>
            </a:r>
            <a:endParaRPr lang="en-US" altLang="zh-CN" dirty="0"/>
          </a:p>
          <a:p>
            <a:pPr marL="457200" indent="-457200">
              <a:buAutoNum type="arabicPeriod"/>
            </a:pPr>
            <a:r>
              <a:rPr lang="zh-CN" altLang="en-US" dirty="0"/>
              <a:t>阶乘级，对应</a:t>
            </a:r>
            <a:r>
              <a:rPr lang="en-US" altLang="zh-CN" dirty="0"/>
              <a:t>O(n!)</a:t>
            </a:r>
            <a:r>
              <a:rPr lang="zh-CN" altLang="en-US" dirty="0"/>
              <a:t>。</a:t>
            </a:r>
            <a:endParaRPr lang="en-US" altLang="zh-CN" dirty="0"/>
          </a:p>
          <a:p>
            <a:pPr marL="457200" indent="-457200">
              <a:buAutoNum type="arabicPeriod"/>
            </a:pPr>
            <a:endParaRPr lang="en-US" altLang="zh-CN" dirty="0"/>
          </a:p>
          <a:p>
            <a:pPr marL="0" marR="0" lvl="0" indent="0" algn="l" defTabSz="457200" eaLnBrk="1" fontAlgn="auto" latinLnBrk="0" hangingPunct="1">
              <a:lnSpc>
                <a:spcPct val="117999"/>
              </a:lnSpc>
              <a:spcBef>
                <a:spcPts val="0"/>
              </a:spcBef>
              <a:spcAft>
                <a:spcPts val="0"/>
              </a:spcAft>
              <a:buClrTx/>
              <a:buSzTx/>
              <a:buFontTx/>
              <a:buNone/>
              <a:tabLst/>
              <a:defRPr/>
            </a:pPr>
            <a:r>
              <a:rPr lang="zh-CN" altLang="en" dirty="0"/>
              <a:t>需要</a:t>
            </a:r>
            <a:r>
              <a:rPr lang="zh-CN" altLang="en-US" dirty="0"/>
              <a:t>提一下，除了上面这些常见的复杂度，中间还有一些复杂度，比方说</a:t>
            </a:r>
            <a:r>
              <a:rPr lang="en-US" altLang="zh-CN" dirty="0"/>
              <a:t>n</a:t>
            </a:r>
            <a:r>
              <a:rPr lang="zh-CN" altLang="en-US" dirty="0"/>
              <a:t>开二次方根，</a:t>
            </a:r>
            <a:r>
              <a:rPr lang="en-US" altLang="zh-CN" dirty="0" err="1"/>
              <a:t>loglogn</a:t>
            </a:r>
            <a:r>
              <a:rPr lang="zh-CN" altLang="en-US" dirty="0"/>
              <a:t>，还有</a:t>
            </a:r>
            <a:r>
              <a:rPr lang="en-US" altLang="zh-CN" dirty="0"/>
              <a:t>n</a:t>
            </a:r>
            <a:r>
              <a:rPr lang="zh-CN" altLang="en-US" dirty="0"/>
              <a:t>的</a:t>
            </a:r>
            <a:r>
              <a:rPr lang="en-US" altLang="zh-CN" dirty="0"/>
              <a:t>5</a:t>
            </a:r>
            <a:r>
              <a:rPr lang="zh-CN" altLang="en-US" dirty="0"/>
              <a:t>次方等等。实际上，大部分包含</a:t>
            </a:r>
            <a:r>
              <a:rPr lang="en-US" altLang="zh-CN" dirty="0"/>
              <a:t>n</a:t>
            </a:r>
            <a:r>
              <a:rPr lang="zh-CN" altLang="en-US" dirty="0"/>
              <a:t>的数学表达式，都可以用</a:t>
            </a:r>
            <a:r>
              <a:rPr lang="en-US" altLang="zh-CN" dirty="0"/>
              <a:t>Big O</a:t>
            </a:r>
            <a:r>
              <a:rPr lang="zh-CN" altLang="en-US" dirty="0"/>
              <a:t>标记来表达，并且是</a:t>
            </a:r>
            <a:r>
              <a:rPr lang="en-US" altLang="zh-CN" dirty="0"/>
              <a:t>Big O</a:t>
            </a:r>
            <a:r>
              <a:rPr lang="zh-CN" altLang="en-US" dirty="0"/>
              <a:t>合法的。</a:t>
            </a:r>
            <a:endParaRPr lang="en" altLang="zh-CN" dirty="0"/>
          </a:p>
          <a:p>
            <a:pPr marL="457200" indent="-457200">
              <a:buAutoNum type="arabicPeriod"/>
            </a:pPr>
            <a:endParaRPr lang="en-US" altLang="zh-CN" dirty="0"/>
          </a:p>
          <a:p>
            <a:pPr marL="457200" indent="-457200">
              <a:buAutoNum type="arabicPeriod"/>
            </a:pPr>
            <a:endParaRPr lang="en-US" altLang="zh-CN" dirty="0"/>
          </a:p>
          <a:p>
            <a:pPr marL="457200" indent="-457200">
              <a:buAutoNum type="arabicPeriod"/>
            </a:pPr>
            <a:endParaRPr lang="en-US" altLang="zh-CN"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rPr lang="zh-CN" altLang="en-US" dirty="0"/>
              <a:t>下面我们来学习</a:t>
            </a:r>
            <a:r>
              <a:rPr lang="en-US" altLang="zh-CN" dirty="0"/>
              <a:t>Big-O</a:t>
            </a:r>
            <a:r>
              <a:rPr lang="zh-CN" altLang="en-US" dirty="0"/>
              <a:t>的一些特性。先重申一下前面两个</a:t>
            </a:r>
            <a:r>
              <a:rPr lang="en-US" altLang="zh-CN" dirty="0"/>
              <a:t>slide</a:t>
            </a:r>
            <a:r>
              <a:rPr lang="zh-CN" altLang="en-US" dirty="0"/>
              <a:t>中我们所讲的内容，</a:t>
            </a:r>
            <a:r>
              <a:rPr lang="en-US" altLang="zh-CN" dirty="0"/>
              <a:t>Big O</a:t>
            </a:r>
            <a:r>
              <a:rPr lang="zh-CN" altLang="en-US" dirty="0"/>
              <a:t>仅仅关注输入变得非常巨大的情况，换句话说，它仅关注当输入值</a:t>
            </a:r>
            <a:r>
              <a:rPr lang="en-US" altLang="zh-CN" dirty="0"/>
              <a:t>n</a:t>
            </a:r>
            <a:r>
              <a:rPr lang="zh-CN" altLang="en-US" dirty="0"/>
              <a:t>变成无限大的时候，算法的复杂度状况。于是，我们可以得出</a:t>
            </a:r>
            <a:r>
              <a:rPr lang="en-US" altLang="zh-CN" dirty="0"/>
              <a:t>Big O</a:t>
            </a:r>
            <a:r>
              <a:rPr lang="zh-CN" altLang="en-US" dirty="0"/>
              <a:t>的前面两个特性。第一个特性是说，我们可以忽略在</a:t>
            </a:r>
            <a:r>
              <a:rPr lang="en-US" altLang="zh-CN" dirty="0"/>
              <a:t>Big</a:t>
            </a:r>
            <a:r>
              <a:rPr lang="zh-CN" altLang="en-US" dirty="0"/>
              <a:t> </a:t>
            </a:r>
            <a:r>
              <a:rPr lang="en-US" altLang="zh-CN" dirty="0"/>
              <a:t>O</a:t>
            </a:r>
            <a:r>
              <a:rPr lang="zh-CN" altLang="en-US" dirty="0"/>
              <a:t>标记中添加的常量，比方说</a:t>
            </a:r>
            <a:r>
              <a:rPr lang="en-US" altLang="zh-CN" dirty="0"/>
              <a:t>PPT</a:t>
            </a:r>
            <a:r>
              <a:rPr lang="zh-CN" altLang="en-US" dirty="0"/>
              <a:t>上的</a:t>
            </a:r>
            <a:r>
              <a:rPr lang="en-US" altLang="zh-CN" dirty="0"/>
              <a:t>O(n + c)</a:t>
            </a:r>
            <a:r>
              <a:rPr lang="zh-CN" altLang="en-US" dirty="0"/>
              <a:t>中的</a:t>
            </a:r>
            <a:r>
              <a:rPr lang="en-US" altLang="zh-CN" dirty="0"/>
              <a:t>c</a:t>
            </a:r>
            <a:r>
              <a:rPr lang="zh-CN" altLang="en-US" dirty="0"/>
              <a:t>。因为这里的</a:t>
            </a:r>
            <a:r>
              <a:rPr lang="en-US" altLang="zh-CN" dirty="0"/>
              <a:t>n</a:t>
            </a:r>
            <a:r>
              <a:rPr lang="zh-CN" altLang="en-US" dirty="0"/>
              <a:t>才是我们的输入大小，并且它是会变的，所以当</a:t>
            </a:r>
            <a:r>
              <a:rPr lang="en-US" altLang="zh-CN" dirty="0"/>
              <a:t>n</a:t>
            </a:r>
            <a:r>
              <a:rPr lang="zh-CN" altLang="en-US" dirty="0"/>
              <a:t>变得非常大的时候，</a:t>
            </a:r>
            <a:r>
              <a:rPr lang="en-US" altLang="zh-CN" dirty="0"/>
              <a:t>c</a:t>
            </a:r>
            <a:r>
              <a:rPr lang="zh-CN" altLang="en-US" dirty="0"/>
              <a:t>的值一直是固定的，当</a:t>
            </a:r>
            <a:r>
              <a:rPr lang="en-US" altLang="zh-CN" dirty="0"/>
              <a:t>n</a:t>
            </a:r>
            <a:r>
              <a:rPr lang="zh-CN" altLang="en-US" dirty="0"/>
              <a:t>趋向无限大，</a:t>
            </a:r>
            <a:r>
              <a:rPr lang="en-US" altLang="zh-CN" dirty="0"/>
              <a:t>c</a:t>
            </a:r>
            <a:r>
              <a:rPr lang="zh-CN" altLang="en-US" dirty="0"/>
              <a:t>将最终消失，所以可以被忽略。其次，对于</a:t>
            </a:r>
            <a:r>
              <a:rPr lang="en-US" altLang="zh-CN" dirty="0"/>
              <a:t>n</a:t>
            </a:r>
            <a:r>
              <a:rPr lang="zh-CN" altLang="en-US" dirty="0"/>
              <a:t>前面的乘数常量也是一样的，即便</a:t>
            </a:r>
            <a:r>
              <a:rPr lang="en-US" altLang="zh-CN" dirty="0"/>
              <a:t>c</a:t>
            </a:r>
            <a:r>
              <a:rPr lang="zh-CN" altLang="en-US" dirty="0"/>
              <a:t>非常大也一样，当</a:t>
            </a:r>
            <a:r>
              <a:rPr lang="en-US" altLang="zh-CN" dirty="0"/>
              <a:t>n</a:t>
            </a:r>
            <a:r>
              <a:rPr lang="zh-CN" altLang="en-US" dirty="0"/>
              <a:t>的值趋向于无穷大的时候，</a:t>
            </a:r>
            <a:r>
              <a:rPr lang="en-US" altLang="zh-CN" dirty="0"/>
              <a:t>c</a:t>
            </a:r>
            <a:r>
              <a:rPr lang="zh-CN" altLang="en-US" dirty="0"/>
              <a:t>的值就会变得无足轻重。当然这些都只是理论上的，在实际场景中，当</a:t>
            </a:r>
            <a:r>
              <a:rPr lang="en-US" altLang="zh-CN" dirty="0"/>
              <a:t>c=200</a:t>
            </a:r>
            <a:r>
              <a:rPr lang="zh-CN" altLang="en-US" dirty="0"/>
              <a:t>亿的时候，它对你的算法的影响可能也是巨大的。</a:t>
            </a:r>
            <a:endParaRPr dirty="0"/>
          </a:p>
          <a:p>
            <a:endParaRPr dirty="0"/>
          </a:p>
          <a:p>
            <a:r>
              <a:rPr lang="zh-CN" altLang="en-US" dirty="0"/>
              <a:t>下面我们来看一个函数的例子，</a:t>
            </a:r>
            <a:r>
              <a:rPr lang="en-US" altLang="zh-CN" dirty="0"/>
              <a:t>f(n) = 7log(n)</a:t>
            </a:r>
            <a:r>
              <a:rPr lang="en-US" altLang="zh-CN" baseline="30000" dirty="0"/>
              <a:t>3</a:t>
            </a:r>
            <a:r>
              <a:rPr lang="en-US" altLang="zh-CN" dirty="0"/>
              <a:t> + 15n</a:t>
            </a:r>
            <a:r>
              <a:rPr lang="en-US" altLang="zh-CN" baseline="30000" dirty="0"/>
              <a:t>2</a:t>
            </a:r>
            <a:r>
              <a:rPr lang="en-US" altLang="zh-CN" dirty="0"/>
              <a:t> + 2n</a:t>
            </a:r>
            <a:r>
              <a:rPr lang="en-US" altLang="zh-CN" baseline="30000" dirty="0"/>
              <a:t>3</a:t>
            </a:r>
            <a:r>
              <a:rPr lang="en-US" altLang="zh-CN" dirty="0"/>
              <a:t> + 8</a:t>
            </a:r>
            <a:r>
              <a:rPr lang="zh-CN" altLang="en-US" dirty="0"/>
              <a:t>，在这个函数表达式中，当输入</a:t>
            </a:r>
            <a:r>
              <a:rPr lang="en-US" altLang="zh-CN" dirty="0"/>
              <a:t>n</a:t>
            </a:r>
            <a:r>
              <a:rPr lang="zh-CN" altLang="en-US" dirty="0"/>
              <a:t>变得非常大的时候，对</a:t>
            </a:r>
            <a:r>
              <a:rPr lang="en-US" altLang="zh-CN" dirty="0"/>
              <a:t>f(n)</a:t>
            </a:r>
            <a:r>
              <a:rPr lang="zh-CN" altLang="en-US" dirty="0"/>
              <a:t>的结果起决定性作用的项是</a:t>
            </a:r>
            <a:r>
              <a:rPr lang="en-US" altLang="zh-CN" dirty="0"/>
              <a:t>2n</a:t>
            </a:r>
            <a:r>
              <a:rPr lang="en-US" altLang="zh-CN" baseline="30000" dirty="0"/>
              <a:t>3</a:t>
            </a:r>
            <a:r>
              <a:rPr lang="zh-CN" altLang="en-US" dirty="0"/>
              <a:t>，因为它是最大的项，同时我们知道前面的乘数</a:t>
            </a:r>
            <a:r>
              <a:rPr lang="en-US" altLang="zh-CN" dirty="0"/>
              <a:t>2</a:t>
            </a:r>
            <a:r>
              <a:rPr lang="zh-CN" altLang="en-US" dirty="0"/>
              <a:t>是可以忽略的，因此这个函数的最终复杂度是</a:t>
            </a:r>
            <a:r>
              <a:rPr lang="en-US" altLang="zh-CN" dirty="0"/>
              <a:t>O(n</a:t>
            </a:r>
            <a:r>
              <a:rPr lang="en-US" altLang="zh-CN" baseline="30000" dirty="0"/>
              <a:t>3</a:t>
            </a:r>
            <a:r>
              <a:rPr lang="en-US" altLang="zh-CN" dirty="0"/>
              <a:t>)</a:t>
            </a:r>
            <a:r>
              <a:rPr lang="zh-CN" altLang="en-US" dirty="0"/>
              <a:t>，也就是立方级复杂度。</a:t>
            </a:r>
            <a:endParaRPr lang="en-US" altLang="zh-CN" dirty="0"/>
          </a:p>
          <a:p>
            <a:endParaRPr lang="en-US" dirty="0"/>
          </a:p>
          <a:p>
            <a:r>
              <a:rPr lang="en-US" dirty="0" err="1"/>
              <a:t>那么</a:t>
            </a:r>
            <a:r>
              <a:rPr lang="zh-CN" altLang="en-US" dirty="0"/>
              <a:t>，这个还不是实际的例子，别着急，我们马上会给出实际例子</a:t>
            </a:r>
            <a:r>
              <a:rPr lang="en-US" altLang="zh-CN" dirty="0"/>
              <a: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rPr lang="en-US" dirty="0" err="1"/>
              <a:t>下面我们来看一些Big-O应用的具体例子</a:t>
            </a:r>
            <a:r>
              <a:rPr lang="zh-CN" altLang="en-US" dirty="0"/>
              <a:t>。</a:t>
            </a:r>
            <a:endParaRPr lang="en-US" altLang="zh-CN" dirty="0"/>
          </a:p>
          <a:p>
            <a:endParaRPr lang="en-US" dirty="0"/>
          </a:p>
          <a:p>
            <a:r>
              <a:rPr lang="en-US" dirty="0" err="1"/>
              <a:t>PPT上的两段代码都是常量级运行时间的例子</a:t>
            </a:r>
            <a:r>
              <a:rPr lang="zh-CN" altLang="en-US" dirty="0"/>
              <a:t>，因为它们根本就不依赖于输入</a:t>
            </a:r>
            <a:r>
              <a:rPr lang="en-US" altLang="zh-CN" dirty="0"/>
              <a:t>n</a:t>
            </a:r>
            <a:r>
              <a:rPr lang="zh-CN" altLang="en-US"/>
              <a:t>。左边</a:t>
            </a:r>
            <a:r>
              <a:rPr lang="zh-CN" altLang="en-US" dirty="0"/>
              <a:t>的例子是简单的算术运算，不依赖于</a:t>
            </a:r>
            <a:r>
              <a:rPr lang="en-US" altLang="zh-CN" dirty="0"/>
              <a:t>n</a:t>
            </a:r>
            <a:r>
              <a:rPr lang="zh-CN" altLang="en-US" dirty="0"/>
              <a:t>，所以肯定是常量运行时间。右边的例子虽然是一个循环，但是循环大小是固定的，所以也是常量运行时间。</a:t>
            </a:r>
            <a:endParaRPr lang="en-US" altLang="zh-CN" dirty="0"/>
          </a:p>
          <a:p>
            <a:endParaRPr lang="en-US" altLang="zh-CN" dirty="0"/>
          </a:p>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rPr lang="en-US" dirty="0" err="1"/>
              <a:t>下面来看两个线性级运行时间的例子</a:t>
            </a:r>
            <a:r>
              <a:rPr lang="zh-CN" altLang="en-US" dirty="0"/>
              <a:t>。</a:t>
            </a:r>
            <a:endParaRPr lang="en-US" altLang="zh-CN" dirty="0"/>
          </a:p>
          <a:p>
            <a:endParaRPr lang="en-US" dirty="0"/>
          </a:p>
          <a:p>
            <a:r>
              <a:rPr lang="zh-CN" altLang="en-US" dirty="0"/>
              <a:t>左边是一个循环，</a:t>
            </a:r>
            <a:r>
              <a:rPr lang="en-US" altLang="zh-CN" dirty="0" err="1"/>
              <a:t>i</a:t>
            </a:r>
            <a:r>
              <a:rPr lang="zh-CN" altLang="en-US" dirty="0"/>
              <a:t>从</a:t>
            </a:r>
            <a:r>
              <a:rPr lang="en-US" altLang="zh-CN" dirty="0"/>
              <a:t>0</a:t>
            </a:r>
            <a:r>
              <a:rPr lang="zh-CN" altLang="en-US" dirty="0"/>
              <a:t>到</a:t>
            </a:r>
            <a:r>
              <a:rPr lang="en-US" altLang="zh-CN" dirty="0"/>
              <a:t>n</a:t>
            </a:r>
            <a:r>
              <a:rPr lang="zh-CN" altLang="en-US" dirty="0"/>
              <a:t>，每次将</a:t>
            </a:r>
            <a:r>
              <a:rPr lang="en-US" altLang="zh-CN" dirty="0" err="1"/>
              <a:t>i</a:t>
            </a:r>
            <a:r>
              <a:rPr lang="zh-CN" altLang="en-US" dirty="0"/>
              <a:t>的值加一，所以总共循环次数是</a:t>
            </a:r>
            <a:r>
              <a:rPr lang="en-US" altLang="zh-CN" dirty="0"/>
              <a:t>n</a:t>
            </a:r>
            <a:r>
              <a:rPr lang="zh-CN" altLang="en-US" dirty="0"/>
              <a:t>次，也就是说</a:t>
            </a:r>
            <a:r>
              <a:rPr lang="en-US" altLang="zh-CN" dirty="0"/>
              <a:t>f(n) = n</a:t>
            </a:r>
            <a:r>
              <a:rPr lang="zh-CN" altLang="en-US" dirty="0"/>
              <a:t>，它的运行复杂度是</a:t>
            </a:r>
            <a:r>
              <a:rPr lang="en-US" altLang="zh-CN" dirty="0"/>
              <a:t>O(n)</a:t>
            </a:r>
            <a:r>
              <a:rPr lang="zh-CN" altLang="en-US" dirty="0"/>
              <a:t>。</a:t>
            </a:r>
            <a:endParaRPr lang="en-US" altLang="zh-CN" dirty="0"/>
          </a:p>
          <a:p>
            <a:endParaRPr lang="en-US" dirty="0"/>
          </a:p>
          <a:p>
            <a:r>
              <a:rPr lang="en-US" dirty="0" err="1"/>
              <a:t>右边也是一个循环</a:t>
            </a:r>
            <a:r>
              <a:rPr lang="zh-CN" altLang="en-US" dirty="0"/>
              <a:t>，</a:t>
            </a:r>
            <a:r>
              <a:rPr lang="en-US" altLang="zh-CN" dirty="0" err="1"/>
              <a:t>i</a:t>
            </a:r>
            <a:r>
              <a:rPr lang="zh-CN" altLang="en-US" dirty="0"/>
              <a:t>也是从</a:t>
            </a:r>
            <a:r>
              <a:rPr lang="en-US" altLang="zh-CN" dirty="0"/>
              <a:t>0</a:t>
            </a:r>
            <a:r>
              <a:rPr lang="zh-CN" altLang="en-US" dirty="0"/>
              <a:t>到</a:t>
            </a:r>
            <a:r>
              <a:rPr lang="en-US" altLang="zh-CN" dirty="0"/>
              <a:t>n</a:t>
            </a:r>
            <a:r>
              <a:rPr lang="zh-CN" altLang="en-US" dirty="0"/>
              <a:t>，但是每次</a:t>
            </a:r>
            <a:r>
              <a:rPr lang="en-US" altLang="zh-CN" dirty="0" err="1"/>
              <a:t>i</a:t>
            </a:r>
            <a:r>
              <a:rPr lang="zh-CN" altLang="en-US" dirty="0"/>
              <a:t>的值加</a:t>
            </a:r>
            <a:r>
              <a:rPr lang="en-US" altLang="zh-CN" dirty="0"/>
              <a:t>3</a:t>
            </a:r>
            <a:r>
              <a:rPr lang="zh-CN" altLang="en-US" dirty="0"/>
              <a:t>，所以总计运行的次数是</a:t>
            </a:r>
            <a:r>
              <a:rPr lang="en-US" altLang="zh-CN" dirty="0"/>
              <a:t>n/3</a:t>
            </a:r>
            <a:r>
              <a:rPr lang="zh-CN" altLang="en-US" dirty="0"/>
              <a:t>，也就是说</a:t>
            </a:r>
            <a:r>
              <a:rPr lang="en-US" altLang="zh-CN" dirty="0"/>
              <a:t>f(n) = n/3</a:t>
            </a:r>
            <a:r>
              <a:rPr lang="zh-CN" altLang="en-US" dirty="0"/>
              <a:t>，但是乘数</a:t>
            </a:r>
            <a:r>
              <a:rPr lang="en-US" altLang="zh-CN" dirty="0"/>
              <a:t>1/3</a:t>
            </a:r>
            <a:r>
              <a:rPr lang="zh-CN" altLang="en-US" dirty="0"/>
              <a:t>是可以忽略的常量，所以它的运算复杂度是</a:t>
            </a:r>
            <a:r>
              <a:rPr lang="en-US" altLang="zh-CN" dirty="0"/>
              <a:t>O(n)</a:t>
            </a:r>
            <a:r>
              <a:rPr lang="zh-CN" altLang="en-US" dirty="0"/>
              <a:t>。</a:t>
            </a:r>
            <a:endParaRPr lang="en-US" altLang="zh-CN"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下面我们来看两个平方级运行时间的例子。</a:t>
            </a:r>
            <a:endParaRPr kumimoji="1" lang="en-US" altLang="zh-CN" dirty="0"/>
          </a:p>
          <a:p>
            <a:endParaRPr kumimoji="1" lang="en-US" altLang="zh-CN" dirty="0"/>
          </a:p>
          <a:p>
            <a:r>
              <a:rPr kumimoji="1" lang="zh-CN" altLang="en-US" dirty="0"/>
              <a:t>第一个例子很明显，因为内外循环都是</a:t>
            </a:r>
            <a:r>
              <a:rPr kumimoji="1" lang="en-US" altLang="zh-CN" dirty="0"/>
              <a:t>n</a:t>
            </a:r>
            <a:r>
              <a:rPr kumimoji="1" lang="zh-CN" altLang="en-US" dirty="0"/>
              <a:t>次，</a:t>
            </a:r>
            <a:r>
              <a:rPr kumimoji="1" lang="en-US" altLang="zh-CN" dirty="0"/>
              <a:t>n * n </a:t>
            </a:r>
            <a:r>
              <a:rPr kumimoji="1" lang="zh-CN" altLang="en-US" dirty="0"/>
              <a:t>的复杂度就是</a:t>
            </a:r>
            <a:r>
              <a:rPr kumimoji="1" lang="en-US" altLang="zh-CN" dirty="0"/>
              <a:t> O(n</a:t>
            </a:r>
            <a:r>
              <a:rPr kumimoji="1" lang="en-US" altLang="zh-CN" baseline="30000" dirty="0"/>
              <a:t>2</a:t>
            </a:r>
            <a:r>
              <a:rPr kumimoji="1" lang="en-US" altLang="zh-CN" dirty="0"/>
              <a:t>)</a:t>
            </a:r>
            <a:r>
              <a:rPr kumimoji="1" lang="zh-CN" altLang="en-US" dirty="0"/>
              <a:t>。</a:t>
            </a:r>
            <a:endParaRPr kumimoji="1" lang="en-US" altLang="zh-CN" dirty="0"/>
          </a:p>
          <a:p>
            <a:endParaRPr kumimoji="1" lang="en-US" altLang="zh-CN" dirty="0"/>
          </a:p>
          <a:p>
            <a:r>
              <a:rPr kumimoji="1" lang="zh-CN" altLang="en-US" dirty="0"/>
              <a:t>第二个例子稍微复杂一点，注意第二个循环，它的开始循环变量</a:t>
            </a:r>
            <a:r>
              <a:rPr kumimoji="1" lang="en-US" altLang="zh-CN" dirty="0"/>
              <a:t>j</a:t>
            </a:r>
            <a:r>
              <a:rPr kumimoji="1" lang="zh-CN" altLang="en-US" dirty="0"/>
              <a:t>的值不是</a:t>
            </a:r>
            <a:r>
              <a:rPr kumimoji="1" lang="en-US" altLang="zh-CN" dirty="0"/>
              <a:t>0</a:t>
            </a:r>
            <a:r>
              <a:rPr kumimoji="1" lang="zh-CN" altLang="en-US" dirty="0"/>
              <a:t>，而是</a:t>
            </a:r>
            <a:r>
              <a:rPr kumimoji="1" lang="en-US" altLang="zh-CN" dirty="0" err="1"/>
              <a:t>i</a:t>
            </a:r>
            <a:r>
              <a:rPr kumimoji="1" lang="zh-CN" altLang="en-US" dirty="0"/>
              <a:t>。波波建议你不妨暂停视频，先自己思考一下，这个算法的运行时间复杂度是多少？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303162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好，我们来解答这个问题。</a:t>
            </a:r>
            <a:endParaRPr kumimoji="1" lang="en-US" altLang="zh-CN" dirty="0"/>
          </a:p>
          <a:p>
            <a:endParaRPr kumimoji="1" lang="en-US" altLang="zh-CN" dirty="0"/>
          </a:p>
          <a:p>
            <a:r>
              <a:rPr kumimoji="1" lang="zh-CN" altLang="en-US" dirty="0"/>
              <a:t>我们主要关注第二个循环，因为第一个循环是很明显的。在第二个循环中，</a:t>
            </a:r>
            <a:r>
              <a:rPr kumimoji="1" lang="en-US" altLang="zh-CN" dirty="0" err="1"/>
              <a:t>i</a:t>
            </a:r>
            <a:r>
              <a:rPr kumimoji="1" lang="zh-CN" altLang="en-US" dirty="0"/>
              <a:t>的变化范围是从</a:t>
            </a:r>
            <a:r>
              <a:rPr kumimoji="1" lang="en-US" altLang="zh-CN" dirty="0"/>
              <a:t>0</a:t>
            </a:r>
            <a:r>
              <a:rPr kumimoji="1" lang="zh-CN" altLang="en-US" dirty="0"/>
              <a:t>到</a:t>
            </a:r>
            <a:r>
              <a:rPr kumimoji="1" lang="en-US" altLang="zh-CN" dirty="0"/>
              <a:t>n</a:t>
            </a:r>
            <a:r>
              <a:rPr kumimoji="1" lang="zh-CN" altLang="en-US" dirty="0"/>
              <a:t>，包括</a:t>
            </a:r>
            <a:r>
              <a:rPr kumimoji="1" lang="en-US" altLang="zh-CN" dirty="0"/>
              <a:t>0</a:t>
            </a:r>
            <a:r>
              <a:rPr kumimoji="1" lang="zh-CN" altLang="en-US" dirty="0"/>
              <a:t>，但是不包括</a:t>
            </a:r>
            <a:r>
              <a:rPr kumimoji="1" lang="en-US" altLang="zh-CN" dirty="0"/>
              <a:t>n</a:t>
            </a:r>
            <a:r>
              <a:rPr kumimoji="1" lang="zh-CN" altLang="en-US" dirty="0"/>
              <a:t>。所以循环的次数是由</a:t>
            </a:r>
            <a:r>
              <a:rPr kumimoji="1" lang="en-US" altLang="zh-CN" dirty="0" err="1"/>
              <a:t>i</a:t>
            </a:r>
            <a:r>
              <a:rPr kumimoji="1" lang="zh-CN" altLang="en-US" dirty="0"/>
              <a:t>的值直接决定的，如果</a:t>
            </a:r>
            <a:r>
              <a:rPr kumimoji="1" lang="en-US" altLang="zh-CN" dirty="0" err="1"/>
              <a:t>i</a:t>
            </a:r>
            <a:r>
              <a:rPr kumimoji="1" lang="zh-CN" altLang="en-US" dirty="0"/>
              <a:t>的值为</a:t>
            </a:r>
            <a:r>
              <a:rPr kumimoji="1" lang="en-US" altLang="zh-CN" dirty="0"/>
              <a:t>0</a:t>
            </a:r>
            <a:r>
              <a:rPr kumimoji="1" lang="zh-CN" altLang="en-US" dirty="0"/>
              <a:t>，那么就需要循环</a:t>
            </a:r>
            <a:r>
              <a:rPr kumimoji="1" lang="en-US" altLang="zh-CN" dirty="0"/>
              <a:t>n</a:t>
            </a:r>
            <a:r>
              <a:rPr kumimoji="1" lang="zh-CN" altLang="en-US" dirty="0"/>
              <a:t>次，如果</a:t>
            </a:r>
            <a:r>
              <a:rPr kumimoji="1" lang="en-US" altLang="zh-CN" dirty="0" err="1"/>
              <a:t>i</a:t>
            </a:r>
            <a:r>
              <a:rPr kumimoji="1" lang="zh-CN" altLang="en-US" dirty="0"/>
              <a:t>的值为</a:t>
            </a:r>
            <a:r>
              <a:rPr kumimoji="1" lang="en-US" altLang="zh-CN" dirty="0"/>
              <a:t>1</a:t>
            </a:r>
            <a:r>
              <a:rPr kumimoji="1" lang="zh-CN" altLang="en-US" dirty="0"/>
              <a:t>，那么就需要循环</a:t>
            </a:r>
            <a:r>
              <a:rPr kumimoji="1" lang="en-US" altLang="zh-CN" dirty="0"/>
              <a:t>n-1</a:t>
            </a:r>
            <a:r>
              <a:rPr kumimoji="1" lang="zh-CN" altLang="en-US" dirty="0"/>
              <a:t>次，如果</a:t>
            </a:r>
            <a:r>
              <a:rPr kumimoji="1" lang="en-US" altLang="zh-CN" dirty="0" err="1"/>
              <a:t>i</a:t>
            </a:r>
            <a:r>
              <a:rPr kumimoji="1" lang="en-US" altLang="zh-CN" dirty="0"/>
              <a:t>=2</a:t>
            </a:r>
            <a:r>
              <a:rPr kumimoji="1" lang="zh-CN" altLang="en-US" dirty="0"/>
              <a:t>，那么就需要循环</a:t>
            </a:r>
            <a:r>
              <a:rPr kumimoji="1" lang="en-US" altLang="zh-CN" dirty="0"/>
              <a:t>n-2</a:t>
            </a:r>
            <a:r>
              <a:rPr kumimoji="1" lang="zh-CN" altLang="en-US" dirty="0"/>
              <a:t>次，以此类推。</a:t>
            </a:r>
            <a:endParaRPr kumimoji="1" lang="en-US" altLang="zh-CN" dirty="0"/>
          </a:p>
          <a:p>
            <a:endParaRPr kumimoji="1" lang="en-US" altLang="zh-CN" dirty="0"/>
          </a:p>
          <a:p>
            <a:r>
              <a:rPr kumimoji="1" lang="zh-CN" altLang="en-US" dirty="0"/>
              <a:t>所以这个问题就变成求：</a:t>
            </a:r>
            <a:r>
              <a:rPr kumimoji="1" lang="en-US" altLang="zh-CN" dirty="0"/>
              <a:t>(n) + (n-1) + (n-2) + (n-3) + … + 3 + 2 + 1</a:t>
            </a:r>
            <a:r>
              <a:rPr kumimoji="1" lang="zh-CN" altLang="en-US" dirty="0"/>
              <a:t>，如果大家上过高中，学过数列运算，那么应该可以知道这个算式的计算结果是</a:t>
            </a:r>
            <a:r>
              <a:rPr kumimoji="1" lang="en-US" altLang="zh-CN" dirty="0"/>
              <a:t>n(n+1)/2</a:t>
            </a:r>
            <a:r>
              <a:rPr kumimoji="1" lang="zh-CN" altLang="en-US" dirty="0"/>
              <a:t>，也就是</a:t>
            </a:r>
            <a:r>
              <a:rPr kumimoji="1" lang="en-US" altLang="zh-CN" dirty="0"/>
              <a:t>n</a:t>
            </a:r>
            <a:r>
              <a:rPr kumimoji="1" lang="en-US" altLang="zh-CN" baseline="30000" dirty="0"/>
              <a:t>2</a:t>
            </a:r>
            <a:r>
              <a:rPr kumimoji="1" lang="en-US" altLang="zh-CN" dirty="0"/>
              <a:t>/2 + n/2</a:t>
            </a:r>
            <a:r>
              <a:rPr kumimoji="1" lang="zh-CN" altLang="en-US" dirty="0"/>
              <a:t>，忽略乘数常量</a:t>
            </a:r>
            <a:r>
              <a:rPr kumimoji="1" lang="en-US" altLang="zh-CN" dirty="0"/>
              <a:t>1/2</a:t>
            </a:r>
            <a:r>
              <a:rPr kumimoji="1" lang="zh-CN" altLang="en-US" dirty="0"/>
              <a:t>和后面的</a:t>
            </a:r>
            <a:r>
              <a:rPr kumimoji="1" lang="en-US" altLang="zh-CN" dirty="0"/>
              <a:t>n/2</a:t>
            </a:r>
            <a:r>
              <a:rPr kumimoji="1" lang="zh-CN" altLang="en-US" dirty="0"/>
              <a:t>，它的计算复杂度是</a:t>
            </a:r>
            <a:r>
              <a:rPr kumimoji="1" lang="en-US" altLang="zh-CN" dirty="0"/>
              <a:t>O(n</a:t>
            </a:r>
            <a:r>
              <a:rPr kumimoji="1" lang="en-US" altLang="zh-CN" baseline="30000" dirty="0"/>
              <a:t>2</a:t>
            </a:r>
            <a:r>
              <a:rPr kumimoji="1" lang="en-US" altLang="zh-CN" dirty="0"/>
              <a:t>)</a:t>
            </a:r>
            <a:r>
              <a:rPr kumimoji="1" lang="zh-CN" altLang="en-US" dirty="0"/>
              <a:t>。</a:t>
            </a:r>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763291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r>
              <a:rPr lang="zh-CN" altLang="en-US" dirty="0"/>
              <a:t>下面是一个更复杂一点的例子。前面我们介绍过一些常见的算法复杂度，其中有对数</a:t>
            </a:r>
            <a:r>
              <a:rPr lang="en-US" altLang="zh-CN" dirty="0"/>
              <a:t>(logarithmic)</a:t>
            </a:r>
            <a:r>
              <a:rPr lang="zh-CN" altLang="en-US" dirty="0"/>
              <a:t>和线性对数</a:t>
            </a:r>
            <a:r>
              <a:rPr lang="en-US" altLang="zh-CN" dirty="0"/>
              <a:t>(</a:t>
            </a:r>
            <a:r>
              <a:rPr lang="en-US" altLang="zh-CN" dirty="0" err="1"/>
              <a:t>linearithmic</a:t>
            </a:r>
            <a:r>
              <a:rPr lang="en-US" altLang="zh-CN" dirty="0"/>
              <a:t>)</a:t>
            </a:r>
            <a:r>
              <a:rPr lang="zh-CN" altLang="en-US" dirty="0"/>
              <a:t>时间复杂度，你可能会问这两种复杂度有哪些具体例子。这里我就给出一个二分搜索算法的例子，这是一个非常经典的算法，时间复杂度是对数级的。</a:t>
            </a:r>
            <a:endParaRPr lang="en-US" altLang="zh-CN" dirty="0"/>
          </a:p>
          <a:p>
            <a:endParaRPr dirty="0"/>
          </a:p>
          <a:p>
            <a:r>
              <a:rPr lang="en-US" dirty="0" err="1"/>
              <a:t>假定我们有一个已经排好序的数组</a:t>
            </a:r>
            <a:r>
              <a:rPr lang="zh-CN" altLang="en-US" dirty="0"/>
              <a:t>，然后我们要在其中寻找某个特定值的下标索引</a:t>
            </a:r>
            <a:r>
              <a:rPr lang="en-US" altLang="zh-CN" dirty="0"/>
              <a:t>(</a:t>
            </a:r>
            <a:r>
              <a:rPr lang="zh-CN" altLang="en-US" dirty="0"/>
              <a:t>如果这个值存在的话</a:t>
            </a:r>
            <a:r>
              <a:rPr lang="en-US" altLang="zh-CN" dirty="0"/>
              <a:t>)</a:t>
            </a:r>
            <a:r>
              <a:rPr lang="zh-CN" altLang="en-US" dirty="0"/>
              <a:t>。看下面这个算法，思考一下，它的算法复杂度是多少？</a:t>
            </a:r>
            <a:endParaRPr lang="en-US" altLang="zh-CN" dirty="0"/>
          </a:p>
          <a:p>
            <a:endParaRPr lang="en-US" dirty="0"/>
          </a:p>
          <a:p>
            <a:r>
              <a:rPr lang="zh-CN" altLang="en-US" dirty="0"/>
              <a:t>这个算法是这样工作的，我们先用两个指针变量</a:t>
            </a:r>
            <a:r>
              <a:rPr lang="en-US" altLang="zh-CN" dirty="0"/>
              <a:t>low</a:t>
            </a:r>
            <a:r>
              <a:rPr lang="zh-CN" altLang="en-US" dirty="0"/>
              <a:t>和</a:t>
            </a:r>
            <a:r>
              <a:rPr lang="en-US" altLang="zh-CN" dirty="0"/>
              <a:t>high</a:t>
            </a:r>
            <a:r>
              <a:rPr lang="zh-CN" altLang="en-US" dirty="0"/>
              <a:t>分别指向数组的两端，刚开始</a:t>
            </a:r>
            <a:r>
              <a:rPr lang="en-US" altLang="zh-CN" dirty="0"/>
              <a:t>low = 0, high = n - 1</a:t>
            </a:r>
            <a:r>
              <a:rPr lang="zh-CN" altLang="en-US" dirty="0"/>
              <a:t>。然后在两者之间找到一个中点</a:t>
            </a:r>
            <a:r>
              <a:rPr lang="en-US" altLang="zh-CN" dirty="0"/>
              <a:t>mid</a:t>
            </a:r>
            <a:r>
              <a:rPr lang="zh-CN" altLang="en-US" dirty="0"/>
              <a:t>，看这个中点的值是否是我们要找的值，如果找到就返回这个</a:t>
            </a:r>
            <a:r>
              <a:rPr lang="en-US" altLang="zh-CN" dirty="0"/>
              <a:t>mid</a:t>
            </a:r>
            <a:r>
              <a:rPr lang="zh-CN" altLang="en-US" dirty="0"/>
              <a:t>，如果没有找到，那么根据中点的值和要找的值的大小，我们可以判断要找的值是在左边还是右边的子数组当中，因为整个数组是排序的。然后我们可以忽略肯定不存在我们要找的值的那个子数组，然后相应地调整</a:t>
            </a:r>
            <a:r>
              <a:rPr lang="en-US" altLang="zh-CN" dirty="0"/>
              <a:t>low</a:t>
            </a:r>
            <a:r>
              <a:rPr lang="zh-CN" altLang="en-US" dirty="0"/>
              <a:t>和</a:t>
            </a:r>
            <a:r>
              <a:rPr lang="en-US" altLang="zh-CN" dirty="0"/>
              <a:t>high</a:t>
            </a:r>
            <a:r>
              <a:rPr lang="zh-CN" altLang="en-US" dirty="0"/>
              <a:t>指针变量的值，去另外一半子数组继续查找。利用这个算法思路一直查找下去，直到找到，或者找不到为止。当下标指针</a:t>
            </a:r>
            <a:r>
              <a:rPr lang="en-US" altLang="zh-CN" dirty="0"/>
              <a:t>low&gt;high</a:t>
            </a:r>
            <a:r>
              <a:rPr lang="zh-CN" altLang="en-US" dirty="0"/>
              <a:t>的时候，就说明找不到。利用数学我们可以证明，对于任意输入长度为</a:t>
            </a:r>
            <a:r>
              <a:rPr lang="en-US" altLang="zh-CN" dirty="0"/>
              <a:t>n</a:t>
            </a:r>
            <a:r>
              <a:rPr lang="zh-CN" altLang="en-US" dirty="0"/>
              <a:t>的数组，要查找的次数的最坏情况是</a:t>
            </a:r>
            <a:r>
              <a:rPr lang="en-US" altLang="zh-CN" dirty="0"/>
              <a:t>log</a:t>
            </a:r>
            <a:r>
              <a:rPr lang="en-US" altLang="zh-CN" baseline="-25000" dirty="0"/>
              <a:t>2</a:t>
            </a:r>
            <a:r>
              <a:rPr lang="en-US" altLang="zh-CN" dirty="0"/>
              <a:t>(n)</a:t>
            </a:r>
            <a:r>
              <a:rPr lang="zh-CN" altLang="en-US" dirty="0"/>
              <a:t>次</a:t>
            </a:r>
            <a:r>
              <a:rPr lang="en-US" altLang="zh-CN" dirty="0"/>
              <a:t> </a:t>
            </a:r>
            <a:r>
              <a:rPr lang="zh-CN" altLang="en-US" dirty="0"/>
              <a:t>，也就是说二分搜索算法的时间复杂度是</a:t>
            </a:r>
            <a:r>
              <a:rPr lang="en-US" altLang="zh-CN" dirty="0"/>
              <a:t>O(log(n))</a:t>
            </a:r>
            <a:r>
              <a:rPr lang="zh-CN" altLang="en-US" dirty="0"/>
              <a:t>。</a:t>
            </a:r>
            <a:endParaRPr lang="en-US" altLang="zh-CN" dirty="0"/>
          </a:p>
          <a:p>
            <a:endParaRPr lang="en-US" dirty="0"/>
          </a:p>
          <a:p>
            <a:r>
              <a:rPr lang="zh-CN" altLang="en-US" dirty="0"/>
              <a:t>两分搜索算法是一个经典和优雅的算法，在实践中也经常会用到，希望大家记住它的算法和运算复杂度。</a:t>
            </a:r>
            <a:endParaRPr lang="en-US" altLang="zh-CN" dirty="0"/>
          </a:p>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rPr lang="en-US" dirty="0" err="1"/>
              <a:t>这里有一个看似有点复杂的例子</a:t>
            </a:r>
            <a:r>
              <a:rPr lang="zh-CN" altLang="en-US" dirty="0"/>
              <a:t>，值得我们研究一下。首先，这个算法的外层循环的执行次数是</a:t>
            </a:r>
            <a:r>
              <a:rPr lang="en-US" altLang="zh-CN" dirty="0"/>
              <a:t>n</a:t>
            </a:r>
            <a:r>
              <a:rPr lang="zh-CN" altLang="en-US" dirty="0"/>
              <a:t>次。其次，这个算法的内层循环有两个，循环次数分别是</a:t>
            </a:r>
            <a:r>
              <a:rPr lang="en-US" altLang="zh-CN" dirty="0"/>
              <a:t>3n</a:t>
            </a:r>
            <a:r>
              <a:rPr lang="zh-CN" altLang="en-US" dirty="0"/>
              <a:t>和</a:t>
            </a:r>
            <a:r>
              <a:rPr lang="en-US" altLang="zh-CN" dirty="0"/>
              <a:t>2n</a:t>
            </a:r>
            <a:r>
              <a:rPr lang="zh-CN" altLang="en-US" dirty="0"/>
              <a:t>。要计算这个算法的时间复杂度，一般的规则是：</a:t>
            </a:r>
            <a:endParaRPr lang="en-US" altLang="zh-CN" dirty="0"/>
          </a:p>
          <a:p>
            <a:endParaRPr lang="en-US" dirty="0"/>
          </a:p>
          <a:p>
            <a:pPr marL="457200" indent="-457200">
              <a:buAutoNum type="arabicPeriod"/>
            </a:pPr>
            <a:r>
              <a:rPr lang="zh-CN" altLang="en-US" dirty="0"/>
              <a:t>不同层级的循环是相乘的关系；</a:t>
            </a:r>
            <a:endParaRPr lang="en-US" altLang="zh-CN" dirty="0"/>
          </a:p>
          <a:p>
            <a:pPr marL="457200" indent="-457200">
              <a:buAutoNum type="arabicPeriod"/>
            </a:pPr>
            <a:r>
              <a:rPr lang="zh-CN" altLang="en-US" dirty="0"/>
              <a:t>同一层级的循环是相加的关系；</a:t>
            </a:r>
            <a:endParaRPr lang="en-US" altLang="zh-CN" dirty="0"/>
          </a:p>
          <a:p>
            <a:pPr marL="457200" indent="-457200">
              <a:buAutoNum type="arabicPeriod"/>
            </a:pPr>
            <a:endParaRPr lang="en-US" dirty="0"/>
          </a:p>
          <a:p>
            <a:r>
              <a:rPr lang="en-US" dirty="0" err="1"/>
              <a:t>根据这两条规则</a:t>
            </a:r>
            <a:r>
              <a:rPr lang="zh-CN" altLang="en-US" dirty="0"/>
              <a:t>，我们可以得出算法的总的运算次数</a:t>
            </a:r>
            <a:r>
              <a:rPr lang="en-US" altLang="zh-CN" dirty="0"/>
              <a:t>f(n) = n * (3n + 2n)</a:t>
            </a:r>
            <a:r>
              <a:rPr lang="zh-CN" altLang="en-US" dirty="0"/>
              <a:t> </a:t>
            </a:r>
            <a:r>
              <a:rPr lang="en-US" altLang="zh-CN" dirty="0"/>
              <a:t>=</a:t>
            </a:r>
            <a:r>
              <a:rPr lang="zh-CN" altLang="en-US" dirty="0"/>
              <a:t> </a:t>
            </a:r>
            <a:r>
              <a:rPr lang="en-US" altLang="zh-CN" dirty="0"/>
              <a:t>5n</a:t>
            </a:r>
            <a:r>
              <a:rPr lang="en-US" altLang="zh-CN" baseline="30000" dirty="0"/>
              <a:t>2</a:t>
            </a:r>
            <a:r>
              <a:rPr lang="zh-CN" altLang="en-US" dirty="0"/>
              <a:t>，忽略乘数常量</a:t>
            </a:r>
            <a:r>
              <a:rPr lang="en-US" altLang="zh-CN" dirty="0"/>
              <a:t>5</a:t>
            </a:r>
            <a:r>
              <a:rPr lang="zh-CN" altLang="en-US" dirty="0"/>
              <a:t>，最后它的时间复杂度是</a:t>
            </a:r>
            <a:r>
              <a:rPr lang="en-US" altLang="zh-CN" dirty="0"/>
              <a:t>O(n</a:t>
            </a:r>
            <a:r>
              <a:rPr lang="en-US" altLang="zh-CN" baseline="30000" dirty="0"/>
              <a:t>2</a:t>
            </a:r>
            <a:r>
              <a:rPr lang="en-US" altLang="zh-CN" dirty="0"/>
              <a:t>)</a:t>
            </a:r>
            <a:r>
              <a:rPr lang="zh-CN" altLang="en-US" dirty="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rPr lang="zh-CN" altLang="en-US" dirty="0"/>
              <a:t>下面这个例子和前面的例子看上去有点像，但是其实是不一样的。</a:t>
            </a:r>
            <a:endParaRPr lang="en-US" altLang="zh-CN" dirty="0"/>
          </a:p>
          <a:p>
            <a:endParaRPr lang="en-US" dirty="0"/>
          </a:p>
          <a:p>
            <a:r>
              <a:rPr lang="zh-CN" altLang="en-US" dirty="0"/>
              <a:t>它的外层循环总共运行</a:t>
            </a:r>
            <a:r>
              <a:rPr lang="en-US" altLang="zh-CN" dirty="0"/>
              <a:t>3 * n</a:t>
            </a:r>
            <a:r>
              <a:rPr lang="zh-CN" altLang="en-US" dirty="0"/>
              <a:t>次，这个很明显。</a:t>
            </a:r>
            <a:endParaRPr lang="en-US" altLang="zh-CN" dirty="0"/>
          </a:p>
          <a:p>
            <a:endParaRPr lang="en-US" dirty="0"/>
          </a:p>
          <a:p>
            <a:r>
              <a:rPr lang="zh-CN" altLang="en-US" dirty="0"/>
              <a:t>它的内层循环有两个，上面一个，仔细看一下的话，运行次数是</a:t>
            </a:r>
            <a:r>
              <a:rPr lang="en-US" altLang="zh-CN" dirty="0"/>
              <a:t>40</a:t>
            </a:r>
            <a:r>
              <a:rPr lang="zh-CN" altLang="en-US" dirty="0"/>
              <a:t>次。下面一个稍微复杂一点，循环变量</a:t>
            </a:r>
            <a:r>
              <a:rPr lang="en-US" altLang="zh-CN" dirty="0"/>
              <a:t>j</a:t>
            </a:r>
            <a:r>
              <a:rPr lang="zh-CN" altLang="en-US" dirty="0"/>
              <a:t>界限是</a:t>
            </a:r>
            <a:r>
              <a:rPr lang="en-US" altLang="zh-CN" dirty="0"/>
              <a:t>n * n * n</a:t>
            </a:r>
            <a:r>
              <a:rPr lang="zh-CN" altLang="en-US" dirty="0"/>
              <a:t>，也就是</a:t>
            </a:r>
            <a:r>
              <a:rPr lang="en-US" altLang="zh-CN" dirty="0"/>
              <a:t>n</a:t>
            </a:r>
            <a:r>
              <a:rPr lang="en-US" altLang="zh-CN" baseline="30000" dirty="0"/>
              <a:t>3</a:t>
            </a:r>
            <a:r>
              <a:rPr lang="zh-CN" altLang="en-US" dirty="0"/>
              <a:t>，但是</a:t>
            </a:r>
            <a:r>
              <a:rPr lang="en-US" altLang="zh-CN" dirty="0"/>
              <a:t>j</a:t>
            </a:r>
            <a:r>
              <a:rPr lang="zh-CN" altLang="en-US" dirty="0"/>
              <a:t>每次是增加</a:t>
            </a:r>
            <a:r>
              <a:rPr lang="en-US" altLang="zh-CN" dirty="0"/>
              <a:t>2</a:t>
            </a:r>
            <a:r>
              <a:rPr lang="zh-CN" altLang="en-US" dirty="0"/>
              <a:t>的，所以总计循环次数是</a:t>
            </a:r>
            <a:r>
              <a:rPr lang="en-US" altLang="zh-CN" dirty="0"/>
              <a:t> n</a:t>
            </a:r>
            <a:r>
              <a:rPr lang="en-US" altLang="zh-CN" baseline="30000" dirty="0"/>
              <a:t>3</a:t>
            </a:r>
            <a:r>
              <a:rPr lang="en-US" altLang="zh-CN" dirty="0"/>
              <a:t>/2 </a:t>
            </a:r>
            <a:r>
              <a:rPr lang="zh-CN" altLang="en-US" dirty="0"/>
              <a:t>次。</a:t>
            </a:r>
            <a:endParaRPr lang="en-US" altLang="zh-CN" dirty="0"/>
          </a:p>
          <a:p>
            <a:endParaRPr lang="en-US" dirty="0"/>
          </a:p>
          <a:p>
            <a:r>
              <a:rPr lang="zh-CN" altLang="en-US" dirty="0"/>
              <a:t>同样，根据前面的提到的两条规则，我们可以得出</a:t>
            </a:r>
            <a:r>
              <a:rPr lang="en-US" altLang="zh-CN" dirty="0"/>
              <a:t>f(n) = 3n *</a:t>
            </a:r>
            <a:r>
              <a:rPr lang="zh-CN" altLang="en-US" dirty="0"/>
              <a:t> </a:t>
            </a:r>
            <a:r>
              <a:rPr lang="en-US" altLang="zh-CN" dirty="0"/>
              <a:t>(40 + n</a:t>
            </a:r>
            <a:r>
              <a:rPr lang="en-US" altLang="zh-CN" baseline="30000" dirty="0"/>
              <a:t>3</a:t>
            </a:r>
            <a:r>
              <a:rPr lang="en-US" altLang="zh-CN" dirty="0"/>
              <a:t>/2) = 3n/40 + 3n</a:t>
            </a:r>
            <a:r>
              <a:rPr lang="en-US" altLang="zh-CN" baseline="30000" dirty="0"/>
              <a:t>4</a:t>
            </a:r>
            <a:r>
              <a:rPr lang="en-US" altLang="zh-CN" dirty="0"/>
              <a:t>/2</a:t>
            </a:r>
            <a:r>
              <a:rPr lang="zh-CN" altLang="en-US" dirty="0"/>
              <a:t>，忽略小头</a:t>
            </a:r>
            <a:r>
              <a:rPr lang="en-US" altLang="zh-CN" dirty="0"/>
              <a:t>120n</a:t>
            </a:r>
            <a:r>
              <a:rPr lang="zh-CN" altLang="en-US" dirty="0"/>
              <a:t>，也忽略乘数常量</a:t>
            </a:r>
            <a:r>
              <a:rPr lang="en-US" altLang="zh-CN" dirty="0"/>
              <a:t>3/2</a:t>
            </a:r>
            <a:r>
              <a:rPr lang="zh-CN" altLang="en-US" dirty="0"/>
              <a:t>，最后得到该算法的复杂度是</a:t>
            </a:r>
            <a:r>
              <a:rPr lang="en-US" altLang="zh-CN" dirty="0"/>
              <a:t>O(n</a:t>
            </a:r>
            <a:r>
              <a:rPr lang="en-US" altLang="zh-CN" baseline="30000" dirty="0"/>
              <a:t>4</a:t>
            </a:r>
            <a:r>
              <a:rPr lang="en-US" altLang="zh-CN" dirty="0"/>
              <a:t>)</a:t>
            </a:r>
            <a:r>
              <a:rPr lang="zh-CN" altLang="en-US" dirty="0"/>
              <a: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那么什么是数据结构呢？我比较喜欢的一个定义是这样的：</a:t>
            </a:r>
            <a:endParaRPr lang="en-US" altLang="zh-CN" dirty="0"/>
          </a:p>
          <a:p>
            <a:endParaRPr lang="en-US" altLang="zh-CN" dirty="0"/>
          </a:p>
          <a:p>
            <a:r>
              <a:rPr lang="zh-CN" altLang="en-US" dirty="0"/>
              <a:t>数据结构是组织数据的一种方式，它的目标是有效的使用数据。</a:t>
            </a:r>
            <a:endParaRPr dirty="0"/>
          </a:p>
          <a:p>
            <a:endParaRPr lang="en-US" altLang="zh-CN" dirty="0"/>
          </a:p>
          <a:p>
            <a:r>
              <a:rPr lang="zh-CN" altLang="en-US" dirty="0"/>
              <a:t>这就是数据结构的定义，它是一种组织数据的方式，方便我们后续有效地去访问、查询或者更新数据。</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最后还有一些</a:t>
            </a:r>
            <a:r>
              <a:rPr kumimoji="1" lang="en-US" altLang="zh-CN" dirty="0"/>
              <a:t>Big-O</a:t>
            </a:r>
            <a:r>
              <a:rPr kumimoji="1" lang="zh-CN" altLang="en-US" dirty="0"/>
              <a:t>的例子，我这里简单说明一下：</a:t>
            </a:r>
            <a:endParaRPr kumimoji="1" lang="en-US" altLang="zh-CN" dirty="0"/>
          </a:p>
          <a:p>
            <a:endParaRPr kumimoji="1" lang="en-US" altLang="zh-CN" dirty="0"/>
          </a:p>
          <a:p>
            <a:pPr marL="457200" indent="-457200">
              <a:buAutoNum type="arabicPeriod"/>
            </a:pPr>
            <a:r>
              <a:rPr kumimoji="1" lang="zh-CN" altLang="en-US" dirty="0"/>
              <a:t>找出一个集合</a:t>
            </a:r>
            <a:r>
              <a:rPr kumimoji="1" lang="en-US" altLang="zh-CN" dirty="0"/>
              <a:t>set</a:t>
            </a:r>
            <a:r>
              <a:rPr kumimoji="1" lang="zh-CN" altLang="en-US" dirty="0"/>
              <a:t>的所有子集，复杂度是</a:t>
            </a:r>
            <a:r>
              <a:rPr kumimoji="1" lang="en-US" altLang="zh-CN" dirty="0"/>
              <a:t>O(2</a:t>
            </a:r>
            <a:r>
              <a:rPr kumimoji="1" lang="en-US" altLang="zh-CN" baseline="30000" dirty="0"/>
              <a:t>n</a:t>
            </a:r>
            <a:r>
              <a:rPr kumimoji="1" lang="en-US" altLang="zh-CN" dirty="0"/>
              <a:t>)</a:t>
            </a:r>
            <a:r>
              <a:rPr kumimoji="1" lang="zh-CN" altLang="en-US" dirty="0"/>
              <a:t>。</a:t>
            </a:r>
            <a:endParaRPr kumimoji="1" lang="en-US" altLang="zh-CN" dirty="0"/>
          </a:p>
          <a:p>
            <a:pPr marL="457200" indent="-457200">
              <a:buAutoNum type="arabicPeriod"/>
            </a:pPr>
            <a:r>
              <a:rPr kumimoji="1" lang="zh-CN" altLang="en-US" dirty="0"/>
              <a:t>找出一个字符串的全排列，复杂度是</a:t>
            </a:r>
            <a:r>
              <a:rPr kumimoji="1" lang="en-US" altLang="zh-CN" dirty="0"/>
              <a:t>O(n!)</a:t>
            </a:r>
            <a:r>
              <a:rPr kumimoji="1" lang="zh-CN" altLang="en-US" dirty="0"/>
              <a:t>。</a:t>
            </a:r>
            <a:endParaRPr kumimoji="1" lang="en-US" altLang="zh-CN" dirty="0"/>
          </a:p>
          <a:p>
            <a:pPr marL="457200" indent="-457200">
              <a:buAutoNum type="arabicPeriod"/>
            </a:pPr>
            <a:r>
              <a:rPr kumimoji="1" lang="zh-CN" altLang="en-US" dirty="0"/>
              <a:t>归并排序</a:t>
            </a:r>
            <a:r>
              <a:rPr kumimoji="1" lang="en-US" altLang="zh-CN" dirty="0" err="1"/>
              <a:t>MergeSort</a:t>
            </a:r>
            <a:r>
              <a:rPr kumimoji="1" lang="zh-CN" altLang="en-US" dirty="0"/>
              <a:t>，复杂度是</a:t>
            </a:r>
            <a:r>
              <a:rPr kumimoji="1" lang="en-US" altLang="zh-CN" dirty="0"/>
              <a:t>O(</a:t>
            </a:r>
            <a:r>
              <a:rPr kumimoji="1" lang="en-US" altLang="zh-CN" dirty="0" err="1"/>
              <a:t>nlog</a:t>
            </a:r>
            <a:r>
              <a:rPr kumimoji="1" lang="en-US" altLang="zh-CN" dirty="0"/>
              <a:t>(n))</a:t>
            </a:r>
            <a:r>
              <a:rPr kumimoji="1" lang="zh-CN" altLang="en-US" dirty="0"/>
              <a:t>。</a:t>
            </a:r>
            <a:endParaRPr kumimoji="1" lang="en-US" altLang="zh-CN" dirty="0"/>
          </a:p>
          <a:p>
            <a:pPr marL="457200" indent="-457200">
              <a:buAutoNum type="arabicPeriod"/>
            </a:pPr>
            <a:r>
              <a:rPr kumimoji="1" lang="zh-CN" altLang="en-US" dirty="0"/>
              <a:t>最后，对于一个</a:t>
            </a:r>
            <a:r>
              <a:rPr kumimoji="1" lang="en-US" altLang="zh-CN" dirty="0"/>
              <a:t>n * m</a:t>
            </a:r>
            <a:r>
              <a:rPr kumimoji="1" lang="zh-CN" altLang="en-US" dirty="0"/>
              <a:t>的矩阵，如果要迭代它的所有元素格，那么时间复杂度是</a:t>
            </a:r>
            <a:r>
              <a:rPr kumimoji="1" lang="en-US" altLang="zh-CN" dirty="0"/>
              <a:t>O(nm)</a:t>
            </a:r>
            <a:r>
              <a:rPr kumimoji="1" lang="zh-CN" altLang="en-US" dirty="0"/>
              <a:t>。</a:t>
            </a:r>
            <a:endParaRPr kumimoji="1" lang="en-US" altLang="zh-CN" dirty="0"/>
          </a:p>
          <a:p>
            <a:endParaRPr kumimoji="1" lang="en-US" altLang="zh-CN" dirty="0"/>
          </a:p>
          <a:p>
            <a:r>
              <a:rPr kumimoji="1" lang="zh-CN" altLang="en-US" dirty="0"/>
              <a:t>好，本节课算法复杂度和</a:t>
            </a:r>
            <a:r>
              <a:rPr kumimoji="1" lang="en-US" altLang="zh-CN" dirty="0"/>
              <a:t>Big-O</a:t>
            </a:r>
            <a:r>
              <a:rPr kumimoji="1" lang="zh-CN" altLang="en-US" dirty="0"/>
              <a:t>标记，我们就讲到这里，下节课我们来讲静态和动态数组，我们下节课再见！</a:t>
            </a:r>
            <a:endParaRPr kumimoji="1" lang="en-US" altLang="zh-CN" dirty="0"/>
          </a:p>
          <a:p>
            <a:pPr marL="457200" indent="-457200">
              <a:buAutoNum type="arabicPeriod"/>
            </a:pPr>
            <a:endParaRPr kumimoji="1" lang="en-US" altLang="zh-CN" dirty="0"/>
          </a:p>
          <a:p>
            <a:pPr marL="457200" indent="-457200">
              <a:buAutoNum type="arabicPeriod"/>
            </a:pPr>
            <a:endParaRPr kumimoji="1" lang="en-US" altLang="zh-CN" dirty="0"/>
          </a:p>
          <a:p>
            <a:pPr marL="457200" indent="-457200">
              <a:buAutoNum type="arabicPeriod"/>
            </a:pPr>
            <a:endParaRPr kumimoji="1" lang="en-US" altLang="zh-CN" dirty="0"/>
          </a:p>
          <a:p>
            <a:pPr marL="457200" indent="-457200">
              <a:buAutoNum type="arabicPeriod"/>
            </a:pPr>
            <a:endParaRPr kumimoji="1" lang="en-US" altLang="zh-CN" dirty="0"/>
          </a:p>
        </p:txBody>
      </p:sp>
    </p:spTree>
    <p:extLst>
      <p:ext uri="{BB962C8B-B14F-4D97-AF65-F5344CB8AC3E}">
        <p14:creationId xmlns:p14="http://schemas.microsoft.com/office/powerpoint/2010/main" val="1052590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13394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rPr lang="zh-CN" altLang="en-US" dirty="0"/>
              <a:t>知道了什么是数据结构，那么为什么数据结构如此重要？我们为什么要学数据结构呢？</a:t>
            </a:r>
            <a:r>
              <a:rPr dirty="0"/>
              <a:t> </a:t>
            </a:r>
          </a:p>
          <a:p>
            <a:endParaRPr lang="en-US" altLang="zh-CN" dirty="0"/>
          </a:p>
          <a:p>
            <a:r>
              <a:rPr lang="zh-CN" altLang="en-US" dirty="0"/>
              <a:t>我这边总结了三点：</a:t>
            </a:r>
            <a:endParaRPr lang="en-US" altLang="zh-CN" dirty="0"/>
          </a:p>
          <a:p>
            <a:endParaRPr lang="en-US" altLang="zh-CN" dirty="0"/>
          </a:p>
          <a:p>
            <a:r>
              <a:rPr lang="zh-CN" altLang="en-US" dirty="0"/>
              <a:t>第一点是，数据结构是创建高效算法的基础。</a:t>
            </a:r>
            <a:endParaRPr lang="en-US" altLang="zh-CN" dirty="0"/>
          </a:p>
          <a:p>
            <a:r>
              <a:rPr lang="zh-CN" altLang="en-US" dirty="0"/>
              <a:t>第二点是，数据结构可以帮助我们管理和组织数据。</a:t>
            </a:r>
            <a:endParaRPr lang="en-US" altLang="zh-CN" dirty="0"/>
          </a:p>
          <a:p>
            <a:r>
              <a:rPr lang="zh-CN" altLang="en-US" dirty="0"/>
              <a:t>第三点是，数据结构让代码变得整洁清晰，并且易于理解。</a:t>
            </a:r>
            <a:endParaRPr lang="en-US" altLang="zh-CN" dirty="0"/>
          </a:p>
          <a:p>
            <a:endParaRPr dirty="0"/>
          </a:p>
          <a:p>
            <a:r>
              <a:rPr lang="zh-CN" altLang="en-US" dirty="0"/>
              <a:t>顺便提一下，我发现优秀程序员和不合格的，或者一般程序员之间的主要差异在于，优秀程序员能够合理的选择和应用数据结构，来解决他们手头的编程任务。可以说，数据结构就是普通程序员和优先程序员之间的差异所在。这也说明了为什么每一个计算机专业的本科生都需要学习数据结构这门课程。</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p>
            <a:r>
              <a:rPr lang="zh-CN" altLang="en-US" dirty="0"/>
              <a:t>在正式讲解数据结构之前，我们先要来讲一下数据结构的抽象。这个说法本身有点抽象，其实我要讲的是抽象数据类型这个概念。</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rPr lang="zh-CN" altLang="en-US" dirty="0"/>
              <a:t>什么是抽象数据类型？它和数据结构有什么区别？好的，让我来回答这些问题：</a:t>
            </a:r>
            <a:endParaRPr lang="en-US" altLang="zh-CN" dirty="0"/>
          </a:p>
          <a:p>
            <a:endParaRPr lang="en-US" altLang="zh-CN" dirty="0"/>
          </a:p>
          <a:p>
            <a:r>
              <a:rPr lang="zh-CN" altLang="en-US" dirty="0"/>
              <a:t>抽象数据类型</a:t>
            </a:r>
            <a:r>
              <a:rPr lang="en-US" altLang="zh-CN" dirty="0"/>
              <a:t>(</a:t>
            </a:r>
            <a:r>
              <a:rPr lang="zh-CN" altLang="en-US" dirty="0"/>
              <a:t>英文称为</a:t>
            </a:r>
            <a:r>
              <a:rPr lang="en-US" altLang="zh-CN" dirty="0"/>
              <a:t>abstract data type</a:t>
            </a:r>
            <a:r>
              <a:rPr lang="zh-CN" altLang="en-US" dirty="0"/>
              <a:t>，简称</a:t>
            </a:r>
            <a:r>
              <a:rPr lang="en-US" altLang="zh-CN" dirty="0"/>
              <a:t>ADT)</a:t>
            </a:r>
            <a:r>
              <a:rPr lang="zh-CN" altLang="en-US" dirty="0"/>
              <a:t>，它是数据结构的一种抽象表示，它仅仅说明这个类型支持哪些接口，具体的数据结构实现必须遵循这些接口。</a:t>
            </a:r>
            <a:endParaRPr lang="en-US" altLang="zh-CN" dirty="0"/>
          </a:p>
          <a:p>
            <a:endParaRPr lang="en-US" altLang="zh-CN" dirty="0"/>
          </a:p>
          <a:p>
            <a:r>
              <a:rPr lang="zh-CN" altLang="en-US" dirty="0"/>
              <a:t>抽象数据类型只规范接口，并不规范具体的实现细节，也不规范具体采用哪种语言来实现。</a:t>
            </a:r>
            <a:endParaRPr lang="en-US" altLang="zh-CN" dirty="0"/>
          </a:p>
          <a:p>
            <a:endParaRPr lang="en-US" altLang="zh-CN" dirty="0"/>
          </a:p>
          <a:p>
            <a:r>
              <a:rPr lang="zh-CN" altLang="en-US" dirty="0"/>
              <a:t>举一个例子，说到这个</a:t>
            </a:r>
            <a:r>
              <a:rPr lang="en-US" altLang="zh-CN" dirty="0"/>
              <a:t>ADT</a:t>
            </a:r>
            <a:r>
              <a:rPr lang="zh-CN" altLang="en-US" dirty="0"/>
              <a:t>，我经常将它比喻为从地点</a:t>
            </a:r>
            <a:r>
              <a:rPr lang="en-US" altLang="zh-CN" dirty="0"/>
              <a:t>A</a:t>
            </a:r>
            <a:r>
              <a:rPr lang="zh-CN" altLang="en-US" dirty="0"/>
              <a:t>到地点</a:t>
            </a:r>
            <a:r>
              <a:rPr lang="en-US" altLang="zh-CN" dirty="0"/>
              <a:t>B</a:t>
            </a:r>
            <a:r>
              <a:rPr lang="zh-CN" altLang="en-US" dirty="0"/>
              <a:t>的运输方式。我们都知道，从地点</a:t>
            </a:r>
            <a:r>
              <a:rPr lang="en-US" altLang="zh-CN" dirty="0"/>
              <a:t>A</a:t>
            </a:r>
            <a:r>
              <a:rPr lang="zh-CN" altLang="en-US" dirty="0"/>
              <a:t>到地点</a:t>
            </a:r>
            <a:r>
              <a:rPr lang="en-US" altLang="zh-CN" dirty="0"/>
              <a:t>B</a:t>
            </a:r>
            <a:r>
              <a:rPr lang="zh-CN" altLang="en-US" dirty="0"/>
              <a:t>的运输方式有很多。一些具体的运输方式包括像走路，开车，或者通过火车等等。这些具体的运输方式就好比是数据结构。</a:t>
            </a:r>
            <a:endParaRPr lang="en-US" altLang="zh-CN" dirty="0"/>
          </a:p>
          <a:p>
            <a:endParaRPr lang="en-US" altLang="zh-CN" dirty="0"/>
          </a:p>
          <a:p>
            <a:r>
              <a:rPr lang="zh-CN" altLang="en-US" dirty="0"/>
              <a:t>下面我们来看一些例子。</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rPr lang="en-US" altLang="zh-CN" dirty="0"/>
              <a:t>PPT</a:t>
            </a:r>
            <a:r>
              <a:rPr lang="zh-CN" altLang="en-US" dirty="0"/>
              <a:t>的左边有一些抽象数据类型的例子，右边是具体的底层实现。比方说，列表</a:t>
            </a:r>
            <a:r>
              <a:rPr lang="en-US" altLang="zh-CN" dirty="0"/>
              <a:t>List</a:t>
            </a:r>
            <a:r>
              <a:rPr lang="zh-CN" altLang="en-US" dirty="0"/>
              <a:t>可以有两种实现方式，分别采用动态数组实现，或者采用链表来实现。它们都支持在列表中添加，移除和索引定位元素。</a:t>
            </a:r>
            <a:endParaRPr dirty="0"/>
          </a:p>
          <a:p>
            <a:endParaRPr lang="en-US" altLang="zh-CN" dirty="0"/>
          </a:p>
          <a:p>
            <a:r>
              <a:rPr lang="zh-CN" altLang="en-US" dirty="0"/>
              <a:t>再比如队列</a:t>
            </a:r>
            <a:r>
              <a:rPr lang="en-US" altLang="zh-CN" dirty="0"/>
              <a:t>Queue</a:t>
            </a:r>
            <a:r>
              <a:rPr lang="zh-CN" altLang="en-US" dirty="0"/>
              <a:t>和字典</a:t>
            </a:r>
            <a:r>
              <a:rPr lang="en-US" altLang="zh-CN" dirty="0"/>
              <a:t>Map</a:t>
            </a:r>
            <a:r>
              <a:rPr lang="zh-CN" altLang="en-US" dirty="0"/>
              <a:t>抽象数据类型，它们都可以有多种实现方式。注意，在队列</a:t>
            </a:r>
            <a:r>
              <a:rPr lang="en-US" altLang="zh-CN" dirty="0"/>
              <a:t>Queue</a:t>
            </a:r>
            <a:r>
              <a:rPr lang="zh-CN" altLang="en-US" dirty="0"/>
              <a:t>的实现方式中，我添加了基于栈的队列实现，实际上，我们确实可以用栈</a:t>
            </a:r>
            <a:r>
              <a:rPr lang="en-US" altLang="zh-CN" dirty="0"/>
              <a:t>Stack</a:t>
            </a:r>
            <a:r>
              <a:rPr lang="zh-CN" altLang="en-US" dirty="0"/>
              <a:t>来实现队列，虽然这种实现方式效率很差。</a:t>
            </a:r>
            <a:r>
              <a:rPr dirty="0"/>
              <a:t> </a:t>
            </a:r>
          </a:p>
          <a:p>
            <a:endParaRPr lang="en-US" altLang="zh-CN" dirty="0"/>
          </a:p>
          <a:p>
            <a:r>
              <a:rPr lang="zh-CN" altLang="en-US" dirty="0"/>
              <a:t>最后，我还在表中加了交通工具</a:t>
            </a:r>
            <a:r>
              <a:rPr lang="en-US" altLang="zh-CN" dirty="0"/>
              <a:t>Vehicle</a:t>
            </a:r>
            <a:r>
              <a:rPr lang="zh-CN" altLang="en-US" dirty="0"/>
              <a:t>，这个只是为了形象说明，如果交通工具是一种抽象，那么它可以有多种具体的实现，包括高尔夫球车，自行车，还有智能汽车。这些具体的交通工具都可以移动，转弯，或者停车，等等。</a:t>
            </a:r>
            <a:endParaRPr lang="en-US" altLang="zh-CN" dirty="0"/>
          </a:p>
          <a:p>
            <a:endParaRPr lang="en-US" altLang="zh-CN" dirty="0"/>
          </a:p>
          <a:p>
            <a:r>
              <a:rPr lang="zh-CN" altLang="en-US" dirty="0"/>
              <a:t>在实际应用中，人们可能会经常会混用数据结构和抽象数据类型这两个概念，比方说，某个人说</a:t>
            </a:r>
            <a:r>
              <a:rPr lang="en-US" altLang="zh-CN" dirty="0"/>
              <a:t>Map</a:t>
            </a:r>
            <a:r>
              <a:rPr lang="zh-CN" altLang="en-US" dirty="0"/>
              <a:t>，另外一个人说</a:t>
            </a:r>
            <a:r>
              <a:rPr lang="en-US" altLang="zh-CN" dirty="0"/>
              <a:t>hash map</a:t>
            </a:r>
            <a:r>
              <a:rPr lang="zh-CN" altLang="en-US" dirty="0"/>
              <a:t>，他们可能说得是同一个概念，但是经过我的解释，你现在应该可以理解两者的细微差异。</a:t>
            </a:r>
            <a:endParaRPr lang="en-US" altLang="zh-CN" dirty="0"/>
          </a:p>
          <a:p>
            <a:endParaRPr lang="en-US" altLang="zh-CN" dirty="0"/>
          </a:p>
          <a:p>
            <a:r>
              <a:rPr lang="zh-CN" altLang="en-US" dirty="0"/>
              <a:t>这里再强调一下，抽象数据类型仅定义它支持哪些行为，或者说方法，但是它并不定义这些方法具体是如何实现的。</a:t>
            </a:r>
            <a:endParaRPr lang="en-US" altLang="zh-CN" dirty="0"/>
          </a:p>
          <a:p>
            <a:endParaRPr lang="en-US" altLang="zh-CN" dirty="0"/>
          </a:p>
          <a:p>
            <a:r>
              <a:rPr lang="zh-CN" altLang="en-US" dirty="0"/>
              <a:t>好的，第一节课就讲这些内容，后续还有更多内容等着你学习。下节课我们会讲计算复杂度和</a:t>
            </a:r>
            <a:r>
              <a:rPr lang="en-US" altLang="zh-CN" dirty="0"/>
              <a:t>Big O</a:t>
            </a:r>
            <a:r>
              <a:rPr lang="zh-CN" altLang="en-US" dirty="0"/>
              <a:t>标记，我们下节课再见。</a:t>
            </a:r>
            <a:endParaRPr lang="en-US" altLang="zh-CN"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rPr lang="en-US" dirty="0" err="1"/>
              <a:t>好的</a:t>
            </a:r>
            <a:r>
              <a:rPr lang="zh-CN" altLang="en-US" dirty="0"/>
              <a:t>，既然我们已经学过抽象数据类型，那么下面我们来进一步学习一下计算复杂度这个概念。理解计算复杂度，可以帮助我们分析算法的执行性能。</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rPr lang="zh-CN" altLang="en-US" dirty="0"/>
              <a:t>作为程序员，我们经常会问自己两个问题：</a:t>
            </a:r>
            <a:endParaRPr lang="en-US" altLang="zh-CN" dirty="0"/>
          </a:p>
          <a:p>
            <a:endParaRPr lang="en-US" dirty="0"/>
          </a:p>
          <a:p>
            <a:r>
              <a:rPr lang="zh-CN" altLang="en-US" dirty="0"/>
              <a:t>第一个问题是：这个算法运行完成需要花费多少时间？</a:t>
            </a:r>
            <a:endParaRPr lang="en-US" altLang="zh-CN" dirty="0"/>
          </a:p>
          <a:p>
            <a:r>
              <a:rPr lang="zh-CN" altLang="en-US" dirty="0"/>
              <a:t>第二个问题是：这个算法完成计算的话，需要多少内存或者磁盘空间？</a:t>
            </a:r>
            <a:endParaRPr dirty="0"/>
          </a:p>
          <a:p>
            <a:endParaRPr lang="en-US" dirty="0"/>
          </a:p>
          <a:p>
            <a:r>
              <a:rPr lang="en-US" dirty="0" err="1"/>
              <a:t>如果你的程序在宇宙运行终结之前也运行不完</a:t>
            </a:r>
            <a:r>
              <a:rPr lang="zh-CN" altLang="en-US" dirty="0"/>
              <a:t>，那它就基本没有什么用。或者，虽然你的程序可以在常量时间内运行完成，但是它要占用巨大的空间，相当于互联网上所有文件字节数的总和，那么你的程序也没有什么用处。</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ata Structures an Introduction"/>
          <p:cNvSpPr txBox="1">
            <a:spLocks noGrp="1"/>
          </p:cNvSpPr>
          <p:nvPr>
            <p:ph type="ctrTitle"/>
          </p:nvPr>
        </p:nvSpPr>
        <p:spPr>
          <a:xfrm>
            <a:off x="540138" y="988060"/>
            <a:ext cx="11924524" cy="3978159"/>
          </a:xfrm>
          <a:prstGeom prst="rect">
            <a:avLst/>
          </a:prstGeom>
        </p:spPr>
        <p:txBody>
          <a:bodyPr/>
          <a:lstStyle>
            <a:lvl1pPr>
              <a:defRPr sz="10000" b="1"/>
            </a:lvl1pPr>
          </a:lstStyle>
          <a:p>
            <a:r>
              <a:rPr lang="zh-CN" altLang="en-US" dirty="0"/>
              <a:t>数据结构导学</a:t>
            </a:r>
            <a:endParaRPr dirty="0"/>
          </a:p>
        </p:txBody>
      </p:sp>
      <p:sp>
        <p:nvSpPr>
          <p:cNvPr id="120" name="William Fiset"/>
          <p:cNvSpPr txBox="1">
            <a:spLocks noGrp="1"/>
          </p:cNvSpPr>
          <p:nvPr>
            <p:ph type="subTitle" sz="quarter" idx="1"/>
          </p:nvPr>
        </p:nvSpPr>
        <p:spPr>
          <a:xfrm>
            <a:off x="1270000" y="6059869"/>
            <a:ext cx="10464800" cy="1130301"/>
          </a:xfrm>
          <a:prstGeom prst="rect">
            <a:avLst/>
          </a:prstGeom>
        </p:spPr>
        <p:txBody>
          <a:bodyPr>
            <a:normAutofit/>
          </a:bodyPr>
          <a:lstStyle>
            <a:lvl1pPr>
              <a:defRPr sz="4500"/>
            </a:lvl1pPr>
          </a:lstStyle>
          <a:p>
            <a:r>
              <a:rPr lang="en-US" altLang="zh-CN" dirty="0"/>
              <a:t>By </a:t>
            </a:r>
            <a:r>
              <a:rPr lang="zh-CN" altLang="en-US" dirty="0"/>
              <a:t>波波微课</a:t>
            </a:r>
            <a:r>
              <a:rPr lang="en-US" altLang="zh-CN" dirty="0"/>
              <a:t> &amp; </a:t>
            </a:r>
            <a:r>
              <a:rPr lang="en" altLang="zh-CN" dirty="0"/>
              <a:t>William </a:t>
            </a:r>
            <a:r>
              <a:rPr lang="en" altLang="zh-CN"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g-O Notation"/>
          <p:cNvSpPr txBox="1">
            <a:spLocks noGrp="1"/>
          </p:cNvSpPr>
          <p:nvPr>
            <p:ph type="title"/>
          </p:nvPr>
        </p:nvSpPr>
        <p:spPr>
          <a:prstGeom prst="rect">
            <a:avLst/>
          </a:prstGeom>
        </p:spPr>
        <p:txBody>
          <a:bodyPr/>
          <a:lstStyle>
            <a:lvl1pPr>
              <a:defRPr b="1"/>
            </a:lvl1pPr>
          </a:lstStyle>
          <a:p>
            <a:r>
              <a:rPr dirty="0"/>
              <a:t>Big-O</a:t>
            </a:r>
            <a:r>
              <a:rPr lang="zh-CN" altLang="en-US" dirty="0"/>
              <a:t>标记</a:t>
            </a:r>
            <a:endParaRPr dirty="0"/>
          </a:p>
        </p:txBody>
      </p:sp>
      <p:sp>
        <p:nvSpPr>
          <p:cNvPr id="165" name="Big-O notation gives an upper bound of the computational complexity of an algorithm in the worst case.…"/>
          <p:cNvSpPr txBox="1"/>
          <p:nvPr/>
        </p:nvSpPr>
        <p:spPr>
          <a:xfrm>
            <a:off x="620995" y="3017316"/>
            <a:ext cx="11762809" cy="371896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4700"/>
            </a:pPr>
            <a:r>
              <a:rPr lang="en-US" dirty="0"/>
              <a:t>Big-O</a:t>
            </a:r>
            <a:r>
              <a:rPr lang="zh-CN" altLang="en-US" dirty="0"/>
              <a:t>标记表示一个算法在</a:t>
            </a:r>
            <a:r>
              <a:rPr lang="zh-CN" altLang="en-US" b="1" dirty="0">
                <a:solidFill>
                  <a:srgbClr val="D55854"/>
                </a:solidFill>
              </a:rPr>
              <a:t>最坏</a:t>
            </a:r>
            <a:r>
              <a:rPr lang="zh-CN" altLang="en-US" dirty="0"/>
              <a:t>情况下的计算复杂度的上限。</a:t>
            </a:r>
            <a:endParaRPr dirty="0"/>
          </a:p>
          <a:p>
            <a:pPr>
              <a:defRPr sz="4700"/>
            </a:pPr>
            <a:endParaRPr dirty="0"/>
          </a:p>
          <a:p>
            <a:pPr>
              <a:defRPr sz="4700"/>
            </a:pPr>
            <a:r>
              <a:rPr lang="zh-CN" altLang="en-US" dirty="0"/>
              <a:t>即便是输入大小变得</a:t>
            </a:r>
            <a:r>
              <a:rPr lang="zh-CN" altLang="en-US" b="1" dirty="0">
                <a:solidFill>
                  <a:srgbClr val="D55854"/>
                </a:solidFill>
              </a:rPr>
              <a:t>任意大</a:t>
            </a:r>
            <a:r>
              <a:rPr lang="zh-CN" altLang="en-US" dirty="0"/>
              <a:t>，它也可以帮助我们量化一个算法的性能。</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Big-O Notation"/>
          <p:cNvSpPr txBox="1">
            <a:spLocks noGrp="1"/>
          </p:cNvSpPr>
          <p:nvPr>
            <p:ph type="title"/>
          </p:nvPr>
        </p:nvSpPr>
        <p:spPr>
          <a:prstGeom prst="rect">
            <a:avLst/>
          </a:prstGeom>
        </p:spPr>
        <p:txBody>
          <a:bodyPr/>
          <a:lstStyle>
            <a:lvl1pPr>
              <a:defRPr b="1"/>
            </a:lvl1pPr>
          </a:lstStyle>
          <a:p>
            <a:r>
              <a:rPr dirty="0"/>
              <a:t>Big-O </a:t>
            </a:r>
            <a:r>
              <a:rPr lang="zh-CN" altLang="en-US" dirty="0"/>
              <a:t>标记</a:t>
            </a:r>
            <a:endParaRPr dirty="0"/>
          </a:p>
        </p:txBody>
      </p:sp>
      <p:sp>
        <p:nvSpPr>
          <p:cNvPr id="170" name="n - The size of the input…"/>
          <p:cNvSpPr txBox="1"/>
          <p:nvPr/>
        </p:nvSpPr>
        <p:spPr>
          <a:xfrm>
            <a:off x="693292" y="2313606"/>
            <a:ext cx="11618217" cy="10259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dirty="0"/>
              <a:t>n </a:t>
            </a:r>
            <a:r>
              <a:rPr lang="en-US" altLang="zh-CN" dirty="0"/>
              <a:t>–</a:t>
            </a:r>
            <a:r>
              <a:rPr dirty="0"/>
              <a:t> </a:t>
            </a:r>
            <a:r>
              <a:rPr lang="zh-CN" altLang="en-US" dirty="0"/>
              <a:t>输入的大小</a:t>
            </a:r>
            <a:endParaRPr lang="en-US" altLang="zh-CN" dirty="0"/>
          </a:p>
          <a:p>
            <a:pPr>
              <a:defRPr sz="3000"/>
            </a:pPr>
            <a:r>
              <a:rPr lang="zh-CN" altLang="en-US" dirty="0"/>
              <a:t>复杂度从小到大排序</a:t>
            </a:r>
            <a:endParaRPr dirty="0"/>
          </a:p>
        </p:txBody>
      </p:sp>
      <p:sp>
        <p:nvSpPr>
          <p:cNvPr id="171" name="Constant Time: O(1)…"/>
          <p:cNvSpPr txBox="1"/>
          <p:nvPr/>
        </p:nvSpPr>
        <p:spPr>
          <a:xfrm>
            <a:off x="-227645" y="4064496"/>
            <a:ext cx="13232445" cy="40421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4500"/>
            </a:pPr>
            <a:r>
              <a:rPr lang="en" sz="3200" dirty="0"/>
              <a:t>Constant</a:t>
            </a:r>
            <a:r>
              <a:rPr lang="en-US" sz="3200" dirty="0"/>
              <a:t>(</a:t>
            </a:r>
            <a:r>
              <a:rPr lang="zh-CN" altLang="en-US" sz="3200" dirty="0"/>
              <a:t>常量级</a:t>
            </a:r>
            <a:r>
              <a:rPr lang="en-US" altLang="zh-CN" sz="3200" dirty="0"/>
              <a:t>)</a:t>
            </a:r>
            <a:r>
              <a:rPr lang="en" sz="3200" dirty="0"/>
              <a:t> Time</a:t>
            </a:r>
            <a:r>
              <a:rPr sz="3200" dirty="0"/>
              <a:t>: </a:t>
            </a:r>
            <a:r>
              <a:rPr sz="3200" b="1" dirty="0">
                <a:solidFill>
                  <a:schemeClr val="accent4">
                    <a:hueOff val="102361"/>
                    <a:satOff val="14118"/>
                    <a:lumOff val="10675"/>
                  </a:schemeClr>
                </a:solidFill>
              </a:rPr>
              <a:t>O(1)</a:t>
            </a:r>
          </a:p>
          <a:p>
            <a:pPr>
              <a:defRPr sz="4500"/>
            </a:pPr>
            <a:r>
              <a:rPr sz="3200" dirty="0"/>
              <a:t>  </a:t>
            </a:r>
            <a:r>
              <a:rPr lang="en" sz="3200" dirty="0"/>
              <a:t>Logarithmic(</a:t>
            </a:r>
            <a:r>
              <a:rPr lang="zh-CN" altLang="en" sz="3200" dirty="0"/>
              <a:t>对数</a:t>
            </a:r>
            <a:r>
              <a:rPr lang="zh-CN" altLang="en-US" sz="3200" dirty="0"/>
              <a:t>级</a:t>
            </a:r>
            <a:r>
              <a:rPr lang="en-US" altLang="zh-CN" sz="3200" dirty="0"/>
              <a:t>)</a:t>
            </a:r>
            <a:r>
              <a:rPr lang="zh-CN" altLang="en-US" sz="3200" dirty="0"/>
              <a:t> </a:t>
            </a:r>
            <a:r>
              <a:rPr lang="en" sz="3200" dirty="0"/>
              <a:t>Time</a:t>
            </a:r>
            <a:r>
              <a:rPr sz="3200" dirty="0"/>
              <a:t>: </a:t>
            </a:r>
            <a:r>
              <a:rPr sz="3200" b="1" dirty="0">
                <a:solidFill>
                  <a:schemeClr val="accent4">
                    <a:hueOff val="102361"/>
                    <a:satOff val="14118"/>
                    <a:lumOff val="10675"/>
                  </a:schemeClr>
                </a:solidFill>
              </a:rPr>
              <a:t>O(log(n))</a:t>
            </a:r>
          </a:p>
          <a:p>
            <a:pPr>
              <a:defRPr sz="4500"/>
            </a:pPr>
            <a:r>
              <a:rPr sz="3200" dirty="0"/>
              <a:t> </a:t>
            </a:r>
            <a:r>
              <a:rPr lang="zh-CN" altLang="en-US" sz="3200" dirty="0"/>
              <a:t> </a:t>
            </a:r>
            <a:r>
              <a:rPr lang="en" sz="3200" dirty="0"/>
              <a:t>Linear(</a:t>
            </a:r>
            <a:r>
              <a:rPr lang="zh-CN" altLang="en-US" sz="3200" dirty="0"/>
              <a:t>线性级</a:t>
            </a:r>
            <a:r>
              <a:rPr lang="en-US" altLang="zh-CN" sz="3200" dirty="0"/>
              <a:t>)</a:t>
            </a:r>
            <a:r>
              <a:rPr lang="zh-CN" altLang="en-US" sz="3200" dirty="0"/>
              <a:t> </a:t>
            </a:r>
            <a:r>
              <a:rPr lang="en" sz="3200" dirty="0"/>
              <a:t>Time</a:t>
            </a:r>
            <a:r>
              <a:rPr sz="3200" dirty="0"/>
              <a:t>:</a:t>
            </a:r>
            <a:r>
              <a:rPr lang="en-US" altLang="zh-CN" sz="3200" dirty="0"/>
              <a:t> </a:t>
            </a:r>
            <a:r>
              <a:rPr sz="3200" b="1" dirty="0">
                <a:solidFill>
                  <a:schemeClr val="accent4">
                    <a:hueOff val="102361"/>
                    <a:satOff val="14118"/>
                    <a:lumOff val="10675"/>
                  </a:schemeClr>
                </a:solidFill>
              </a:rPr>
              <a:t>O(n)</a:t>
            </a:r>
            <a:endParaRPr lang="en-US" sz="3200" b="1" dirty="0">
              <a:solidFill>
                <a:schemeClr val="accent4">
                  <a:hueOff val="102361"/>
                  <a:satOff val="14118"/>
                  <a:lumOff val="10675"/>
                </a:schemeClr>
              </a:solidFill>
            </a:endParaRPr>
          </a:p>
          <a:p>
            <a:pPr>
              <a:defRPr sz="4500"/>
            </a:pPr>
            <a:r>
              <a:rPr sz="3200" dirty="0" err="1"/>
              <a:t>Linearithmic</a:t>
            </a:r>
            <a:r>
              <a:rPr lang="en-US" sz="3200" dirty="0"/>
              <a:t>(</a:t>
            </a:r>
            <a:r>
              <a:rPr lang="zh-CN" altLang="en-US" sz="3200" dirty="0"/>
              <a:t>线性对数级</a:t>
            </a:r>
            <a:r>
              <a:rPr lang="en-US" altLang="zh-CN" sz="3200" dirty="0"/>
              <a:t>)</a:t>
            </a:r>
            <a:r>
              <a:rPr sz="3200" dirty="0"/>
              <a:t> Time:</a:t>
            </a:r>
            <a:r>
              <a:rPr lang="en-US" altLang="zh-CN" sz="3200" dirty="0"/>
              <a:t> </a:t>
            </a:r>
            <a:r>
              <a:rPr sz="3200" b="1" dirty="0">
                <a:solidFill>
                  <a:schemeClr val="accent4">
                    <a:hueOff val="102361"/>
                    <a:satOff val="14118"/>
                    <a:lumOff val="10675"/>
                  </a:schemeClr>
                </a:solidFill>
              </a:rPr>
              <a:t>O(</a:t>
            </a:r>
            <a:r>
              <a:rPr sz="3200" b="1" dirty="0" err="1">
                <a:solidFill>
                  <a:schemeClr val="accent4">
                    <a:hueOff val="102361"/>
                    <a:satOff val="14118"/>
                    <a:lumOff val="10675"/>
                  </a:schemeClr>
                </a:solidFill>
              </a:rPr>
              <a:t>nlog</a:t>
            </a:r>
            <a:r>
              <a:rPr sz="3200" b="1" dirty="0">
                <a:solidFill>
                  <a:schemeClr val="accent4">
                    <a:hueOff val="102361"/>
                    <a:satOff val="14118"/>
                    <a:lumOff val="10675"/>
                  </a:schemeClr>
                </a:solidFill>
              </a:rPr>
              <a:t>(n))</a:t>
            </a:r>
          </a:p>
          <a:p>
            <a:pPr>
              <a:defRPr sz="4500"/>
            </a:pPr>
            <a:r>
              <a:rPr sz="3200" dirty="0"/>
              <a:t>Quadratic</a:t>
            </a:r>
            <a:r>
              <a:rPr lang="en-US" altLang="zh-CN" sz="3200" dirty="0"/>
              <a:t>(</a:t>
            </a:r>
            <a:r>
              <a:rPr lang="zh-CN" altLang="en-US" sz="3200" dirty="0"/>
              <a:t>平方级</a:t>
            </a:r>
            <a:r>
              <a:rPr lang="en-US" altLang="zh-CN" sz="3200" dirty="0"/>
              <a:t>)</a:t>
            </a:r>
            <a:r>
              <a:rPr sz="3200" dirty="0"/>
              <a:t> Time: </a:t>
            </a:r>
            <a:r>
              <a:rPr sz="3200" b="1" dirty="0">
                <a:solidFill>
                  <a:schemeClr val="accent4">
                    <a:hueOff val="102361"/>
                    <a:satOff val="14118"/>
                    <a:lumOff val="10675"/>
                  </a:schemeClr>
                </a:solidFill>
              </a:rPr>
              <a:t>O(n</a:t>
            </a:r>
            <a:r>
              <a:rPr sz="3200" b="1" baseline="31999" dirty="0">
                <a:solidFill>
                  <a:schemeClr val="accent4">
                    <a:hueOff val="102361"/>
                    <a:satOff val="14118"/>
                    <a:lumOff val="10675"/>
                  </a:schemeClr>
                </a:solidFill>
              </a:rPr>
              <a:t>2</a:t>
            </a:r>
            <a:r>
              <a:rPr sz="3200" b="1" dirty="0">
                <a:solidFill>
                  <a:schemeClr val="accent4">
                    <a:hueOff val="102361"/>
                    <a:satOff val="14118"/>
                    <a:lumOff val="10675"/>
                  </a:schemeClr>
                </a:solidFill>
              </a:rPr>
              <a:t>)</a:t>
            </a:r>
          </a:p>
          <a:p>
            <a:pPr>
              <a:defRPr sz="4500"/>
            </a:pPr>
            <a:r>
              <a:rPr sz="3200" dirty="0"/>
              <a:t>    Cubic</a:t>
            </a:r>
            <a:r>
              <a:rPr lang="en-US" altLang="zh-CN" sz="3200" dirty="0"/>
              <a:t>(</a:t>
            </a:r>
            <a:r>
              <a:rPr lang="zh-CN" altLang="en-US" sz="3200" dirty="0"/>
              <a:t>立方级</a:t>
            </a:r>
            <a:r>
              <a:rPr lang="en-US" altLang="zh-CN" sz="3200" dirty="0"/>
              <a:t>)</a:t>
            </a:r>
            <a:r>
              <a:rPr sz="3200" dirty="0"/>
              <a:t> Time: </a:t>
            </a:r>
            <a:r>
              <a:rPr sz="3200" b="1" dirty="0">
                <a:solidFill>
                  <a:schemeClr val="accent4">
                    <a:hueOff val="102361"/>
                    <a:satOff val="14118"/>
                    <a:lumOff val="10675"/>
                  </a:schemeClr>
                </a:solidFill>
              </a:rPr>
              <a:t>O(n</a:t>
            </a:r>
            <a:r>
              <a:rPr sz="3200" b="1" baseline="31999" dirty="0">
                <a:solidFill>
                  <a:schemeClr val="accent4">
                    <a:hueOff val="102361"/>
                    <a:satOff val="14118"/>
                    <a:lumOff val="10675"/>
                  </a:schemeClr>
                </a:solidFill>
              </a:rPr>
              <a:t>3</a:t>
            </a:r>
            <a:r>
              <a:rPr sz="3200" b="1" dirty="0">
                <a:solidFill>
                  <a:schemeClr val="accent4">
                    <a:hueOff val="102361"/>
                    <a:satOff val="14118"/>
                    <a:lumOff val="10675"/>
                  </a:schemeClr>
                </a:solidFill>
              </a:rPr>
              <a:t>)</a:t>
            </a:r>
          </a:p>
          <a:p>
            <a:pPr>
              <a:defRPr sz="4500"/>
            </a:pPr>
            <a:r>
              <a:rPr sz="3200" dirty="0"/>
              <a:t>   </a:t>
            </a:r>
            <a:r>
              <a:rPr lang="en-US" altLang="zh-CN" sz="3200" dirty="0"/>
              <a:t> </a:t>
            </a:r>
            <a:r>
              <a:rPr sz="3200" dirty="0"/>
              <a:t>Exponential</a:t>
            </a:r>
            <a:r>
              <a:rPr lang="zh-CN" altLang="en-US" sz="3200" dirty="0"/>
              <a:t>（指数级</a:t>
            </a:r>
            <a:r>
              <a:rPr lang="en-US" altLang="zh-CN" sz="3200" dirty="0"/>
              <a:t>)</a:t>
            </a:r>
            <a:r>
              <a:rPr sz="3200" dirty="0"/>
              <a:t> Tim</a:t>
            </a:r>
            <a:r>
              <a:rPr lang="en-US" altLang="zh-CN" sz="3200" dirty="0"/>
              <a:t>e</a:t>
            </a:r>
            <a:r>
              <a:rPr sz="3200" dirty="0"/>
              <a:t>:</a:t>
            </a:r>
            <a:r>
              <a:rPr lang="en-US" altLang="zh-CN" sz="3200" dirty="0"/>
              <a:t> </a:t>
            </a:r>
            <a:r>
              <a:rPr sz="3200" b="1" dirty="0">
                <a:solidFill>
                  <a:schemeClr val="accent4">
                    <a:hueOff val="102361"/>
                    <a:satOff val="14118"/>
                    <a:lumOff val="10675"/>
                  </a:schemeClr>
                </a:solidFill>
              </a:rPr>
              <a:t>O(b</a:t>
            </a:r>
            <a:r>
              <a:rPr sz="3200" b="1" baseline="31999" dirty="0">
                <a:solidFill>
                  <a:schemeClr val="accent4">
                    <a:hueOff val="102361"/>
                    <a:satOff val="14118"/>
                    <a:lumOff val="10675"/>
                  </a:schemeClr>
                </a:solidFill>
              </a:rPr>
              <a:t>n</a:t>
            </a:r>
            <a:r>
              <a:rPr sz="3200" b="1" dirty="0">
                <a:solidFill>
                  <a:schemeClr val="accent4">
                    <a:hueOff val="102361"/>
                    <a:satOff val="14118"/>
                    <a:lumOff val="10675"/>
                  </a:schemeClr>
                </a:solidFill>
              </a:rPr>
              <a:t>)</a:t>
            </a:r>
            <a:r>
              <a:rPr sz="3200" dirty="0"/>
              <a:t>, b &gt; 1</a:t>
            </a:r>
          </a:p>
          <a:p>
            <a:pPr>
              <a:defRPr sz="4500"/>
            </a:pPr>
            <a:r>
              <a:rPr sz="3200" dirty="0"/>
              <a:t>Factorial</a:t>
            </a:r>
            <a:r>
              <a:rPr lang="zh-CN" altLang="en-US" sz="3200" dirty="0"/>
              <a:t>（阶乘级</a:t>
            </a:r>
            <a:r>
              <a:rPr lang="en-US" altLang="zh-CN" sz="3200" dirty="0"/>
              <a:t>)</a:t>
            </a:r>
            <a:r>
              <a:rPr sz="3200" dirty="0"/>
              <a:t> Time: </a:t>
            </a:r>
            <a:r>
              <a:rPr sz="3200" b="1" dirty="0">
                <a:solidFill>
                  <a:schemeClr val="accent4">
                    <a:hueOff val="102361"/>
                    <a:satOff val="14118"/>
                    <a:lumOff val="10675"/>
                  </a:schemeClr>
                </a:solidFill>
              </a:rPr>
              <a:t>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Big-O Properties"/>
          <p:cNvSpPr txBox="1">
            <a:spLocks noGrp="1"/>
          </p:cNvSpPr>
          <p:nvPr>
            <p:ph type="title"/>
          </p:nvPr>
        </p:nvSpPr>
        <p:spPr>
          <a:prstGeom prst="rect">
            <a:avLst/>
          </a:prstGeom>
        </p:spPr>
        <p:txBody>
          <a:bodyPr/>
          <a:lstStyle>
            <a:lvl1pPr>
              <a:defRPr b="1"/>
            </a:lvl1pPr>
          </a:lstStyle>
          <a:p>
            <a:r>
              <a:rPr dirty="0"/>
              <a:t>Big-O</a:t>
            </a:r>
            <a:r>
              <a:rPr lang="zh-CN" altLang="en-US" dirty="0"/>
              <a:t> 特性</a:t>
            </a:r>
            <a:endParaRPr dirty="0"/>
          </a:p>
        </p:txBody>
      </p:sp>
      <p:sp>
        <p:nvSpPr>
          <p:cNvPr id="176" name="Practical examples coming up don’t worry :)"/>
          <p:cNvSpPr txBox="1"/>
          <p:nvPr/>
        </p:nvSpPr>
        <p:spPr>
          <a:xfrm>
            <a:off x="3536844" y="8702628"/>
            <a:ext cx="5931111"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rPr lang="zh-CN" altLang="en-US" dirty="0"/>
              <a:t>别着急，马上会给出实际例子</a:t>
            </a:r>
            <a:r>
              <a:rPr dirty="0"/>
              <a:t>:)</a:t>
            </a:r>
          </a:p>
        </p:txBody>
      </p:sp>
      <p:sp>
        <p:nvSpPr>
          <p:cNvPr id="177" name="O(cn) = O(n), c &gt; 0"/>
          <p:cNvSpPr txBox="1"/>
          <p:nvPr/>
        </p:nvSpPr>
        <p:spPr>
          <a:xfrm>
            <a:off x="2063870" y="3140616"/>
            <a:ext cx="809677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          </a:t>
            </a:r>
            <a:r>
              <a:rPr b="1"/>
              <a:t>O(cn)</a:t>
            </a:r>
            <a:r>
              <a:t> = </a:t>
            </a:r>
            <a:r>
              <a:rPr b="1">
                <a:solidFill>
                  <a:schemeClr val="accent4">
                    <a:hueOff val="102361"/>
                    <a:satOff val="14118"/>
                    <a:lumOff val="10675"/>
                  </a:schemeClr>
                </a:solidFill>
              </a:rPr>
              <a:t>O(n)</a:t>
            </a:r>
            <a:r>
              <a:t>, c &gt; 0</a:t>
            </a:r>
          </a:p>
        </p:txBody>
      </p:sp>
      <p:sp>
        <p:nvSpPr>
          <p:cNvPr id="178" name="Let f be a function that describes the running time of a particular algorithm for an input of size n:…"/>
          <p:cNvSpPr txBox="1"/>
          <p:nvPr/>
        </p:nvSpPr>
        <p:spPr>
          <a:xfrm>
            <a:off x="1291948" y="4668242"/>
            <a:ext cx="10420904" cy="34265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假定</a:t>
            </a:r>
            <a:r>
              <a:rPr lang="en-US" altLang="zh-CN" dirty="0"/>
              <a:t>f</a:t>
            </a:r>
            <a:r>
              <a:rPr lang="zh-CN" altLang="en-US" dirty="0"/>
              <a:t>表示一个函数，它描述某个算法在给定输入</a:t>
            </a:r>
            <a:r>
              <a:rPr lang="en-US" altLang="zh-CN" dirty="0"/>
              <a:t>n</a:t>
            </a:r>
            <a:r>
              <a:rPr lang="zh-CN" altLang="en-US" dirty="0"/>
              <a:t>情况下的运行时间</a:t>
            </a:r>
            <a:r>
              <a:rPr dirty="0"/>
              <a:t> </a:t>
            </a:r>
          </a:p>
          <a:p>
            <a:endParaRPr dirty="0"/>
          </a:p>
          <a:p>
            <a:r>
              <a:rPr dirty="0"/>
              <a:t>f(n) = 7log(n)</a:t>
            </a:r>
            <a:r>
              <a:rPr baseline="31999" dirty="0"/>
              <a:t>3</a:t>
            </a:r>
            <a:r>
              <a:rPr dirty="0"/>
              <a:t> + 15n</a:t>
            </a:r>
            <a:r>
              <a:rPr baseline="31999" dirty="0"/>
              <a:t>2</a:t>
            </a:r>
            <a:r>
              <a:rPr dirty="0"/>
              <a:t> + 2n</a:t>
            </a:r>
            <a:r>
              <a:rPr baseline="31999" dirty="0"/>
              <a:t>3</a:t>
            </a:r>
            <a:r>
              <a:rPr dirty="0"/>
              <a:t> + 8</a:t>
            </a:r>
            <a:endParaRPr baseline="31999" dirty="0"/>
          </a:p>
          <a:p>
            <a:endParaRPr b="1" dirty="0">
              <a:solidFill>
                <a:schemeClr val="accent4">
                  <a:hueOff val="102361"/>
                  <a:satOff val="14118"/>
                  <a:lumOff val="10675"/>
                </a:schemeClr>
              </a:solidFill>
            </a:endParaRPr>
          </a:p>
          <a:p>
            <a:r>
              <a:rPr dirty="0"/>
              <a:t>O(f(n))</a:t>
            </a:r>
            <a:r>
              <a:rPr b="1" dirty="0"/>
              <a:t> =</a:t>
            </a:r>
            <a:r>
              <a:rPr b="1" dirty="0">
                <a:solidFill>
                  <a:schemeClr val="accent4">
                    <a:hueOff val="102361"/>
                    <a:satOff val="14118"/>
                    <a:lumOff val="10675"/>
                  </a:schemeClr>
                </a:solidFill>
              </a:rPr>
              <a:t> O(n</a:t>
            </a:r>
            <a:r>
              <a:rPr b="1" baseline="31999" dirty="0">
                <a:solidFill>
                  <a:schemeClr val="accent4">
                    <a:hueOff val="102361"/>
                    <a:satOff val="14118"/>
                    <a:lumOff val="10675"/>
                  </a:schemeClr>
                </a:solidFill>
              </a:rPr>
              <a:t>3</a:t>
            </a:r>
            <a:r>
              <a:rPr b="1" dirty="0">
                <a:solidFill>
                  <a:schemeClr val="accent4">
                    <a:hueOff val="102361"/>
                    <a:satOff val="14118"/>
                    <a:lumOff val="10675"/>
                  </a:schemeClr>
                </a:solidFill>
              </a:rPr>
              <a:t>)</a:t>
            </a:r>
          </a:p>
        </p:txBody>
      </p:sp>
      <p:sp>
        <p:nvSpPr>
          <p:cNvPr id="179" name="O(n + c) = O(n)"/>
          <p:cNvSpPr txBox="1"/>
          <p:nvPr/>
        </p:nvSpPr>
        <p:spPr>
          <a:xfrm>
            <a:off x="3990673" y="2487328"/>
            <a:ext cx="42431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t>O(n + c)</a:t>
            </a:r>
            <a:r>
              <a:t> = </a:t>
            </a:r>
            <a:r>
              <a:rPr b="1">
                <a:solidFill>
                  <a:schemeClr val="accent4">
                    <a:hueOff val="102361"/>
                    <a:satOff val="14118"/>
                    <a:lumOff val="10675"/>
                  </a:schemeClr>
                </a:solidFill>
              </a:rPr>
              <a:t>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184" name="a := 1…"/>
          <p:cNvSpPr txBox="1"/>
          <p:nvPr/>
        </p:nvSpPr>
        <p:spPr>
          <a:xfrm>
            <a:off x="714434" y="5693529"/>
            <a:ext cx="4701928" cy="2311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a := 1</a:t>
            </a:r>
          </a:p>
          <a:p>
            <a:pPr algn="l">
              <a:defRPr sz="5000"/>
            </a:pPr>
            <a:r>
              <a:t>b := 2</a:t>
            </a:r>
          </a:p>
          <a:p>
            <a:pPr algn="l">
              <a:defRPr sz="5000"/>
            </a:pPr>
            <a:r>
              <a:t>c := a + 5*b</a:t>
            </a:r>
          </a:p>
        </p:txBody>
      </p:sp>
      <p:sp>
        <p:nvSpPr>
          <p:cNvPr id="185" name="The following run in constant time: O(1)"/>
          <p:cNvSpPr txBox="1"/>
          <p:nvPr/>
        </p:nvSpPr>
        <p:spPr>
          <a:xfrm>
            <a:off x="2403524" y="3298937"/>
            <a:ext cx="8197758"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800"/>
            </a:pPr>
            <a:r>
              <a:rPr lang="zh-CN" altLang="en-US" dirty="0"/>
              <a:t>下面是常量级运行时间的例子</a:t>
            </a:r>
            <a:r>
              <a:rPr lang="en-US" altLang="zh-CN" dirty="0"/>
              <a:t>:</a:t>
            </a:r>
            <a:r>
              <a:rPr dirty="0"/>
              <a:t> </a:t>
            </a:r>
            <a:r>
              <a:rPr b="1" dirty="0">
                <a:solidFill>
                  <a:schemeClr val="accent4">
                    <a:hueOff val="102361"/>
                    <a:satOff val="14118"/>
                    <a:lumOff val="10675"/>
                  </a:schemeClr>
                </a:solidFill>
              </a:rPr>
              <a:t>O(1)</a:t>
            </a:r>
          </a:p>
        </p:txBody>
      </p:sp>
      <p:sp>
        <p:nvSpPr>
          <p:cNvPr id="186" name="i := 0…"/>
          <p:cNvSpPr txBox="1"/>
          <p:nvPr/>
        </p:nvSpPr>
        <p:spPr>
          <a:xfrm>
            <a:off x="6475903" y="5551102"/>
            <a:ext cx="6231137" cy="304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11 </a:t>
            </a:r>
            <a:r>
              <a:rPr>
                <a:solidFill>
                  <a:schemeClr val="accent5">
                    <a:hueOff val="101205"/>
                    <a:satOff val="-13598"/>
                    <a:lumOff val="23877"/>
                  </a:schemeClr>
                </a:solidFill>
              </a:rPr>
              <a:t>Do</a:t>
            </a:r>
          </a:p>
          <a:p>
            <a:pPr algn="l">
              <a:defRPr sz="5000"/>
            </a:pPr>
            <a:r>
              <a:t>    i = i + 1</a:t>
            </a:r>
          </a:p>
          <a:p>
            <a:pPr algn="l">
              <a:defRPr sz="5000"/>
            </a:pPr>
            <a:r>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191" name="i := 0…"/>
          <p:cNvSpPr txBox="1"/>
          <p:nvPr/>
        </p:nvSpPr>
        <p:spPr>
          <a:xfrm>
            <a:off x="446564" y="5222561"/>
            <a:ext cx="5848834" cy="304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+ 1</a:t>
            </a:r>
          </a:p>
          <a:p>
            <a:pPr algn="l">
              <a:defRPr sz="5000"/>
            </a:pPr>
            <a:r>
              <a:t>   </a:t>
            </a:r>
          </a:p>
        </p:txBody>
      </p:sp>
      <p:sp>
        <p:nvSpPr>
          <p:cNvPr id="192" name="The following run in linear time: O(n)"/>
          <p:cNvSpPr txBox="1"/>
          <p:nvPr/>
        </p:nvSpPr>
        <p:spPr>
          <a:xfrm>
            <a:off x="2403526" y="3298937"/>
            <a:ext cx="8197757"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800"/>
            </a:pPr>
            <a:r>
              <a:rPr lang="zh-CN" altLang="en-US" dirty="0"/>
              <a:t>下面是线性级运行时间的例子</a:t>
            </a:r>
            <a:r>
              <a:rPr dirty="0"/>
              <a:t>: </a:t>
            </a:r>
            <a:r>
              <a:rPr b="1" dirty="0">
                <a:solidFill>
                  <a:schemeClr val="accent4">
                    <a:hueOff val="102361"/>
                    <a:satOff val="14118"/>
                    <a:lumOff val="10675"/>
                  </a:schemeClr>
                </a:solidFill>
              </a:rPr>
              <a:t>O(n)</a:t>
            </a:r>
          </a:p>
        </p:txBody>
      </p:sp>
      <p:sp>
        <p:nvSpPr>
          <p:cNvPr id="193" name="i := 0…"/>
          <p:cNvSpPr txBox="1"/>
          <p:nvPr/>
        </p:nvSpPr>
        <p:spPr>
          <a:xfrm>
            <a:off x="7217402" y="5222561"/>
            <a:ext cx="5848834" cy="3048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+ 3</a:t>
            </a:r>
          </a:p>
          <a:p>
            <a:pPr algn="l">
              <a:defRPr sz="5000"/>
            </a:pPr>
            <a:r>
              <a:t>   </a:t>
            </a:r>
          </a:p>
        </p:txBody>
      </p:sp>
      <p:sp>
        <p:nvSpPr>
          <p:cNvPr id="194" name="f(n) = n…"/>
          <p:cNvSpPr txBox="1"/>
          <p:nvPr/>
        </p:nvSpPr>
        <p:spPr>
          <a:xfrm>
            <a:off x="1387027" y="7980867"/>
            <a:ext cx="3967908"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a:t>
            </a:r>
          </a:p>
          <a:p>
            <a:r>
              <a:t>O(f(n)) = </a:t>
            </a:r>
            <a:r>
              <a:rPr b="1">
                <a:solidFill>
                  <a:schemeClr val="accent4">
                    <a:hueOff val="102361"/>
                    <a:satOff val="14118"/>
                    <a:lumOff val="10675"/>
                  </a:schemeClr>
                </a:solidFill>
              </a:rPr>
              <a:t>O(n)</a:t>
            </a:r>
          </a:p>
        </p:txBody>
      </p:sp>
      <p:sp>
        <p:nvSpPr>
          <p:cNvPr id="195" name="f(n) = n/3…"/>
          <p:cNvSpPr txBox="1"/>
          <p:nvPr/>
        </p:nvSpPr>
        <p:spPr>
          <a:xfrm>
            <a:off x="8157865" y="7980867"/>
            <a:ext cx="3967908"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n/3</a:t>
            </a:r>
          </a:p>
          <a:p>
            <a:r>
              <a:t>O(f(n)) = </a:t>
            </a:r>
            <a:r>
              <a:rPr b="1">
                <a:solidFill>
                  <a:schemeClr val="accent4">
                    <a:hueOff val="102361"/>
                    <a:satOff val="14118"/>
                    <a:lumOff val="10675"/>
                  </a:schemeClr>
                </a:solidFill>
              </a:rPr>
              <a:t>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00" name="For (i := 0 ; i &lt; n; i = i + 1)"/>
          <p:cNvSpPr txBox="1"/>
          <p:nvPr/>
        </p:nvSpPr>
        <p:spPr>
          <a:xfrm>
            <a:off x="1464280" y="4508500"/>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1" name="For (j := 0 ; j &lt; n; j = j + 1)"/>
          <p:cNvSpPr txBox="1"/>
          <p:nvPr/>
        </p:nvSpPr>
        <p:spPr>
          <a:xfrm>
            <a:off x="2617975" y="5141360"/>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a:solidFill>
                  <a:schemeClr val="accent5">
                    <a:hueOff val="101205"/>
                    <a:satOff val="-13598"/>
                    <a:lumOff val="23877"/>
                  </a:schemeClr>
                </a:solidFill>
              </a:rPr>
              <a:t>F</a:t>
            </a:r>
            <a:r>
              <a:rPr b="1">
                <a:solidFill>
                  <a:schemeClr val="accent5">
                    <a:hueOff val="101205"/>
                    <a:satOff val="-13598"/>
                    <a:lumOff val="23877"/>
                  </a:schemeClr>
                </a:solidFill>
              </a:rPr>
              <a:t>or</a:t>
            </a:r>
            <a:r>
              <a:t> (j := 0 ; j &lt; n; j = j + 1)</a:t>
            </a:r>
          </a:p>
          <a:p>
            <a:pPr algn="l"/>
            <a:r>
              <a:t>   </a:t>
            </a:r>
          </a:p>
        </p:txBody>
      </p:sp>
      <p:sp>
        <p:nvSpPr>
          <p:cNvPr id="202" name="For (i := 0 ; i &lt; n; i = i + 1)"/>
          <p:cNvSpPr txBox="1"/>
          <p:nvPr/>
        </p:nvSpPr>
        <p:spPr>
          <a:xfrm>
            <a:off x="1464280" y="74232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3" name="For (j := i ; j &lt; n; j = j + 1)"/>
          <p:cNvSpPr txBox="1"/>
          <p:nvPr/>
        </p:nvSpPr>
        <p:spPr>
          <a:xfrm>
            <a:off x="2617975" y="81090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dirty="0">
                <a:solidFill>
                  <a:schemeClr val="accent5">
                    <a:hueOff val="101205"/>
                    <a:satOff val="-13598"/>
                    <a:lumOff val="23877"/>
                  </a:schemeClr>
                </a:solidFill>
              </a:rPr>
              <a:t>For</a:t>
            </a:r>
            <a:r>
              <a:rPr dirty="0"/>
              <a:t> (j := </a:t>
            </a:r>
            <a:r>
              <a:rPr dirty="0" err="1"/>
              <a:t>i</a:t>
            </a:r>
            <a:r>
              <a:rPr dirty="0"/>
              <a:t> ; j &lt; n; j = j + 1)</a:t>
            </a:r>
          </a:p>
          <a:p>
            <a:pPr algn="l"/>
            <a:r>
              <a:rPr dirty="0"/>
              <a:t>   </a:t>
            </a:r>
          </a:p>
        </p:txBody>
      </p:sp>
      <p:sp>
        <p:nvSpPr>
          <p:cNvPr id="204" name="Both of the following run in quadratic time.…"/>
          <p:cNvSpPr txBox="1"/>
          <p:nvPr/>
        </p:nvSpPr>
        <p:spPr>
          <a:xfrm>
            <a:off x="169754" y="2260863"/>
            <a:ext cx="12665327" cy="176458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下面两个都是平方级运行时间的例子</a:t>
            </a:r>
            <a:endParaRPr lang="en-US" altLang="zh-CN" dirty="0"/>
          </a:p>
          <a:p>
            <a:r>
              <a:rPr lang="zh-CN" altLang="en-US" dirty="0"/>
              <a:t>第一个例子很明显，因为内外循环都是</a:t>
            </a:r>
            <a:r>
              <a:rPr lang="en-US" altLang="zh-CN" dirty="0"/>
              <a:t>n</a:t>
            </a:r>
            <a:r>
              <a:rPr lang="zh-CN" altLang="en-US" dirty="0"/>
              <a:t>次，</a:t>
            </a:r>
            <a:r>
              <a:rPr i="1" dirty="0"/>
              <a:t>n*n</a:t>
            </a:r>
            <a:r>
              <a:rPr dirty="0"/>
              <a:t> = </a:t>
            </a:r>
            <a:r>
              <a:rPr b="1" dirty="0">
                <a:solidFill>
                  <a:schemeClr val="accent4">
                    <a:hueOff val="102361"/>
                    <a:satOff val="14118"/>
                    <a:lumOff val="10675"/>
                  </a:schemeClr>
                </a:solidFill>
              </a:rPr>
              <a:t>O(n</a:t>
            </a:r>
            <a:r>
              <a:rPr b="1" baseline="31999" dirty="0">
                <a:solidFill>
                  <a:schemeClr val="accent4">
                    <a:hueOff val="102361"/>
                    <a:satOff val="14118"/>
                    <a:lumOff val="10675"/>
                  </a:schemeClr>
                </a:solidFill>
              </a:rPr>
              <a:t>2</a:t>
            </a:r>
            <a:r>
              <a:rPr b="1" dirty="0">
                <a:solidFill>
                  <a:schemeClr val="accent4">
                    <a:hueOff val="102361"/>
                    <a:satOff val="14118"/>
                    <a:lumOff val="10675"/>
                  </a:schemeClr>
                </a:solidFill>
              </a:rPr>
              <a:t>)</a:t>
            </a:r>
            <a:r>
              <a:rPr lang="en-US" altLang="zh-CN" dirty="0"/>
              <a:t>,</a:t>
            </a:r>
            <a:r>
              <a:rPr lang="zh-CN" altLang="en-US" dirty="0"/>
              <a:t> </a:t>
            </a:r>
            <a:endParaRPr lang="en-US" altLang="zh-CN" dirty="0"/>
          </a:p>
          <a:p>
            <a:r>
              <a:rPr lang="zh-CN" altLang="en-US" dirty="0"/>
              <a:t>但是第二个例子呢</a:t>
            </a:r>
            <a:r>
              <a:rPr dirty="0"/>
              <a:t>?</a:t>
            </a:r>
          </a:p>
        </p:txBody>
      </p:sp>
      <p:sp>
        <p:nvSpPr>
          <p:cNvPr id="205" name="^ replaced 0 with i"/>
          <p:cNvSpPr txBox="1"/>
          <p:nvPr/>
        </p:nvSpPr>
        <p:spPr>
          <a:xfrm>
            <a:off x="5396987" y="8729305"/>
            <a:ext cx="499816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rPr dirty="0"/>
              <a:t>^ </a:t>
            </a:r>
            <a:r>
              <a:rPr lang="zh-CN" altLang="en-US" dirty="0"/>
              <a:t>这里不是</a:t>
            </a:r>
            <a:r>
              <a:rPr lang="en-US" altLang="zh-CN" dirty="0"/>
              <a:t> 0</a:t>
            </a:r>
            <a:r>
              <a:rPr lang="zh-CN" altLang="en-US" dirty="0"/>
              <a:t>，而是</a:t>
            </a:r>
            <a:r>
              <a:rPr lang="en-US" altLang="zh-CN" dirty="0"/>
              <a:t> </a:t>
            </a:r>
            <a:r>
              <a:rPr lang="en-US" altLang="zh-CN" dirty="0" err="1"/>
              <a:t>i</a:t>
            </a:r>
            <a:endParaRPr dirty="0"/>
          </a:p>
        </p:txBody>
      </p:sp>
      <p:sp>
        <p:nvSpPr>
          <p:cNvPr id="206" name="f(n) = n*n = n2, O(f(n)) = O(n2)"/>
          <p:cNvSpPr txBox="1"/>
          <p:nvPr/>
        </p:nvSpPr>
        <p:spPr>
          <a:xfrm>
            <a:off x="2132880" y="6179753"/>
            <a:ext cx="873904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n*n = n</a:t>
            </a:r>
            <a:r>
              <a:rPr baseline="31999"/>
              <a:t>2</a:t>
            </a:r>
            <a:r>
              <a:t>, 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09" name="For a moment just focus on the second loop.…"/>
          <p:cNvSpPr txBox="1"/>
          <p:nvPr/>
        </p:nvSpPr>
        <p:spPr>
          <a:xfrm>
            <a:off x="585607" y="2185033"/>
            <a:ext cx="11833586" cy="487312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100"/>
            </a:pPr>
            <a:r>
              <a:rPr lang="zh-CN" altLang="en-US" dirty="0"/>
              <a:t>我们先关注第二个循环。</a:t>
            </a:r>
            <a:endParaRPr lang="en-US" altLang="zh-CN" dirty="0"/>
          </a:p>
          <a:p>
            <a:pPr>
              <a:defRPr sz="3100"/>
            </a:pPr>
            <a:r>
              <a:rPr lang="zh-CN" altLang="en-US" dirty="0"/>
              <a:t>因为 </a:t>
            </a:r>
            <a:r>
              <a:rPr lang="en-US" altLang="zh-CN" i="1" dirty="0" err="1"/>
              <a:t>i</a:t>
            </a:r>
            <a:r>
              <a:rPr lang="zh-CN" altLang="en-US" i="1" dirty="0"/>
              <a:t> </a:t>
            </a:r>
            <a:r>
              <a:rPr lang="zh-CN" altLang="en-US" dirty="0"/>
              <a:t>的变化范围是</a:t>
            </a:r>
            <a:r>
              <a:rPr lang="en-US" altLang="zh-CN" dirty="0"/>
              <a:t> [0,n)</a:t>
            </a:r>
            <a:r>
              <a:rPr lang="zh-CN" altLang="en-US" dirty="0"/>
              <a:t>，所以循环的次数是由</a:t>
            </a:r>
            <a:r>
              <a:rPr lang="en-US" altLang="zh-CN" dirty="0"/>
              <a:t> </a:t>
            </a:r>
            <a:r>
              <a:rPr lang="en-US" altLang="zh-CN" i="1" dirty="0" err="1"/>
              <a:t>i</a:t>
            </a:r>
            <a:r>
              <a:rPr lang="en-US" altLang="zh-CN" dirty="0"/>
              <a:t> </a:t>
            </a:r>
            <a:r>
              <a:rPr lang="zh-CN" altLang="en-US" dirty="0"/>
              <a:t>的值直接决定的。如果</a:t>
            </a:r>
            <a:r>
              <a:rPr lang="en-US" altLang="zh-CN" dirty="0"/>
              <a:t> </a:t>
            </a:r>
            <a:r>
              <a:rPr lang="en-US" altLang="zh-CN" i="1" dirty="0" err="1"/>
              <a:t>i</a:t>
            </a:r>
            <a:r>
              <a:rPr lang="en-US" altLang="zh-CN" i="1" dirty="0"/>
              <a:t> =</a:t>
            </a:r>
            <a:r>
              <a:rPr lang="zh-CN" altLang="en-US" i="1" dirty="0"/>
              <a:t> </a:t>
            </a:r>
            <a:r>
              <a:rPr lang="en-US" altLang="zh-CN" i="1" dirty="0"/>
              <a:t>0</a:t>
            </a:r>
            <a:r>
              <a:rPr lang="zh-CN" altLang="en-US" dirty="0"/>
              <a:t>，那需要循环</a:t>
            </a:r>
            <a:r>
              <a:rPr lang="en-US" altLang="zh-CN" dirty="0"/>
              <a:t> </a:t>
            </a:r>
            <a:r>
              <a:rPr lang="en-US" altLang="zh-CN" i="1" dirty="0"/>
              <a:t>n</a:t>
            </a:r>
            <a:r>
              <a:rPr lang="en-US" altLang="zh-CN" dirty="0"/>
              <a:t> </a:t>
            </a:r>
            <a:r>
              <a:rPr lang="zh-CN" altLang="en-US" dirty="0"/>
              <a:t>次，如果</a:t>
            </a:r>
            <a:r>
              <a:rPr lang="en-US" altLang="zh-CN" dirty="0"/>
              <a:t> </a:t>
            </a:r>
            <a:r>
              <a:rPr lang="en-US" altLang="zh-CN" i="1" dirty="0" err="1"/>
              <a:t>i</a:t>
            </a:r>
            <a:r>
              <a:rPr lang="en-US" altLang="zh-CN" i="1" dirty="0"/>
              <a:t> = 1</a:t>
            </a:r>
            <a:r>
              <a:rPr lang="zh-CN" altLang="en-US" dirty="0"/>
              <a:t>，那需要循环</a:t>
            </a:r>
            <a:r>
              <a:rPr lang="en-US" altLang="zh-CN" dirty="0"/>
              <a:t> </a:t>
            </a:r>
            <a:r>
              <a:rPr lang="en-US" altLang="zh-CN" i="1" dirty="0"/>
              <a:t>n - 1 </a:t>
            </a:r>
            <a:r>
              <a:rPr lang="zh-CN" altLang="en-US" dirty="0"/>
              <a:t>次，如果</a:t>
            </a:r>
            <a:r>
              <a:rPr lang="en-US" altLang="zh-CN" dirty="0"/>
              <a:t> </a:t>
            </a:r>
            <a:r>
              <a:rPr lang="en-US" altLang="zh-CN" i="1" dirty="0" err="1"/>
              <a:t>i</a:t>
            </a:r>
            <a:r>
              <a:rPr lang="en-US" altLang="zh-CN" i="1" dirty="0"/>
              <a:t> = 2 </a:t>
            </a:r>
            <a:r>
              <a:rPr lang="en-US" altLang="zh-CN" dirty="0"/>
              <a:t>, </a:t>
            </a:r>
            <a:r>
              <a:rPr lang="zh-CN" altLang="en-US" dirty="0"/>
              <a:t>需要循环</a:t>
            </a:r>
            <a:r>
              <a:rPr lang="en-US" altLang="zh-CN" dirty="0"/>
              <a:t> </a:t>
            </a:r>
            <a:r>
              <a:rPr lang="en-US" altLang="zh-CN" i="1" dirty="0"/>
              <a:t>n – 2</a:t>
            </a:r>
            <a:r>
              <a:rPr lang="zh-CN" altLang="en-US" dirty="0"/>
              <a:t>次，以此类推。</a:t>
            </a:r>
            <a:endParaRPr dirty="0"/>
          </a:p>
          <a:p>
            <a:pPr>
              <a:defRPr sz="3100"/>
            </a:pPr>
            <a:endParaRPr dirty="0"/>
          </a:p>
          <a:p>
            <a:pPr>
              <a:defRPr sz="3100"/>
            </a:pPr>
            <a:r>
              <a:rPr lang="zh-CN" altLang="en-US" dirty="0"/>
              <a:t>所以问题就变成</a:t>
            </a:r>
            <a:r>
              <a:rPr dirty="0"/>
              <a:t>:</a:t>
            </a:r>
          </a:p>
          <a:p>
            <a:pPr>
              <a:defRPr sz="3100"/>
            </a:pPr>
            <a:r>
              <a:rPr i="1" dirty="0"/>
              <a:t>(n) + (n-1) + (n-2) + (n-3) + … + 3 + 2 + 1</a:t>
            </a:r>
            <a:r>
              <a:rPr dirty="0"/>
              <a:t>?</a:t>
            </a:r>
          </a:p>
          <a:p>
            <a:pPr>
              <a:defRPr sz="3100"/>
            </a:pPr>
            <a:r>
              <a:rPr lang="zh-CN" altLang="en-US" dirty="0"/>
              <a:t>这个算式的计算结果是 </a:t>
            </a:r>
            <a:r>
              <a:rPr i="1" dirty="0"/>
              <a:t>n(n+1)/2</a:t>
            </a:r>
            <a:r>
              <a:rPr dirty="0"/>
              <a:t>, </a:t>
            </a:r>
            <a:r>
              <a:rPr lang="zh-CN" altLang="en-US" dirty="0"/>
              <a:t>所以</a:t>
            </a:r>
            <a:endParaRPr dirty="0"/>
          </a:p>
          <a:p>
            <a:pPr>
              <a:defRPr sz="3100"/>
            </a:pPr>
            <a:r>
              <a:rPr dirty="0"/>
              <a:t>O(n(n+1)/2) = O(n</a:t>
            </a:r>
            <a:r>
              <a:rPr baseline="31999" dirty="0"/>
              <a:t>2</a:t>
            </a:r>
            <a:r>
              <a:rPr dirty="0"/>
              <a:t>/2 + n/2) = </a:t>
            </a:r>
            <a:r>
              <a:rPr b="1" dirty="0">
                <a:solidFill>
                  <a:schemeClr val="accent4">
                    <a:hueOff val="102361"/>
                    <a:satOff val="14118"/>
                    <a:lumOff val="10675"/>
                  </a:schemeClr>
                </a:solidFill>
              </a:rPr>
              <a:t>O(n</a:t>
            </a:r>
            <a:r>
              <a:rPr b="1" baseline="31999" dirty="0">
                <a:solidFill>
                  <a:schemeClr val="accent4">
                    <a:hueOff val="102361"/>
                    <a:satOff val="14118"/>
                    <a:lumOff val="10675"/>
                  </a:schemeClr>
                </a:solidFill>
              </a:rPr>
              <a:t>2</a:t>
            </a:r>
            <a:r>
              <a:rPr b="1" dirty="0">
                <a:solidFill>
                  <a:schemeClr val="accent4">
                    <a:hueOff val="102361"/>
                    <a:satOff val="14118"/>
                    <a:lumOff val="10675"/>
                  </a:schemeClr>
                </a:solidFill>
              </a:rPr>
              <a:t>)</a:t>
            </a:r>
          </a:p>
        </p:txBody>
      </p:sp>
      <p:sp>
        <p:nvSpPr>
          <p:cNvPr id="210" name="For (i := 0 ; i &lt; n; i = i + 1)"/>
          <p:cNvSpPr txBox="1"/>
          <p:nvPr/>
        </p:nvSpPr>
        <p:spPr>
          <a:xfrm>
            <a:off x="1464280" y="74613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11" name="For (j := i ; j &lt; n; j = j + 1)"/>
          <p:cNvSpPr txBox="1"/>
          <p:nvPr/>
        </p:nvSpPr>
        <p:spPr>
          <a:xfrm>
            <a:off x="2617975" y="8109043"/>
            <a:ext cx="8922545"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(j := i ; j &lt; n; j = j + 1)</a:t>
            </a:r>
          </a:p>
          <a:p>
            <a:pPr algn="l"/>
            <a:r>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14" name="Suppose we have a sorted array and we want to find the index of a particular value in the array, if it exists. What is the time complexity of the following algorithm?"/>
          <p:cNvSpPr txBox="1"/>
          <p:nvPr/>
        </p:nvSpPr>
        <p:spPr>
          <a:xfrm>
            <a:off x="446538" y="2708873"/>
            <a:ext cx="12111723" cy="105670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100"/>
            </a:lvl1pPr>
          </a:lstStyle>
          <a:p>
            <a:r>
              <a:rPr lang="zh-CN" altLang="en-US" dirty="0"/>
              <a:t>假定我们有一个排好序的数组，然后我们要在其中寻找某个特定值的下标索引</a:t>
            </a:r>
            <a:r>
              <a:rPr lang="en-US" altLang="zh-CN" dirty="0"/>
              <a:t>(</a:t>
            </a:r>
            <a:r>
              <a:rPr lang="zh-CN" altLang="en-US" dirty="0"/>
              <a:t>如果这个值存在的话</a:t>
            </a:r>
            <a:r>
              <a:rPr lang="en-US" altLang="zh-CN" dirty="0"/>
              <a:t>)</a:t>
            </a:r>
            <a:r>
              <a:rPr lang="zh-CN" altLang="en-US" dirty="0"/>
              <a:t>。下面算法的时间复杂度是多少？</a:t>
            </a:r>
            <a:endParaRPr lang="en-US" altLang="zh-CN" dirty="0"/>
          </a:p>
        </p:txBody>
      </p:sp>
      <p:sp>
        <p:nvSpPr>
          <p:cNvPr id="215" name="low  := 0…"/>
          <p:cNvSpPr txBox="1"/>
          <p:nvPr/>
        </p:nvSpPr>
        <p:spPr>
          <a:xfrm>
            <a:off x="1728045" y="4300180"/>
            <a:ext cx="10490051" cy="518090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3000"/>
            </a:pPr>
            <a:r>
              <a:rPr dirty="0"/>
              <a:t>low  := 0</a:t>
            </a:r>
          </a:p>
          <a:p>
            <a:pPr algn="l">
              <a:defRPr sz="3000"/>
            </a:pPr>
            <a:r>
              <a:rPr dirty="0"/>
              <a:t>high := n-1</a:t>
            </a:r>
          </a:p>
          <a:p>
            <a:pPr algn="l">
              <a:defRPr sz="3000"/>
            </a:pPr>
            <a:r>
              <a:rPr b="1" dirty="0">
                <a:solidFill>
                  <a:schemeClr val="accent5">
                    <a:hueOff val="101205"/>
                    <a:satOff val="-13598"/>
                    <a:lumOff val="23877"/>
                  </a:schemeClr>
                </a:solidFill>
              </a:rPr>
              <a:t>While</a:t>
            </a:r>
            <a:r>
              <a:rPr dirty="0"/>
              <a:t> low &lt;= high </a:t>
            </a:r>
            <a:r>
              <a:rPr b="1" dirty="0">
                <a:solidFill>
                  <a:schemeClr val="accent5">
                    <a:hueOff val="101205"/>
                    <a:satOff val="-13598"/>
                    <a:lumOff val="23877"/>
                  </a:schemeClr>
                </a:solidFill>
              </a:rPr>
              <a:t>Do</a:t>
            </a:r>
          </a:p>
          <a:p>
            <a:pPr algn="l">
              <a:defRPr sz="3000"/>
            </a:pPr>
            <a:endParaRPr b="1" dirty="0">
              <a:solidFill>
                <a:schemeClr val="accent5">
                  <a:hueOff val="101205"/>
                  <a:satOff val="-13598"/>
                  <a:lumOff val="23877"/>
                </a:schemeClr>
              </a:solidFill>
            </a:endParaRPr>
          </a:p>
          <a:p>
            <a:pPr algn="l">
              <a:defRPr sz="3000"/>
            </a:pPr>
            <a:r>
              <a:rPr dirty="0"/>
              <a:t>    mid := (low + high) / 2</a:t>
            </a:r>
          </a:p>
          <a:p>
            <a:pPr algn="l">
              <a:defRPr sz="3000"/>
            </a:pPr>
            <a:endParaRPr dirty="0"/>
          </a:p>
          <a:p>
            <a:pPr algn="l">
              <a:defRPr sz="3000"/>
            </a:pPr>
            <a:r>
              <a:rPr dirty="0"/>
              <a:t>    </a:t>
            </a:r>
            <a:r>
              <a:rPr b="1" dirty="0">
                <a:solidFill>
                  <a:schemeClr val="accent5">
                    <a:hueOff val="101205"/>
                    <a:satOff val="-13598"/>
                    <a:lumOff val="23877"/>
                  </a:schemeClr>
                </a:solidFill>
              </a:rPr>
              <a:t>If</a:t>
            </a:r>
            <a:r>
              <a:rPr dirty="0"/>
              <a:t> array[mid] == value: </a:t>
            </a:r>
            <a:r>
              <a:rPr b="1" dirty="0">
                <a:solidFill>
                  <a:schemeClr val="accent5">
                    <a:hueOff val="101205"/>
                    <a:satOff val="-13598"/>
                    <a:lumOff val="23877"/>
                  </a:schemeClr>
                </a:solidFill>
              </a:rPr>
              <a:t>return</a:t>
            </a:r>
            <a:r>
              <a:rPr dirty="0"/>
              <a:t> mid</a:t>
            </a:r>
          </a:p>
          <a:p>
            <a:pPr algn="l">
              <a:defRPr sz="3000"/>
            </a:pPr>
            <a:r>
              <a:rPr dirty="0"/>
              <a:t>    </a:t>
            </a:r>
            <a:r>
              <a:rPr b="1" dirty="0">
                <a:solidFill>
                  <a:schemeClr val="accent5">
                    <a:hueOff val="101205"/>
                    <a:satOff val="-13598"/>
                    <a:lumOff val="23877"/>
                  </a:schemeClr>
                </a:solidFill>
              </a:rPr>
              <a:t>Else If</a:t>
            </a:r>
            <a:r>
              <a:rPr dirty="0"/>
              <a:t> array[mid] &lt; value: lo = mid + 1 </a:t>
            </a:r>
          </a:p>
          <a:p>
            <a:pPr algn="l">
              <a:defRPr sz="3000"/>
            </a:pPr>
            <a:r>
              <a:rPr dirty="0"/>
              <a:t>    </a:t>
            </a:r>
            <a:r>
              <a:rPr b="1" dirty="0">
                <a:solidFill>
                  <a:schemeClr val="accent5">
                    <a:hueOff val="101205"/>
                    <a:satOff val="-13598"/>
                    <a:lumOff val="23877"/>
                  </a:schemeClr>
                </a:solidFill>
              </a:rPr>
              <a:t>Else If</a:t>
            </a:r>
            <a:r>
              <a:rPr dirty="0"/>
              <a:t> array[mid] &gt; value: hi = mid - 1</a:t>
            </a:r>
          </a:p>
          <a:p>
            <a:pPr algn="l">
              <a:defRPr sz="3000"/>
            </a:pPr>
            <a:endParaRPr dirty="0"/>
          </a:p>
          <a:p>
            <a:pPr algn="l">
              <a:defRPr sz="3000"/>
            </a:pPr>
            <a:r>
              <a:rPr b="1" dirty="0">
                <a:solidFill>
                  <a:schemeClr val="accent5">
                    <a:hueOff val="101205"/>
                    <a:satOff val="-13598"/>
                    <a:lumOff val="23877"/>
                  </a:schemeClr>
                </a:solidFill>
              </a:rPr>
              <a:t>return</a:t>
            </a:r>
            <a:r>
              <a:rPr dirty="0"/>
              <a:t> -1 </a:t>
            </a:r>
            <a:r>
              <a:rPr b="1" dirty="0">
                <a:solidFill>
                  <a:schemeClr val="accent2"/>
                </a:solidFill>
              </a:rPr>
              <a:t>// </a:t>
            </a:r>
            <a:r>
              <a:rPr lang="zh-CN" altLang="en-US" b="1" dirty="0">
                <a:solidFill>
                  <a:schemeClr val="accent2"/>
                </a:solidFill>
              </a:rPr>
              <a:t>未找到</a:t>
            </a:r>
            <a:endParaRPr b="1" dirty="0">
              <a:solidFill>
                <a:schemeClr val="accent2"/>
              </a:solidFill>
            </a:endParaRPr>
          </a:p>
        </p:txBody>
      </p:sp>
      <p:sp>
        <p:nvSpPr>
          <p:cNvPr id="216" name="Ans: O(log2(n)) = O(log(n))"/>
          <p:cNvSpPr txBox="1"/>
          <p:nvPr/>
        </p:nvSpPr>
        <p:spPr>
          <a:xfrm>
            <a:off x="6204080" y="4586978"/>
            <a:ext cx="65514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a:pPr>
            <a:r>
              <a:rPr lang="zh-CN" altLang="en-US" dirty="0"/>
              <a:t>答案</a:t>
            </a:r>
            <a:r>
              <a:rPr dirty="0"/>
              <a:t>: O(log</a:t>
            </a:r>
            <a:r>
              <a:rPr baseline="-5999" dirty="0"/>
              <a:t>2</a:t>
            </a:r>
            <a:r>
              <a:rPr dirty="0"/>
              <a:t>(n)) = </a:t>
            </a:r>
            <a:r>
              <a:rPr b="1" dirty="0">
                <a:solidFill>
                  <a:schemeClr val="accent4">
                    <a:hueOff val="102361"/>
                    <a:satOff val="14118"/>
                    <a:lumOff val="10675"/>
                  </a:schemeClr>
                </a:solidFill>
              </a:rPr>
              <a:t>O(log(n))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21" name="i := 0…"/>
          <p:cNvSpPr txBox="1"/>
          <p:nvPr/>
        </p:nvSpPr>
        <p:spPr>
          <a:xfrm>
            <a:off x="2928069" y="2214185"/>
            <a:ext cx="6536979" cy="5943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4000"/>
            </a:pPr>
            <a:r>
              <a:t>    j = 0</a:t>
            </a:r>
          </a:p>
          <a:p>
            <a:pPr algn="l">
              <a:defRPr sz="4000"/>
            </a:pPr>
            <a:r>
              <a:t>    </a:t>
            </a:r>
            <a:r>
              <a:rPr>
                <a:solidFill>
                  <a:schemeClr val="accent5">
                    <a:hueOff val="101205"/>
                    <a:satOff val="-13598"/>
                    <a:lumOff val="23877"/>
                  </a:schemeClr>
                </a:solidFill>
              </a:rPr>
              <a:t>While</a:t>
            </a:r>
            <a:r>
              <a:t> j &lt; 3*n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2*n </a:t>
            </a:r>
            <a:r>
              <a:rPr>
                <a:solidFill>
                  <a:schemeClr val="accent5">
                    <a:hueOff val="101205"/>
                    <a:satOff val="-13598"/>
                    <a:lumOff val="23877"/>
                  </a:schemeClr>
                </a:solidFill>
              </a:rPr>
              <a:t>Do</a:t>
            </a:r>
          </a:p>
          <a:p>
            <a:pPr algn="l">
              <a:defRPr sz="4000"/>
            </a:pPr>
            <a:r>
              <a:rPr>
                <a:solidFill>
                  <a:schemeClr val="accent5">
                    <a:hueOff val="101205"/>
                    <a:satOff val="-13598"/>
                    <a:lumOff val="23877"/>
                  </a:schemeClr>
                </a:solidFill>
              </a:rPr>
              <a:t>       </a:t>
            </a:r>
            <a:r>
              <a:t>j = j + 1</a:t>
            </a:r>
          </a:p>
          <a:p>
            <a:pPr algn="l">
              <a:defRPr sz="4000"/>
            </a:pPr>
            <a:r>
              <a:t>    i = i + 1</a:t>
            </a:r>
          </a:p>
          <a:p>
            <a:pPr algn="l">
              <a:defRPr sz="4000"/>
            </a:pPr>
            <a:r>
              <a:t>   </a:t>
            </a:r>
          </a:p>
        </p:txBody>
      </p:sp>
      <p:sp>
        <p:nvSpPr>
          <p:cNvPr id="222" name="f(n) = n * (3n + 2n) = 5n2…"/>
          <p:cNvSpPr txBox="1"/>
          <p:nvPr/>
        </p:nvSpPr>
        <p:spPr>
          <a:xfrm>
            <a:off x="2775148" y="7960333"/>
            <a:ext cx="74545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f(n) = n * (3n + 2n) = 5n</a:t>
            </a:r>
            <a:r>
              <a:rPr baseline="31999"/>
              <a:t>2</a:t>
            </a:r>
          </a:p>
          <a:p>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27" name="i := 0…"/>
          <p:cNvSpPr txBox="1"/>
          <p:nvPr/>
        </p:nvSpPr>
        <p:spPr>
          <a:xfrm>
            <a:off x="2928069" y="2214185"/>
            <a:ext cx="7148662" cy="5943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000"/>
            </a:pPr>
            <a:r>
              <a:rPr dirty="0" err="1"/>
              <a:t>i</a:t>
            </a:r>
            <a:r>
              <a:rPr dirty="0"/>
              <a:t> := 0</a:t>
            </a:r>
          </a:p>
          <a:p>
            <a:pPr algn="l">
              <a:defRPr sz="4000"/>
            </a:pPr>
            <a:r>
              <a:rPr dirty="0">
                <a:solidFill>
                  <a:schemeClr val="accent5">
                    <a:hueOff val="101205"/>
                    <a:satOff val="-13598"/>
                    <a:lumOff val="23877"/>
                  </a:schemeClr>
                </a:solidFill>
              </a:rPr>
              <a:t>While</a:t>
            </a:r>
            <a:r>
              <a:rPr dirty="0"/>
              <a:t> </a:t>
            </a:r>
            <a:r>
              <a:rPr dirty="0" err="1"/>
              <a:t>i</a:t>
            </a:r>
            <a:r>
              <a:rPr dirty="0"/>
              <a:t> &lt; 3 * n </a:t>
            </a:r>
            <a:r>
              <a:rPr dirty="0">
                <a:solidFill>
                  <a:schemeClr val="accent5">
                    <a:hueOff val="101205"/>
                    <a:satOff val="-13598"/>
                    <a:lumOff val="23877"/>
                  </a:schemeClr>
                </a:solidFill>
              </a:rPr>
              <a:t>Do</a:t>
            </a:r>
          </a:p>
          <a:p>
            <a:pPr algn="l">
              <a:defRPr sz="4000"/>
            </a:pPr>
            <a:r>
              <a:rPr dirty="0"/>
              <a:t>    j := 10</a:t>
            </a:r>
          </a:p>
          <a:p>
            <a:pPr algn="l">
              <a:defRPr sz="4000"/>
            </a:pPr>
            <a:r>
              <a:rPr dirty="0"/>
              <a:t>    </a:t>
            </a:r>
            <a:r>
              <a:rPr dirty="0">
                <a:solidFill>
                  <a:schemeClr val="accent5">
                    <a:hueOff val="101205"/>
                    <a:satOff val="-13598"/>
                    <a:lumOff val="23877"/>
                  </a:schemeClr>
                </a:solidFill>
              </a:rPr>
              <a:t>While</a:t>
            </a:r>
            <a:r>
              <a:rPr dirty="0"/>
              <a:t> j &lt;= 50 </a:t>
            </a:r>
            <a:r>
              <a:rPr dirty="0">
                <a:solidFill>
                  <a:schemeClr val="accent5">
                    <a:hueOff val="101205"/>
                    <a:satOff val="-13598"/>
                    <a:lumOff val="23877"/>
                  </a:schemeClr>
                </a:solidFill>
              </a:rPr>
              <a:t>Do</a:t>
            </a:r>
          </a:p>
          <a:p>
            <a:pPr algn="l">
              <a:defRPr sz="4000"/>
            </a:pPr>
            <a:r>
              <a:rPr dirty="0">
                <a:solidFill>
                  <a:schemeClr val="accent5">
                    <a:hueOff val="101205"/>
                    <a:satOff val="-13598"/>
                    <a:lumOff val="23877"/>
                  </a:schemeClr>
                </a:solidFill>
              </a:rPr>
              <a:t>       </a:t>
            </a:r>
            <a:r>
              <a:rPr dirty="0"/>
              <a:t>j = j + 1</a:t>
            </a:r>
          </a:p>
          <a:p>
            <a:pPr algn="l">
              <a:defRPr sz="4000"/>
            </a:pPr>
            <a:r>
              <a:rPr dirty="0"/>
              <a:t>    j = 0</a:t>
            </a:r>
          </a:p>
          <a:p>
            <a:pPr algn="l">
              <a:defRPr sz="4000"/>
            </a:pPr>
            <a:r>
              <a:rPr dirty="0"/>
              <a:t>    </a:t>
            </a:r>
            <a:r>
              <a:rPr dirty="0">
                <a:solidFill>
                  <a:schemeClr val="accent5">
                    <a:hueOff val="101205"/>
                    <a:satOff val="-13598"/>
                    <a:lumOff val="23877"/>
                  </a:schemeClr>
                </a:solidFill>
              </a:rPr>
              <a:t>While</a:t>
            </a:r>
            <a:r>
              <a:rPr dirty="0"/>
              <a:t> j &lt; n*n*n </a:t>
            </a:r>
            <a:r>
              <a:rPr dirty="0">
                <a:solidFill>
                  <a:schemeClr val="accent5">
                    <a:hueOff val="101205"/>
                    <a:satOff val="-13598"/>
                    <a:lumOff val="23877"/>
                  </a:schemeClr>
                </a:solidFill>
              </a:rPr>
              <a:t>Do</a:t>
            </a:r>
          </a:p>
          <a:p>
            <a:pPr algn="l">
              <a:defRPr sz="4000"/>
            </a:pPr>
            <a:r>
              <a:rPr dirty="0">
                <a:solidFill>
                  <a:schemeClr val="accent5">
                    <a:hueOff val="101205"/>
                    <a:satOff val="-13598"/>
                    <a:lumOff val="23877"/>
                  </a:schemeClr>
                </a:solidFill>
              </a:rPr>
              <a:t>       </a:t>
            </a:r>
            <a:r>
              <a:rPr dirty="0"/>
              <a:t>j = j + 2</a:t>
            </a:r>
          </a:p>
          <a:p>
            <a:pPr algn="l">
              <a:defRPr sz="4000"/>
            </a:pPr>
            <a:r>
              <a:rPr dirty="0"/>
              <a:t>    </a:t>
            </a:r>
            <a:r>
              <a:rPr dirty="0" err="1"/>
              <a:t>i</a:t>
            </a:r>
            <a:r>
              <a:rPr dirty="0"/>
              <a:t> = </a:t>
            </a:r>
            <a:r>
              <a:rPr dirty="0" err="1"/>
              <a:t>i</a:t>
            </a:r>
            <a:r>
              <a:rPr dirty="0"/>
              <a:t> + 1</a:t>
            </a:r>
          </a:p>
          <a:p>
            <a:pPr algn="l">
              <a:defRPr sz="4000"/>
            </a:pPr>
            <a:r>
              <a:rPr dirty="0"/>
              <a:t>   </a:t>
            </a:r>
          </a:p>
        </p:txBody>
      </p:sp>
      <p:sp>
        <p:nvSpPr>
          <p:cNvPr id="228" name="f(n) = 3n * (40 + n3/2) = 3n/40 + 3n4/2…"/>
          <p:cNvSpPr txBox="1"/>
          <p:nvPr/>
        </p:nvSpPr>
        <p:spPr>
          <a:xfrm>
            <a:off x="1273404" y="7926540"/>
            <a:ext cx="10457992"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f(n) = 3n * (40 + n</a:t>
            </a:r>
            <a:r>
              <a:rPr baseline="31999" dirty="0"/>
              <a:t>3</a:t>
            </a:r>
            <a:r>
              <a:rPr dirty="0"/>
              <a:t>/2) = </a:t>
            </a:r>
            <a:r>
              <a:rPr lang="en-US" dirty="0"/>
              <a:t>120n</a:t>
            </a:r>
            <a:r>
              <a:rPr dirty="0"/>
              <a:t> + 3n</a:t>
            </a:r>
            <a:r>
              <a:rPr baseline="31999" dirty="0"/>
              <a:t>4</a:t>
            </a:r>
            <a:r>
              <a:rPr dirty="0"/>
              <a:t>/2</a:t>
            </a:r>
          </a:p>
          <a:p>
            <a:r>
              <a:rPr dirty="0"/>
              <a:t>O(f(n)) = </a:t>
            </a:r>
            <a:r>
              <a:rPr b="1" dirty="0">
                <a:solidFill>
                  <a:schemeClr val="accent4">
                    <a:hueOff val="102361"/>
                    <a:satOff val="14118"/>
                    <a:lumOff val="10675"/>
                  </a:schemeClr>
                </a:solidFill>
              </a:rPr>
              <a:t>O(n</a:t>
            </a:r>
            <a:r>
              <a:rPr b="1" baseline="31999" dirty="0">
                <a:solidFill>
                  <a:schemeClr val="accent4">
                    <a:hueOff val="102361"/>
                    <a:satOff val="14118"/>
                    <a:lumOff val="10675"/>
                  </a:schemeClr>
                </a:solidFill>
              </a:rPr>
              <a:t>4</a:t>
            </a:r>
            <a:r>
              <a:rPr b="1" dirty="0">
                <a:solidFill>
                  <a:schemeClr val="accent4">
                    <a:hueOff val="102361"/>
                    <a:satOff val="14118"/>
                    <a:lumOff val="10675"/>
                  </a:schemeClr>
                </a:solidFill>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What is a Data Structure?"/>
          <p:cNvSpPr txBox="1">
            <a:spLocks noGrp="1"/>
          </p:cNvSpPr>
          <p:nvPr>
            <p:ph type="title"/>
          </p:nvPr>
        </p:nvSpPr>
        <p:spPr>
          <a:xfrm>
            <a:off x="-1" y="771537"/>
            <a:ext cx="13004801" cy="1491137"/>
          </a:xfrm>
          <a:prstGeom prst="rect">
            <a:avLst/>
          </a:prstGeom>
        </p:spPr>
        <p:txBody>
          <a:bodyPr/>
          <a:lstStyle/>
          <a:p>
            <a:pPr defTabSz="490727">
              <a:defRPr sz="6719" b="1"/>
            </a:pPr>
            <a:r>
              <a:rPr lang="zh-CN" altLang="en-US" dirty="0"/>
              <a:t>什么是数据结构</a:t>
            </a:r>
            <a:r>
              <a:rPr dirty="0"/>
              <a:t>?</a:t>
            </a:r>
          </a:p>
        </p:txBody>
      </p:sp>
      <p:sp>
        <p:nvSpPr>
          <p:cNvPr id="125" name="A data structure (DS) is a way of organizing data so that it can be used effectively."/>
          <p:cNvSpPr txBox="1"/>
          <p:nvPr/>
        </p:nvSpPr>
        <p:spPr>
          <a:xfrm>
            <a:off x="827422" y="4086840"/>
            <a:ext cx="11349953" cy="157992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4800"/>
            </a:pPr>
            <a:r>
              <a:rPr lang="zh-CN" altLang="en-US" b="1" dirty="0">
                <a:solidFill>
                  <a:srgbClr val="11DBE2"/>
                </a:solidFill>
              </a:rPr>
              <a:t>数据结构</a:t>
            </a:r>
            <a:r>
              <a:rPr lang="zh-CN" altLang="en-US" dirty="0"/>
              <a:t>是组织数据的一种方式，目标是有效地使用数据。</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Big-O Examples"/>
          <p:cNvSpPr txBox="1">
            <a:spLocks noGrp="1"/>
          </p:cNvSpPr>
          <p:nvPr>
            <p:ph type="title"/>
          </p:nvPr>
        </p:nvSpPr>
        <p:spPr>
          <a:prstGeom prst="rect">
            <a:avLst/>
          </a:prstGeom>
        </p:spPr>
        <p:txBody>
          <a:bodyPr/>
          <a:lstStyle>
            <a:lvl1pPr>
              <a:defRPr b="1"/>
            </a:lvl1pPr>
          </a:lstStyle>
          <a:p>
            <a:r>
              <a:rPr dirty="0"/>
              <a:t>Big-O </a:t>
            </a:r>
            <a:r>
              <a:rPr lang="zh-CN" altLang="en-US" dirty="0"/>
              <a:t>例子</a:t>
            </a:r>
            <a:endParaRPr dirty="0"/>
          </a:p>
        </p:txBody>
      </p:sp>
      <p:sp>
        <p:nvSpPr>
          <p:cNvPr id="233" name="Finding all subsets of a set - O(2n)…"/>
          <p:cNvSpPr txBox="1"/>
          <p:nvPr/>
        </p:nvSpPr>
        <p:spPr>
          <a:xfrm>
            <a:off x="447064" y="3572245"/>
            <a:ext cx="12110688" cy="39805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找出一个集合</a:t>
            </a:r>
            <a:r>
              <a:rPr lang="en-US" altLang="zh-CN" dirty="0"/>
              <a:t>set</a:t>
            </a:r>
            <a:r>
              <a:rPr lang="zh-CN" altLang="en-US" dirty="0"/>
              <a:t>的所有子集 </a:t>
            </a:r>
            <a:r>
              <a:rPr dirty="0"/>
              <a:t>- </a:t>
            </a:r>
            <a:r>
              <a:rPr b="1" dirty="0">
                <a:solidFill>
                  <a:schemeClr val="accent4">
                    <a:hueOff val="102361"/>
                    <a:satOff val="14118"/>
                    <a:lumOff val="10675"/>
                  </a:schemeClr>
                </a:solidFill>
              </a:rPr>
              <a:t>O(2</a:t>
            </a:r>
            <a:r>
              <a:rPr b="1" baseline="31999" dirty="0">
                <a:solidFill>
                  <a:schemeClr val="accent4">
                    <a:hueOff val="102361"/>
                    <a:satOff val="14118"/>
                    <a:lumOff val="10675"/>
                  </a:schemeClr>
                </a:solidFill>
              </a:rPr>
              <a:t>n</a:t>
            </a:r>
            <a:r>
              <a:rPr b="1" dirty="0">
                <a:solidFill>
                  <a:schemeClr val="accent4">
                    <a:hueOff val="102361"/>
                    <a:satOff val="14118"/>
                    <a:lumOff val="10675"/>
                  </a:schemeClr>
                </a:solidFill>
              </a:rPr>
              <a:t>)</a:t>
            </a:r>
          </a:p>
          <a:p>
            <a:endParaRPr b="1" dirty="0">
              <a:solidFill>
                <a:schemeClr val="accent4">
                  <a:hueOff val="102361"/>
                  <a:satOff val="14118"/>
                  <a:lumOff val="10675"/>
                </a:schemeClr>
              </a:solidFill>
            </a:endParaRPr>
          </a:p>
          <a:p>
            <a:r>
              <a:rPr lang="zh-CN" altLang="en-US" dirty="0"/>
              <a:t>找出一个字符</a:t>
            </a:r>
            <a:r>
              <a:rPr lang="zh-CN" altLang="en-US"/>
              <a:t>串的全排列 </a:t>
            </a:r>
            <a:r>
              <a:rPr dirty="0"/>
              <a:t>- </a:t>
            </a:r>
            <a:r>
              <a:rPr b="1" dirty="0">
                <a:solidFill>
                  <a:schemeClr val="accent4">
                    <a:hueOff val="102361"/>
                    <a:satOff val="14118"/>
                    <a:lumOff val="10675"/>
                  </a:schemeClr>
                </a:solidFill>
              </a:rPr>
              <a:t>O(n!)</a:t>
            </a:r>
          </a:p>
          <a:p>
            <a:endParaRPr b="1" dirty="0">
              <a:solidFill>
                <a:schemeClr val="accent4">
                  <a:hueOff val="102361"/>
                  <a:satOff val="14118"/>
                  <a:lumOff val="10675"/>
                </a:schemeClr>
              </a:solidFill>
            </a:endParaRPr>
          </a:p>
          <a:p>
            <a:r>
              <a:rPr lang="zh-CN" altLang="en-US" dirty="0"/>
              <a:t>归并排序</a:t>
            </a:r>
            <a:r>
              <a:rPr lang="en-US" altLang="zh-CN" dirty="0" err="1"/>
              <a:t>MergeSort</a:t>
            </a:r>
            <a:r>
              <a:rPr lang="zh-CN" altLang="en-US" dirty="0"/>
              <a:t> </a:t>
            </a:r>
            <a:r>
              <a:rPr dirty="0"/>
              <a:t>- </a:t>
            </a:r>
            <a:r>
              <a:rPr b="1" dirty="0">
                <a:solidFill>
                  <a:schemeClr val="accent4">
                    <a:hueOff val="102361"/>
                    <a:satOff val="14118"/>
                    <a:lumOff val="10675"/>
                  </a:schemeClr>
                </a:solidFill>
              </a:rPr>
              <a:t>O(</a:t>
            </a:r>
            <a:r>
              <a:rPr b="1" dirty="0" err="1">
                <a:solidFill>
                  <a:schemeClr val="accent4">
                    <a:hueOff val="102361"/>
                    <a:satOff val="14118"/>
                    <a:lumOff val="10675"/>
                  </a:schemeClr>
                </a:solidFill>
              </a:rPr>
              <a:t>nlog</a:t>
            </a:r>
            <a:r>
              <a:rPr b="1" dirty="0">
                <a:solidFill>
                  <a:schemeClr val="accent4">
                    <a:hueOff val="102361"/>
                    <a:satOff val="14118"/>
                    <a:lumOff val="10675"/>
                  </a:schemeClr>
                </a:solidFill>
              </a:rPr>
              <a:t>(n))</a:t>
            </a:r>
          </a:p>
          <a:p>
            <a:endParaRPr b="1" dirty="0">
              <a:solidFill>
                <a:schemeClr val="accent4">
                  <a:hueOff val="102361"/>
                  <a:satOff val="14118"/>
                  <a:lumOff val="10675"/>
                </a:schemeClr>
              </a:solidFill>
            </a:endParaRPr>
          </a:p>
          <a:p>
            <a:r>
              <a:rPr lang="zh-CN" altLang="en-US" dirty="0"/>
              <a:t>对于一个 </a:t>
            </a:r>
            <a:r>
              <a:rPr dirty="0"/>
              <a:t>n </a:t>
            </a:r>
            <a:r>
              <a:rPr lang="zh-CN" altLang="en-US" dirty="0"/>
              <a:t>*</a:t>
            </a:r>
            <a:r>
              <a:rPr dirty="0"/>
              <a:t> m</a:t>
            </a:r>
            <a:r>
              <a:rPr lang="en-US" altLang="zh-CN" dirty="0"/>
              <a:t> </a:t>
            </a:r>
            <a:r>
              <a:rPr lang="zh-CN" altLang="en-US" dirty="0"/>
              <a:t>的矩阵，迭代它的所有元素格</a:t>
            </a:r>
            <a:r>
              <a:rPr dirty="0"/>
              <a:t> - </a:t>
            </a:r>
            <a:r>
              <a:rPr b="1" dirty="0">
                <a:solidFill>
                  <a:schemeClr val="accent4">
                    <a:hueOff val="102361"/>
                    <a:satOff val="14118"/>
                    <a:lumOff val="10675"/>
                  </a:schemeClr>
                </a:solidFill>
              </a:rPr>
              <a:t>O(nm)</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Why Data Structures?"/>
          <p:cNvSpPr txBox="1">
            <a:spLocks noGrp="1"/>
          </p:cNvSpPr>
          <p:nvPr>
            <p:ph type="title"/>
          </p:nvPr>
        </p:nvSpPr>
        <p:spPr>
          <a:xfrm>
            <a:off x="952500" y="558774"/>
            <a:ext cx="11099800" cy="1549452"/>
          </a:xfrm>
          <a:prstGeom prst="rect">
            <a:avLst/>
          </a:prstGeom>
        </p:spPr>
        <p:txBody>
          <a:bodyPr>
            <a:normAutofit/>
          </a:bodyPr>
          <a:lstStyle/>
          <a:p>
            <a:pPr defTabSz="519937">
              <a:defRPr sz="7119"/>
            </a:pPr>
            <a:r>
              <a:rPr lang="zh-CN" altLang="en-US" b="1" dirty="0"/>
              <a:t>为什么要学数据结构</a:t>
            </a:r>
            <a:r>
              <a:rPr dirty="0"/>
              <a:t>?</a:t>
            </a:r>
          </a:p>
        </p:txBody>
      </p:sp>
      <p:sp>
        <p:nvSpPr>
          <p:cNvPr id="130" name="They are essential ingredients in  creating fast and powerful algorithms.…"/>
          <p:cNvSpPr txBox="1">
            <a:spLocks noGrp="1"/>
          </p:cNvSpPr>
          <p:nvPr>
            <p:ph type="body" idx="1"/>
          </p:nvPr>
        </p:nvSpPr>
        <p:spPr>
          <a:xfrm>
            <a:off x="320584" y="2442693"/>
            <a:ext cx="12363632" cy="4868214"/>
          </a:xfrm>
          <a:prstGeom prst="rect">
            <a:avLst/>
          </a:prstGeom>
        </p:spPr>
        <p:txBody>
          <a:bodyPr>
            <a:normAutofit/>
          </a:bodyPr>
          <a:lstStyle/>
          <a:p>
            <a:pPr marL="0" indent="0" algn="ctr" defTabSz="508254">
              <a:spcBef>
                <a:spcPts val="0"/>
              </a:spcBef>
              <a:buSzTx/>
              <a:buNone/>
              <a:defRPr sz="4176"/>
            </a:pPr>
            <a:r>
              <a:rPr lang="zh-CN" altLang="en-US" dirty="0"/>
              <a:t>数据结构是创建高效算法的基础。</a:t>
            </a:r>
            <a:endParaRPr dirty="0"/>
          </a:p>
          <a:p>
            <a:pPr marL="0" indent="0" algn="ctr" defTabSz="508254">
              <a:spcBef>
                <a:spcPts val="0"/>
              </a:spcBef>
              <a:buSzTx/>
              <a:buNone/>
              <a:defRPr sz="4176"/>
            </a:pPr>
            <a:endParaRPr dirty="0"/>
          </a:p>
          <a:p>
            <a:pPr marL="0" indent="0" algn="ctr" defTabSz="508254">
              <a:spcBef>
                <a:spcPts val="0"/>
              </a:spcBef>
              <a:buSzTx/>
              <a:buNone/>
              <a:defRPr sz="4176"/>
            </a:pPr>
            <a:r>
              <a:rPr lang="zh-CN" altLang="en-US" dirty="0"/>
              <a:t>数据结构可以管理和组织数据。</a:t>
            </a:r>
            <a:endParaRPr dirty="0"/>
          </a:p>
          <a:p>
            <a:pPr marL="0" indent="0" algn="ctr" defTabSz="508254">
              <a:spcBef>
                <a:spcPts val="0"/>
              </a:spcBef>
              <a:buSzTx/>
              <a:buNone/>
              <a:defRPr sz="4176"/>
            </a:pPr>
            <a:endParaRPr dirty="0"/>
          </a:p>
          <a:p>
            <a:pPr marL="0" indent="0" algn="ctr" defTabSz="508254">
              <a:spcBef>
                <a:spcPts val="0"/>
              </a:spcBef>
              <a:buSzTx/>
              <a:buNone/>
              <a:defRPr sz="4176"/>
            </a:pPr>
            <a:r>
              <a:rPr lang="zh-CN" altLang="en-US" dirty="0"/>
              <a:t>数据结构让代码变得整洁易懂。</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bstract Data Types vs. Data Structures"/>
          <p:cNvSpPr txBox="1">
            <a:spLocks noGrp="1"/>
          </p:cNvSpPr>
          <p:nvPr>
            <p:ph type="title"/>
          </p:nvPr>
        </p:nvSpPr>
        <p:spPr>
          <a:xfrm>
            <a:off x="1051718" y="2874738"/>
            <a:ext cx="10901363" cy="4004123"/>
          </a:xfrm>
          <a:prstGeom prst="rect">
            <a:avLst/>
          </a:prstGeom>
        </p:spPr>
        <p:txBody>
          <a:bodyPr>
            <a:normAutofit fontScale="90000"/>
          </a:bodyPr>
          <a:lstStyle>
            <a:lvl1pPr defTabSz="467359">
              <a:defRPr sz="8800" b="1"/>
            </a:lvl1pPr>
          </a:lstStyle>
          <a:p>
            <a:r>
              <a:rPr lang="zh-CN" altLang="en-US" dirty="0"/>
              <a:t>抽象数据类型 </a:t>
            </a:r>
            <a:br>
              <a:rPr lang="en-US" altLang="zh-CN" dirty="0"/>
            </a:br>
            <a:r>
              <a:rPr dirty="0"/>
              <a:t>vs. </a:t>
            </a:r>
            <a:br>
              <a:rPr lang="en-US" altLang="zh-CN" dirty="0"/>
            </a:br>
            <a:r>
              <a:rPr lang="zh-CN" altLang="en-US" dirty="0"/>
              <a:t>数据结构</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Abstract Data Type"/>
          <p:cNvSpPr txBox="1">
            <a:spLocks noGrp="1"/>
          </p:cNvSpPr>
          <p:nvPr>
            <p:ph type="title"/>
          </p:nvPr>
        </p:nvSpPr>
        <p:spPr>
          <a:prstGeom prst="rect">
            <a:avLst/>
          </a:prstGeom>
        </p:spPr>
        <p:txBody>
          <a:bodyPr/>
          <a:lstStyle>
            <a:lvl1pPr defTabSz="578358">
              <a:defRPr sz="7919" b="1"/>
            </a:lvl1pPr>
          </a:lstStyle>
          <a:p>
            <a:r>
              <a:rPr lang="zh-CN" altLang="en-US" dirty="0"/>
              <a:t>抽象数据类型</a:t>
            </a:r>
            <a:endParaRPr dirty="0"/>
          </a:p>
        </p:txBody>
      </p:sp>
      <p:sp>
        <p:nvSpPr>
          <p:cNvPr id="139" name="An abstract data type (ADT) is an abstraction of a data structure which provides only the interface to which a data structure must adhere to.…"/>
          <p:cNvSpPr txBox="1"/>
          <p:nvPr/>
        </p:nvSpPr>
        <p:spPr>
          <a:xfrm>
            <a:off x="536969" y="3163510"/>
            <a:ext cx="11930862" cy="34265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b="1" dirty="0">
                <a:solidFill>
                  <a:srgbClr val="11DBE2"/>
                </a:solidFill>
              </a:rPr>
              <a:t>抽象数据类型</a:t>
            </a:r>
            <a:r>
              <a:rPr lang="en-US" altLang="zh-CN" b="1" dirty="0">
                <a:solidFill>
                  <a:srgbClr val="11DBE2"/>
                </a:solidFill>
              </a:rPr>
              <a:t>(abstract data type</a:t>
            </a:r>
            <a:r>
              <a:rPr lang="zh-CN" altLang="en-US" dirty="0"/>
              <a:t>，</a:t>
            </a:r>
            <a:r>
              <a:rPr lang="en-US" altLang="zh-CN" dirty="0"/>
              <a:t>ADT)</a:t>
            </a:r>
            <a:r>
              <a:rPr lang="zh-CN" altLang="en-US" dirty="0"/>
              <a:t>是数据结构的一种抽象表示，它仅说明支持哪些接口，具体的数据结构实现必须遵循这些接口。</a:t>
            </a:r>
            <a:endParaRPr dirty="0"/>
          </a:p>
          <a:p>
            <a:endParaRPr dirty="0"/>
          </a:p>
          <a:p>
            <a:r>
              <a:rPr lang="zh-CN" altLang="en-US" dirty="0"/>
              <a:t>抽象数据类型只规范接口，并不规范具体实现细节，也不规范具体用哪种语言来实现。</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Examples"/>
          <p:cNvSpPr txBox="1">
            <a:spLocks noGrp="1"/>
          </p:cNvSpPr>
          <p:nvPr>
            <p:ph type="title"/>
          </p:nvPr>
        </p:nvSpPr>
        <p:spPr>
          <a:xfrm>
            <a:off x="952500" y="212405"/>
            <a:ext cx="11099800" cy="1761258"/>
          </a:xfrm>
          <a:prstGeom prst="rect">
            <a:avLst/>
          </a:prstGeom>
        </p:spPr>
        <p:txBody>
          <a:bodyPr/>
          <a:lstStyle>
            <a:lvl1pPr>
              <a:defRPr b="1"/>
            </a:lvl1pPr>
          </a:lstStyle>
          <a:p>
            <a:r>
              <a:rPr lang="zh-CN" altLang="en-US" dirty="0"/>
              <a:t>样例</a:t>
            </a:r>
            <a:endParaRPr dirty="0"/>
          </a:p>
        </p:txBody>
      </p:sp>
      <p:graphicFrame>
        <p:nvGraphicFramePr>
          <p:cNvPr id="144" name="Table"/>
          <p:cNvGraphicFramePr/>
          <p:nvPr>
            <p:extLst>
              <p:ext uri="{D42A27DB-BD31-4B8C-83A1-F6EECF244321}">
                <p14:modId xmlns:p14="http://schemas.microsoft.com/office/powerpoint/2010/main" val="1377007687"/>
              </p:ext>
            </p:extLst>
          </p:nvPr>
        </p:nvGraphicFramePr>
        <p:xfrm>
          <a:off x="1139694" y="2809635"/>
          <a:ext cx="10725410" cy="6379272"/>
        </p:xfrm>
        <a:graphic>
          <a:graphicData uri="http://schemas.openxmlformats.org/drawingml/2006/table">
            <a:tbl>
              <a:tblPr>
                <a:tableStyleId>{4C3C2611-4C71-4FC5-86AE-919BDF0F9419}</a:tableStyleId>
              </a:tblPr>
              <a:tblGrid>
                <a:gridCol w="5362705">
                  <a:extLst>
                    <a:ext uri="{9D8B030D-6E8A-4147-A177-3AD203B41FA5}">
                      <a16:colId xmlns:a16="http://schemas.microsoft.com/office/drawing/2014/main" val="20000"/>
                    </a:ext>
                  </a:extLst>
                </a:gridCol>
                <a:gridCol w="5362705">
                  <a:extLst>
                    <a:ext uri="{9D8B030D-6E8A-4147-A177-3AD203B41FA5}">
                      <a16:colId xmlns:a16="http://schemas.microsoft.com/office/drawing/2014/main" val="20001"/>
                    </a:ext>
                  </a:extLst>
                </a:gridCol>
              </a:tblGrid>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列表</a:t>
                      </a:r>
                      <a:r>
                        <a:rPr sz="4800" dirty="0">
                          <a:solidFill>
                            <a:srgbClr val="FFFFFF"/>
                          </a:solidFill>
                          <a:latin typeface="+mj-lt"/>
                          <a:ea typeface="+mj-ea"/>
                          <a:cs typeface="+mj-cs"/>
                          <a:sym typeface="Menlo"/>
                        </a:rPr>
                        <a:t>List</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动态数组</a:t>
                      </a:r>
                      <a:r>
                        <a:rPr lang="en-US" altLang="zh-CN" sz="2800" dirty="0">
                          <a:solidFill>
                            <a:srgbClr val="FFFFFF"/>
                          </a:solidFill>
                          <a:latin typeface="+mj-lt"/>
                          <a:ea typeface="+mj-ea"/>
                          <a:cs typeface="+mj-cs"/>
                          <a:sym typeface="Menlo"/>
                        </a:rPr>
                        <a:t>Dynamic Array</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链表</a:t>
                      </a:r>
                      <a:r>
                        <a:rPr lang="en-US" altLang="zh-CN" sz="2800" dirty="0">
                          <a:solidFill>
                            <a:srgbClr val="FFFFFF"/>
                          </a:solidFill>
                          <a:latin typeface="+mj-lt"/>
                          <a:ea typeface="+mj-ea"/>
                          <a:cs typeface="+mj-cs"/>
                          <a:sym typeface="Menlo"/>
                        </a:rPr>
                        <a:t>Linked List</a:t>
                      </a:r>
                      <a:endParaRPr sz="2800" dirty="0">
                        <a:solidFill>
                          <a:srgbClr val="FFFFFF"/>
                        </a:solidFill>
                        <a:latin typeface="+mj-lt"/>
                        <a:ea typeface="+mj-ea"/>
                        <a:cs typeface="+mj-cs"/>
                        <a:sym typeface="Menlo"/>
                      </a:endParaRP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队列</a:t>
                      </a:r>
                      <a:r>
                        <a:rPr sz="4800" dirty="0">
                          <a:solidFill>
                            <a:srgbClr val="FFFFFF"/>
                          </a:solidFill>
                          <a:latin typeface="+mj-lt"/>
                          <a:ea typeface="+mj-ea"/>
                          <a:cs typeface="+mj-cs"/>
                          <a:sym typeface="Menlo"/>
                        </a:rPr>
                        <a:t>Queue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基于链表的</a:t>
                      </a:r>
                      <a:r>
                        <a:rPr sz="2800" dirty="0">
                          <a:solidFill>
                            <a:srgbClr val="FFFFFF"/>
                          </a:solidFill>
                          <a:latin typeface="+mj-lt"/>
                          <a:ea typeface="+mj-ea"/>
                          <a:cs typeface="+mj-cs"/>
                          <a:sym typeface="Menlo"/>
                        </a:rPr>
                        <a:t>Queue
</a:t>
                      </a:r>
                      <a:r>
                        <a:rPr lang="zh-CN" altLang="en-US" sz="2800" dirty="0">
                          <a:solidFill>
                            <a:srgbClr val="FFFFFF"/>
                          </a:solidFill>
                          <a:latin typeface="+mj-lt"/>
                          <a:ea typeface="+mj-ea"/>
                          <a:cs typeface="+mj-cs"/>
                          <a:sym typeface="Menlo"/>
                        </a:rPr>
                        <a:t>基于数组的</a:t>
                      </a:r>
                      <a:r>
                        <a:rPr sz="2800" dirty="0">
                          <a:solidFill>
                            <a:srgbClr val="FFFFFF"/>
                          </a:solidFill>
                          <a:latin typeface="+mj-lt"/>
                          <a:ea typeface="+mj-ea"/>
                          <a:cs typeface="+mj-cs"/>
                          <a:sym typeface="Menlo"/>
                        </a:rPr>
                        <a:t>Queue
</a:t>
                      </a:r>
                      <a:r>
                        <a:rPr lang="zh-CN" altLang="en-US" sz="2800" dirty="0">
                          <a:solidFill>
                            <a:srgbClr val="FFFFFF"/>
                          </a:solidFill>
                          <a:latin typeface="+mj-lt"/>
                          <a:ea typeface="+mj-ea"/>
                          <a:cs typeface="+mj-cs"/>
                          <a:sym typeface="Menlo"/>
                        </a:rPr>
                        <a:t>基于栈的</a:t>
                      </a:r>
                      <a:r>
                        <a:rPr sz="2800" dirty="0">
                          <a:solidFill>
                            <a:srgbClr val="FFFFFF"/>
                          </a:solidFill>
                          <a:latin typeface="+mj-lt"/>
                          <a:ea typeface="+mj-ea"/>
                          <a:cs typeface="+mj-cs"/>
                          <a:sym typeface="Menlo"/>
                        </a:rPr>
                        <a:t>Queue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字典</a:t>
                      </a:r>
                      <a:r>
                        <a:rPr sz="4800" dirty="0">
                          <a:solidFill>
                            <a:srgbClr val="FFFFFF"/>
                          </a:solidFill>
                          <a:latin typeface="+mj-lt"/>
                          <a:ea typeface="+mj-ea"/>
                          <a:cs typeface="+mj-cs"/>
                          <a:sym typeface="Menlo"/>
                        </a:rPr>
                        <a:t>Map</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Tree Map
Hash Map / Hash Table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94818">
                <a:tc>
                  <a:txBody>
                    <a:bodyPr/>
                    <a:lstStyle/>
                    <a:p>
                      <a:pPr defTabSz="914400">
                        <a:defRPr>
                          <a:solidFill>
                            <a:srgbClr val="000000"/>
                          </a:solidFill>
                        </a:defRPr>
                      </a:pPr>
                      <a:r>
                        <a:rPr lang="zh-CN" altLang="en-US" sz="4800" dirty="0">
                          <a:solidFill>
                            <a:srgbClr val="FFFFFF"/>
                          </a:solidFill>
                          <a:latin typeface="+mj-lt"/>
                          <a:ea typeface="+mj-ea"/>
                          <a:cs typeface="+mj-cs"/>
                          <a:sym typeface="Menlo"/>
                        </a:rPr>
                        <a:t>交通工具</a:t>
                      </a:r>
                      <a:r>
                        <a:rPr sz="4800" dirty="0">
                          <a:solidFill>
                            <a:srgbClr val="FFFFFF"/>
                          </a:solidFill>
                          <a:latin typeface="+mj-lt"/>
                          <a:ea typeface="+mj-ea"/>
                          <a:cs typeface="+mj-cs"/>
                          <a:sym typeface="Menlo"/>
                        </a:rPr>
                        <a:t>Vehicle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lang="zh-CN" altLang="en-US" sz="2800" dirty="0">
                          <a:solidFill>
                            <a:srgbClr val="FFFFFF"/>
                          </a:solidFill>
                          <a:latin typeface="+mj-lt"/>
                          <a:ea typeface="+mj-ea"/>
                          <a:cs typeface="+mj-cs"/>
                          <a:sym typeface="Menlo"/>
                        </a:rPr>
                        <a:t>高尔夫球车</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自行车</a:t>
                      </a:r>
                      <a:r>
                        <a:rPr sz="2800" dirty="0">
                          <a:solidFill>
                            <a:srgbClr val="FFFFFF"/>
                          </a:solidFill>
                          <a:latin typeface="+mj-lt"/>
                          <a:ea typeface="+mj-ea"/>
                          <a:cs typeface="+mj-cs"/>
                          <a:sym typeface="Menlo"/>
                        </a:rPr>
                        <a:t>
</a:t>
                      </a:r>
                      <a:r>
                        <a:rPr lang="zh-CN" altLang="en-US" sz="2800" dirty="0">
                          <a:solidFill>
                            <a:srgbClr val="FFFFFF"/>
                          </a:solidFill>
                          <a:latin typeface="+mj-lt"/>
                          <a:ea typeface="+mj-ea"/>
                          <a:cs typeface="+mj-cs"/>
                          <a:sym typeface="Menlo"/>
                        </a:rPr>
                        <a:t>智能汽车</a:t>
                      </a:r>
                      <a:endParaRPr sz="2800" dirty="0">
                        <a:solidFill>
                          <a:srgbClr val="FFFFFF"/>
                        </a:solidFill>
                        <a:latin typeface="+mj-lt"/>
                        <a:ea typeface="+mj-ea"/>
                        <a:cs typeface="+mj-cs"/>
                        <a:sym typeface="Menlo"/>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145" name="Abstraction (ADT)"/>
          <p:cNvSpPr txBox="1"/>
          <p:nvPr/>
        </p:nvSpPr>
        <p:spPr>
          <a:xfrm>
            <a:off x="2401311" y="2060179"/>
            <a:ext cx="268983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lang="zh-CN" altLang="en-US" dirty="0"/>
              <a:t>抽象</a:t>
            </a:r>
            <a:r>
              <a:rPr dirty="0"/>
              <a:t> (ADT)</a:t>
            </a:r>
          </a:p>
        </p:txBody>
      </p:sp>
      <p:sp>
        <p:nvSpPr>
          <p:cNvPr id="146" name="Implementation (DS)"/>
          <p:cNvSpPr txBox="1"/>
          <p:nvPr/>
        </p:nvSpPr>
        <p:spPr>
          <a:xfrm>
            <a:off x="8187200" y="2060179"/>
            <a:ext cx="241251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lang="zh-CN" altLang="en-US" dirty="0"/>
              <a:t>实现</a:t>
            </a:r>
            <a:r>
              <a:rPr dirty="0"/>
              <a:t> (DS)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omputational…"/>
          <p:cNvSpPr txBox="1">
            <a:spLocks noGrp="1"/>
          </p:cNvSpPr>
          <p:nvPr>
            <p:ph type="ctrTitle"/>
          </p:nvPr>
        </p:nvSpPr>
        <p:spPr>
          <a:xfrm>
            <a:off x="237775" y="1093517"/>
            <a:ext cx="12529250" cy="4391566"/>
          </a:xfrm>
          <a:prstGeom prst="rect">
            <a:avLst/>
          </a:prstGeom>
        </p:spPr>
        <p:txBody>
          <a:bodyPr anchor="ctr"/>
          <a:lstStyle/>
          <a:p>
            <a:pPr>
              <a:defRPr sz="11000" b="1"/>
            </a:pPr>
            <a:r>
              <a:rPr lang="zh-CN" altLang="en-US" dirty="0"/>
              <a:t>计算复杂度</a:t>
            </a:r>
            <a:endParaRPr dirty="0"/>
          </a:p>
        </p:txBody>
      </p:sp>
      <p:sp>
        <p:nvSpPr>
          <p:cNvPr id="154" name="William Fiset"/>
          <p:cNvSpPr txBox="1">
            <a:spLocks noGrp="1"/>
          </p:cNvSpPr>
          <p:nvPr>
            <p:ph type="subTitle" sz="quarter" idx="1"/>
          </p:nvPr>
        </p:nvSpPr>
        <p:spPr>
          <a:xfrm>
            <a:off x="1270000" y="6059869"/>
            <a:ext cx="10464800" cy="1130301"/>
          </a:xfrm>
          <a:prstGeom prst="rect">
            <a:avLst/>
          </a:prstGeom>
        </p:spPr>
        <p:txBody>
          <a:bodyPr/>
          <a:lstStyle>
            <a:lvl1pPr>
              <a:defRPr sz="4500"/>
            </a:lvl1pPr>
          </a:lstStyle>
          <a:p>
            <a:r>
              <a:rPr lang="en-US" dirty="0"/>
              <a:t>By </a:t>
            </a:r>
            <a:r>
              <a:rPr lang="zh-CN" altLang="en-US" dirty="0"/>
              <a:t>波波微课</a:t>
            </a:r>
            <a:r>
              <a:rPr lang="en-US" altLang="zh-CN" dirty="0"/>
              <a:t> &amp; </a:t>
            </a:r>
            <a:r>
              <a:rPr lang="en" altLang="zh-CN" dirty="0"/>
              <a:t>William </a:t>
            </a:r>
            <a:r>
              <a:rPr lang="en" altLang="zh-CN" dirty="0" err="1"/>
              <a:t>Fiset</a:t>
            </a:r>
            <a:r>
              <a:rPr lang="en" altLang="zh-CN" dirty="0"/>
              <a:t> </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mplexity Analysis"/>
          <p:cNvSpPr txBox="1">
            <a:spLocks noGrp="1"/>
          </p:cNvSpPr>
          <p:nvPr>
            <p:ph type="title"/>
          </p:nvPr>
        </p:nvSpPr>
        <p:spPr>
          <a:xfrm>
            <a:off x="952500" y="41676"/>
            <a:ext cx="11099800" cy="2159001"/>
          </a:xfrm>
          <a:prstGeom prst="rect">
            <a:avLst/>
          </a:prstGeom>
        </p:spPr>
        <p:txBody>
          <a:bodyPr/>
          <a:lstStyle>
            <a:lvl1pPr defTabSz="549148">
              <a:defRPr sz="7519" b="1"/>
            </a:lvl1pPr>
          </a:lstStyle>
          <a:p>
            <a:r>
              <a:rPr lang="zh-CN" altLang="en-US" dirty="0"/>
              <a:t>复杂度分析</a:t>
            </a:r>
            <a:endParaRPr dirty="0"/>
          </a:p>
        </p:txBody>
      </p:sp>
      <p:sp>
        <p:nvSpPr>
          <p:cNvPr id="159" name="As programmers, we often find ourselves asking the same two questions over and over again:"/>
          <p:cNvSpPr txBox="1"/>
          <p:nvPr/>
        </p:nvSpPr>
        <p:spPr>
          <a:xfrm>
            <a:off x="960281" y="3179666"/>
            <a:ext cx="11453928"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4000"/>
            </a:lvl1pPr>
          </a:lstStyle>
          <a:p>
            <a:r>
              <a:rPr lang="zh-CN" altLang="en-US" dirty="0"/>
              <a:t>作为程序员，我们经常会问自己下面两个问题：</a:t>
            </a:r>
            <a:endParaRPr dirty="0"/>
          </a:p>
        </p:txBody>
      </p:sp>
      <p:sp>
        <p:nvSpPr>
          <p:cNvPr id="160" name="How much time does this algorithm need to finish?…"/>
          <p:cNvSpPr txBox="1"/>
          <p:nvPr/>
        </p:nvSpPr>
        <p:spPr>
          <a:xfrm>
            <a:off x="693336" y="4876800"/>
            <a:ext cx="11987818" cy="204158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200"/>
            </a:pPr>
            <a:r>
              <a:rPr lang="zh-CN" altLang="en-US" dirty="0"/>
              <a:t>该算法运行完成需要花费多少</a:t>
            </a:r>
            <a:r>
              <a:rPr lang="zh-CN" altLang="en-US" b="1" dirty="0">
                <a:solidFill>
                  <a:srgbClr val="8981F0"/>
                </a:solidFill>
              </a:rPr>
              <a:t>时间</a:t>
            </a:r>
            <a:r>
              <a:rPr lang="zh-CN" altLang="en-US" dirty="0"/>
              <a:t>？</a:t>
            </a:r>
            <a:endParaRPr dirty="0"/>
          </a:p>
          <a:p>
            <a:pPr>
              <a:defRPr sz="4200"/>
            </a:pPr>
            <a:endParaRPr dirty="0"/>
          </a:p>
          <a:p>
            <a:pPr>
              <a:defRPr sz="4200"/>
            </a:pPr>
            <a:r>
              <a:rPr lang="zh-CN" altLang="en-US" dirty="0"/>
              <a:t>该算法完成计算需要多少内存或磁盘</a:t>
            </a:r>
            <a:r>
              <a:rPr lang="zh-CN" altLang="en-US" b="1" dirty="0">
                <a:solidFill>
                  <a:srgbClr val="8981F0"/>
                </a:solidFill>
              </a:rPr>
              <a:t>空间</a:t>
            </a:r>
            <a:r>
              <a:rPr lang="zh-CN" altLang="en-US" dirty="0"/>
              <a:t>？</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529</TotalTime>
  <Words>4287</Words>
  <Application>Microsoft Macintosh PowerPoint</Application>
  <PresentationFormat>自定义</PresentationFormat>
  <Paragraphs>272</Paragraphs>
  <Slides>21</Slides>
  <Notes>21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Helvetica Light</vt:lpstr>
      <vt:lpstr>Helvetica Neue</vt:lpstr>
      <vt:lpstr>Menlo</vt:lpstr>
      <vt:lpstr>Black</vt:lpstr>
      <vt:lpstr>数据结构导学</vt:lpstr>
      <vt:lpstr>什么是数据结构?</vt:lpstr>
      <vt:lpstr>为什么要学数据结构?</vt:lpstr>
      <vt:lpstr>抽象数据类型  vs.  数据结构</vt:lpstr>
      <vt:lpstr>抽象数据类型</vt:lpstr>
      <vt:lpstr>样例</vt:lpstr>
      <vt:lpstr>PowerPoint 演示文稿</vt:lpstr>
      <vt:lpstr>计算复杂度</vt:lpstr>
      <vt:lpstr>复杂度分析</vt:lpstr>
      <vt:lpstr>Big-O标记</vt:lpstr>
      <vt:lpstr>Big-O 标记</vt:lpstr>
      <vt:lpstr>Big-O 特性</vt:lpstr>
      <vt:lpstr>Big-O 例子</vt:lpstr>
      <vt:lpstr>Big-O 例子</vt:lpstr>
      <vt:lpstr>Big-O 例子</vt:lpstr>
      <vt:lpstr>Big-O 例子</vt:lpstr>
      <vt:lpstr>Big-O 例子</vt:lpstr>
      <vt:lpstr>Big-O 例子</vt:lpstr>
      <vt:lpstr>Big-O 例子</vt:lpstr>
      <vt:lpstr>Big-O 例子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数据结构导学</dc:title>
  <cp:lastModifiedBy>杨 波</cp:lastModifiedBy>
  <cp:revision>136</cp:revision>
  <cp:lastPrinted>2020-06-19T04:44:54Z</cp:lastPrinted>
  <dcterms:modified xsi:type="dcterms:W3CDTF">2020-06-20T03:26:58Z</dcterms:modified>
</cp:coreProperties>
</file>