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5854"/>
    <a:srgbClr val="8981F0"/>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p:restoredTop sz="70641"/>
  </p:normalViewPr>
  <p:slideViewPr>
    <p:cSldViewPr snapToGrid="0" snapToObjects="1">
      <p:cViewPr varScale="1">
        <p:scale>
          <a:sx n="78" d="100"/>
          <a:sy n="78" d="100"/>
        </p:scale>
        <p:origin x="3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zh-CN" altLang="en-US" sz="2200" baseline="0" dirty="0">
                <a:latin typeface="+mn-lt"/>
                <a:ea typeface="+mn-ea"/>
              </a:rPr>
              <a:t>你好，欢迎来到波波新推出的数据结构课程。在前面的几个视频中，我会解释一些核心概念，理解这些概念，可以为你学习后续的课程打下一个良好的基础，因为在我们后续的课程中，我们会不断地应用到这些概念。好，让我们从基础开始。</a:t>
            </a:r>
            <a:endParaRPr lang="en-US" altLang="zh-CN" sz="2200" baseline="0" dirty="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r>
              <a:t>To standardize a way of talking about how much time and how much space is required for an algorithm to run theoretical computer scientists have invented Big O Notation amongst other things such as big theta and big omega, but we’re interested in big O because it tells us about the worse case. </a:t>
            </a:r>
          </a:p>
          <a:p>
            <a:endParaRPr/>
          </a:p>
          <a:p>
            <a:r>
              <a:t>Big O notation only cares about the worst case, so if your algorithm sorts numbers imagine the input is the worst possible arrangement of numbers for your particular algorithm to sort. Or as a concrete example suppose you have an unordered list of unique numbers and you are searching for the index/position of the number 7 from beginning of the list then the worst possible input is not when 7 is at the very beginning of the list or somewhere in the middle the worst case is when the number 7 is the very last element in the list. For that particular case the time complexity would be linear with respect to the size of the array because you may have to traverse every single element in the array until 7 is found. The same concept applies for space, you just have to consider what is the worse possible amount of space my algorithm is going to need for any possible input?</a:t>
            </a:r>
          </a:p>
          <a:p>
            <a:endParaRPr/>
          </a:p>
          <a:p>
            <a:r>
              <a:t>There’s also the fact that Big O only really cares about what happens when your input becomes really big, we’re no interested in what happens when the input is small. For this reason we get to ignore constants added and multiplied to our big O notation.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Mention that there are other possible complexities between these such as sqrt(n) and loglogn and n^5 and so on.. Actually most mathematical expressions containing n wrapped in a Big O character is Big O notation valid.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t>To reiterate what we just saw two slides ago recall that Big O only really cares about what happens when your input becomes really big, we’re only interested in seeing what happens when the value of n goes to infinity. So this is how &amp; why we get the first two properties. The first being that we can simply remove constant values added in our Big O notation. Recall that n is our input size and it’s what is changing, so as it gets really big the value of c is fixed so it disappears and can be ignored. The same is true for constants being multiplied even for large constants, for some value of n as n goes to infinity the value of c becomes irrelevant. Of course this is all theoretical, in the real world a constant the size of 200 billion probably does have a substantial effect on the running time of your algorithm. </a:t>
            </a:r>
          </a:p>
          <a:p>
            <a:endParaRPr/>
          </a:p>
          <a:p>
            <a:r>
              <a:t>We often use functions to define the complexity of how fast an algorithm runs or how much space the algorithm uses and we can apply Big O notation to this by wrapping the function in a Big O, literally.</a:t>
            </a:r>
          </a:p>
          <a:p>
            <a:endParaRPr/>
          </a:p>
          <a:p>
            <a:r>
              <a:t>Explain example involving f(n)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Both of the following code samples run in constant time with respect to n the input size because they do not depend on n at all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r>
              <a:t>The following runs in linear time with respect to the input size n because we do a constant amount of work n times. The work we are doing is incrementing the counter 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03162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r>
              <a:t>You may be wondering how you ever get logarithmic or linearithmic time complexity. Here I will go over a very classic algorithm of doing a binary search which yields a logarithmic time complexity. </a:t>
            </a:r>
          </a:p>
          <a:p>
            <a:endParaRPr/>
          </a:p>
          <a:p>
            <a:r>
              <a:t>Read what is on slide.</a:t>
            </a:r>
          </a:p>
          <a:p>
            <a:endParaRPr/>
          </a:p>
          <a:p>
            <a:r>
              <a:t>So what this algorithm does is it starts by making two pointers at the very start and very end of an array. Then it selects a midpoint between the two and checks if it has found the value we were looking for, then it has either found it or needs to discard exactly half of the remaining array and readjust either the high or the low pointer. Remark that even in the worst case we are still continuously discarding half of the remaining array at each iteration, so very quickly we will run out of array to check. If you do the math it turns out that in the worst case you will do exactly log base 2 of n iterations meaning that the binary search runs in logarithmic time.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Here is a slightly different example worth going over. First notice that there is an outer loop with the i counter that does n work, then notice that there are two inner loops that do 3n and 2n work. The rule we use to determine the complexity of this algorithm is to multiply loops on different levels and add those that are on the same. So it you look at our function f(n) you can see that we have n multiplied by 3n plus 2n giving us 5n squared or a quadratic complexity.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Here is the next example try and work it out yourself before I give you the answer. Hint: Try constructing the function f(n) to easily determine the overall complexity.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lang="zh-CN" altLang="en-US" dirty="0"/>
              <a:t>那么什么是数据结构呢？我比较喜欢的一个定义是这样的：</a:t>
            </a:r>
            <a:endParaRPr lang="en-US" altLang="zh-CN" dirty="0"/>
          </a:p>
          <a:p>
            <a:endParaRPr lang="en-US" altLang="zh-CN" dirty="0"/>
          </a:p>
          <a:p>
            <a:r>
              <a:rPr lang="zh-CN" altLang="en-US" dirty="0"/>
              <a:t>数据结构是组织数据的一种方式，它的目标是有效的使用数据。</a:t>
            </a:r>
            <a:endParaRPr dirty="0"/>
          </a:p>
          <a:p>
            <a:endParaRPr lang="en-US" altLang="zh-CN" dirty="0"/>
          </a:p>
          <a:p>
            <a:r>
              <a:rPr lang="zh-CN" altLang="en-US" dirty="0"/>
              <a:t>这就是数据结构的定义，它是一种组织数据的方式，方便我们后续有效地去访问、查询或者更新数据。</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endParaRPr/>
          </a:p>
        </p:txBody>
      </p:sp>
      <p:sp>
        <p:nvSpPr>
          <p:cNvPr id="132" name="Shape 132"/>
          <p:cNvSpPr>
            <a:spLocks noGrp="1"/>
          </p:cNvSpPr>
          <p:nvPr>
            <p:ph type="body" sz="quarter" idx="1"/>
          </p:nvPr>
        </p:nvSpPr>
        <p:spPr>
          <a:prstGeom prst="rect">
            <a:avLst/>
          </a:prstGeom>
        </p:spPr>
        <p:txBody>
          <a:bodyPr/>
          <a:lstStyle/>
          <a:p>
            <a:r>
              <a:rPr lang="zh-CN" altLang="en-US" dirty="0"/>
              <a:t>知道了什么是数据结构，那么为什么数据结构如此重要？我们为什么要学数据结构呢？</a:t>
            </a:r>
            <a:r>
              <a:rPr dirty="0"/>
              <a:t> </a:t>
            </a:r>
          </a:p>
          <a:p>
            <a:endParaRPr lang="en-US" altLang="zh-CN" dirty="0"/>
          </a:p>
          <a:p>
            <a:r>
              <a:rPr lang="zh-CN" altLang="en-US" dirty="0"/>
              <a:t>我这边总结了三点：</a:t>
            </a:r>
            <a:endParaRPr lang="en-US" altLang="zh-CN" dirty="0"/>
          </a:p>
          <a:p>
            <a:endParaRPr lang="en-US" altLang="zh-CN" dirty="0"/>
          </a:p>
          <a:p>
            <a:r>
              <a:rPr lang="zh-CN" altLang="en-US" dirty="0"/>
              <a:t>第一点是，数据结构是创建高效算法的基础。</a:t>
            </a:r>
            <a:endParaRPr lang="en-US" altLang="zh-CN" dirty="0"/>
          </a:p>
          <a:p>
            <a:r>
              <a:rPr lang="zh-CN" altLang="en-US" dirty="0"/>
              <a:t>第二点是，数据结构可以帮助我们管理和组织数据。</a:t>
            </a:r>
            <a:endParaRPr lang="en-US" altLang="zh-CN" dirty="0"/>
          </a:p>
          <a:p>
            <a:r>
              <a:rPr lang="zh-CN" altLang="en-US" dirty="0"/>
              <a:t>第三点是，数据结构让代码变得整洁清晰，并且易于理解。</a:t>
            </a:r>
            <a:endParaRPr lang="en-US" altLang="zh-CN" dirty="0"/>
          </a:p>
          <a:p>
            <a:endParaRPr dirty="0"/>
          </a:p>
          <a:p>
            <a:r>
              <a:rPr lang="zh-CN" altLang="en-US" dirty="0"/>
              <a:t>顺便提一下，我发现优秀程序员和不合格的，或者一般程序员之间的主要差异在于，优秀程序员能够合理的选择和应用数据结构，来解决他们手头的编程任务。可以说，数据结构就是普通程序员和优先程序员之间的差异所在。这也说明了为什么每一个计算机专业的本科生都需要学习数据结构这门课程。</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p>
            <a:r>
              <a:rPr lang="zh-CN" altLang="en-US" dirty="0"/>
              <a:t>在正式讲解数据结构之前，我们先要来讲一下数据结构的抽象。这个说法本身有点抽象，其实我要讲的是抽象数据类型这个概念。</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r>
              <a:rPr lang="zh-CN" altLang="en-US" dirty="0"/>
              <a:t>什么是抽象数据类型？它和数据结构有什么区别？好的，让我来回答这些问题：</a:t>
            </a:r>
            <a:endParaRPr lang="en-US" altLang="zh-CN" dirty="0"/>
          </a:p>
          <a:p>
            <a:endParaRPr lang="en-US" altLang="zh-CN" dirty="0"/>
          </a:p>
          <a:p>
            <a:r>
              <a:rPr lang="zh-CN" altLang="en-US" dirty="0"/>
              <a:t>抽象数据类型</a:t>
            </a:r>
            <a:r>
              <a:rPr lang="en-US" altLang="zh-CN" dirty="0"/>
              <a:t>(</a:t>
            </a:r>
            <a:r>
              <a:rPr lang="zh-CN" altLang="en-US" dirty="0"/>
              <a:t>英文称为</a:t>
            </a:r>
            <a:r>
              <a:rPr lang="en-US" altLang="zh-CN" dirty="0"/>
              <a:t>abstract data type</a:t>
            </a:r>
            <a:r>
              <a:rPr lang="zh-CN" altLang="en-US" dirty="0"/>
              <a:t>，简称</a:t>
            </a:r>
            <a:r>
              <a:rPr lang="en-US" altLang="zh-CN" dirty="0"/>
              <a:t>ADT)</a:t>
            </a:r>
            <a:r>
              <a:rPr lang="zh-CN" altLang="en-US" dirty="0"/>
              <a:t>，它是数据结构的一种抽象表示，它仅仅说明这个类型支持哪些接口，具体的数据结构实现必须遵循这些接口。</a:t>
            </a:r>
            <a:endParaRPr lang="en-US" altLang="zh-CN" dirty="0"/>
          </a:p>
          <a:p>
            <a:endParaRPr lang="en-US" altLang="zh-CN" dirty="0"/>
          </a:p>
          <a:p>
            <a:r>
              <a:rPr lang="zh-CN" altLang="en-US" dirty="0"/>
              <a:t>抽象数据类型只规范接口，并不规范具体的实现细节，也不规范具体采用哪种语言来实现。</a:t>
            </a:r>
            <a:endParaRPr lang="en-US" altLang="zh-CN" dirty="0"/>
          </a:p>
          <a:p>
            <a:endParaRPr lang="en-US" altLang="zh-CN" dirty="0"/>
          </a:p>
          <a:p>
            <a:r>
              <a:rPr lang="zh-CN" altLang="en-US" dirty="0"/>
              <a:t>举一个例子，说到这个</a:t>
            </a:r>
            <a:r>
              <a:rPr lang="en-US" altLang="zh-CN" dirty="0"/>
              <a:t>ADT</a:t>
            </a:r>
            <a:r>
              <a:rPr lang="zh-CN" altLang="en-US" dirty="0"/>
              <a:t>，我经常将它比喻为从地点</a:t>
            </a:r>
            <a:r>
              <a:rPr lang="en-US" altLang="zh-CN" dirty="0"/>
              <a:t>A</a:t>
            </a:r>
            <a:r>
              <a:rPr lang="zh-CN" altLang="en-US" dirty="0"/>
              <a:t>到地点</a:t>
            </a:r>
            <a:r>
              <a:rPr lang="en-US" altLang="zh-CN" dirty="0"/>
              <a:t>B</a:t>
            </a:r>
            <a:r>
              <a:rPr lang="zh-CN" altLang="en-US" dirty="0"/>
              <a:t>的运输方式。我们都知道，从地点</a:t>
            </a:r>
            <a:r>
              <a:rPr lang="en-US" altLang="zh-CN" dirty="0"/>
              <a:t>A</a:t>
            </a:r>
            <a:r>
              <a:rPr lang="zh-CN" altLang="en-US" dirty="0"/>
              <a:t>到地点</a:t>
            </a:r>
            <a:r>
              <a:rPr lang="en-US" altLang="zh-CN" dirty="0"/>
              <a:t>B</a:t>
            </a:r>
            <a:r>
              <a:rPr lang="zh-CN" altLang="en-US" dirty="0"/>
              <a:t>的运输方式有很多。一些具体的运输方式包括像走路，开车，或者通过火车等等。这些具体的运输方式就好比是数据结构。</a:t>
            </a:r>
            <a:endParaRPr lang="en-US" altLang="zh-CN" dirty="0"/>
          </a:p>
          <a:p>
            <a:endParaRPr lang="en-US" altLang="zh-CN" dirty="0"/>
          </a:p>
          <a:p>
            <a:r>
              <a:rPr lang="zh-CN" altLang="en-US" dirty="0"/>
              <a:t>下面我们来看一些例子。</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r>
              <a:rPr lang="en-US" altLang="zh-CN" dirty="0"/>
              <a:t>PPT</a:t>
            </a:r>
            <a:r>
              <a:rPr lang="zh-CN" altLang="en-US" dirty="0"/>
              <a:t>的左边有一些抽象数据类型的例子，右边是具体的底层实现。比方说，列表</a:t>
            </a:r>
            <a:r>
              <a:rPr lang="en-US" altLang="zh-CN" dirty="0"/>
              <a:t>List</a:t>
            </a:r>
            <a:r>
              <a:rPr lang="zh-CN" altLang="en-US" dirty="0"/>
              <a:t>可以有两种实现方式，分别采用动态数组实现，或者采用链表来实现。它们都支持在列表中添加，移除和索引定位元素。</a:t>
            </a:r>
            <a:endParaRPr dirty="0"/>
          </a:p>
          <a:p>
            <a:endParaRPr lang="en-US" altLang="zh-CN" dirty="0"/>
          </a:p>
          <a:p>
            <a:r>
              <a:rPr lang="zh-CN" altLang="en-US" dirty="0"/>
              <a:t>再比如队列</a:t>
            </a:r>
            <a:r>
              <a:rPr lang="en-US" altLang="zh-CN" dirty="0"/>
              <a:t>Queue</a:t>
            </a:r>
            <a:r>
              <a:rPr lang="zh-CN" altLang="en-US" dirty="0"/>
              <a:t>和字典</a:t>
            </a:r>
            <a:r>
              <a:rPr lang="en-US" altLang="zh-CN" dirty="0"/>
              <a:t>Map</a:t>
            </a:r>
            <a:r>
              <a:rPr lang="zh-CN" altLang="en-US" dirty="0"/>
              <a:t>抽象数据类型，它们都可以有多种实现方式。注意，在队列</a:t>
            </a:r>
            <a:r>
              <a:rPr lang="en-US" altLang="zh-CN" dirty="0"/>
              <a:t>Queue</a:t>
            </a:r>
            <a:r>
              <a:rPr lang="zh-CN" altLang="en-US" dirty="0"/>
              <a:t>的实现方式中，我添加了基于栈的队列实现，实际上，我们确实可以用栈</a:t>
            </a:r>
            <a:r>
              <a:rPr lang="en-US" altLang="zh-CN" dirty="0"/>
              <a:t>Stack</a:t>
            </a:r>
            <a:r>
              <a:rPr lang="zh-CN" altLang="en-US" dirty="0"/>
              <a:t>来实现队列，虽然这种实现方式效率很差。</a:t>
            </a:r>
            <a:r>
              <a:rPr dirty="0"/>
              <a:t> </a:t>
            </a:r>
          </a:p>
          <a:p>
            <a:endParaRPr lang="en-US" altLang="zh-CN" dirty="0"/>
          </a:p>
          <a:p>
            <a:r>
              <a:rPr lang="zh-CN" altLang="en-US" dirty="0"/>
              <a:t>最后，我还在表中加了交通工具</a:t>
            </a:r>
            <a:r>
              <a:rPr lang="en-US" altLang="zh-CN" dirty="0"/>
              <a:t>Vehicle</a:t>
            </a:r>
            <a:r>
              <a:rPr lang="zh-CN" altLang="en-US" dirty="0"/>
              <a:t>，这个只是为了形象说明，如果交通工具是一种抽象，那么它可以有多种具体的实现，包括高尔夫球车，自行车，还有智能汽车。这些具体的交通工具都可以移动，转弯，或者停车，等等。</a:t>
            </a:r>
            <a:endParaRPr lang="en-US" altLang="zh-CN" dirty="0"/>
          </a:p>
          <a:p>
            <a:endParaRPr lang="en-US" altLang="zh-CN" dirty="0"/>
          </a:p>
          <a:p>
            <a:r>
              <a:rPr lang="zh-CN" altLang="en-US" dirty="0"/>
              <a:t>在实际应用中，人们可能会经常会混用数据结构和抽象数据类型这两个概念，比方说</a:t>
            </a:r>
            <a:r>
              <a:rPr lang="en-US" altLang="zh-CN" dirty="0"/>
              <a:t>A</a:t>
            </a:r>
            <a:r>
              <a:rPr lang="zh-CN" altLang="en-US" dirty="0"/>
              <a:t>说</a:t>
            </a:r>
            <a:r>
              <a:rPr lang="en-US" altLang="zh-CN" dirty="0"/>
              <a:t>Map</a:t>
            </a:r>
            <a:r>
              <a:rPr lang="zh-CN" altLang="en-US" dirty="0"/>
              <a:t>，</a:t>
            </a:r>
            <a:r>
              <a:rPr lang="en-US" altLang="zh-CN" dirty="0"/>
              <a:t>B</a:t>
            </a:r>
            <a:r>
              <a:rPr lang="zh-CN" altLang="en-US" dirty="0"/>
              <a:t>说</a:t>
            </a:r>
            <a:r>
              <a:rPr lang="en-US" altLang="zh-CN" dirty="0"/>
              <a:t>hash map</a:t>
            </a:r>
            <a:r>
              <a:rPr lang="zh-CN" altLang="en-US" dirty="0"/>
              <a:t>，他们可能说得是同一个概念，但是经过我的解释，你现在可以理解两者的差异。</a:t>
            </a:r>
            <a:endParaRPr lang="en-US" altLang="zh-CN" dirty="0"/>
          </a:p>
          <a:p>
            <a:endParaRPr lang="en-US" altLang="zh-CN" dirty="0"/>
          </a:p>
          <a:p>
            <a:r>
              <a:rPr lang="zh-CN" altLang="en-US" dirty="0"/>
              <a:t>这里再强调一下，抽象数据类型仅定义它支持哪些行为，或者说方法，但是它并不定义这些方法具体是如何实现的。</a:t>
            </a:r>
            <a:endParaRPr lang="en-US" altLang="zh-CN" dirty="0"/>
          </a:p>
          <a:p>
            <a:endParaRPr lang="en-US" altLang="zh-CN" dirty="0"/>
          </a:p>
          <a:p>
            <a:r>
              <a:rPr lang="zh-CN" altLang="en-US" dirty="0"/>
              <a:t>好的，第一节课就讲这些内容，后续还有更多内容等着你学习。下节课我们会讲计算复杂度和</a:t>
            </a:r>
            <a:r>
              <a:rPr lang="en-US" altLang="zh-CN" dirty="0"/>
              <a:t>Big O</a:t>
            </a:r>
            <a:r>
              <a:rPr lang="zh-CN" altLang="en-US" dirty="0"/>
              <a:t>标记，我们下节课再见。</a:t>
            </a:r>
            <a:endParaRPr lang="en-US" altLang="zh-CN"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Alright now that we’re done with ADTs we need to have a quick look at the wild world of computational complexity do really understand the operations performed by DSs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endParaRPr/>
          </a:p>
          <a:p>
            <a:r>
              <a:t>Read Slide</a:t>
            </a:r>
          </a:p>
          <a:p>
            <a:r>
              <a:t>If your program takes the lifetime of the universe the finish then it’s no good and similarly if your program runs in constant time but requires space equal to the sum of all the bytes of all the files on the internet your algorithm is also useless.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ata Structures an Introduction"/>
          <p:cNvSpPr txBox="1">
            <a:spLocks noGrp="1"/>
          </p:cNvSpPr>
          <p:nvPr>
            <p:ph type="ctrTitle"/>
          </p:nvPr>
        </p:nvSpPr>
        <p:spPr>
          <a:xfrm>
            <a:off x="540138" y="988060"/>
            <a:ext cx="11924524" cy="3978159"/>
          </a:xfrm>
          <a:prstGeom prst="rect">
            <a:avLst/>
          </a:prstGeom>
        </p:spPr>
        <p:txBody>
          <a:bodyPr/>
          <a:lstStyle>
            <a:lvl1pPr>
              <a:defRPr sz="10000" b="1"/>
            </a:lvl1pPr>
          </a:lstStyle>
          <a:p>
            <a:r>
              <a:rPr lang="zh-CN" altLang="en-US" dirty="0"/>
              <a:t>数据结构导学</a:t>
            </a:r>
            <a:endParaRPr dirty="0"/>
          </a:p>
        </p:txBody>
      </p:sp>
      <p:sp>
        <p:nvSpPr>
          <p:cNvPr id="120" name="William Fiset"/>
          <p:cNvSpPr txBox="1">
            <a:spLocks noGrp="1"/>
          </p:cNvSpPr>
          <p:nvPr>
            <p:ph type="subTitle" sz="quarter" idx="1"/>
          </p:nvPr>
        </p:nvSpPr>
        <p:spPr>
          <a:xfrm>
            <a:off x="1270000" y="6059869"/>
            <a:ext cx="10464800" cy="1130301"/>
          </a:xfrm>
          <a:prstGeom prst="rect">
            <a:avLst/>
          </a:prstGeom>
        </p:spPr>
        <p:txBody>
          <a:bodyPr>
            <a:normAutofit/>
          </a:bodyPr>
          <a:lstStyle>
            <a:lvl1pPr>
              <a:defRPr sz="4500"/>
            </a:lvl1pPr>
          </a:lstStyle>
          <a:p>
            <a:r>
              <a:rPr lang="en-US" altLang="zh-CN" dirty="0"/>
              <a:t>By </a:t>
            </a:r>
            <a:r>
              <a:rPr dirty="0"/>
              <a:t>William </a:t>
            </a:r>
            <a:r>
              <a:rPr dirty="0" err="1"/>
              <a:t>Fiset</a:t>
            </a:r>
            <a:r>
              <a:rPr lang="en-US" altLang="zh-CN" dirty="0"/>
              <a:t> &amp; </a:t>
            </a:r>
            <a:r>
              <a:rPr lang="zh-CN" altLang="en-US" dirty="0"/>
              <a:t>波波微课</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g-O Notation"/>
          <p:cNvSpPr txBox="1">
            <a:spLocks noGrp="1"/>
          </p:cNvSpPr>
          <p:nvPr>
            <p:ph type="title"/>
          </p:nvPr>
        </p:nvSpPr>
        <p:spPr>
          <a:prstGeom prst="rect">
            <a:avLst/>
          </a:prstGeom>
        </p:spPr>
        <p:txBody>
          <a:bodyPr/>
          <a:lstStyle>
            <a:lvl1pPr>
              <a:defRPr b="1"/>
            </a:lvl1pPr>
          </a:lstStyle>
          <a:p>
            <a:r>
              <a:rPr dirty="0"/>
              <a:t>Big-O</a:t>
            </a:r>
            <a:r>
              <a:rPr lang="zh-CN" altLang="en-US" dirty="0"/>
              <a:t>标记</a:t>
            </a:r>
            <a:endParaRPr dirty="0"/>
          </a:p>
        </p:txBody>
      </p:sp>
      <p:sp>
        <p:nvSpPr>
          <p:cNvPr id="165" name="Big-O notation gives an upper bound of the computational complexity of an algorithm in the worst case.…"/>
          <p:cNvSpPr txBox="1"/>
          <p:nvPr/>
        </p:nvSpPr>
        <p:spPr>
          <a:xfrm>
            <a:off x="-95742" y="3613918"/>
            <a:ext cx="13196285" cy="3534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700"/>
            </a:pPr>
            <a:r>
              <a:rPr lang="en-US" sz="4400" dirty="0"/>
              <a:t>Big-O</a:t>
            </a:r>
            <a:r>
              <a:rPr lang="zh-CN" altLang="en-US" sz="4400" dirty="0"/>
              <a:t>标记表示一个算法在</a:t>
            </a:r>
            <a:r>
              <a:rPr lang="zh-CN" altLang="en-US" sz="4400" b="1" dirty="0">
                <a:solidFill>
                  <a:srgbClr val="D55854"/>
                </a:solidFill>
              </a:rPr>
              <a:t>最坏</a:t>
            </a:r>
            <a:r>
              <a:rPr lang="zh-CN" altLang="en-US" sz="4400" dirty="0"/>
              <a:t>情况下的计算复杂度的上限。</a:t>
            </a:r>
            <a:endParaRPr sz="4400" dirty="0"/>
          </a:p>
          <a:p>
            <a:pPr>
              <a:defRPr sz="4700"/>
            </a:pPr>
            <a:endParaRPr sz="4400" dirty="0"/>
          </a:p>
          <a:p>
            <a:pPr>
              <a:defRPr sz="4700"/>
            </a:pPr>
            <a:r>
              <a:rPr lang="zh-CN" altLang="en-US" sz="4400" dirty="0"/>
              <a:t>即便是输入大小变得</a:t>
            </a:r>
            <a:r>
              <a:rPr lang="zh-CN" altLang="en-US" sz="4400" b="1" dirty="0">
                <a:solidFill>
                  <a:srgbClr val="D55854"/>
                </a:solidFill>
              </a:rPr>
              <a:t>任意大</a:t>
            </a:r>
            <a:r>
              <a:rPr lang="zh-CN" altLang="en-US" sz="4400" dirty="0"/>
              <a:t>，它也可以帮助我们量化一个算法的性能</a:t>
            </a:r>
            <a:r>
              <a:rPr lang="zh-CN" altLang="en-US" dirty="0"/>
              <a:t>。</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Big-O Notation"/>
          <p:cNvSpPr txBox="1">
            <a:spLocks noGrp="1"/>
          </p:cNvSpPr>
          <p:nvPr>
            <p:ph type="title"/>
          </p:nvPr>
        </p:nvSpPr>
        <p:spPr>
          <a:prstGeom prst="rect">
            <a:avLst/>
          </a:prstGeom>
        </p:spPr>
        <p:txBody>
          <a:bodyPr/>
          <a:lstStyle>
            <a:lvl1pPr>
              <a:defRPr b="1"/>
            </a:lvl1pPr>
          </a:lstStyle>
          <a:p>
            <a:r>
              <a:rPr dirty="0"/>
              <a:t>Big-O </a:t>
            </a:r>
            <a:r>
              <a:rPr lang="zh-CN" altLang="en-US" dirty="0"/>
              <a:t>标记</a:t>
            </a:r>
            <a:endParaRPr dirty="0"/>
          </a:p>
        </p:txBody>
      </p:sp>
      <p:sp>
        <p:nvSpPr>
          <p:cNvPr id="170" name="n - The size of the input…"/>
          <p:cNvSpPr txBox="1"/>
          <p:nvPr/>
        </p:nvSpPr>
        <p:spPr>
          <a:xfrm>
            <a:off x="693292" y="2313606"/>
            <a:ext cx="11618217"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dirty="0"/>
              <a:t>n </a:t>
            </a:r>
            <a:r>
              <a:rPr lang="en-US" altLang="zh-CN" dirty="0"/>
              <a:t>–</a:t>
            </a:r>
            <a:r>
              <a:rPr dirty="0"/>
              <a:t> </a:t>
            </a:r>
            <a:r>
              <a:rPr lang="zh-CN" altLang="en-US" dirty="0"/>
              <a:t>输入的大小</a:t>
            </a:r>
            <a:endParaRPr lang="en-US" altLang="zh-CN" dirty="0"/>
          </a:p>
          <a:p>
            <a:pPr>
              <a:defRPr sz="3000"/>
            </a:pPr>
            <a:r>
              <a:rPr lang="zh-CN" altLang="en-US" dirty="0"/>
              <a:t>复杂度从小到大排序</a:t>
            </a:r>
            <a:endParaRPr dirty="0"/>
          </a:p>
        </p:txBody>
      </p:sp>
      <p:sp>
        <p:nvSpPr>
          <p:cNvPr id="171" name="Constant Time: O(1)…"/>
          <p:cNvSpPr txBox="1"/>
          <p:nvPr/>
        </p:nvSpPr>
        <p:spPr>
          <a:xfrm>
            <a:off x="-1954844" y="4020290"/>
            <a:ext cx="15170782" cy="502701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4500"/>
            </a:pPr>
            <a:r>
              <a:rPr lang="en" sz="4000" dirty="0"/>
              <a:t>Constant</a:t>
            </a:r>
            <a:r>
              <a:rPr lang="en-US" sz="4000" dirty="0"/>
              <a:t>(</a:t>
            </a:r>
            <a:r>
              <a:rPr lang="zh-CN" altLang="en-US" sz="4000" dirty="0"/>
              <a:t>常量级</a:t>
            </a:r>
            <a:r>
              <a:rPr lang="en-US" altLang="zh-CN" sz="4000" dirty="0"/>
              <a:t>)</a:t>
            </a:r>
            <a:r>
              <a:rPr lang="en" sz="4000" dirty="0"/>
              <a:t> Time</a:t>
            </a:r>
            <a:r>
              <a:rPr sz="4000" dirty="0"/>
              <a:t>: </a:t>
            </a:r>
            <a:r>
              <a:rPr sz="4000" b="1" dirty="0">
                <a:solidFill>
                  <a:schemeClr val="accent4">
                    <a:hueOff val="102361"/>
                    <a:satOff val="14118"/>
                    <a:lumOff val="10675"/>
                  </a:schemeClr>
                </a:solidFill>
              </a:rPr>
              <a:t>O(1)</a:t>
            </a:r>
          </a:p>
          <a:p>
            <a:pPr>
              <a:defRPr sz="4500"/>
            </a:pPr>
            <a:r>
              <a:rPr sz="4000" dirty="0"/>
              <a:t>  </a:t>
            </a:r>
            <a:r>
              <a:rPr lang="en" sz="4000" dirty="0"/>
              <a:t>Logarithmic(</a:t>
            </a:r>
            <a:r>
              <a:rPr lang="zh-CN" altLang="en" sz="4000" dirty="0"/>
              <a:t>对数</a:t>
            </a:r>
            <a:r>
              <a:rPr lang="zh-CN" altLang="en-US" sz="4000" dirty="0"/>
              <a:t>级</a:t>
            </a:r>
            <a:r>
              <a:rPr lang="en-US" altLang="zh-CN" sz="4000" dirty="0"/>
              <a:t>)</a:t>
            </a:r>
            <a:r>
              <a:rPr lang="zh-CN" altLang="en-US" sz="4000" dirty="0"/>
              <a:t> </a:t>
            </a:r>
            <a:r>
              <a:rPr lang="en" sz="4000" dirty="0"/>
              <a:t>Time</a:t>
            </a:r>
            <a:r>
              <a:rPr sz="4000" dirty="0"/>
              <a:t>: </a:t>
            </a:r>
            <a:r>
              <a:rPr sz="4000" b="1" dirty="0">
                <a:solidFill>
                  <a:schemeClr val="accent4">
                    <a:hueOff val="102361"/>
                    <a:satOff val="14118"/>
                    <a:lumOff val="10675"/>
                  </a:schemeClr>
                </a:solidFill>
              </a:rPr>
              <a:t>O(log(n))</a:t>
            </a:r>
          </a:p>
          <a:p>
            <a:pPr>
              <a:defRPr sz="4500"/>
            </a:pPr>
            <a:r>
              <a:rPr sz="4000" dirty="0"/>
              <a:t> </a:t>
            </a:r>
            <a:r>
              <a:rPr lang="zh-CN" altLang="en-US" sz="4000" dirty="0"/>
              <a:t> </a:t>
            </a:r>
            <a:r>
              <a:rPr lang="en" sz="4000" dirty="0"/>
              <a:t>Linear(</a:t>
            </a:r>
            <a:r>
              <a:rPr lang="zh-CN" altLang="en-US" sz="4000" dirty="0"/>
              <a:t>线性级</a:t>
            </a:r>
            <a:r>
              <a:rPr lang="en-US" altLang="zh-CN" sz="4000" dirty="0"/>
              <a:t>)</a:t>
            </a:r>
            <a:r>
              <a:rPr lang="zh-CN" altLang="en-US" sz="4000" dirty="0"/>
              <a:t> </a:t>
            </a:r>
            <a:r>
              <a:rPr lang="en" sz="4000" dirty="0"/>
              <a:t>Time</a:t>
            </a:r>
            <a:r>
              <a:rPr sz="4000" dirty="0"/>
              <a:t>:</a:t>
            </a:r>
            <a:r>
              <a:rPr lang="en-US" altLang="zh-CN" sz="4000" dirty="0"/>
              <a:t> </a:t>
            </a:r>
            <a:r>
              <a:rPr sz="4000" b="1" dirty="0">
                <a:solidFill>
                  <a:schemeClr val="accent4">
                    <a:hueOff val="102361"/>
                    <a:satOff val="14118"/>
                    <a:lumOff val="10675"/>
                  </a:schemeClr>
                </a:solidFill>
              </a:rPr>
              <a:t>O(n)</a:t>
            </a:r>
          </a:p>
          <a:p>
            <a:pPr>
              <a:defRPr sz="4500"/>
            </a:pPr>
            <a:r>
              <a:rPr sz="4000" dirty="0"/>
              <a:t>  </a:t>
            </a:r>
            <a:r>
              <a:rPr lang="en-US" altLang="zh-CN" sz="4000" dirty="0"/>
              <a:t>       </a:t>
            </a:r>
            <a:r>
              <a:rPr sz="4000" dirty="0" err="1"/>
              <a:t>Linearithmic</a:t>
            </a:r>
            <a:r>
              <a:rPr sz="4000" dirty="0"/>
              <a:t> Time:</a:t>
            </a:r>
            <a:r>
              <a:rPr lang="en-US" altLang="zh-CN" sz="4000" dirty="0"/>
              <a:t> </a:t>
            </a:r>
            <a:r>
              <a:rPr sz="4000" b="1" dirty="0">
                <a:solidFill>
                  <a:schemeClr val="accent4">
                    <a:hueOff val="102361"/>
                    <a:satOff val="14118"/>
                    <a:lumOff val="10675"/>
                  </a:schemeClr>
                </a:solidFill>
              </a:rPr>
              <a:t>O(</a:t>
            </a:r>
            <a:r>
              <a:rPr sz="4000" b="1" dirty="0" err="1">
                <a:solidFill>
                  <a:schemeClr val="accent4">
                    <a:hueOff val="102361"/>
                    <a:satOff val="14118"/>
                    <a:lumOff val="10675"/>
                  </a:schemeClr>
                </a:solidFill>
              </a:rPr>
              <a:t>nlog</a:t>
            </a:r>
            <a:r>
              <a:rPr sz="4000" b="1" dirty="0">
                <a:solidFill>
                  <a:schemeClr val="accent4">
                    <a:hueOff val="102361"/>
                    <a:satOff val="14118"/>
                    <a:lumOff val="10675"/>
                  </a:schemeClr>
                </a:solidFill>
              </a:rPr>
              <a:t>(n))</a:t>
            </a:r>
          </a:p>
          <a:p>
            <a:pPr>
              <a:defRPr sz="4500"/>
            </a:pPr>
            <a:r>
              <a:rPr sz="4000" dirty="0"/>
              <a:t>Quadratic</a:t>
            </a:r>
            <a:r>
              <a:rPr lang="en-US" altLang="zh-CN" sz="4000" dirty="0"/>
              <a:t>(</a:t>
            </a:r>
            <a:r>
              <a:rPr lang="zh-CN" altLang="en-US" sz="4000" dirty="0"/>
              <a:t>平方级</a:t>
            </a:r>
            <a:r>
              <a:rPr lang="en-US" altLang="zh-CN" sz="4000" dirty="0"/>
              <a:t>)</a:t>
            </a:r>
            <a:r>
              <a:rPr sz="4000" dirty="0"/>
              <a:t> Time: </a:t>
            </a:r>
            <a:r>
              <a:rPr sz="4000" b="1" dirty="0">
                <a:solidFill>
                  <a:schemeClr val="accent4">
                    <a:hueOff val="102361"/>
                    <a:satOff val="14118"/>
                    <a:lumOff val="10675"/>
                  </a:schemeClr>
                </a:solidFill>
              </a:rPr>
              <a:t>O(n</a:t>
            </a:r>
            <a:r>
              <a:rPr sz="4000" b="1" baseline="31999" dirty="0">
                <a:solidFill>
                  <a:schemeClr val="accent4">
                    <a:hueOff val="102361"/>
                    <a:satOff val="14118"/>
                    <a:lumOff val="10675"/>
                  </a:schemeClr>
                </a:solidFill>
              </a:rPr>
              <a:t>2</a:t>
            </a:r>
            <a:r>
              <a:rPr sz="4000" b="1" dirty="0">
                <a:solidFill>
                  <a:schemeClr val="accent4">
                    <a:hueOff val="102361"/>
                    <a:satOff val="14118"/>
                    <a:lumOff val="10675"/>
                  </a:schemeClr>
                </a:solidFill>
              </a:rPr>
              <a:t>)</a:t>
            </a:r>
          </a:p>
          <a:p>
            <a:pPr>
              <a:defRPr sz="4500"/>
            </a:pPr>
            <a:r>
              <a:rPr sz="4000" dirty="0"/>
              <a:t>    Cubic</a:t>
            </a:r>
            <a:r>
              <a:rPr lang="en-US" altLang="zh-CN" sz="4000" dirty="0"/>
              <a:t>(</a:t>
            </a:r>
            <a:r>
              <a:rPr lang="zh-CN" altLang="en-US" sz="4000" dirty="0"/>
              <a:t>立方级</a:t>
            </a:r>
            <a:r>
              <a:rPr lang="en-US" altLang="zh-CN" sz="4000" dirty="0"/>
              <a:t>)</a:t>
            </a:r>
            <a:r>
              <a:rPr sz="4000" dirty="0"/>
              <a:t> Time: </a:t>
            </a:r>
            <a:r>
              <a:rPr sz="4000" b="1" dirty="0">
                <a:solidFill>
                  <a:schemeClr val="accent4">
                    <a:hueOff val="102361"/>
                    <a:satOff val="14118"/>
                    <a:lumOff val="10675"/>
                  </a:schemeClr>
                </a:solidFill>
              </a:rPr>
              <a:t>O(n</a:t>
            </a:r>
            <a:r>
              <a:rPr sz="4000" b="1" baseline="31999" dirty="0">
                <a:solidFill>
                  <a:schemeClr val="accent4">
                    <a:hueOff val="102361"/>
                    <a:satOff val="14118"/>
                    <a:lumOff val="10675"/>
                  </a:schemeClr>
                </a:solidFill>
              </a:rPr>
              <a:t>3</a:t>
            </a:r>
            <a:r>
              <a:rPr sz="4000" b="1" dirty="0">
                <a:solidFill>
                  <a:schemeClr val="accent4">
                    <a:hueOff val="102361"/>
                    <a:satOff val="14118"/>
                    <a:lumOff val="10675"/>
                  </a:schemeClr>
                </a:solidFill>
              </a:rPr>
              <a:t>)</a:t>
            </a:r>
          </a:p>
          <a:p>
            <a:pPr>
              <a:defRPr sz="4500"/>
            </a:pPr>
            <a:r>
              <a:rPr sz="4000" dirty="0"/>
              <a:t>   </a:t>
            </a:r>
            <a:r>
              <a:rPr lang="en-US" altLang="zh-CN" sz="4000" dirty="0"/>
              <a:t> </a:t>
            </a:r>
            <a:r>
              <a:rPr sz="4000" dirty="0"/>
              <a:t>Exponential</a:t>
            </a:r>
            <a:r>
              <a:rPr lang="zh-CN" altLang="en-US" sz="4000" dirty="0"/>
              <a:t>（指数级</a:t>
            </a:r>
            <a:r>
              <a:rPr lang="en-US" altLang="zh-CN" sz="4000" dirty="0"/>
              <a:t>)</a:t>
            </a:r>
            <a:r>
              <a:rPr sz="4000" dirty="0"/>
              <a:t> Tim</a:t>
            </a:r>
            <a:r>
              <a:rPr lang="en-US" altLang="zh-CN" sz="4000" dirty="0"/>
              <a:t>e</a:t>
            </a:r>
            <a:r>
              <a:rPr sz="4000" dirty="0"/>
              <a:t>:</a:t>
            </a:r>
            <a:r>
              <a:rPr lang="en-US" altLang="zh-CN" sz="4000" dirty="0"/>
              <a:t> </a:t>
            </a:r>
            <a:r>
              <a:rPr sz="4000" b="1" dirty="0">
                <a:solidFill>
                  <a:schemeClr val="accent4">
                    <a:hueOff val="102361"/>
                    <a:satOff val="14118"/>
                    <a:lumOff val="10675"/>
                  </a:schemeClr>
                </a:solidFill>
              </a:rPr>
              <a:t>O(b</a:t>
            </a:r>
            <a:r>
              <a:rPr sz="4000" b="1" baseline="31999" dirty="0">
                <a:solidFill>
                  <a:schemeClr val="accent4">
                    <a:hueOff val="102361"/>
                    <a:satOff val="14118"/>
                    <a:lumOff val="10675"/>
                  </a:schemeClr>
                </a:solidFill>
              </a:rPr>
              <a:t>n</a:t>
            </a:r>
            <a:r>
              <a:rPr sz="4000" b="1" dirty="0">
                <a:solidFill>
                  <a:schemeClr val="accent4">
                    <a:hueOff val="102361"/>
                    <a:satOff val="14118"/>
                    <a:lumOff val="10675"/>
                  </a:schemeClr>
                </a:solidFill>
              </a:rPr>
              <a:t>)</a:t>
            </a:r>
            <a:r>
              <a:rPr sz="4000" dirty="0"/>
              <a:t>, b &gt; 1</a:t>
            </a:r>
          </a:p>
          <a:p>
            <a:pPr>
              <a:defRPr sz="4500"/>
            </a:pPr>
            <a:r>
              <a:rPr sz="4000" dirty="0"/>
              <a:t>Factorial</a:t>
            </a:r>
            <a:r>
              <a:rPr lang="zh-CN" altLang="en-US" sz="4000" dirty="0"/>
              <a:t>（阶乘级</a:t>
            </a:r>
            <a:r>
              <a:rPr lang="en-US" altLang="zh-CN" sz="4000" dirty="0"/>
              <a:t>)</a:t>
            </a:r>
            <a:r>
              <a:rPr sz="4000" dirty="0"/>
              <a:t> Time: </a:t>
            </a:r>
            <a:r>
              <a:rPr sz="4000" b="1" dirty="0">
                <a:solidFill>
                  <a:schemeClr val="accent4">
                    <a:hueOff val="102361"/>
                    <a:satOff val="14118"/>
                    <a:lumOff val="10675"/>
                  </a:schemeClr>
                </a:solidFill>
              </a:rPr>
              <a:t>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Big-O Properties"/>
          <p:cNvSpPr txBox="1">
            <a:spLocks noGrp="1"/>
          </p:cNvSpPr>
          <p:nvPr>
            <p:ph type="title"/>
          </p:nvPr>
        </p:nvSpPr>
        <p:spPr>
          <a:prstGeom prst="rect">
            <a:avLst/>
          </a:prstGeom>
        </p:spPr>
        <p:txBody>
          <a:bodyPr/>
          <a:lstStyle>
            <a:lvl1pPr>
              <a:defRPr b="1"/>
            </a:lvl1pPr>
          </a:lstStyle>
          <a:p>
            <a:r>
              <a:rPr dirty="0"/>
              <a:t>Big-O</a:t>
            </a:r>
            <a:r>
              <a:rPr lang="zh-CN" altLang="en-US" dirty="0"/>
              <a:t> 特性</a:t>
            </a:r>
            <a:endParaRPr dirty="0"/>
          </a:p>
        </p:txBody>
      </p:sp>
      <p:sp>
        <p:nvSpPr>
          <p:cNvPr id="176" name="Practical examples coming up don’t worry :)"/>
          <p:cNvSpPr txBox="1"/>
          <p:nvPr/>
        </p:nvSpPr>
        <p:spPr>
          <a:xfrm>
            <a:off x="3536844" y="8702628"/>
            <a:ext cx="5931111"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rPr lang="zh-CN" altLang="en-US" dirty="0"/>
              <a:t>别着急，马上会给出实际例子</a:t>
            </a:r>
            <a:r>
              <a:rPr dirty="0"/>
              <a:t>:)</a:t>
            </a:r>
          </a:p>
        </p:txBody>
      </p:sp>
      <p:sp>
        <p:nvSpPr>
          <p:cNvPr id="177" name="O(cn) = O(n), c &gt; 0"/>
          <p:cNvSpPr txBox="1"/>
          <p:nvPr/>
        </p:nvSpPr>
        <p:spPr>
          <a:xfrm>
            <a:off x="2063870" y="3140616"/>
            <a:ext cx="809677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          </a:t>
            </a:r>
            <a:r>
              <a:rPr b="1"/>
              <a:t>O(cn)</a:t>
            </a:r>
            <a:r>
              <a:t> = </a:t>
            </a:r>
            <a:r>
              <a:rPr b="1">
                <a:solidFill>
                  <a:schemeClr val="accent4">
                    <a:hueOff val="102361"/>
                    <a:satOff val="14118"/>
                    <a:lumOff val="10675"/>
                  </a:schemeClr>
                </a:solidFill>
              </a:rPr>
              <a:t>O(n)</a:t>
            </a:r>
            <a:r>
              <a:t>, c &gt; 0</a:t>
            </a:r>
          </a:p>
        </p:txBody>
      </p:sp>
      <p:sp>
        <p:nvSpPr>
          <p:cNvPr id="178" name="Let f be a function that describes the running time of a particular algorithm for an input of size n:…"/>
          <p:cNvSpPr txBox="1"/>
          <p:nvPr/>
        </p:nvSpPr>
        <p:spPr>
          <a:xfrm>
            <a:off x="1291948" y="4668242"/>
            <a:ext cx="10420904" cy="342657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假定</a:t>
            </a:r>
            <a:r>
              <a:rPr lang="en-US" altLang="zh-CN" dirty="0"/>
              <a:t>f</a:t>
            </a:r>
            <a:r>
              <a:rPr lang="zh-CN" altLang="en-US" dirty="0"/>
              <a:t>表示一个函数，它描述某个算法在给定输入</a:t>
            </a:r>
            <a:r>
              <a:rPr lang="en-US" altLang="zh-CN" dirty="0"/>
              <a:t>n</a:t>
            </a:r>
            <a:r>
              <a:rPr lang="zh-CN" altLang="en-US" dirty="0"/>
              <a:t>情况下的运行时间</a:t>
            </a:r>
            <a:r>
              <a:rPr dirty="0"/>
              <a:t> </a:t>
            </a:r>
          </a:p>
          <a:p>
            <a:endParaRPr dirty="0"/>
          </a:p>
          <a:p>
            <a:r>
              <a:rPr dirty="0"/>
              <a:t>f(n) = 7log(n)</a:t>
            </a:r>
            <a:r>
              <a:rPr baseline="31999" dirty="0"/>
              <a:t>3</a:t>
            </a:r>
            <a:r>
              <a:rPr dirty="0"/>
              <a:t> + 15n</a:t>
            </a:r>
            <a:r>
              <a:rPr baseline="31999" dirty="0"/>
              <a:t>2</a:t>
            </a:r>
            <a:r>
              <a:rPr dirty="0"/>
              <a:t> + 2n</a:t>
            </a:r>
            <a:r>
              <a:rPr baseline="31999" dirty="0"/>
              <a:t>3</a:t>
            </a:r>
            <a:r>
              <a:rPr dirty="0"/>
              <a:t> + 8</a:t>
            </a:r>
            <a:endParaRPr baseline="31999" dirty="0"/>
          </a:p>
          <a:p>
            <a:endParaRPr b="1" dirty="0">
              <a:solidFill>
                <a:schemeClr val="accent4">
                  <a:hueOff val="102361"/>
                  <a:satOff val="14118"/>
                  <a:lumOff val="10675"/>
                </a:schemeClr>
              </a:solidFill>
            </a:endParaRPr>
          </a:p>
          <a:p>
            <a:r>
              <a:rPr dirty="0"/>
              <a:t>O(f(n))</a:t>
            </a:r>
            <a:r>
              <a:rPr b="1" dirty="0"/>
              <a:t> =</a:t>
            </a:r>
            <a:r>
              <a:rPr b="1" dirty="0">
                <a:solidFill>
                  <a:schemeClr val="accent4">
                    <a:hueOff val="102361"/>
                    <a:satOff val="14118"/>
                    <a:lumOff val="10675"/>
                  </a:schemeClr>
                </a:solidFill>
              </a:rPr>
              <a:t> O(n</a:t>
            </a:r>
            <a:r>
              <a:rPr b="1" baseline="31999" dirty="0">
                <a:solidFill>
                  <a:schemeClr val="accent4">
                    <a:hueOff val="102361"/>
                    <a:satOff val="14118"/>
                    <a:lumOff val="10675"/>
                  </a:schemeClr>
                </a:solidFill>
              </a:rPr>
              <a:t>3</a:t>
            </a:r>
            <a:r>
              <a:rPr b="1" dirty="0">
                <a:solidFill>
                  <a:schemeClr val="accent4">
                    <a:hueOff val="102361"/>
                    <a:satOff val="14118"/>
                    <a:lumOff val="10675"/>
                  </a:schemeClr>
                </a:solidFill>
              </a:rPr>
              <a:t>)</a:t>
            </a:r>
          </a:p>
        </p:txBody>
      </p:sp>
      <p:sp>
        <p:nvSpPr>
          <p:cNvPr id="179" name="O(n + c) = O(n)"/>
          <p:cNvSpPr txBox="1"/>
          <p:nvPr/>
        </p:nvSpPr>
        <p:spPr>
          <a:xfrm>
            <a:off x="3990673" y="2487328"/>
            <a:ext cx="42431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t>O(n + c)</a:t>
            </a:r>
            <a:r>
              <a:t> = </a:t>
            </a:r>
            <a:r>
              <a:rPr b="1">
                <a:solidFill>
                  <a:schemeClr val="accent4">
                    <a:hueOff val="102361"/>
                    <a:satOff val="14118"/>
                    <a:lumOff val="10675"/>
                  </a:schemeClr>
                </a:solidFill>
              </a:rPr>
              <a:t>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184" name="a := 1…"/>
          <p:cNvSpPr txBox="1"/>
          <p:nvPr/>
        </p:nvSpPr>
        <p:spPr>
          <a:xfrm>
            <a:off x="714434" y="5693529"/>
            <a:ext cx="4701928" cy="2311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5000"/>
            </a:pPr>
            <a:r>
              <a:t>a := 1</a:t>
            </a:r>
          </a:p>
          <a:p>
            <a:pPr algn="l">
              <a:defRPr sz="5000"/>
            </a:pPr>
            <a:r>
              <a:t>b := 2</a:t>
            </a:r>
          </a:p>
          <a:p>
            <a:pPr algn="l">
              <a:defRPr sz="5000"/>
            </a:pPr>
            <a:r>
              <a:t>c := a + 5*b</a:t>
            </a:r>
          </a:p>
        </p:txBody>
      </p:sp>
      <p:sp>
        <p:nvSpPr>
          <p:cNvPr id="185" name="The following run in constant time: O(1)"/>
          <p:cNvSpPr txBox="1"/>
          <p:nvPr/>
        </p:nvSpPr>
        <p:spPr>
          <a:xfrm>
            <a:off x="2403524" y="3298937"/>
            <a:ext cx="8197758" cy="68736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800"/>
            </a:pPr>
            <a:r>
              <a:rPr lang="zh-CN" altLang="en-US" dirty="0"/>
              <a:t>下面是常量级运行时间的例子</a:t>
            </a:r>
            <a:r>
              <a:rPr lang="en-US" altLang="zh-CN" dirty="0"/>
              <a:t>:</a:t>
            </a:r>
            <a:r>
              <a:rPr dirty="0"/>
              <a:t> </a:t>
            </a:r>
            <a:r>
              <a:rPr b="1" dirty="0">
                <a:solidFill>
                  <a:schemeClr val="accent4">
                    <a:hueOff val="102361"/>
                    <a:satOff val="14118"/>
                    <a:lumOff val="10675"/>
                  </a:schemeClr>
                </a:solidFill>
              </a:rPr>
              <a:t>O(1)</a:t>
            </a:r>
          </a:p>
        </p:txBody>
      </p:sp>
      <p:sp>
        <p:nvSpPr>
          <p:cNvPr id="186" name="i := 0…"/>
          <p:cNvSpPr txBox="1"/>
          <p:nvPr/>
        </p:nvSpPr>
        <p:spPr>
          <a:xfrm>
            <a:off x="6475903" y="5551102"/>
            <a:ext cx="6231137" cy="3048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11 </a:t>
            </a:r>
            <a:r>
              <a:rPr>
                <a:solidFill>
                  <a:schemeClr val="accent5">
                    <a:hueOff val="101205"/>
                    <a:satOff val="-13598"/>
                    <a:lumOff val="23877"/>
                  </a:schemeClr>
                </a:solidFill>
              </a:rPr>
              <a:t>Do</a:t>
            </a:r>
          </a:p>
          <a:p>
            <a:pPr algn="l">
              <a:defRPr sz="5000"/>
            </a:pPr>
            <a:r>
              <a:t>    i = i + 1</a:t>
            </a:r>
          </a:p>
          <a:p>
            <a:pPr algn="l">
              <a:defRPr sz="5000"/>
            </a:pPr>
            <a:r>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191" name="i := 0…"/>
          <p:cNvSpPr txBox="1"/>
          <p:nvPr/>
        </p:nvSpPr>
        <p:spPr>
          <a:xfrm>
            <a:off x="446564" y="5222561"/>
            <a:ext cx="5848834" cy="3048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+ 1</a:t>
            </a:r>
          </a:p>
          <a:p>
            <a:pPr algn="l">
              <a:defRPr sz="5000"/>
            </a:pPr>
            <a:r>
              <a:t>   </a:t>
            </a:r>
          </a:p>
        </p:txBody>
      </p:sp>
      <p:sp>
        <p:nvSpPr>
          <p:cNvPr id="192" name="The following run in linear time: O(n)"/>
          <p:cNvSpPr txBox="1"/>
          <p:nvPr/>
        </p:nvSpPr>
        <p:spPr>
          <a:xfrm>
            <a:off x="2403526" y="3298937"/>
            <a:ext cx="8197757" cy="68736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800"/>
            </a:pPr>
            <a:r>
              <a:rPr lang="zh-CN" altLang="en-US" dirty="0"/>
              <a:t>下面是线性级运行时间的例子</a:t>
            </a:r>
            <a:r>
              <a:rPr dirty="0"/>
              <a:t>: </a:t>
            </a:r>
            <a:r>
              <a:rPr b="1" dirty="0">
                <a:solidFill>
                  <a:schemeClr val="accent4">
                    <a:hueOff val="102361"/>
                    <a:satOff val="14118"/>
                    <a:lumOff val="10675"/>
                  </a:schemeClr>
                </a:solidFill>
              </a:rPr>
              <a:t>O(n)</a:t>
            </a:r>
          </a:p>
        </p:txBody>
      </p:sp>
      <p:sp>
        <p:nvSpPr>
          <p:cNvPr id="193" name="i := 0…"/>
          <p:cNvSpPr txBox="1"/>
          <p:nvPr/>
        </p:nvSpPr>
        <p:spPr>
          <a:xfrm>
            <a:off x="7217402" y="5222561"/>
            <a:ext cx="5848834" cy="3048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+ 3</a:t>
            </a:r>
          </a:p>
          <a:p>
            <a:pPr algn="l">
              <a:defRPr sz="5000"/>
            </a:pPr>
            <a:r>
              <a:t>   </a:t>
            </a:r>
          </a:p>
        </p:txBody>
      </p:sp>
      <p:sp>
        <p:nvSpPr>
          <p:cNvPr id="194" name="f(n) = n…"/>
          <p:cNvSpPr txBox="1"/>
          <p:nvPr/>
        </p:nvSpPr>
        <p:spPr>
          <a:xfrm>
            <a:off x="1387027" y="7980867"/>
            <a:ext cx="3967908"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f(n) = n</a:t>
            </a:r>
          </a:p>
          <a:p>
            <a:r>
              <a:t>O(f(n)) = </a:t>
            </a:r>
            <a:r>
              <a:rPr b="1">
                <a:solidFill>
                  <a:schemeClr val="accent4">
                    <a:hueOff val="102361"/>
                    <a:satOff val="14118"/>
                    <a:lumOff val="10675"/>
                  </a:schemeClr>
                </a:solidFill>
              </a:rPr>
              <a:t>O(n)</a:t>
            </a:r>
          </a:p>
        </p:txBody>
      </p:sp>
      <p:sp>
        <p:nvSpPr>
          <p:cNvPr id="195" name="f(n) = n/3…"/>
          <p:cNvSpPr txBox="1"/>
          <p:nvPr/>
        </p:nvSpPr>
        <p:spPr>
          <a:xfrm>
            <a:off x="8157865" y="7980867"/>
            <a:ext cx="3967908"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f(n) = n/3</a:t>
            </a:r>
          </a:p>
          <a:p>
            <a:r>
              <a:t>O(f(n)) = </a:t>
            </a:r>
            <a:r>
              <a:rPr b="1">
                <a:solidFill>
                  <a:schemeClr val="accent4">
                    <a:hueOff val="102361"/>
                    <a:satOff val="14118"/>
                    <a:lumOff val="10675"/>
                  </a:schemeClr>
                </a:solidFill>
              </a:rPr>
              <a:t>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00" name="For (i := 0 ; i &lt; n; i = i + 1)"/>
          <p:cNvSpPr txBox="1"/>
          <p:nvPr/>
        </p:nvSpPr>
        <p:spPr>
          <a:xfrm>
            <a:off x="1464280" y="4508500"/>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1" name="For (j := 0 ; j &lt; n; j = j + 1)"/>
          <p:cNvSpPr txBox="1"/>
          <p:nvPr/>
        </p:nvSpPr>
        <p:spPr>
          <a:xfrm>
            <a:off x="2617975" y="5141360"/>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a:solidFill>
                  <a:schemeClr val="accent5">
                    <a:hueOff val="101205"/>
                    <a:satOff val="-13598"/>
                    <a:lumOff val="23877"/>
                  </a:schemeClr>
                </a:solidFill>
              </a:rPr>
              <a:t>F</a:t>
            </a:r>
            <a:r>
              <a:rPr b="1">
                <a:solidFill>
                  <a:schemeClr val="accent5">
                    <a:hueOff val="101205"/>
                    <a:satOff val="-13598"/>
                    <a:lumOff val="23877"/>
                  </a:schemeClr>
                </a:solidFill>
              </a:rPr>
              <a:t>or</a:t>
            </a:r>
            <a:r>
              <a:t> (j := 0 ; j &lt; n; j = j + 1)</a:t>
            </a:r>
          </a:p>
          <a:p>
            <a:pPr algn="l"/>
            <a:r>
              <a:t>   </a:t>
            </a:r>
          </a:p>
        </p:txBody>
      </p:sp>
      <p:sp>
        <p:nvSpPr>
          <p:cNvPr id="202" name="For (i := 0 ; i &lt; n; i = i + 1)"/>
          <p:cNvSpPr txBox="1"/>
          <p:nvPr/>
        </p:nvSpPr>
        <p:spPr>
          <a:xfrm>
            <a:off x="1464280" y="7423243"/>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3" name="For (j := i ; j &lt; n; j = j + 1)"/>
          <p:cNvSpPr txBox="1"/>
          <p:nvPr/>
        </p:nvSpPr>
        <p:spPr>
          <a:xfrm>
            <a:off x="2617975" y="8109043"/>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dirty="0">
                <a:solidFill>
                  <a:schemeClr val="accent5">
                    <a:hueOff val="101205"/>
                    <a:satOff val="-13598"/>
                    <a:lumOff val="23877"/>
                  </a:schemeClr>
                </a:solidFill>
              </a:rPr>
              <a:t>For</a:t>
            </a:r>
            <a:r>
              <a:rPr dirty="0"/>
              <a:t> (j := </a:t>
            </a:r>
            <a:r>
              <a:rPr dirty="0" err="1"/>
              <a:t>i</a:t>
            </a:r>
            <a:r>
              <a:rPr dirty="0"/>
              <a:t> ; j &lt; n; j = j + 1)</a:t>
            </a:r>
          </a:p>
          <a:p>
            <a:pPr algn="l"/>
            <a:r>
              <a:rPr dirty="0"/>
              <a:t>   </a:t>
            </a:r>
          </a:p>
        </p:txBody>
      </p:sp>
      <p:sp>
        <p:nvSpPr>
          <p:cNvPr id="204" name="Both of the following run in quadratic time.…"/>
          <p:cNvSpPr txBox="1"/>
          <p:nvPr/>
        </p:nvSpPr>
        <p:spPr>
          <a:xfrm>
            <a:off x="169754" y="2260863"/>
            <a:ext cx="12665327" cy="176458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下面两个都是平方级运行时间的例子</a:t>
            </a:r>
            <a:endParaRPr lang="en-US" altLang="zh-CN" dirty="0"/>
          </a:p>
          <a:p>
            <a:r>
              <a:rPr lang="zh-CN" altLang="en-US" dirty="0"/>
              <a:t>第一个例子很明显，因为内外循环都是</a:t>
            </a:r>
            <a:r>
              <a:rPr lang="en-US" altLang="zh-CN" dirty="0"/>
              <a:t>n</a:t>
            </a:r>
            <a:r>
              <a:rPr lang="zh-CN" altLang="en-US" dirty="0"/>
              <a:t>次，</a:t>
            </a:r>
            <a:r>
              <a:rPr i="1" dirty="0"/>
              <a:t>n*n</a:t>
            </a:r>
            <a:r>
              <a:rPr dirty="0"/>
              <a:t> = </a:t>
            </a:r>
            <a:r>
              <a:rPr b="1" dirty="0">
                <a:solidFill>
                  <a:schemeClr val="accent4">
                    <a:hueOff val="102361"/>
                    <a:satOff val="14118"/>
                    <a:lumOff val="10675"/>
                  </a:schemeClr>
                </a:solidFill>
              </a:rPr>
              <a:t>O(n</a:t>
            </a:r>
            <a:r>
              <a:rPr b="1" baseline="31999" dirty="0">
                <a:solidFill>
                  <a:schemeClr val="accent4">
                    <a:hueOff val="102361"/>
                    <a:satOff val="14118"/>
                    <a:lumOff val="10675"/>
                  </a:schemeClr>
                </a:solidFill>
              </a:rPr>
              <a:t>2</a:t>
            </a:r>
            <a:r>
              <a:rPr b="1" dirty="0">
                <a:solidFill>
                  <a:schemeClr val="accent4">
                    <a:hueOff val="102361"/>
                    <a:satOff val="14118"/>
                    <a:lumOff val="10675"/>
                  </a:schemeClr>
                </a:solidFill>
              </a:rPr>
              <a:t>)</a:t>
            </a:r>
            <a:r>
              <a:rPr lang="en-US" altLang="zh-CN" dirty="0"/>
              <a:t>,</a:t>
            </a:r>
            <a:r>
              <a:rPr lang="zh-CN" altLang="en-US" dirty="0"/>
              <a:t> </a:t>
            </a:r>
            <a:endParaRPr lang="en-US" altLang="zh-CN" dirty="0"/>
          </a:p>
          <a:p>
            <a:r>
              <a:rPr lang="zh-CN" altLang="en-US" dirty="0"/>
              <a:t>但是第二个例子呢</a:t>
            </a:r>
            <a:r>
              <a:rPr dirty="0"/>
              <a:t>?</a:t>
            </a:r>
          </a:p>
        </p:txBody>
      </p:sp>
      <p:sp>
        <p:nvSpPr>
          <p:cNvPr id="205" name="^ replaced 0 with i"/>
          <p:cNvSpPr txBox="1"/>
          <p:nvPr/>
        </p:nvSpPr>
        <p:spPr>
          <a:xfrm>
            <a:off x="5396987" y="8729305"/>
            <a:ext cx="499816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dirty="0"/>
              <a:t>^ </a:t>
            </a:r>
            <a:r>
              <a:rPr lang="zh-CN" altLang="en-US" dirty="0"/>
              <a:t>这里不是</a:t>
            </a:r>
            <a:r>
              <a:rPr lang="en-US" altLang="zh-CN" dirty="0"/>
              <a:t> 0</a:t>
            </a:r>
            <a:r>
              <a:rPr lang="zh-CN" altLang="en-US" dirty="0"/>
              <a:t>，而是</a:t>
            </a:r>
            <a:r>
              <a:rPr lang="en-US" altLang="zh-CN" dirty="0"/>
              <a:t> n</a:t>
            </a:r>
            <a:endParaRPr dirty="0"/>
          </a:p>
        </p:txBody>
      </p:sp>
      <p:sp>
        <p:nvSpPr>
          <p:cNvPr id="206" name="f(n) = n*n = n2, O(f(n)) = O(n2)"/>
          <p:cNvSpPr txBox="1"/>
          <p:nvPr/>
        </p:nvSpPr>
        <p:spPr>
          <a:xfrm>
            <a:off x="2132880" y="6179753"/>
            <a:ext cx="873904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f(n) = n*n = n</a:t>
            </a:r>
            <a:r>
              <a:rPr baseline="31999"/>
              <a:t>2</a:t>
            </a:r>
            <a:r>
              <a:t>, 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09" name="For a moment just focus on the second loop.…"/>
          <p:cNvSpPr txBox="1"/>
          <p:nvPr/>
        </p:nvSpPr>
        <p:spPr>
          <a:xfrm>
            <a:off x="585607" y="2185033"/>
            <a:ext cx="11833586" cy="487312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100"/>
            </a:pPr>
            <a:r>
              <a:rPr lang="zh-CN" altLang="en-US" dirty="0"/>
              <a:t>我们先关注第二个循环。</a:t>
            </a:r>
            <a:endParaRPr lang="en-US" altLang="zh-CN" dirty="0"/>
          </a:p>
          <a:p>
            <a:pPr>
              <a:defRPr sz="3100"/>
            </a:pPr>
            <a:r>
              <a:rPr lang="zh-CN" altLang="en-US" dirty="0"/>
              <a:t>因为 </a:t>
            </a:r>
            <a:r>
              <a:rPr lang="en-US" altLang="zh-CN" i="1" dirty="0" err="1"/>
              <a:t>i</a:t>
            </a:r>
            <a:r>
              <a:rPr lang="zh-CN" altLang="en-US" i="1" dirty="0"/>
              <a:t> </a:t>
            </a:r>
            <a:r>
              <a:rPr lang="zh-CN" altLang="en-US" dirty="0"/>
              <a:t>的变化范围是</a:t>
            </a:r>
            <a:r>
              <a:rPr lang="en-US" altLang="zh-CN" dirty="0"/>
              <a:t> [0,n)</a:t>
            </a:r>
            <a:r>
              <a:rPr lang="zh-CN" altLang="en-US" dirty="0"/>
              <a:t>，所以循环的次数是由</a:t>
            </a:r>
            <a:r>
              <a:rPr lang="en-US" altLang="zh-CN" dirty="0"/>
              <a:t> </a:t>
            </a:r>
            <a:r>
              <a:rPr lang="en-US" altLang="zh-CN" i="1" dirty="0" err="1"/>
              <a:t>i</a:t>
            </a:r>
            <a:r>
              <a:rPr lang="en-US" altLang="zh-CN" dirty="0"/>
              <a:t> </a:t>
            </a:r>
            <a:r>
              <a:rPr lang="zh-CN" altLang="en-US" dirty="0"/>
              <a:t>的值直接决定的。也就是说，如果</a:t>
            </a:r>
            <a:r>
              <a:rPr lang="en-US" altLang="zh-CN" dirty="0"/>
              <a:t> </a:t>
            </a:r>
            <a:r>
              <a:rPr lang="en-US" altLang="zh-CN" i="1" dirty="0" err="1"/>
              <a:t>i</a:t>
            </a:r>
            <a:r>
              <a:rPr lang="en-US" altLang="zh-CN" i="1" dirty="0"/>
              <a:t> =</a:t>
            </a:r>
            <a:r>
              <a:rPr lang="zh-CN" altLang="en-US" i="1" dirty="0"/>
              <a:t> </a:t>
            </a:r>
            <a:r>
              <a:rPr lang="en-US" altLang="zh-CN" i="1" dirty="0"/>
              <a:t>0</a:t>
            </a:r>
            <a:r>
              <a:rPr lang="zh-CN" altLang="en-US" dirty="0"/>
              <a:t>，那需要循环</a:t>
            </a:r>
            <a:r>
              <a:rPr lang="en-US" altLang="zh-CN" dirty="0"/>
              <a:t> </a:t>
            </a:r>
            <a:r>
              <a:rPr lang="en-US" altLang="zh-CN" i="1" dirty="0"/>
              <a:t>n</a:t>
            </a:r>
            <a:r>
              <a:rPr lang="en-US" altLang="zh-CN" dirty="0"/>
              <a:t> </a:t>
            </a:r>
            <a:r>
              <a:rPr lang="zh-CN" altLang="en-US" dirty="0"/>
              <a:t>次，如果</a:t>
            </a:r>
            <a:r>
              <a:rPr lang="en-US" altLang="zh-CN" dirty="0"/>
              <a:t> </a:t>
            </a:r>
            <a:r>
              <a:rPr lang="en-US" altLang="zh-CN" i="1" dirty="0" err="1"/>
              <a:t>i</a:t>
            </a:r>
            <a:r>
              <a:rPr lang="en-US" altLang="zh-CN" i="1" dirty="0"/>
              <a:t> = 1</a:t>
            </a:r>
            <a:r>
              <a:rPr lang="zh-CN" altLang="en-US" dirty="0"/>
              <a:t>，那需要循环</a:t>
            </a:r>
            <a:r>
              <a:rPr lang="en-US" altLang="zh-CN" dirty="0"/>
              <a:t> </a:t>
            </a:r>
            <a:r>
              <a:rPr lang="en-US" altLang="zh-CN" i="1" dirty="0"/>
              <a:t>n - 1 </a:t>
            </a:r>
            <a:r>
              <a:rPr lang="zh-CN" altLang="en-US" dirty="0"/>
              <a:t>次，如果</a:t>
            </a:r>
            <a:r>
              <a:rPr lang="en-US" altLang="zh-CN" dirty="0"/>
              <a:t> </a:t>
            </a:r>
            <a:r>
              <a:rPr lang="en-US" altLang="zh-CN" i="1" dirty="0" err="1"/>
              <a:t>i</a:t>
            </a:r>
            <a:r>
              <a:rPr lang="en-US" altLang="zh-CN" i="1" dirty="0"/>
              <a:t> = 2 </a:t>
            </a:r>
            <a:r>
              <a:rPr lang="en-US" altLang="zh-CN" dirty="0"/>
              <a:t>, </a:t>
            </a:r>
            <a:r>
              <a:rPr lang="zh-CN" altLang="en-US" dirty="0"/>
              <a:t>需要循环</a:t>
            </a:r>
            <a:r>
              <a:rPr lang="en-US" altLang="zh-CN" dirty="0"/>
              <a:t> </a:t>
            </a:r>
            <a:r>
              <a:rPr lang="en-US" altLang="zh-CN" i="1" dirty="0"/>
              <a:t>n – 2</a:t>
            </a:r>
            <a:r>
              <a:rPr lang="zh-CN" altLang="en-US" dirty="0"/>
              <a:t>次，以此类推。</a:t>
            </a:r>
            <a:endParaRPr dirty="0"/>
          </a:p>
          <a:p>
            <a:pPr>
              <a:defRPr sz="3100"/>
            </a:pPr>
            <a:endParaRPr dirty="0"/>
          </a:p>
          <a:p>
            <a:pPr>
              <a:defRPr sz="3100"/>
            </a:pPr>
            <a:r>
              <a:rPr lang="zh-CN" altLang="en-US" dirty="0"/>
              <a:t>所以问题就变成</a:t>
            </a:r>
            <a:r>
              <a:rPr dirty="0"/>
              <a:t>:</a:t>
            </a:r>
          </a:p>
          <a:p>
            <a:pPr>
              <a:defRPr sz="3100"/>
            </a:pPr>
            <a:r>
              <a:rPr i="1" dirty="0"/>
              <a:t>(n) + (n-1) + (n-2) + (n-3) + … + 3 + 2 + 1</a:t>
            </a:r>
            <a:r>
              <a:rPr dirty="0"/>
              <a:t>?</a:t>
            </a:r>
          </a:p>
          <a:p>
            <a:pPr>
              <a:defRPr sz="3100"/>
            </a:pPr>
            <a:r>
              <a:rPr lang="zh-CN" altLang="en-US" dirty="0"/>
              <a:t>这个算式的计算结果是 </a:t>
            </a:r>
            <a:r>
              <a:rPr i="1" dirty="0"/>
              <a:t>n(n+1)/2</a:t>
            </a:r>
            <a:r>
              <a:rPr dirty="0"/>
              <a:t>, </a:t>
            </a:r>
            <a:r>
              <a:rPr lang="zh-CN" altLang="en-US" dirty="0"/>
              <a:t>所以</a:t>
            </a:r>
            <a:endParaRPr dirty="0"/>
          </a:p>
          <a:p>
            <a:pPr>
              <a:defRPr sz="3100"/>
            </a:pPr>
            <a:r>
              <a:rPr dirty="0"/>
              <a:t>O(n(n+1)/2) = O(n</a:t>
            </a:r>
            <a:r>
              <a:rPr baseline="31999" dirty="0"/>
              <a:t>2</a:t>
            </a:r>
            <a:r>
              <a:rPr dirty="0"/>
              <a:t>/2 + n/2) = </a:t>
            </a:r>
            <a:r>
              <a:rPr b="1" dirty="0">
                <a:solidFill>
                  <a:schemeClr val="accent4">
                    <a:hueOff val="102361"/>
                    <a:satOff val="14118"/>
                    <a:lumOff val="10675"/>
                  </a:schemeClr>
                </a:solidFill>
              </a:rPr>
              <a:t>O(n</a:t>
            </a:r>
            <a:r>
              <a:rPr b="1" baseline="31999" dirty="0">
                <a:solidFill>
                  <a:schemeClr val="accent4">
                    <a:hueOff val="102361"/>
                    <a:satOff val="14118"/>
                    <a:lumOff val="10675"/>
                  </a:schemeClr>
                </a:solidFill>
              </a:rPr>
              <a:t>2</a:t>
            </a:r>
            <a:r>
              <a:rPr b="1" dirty="0">
                <a:solidFill>
                  <a:schemeClr val="accent4">
                    <a:hueOff val="102361"/>
                    <a:satOff val="14118"/>
                    <a:lumOff val="10675"/>
                  </a:schemeClr>
                </a:solidFill>
              </a:rPr>
              <a:t>)</a:t>
            </a:r>
          </a:p>
        </p:txBody>
      </p:sp>
      <p:sp>
        <p:nvSpPr>
          <p:cNvPr id="210" name="For (i := 0 ; i &lt; n; i = i + 1)"/>
          <p:cNvSpPr txBox="1"/>
          <p:nvPr/>
        </p:nvSpPr>
        <p:spPr>
          <a:xfrm>
            <a:off x="1464280" y="7461343"/>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11" name="For (j := i ; j &lt; n; j = j + 1)"/>
          <p:cNvSpPr txBox="1"/>
          <p:nvPr/>
        </p:nvSpPr>
        <p:spPr>
          <a:xfrm>
            <a:off x="2617975" y="8109043"/>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(j := i ; j &lt; n; j = j + 1)</a:t>
            </a:r>
          </a:p>
          <a:p>
            <a:pPr algn="l"/>
            <a:r>
              <a:t>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14" name="Suppose we have a sorted array and we want to find the index of a particular value in the array, if it exists. What is the time complexity of the following algorithm?"/>
          <p:cNvSpPr txBox="1"/>
          <p:nvPr/>
        </p:nvSpPr>
        <p:spPr>
          <a:xfrm>
            <a:off x="446538" y="2708873"/>
            <a:ext cx="12111723" cy="105670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3100"/>
            </a:lvl1pPr>
          </a:lstStyle>
          <a:p>
            <a:r>
              <a:rPr lang="zh-CN" altLang="en-US" dirty="0"/>
              <a:t>假定我们有一个排好序的数组，然后我们要在其中寻找某个特定值的下标索引，假设这个值是存在的。下面算法的时间复杂度是多少？</a:t>
            </a:r>
            <a:endParaRPr lang="en-US" altLang="zh-CN" dirty="0"/>
          </a:p>
        </p:txBody>
      </p:sp>
      <p:sp>
        <p:nvSpPr>
          <p:cNvPr id="215" name="low  := 0…"/>
          <p:cNvSpPr txBox="1"/>
          <p:nvPr/>
        </p:nvSpPr>
        <p:spPr>
          <a:xfrm>
            <a:off x="1728045" y="4300180"/>
            <a:ext cx="10490051" cy="518090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3000"/>
            </a:pPr>
            <a:r>
              <a:rPr dirty="0"/>
              <a:t>low  := 0</a:t>
            </a:r>
          </a:p>
          <a:p>
            <a:pPr algn="l">
              <a:defRPr sz="3000"/>
            </a:pPr>
            <a:r>
              <a:rPr dirty="0"/>
              <a:t>high := n-1</a:t>
            </a:r>
          </a:p>
          <a:p>
            <a:pPr algn="l">
              <a:defRPr sz="3000"/>
            </a:pPr>
            <a:r>
              <a:rPr b="1" dirty="0">
                <a:solidFill>
                  <a:schemeClr val="accent5">
                    <a:hueOff val="101205"/>
                    <a:satOff val="-13598"/>
                    <a:lumOff val="23877"/>
                  </a:schemeClr>
                </a:solidFill>
              </a:rPr>
              <a:t>While</a:t>
            </a:r>
            <a:r>
              <a:rPr dirty="0"/>
              <a:t> low &lt;= high </a:t>
            </a:r>
            <a:r>
              <a:rPr b="1" dirty="0">
                <a:solidFill>
                  <a:schemeClr val="accent5">
                    <a:hueOff val="101205"/>
                    <a:satOff val="-13598"/>
                    <a:lumOff val="23877"/>
                  </a:schemeClr>
                </a:solidFill>
              </a:rPr>
              <a:t>Do</a:t>
            </a:r>
          </a:p>
          <a:p>
            <a:pPr algn="l">
              <a:defRPr sz="3000"/>
            </a:pPr>
            <a:endParaRPr b="1" dirty="0">
              <a:solidFill>
                <a:schemeClr val="accent5">
                  <a:hueOff val="101205"/>
                  <a:satOff val="-13598"/>
                  <a:lumOff val="23877"/>
                </a:schemeClr>
              </a:solidFill>
            </a:endParaRPr>
          </a:p>
          <a:p>
            <a:pPr algn="l">
              <a:defRPr sz="3000"/>
            </a:pPr>
            <a:r>
              <a:rPr dirty="0"/>
              <a:t>    mid := (low + high) / 2</a:t>
            </a:r>
          </a:p>
          <a:p>
            <a:pPr algn="l">
              <a:defRPr sz="3000"/>
            </a:pPr>
            <a:endParaRPr dirty="0"/>
          </a:p>
          <a:p>
            <a:pPr algn="l">
              <a:defRPr sz="3000"/>
            </a:pPr>
            <a:r>
              <a:rPr dirty="0"/>
              <a:t>    </a:t>
            </a:r>
            <a:r>
              <a:rPr b="1" dirty="0">
                <a:solidFill>
                  <a:schemeClr val="accent5">
                    <a:hueOff val="101205"/>
                    <a:satOff val="-13598"/>
                    <a:lumOff val="23877"/>
                  </a:schemeClr>
                </a:solidFill>
              </a:rPr>
              <a:t>If</a:t>
            </a:r>
            <a:r>
              <a:rPr dirty="0"/>
              <a:t> array[mid] == value: </a:t>
            </a:r>
            <a:r>
              <a:rPr b="1" dirty="0">
                <a:solidFill>
                  <a:schemeClr val="accent5">
                    <a:hueOff val="101205"/>
                    <a:satOff val="-13598"/>
                    <a:lumOff val="23877"/>
                  </a:schemeClr>
                </a:solidFill>
              </a:rPr>
              <a:t>return</a:t>
            </a:r>
            <a:r>
              <a:rPr dirty="0"/>
              <a:t> mid</a:t>
            </a:r>
          </a:p>
          <a:p>
            <a:pPr algn="l">
              <a:defRPr sz="3000"/>
            </a:pPr>
            <a:r>
              <a:rPr dirty="0"/>
              <a:t>    </a:t>
            </a:r>
            <a:r>
              <a:rPr b="1" dirty="0">
                <a:solidFill>
                  <a:schemeClr val="accent5">
                    <a:hueOff val="101205"/>
                    <a:satOff val="-13598"/>
                    <a:lumOff val="23877"/>
                  </a:schemeClr>
                </a:solidFill>
              </a:rPr>
              <a:t>Else If</a:t>
            </a:r>
            <a:r>
              <a:rPr dirty="0"/>
              <a:t> array[mid] &lt; value: lo = mid + 1 </a:t>
            </a:r>
          </a:p>
          <a:p>
            <a:pPr algn="l">
              <a:defRPr sz="3000"/>
            </a:pPr>
            <a:r>
              <a:rPr dirty="0"/>
              <a:t>    </a:t>
            </a:r>
            <a:r>
              <a:rPr b="1" dirty="0">
                <a:solidFill>
                  <a:schemeClr val="accent5">
                    <a:hueOff val="101205"/>
                    <a:satOff val="-13598"/>
                    <a:lumOff val="23877"/>
                  </a:schemeClr>
                </a:solidFill>
              </a:rPr>
              <a:t>Else If</a:t>
            </a:r>
            <a:r>
              <a:rPr dirty="0"/>
              <a:t> array[mid] &gt; value: hi = mid - 1</a:t>
            </a:r>
          </a:p>
          <a:p>
            <a:pPr algn="l">
              <a:defRPr sz="3000"/>
            </a:pPr>
            <a:endParaRPr dirty="0"/>
          </a:p>
          <a:p>
            <a:pPr algn="l">
              <a:defRPr sz="3000"/>
            </a:pPr>
            <a:r>
              <a:rPr b="1" dirty="0">
                <a:solidFill>
                  <a:schemeClr val="accent5">
                    <a:hueOff val="101205"/>
                    <a:satOff val="-13598"/>
                    <a:lumOff val="23877"/>
                  </a:schemeClr>
                </a:solidFill>
              </a:rPr>
              <a:t>return</a:t>
            </a:r>
            <a:r>
              <a:rPr dirty="0"/>
              <a:t> -1 </a:t>
            </a:r>
            <a:r>
              <a:rPr b="1" dirty="0">
                <a:solidFill>
                  <a:schemeClr val="accent2"/>
                </a:solidFill>
              </a:rPr>
              <a:t>// </a:t>
            </a:r>
            <a:r>
              <a:rPr lang="zh-CN" altLang="en-US" b="1" dirty="0">
                <a:solidFill>
                  <a:schemeClr val="accent2"/>
                </a:solidFill>
              </a:rPr>
              <a:t>未找到</a:t>
            </a:r>
            <a:endParaRPr b="1" dirty="0">
              <a:solidFill>
                <a:schemeClr val="accent2"/>
              </a:solidFill>
            </a:endParaRPr>
          </a:p>
        </p:txBody>
      </p:sp>
      <p:sp>
        <p:nvSpPr>
          <p:cNvPr id="216" name="Ans: O(log2(n)) = O(log(n))"/>
          <p:cNvSpPr txBox="1"/>
          <p:nvPr/>
        </p:nvSpPr>
        <p:spPr>
          <a:xfrm>
            <a:off x="6204080" y="4586978"/>
            <a:ext cx="65514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a:pPr>
            <a:r>
              <a:rPr lang="zh-CN" altLang="en-US" dirty="0"/>
              <a:t>答案</a:t>
            </a:r>
            <a:r>
              <a:rPr dirty="0"/>
              <a:t>: O(log</a:t>
            </a:r>
            <a:r>
              <a:rPr baseline="-5999" dirty="0"/>
              <a:t>2</a:t>
            </a:r>
            <a:r>
              <a:rPr dirty="0"/>
              <a:t>(n)) = </a:t>
            </a:r>
            <a:r>
              <a:rPr b="1" dirty="0">
                <a:solidFill>
                  <a:schemeClr val="accent4">
                    <a:hueOff val="102361"/>
                    <a:satOff val="14118"/>
                    <a:lumOff val="10675"/>
                  </a:schemeClr>
                </a:solidFill>
              </a:rPr>
              <a:t>O(log(n))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21" name="i := 0…"/>
          <p:cNvSpPr txBox="1"/>
          <p:nvPr/>
        </p:nvSpPr>
        <p:spPr>
          <a:xfrm>
            <a:off x="2928069" y="2214185"/>
            <a:ext cx="6536979" cy="5943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000"/>
            </a:pPr>
            <a:r>
              <a:t>i := 0</a:t>
            </a:r>
          </a:p>
          <a:p>
            <a:pPr algn="l">
              <a:defRPr sz="4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4000"/>
            </a:pPr>
            <a:r>
              <a:t>    j = 0</a:t>
            </a:r>
          </a:p>
          <a:p>
            <a:pPr algn="l">
              <a:defRPr sz="4000"/>
            </a:pPr>
            <a:r>
              <a:t>    </a:t>
            </a:r>
            <a:r>
              <a:rPr>
                <a:solidFill>
                  <a:schemeClr val="accent5">
                    <a:hueOff val="101205"/>
                    <a:satOff val="-13598"/>
                    <a:lumOff val="23877"/>
                  </a:schemeClr>
                </a:solidFill>
              </a:rPr>
              <a:t>While</a:t>
            </a:r>
            <a:r>
              <a:t> j &lt; 3*n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+ 1</a:t>
            </a:r>
          </a:p>
          <a:p>
            <a:pPr algn="l">
              <a:defRPr sz="4000"/>
            </a:pPr>
            <a:r>
              <a:t>    j = 0</a:t>
            </a:r>
          </a:p>
          <a:p>
            <a:pPr algn="l">
              <a:defRPr sz="4000"/>
            </a:pPr>
            <a:r>
              <a:t>    </a:t>
            </a:r>
            <a:r>
              <a:rPr>
                <a:solidFill>
                  <a:schemeClr val="accent5">
                    <a:hueOff val="101205"/>
                    <a:satOff val="-13598"/>
                    <a:lumOff val="23877"/>
                  </a:schemeClr>
                </a:solidFill>
              </a:rPr>
              <a:t>While</a:t>
            </a:r>
            <a:r>
              <a:t> j &lt; 2*n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+ 1</a:t>
            </a:r>
          </a:p>
          <a:p>
            <a:pPr algn="l">
              <a:defRPr sz="4000"/>
            </a:pPr>
            <a:r>
              <a:t>    i = i + 1</a:t>
            </a:r>
          </a:p>
          <a:p>
            <a:pPr algn="l">
              <a:defRPr sz="4000"/>
            </a:pPr>
            <a:r>
              <a:t>   </a:t>
            </a:r>
          </a:p>
        </p:txBody>
      </p:sp>
      <p:sp>
        <p:nvSpPr>
          <p:cNvPr id="222" name="f(n) = n * (3n + 2n) = 5n2…"/>
          <p:cNvSpPr txBox="1"/>
          <p:nvPr/>
        </p:nvSpPr>
        <p:spPr>
          <a:xfrm>
            <a:off x="2775148" y="7960333"/>
            <a:ext cx="74545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f(n) = n * (3n + 2n) = 5n</a:t>
            </a:r>
            <a:r>
              <a:rPr baseline="31999"/>
              <a:t>2</a:t>
            </a:r>
          </a:p>
          <a:p>
            <a:r>
              <a:t>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27" name="i := 0…"/>
          <p:cNvSpPr txBox="1"/>
          <p:nvPr/>
        </p:nvSpPr>
        <p:spPr>
          <a:xfrm>
            <a:off x="2928069" y="2214185"/>
            <a:ext cx="7148662" cy="5943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000"/>
            </a:pPr>
            <a:r>
              <a:t>i := 0</a:t>
            </a:r>
          </a:p>
          <a:p>
            <a:pPr algn="l">
              <a:defRPr sz="4000"/>
            </a:pPr>
            <a:r>
              <a:rPr>
                <a:solidFill>
                  <a:schemeClr val="accent5">
                    <a:hueOff val="101205"/>
                    <a:satOff val="-13598"/>
                    <a:lumOff val="23877"/>
                  </a:schemeClr>
                </a:solidFill>
              </a:rPr>
              <a:t>While</a:t>
            </a:r>
            <a:r>
              <a:t> i &lt; 3 * n </a:t>
            </a:r>
            <a:r>
              <a:rPr>
                <a:solidFill>
                  <a:schemeClr val="accent5">
                    <a:hueOff val="101205"/>
                    <a:satOff val="-13598"/>
                    <a:lumOff val="23877"/>
                  </a:schemeClr>
                </a:solidFill>
              </a:rPr>
              <a:t>Do</a:t>
            </a:r>
          </a:p>
          <a:p>
            <a:pPr algn="l">
              <a:defRPr sz="4000"/>
            </a:pPr>
            <a:r>
              <a:t>    j := 10</a:t>
            </a:r>
          </a:p>
          <a:p>
            <a:pPr algn="l">
              <a:defRPr sz="4000"/>
            </a:pPr>
            <a:r>
              <a:t>    </a:t>
            </a:r>
            <a:r>
              <a:rPr>
                <a:solidFill>
                  <a:schemeClr val="accent5">
                    <a:hueOff val="101205"/>
                    <a:satOff val="-13598"/>
                    <a:lumOff val="23877"/>
                  </a:schemeClr>
                </a:solidFill>
              </a:rPr>
              <a:t>While</a:t>
            </a:r>
            <a:r>
              <a:t> j &lt;= 50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+ 1</a:t>
            </a:r>
          </a:p>
          <a:p>
            <a:pPr algn="l">
              <a:defRPr sz="4000"/>
            </a:pPr>
            <a:r>
              <a:t>    j = 0</a:t>
            </a:r>
          </a:p>
          <a:p>
            <a:pPr algn="l">
              <a:defRPr sz="4000"/>
            </a:pPr>
            <a:r>
              <a:t>    </a:t>
            </a:r>
            <a:r>
              <a:rPr>
                <a:solidFill>
                  <a:schemeClr val="accent5">
                    <a:hueOff val="101205"/>
                    <a:satOff val="-13598"/>
                    <a:lumOff val="23877"/>
                  </a:schemeClr>
                </a:solidFill>
              </a:rPr>
              <a:t>While</a:t>
            </a:r>
            <a:r>
              <a:t> j &lt; n*n*n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+ 2</a:t>
            </a:r>
          </a:p>
          <a:p>
            <a:pPr algn="l">
              <a:defRPr sz="4000"/>
            </a:pPr>
            <a:r>
              <a:t>    i = i + 1</a:t>
            </a:r>
          </a:p>
          <a:p>
            <a:pPr algn="l">
              <a:defRPr sz="4000"/>
            </a:pPr>
            <a:r>
              <a:t>   </a:t>
            </a:r>
          </a:p>
        </p:txBody>
      </p:sp>
      <p:sp>
        <p:nvSpPr>
          <p:cNvPr id="228" name="f(n) = 3n * (40 + n3/2) = 3n/40 + 3n4/2…"/>
          <p:cNvSpPr txBox="1"/>
          <p:nvPr/>
        </p:nvSpPr>
        <p:spPr>
          <a:xfrm>
            <a:off x="1031850" y="7960333"/>
            <a:ext cx="10941100"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f(n) = 3n * (40 + n</a:t>
            </a:r>
            <a:r>
              <a:rPr baseline="31999"/>
              <a:t>3</a:t>
            </a:r>
            <a:r>
              <a:t>/2) = 3n/40 + 3n</a:t>
            </a:r>
            <a:r>
              <a:rPr baseline="31999"/>
              <a:t>4</a:t>
            </a:r>
            <a:r>
              <a:t>/2</a:t>
            </a:r>
          </a:p>
          <a:p>
            <a:r>
              <a:t>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4</a:t>
            </a:r>
            <a:r>
              <a:rPr b="1">
                <a:solidFill>
                  <a:schemeClr val="accent4">
                    <a:hueOff val="102361"/>
                    <a:satOff val="14118"/>
                    <a:lumOff val="10675"/>
                  </a:schemeClr>
                </a:solidFill>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What is a Data Structure?"/>
          <p:cNvSpPr txBox="1">
            <a:spLocks noGrp="1"/>
          </p:cNvSpPr>
          <p:nvPr>
            <p:ph type="title"/>
          </p:nvPr>
        </p:nvSpPr>
        <p:spPr>
          <a:xfrm>
            <a:off x="-1" y="771537"/>
            <a:ext cx="13004801" cy="1491137"/>
          </a:xfrm>
          <a:prstGeom prst="rect">
            <a:avLst/>
          </a:prstGeom>
        </p:spPr>
        <p:txBody>
          <a:bodyPr/>
          <a:lstStyle/>
          <a:p>
            <a:pPr defTabSz="490727">
              <a:defRPr sz="6719" b="1"/>
            </a:pPr>
            <a:r>
              <a:rPr lang="zh-CN" altLang="en-US" dirty="0"/>
              <a:t>什么是数据结构</a:t>
            </a:r>
            <a:r>
              <a:rPr dirty="0"/>
              <a:t>?</a:t>
            </a:r>
          </a:p>
        </p:txBody>
      </p:sp>
      <p:sp>
        <p:nvSpPr>
          <p:cNvPr id="125" name="A data structure (DS) is a way of organizing data so that it can be used effectively."/>
          <p:cNvSpPr txBox="1"/>
          <p:nvPr/>
        </p:nvSpPr>
        <p:spPr>
          <a:xfrm>
            <a:off x="827422" y="4086840"/>
            <a:ext cx="11349953" cy="157992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4800"/>
            </a:pPr>
            <a:r>
              <a:rPr lang="zh-CN" altLang="en-US" b="1" dirty="0">
                <a:solidFill>
                  <a:srgbClr val="11DBE2"/>
                </a:solidFill>
              </a:rPr>
              <a:t>数据结构</a:t>
            </a:r>
            <a:r>
              <a:rPr lang="zh-CN" altLang="en-US" dirty="0"/>
              <a:t>是组织数据的一种方式，目标是有效地使用数据。</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33" name="Finding all subsets of a set - O(2n)…"/>
          <p:cNvSpPr txBox="1"/>
          <p:nvPr/>
        </p:nvSpPr>
        <p:spPr>
          <a:xfrm>
            <a:off x="447064" y="3572245"/>
            <a:ext cx="12110688" cy="398057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找出一个集合</a:t>
            </a:r>
            <a:r>
              <a:rPr lang="en-US" altLang="zh-CN" dirty="0"/>
              <a:t>set</a:t>
            </a:r>
            <a:r>
              <a:rPr lang="zh-CN" altLang="en-US" dirty="0"/>
              <a:t>的所有子集 </a:t>
            </a:r>
            <a:r>
              <a:rPr dirty="0"/>
              <a:t>- </a:t>
            </a:r>
            <a:r>
              <a:rPr b="1" dirty="0">
                <a:solidFill>
                  <a:schemeClr val="accent4">
                    <a:hueOff val="102361"/>
                    <a:satOff val="14118"/>
                    <a:lumOff val="10675"/>
                  </a:schemeClr>
                </a:solidFill>
              </a:rPr>
              <a:t>O(2</a:t>
            </a:r>
            <a:r>
              <a:rPr b="1" baseline="31999" dirty="0">
                <a:solidFill>
                  <a:schemeClr val="accent4">
                    <a:hueOff val="102361"/>
                    <a:satOff val="14118"/>
                    <a:lumOff val="10675"/>
                  </a:schemeClr>
                </a:solidFill>
              </a:rPr>
              <a:t>n</a:t>
            </a:r>
            <a:r>
              <a:rPr b="1" dirty="0">
                <a:solidFill>
                  <a:schemeClr val="accent4">
                    <a:hueOff val="102361"/>
                    <a:satOff val="14118"/>
                    <a:lumOff val="10675"/>
                  </a:schemeClr>
                </a:solidFill>
              </a:rPr>
              <a:t>)</a:t>
            </a:r>
          </a:p>
          <a:p>
            <a:endParaRPr b="1" dirty="0">
              <a:solidFill>
                <a:schemeClr val="accent4">
                  <a:hueOff val="102361"/>
                  <a:satOff val="14118"/>
                  <a:lumOff val="10675"/>
                </a:schemeClr>
              </a:solidFill>
            </a:endParaRPr>
          </a:p>
          <a:p>
            <a:r>
              <a:rPr lang="zh-CN" altLang="en-US" dirty="0"/>
              <a:t>找出一个字符串的所有排列 </a:t>
            </a:r>
            <a:r>
              <a:rPr dirty="0"/>
              <a:t>- </a:t>
            </a:r>
            <a:r>
              <a:rPr b="1" dirty="0">
                <a:solidFill>
                  <a:schemeClr val="accent4">
                    <a:hueOff val="102361"/>
                    <a:satOff val="14118"/>
                    <a:lumOff val="10675"/>
                  </a:schemeClr>
                </a:solidFill>
              </a:rPr>
              <a:t>O(n!)</a:t>
            </a:r>
          </a:p>
          <a:p>
            <a:endParaRPr b="1" dirty="0">
              <a:solidFill>
                <a:schemeClr val="accent4">
                  <a:hueOff val="102361"/>
                  <a:satOff val="14118"/>
                  <a:lumOff val="10675"/>
                </a:schemeClr>
              </a:solidFill>
            </a:endParaRPr>
          </a:p>
          <a:p>
            <a:r>
              <a:rPr lang="zh-CN" altLang="en-US" dirty="0"/>
              <a:t>归并排序 </a:t>
            </a:r>
            <a:r>
              <a:rPr dirty="0"/>
              <a:t>- </a:t>
            </a:r>
            <a:r>
              <a:rPr b="1" dirty="0">
                <a:solidFill>
                  <a:schemeClr val="accent4">
                    <a:hueOff val="102361"/>
                    <a:satOff val="14118"/>
                    <a:lumOff val="10675"/>
                  </a:schemeClr>
                </a:solidFill>
              </a:rPr>
              <a:t>O(</a:t>
            </a:r>
            <a:r>
              <a:rPr b="1" dirty="0" err="1">
                <a:solidFill>
                  <a:schemeClr val="accent4">
                    <a:hueOff val="102361"/>
                    <a:satOff val="14118"/>
                    <a:lumOff val="10675"/>
                  </a:schemeClr>
                </a:solidFill>
              </a:rPr>
              <a:t>nlog</a:t>
            </a:r>
            <a:r>
              <a:rPr b="1" dirty="0">
                <a:solidFill>
                  <a:schemeClr val="accent4">
                    <a:hueOff val="102361"/>
                    <a:satOff val="14118"/>
                    <a:lumOff val="10675"/>
                  </a:schemeClr>
                </a:solidFill>
              </a:rPr>
              <a:t>(n))</a:t>
            </a:r>
          </a:p>
          <a:p>
            <a:endParaRPr b="1" dirty="0">
              <a:solidFill>
                <a:schemeClr val="accent4">
                  <a:hueOff val="102361"/>
                  <a:satOff val="14118"/>
                  <a:lumOff val="10675"/>
                </a:schemeClr>
              </a:solidFill>
            </a:endParaRPr>
          </a:p>
          <a:p>
            <a:r>
              <a:rPr lang="zh-CN" altLang="en-US" dirty="0"/>
              <a:t>对于一个 </a:t>
            </a:r>
            <a:r>
              <a:rPr dirty="0"/>
              <a:t>n </a:t>
            </a:r>
            <a:r>
              <a:rPr lang="en-US" dirty="0"/>
              <a:t>x</a:t>
            </a:r>
            <a:r>
              <a:rPr dirty="0"/>
              <a:t> m</a:t>
            </a:r>
            <a:r>
              <a:rPr lang="en-US" altLang="zh-CN" dirty="0"/>
              <a:t> </a:t>
            </a:r>
            <a:r>
              <a:rPr lang="zh-CN" altLang="en-US" dirty="0"/>
              <a:t>的矩阵，迭代它的所有元素格</a:t>
            </a:r>
            <a:r>
              <a:rPr dirty="0"/>
              <a:t> - </a:t>
            </a:r>
            <a:r>
              <a:rPr b="1" dirty="0">
                <a:solidFill>
                  <a:schemeClr val="accent4">
                    <a:hueOff val="102361"/>
                    <a:satOff val="14118"/>
                    <a:lumOff val="10675"/>
                  </a:schemeClr>
                </a:solidFill>
              </a:rPr>
              <a:t>O(nm)</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Why Data Structures?"/>
          <p:cNvSpPr txBox="1">
            <a:spLocks noGrp="1"/>
          </p:cNvSpPr>
          <p:nvPr>
            <p:ph type="title"/>
          </p:nvPr>
        </p:nvSpPr>
        <p:spPr>
          <a:xfrm>
            <a:off x="952500" y="558774"/>
            <a:ext cx="11099800" cy="1549452"/>
          </a:xfrm>
          <a:prstGeom prst="rect">
            <a:avLst/>
          </a:prstGeom>
        </p:spPr>
        <p:txBody>
          <a:bodyPr>
            <a:normAutofit/>
          </a:bodyPr>
          <a:lstStyle/>
          <a:p>
            <a:pPr defTabSz="519937">
              <a:defRPr sz="7119"/>
            </a:pPr>
            <a:r>
              <a:rPr lang="zh-CN" altLang="en-US" b="1" dirty="0"/>
              <a:t>为什么要学数据结构</a:t>
            </a:r>
            <a:r>
              <a:rPr dirty="0"/>
              <a:t>?</a:t>
            </a:r>
          </a:p>
        </p:txBody>
      </p:sp>
      <p:sp>
        <p:nvSpPr>
          <p:cNvPr id="130" name="They are essential ingredients in  creating fast and powerful algorithms.…"/>
          <p:cNvSpPr txBox="1">
            <a:spLocks noGrp="1"/>
          </p:cNvSpPr>
          <p:nvPr>
            <p:ph type="body" idx="1"/>
          </p:nvPr>
        </p:nvSpPr>
        <p:spPr>
          <a:xfrm>
            <a:off x="320584" y="2442693"/>
            <a:ext cx="12363632" cy="4868214"/>
          </a:xfrm>
          <a:prstGeom prst="rect">
            <a:avLst/>
          </a:prstGeom>
        </p:spPr>
        <p:txBody>
          <a:bodyPr>
            <a:normAutofit/>
          </a:bodyPr>
          <a:lstStyle/>
          <a:p>
            <a:pPr marL="0" indent="0" algn="ctr" defTabSz="508254">
              <a:spcBef>
                <a:spcPts val="0"/>
              </a:spcBef>
              <a:buSzTx/>
              <a:buNone/>
              <a:defRPr sz="4176"/>
            </a:pPr>
            <a:r>
              <a:rPr lang="zh-CN" altLang="en-US" dirty="0"/>
              <a:t>数据结构是创建高效算法的基础。</a:t>
            </a:r>
            <a:endParaRPr dirty="0"/>
          </a:p>
          <a:p>
            <a:pPr marL="0" indent="0" algn="ctr" defTabSz="508254">
              <a:spcBef>
                <a:spcPts val="0"/>
              </a:spcBef>
              <a:buSzTx/>
              <a:buNone/>
              <a:defRPr sz="4176"/>
            </a:pPr>
            <a:endParaRPr dirty="0"/>
          </a:p>
          <a:p>
            <a:pPr marL="0" indent="0" algn="ctr" defTabSz="508254">
              <a:spcBef>
                <a:spcPts val="0"/>
              </a:spcBef>
              <a:buSzTx/>
              <a:buNone/>
              <a:defRPr sz="4176"/>
            </a:pPr>
            <a:r>
              <a:rPr lang="zh-CN" altLang="en-US" dirty="0"/>
              <a:t>数据结构可以管理和组织数据。</a:t>
            </a:r>
            <a:endParaRPr dirty="0"/>
          </a:p>
          <a:p>
            <a:pPr marL="0" indent="0" algn="ctr" defTabSz="508254">
              <a:spcBef>
                <a:spcPts val="0"/>
              </a:spcBef>
              <a:buSzTx/>
              <a:buNone/>
              <a:defRPr sz="4176"/>
            </a:pPr>
            <a:endParaRPr dirty="0"/>
          </a:p>
          <a:p>
            <a:pPr marL="0" indent="0" algn="ctr" defTabSz="508254">
              <a:spcBef>
                <a:spcPts val="0"/>
              </a:spcBef>
              <a:buSzTx/>
              <a:buNone/>
              <a:defRPr sz="4176"/>
            </a:pPr>
            <a:r>
              <a:rPr lang="zh-CN" altLang="en-US" dirty="0"/>
              <a:t>数据结构让代码变得整洁易懂。</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Abstract Data Types vs. Data Structures"/>
          <p:cNvSpPr txBox="1">
            <a:spLocks noGrp="1"/>
          </p:cNvSpPr>
          <p:nvPr>
            <p:ph type="title"/>
          </p:nvPr>
        </p:nvSpPr>
        <p:spPr>
          <a:xfrm>
            <a:off x="1051718" y="2874738"/>
            <a:ext cx="10901363" cy="4004123"/>
          </a:xfrm>
          <a:prstGeom prst="rect">
            <a:avLst/>
          </a:prstGeom>
        </p:spPr>
        <p:txBody>
          <a:bodyPr>
            <a:normAutofit fontScale="90000"/>
          </a:bodyPr>
          <a:lstStyle>
            <a:lvl1pPr defTabSz="467359">
              <a:defRPr sz="8800" b="1"/>
            </a:lvl1pPr>
          </a:lstStyle>
          <a:p>
            <a:r>
              <a:rPr lang="zh-CN" altLang="en-US" dirty="0"/>
              <a:t>抽象数据类型 </a:t>
            </a:r>
            <a:br>
              <a:rPr lang="en-US" altLang="zh-CN" dirty="0"/>
            </a:br>
            <a:r>
              <a:rPr dirty="0"/>
              <a:t>vs. </a:t>
            </a:r>
            <a:br>
              <a:rPr lang="en-US" altLang="zh-CN" dirty="0"/>
            </a:br>
            <a:r>
              <a:rPr lang="zh-CN" altLang="en-US" dirty="0"/>
              <a:t>数据结构</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Abstract Data Type"/>
          <p:cNvSpPr txBox="1">
            <a:spLocks noGrp="1"/>
          </p:cNvSpPr>
          <p:nvPr>
            <p:ph type="title"/>
          </p:nvPr>
        </p:nvSpPr>
        <p:spPr>
          <a:prstGeom prst="rect">
            <a:avLst/>
          </a:prstGeom>
        </p:spPr>
        <p:txBody>
          <a:bodyPr/>
          <a:lstStyle>
            <a:lvl1pPr defTabSz="578358">
              <a:defRPr sz="7919" b="1"/>
            </a:lvl1pPr>
          </a:lstStyle>
          <a:p>
            <a:r>
              <a:rPr lang="zh-CN" altLang="en-US" dirty="0"/>
              <a:t>抽象数据类型</a:t>
            </a:r>
            <a:endParaRPr dirty="0"/>
          </a:p>
        </p:txBody>
      </p:sp>
      <p:sp>
        <p:nvSpPr>
          <p:cNvPr id="139" name="An abstract data type (ADT) is an abstraction of a data structure which provides only the interface to which a data structure must adhere to.…"/>
          <p:cNvSpPr txBox="1"/>
          <p:nvPr/>
        </p:nvSpPr>
        <p:spPr>
          <a:xfrm>
            <a:off x="536969" y="3163510"/>
            <a:ext cx="11930862" cy="342657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b="1" dirty="0">
                <a:solidFill>
                  <a:srgbClr val="11DBE2"/>
                </a:solidFill>
              </a:rPr>
              <a:t>抽象数据类型</a:t>
            </a:r>
            <a:r>
              <a:rPr lang="en-US" altLang="zh-CN" b="1" dirty="0">
                <a:solidFill>
                  <a:srgbClr val="11DBE2"/>
                </a:solidFill>
              </a:rPr>
              <a:t>(abstract data type</a:t>
            </a:r>
            <a:r>
              <a:rPr lang="zh-CN" altLang="en-US" dirty="0"/>
              <a:t>，</a:t>
            </a:r>
            <a:r>
              <a:rPr lang="en-US" altLang="zh-CN" dirty="0"/>
              <a:t>ADT)</a:t>
            </a:r>
            <a:r>
              <a:rPr lang="zh-CN" altLang="en-US" dirty="0"/>
              <a:t>是数据结构的一种抽象表示，它仅说明支持哪些接口，具体的数据结构实现必须遵序这些接口。</a:t>
            </a:r>
            <a:endParaRPr dirty="0"/>
          </a:p>
          <a:p>
            <a:endParaRPr dirty="0"/>
          </a:p>
          <a:p>
            <a:r>
              <a:rPr lang="zh-CN" altLang="en-US" dirty="0"/>
              <a:t>抽象数据类型只规范接口，并不规范具体实现细节，也不规范具体用哪种语言来实现。</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Examples"/>
          <p:cNvSpPr txBox="1">
            <a:spLocks noGrp="1"/>
          </p:cNvSpPr>
          <p:nvPr>
            <p:ph type="title"/>
          </p:nvPr>
        </p:nvSpPr>
        <p:spPr>
          <a:xfrm>
            <a:off x="952500" y="212405"/>
            <a:ext cx="11099800" cy="1761258"/>
          </a:xfrm>
          <a:prstGeom prst="rect">
            <a:avLst/>
          </a:prstGeom>
        </p:spPr>
        <p:txBody>
          <a:bodyPr/>
          <a:lstStyle>
            <a:lvl1pPr>
              <a:defRPr b="1"/>
            </a:lvl1pPr>
          </a:lstStyle>
          <a:p>
            <a:r>
              <a:rPr lang="zh-CN" altLang="en-US" dirty="0"/>
              <a:t>样例</a:t>
            </a:r>
            <a:endParaRPr dirty="0"/>
          </a:p>
        </p:txBody>
      </p:sp>
      <p:graphicFrame>
        <p:nvGraphicFramePr>
          <p:cNvPr id="144" name="Table"/>
          <p:cNvGraphicFramePr/>
          <p:nvPr>
            <p:extLst>
              <p:ext uri="{D42A27DB-BD31-4B8C-83A1-F6EECF244321}">
                <p14:modId xmlns:p14="http://schemas.microsoft.com/office/powerpoint/2010/main" val="1377007687"/>
              </p:ext>
            </p:extLst>
          </p:nvPr>
        </p:nvGraphicFramePr>
        <p:xfrm>
          <a:off x="1139694" y="2809635"/>
          <a:ext cx="10725410" cy="6379272"/>
        </p:xfrm>
        <a:graphic>
          <a:graphicData uri="http://schemas.openxmlformats.org/drawingml/2006/table">
            <a:tbl>
              <a:tblPr>
                <a:tableStyleId>{4C3C2611-4C71-4FC5-86AE-919BDF0F9419}</a:tableStyleId>
              </a:tblPr>
              <a:tblGrid>
                <a:gridCol w="5362705">
                  <a:extLst>
                    <a:ext uri="{9D8B030D-6E8A-4147-A177-3AD203B41FA5}">
                      <a16:colId xmlns:a16="http://schemas.microsoft.com/office/drawing/2014/main" val="20000"/>
                    </a:ext>
                  </a:extLst>
                </a:gridCol>
                <a:gridCol w="5362705">
                  <a:extLst>
                    <a:ext uri="{9D8B030D-6E8A-4147-A177-3AD203B41FA5}">
                      <a16:colId xmlns:a16="http://schemas.microsoft.com/office/drawing/2014/main" val="20001"/>
                    </a:ext>
                  </a:extLst>
                </a:gridCol>
              </a:tblGrid>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列表</a:t>
                      </a:r>
                      <a:r>
                        <a:rPr sz="4800" dirty="0">
                          <a:solidFill>
                            <a:srgbClr val="FFFFFF"/>
                          </a:solidFill>
                          <a:latin typeface="+mj-lt"/>
                          <a:ea typeface="+mj-ea"/>
                          <a:cs typeface="+mj-cs"/>
                          <a:sym typeface="Menlo"/>
                        </a:rPr>
                        <a:t>List</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lang="zh-CN" altLang="en-US" sz="2800" dirty="0">
                          <a:solidFill>
                            <a:srgbClr val="FFFFFF"/>
                          </a:solidFill>
                          <a:latin typeface="+mj-lt"/>
                          <a:ea typeface="+mj-ea"/>
                          <a:cs typeface="+mj-cs"/>
                          <a:sym typeface="Menlo"/>
                        </a:rPr>
                        <a:t>动态数组</a:t>
                      </a:r>
                      <a:r>
                        <a:rPr lang="en-US" altLang="zh-CN" sz="2800" dirty="0">
                          <a:solidFill>
                            <a:srgbClr val="FFFFFF"/>
                          </a:solidFill>
                          <a:latin typeface="+mj-lt"/>
                          <a:ea typeface="+mj-ea"/>
                          <a:cs typeface="+mj-cs"/>
                          <a:sym typeface="Menlo"/>
                        </a:rPr>
                        <a:t>Dynamic Array</a:t>
                      </a:r>
                      <a:r>
                        <a:rPr sz="2800" dirty="0">
                          <a:solidFill>
                            <a:srgbClr val="FFFFFF"/>
                          </a:solidFill>
                          <a:latin typeface="+mj-lt"/>
                          <a:ea typeface="+mj-ea"/>
                          <a:cs typeface="+mj-cs"/>
                          <a:sym typeface="Menlo"/>
                        </a:rPr>
                        <a:t>
</a:t>
                      </a:r>
                      <a:r>
                        <a:rPr lang="zh-CN" altLang="en-US" sz="2800" dirty="0">
                          <a:solidFill>
                            <a:srgbClr val="FFFFFF"/>
                          </a:solidFill>
                          <a:latin typeface="+mj-lt"/>
                          <a:ea typeface="+mj-ea"/>
                          <a:cs typeface="+mj-cs"/>
                          <a:sym typeface="Menlo"/>
                        </a:rPr>
                        <a:t>链表</a:t>
                      </a:r>
                      <a:r>
                        <a:rPr lang="en-US" altLang="zh-CN" sz="2800" dirty="0">
                          <a:solidFill>
                            <a:srgbClr val="FFFFFF"/>
                          </a:solidFill>
                          <a:latin typeface="+mj-lt"/>
                          <a:ea typeface="+mj-ea"/>
                          <a:cs typeface="+mj-cs"/>
                          <a:sym typeface="Menlo"/>
                        </a:rPr>
                        <a:t>Linked List</a:t>
                      </a:r>
                      <a:endParaRPr sz="2800" dirty="0">
                        <a:solidFill>
                          <a:srgbClr val="FFFFFF"/>
                        </a:solidFill>
                        <a:latin typeface="+mj-lt"/>
                        <a:ea typeface="+mj-ea"/>
                        <a:cs typeface="+mj-cs"/>
                        <a:sym typeface="Menlo"/>
                      </a:endParaRP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队列</a:t>
                      </a:r>
                      <a:r>
                        <a:rPr sz="4800" dirty="0">
                          <a:solidFill>
                            <a:srgbClr val="FFFFFF"/>
                          </a:solidFill>
                          <a:latin typeface="+mj-lt"/>
                          <a:ea typeface="+mj-ea"/>
                          <a:cs typeface="+mj-cs"/>
                          <a:sym typeface="Menlo"/>
                        </a:rPr>
                        <a:t>Queue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lang="zh-CN" altLang="en-US" sz="2800" dirty="0">
                          <a:solidFill>
                            <a:srgbClr val="FFFFFF"/>
                          </a:solidFill>
                          <a:latin typeface="+mj-lt"/>
                          <a:ea typeface="+mj-ea"/>
                          <a:cs typeface="+mj-cs"/>
                          <a:sym typeface="Menlo"/>
                        </a:rPr>
                        <a:t>基于链表的</a:t>
                      </a:r>
                      <a:r>
                        <a:rPr sz="2800" dirty="0">
                          <a:solidFill>
                            <a:srgbClr val="FFFFFF"/>
                          </a:solidFill>
                          <a:latin typeface="+mj-lt"/>
                          <a:ea typeface="+mj-ea"/>
                          <a:cs typeface="+mj-cs"/>
                          <a:sym typeface="Menlo"/>
                        </a:rPr>
                        <a:t>Queue
</a:t>
                      </a:r>
                      <a:r>
                        <a:rPr lang="zh-CN" altLang="en-US" sz="2800" dirty="0">
                          <a:solidFill>
                            <a:srgbClr val="FFFFFF"/>
                          </a:solidFill>
                          <a:latin typeface="+mj-lt"/>
                          <a:ea typeface="+mj-ea"/>
                          <a:cs typeface="+mj-cs"/>
                          <a:sym typeface="Menlo"/>
                        </a:rPr>
                        <a:t>基于数组的</a:t>
                      </a:r>
                      <a:r>
                        <a:rPr sz="2800" dirty="0">
                          <a:solidFill>
                            <a:srgbClr val="FFFFFF"/>
                          </a:solidFill>
                          <a:latin typeface="+mj-lt"/>
                          <a:ea typeface="+mj-ea"/>
                          <a:cs typeface="+mj-cs"/>
                          <a:sym typeface="Menlo"/>
                        </a:rPr>
                        <a:t>Queue
</a:t>
                      </a:r>
                      <a:r>
                        <a:rPr lang="zh-CN" altLang="en-US" sz="2800" dirty="0">
                          <a:solidFill>
                            <a:srgbClr val="FFFFFF"/>
                          </a:solidFill>
                          <a:latin typeface="+mj-lt"/>
                          <a:ea typeface="+mj-ea"/>
                          <a:cs typeface="+mj-cs"/>
                          <a:sym typeface="Menlo"/>
                        </a:rPr>
                        <a:t>基于栈的</a:t>
                      </a:r>
                      <a:r>
                        <a:rPr sz="2800" dirty="0">
                          <a:solidFill>
                            <a:srgbClr val="FFFFFF"/>
                          </a:solidFill>
                          <a:latin typeface="+mj-lt"/>
                          <a:ea typeface="+mj-ea"/>
                          <a:cs typeface="+mj-cs"/>
                          <a:sym typeface="Menlo"/>
                        </a:rPr>
                        <a:t>Queue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字典</a:t>
                      </a:r>
                      <a:r>
                        <a:rPr sz="4800" dirty="0">
                          <a:solidFill>
                            <a:srgbClr val="FFFFFF"/>
                          </a:solidFill>
                          <a:latin typeface="+mj-lt"/>
                          <a:ea typeface="+mj-ea"/>
                          <a:cs typeface="+mj-cs"/>
                          <a:sym typeface="Menlo"/>
                        </a:rPr>
                        <a:t>Map</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Tree Map
Hash Map / Hash Table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交通工具</a:t>
                      </a:r>
                      <a:r>
                        <a:rPr sz="4800" dirty="0">
                          <a:solidFill>
                            <a:srgbClr val="FFFFFF"/>
                          </a:solidFill>
                          <a:latin typeface="+mj-lt"/>
                          <a:ea typeface="+mj-ea"/>
                          <a:cs typeface="+mj-cs"/>
                          <a:sym typeface="Menlo"/>
                        </a:rPr>
                        <a:t>Vehicle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lang="zh-CN" altLang="en-US" sz="2800" dirty="0">
                          <a:solidFill>
                            <a:srgbClr val="FFFFFF"/>
                          </a:solidFill>
                          <a:latin typeface="+mj-lt"/>
                          <a:ea typeface="+mj-ea"/>
                          <a:cs typeface="+mj-cs"/>
                          <a:sym typeface="Menlo"/>
                        </a:rPr>
                        <a:t>高尔夫球车</a:t>
                      </a:r>
                      <a:r>
                        <a:rPr sz="2800" dirty="0">
                          <a:solidFill>
                            <a:srgbClr val="FFFFFF"/>
                          </a:solidFill>
                          <a:latin typeface="+mj-lt"/>
                          <a:ea typeface="+mj-ea"/>
                          <a:cs typeface="+mj-cs"/>
                          <a:sym typeface="Menlo"/>
                        </a:rPr>
                        <a:t>
</a:t>
                      </a:r>
                      <a:r>
                        <a:rPr lang="zh-CN" altLang="en-US" sz="2800" dirty="0">
                          <a:solidFill>
                            <a:srgbClr val="FFFFFF"/>
                          </a:solidFill>
                          <a:latin typeface="+mj-lt"/>
                          <a:ea typeface="+mj-ea"/>
                          <a:cs typeface="+mj-cs"/>
                          <a:sym typeface="Menlo"/>
                        </a:rPr>
                        <a:t>自行车</a:t>
                      </a:r>
                      <a:r>
                        <a:rPr sz="2800" dirty="0">
                          <a:solidFill>
                            <a:srgbClr val="FFFFFF"/>
                          </a:solidFill>
                          <a:latin typeface="+mj-lt"/>
                          <a:ea typeface="+mj-ea"/>
                          <a:cs typeface="+mj-cs"/>
                          <a:sym typeface="Menlo"/>
                        </a:rPr>
                        <a:t>
</a:t>
                      </a:r>
                      <a:r>
                        <a:rPr lang="zh-CN" altLang="en-US" sz="2800" dirty="0">
                          <a:solidFill>
                            <a:srgbClr val="FFFFFF"/>
                          </a:solidFill>
                          <a:latin typeface="+mj-lt"/>
                          <a:ea typeface="+mj-ea"/>
                          <a:cs typeface="+mj-cs"/>
                          <a:sym typeface="Menlo"/>
                        </a:rPr>
                        <a:t>智能汽车</a:t>
                      </a:r>
                      <a:endParaRPr sz="2800" dirty="0">
                        <a:solidFill>
                          <a:srgbClr val="FFFFFF"/>
                        </a:solidFill>
                        <a:latin typeface="+mj-lt"/>
                        <a:ea typeface="+mj-ea"/>
                        <a:cs typeface="+mj-cs"/>
                        <a:sym typeface="Menlo"/>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
        <p:nvSpPr>
          <p:cNvPr id="145" name="Abstraction (ADT)"/>
          <p:cNvSpPr txBox="1"/>
          <p:nvPr/>
        </p:nvSpPr>
        <p:spPr>
          <a:xfrm>
            <a:off x="2401311" y="2060179"/>
            <a:ext cx="268983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lang="zh-CN" altLang="en-US" dirty="0"/>
              <a:t>抽象</a:t>
            </a:r>
            <a:r>
              <a:rPr dirty="0"/>
              <a:t> (ADT)</a:t>
            </a:r>
          </a:p>
        </p:txBody>
      </p:sp>
      <p:sp>
        <p:nvSpPr>
          <p:cNvPr id="146" name="Implementation (DS)"/>
          <p:cNvSpPr txBox="1"/>
          <p:nvPr/>
        </p:nvSpPr>
        <p:spPr>
          <a:xfrm>
            <a:off x="8187200" y="2060179"/>
            <a:ext cx="241251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lang="zh-CN" altLang="en-US" dirty="0"/>
              <a:t>实现</a:t>
            </a:r>
            <a:r>
              <a:rPr dirty="0"/>
              <a:t> (DS)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omputational…"/>
          <p:cNvSpPr txBox="1">
            <a:spLocks noGrp="1"/>
          </p:cNvSpPr>
          <p:nvPr>
            <p:ph type="ctrTitle"/>
          </p:nvPr>
        </p:nvSpPr>
        <p:spPr>
          <a:xfrm>
            <a:off x="237775" y="1093517"/>
            <a:ext cx="12529250" cy="4391566"/>
          </a:xfrm>
          <a:prstGeom prst="rect">
            <a:avLst/>
          </a:prstGeom>
        </p:spPr>
        <p:txBody>
          <a:bodyPr anchor="ctr"/>
          <a:lstStyle/>
          <a:p>
            <a:pPr>
              <a:defRPr sz="11000" b="1"/>
            </a:pPr>
            <a:r>
              <a:rPr lang="zh-CN" altLang="en-US" dirty="0"/>
              <a:t>计算复杂度</a:t>
            </a:r>
            <a:endParaRPr dirty="0"/>
          </a:p>
        </p:txBody>
      </p:sp>
      <p:sp>
        <p:nvSpPr>
          <p:cNvPr id="154" name="William Fiset"/>
          <p:cNvSpPr txBox="1">
            <a:spLocks noGrp="1"/>
          </p:cNvSpPr>
          <p:nvPr>
            <p:ph type="subTitle" sz="quarter" idx="1"/>
          </p:nvPr>
        </p:nvSpPr>
        <p:spPr>
          <a:xfrm>
            <a:off x="1270000" y="6059869"/>
            <a:ext cx="10464800" cy="1130301"/>
          </a:xfrm>
          <a:prstGeom prst="rect">
            <a:avLst/>
          </a:prstGeom>
        </p:spPr>
        <p:txBody>
          <a:bodyPr/>
          <a:lstStyle>
            <a:lvl1pPr>
              <a:defRPr sz="4500"/>
            </a:lvl1pPr>
          </a:lstStyle>
          <a:p>
            <a:r>
              <a:rPr dirty="0"/>
              <a:t>William </a:t>
            </a:r>
            <a:r>
              <a:rPr dirty="0" err="1"/>
              <a:t>Fiset</a:t>
            </a:r>
            <a:r>
              <a:rPr lang="zh-CN" altLang="en-US" dirty="0"/>
              <a:t> </a:t>
            </a:r>
            <a:r>
              <a:rPr lang="en-US" altLang="zh-CN" dirty="0"/>
              <a:t>&amp;</a:t>
            </a:r>
            <a:r>
              <a:rPr lang="zh-CN" altLang="en-US" dirty="0"/>
              <a:t> 波波微课</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mplexity Analysis"/>
          <p:cNvSpPr txBox="1">
            <a:spLocks noGrp="1"/>
          </p:cNvSpPr>
          <p:nvPr>
            <p:ph type="title"/>
          </p:nvPr>
        </p:nvSpPr>
        <p:spPr>
          <a:xfrm>
            <a:off x="952500" y="41676"/>
            <a:ext cx="11099800" cy="2159001"/>
          </a:xfrm>
          <a:prstGeom prst="rect">
            <a:avLst/>
          </a:prstGeom>
        </p:spPr>
        <p:txBody>
          <a:bodyPr/>
          <a:lstStyle>
            <a:lvl1pPr defTabSz="549148">
              <a:defRPr sz="7519" b="1"/>
            </a:lvl1pPr>
          </a:lstStyle>
          <a:p>
            <a:r>
              <a:rPr lang="zh-CN" altLang="en-US" dirty="0"/>
              <a:t>复杂度分析</a:t>
            </a:r>
            <a:endParaRPr dirty="0"/>
          </a:p>
        </p:txBody>
      </p:sp>
      <p:sp>
        <p:nvSpPr>
          <p:cNvPr id="159" name="As programmers, we often find ourselves asking the same two questions over and over again:"/>
          <p:cNvSpPr txBox="1"/>
          <p:nvPr/>
        </p:nvSpPr>
        <p:spPr>
          <a:xfrm>
            <a:off x="960281" y="3179666"/>
            <a:ext cx="11453928"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4000"/>
            </a:lvl1pPr>
          </a:lstStyle>
          <a:p>
            <a:r>
              <a:rPr lang="zh-CN" altLang="en-US" dirty="0"/>
              <a:t>作为程序员，我们经常会问自己下面两个问题：</a:t>
            </a:r>
            <a:endParaRPr dirty="0"/>
          </a:p>
        </p:txBody>
      </p:sp>
      <p:sp>
        <p:nvSpPr>
          <p:cNvPr id="160" name="How much time does this algorithm need to finish?…"/>
          <p:cNvSpPr txBox="1"/>
          <p:nvPr/>
        </p:nvSpPr>
        <p:spPr>
          <a:xfrm>
            <a:off x="693336" y="4876800"/>
            <a:ext cx="11987818" cy="204158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200"/>
            </a:pPr>
            <a:r>
              <a:rPr lang="zh-CN" altLang="en-US" dirty="0"/>
              <a:t>该算法运行完成需要花费多少</a:t>
            </a:r>
            <a:r>
              <a:rPr lang="zh-CN" altLang="en-US" b="1" dirty="0">
                <a:solidFill>
                  <a:srgbClr val="8981F0"/>
                </a:solidFill>
              </a:rPr>
              <a:t>时间</a:t>
            </a:r>
            <a:r>
              <a:rPr lang="zh-CN" altLang="en-US" dirty="0"/>
              <a:t>？</a:t>
            </a:r>
            <a:endParaRPr dirty="0"/>
          </a:p>
          <a:p>
            <a:pPr>
              <a:defRPr sz="4200"/>
            </a:pPr>
            <a:endParaRPr dirty="0"/>
          </a:p>
          <a:p>
            <a:pPr>
              <a:defRPr sz="4200"/>
            </a:pPr>
            <a:r>
              <a:rPr lang="zh-CN" altLang="en-US" dirty="0"/>
              <a:t>该算法完成计算需要多少内存或磁盘</a:t>
            </a:r>
            <a:r>
              <a:rPr lang="zh-CN" altLang="en-US" b="1" dirty="0">
                <a:solidFill>
                  <a:srgbClr val="8981F0"/>
                </a:solidFill>
              </a:rPr>
              <a:t>空间</a:t>
            </a:r>
            <a:r>
              <a:rPr lang="zh-CN" altLang="en-US" dirty="0"/>
              <a:t>？</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155</TotalTime>
  <Words>3044</Words>
  <Application>Microsoft Macintosh PowerPoint</Application>
  <PresentationFormat>自定义</PresentationFormat>
  <Paragraphs>214</Paragraphs>
  <Slides>21</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Helvetica Light</vt:lpstr>
      <vt:lpstr>Helvetica Neue</vt:lpstr>
      <vt:lpstr>Menlo</vt:lpstr>
      <vt:lpstr>Black</vt:lpstr>
      <vt:lpstr>数据结构导学</vt:lpstr>
      <vt:lpstr>什么是数据结构?</vt:lpstr>
      <vt:lpstr>为什么要学数据结构?</vt:lpstr>
      <vt:lpstr>抽象数据类型  vs.  数据结构</vt:lpstr>
      <vt:lpstr>抽象数据类型</vt:lpstr>
      <vt:lpstr>样例</vt:lpstr>
      <vt:lpstr>PowerPoint 演示文稿</vt:lpstr>
      <vt:lpstr>计算复杂度</vt:lpstr>
      <vt:lpstr>复杂度分析</vt:lpstr>
      <vt:lpstr>Big-O标记</vt:lpstr>
      <vt:lpstr>Big-O 标记</vt:lpstr>
      <vt:lpstr>Big-O 特性</vt:lpstr>
      <vt:lpstr>Big-O 例子</vt:lpstr>
      <vt:lpstr>Big-O 例子</vt:lpstr>
      <vt:lpstr>Big-O 例子</vt:lpstr>
      <vt:lpstr>Big-O 例子</vt:lpstr>
      <vt:lpstr>Big-O 例子</vt:lpstr>
      <vt:lpstr>Big-O 例子</vt:lpstr>
      <vt:lpstr>Big-O 例子</vt:lpstr>
      <vt:lpstr>Big-O 例子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数据结构导学</dc:title>
  <cp:lastModifiedBy>杨 波</cp:lastModifiedBy>
  <cp:revision>50</cp:revision>
  <dcterms:modified xsi:type="dcterms:W3CDTF">2020-06-17T16:29:37Z</dcterms:modified>
</cp:coreProperties>
</file>