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30"/>
    <p:restoredTop sz="68217"/>
  </p:normalViewPr>
  <p:slideViewPr>
    <p:cSldViewPr snapToGrid="0" snapToObjects="1">
      <p:cViewPr varScale="1">
        <p:scale>
          <a:sx n="73" d="100"/>
          <a:sy n="73" d="100"/>
        </p:scale>
        <p:origin x="370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a:spLocks noGrp="1" noRot="1" noChangeAspect="1"/>
          </p:cNvSpPr>
          <p:nvPr>
            <p:ph type="sldImg"/>
          </p:nvPr>
        </p:nvSpPr>
        <p:spPr>
          <a:prstGeom prst="rect">
            <a:avLst/>
          </a:prstGeom>
        </p:spPr>
        <p:txBody>
          <a:bodyPr/>
          <a:lstStyle/>
          <a:p>
            <a:endParaRPr/>
          </a:p>
        </p:txBody>
      </p:sp>
      <p:sp>
        <p:nvSpPr>
          <p:cNvPr id="122" name="Shape 122"/>
          <p:cNvSpPr>
            <a:spLocks noGrp="1"/>
          </p:cNvSpPr>
          <p:nvPr>
            <p:ph type="body" sz="quarter" idx="1"/>
          </p:nvPr>
        </p:nvSpPr>
        <p:spPr>
          <a:prstGeom prst="rect">
            <a:avLst/>
          </a:prstGeom>
        </p:spPr>
        <p:txBody>
          <a:bodyPr/>
          <a:lstStyle/>
          <a:p>
            <a:r>
              <a:rPr lang="en-US" dirty="0" err="1"/>
              <a:t>大家好</a:t>
            </a:r>
            <a:r>
              <a:rPr lang="zh-CN" altLang="en-US" dirty="0"/>
              <a:t>，欢迎回到波波微课，今天我们来学习队列</a:t>
            </a:r>
            <a:r>
              <a:rPr lang="en-US" altLang="zh-CN" dirty="0"/>
              <a:t>Queue</a:t>
            </a:r>
            <a:r>
              <a:rPr lang="zh-CN" altLang="en-US" dirty="0"/>
              <a:t>，它是一种非常有用的数据结构。</a:t>
            </a:r>
            <a:endParaRPr lang="en-US" altLang="zh-CN" dirty="0"/>
          </a:p>
          <a:p>
            <a:endParaRPr lang="en-US" dirty="0"/>
          </a:p>
          <a:p>
            <a:r>
              <a:rPr lang="zh-CN" altLang="en-US" dirty="0"/>
              <a:t>关于队列的内容我也会分成三部分，本节课是第一部分。</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Shape 257"/>
          <p:cNvSpPr>
            <a:spLocks noGrp="1" noRot="1" noChangeAspect="1"/>
          </p:cNvSpPr>
          <p:nvPr>
            <p:ph type="sldImg"/>
          </p:nvPr>
        </p:nvSpPr>
        <p:spPr>
          <a:prstGeom prst="rect">
            <a:avLst/>
          </a:prstGeom>
        </p:spPr>
        <p:txBody>
          <a:bodyPr/>
          <a:lstStyle/>
          <a:p>
            <a:endParaRPr/>
          </a:p>
        </p:txBody>
      </p:sp>
      <p:sp>
        <p:nvSpPr>
          <p:cNvPr id="258" name="Shape 258"/>
          <p:cNvSpPr>
            <a:spLocks noGrp="1"/>
          </p:cNvSpPr>
          <p:nvPr>
            <p:ph type="body" sz="quarter" idx="1"/>
          </p:nvPr>
        </p:nvSpPr>
        <p:spPr>
          <a:prstGeom prst="rect">
            <a:avLst/>
          </a:prstGeom>
        </p:spPr>
        <p:txBody>
          <a:bodyPr/>
          <a:lstStyle/>
          <a:p>
            <a:r>
              <a:t>Then Dequeue, so we remove the first element from the front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Shape 278"/>
          <p:cNvSpPr>
            <a:spLocks noGrp="1" noRot="1" noChangeAspect="1"/>
          </p:cNvSpPr>
          <p:nvPr>
            <p:ph type="sldImg"/>
          </p:nvPr>
        </p:nvSpPr>
        <p:spPr>
          <a:prstGeom prst="rect">
            <a:avLst/>
          </a:prstGeom>
        </p:spPr>
        <p:txBody>
          <a:bodyPr/>
          <a:lstStyle/>
          <a:p>
            <a:endParaRPr/>
          </a:p>
        </p:txBody>
      </p:sp>
      <p:sp>
        <p:nvSpPr>
          <p:cNvPr id="279" name="Shape 279"/>
          <p:cNvSpPr>
            <a:spLocks noGrp="1"/>
          </p:cNvSpPr>
          <p:nvPr>
            <p:ph type="body" sz="quarter" idx="1"/>
          </p:nvPr>
        </p:nvSpPr>
        <p:spPr>
          <a:prstGeom prst="rect">
            <a:avLst/>
          </a:prstGeom>
        </p:spPr>
        <p:txBody>
          <a:bodyPr/>
          <a:lstStyle/>
          <a:p>
            <a:r>
              <a:t>Dequeue again so this time we remove minus one from the queue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Shape 298"/>
          <p:cNvSpPr>
            <a:spLocks noGrp="1" noRot="1" noChangeAspect="1"/>
          </p:cNvSpPr>
          <p:nvPr>
            <p:ph type="sldImg"/>
          </p:nvPr>
        </p:nvSpPr>
        <p:spPr>
          <a:prstGeom prst="rect">
            <a:avLst/>
          </a:prstGeom>
        </p:spPr>
        <p:txBody>
          <a:bodyPr/>
          <a:lstStyle/>
          <a:p>
            <a:endParaRPr/>
          </a:p>
        </p:txBody>
      </p:sp>
      <p:sp>
        <p:nvSpPr>
          <p:cNvPr id="299" name="Shape 299"/>
          <p:cNvSpPr>
            <a:spLocks noGrp="1"/>
          </p:cNvSpPr>
          <p:nvPr>
            <p:ph type="body" sz="quarter" idx="1"/>
          </p:nvPr>
        </p:nvSpPr>
        <p:spPr>
          <a:prstGeom prst="rect">
            <a:avLst/>
          </a:prstGeom>
        </p:spPr>
        <p:txBody>
          <a:bodyPr/>
          <a:lstStyle/>
          <a:p>
            <a:r>
              <a:t>Now let’s enqueue 7 to the back of the queue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Shape 319"/>
          <p:cNvSpPr>
            <a:spLocks noGrp="1" noRot="1" noChangeAspect="1"/>
          </p:cNvSpPr>
          <p:nvPr>
            <p:ph type="sldImg"/>
          </p:nvPr>
        </p:nvSpPr>
        <p:spPr>
          <a:prstGeom prst="rect">
            <a:avLst/>
          </a:prstGeom>
        </p:spPr>
        <p:txBody>
          <a:bodyPr/>
          <a:lstStyle/>
          <a:p>
            <a:endParaRPr/>
          </a:p>
        </p:txBody>
      </p:sp>
      <p:sp>
        <p:nvSpPr>
          <p:cNvPr id="320" name="Shape 320"/>
          <p:cNvSpPr>
            <a:spLocks noGrp="1"/>
          </p:cNvSpPr>
          <p:nvPr>
            <p:ph type="body" sz="quarter" idx="1"/>
          </p:nvPr>
        </p:nvSpPr>
        <p:spPr>
          <a:prstGeom prst="rect">
            <a:avLst/>
          </a:prstGeom>
        </p:spPr>
        <p:txBody>
          <a:bodyPr/>
          <a:lstStyle/>
          <a:p>
            <a:r>
              <a:t>Oh now we have a dequeue operation so let’s remove the front element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Shape 339"/>
          <p:cNvSpPr>
            <a:spLocks noGrp="1" noRot="1" noChangeAspect="1"/>
          </p:cNvSpPr>
          <p:nvPr>
            <p:ph type="sldImg"/>
          </p:nvPr>
        </p:nvSpPr>
        <p:spPr>
          <a:prstGeom prst="rect">
            <a:avLst/>
          </a:prstGeom>
        </p:spPr>
        <p:txBody>
          <a:bodyPr/>
          <a:lstStyle/>
          <a:p>
            <a:endParaRPr/>
          </a:p>
        </p:txBody>
      </p:sp>
      <p:sp>
        <p:nvSpPr>
          <p:cNvPr id="340" name="Shape 340"/>
          <p:cNvSpPr>
            <a:spLocks noGrp="1"/>
          </p:cNvSpPr>
          <p:nvPr>
            <p:ph type="body" sz="quarter" idx="1"/>
          </p:nvPr>
        </p:nvSpPr>
        <p:spPr>
          <a:prstGeom prst="rect">
            <a:avLst/>
          </a:prstGeom>
        </p:spPr>
        <p:txBody>
          <a:bodyPr/>
          <a:lstStyle/>
          <a:p>
            <a:r>
              <a:t>The last operation is to enqueue so just add -6 to the end of the queue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 name="Shape 353"/>
          <p:cNvSpPr>
            <a:spLocks noGrp="1" noRot="1" noChangeAspect="1"/>
          </p:cNvSpPr>
          <p:nvPr>
            <p:ph type="sldImg"/>
          </p:nvPr>
        </p:nvSpPr>
        <p:spPr>
          <a:prstGeom prst="rect">
            <a:avLst/>
          </a:prstGeom>
        </p:spPr>
        <p:txBody>
          <a:bodyPr/>
          <a:lstStyle/>
          <a:p>
            <a:endParaRPr/>
          </a:p>
        </p:txBody>
      </p:sp>
      <p:sp>
        <p:nvSpPr>
          <p:cNvPr id="354" name="Shape 354"/>
          <p:cNvSpPr>
            <a:spLocks noGrp="1"/>
          </p:cNvSpPr>
          <p:nvPr>
            <p:ph type="body" sz="quarter" idx="1"/>
          </p:nvPr>
        </p:nvSpPr>
        <p:spPr>
          <a:prstGeom prst="rect">
            <a:avLst/>
          </a:prstGeom>
        </p:spPr>
        <p:txBody>
          <a:bodyPr/>
          <a:lstStyle/>
          <a:p>
            <a:r>
              <a:t>So now that we know what a queue is, where does this data structure actually get used? </a:t>
            </a:r>
          </a:p>
          <a:p>
            <a:endParaRPr/>
          </a:p>
          <a:p>
            <a:r>
              <a:t>The classic example of where a queue is used is to model an actual queue or a waiting line such as one at a movie theatre or a line of people waiting to get served at mcdonalds. Have you ever been waiting behind people in a line at McDonalds because all the cashes are full and as soon as one of them is freed the next person in line gets to order food? Well that’s a queue.</a:t>
            </a:r>
          </a:p>
          <a:p>
            <a:endParaRPr/>
          </a:p>
          <a:p>
            <a:r>
              <a:t>Queues are also really useful if you need to keep track of the last x most recently added items because all you need to do is poll whenever the queue contains more than x elements (leaving the most recent elements).</a:t>
            </a:r>
          </a:p>
          <a:p>
            <a:endParaRPr/>
          </a:p>
          <a:p>
            <a:r>
              <a:t>Queues are often used in server request management. Suppose for a moment that you’re a web server idly waiting for requests from people to use your website and at any given moment you can simultaneously serve up to five people but no more. If 12 requests come in one after another in a short period of time you may not be able to finish processing all the requests as new ones come in so while you process the five that you’re able to the remaining 7 get to chill in a queue waiting to be served and whenever you finish processing a request you simply dequeue the next element in the queue until the queue is empty. While you’re doing all this if more requests to access your webpage come in just enqueue them add the end of the queue.</a:t>
            </a:r>
          </a:p>
          <a:p>
            <a:endParaRPr/>
          </a:p>
          <a:p>
            <a:r>
              <a:t>Queues are also used when performing a breadth first search traversal of a graph we’re going to see an example of this coming up soon.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Shape 360"/>
          <p:cNvSpPr>
            <a:spLocks noGrp="1" noRot="1" noChangeAspect="1"/>
          </p:cNvSpPr>
          <p:nvPr>
            <p:ph type="sldImg"/>
          </p:nvPr>
        </p:nvSpPr>
        <p:spPr>
          <a:prstGeom prst="rect">
            <a:avLst/>
          </a:prstGeom>
        </p:spPr>
        <p:txBody>
          <a:bodyPr/>
          <a:lstStyle/>
          <a:p>
            <a:endParaRPr/>
          </a:p>
        </p:txBody>
      </p:sp>
      <p:sp>
        <p:nvSpPr>
          <p:cNvPr id="361" name="Shape 361"/>
          <p:cNvSpPr>
            <a:spLocks noGrp="1"/>
          </p:cNvSpPr>
          <p:nvPr>
            <p:ph type="body" sz="quarter" idx="1"/>
          </p:nvPr>
        </p:nvSpPr>
        <p:spPr>
          <a:prstGeom prst="rect">
            <a:avLst/>
          </a:prstGeom>
        </p:spPr>
        <p:txBody>
          <a:bodyPr/>
          <a:lstStyle/>
          <a:p>
            <a:r>
              <a:t>As we have seen it is pretty obvious that the enqueue and dequeue operations are constant time. There’s also another operation on queue I have not mentioned and this is peeking. Peeking means looking at the value at the front of the queue without removing it, this is also constant time. However checking if an element is contained within a queue is linear since we would need to scan through all the elements. There is also element removal, not in the sense of dequeuing or polling but actually removing from the entire queue internally, this also requires linear time due to the fact that we need to scan through all the elements of the queue in the worst case.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Shape 364"/>
          <p:cNvSpPr>
            <a:spLocks noGrp="1" noRot="1" noChangeAspect="1"/>
          </p:cNvSpPr>
          <p:nvPr>
            <p:ph type="sldImg"/>
          </p:nvPr>
        </p:nvSpPr>
        <p:spPr>
          <a:prstGeom prst="rect">
            <a:avLst/>
          </a:prstGeom>
        </p:spPr>
        <p:txBody>
          <a:bodyPr/>
          <a:lstStyle/>
          <a:p>
            <a:endParaRPr/>
          </a:p>
        </p:txBody>
      </p:sp>
      <p:sp>
        <p:nvSpPr>
          <p:cNvPr id="365" name="Shape 365"/>
          <p:cNvSpPr>
            <a:spLocks noGrp="1"/>
          </p:cNvSpPr>
          <p:nvPr>
            <p:ph type="body" sz="quarter" idx="1"/>
          </p:nvPr>
        </p:nvSpPr>
        <p:spPr>
          <a:prstGeom prst="rect">
            <a:avLst/>
          </a:prstGeom>
        </p:spPr>
        <p:txBody>
          <a:bodyPr/>
          <a:lstStyle/>
          <a:p>
            <a:r>
              <a:t>Alright time to look at the implementation of queues. How to we create one of these bad boys?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Shape 370"/>
          <p:cNvSpPr>
            <a:spLocks noGrp="1" noRot="1" noChangeAspect="1"/>
          </p:cNvSpPr>
          <p:nvPr>
            <p:ph type="sldImg"/>
          </p:nvPr>
        </p:nvSpPr>
        <p:spPr>
          <a:prstGeom prst="rect">
            <a:avLst/>
          </a:prstGeom>
        </p:spPr>
        <p:txBody>
          <a:bodyPr/>
          <a:lstStyle/>
          <a:p>
            <a:endParaRPr/>
          </a:p>
        </p:txBody>
      </p:sp>
      <p:sp>
        <p:nvSpPr>
          <p:cNvPr id="371" name="Shape 371"/>
          <p:cNvSpPr>
            <a:spLocks noGrp="1"/>
          </p:cNvSpPr>
          <p:nvPr>
            <p:ph type="body" sz="quarter" idx="1"/>
          </p:nvPr>
        </p:nvSpPr>
        <p:spPr>
          <a:prstGeom prst="rect">
            <a:avLst/>
          </a:prstGeom>
        </p:spPr>
        <p:txBody>
          <a:bodyPr/>
          <a:lstStyle/>
          <a:p>
            <a:r>
              <a:t>It turns out that you can implement the queue ADT in multiple ways, but the most popular methods  are to use either Arrays, SLL or DLL. Here I will show you how with a SLL, but in the source code implementation we will look at the DLL version so stay tuned.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 name="Shape 494"/>
          <p:cNvSpPr>
            <a:spLocks noGrp="1" noRot="1" noChangeAspect="1"/>
          </p:cNvSpPr>
          <p:nvPr>
            <p:ph type="sldImg"/>
          </p:nvPr>
        </p:nvSpPr>
        <p:spPr>
          <a:prstGeom prst="rect">
            <a:avLst/>
          </a:prstGeom>
        </p:spPr>
        <p:txBody>
          <a:bodyPr/>
          <a:lstStyle/>
          <a:p>
            <a:endParaRPr/>
          </a:p>
        </p:txBody>
      </p:sp>
      <p:sp>
        <p:nvSpPr>
          <p:cNvPr id="495" name="Shape 495"/>
          <p:cNvSpPr>
            <a:spLocks noGrp="1"/>
          </p:cNvSpPr>
          <p:nvPr>
            <p:ph type="body" sz="quarter" idx="1"/>
          </p:nvPr>
        </p:nvSpPr>
        <p:spPr>
          <a:prstGeom prst="rect">
            <a:avLst/>
          </a:prstGeom>
        </p:spPr>
        <p:txBody>
          <a:bodyPr/>
          <a:lstStyle/>
          <a:p>
            <a:r>
              <a:t>So here we dequeue the first node from the queue by moving the head pointer ahead on node and setting the last node to null so it will be picked up by the garbage collector, this is if you’re coding in Java and it will since it has no other references pointing to it. If you’re using another programming language that requires you to explicitly deallocate and free memory yourself like C or C++ now is the time to do that or you will get memory leaks.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a:spLocks noGrp="1" noRot="1" noChangeAspect="1"/>
          </p:cNvSpPr>
          <p:nvPr>
            <p:ph type="sldImg"/>
          </p:nvPr>
        </p:nvSpPr>
        <p:spPr>
          <a:prstGeom prst="rect">
            <a:avLst/>
          </a:prstGeom>
        </p:spPr>
        <p:txBody>
          <a:bodyPr/>
          <a:lstStyle/>
          <a:p>
            <a:endParaRPr/>
          </a:p>
        </p:txBody>
      </p:sp>
      <p:sp>
        <p:nvSpPr>
          <p:cNvPr id="127" name="Shape 127"/>
          <p:cNvSpPr>
            <a:spLocks noGrp="1"/>
          </p:cNvSpPr>
          <p:nvPr>
            <p:ph type="body" sz="quarter" idx="1"/>
          </p:nvPr>
        </p:nvSpPr>
        <p:spPr>
          <a:prstGeom prst="rect">
            <a:avLst/>
          </a:prstGeom>
        </p:spPr>
        <p:txBody>
          <a:bodyPr/>
          <a:lstStyle/>
          <a:p>
            <a:r>
              <a:rPr lang="zh-CN" altLang="en-US" dirty="0"/>
              <a:t>先来过一下本课的一个大纲。首先，我会介绍什么是队列，队列的相关术语，操作的复杂度，还有常见的使用场景。然后我会演示队列的一些实现细节，主要包括</a:t>
            </a:r>
            <a:r>
              <a:rPr lang="en-US" altLang="zh-CN" dirty="0"/>
              <a:t>enqueue</a:t>
            </a:r>
            <a:r>
              <a:rPr lang="zh-CN" altLang="en-US" dirty="0"/>
              <a:t>入队列和</a:t>
            </a:r>
            <a:r>
              <a:rPr lang="en-US" altLang="zh-CN" dirty="0"/>
              <a:t>dequeue</a:t>
            </a:r>
            <a:r>
              <a:rPr lang="zh-CN" altLang="en-US" dirty="0"/>
              <a:t>出队列这两个操作。在第二部分，我会演示一个基于栈的广度优先搜索</a:t>
            </a:r>
            <a:r>
              <a:rPr lang="en-US" altLang="zh-CN" dirty="0"/>
              <a:t>(BFS)</a:t>
            </a:r>
            <a:r>
              <a:rPr lang="zh-CN" altLang="en-US" dirty="0"/>
              <a:t>样例。在最后一部分，我会通过代码演示如何实现队列。</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 name="Shape 512"/>
          <p:cNvSpPr>
            <a:spLocks noGrp="1" noRot="1" noChangeAspect="1"/>
          </p:cNvSpPr>
          <p:nvPr>
            <p:ph type="sldImg"/>
          </p:nvPr>
        </p:nvSpPr>
        <p:spPr>
          <a:prstGeom prst="rect">
            <a:avLst/>
          </a:prstGeom>
        </p:spPr>
        <p:txBody>
          <a:bodyPr/>
          <a:lstStyle/>
          <a:p>
            <a:endParaRPr/>
          </a:p>
        </p:txBody>
      </p:sp>
      <p:sp>
        <p:nvSpPr>
          <p:cNvPr id="513" name="Shape 513"/>
          <p:cNvSpPr>
            <a:spLocks noGrp="1"/>
          </p:cNvSpPr>
          <p:nvPr>
            <p:ph type="body" sz="quarter" idx="1"/>
          </p:nvPr>
        </p:nvSpPr>
        <p:spPr>
          <a:prstGeom prst="rect">
            <a:avLst/>
          </a:prstGeom>
        </p:spPr>
        <p:txBody>
          <a:bodyPr/>
          <a:lstStyle/>
          <a:p>
            <a:r>
              <a:t>We perform a similar operation for different the rest of the dequeue operation, all we need to do is move that head pointer ahead one step.</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 name="Shape 550"/>
          <p:cNvSpPr>
            <a:spLocks noGrp="1" noRot="1" noChangeAspect="1"/>
          </p:cNvSpPr>
          <p:nvPr>
            <p:ph type="sldImg"/>
          </p:nvPr>
        </p:nvSpPr>
        <p:spPr>
          <a:prstGeom prst="rect">
            <a:avLst/>
          </a:prstGeom>
        </p:spPr>
        <p:txBody>
          <a:bodyPr/>
          <a:lstStyle/>
          <a:p>
            <a:endParaRPr/>
          </a:p>
        </p:txBody>
      </p:sp>
      <p:sp>
        <p:nvSpPr>
          <p:cNvPr id="551" name="Shape 551"/>
          <p:cNvSpPr>
            <a:spLocks noGrp="1"/>
          </p:cNvSpPr>
          <p:nvPr>
            <p:ph type="body" sz="quarter" idx="1"/>
          </p:nvPr>
        </p:nvSpPr>
        <p:spPr>
          <a:prstGeom prst="rect">
            <a:avLst/>
          </a:prstGeom>
        </p:spPr>
        <p:txBody>
          <a:bodyPr/>
          <a:lstStyle/>
          <a:p>
            <a:r>
              <a:t>When we have no more elements both pointers should point to null again. So as we have observed from enqueuing and dequeuing operations is that all it is is moving either the tail pointer forwards in the case of enqueuing and the head pointer forwards in the case of dequeuing.</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 name="Shape 585"/>
          <p:cNvSpPr>
            <a:spLocks noGrp="1" noRot="1" noChangeAspect="1"/>
          </p:cNvSpPr>
          <p:nvPr>
            <p:ph type="sldImg"/>
          </p:nvPr>
        </p:nvSpPr>
        <p:spPr>
          <a:prstGeom prst="rect">
            <a:avLst/>
          </a:prstGeom>
        </p:spPr>
        <p:txBody>
          <a:bodyPr/>
          <a:lstStyle/>
          <a:p>
            <a:endParaRPr/>
          </a:p>
        </p:txBody>
      </p:sp>
      <p:sp>
        <p:nvSpPr>
          <p:cNvPr id="586" name="Shape 586"/>
          <p:cNvSpPr>
            <a:spLocks noGrp="1"/>
          </p:cNvSpPr>
          <p:nvPr>
            <p:ph type="body" sz="quarter" idx="1"/>
          </p:nvPr>
        </p:nvSpPr>
        <p:spPr>
          <a:prstGeom prst="rect">
            <a:avLst/>
          </a:prstGeom>
        </p:spPr>
        <p:txBody>
          <a:bodyPr/>
          <a:lstStyle/>
          <a:p>
            <a:r>
              <a:t>Let’s have an example of how we can use a queue to help us do a breadth first search traversal on a graph. If you don’t know what I mean when I say graph I mean a network not a bar graph or a line graph or anything like that. </a:t>
            </a:r>
          </a:p>
          <a:p>
            <a:endParaRPr/>
          </a:p>
          <a:p>
            <a:r>
              <a:t>But first I should explain what a BFS is. with a BFS the objective is to start at a node and traverse the entire graph by first visiting all the neighbours of the starting node then visiting on the neighbours of the first node you visited then visit all the neighbours of the second node you visited in that particular order. You can think of each iteration of the BFS as expanding the frontier by one node outwards at each step, so if you were to begin your BFS say at node zero it would look like this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 name="Shape 620"/>
          <p:cNvSpPr>
            <a:spLocks noGrp="1" noRot="1" noChangeAspect="1"/>
          </p:cNvSpPr>
          <p:nvPr>
            <p:ph type="sldImg"/>
          </p:nvPr>
        </p:nvSpPr>
        <p:spPr>
          <a:prstGeom prst="rect">
            <a:avLst/>
          </a:prstGeom>
        </p:spPr>
        <p:txBody>
          <a:bodyPr/>
          <a:lstStyle/>
          <a:p>
            <a:endParaRPr/>
          </a:p>
        </p:txBody>
      </p:sp>
      <p:sp>
        <p:nvSpPr>
          <p:cNvPr id="621" name="Shape 621"/>
          <p:cNvSpPr>
            <a:spLocks noGrp="1"/>
          </p:cNvSpPr>
          <p:nvPr>
            <p:ph type="body" sz="quarter" idx="1"/>
          </p:nvPr>
        </p:nvSpPr>
        <p:spPr>
          <a:prstGeom prst="rect">
            <a:avLst/>
          </a:prstGeom>
        </p:spPr>
        <p:txBody>
          <a:bodyPr/>
          <a:lstStyle/>
          <a:p>
            <a:r>
              <a:t>First we begin at zero and add zero to the frontier or the visiting group</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 name="Shape 655"/>
          <p:cNvSpPr>
            <a:spLocks noGrp="1" noRot="1" noChangeAspect="1"/>
          </p:cNvSpPr>
          <p:nvPr>
            <p:ph type="sldImg"/>
          </p:nvPr>
        </p:nvSpPr>
        <p:spPr>
          <a:prstGeom prst="rect">
            <a:avLst/>
          </a:prstGeom>
        </p:spPr>
        <p:txBody>
          <a:bodyPr/>
          <a:lstStyle/>
          <a:p>
            <a:endParaRPr/>
          </a:p>
        </p:txBody>
      </p:sp>
      <p:sp>
        <p:nvSpPr>
          <p:cNvPr id="656" name="Shape 656"/>
          <p:cNvSpPr>
            <a:spLocks noGrp="1"/>
          </p:cNvSpPr>
          <p:nvPr>
            <p:ph type="body" sz="quarter" idx="1"/>
          </p:nvPr>
        </p:nvSpPr>
        <p:spPr>
          <a:prstGeom prst="rect">
            <a:avLst/>
          </a:prstGeom>
        </p:spPr>
        <p:txBody>
          <a:bodyPr/>
          <a:lstStyle/>
          <a:p>
            <a:r>
              <a:t>Then we visit all the neighbours of zero those are 1 and 9 and add those to the frontier.</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 name="Shape 690"/>
          <p:cNvSpPr>
            <a:spLocks noGrp="1" noRot="1" noChangeAspect="1"/>
          </p:cNvSpPr>
          <p:nvPr>
            <p:ph type="sldImg"/>
          </p:nvPr>
        </p:nvSpPr>
        <p:spPr>
          <a:prstGeom prst="rect">
            <a:avLst/>
          </a:prstGeom>
        </p:spPr>
        <p:txBody>
          <a:bodyPr/>
          <a:lstStyle/>
          <a:p>
            <a:endParaRPr/>
          </a:p>
        </p:txBody>
      </p:sp>
      <p:sp>
        <p:nvSpPr>
          <p:cNvPr id="691" name="Shape 691"/>
          <p:cNvSpPr>
            <a:spLocks noGrp="1"/>
          </p:cNvSpPr>
          <p:nvPr>
            <p:ph type="body" sz="quarter" idx="1"/>
          </p:nvPr>
        </p:nvSpPr>
        <p:spPr>
          <a:prstGeom prst="rect">
            <a:avLst/>
          </a:prstGeom>
        </p:spPr>
        <p:txBody>
          <a:bodyPr/>
          <a:lstStyle/>
          <a:p>
            <a:r>
              <a:t>Now we visit all the unvisited neighbours of 1 and 9 being only 8</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5" name="Shape 725"/>
          <p:cNvSpPr>
            <a:spLocks noGrp="1" noRot="1" noChangeAspect="1"/>
          </p:cNvSpPr>
          <p:nvPr>
            <p:ph type="sldImg"/>
          </p:nvPr>
        </p:nvSpPr>
        <p:spPr>
          <a:prstGeom prst="rect">
            <a:avLst/>
          </a:prstGeom>
        </p:spPr>
        <p:txBody>
          <a:bodyPr/>
          <a:lstStyle/>
          <a:p>
            <a:endParaRPr/>
          </a:p>
        </p:txBody>
      </p:sp>
      <p:sp>
        <p:nvSpPr>
          <p:cNvPr id="726" name="Shape 726"/>
          <p:cNvSpPr>
            <a:spLocks noGrp="1"/>
          </p:cNvSpPr>
          <p:nvPr>
            <p:ph type="body" sz="quarter" idx="1"/>
          </p:nvPr>
        </p:nvSpPr>
        <p:spPr>
          <a:prstGeom prst="rect">
            <a:avLst/>
          </a:prstGeom>
        </p:spPr>
        <p:txBody>
          <a:bodyPr/>
          <a:lstStyle/>
          <a:p>
            <a:r>
              <a:t>Similarly all the unvisited neighbours are 8 is only 7</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 name="Shape 760"/>
          <p:cNvSpPr>
            <a:spLocks noGrp="1" noRot="1" noChangeAspect="1"/>
          </p:cNvSpPr>
          <p:nvPr>
            <p:ph type="sldImg"/>
          </p:nvPr>
        </p:nvSpPr>
        <p:spPr>
          <a:prstGeom prst="rect">
            <a:avLst/>
          </a:prstGeom>
        </p:spPr>
        <p:txBody>
          <a:bodyPr/>
          <a:lstStyle/>
          <a:p>
            <a:endParaRPr/>
          </a:p>
        </p:txBody>
      </p:sp>
      <p:sp>
        <p:nvSpPr>
          <p:cNvPr id="761" name="Shape 761"/>
          <p:cNvSpPr>
            <a:spLocks noGrp="1"/>
          </p:cNvSpPr>
          <p:nvPr>
            <p:ph type="body" sz="quarter" idx="1"/>
          </p:nvPr>
        </p:nvSpPr>
        <p:spPr>
          <a:prstGeom prst="rect">
            <a:avLst/>
          </a:prstGeom>
        </p:spPr>
        <p:txBody>
          <a:bodyPr/>
          <a:lstStyle/>
          <a:p>
            <a:r>
              <a:t>Now we visit all the neighbours of 7 and add them to the frontier.</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 name="Shape 795"/>
          <p:cNvSpPr>
            <a:spLocks noGrp="1" noRot="1" noChangeAspect="1"/>
          </p:cNvSpPr>
          <p:nvPr>
            <p:ph type="sldImg"/>
          </p:nvPr>
        </p:nvSpPr>
        <p:spPr>
          <a:prstGeom prst="rect">
            <a:avLst/>
          </a:prstGeom>
        </p:spPr>
        <p:txBody>
          <a:bodyPr/>
          <a:lstStyle/>
          <a:p>
            <a:endParaRPr/>
          </a:p>
        </p:txBody>
      </p:sp>
      <p:sp>
        <p:nvSpPr>
          <p:cNvPr id="796" name="Shape 796"/>
          <p:cNvSpPr>
            <a:spLocks noGrp="1"/>
          </p:cNvSpPr>
          <p:nvPr>
            <p:ph type="body" sz="quarter" idx="1"/>
          </p:nvPr>
        </p:nvSpPr>
        <p:spPr>
          <a:prstGeom prst="rect">
            <a:avLst/>
          </a:prstGeom>
        </p:spPr>
        <p:txBody>
          <a:bodyPr/>
          <a:lstStyle/>
          <a:p>
            <a:r>
              <a:t>Now we visit all the unvisited nodes adjacent to the nodes on our frontier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 name="Shape 830"/>
          <p:cNvSpPr>
            <a:spLocks noGrp="1" noRot="1" noChangeAspect="1"/>
          </p:cNvSpPr>
          <p:nvPr>
            <p:ph type="sldImg"/>
          </p:nvPr>
        </p:nvSpPr>
        <p:spPr>
          <a:prstGeom prst="rect">
            <a:avLst/>
          </a:prstGeom>
        </p:spPr>
        <p:txBody>
          <a:bodyPr/>
          <a:lstStyle/>
          <a:p>
            <a:endParaRPr/>
          </a:p>
        </p:txBody>
      </p:sp>
      <p:sp>
        <p:nvSpPr>
          <p:cNvPr id="831" name="Shape 831"/>
          <p:cNvSpPr>
            <a:spLocks noGrp="1"/>
          </p:cNvSpPr>
          <p:nvPr>
            <p:ph type="body" sz="quarter" idx="1"/>
          </p:nvPr>
        </p:nvSpPr>
        <p:spPr>
          <a:prstGeom prst="rect">
            <a:avLst/>
          </a:prstGeom>
        </p:spPr>
        <p:txBody>
          <a:bodyPr/>
          <a:lstStyle/>
          <a:p>
            <a:r>
              <a:t>Now we visited all the nodes except for node 12 because there’s no way to reach it so we leave it be a loner node. So now that we know what a BFS is how to we actually implement it?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下面我先来介绍队列。</a:t>
            </a:r>
          </a:p>
        </p:txBody>
      </p:sp>
    </p:spTree>
    <p:extLst>
      <p:ext uri="{BB962C8B-B14F-4D97-AF65-F5344CB8AC3E}">
        <p14:creationId xmlns:p14="http://schemas.microsoft.com/office/powerpoint/2010/main" val="269477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 name="Shape 835"/>
          <p:cNvSpPr>
            <a:spLocks noGrp="1" noRot="1" noChangeAspect="1"/>
          </p:cNvSpPr>
          <p:nvPr>
            <p:ph type="sldImg"/>
          </p:nvPr>
        </p:nvSpPr>
        <p:spPr>
          <a:prstGeom prst="rect">
            <a:avLst/>
          </a:prstGeom>
        </p:spPr>
        <p:txBody>
          <a:bodyPr/>
          <a:lstStyle/>
          <a:p>
            <a:endParaRPr/>
          </a:p>
        </p:txBody>
      </p:sp>
      <p:sp>
        <p:nvSpPr>
          <p:cNvPr id="836" name="Shape 836"/>
          <p:cNvSpPr>
            <a:spLocks noGrp="1"/>
          </p:cNvSpPr>
          <p:nvPr>
            <p:ph type="body" sz="quarter" idx="1"/>
          </p:nvPr>
        </p:nvSpPr>
        <p:spPr>
          <a:prstGeom prst="rect">
            <a:avLst/>
          </a:prstGeom>
        </p:spPr>
        <p:txBody>
          <a:bodyPr/>
          <a:lstStyle/>
          <a:p>
            <a:r>
              <a:t>One way is to use a queue. The idea is to add the starting node to the queue and visit all the unvisited neighbours of that node adding them to the queue and then marking the current node as visited. Eventually you will run out of nodes as the frontier finishes expanding and the BFS will terminate.</a:t>
            </a:r>
          </a:p>
          <a:p>
            <a:endParaRPr/>
          </a:p>
          <a:p>
            <a:r>
              <a:t>Walk through pseudo code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Shape 152"/>
          <p:cNvSpPr>
            <a:spLocks noGrp="1" noRot="1" noChangeAspect="1"/>
          </p:cNvSpPr>
          <p:nvPr>
            <p:ph type="sldImg"/>
          </p:nvPr>
        </p:nvSpPr>
        <p:spPr>
          <a:prstGeom prst="rect">
            <a:avLst/>
          </a:prstGeom>
        </p:spPr>
        <p:txBody>
          <a:bodyPr/>
          <a:lstStyle/>
          <a:p>
            <a:endParaRPr/>
          </a:p>
        </p:txBody>
      </p:sp>
      <p:sp>
        <p:nvSpPr>
          <p:cNvPr id="153" name="Shape 153"/>
          <p:cNvSpPr>
            <a:spLocks noGrp="1"/>
          </p:cNvSpPr>
          <p:nvPr>
            <p:ph type="body" sz="quarter" idx="1"/>
          </p:nvPr>
        </p:nvSpPr>
        <p:spPr>
          <a:prstGeom prst="rect">
            <a:avLst/>
          </a:prstGeom>
        </p:spPr>
        <p:txBody>
          <a:bodyPr/>
          <a:lstStyle/>
          <a:p>
            <a:r>
              <a:rPr lang="en-US" dirty="0"/>
              <a:t>[</a:t>
            </a:r>
            <a:r>
              <a:rPr lang="en-US" dirty="0" err="1"/>
              <a:t>读PPT</a:t>
            </a:r>
            <a:r>
              <a:rPr lang="en-US" dirty="0"/>
              <a:t>]</a:t>
            </a:r>
          </a:p>
          <a:p>
            <a:endParaRPr lang="en-US" dirty="0"/>
          </a:p>
          <a:p>
            <a:r>
              <a:rPr lang="en-US" dirty="0" err="1"/>
              <a:t>PPT上给出了一个队列的演示</a:t>
            </a:r>
            <a:r>
              <a:rPr lang="zh-CN" altLang="en-US" dirty="0"/>
              <a:t>，</a:t>
            </a:r>
            <a:endParaRPr lang="en-US" altLang="zh-CN" dirty="0"/>
          </a:p>
          <a:p>
            <a:endParaRPr lang="en-US" dirty="0"/>
          </a:p>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Shape 175"/>
          <p:cNvSpPr>
            <a:spLocks noGrp="1" noRot="1" noChangeAspect="1"/>
          </p:cNvSpPr>
          <p:nvPr>
            <p:ph type="sldImg"/>
          </p:nvPr>
        </p:nvSpPr>
        <p:spPr>
          <a:prstGeom prst="rect">
            <a:avLst/>
          </a:prstGeom>
        </p:spPr>
        <p:txBody>
          <a:bodyPr/>
          <a:lstStyle/>
          <a:p>
            <a:endParaRPr/>
          </a:p>
        </p:txBody>
      </p:sp>
      <p:sp>
        <p:nvSpPr>
          <p:cNvPr id="176" name="Shape 176"/>
          <p:cNvSpPr>
            <a:spLocks noGrp="1"/>
          </p:cNvSpPr>
          <p:nvPr>
            <p:ph type="body" sz="quarter" idx="1"/>
          </p:nvPr>
        </p:nvSpPr>
        <p:spPr>
          <a:prstGeom prst="rect">
            <a:avLst/>
          </a:prstGeom>
        </p:spPr>
        <p:txBody>
          <a:bodyPr/>
          <a:lstStyle/>
          <a:p>
            <a:r>
              <a:rPr lang="en-US" dirty="0" err="1"/>
              <a:t>每一个队列都有一个队头和一个队尾</a:t>
            </a:r>
            <a:r>
              <a:rPr lang="zh-CN" altLang="en-US" dirty="0"/>
              <a:t>。我们可以从队尾插入元素，也可以从队头移除元素。向队尾添加元素也称入队列</a:t>
            </a:r>
            <a:r>
              <a:rPr lang="en-US" altLang="zh-CN" dirty="0"/>
              <a:t>enqueue</a:t>
            </a:r>
            <a:r>
              <a:rPr lang="zh-CN" altLang="en-US" dirty="0"/>
              <a:t>。从队头移除元素也称为出队列</a:t>
            </a:r>
            <a:r>
              <a:rPr lang="en-US" altLang="zh-CN" dirty="0"/>
              <a:t>dequeue</a:t>
            </a:r>
            <a:r>
              <a:rPr lang="zh-CN" altLang="en-US" dirty="0"/>
              <a:t>。</a:t>
            </a:r>
            <a:endParaRPr lang="en-US" dirty="0"/>
          </a:p>
          <a:p>
            <a:endParaRPr lang="en-US" altLang="zh-CN" dirty="0"/>
          </a:p>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Shape 190"/>
          <p:cNvSpPr>
            <a:spLocks noGrp="1" noRot="1" noChangeAspect="1"/>
          </p:cNvSpPr>
          <p:nvPr>
            <p:ph type="sldImg"/>
          </p:nvPr>
        </p:nvSpPr>
        <p:spPr>
          <a:prstGeom prst="rect">
            <a:avLst/>
          </a:prstGeom>
        </p:spPr>
        <p:txBody>
          <a:bodyPr/>
          <a:lstStyle/>
          <a:p>
            <a:endParaRPr/>
          </a:p>
        </p:txBody>
      </p:sp>
      <p:sp>
        <p:nvSpPr>
          <p:cNvPr id="191" name="Shape 191"/>
          <p:cNvSpPr>
            <a:spLocks noGrp="1"/>
          </p:cNvSpPr>
          <p:nvPr>
            <p:ph type="body" sz="quarter" idx="1"/>
          </p:nvPr>
        </p:nvSpPr>
        <p:spPr>
          <a:prstGeom prst="rect">
            <a:avLst/>
          </a:prstGeom>
        </p:spPr>
        <p:txBody>
          <a:bodyPr/>
          <a:lstStyle/>
          <a:p>
            <a:r>
              <a:rPr lang="zh-CN" altLang="en-US" dirty="0"/>
              <a:t>关于队列的术语，其实，向队列添加或者移除元素的术语并不统一，不同的人往往有不同的称谓。比方说，对于入队列，有的叫</a:t>
            </a:r>
            <a:r>
              <a:rPr lang="en-US" altLang="zh-CN" dirty="0"/>
              <a:t>Enqueue</a:t>
            </a:r>
            <a:r>
              <a:rPr lang="zh-CN" altLang="en-US" dirty="0"/>
              <a:t>～将元素进入队列，有的叫</a:t>
            </a:r>
            <a:r>
              <a:rPr lang="en-US" altLang="zh-CN" dirty="0"/>
              <a:t>Adding</a:t>
            </a:r>
            <a:r>
              <a:rPr lang="zh-CN" altLang="en-US" dirty="0"/>
              <a:t>～向队列添加元素，还有的叫</a:t>
            </a:r>
            <a:r>
              <a:rPr lang="en-US" altLang="zh-CN" dirty="0"/>
              <a:t>Offering</a:t>
            </a:r>
            <a:r>
              <a:rPr lang="zh-CN" altLang="en-US" dirty="0"/>
              <a:t>～向队列提供元素。</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noRot="1" noChangeAspect="1"/>
          </p:cNvSpPr>
          <p:nvPr>
            <p:ph type="sldImg"/>
          </p:nvPr>
        </p:nvSpPr>
        <p:spPr>
          <a:prstGeom prst="rect">
            <a:avLst/>
          </a:prstGeom>
        </p:spPr>
        <p:txBody>
          <a:bodyPr/>
          <a:lstStyle/>
          <a:p>
            <a:endParaRPr/>
          </a:p>
        </p:txBody>
      </p:sp>
      <p:sp>
        <p:nvSpPr>
          <p:cNvPr id="207" name="Shape 207"/>
          <p:cNvSpPr>
            <a:spLocks noGrp="1"/>
          </p:cNvSpPr>
          <p:nvPr>
            <p:ph type="body" sz="quarter" idx="1"/>
          </p:nvPr>
        </p:nvSpPr>
        <p:spPr>
          <a:prstGeom prst="rect">
            <a:avLst/>
          </a:prstGeom>
        </p:spPr>
        <p:txBody>
          <a:bodyPr/>
          <a:lstStyle/>
          <a:p>
            <a:r>
              <a:t>Also for dequeuing or removing elements from the front of the queue sometimes this is called polling an element from a queue. Some people also refer to this as removing an element from a queue, but the problem with saying that is: that it can cause some ambiguity. Did they mean removing from the front of the queue specifically or from the entire queue? Make note that if I say removing I am referring to removing from the front of the queue unless I say otherwise.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Shape 221"/>
          <p:cNvSpPr>
            <a:spLocks noGrp="1" noRot="1" noChangeAspect="1"/>
          </p:cNvSpPr>
          <p:nvPr>
            <p:ph type="sldImg"/>
          </p:nvPr>
        </p:nvSpPr>
        <p:spPr>
          <a:prstGeom prst="rect">
            <a:avLst/>
          </a:prstGeom>
        </p:spPr>
        <p:txBody>
          <a:bodyPr/>
          <a:lstStyle/>
          <a:p>
            <a:endParaRPr/>
          </a:p>
        </p:txBody>
      </p:sp>
      <p:sp>
        <p:nvSpPr>
          <p:cNvPr id="222" name="Shape 222"/>
          <p:cNvSpPr>
            <a:spLocks noGrp="1"/>
          </p:cNvSpPr>
          <p:nvPr>
            <p:ph type="body" sz="quarter" idx="1"/>
          </p:nvPr>
        </p:nvSpPr>
        <p:spPr>
          <a:prstGeom prst="rect">
            <a:avLst/>
          </a:prstGeom>
        </p:spPr>
        <p:txBody>
          <a:bodyPr/>
          <a:lstStyle/>
          <a:p>
            <a:r>
              <a:t>Now let’s look at an example of how a queue works in some detail. First however notice that I have labeled the queue’s front and back ends where we will be dequeuing and enqueuing respectively to remove and confusion.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Shape 234"/>
          <p:cNvSpPr>
            <a:spLocks noGrp="1" noRot="1" noChangeAspect="1"/>
          </p:cNvSpPr>
          <p:nvPr>
            <p:ph type="sldImg"/>
          </p:nvPr>
        </p:nvSpPr>
        <p:spPr>
          <a:prstGeom prst="rect">
            <a:avLst/>
          </a:prstGeom>
        </p:spPr>
        <p:txBody>
          <a:bodyPr/>
          <a:lstStyle/>
          <a:p>
            <a:endParaRPr/>
          </a:p>
        </p:txBody>
      </p:sp>
      <p:sp>
        <p:nvSpPr>
          <p:cNvPr id="235" name="Shape 235"/>
          <p:cNvSpPr>
            <a:spLocks noGrp="1"/>
          </p:cNvSpPr>
          <p:nvPr>
            <p:ph type="body" sz="quarter" idx="1"/>
          </p:nvPr>
        </p:nvSpPr>
        <p:spPr>
          <a:prstGeom prst="rect">
            <a:avLst/>
          </a:prstGeom>
        </p:spPr>
        <p:txBody>
          <a:bodyPr/>
          <a:lstStyle/>
          <a:p>
            <a:r>
              <a:t>The first operation says to enqueue 12, so we add 12 to the end of the queue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i="1">
                <a:latin typeface="+mn-lt"/>
                <a:ea typeface="+mn-ea"/>
                <a:cs typeface="+mn-cs"/>
                <a:sym typeface="Helvetica Light"/>
              </a:defRPr>
            </a:lvl1pPr>
          </a:lstStyle>
          <a:p>
            <a:r>
              <a:t>–Johnny Appleseed</a:t>
            </a:r>
          </a:p>
        </p:txBody>
      </p:sp>
      <p:sp>
        <p:nvSpPr>
          <p:cNvPr id="94" name="“Type a quote here.”"/>
          <p:cNvSpPr>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a:latin typeface="+mn-lt"/>
                <a:ea typeface="+mn-ea"/>
                <a:cs typeface="+mn-cs"/>
                <a:sym typeface="Helvetica Light"/>
              </a:defRPr>
            </a:lvl1pPr>
          </a:lstStyle>
          <a:p>
            <a:r>
              <a:t>“Type a quote here.” </a:t>
            </a:r>
          </a:p>
        </p:txBody>
      </p:sp>
      <p:sp>
        <p:nvSpPr>
          <p:cNvPr id="9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3175" y="0"/>
            <a:ext cx="13004800" cy="9753600"/>
          </a:xfrm>
          <a:prstGeom prst="rect">
            <a:avLst/>
          </a:prstGeom>
        </p:spPr>
        <p:txBody>
          <a:bodyPr lIns="91439" tIns="45719" rIns="91439" bIns="45719" anchor="t">
            <a:noAutofit/>
          </a:bodyPr>
          <a:lstStyle/>
          <a:p>
            <a:endParaRPr/>
          </a:p>
        </p:txBody>
      </p:sp>
      <p:sp>
        <p:nvSpPr>
          <p:cNvPr id="10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619250" y="660400"/>
            <a:ext cx="9758016" cy="5905500"/>
          </a:xfrm>
          <a:prstGeom prst="rect">
            <a:avLst/>
          </a:prstGeom>
        </p:spPr>
        <p:txBody>
          <a:bodyPr lIns="91439" tIns="45719" rIns="91439" bIns="45719" anchor="t">
            <a:noAutofit/>
          </a:bodyPr>
          <a:lstStyle/>
          <a:p>
            <a:endParaRPr/>
          </a:p>
        </p:txBody>
      </p:sp>
      <p:sp>
        <p:nvSpPr>
          <p:cNvPr id="21" name="Title Text"/>
          <p:cNvSpPr>
            <a:spLocks noGrp="1"/>
          </p:cNvSpPr>
          <p:nvPr>
            <p:ph type="title"/>
          </p:nvPr>
        </p:nvSpPr>
        <p:spPr>
          <a:xfrm>
            <a:off x="1270000" y="6718300"/>
            <a:ext cx="10464800" cy="1422400"/>
          </a:xfrm>
          <a:prstGeom prst="rect">
            <a:avLst/>
          </a:prstGeom>
        </p:spPr>
        <p:txBody>
          <a:bodyPr/>
          <a:lstStyle/>
          <a:p>
            <a:r>
              <a:t>Title Text</a:t>
            </a:r>
          </a:p>
        </p:txBody>
      </p:sp>
      <p:sp>
        <p:nvSpPr>
          <p:cNvPr id="22" name="Body Level One…"/>
          <p:cNvSpPr>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718299" y="638919"/>
            <a:ext cx="5325770" cy="8216901"/>
          </a:xfrm>
          <a:prstGeom prst="rect">
            <a:avLst/>
          </a:prstGeom>
        </p:spPr>
        <p:txBody>
          <a:bodyPr lIns="91439" tIns="45719" rIns="91439" bIns="45719" anchor="t">
            <a:noAutofit/>
          </a:bodyPr>
          <a:lstStyle/>
          <a:p>
            <a:endParaRPr/>
          </a:p>
        </p:txBody>
      </p:sp>
      <p:sp>
        <p:nvSpPr>
          <p:cNvPr id="39" name="Title Text"/>
          <p:cNvSpPr>
            <a:spLocks noGrp="1"/>
          </p:cNvSpPr>
          <p:nvPr>
            <p:ph type="title"/>
          </p:nvPr>
        </p:nvSpPr>
        <p:spPr>
          <a:xfrm>
            <a:off x="952500" y="635000"/>
            <a:ext cx="5334000" cy="3987800"/>
          </a:xfrm>
          <a:prstGeom prst="rect">
            <a:avLst/>
          </a:prstGeom>
        </p:spPr>
        <p:txBody>
          <a:bodyPr anchor="b"/>
          <a:lstStyle>
            <a:lvl1pPr>
              <a:defRPr sz="6000">
                <a:latin typeface="+mn-lt"/>
                <a:ea typeface="+mn-ea"/>
                <a:cs typeface="+mn-cs"/>
                <a:sym typeface="Helvetica Light"/>
              </a:defRPr>
            </a:lvl1pPr>
          </a:lstStyle>
          <a:p>
            <a:r>
              <a:t>Title Text</a:t>
            </a:r>
          </a:p>
        </p:txBody>
      </p:sp>
      <p:sp>
        <p:nvSpPr>
          <p:cNvPr id="40" name="Body Level One…"/>
          <p:cNvSpPr>
            <a:spLocks noGrp="1"/>
          </p:cNvSpPr>
          <p:nvPr>
            <p:ph type="body" sz="quarter" idx="1"/>
          </p:nvPr>
        </p:nvSpPr>
        <p:spPr>
          <a:xfrm>
            <a:off x="952500" y="4762500"/>
            <a:ext cx="5334000" cy="41148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a:spLocks noGrp="1"/>
          </p:cNvSpPr>
          <p:nvPr>
            <p:ph type="title"/>
          </p:nvPr>
        </p:nvSpPr>
        <p:spPr>
          <a:prstGeom prst="rect">
            <a:avLst/>
          </a:prstGeom>
        </p:spPr>
        <p:txBody>
          <a:bodyPr/>
          <a:lstStyle/>
          <a:p>
            <a:r>
              <a:t>Title Text</a:t>
            </a:r>
          </a:p>
        </p:txBody>
      </p:sp>
      <p:sp>
        <p:nvSpPr>
          <p:cNvPr id="49"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a:spLocks noGrp="1"/>
          </p:cNvSpPr>
          <p:nvPr>
            <p:ph type="title"/>
          </p:nvPr>
        </p:nvSpPr>
        <p:spPr>
          <a:prstGeom prst="rect">
            <a:avLst/>
          </a:prstGeom>
        </p:spPr>
        <p:txBody>
          <a:bodyPr/>
          <a:lstStyle/>
          <a:p>
            <a:r>
              <a:t>Title Text</a:t>
            </a:r>
          </a:p>
        </p:txBody>
      </p:sp>
      <p:sp>
        <p:nvSpPr>
          <p:cNvPr id="57"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Title Text"/>
          <p:cNvSpPr>
            <a:spLocks noGrp="1"/>
          </p:cNvSpPr>
          <p:nvPr>
            <p:ph type="title"/>
          </p:nvPr>
        </p:nvSpPr>
        <p:spPr>
          <a:prstGeom prst="rect">
            <a:avLst/>
          </a:prstGeom>
        </p:spPr>
        <p:txBody>
          <a:bodyPr/>
          <a:lstStyle/>
          <a:p>
            <a:r>
              <a:t>Title Text</a:t>
            </a:r>
          </a:p>
        </p:txBody>
      </p:sp>
      <p:sp>
        <p:nvSpPr>
          <p:cNvPr id="67" name="Body Level One…"/>
          <p:cNvSpPr>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731000" y="4965700"/>
            <a:ext cx="5334000" cy="38989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731000" y="635000"/>
            <a:ext cx="5334000" cy="3898900"/>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952500" y="635000"/>
            <a:ext cx="5334000" cy="8229600"/>
          </a:xfrm>
          <a:prstGeom prst="rect">
            <a:avLst/>
          </a:prstGeom>
        </p:spPr>
        <p:txBody>
          <a:bodyPr lIns="91439" tIns="45719" rIns="91439" bIns="45719" anchor="t">
            <a:noAutofit/>
          </a:bodyPr>
          <a:lstStyle/>
          <a:p>
            <a:endParaRPr/>
          </a:p>
        </p:txBody>
      </p:sp>
      <p:sp>
        <p:nvSpPr>
          <p:cNvPr id="8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Body Level One…"/>
          <p:cNvSpPr>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latin typeface="+mn-lt"/>
                <a:ea typeface="+mn-ea"/>
                <a:cs typeface="+mn-cs"/>
                <a:sym typeface="Helvetica Light"/>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1pPr>
      <a:lvl2pPr marL="889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2pPr>
      <a:lvl3pPr marL="1333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3pPr>
      <a:lvl4pPr marL="1778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4pPr>
      <a:lvl5pPr marL="2222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5pPr>
      <a:lvl6pPr marL="2667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6pPr>
      <a:lvl7pPr marL="3111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7pPr>
      <a:lvl8pPr marL="3556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8pPr>
      <a:lvl9pPr marL="4000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Queues"/>
          <p:cNvSpPr>
            <a:spLocks noGrp="1"/>
          </p:cNvSpPr>
          <p:nvPr>
            <p:ph type="ctrTitle"/>
          </p:nvPr>
        </p:nvSpPr>
        <p:spPr>
          <a:prstGeom prst="rect">
            <a:avLst/>
          </a:prstGeom>
        </p:spPr>
        <p:txBody>
          <a:bodyPr/>
          <a:lstStyle>
            <a:lvl1pPr>
              <a:defRPr sz="16000" b="1"/>
            </a:lvl1pPr>
          </a:lstStyle>
          <a:p>
            <a:r>
              <a:rPr lang="en-US" dirty="0" err="1"/>
              <a:t>队列Queue</a:t>
            </a:r>
            <a:endParaRPr dirty="0"/>
          </a:p>
        </p:txBody>
      </p:sp>
      <p:sp>
        <p:nvSpPr>
          <p:cNvPr id="120" name="William Fiset"/>
          <p:cNvSpPr>
            <a:spLocks noGrp="1"/>
          </p:cNvSpPr>
          <p:nvPr>
            <p:ph type="subTitle" sz="quarter" idx="1"/>
          </p:nvPr>
        </p:nvSpPr>
        <p:spPr>
          <a:xfrm>
            <a:off x="1270000" y="6406287"/>
            <a:ext cx="10464800" cy="1130301"/>
          </a:xfrm>
          <a:prstGeom prst="rect">
            <a:avLst/>
          </a:prstGeom>
        </p:spPr>
        <p:txBody>
          <a:bodyPr/>
          <a:lstStyle>
            <a:lvl1pPr>
              <a:defRPr sz="4500"/>
            </a:lvl1pPr>
          </a:lstStyle>
          <a:p>
            <a:r>
              <a:rPr lang="en-US" dirty="0"/>
              <a:t>By</a:t>
            </a:r>
            <a:r>
              <a:rPr lang="zh-CN" altLang="en-US" dirty="0"/>
              <a:t> 波波微课 </a:t>
            </a:r>
            <a:r>
              <a:rPr lang="en-US" altLang="zh-CN" dirty="0"/>
              <a:t>&amp; </a:t>
            </a:r>
            <a:r>
              <a:rPr dirty="0"/>
              <a:t>William </a:t>
            </a:r>
            <a:r>
              <a:rPr dirty="0" err="1"/>
              <a:t>Fiset</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Queue Example"/>
          <p:cNvSpPr>
            <a:spLocks noGrp="1"/>
          </p:cNvSpPr>
          <p:nvPr>
            <p:ph type="title"/>
          </p:nvPr>
        </p:nvSpPr>
        <p:spPr>
          <a:prstGeom prst="rect">
            <a:avLst/>
          </a:prstGeom>
        </p:spPr>
        <p:txBody>
          <a:bodyPr/>
          <a:lstStyle>
            <a:lvl1pPr>
              <a:defRPr b="1"/>
            </a:lvl1pPr>
          </a:lstStyle>
          <a:p>
            <a:r>
              <a:t>Queue Example</a:t>
            </a:r>
          </a:p>
        </p:txBody>
      </p:sp>
      <p:sp>
        <p:nvSpPr>
          <p:cNvPr id="238" name="Instructions:"/>
          <p:cNvSpPr/>
          <p:nvPr/>
        </p:nvSpPr>
        <p:spPr>
          <a:xfrm>
            <a:off x="330540" y="2219557"/>
            <a:ext cx="12343720" cy="774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sz="4500" b="1" u="sng"/>
              <a:t>Instructions</a:t>
            </a:r>
            <a:r>
              <a:t>:</a:t>
            </a:r>
          </a:p>
        </p:txBody>
      </p:sp>
      <p:sp>
        <p:nvSpPr>
          <p:cNvPr id="239" name="55"/>
          <p:cNvSpPr/>
          <p:nvPr/>
        </p:nvSpPr>
        <p:spPr>
          <a:xfrm>
            <a:off x="3831332" y="6822709"/>
            <a:ext cx="880477" cy="1510402"/>
          </a:xfrm>
          <a:prstGeom prst="rect">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000" b="1">
                <a:latin typeface="Helvetica"/>
                <a:ea typeface="Helvetica"/>
                <a:cs typeface="Helvetica"/>
                <a:sym typeface="Helvetica"/>
              </a:defRPr>
            </a:lvl1pPr>
          </a:lstStyle>
          <a:p>
            <a:r>
              <a:t>55</a:t>
            </a:r>
          </a:p>
        </p:txBody>
      </p:sp>
      <p:sp>
        <p:nvSpPr>
          <p:cNvPr id="240" name="-1"/>
          <p:cNvSpPr/>
          <p:nvPr/>
        </p:nvSpPr>
        <p:spPr>
          <a:xfrm>
            <a:off x="4946746"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000" b="1">
                <a:latin typeface="Helvetica"/>
                <a:ea typeface="Helvetica"/>
                <a:cs typeface="Helvetica"/>
                <a:sym typeface="Helvetica"/>
              </a:defRPr>
            </a:lvl1pPr>
          </a:lstStyle>
          <a:p>
            <a:r>
              <a:t>-1</a:t>
            </a:r>
          </a:p>
        </p:txBody>
      </p:sp>
      <p:sp>
        <p:nvSpPr>
          <p:cNvPr id="241" name="33"/>
          <p:cNvSpPr/>
          <p:nvPr/>
        </p:nvSpPr>
        <p:spPr>
          <a:xfrm>
            <a:off x="6062161"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000" b="1">
                <a:latin typeface="Helvetica"/>
                <a:ea typeface="Helvetica"/>
                <a:cs typeface="Helvetica"/>
                <a:sym typeface="Helvetica"/>
              </a:defRPr>
            </a:lvl1pPr>
          </a:lstStyle>
          <a:p>
            <a:r>
              <a:t>33</a:t>
            </a:r>
          </a:p>
        </p:txBody>
      </p:sp>
      <p:sp>
        <p:nvSpPr>
          <p:cNvPr id="242" name="17"/>
          <p:cNvSpPr/>
          <p:nvPr/>
        </p:nvSpPr>
        <p:spPr>
          <a:xfrm>
            <a:off x="7177576"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000" b="1">
                <a:latin typeface="Helvetica"/>
                <a:ea typeface="Helvetica"/>
                <a:cs typeface="Helvetica"/>
                <a:sym typeface="Helvetica"/>
              </a:defRPr>
            </a:lvl1pPr>
          </a:lstStyle>
          <a:p>
            <a:r>
              <a:t>17</a:t>
            </a:r>
          </a:p>
        </p:txBody>
      </p:sp>
      <p:sp>
        <p:nvSpPr>
          <p:cNvPr id="243" name="11"/>
          <p:cNvSpPr/>
          <p:nvPr/>
        </p:nvSpPr>
        <p:spPr>
          <a:xfrm>
            <a:off x="8292991"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000" b="1">
                <a:latin typeface="Helvetica"/>
                <a:ea typeface="Helvetica"/>
                <a:cs typeface="Helvetica"/>
                <a:sym typeface="Helvetica"/>
              </a:defRPr>
            </a:lvl1pPr>
          </a:lstStyle>
          <a:p>
            <a:r>
              <a:t>11</a:t>
            </a:r>
          </a:p>
        </p:txBody>
      </p:sp>
      <p:sp>
        <p:nvSpPr>
          <p:cNvPr id="244" name="Enqueue(12)…"/>
          <p:cNvSpPr/>
          <p:nvPr/>
        </p:nvSpPr>
        <p:spPr>
          <a:xfrm>
            <a:off x="4793704" y="3004954"/>
            <a:ext cx="3417392"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Enqueue(12)</a:t>
            </a:r>
          </a:p>
          <a:p>
            <a:pPr algn="l"/>
            <a:r>
              <a:t>Dequeue()</a:t>
            </a:r>
          </a:p>
          <a:p>
            <a:pPr algn="l"/>
            <a:r>
              <a:t>Dequeue()</a:t>
            </a:r>
          </a:p>
          <a:p>
            <a:pPr algn="l"/>
            <a:r>
              <a:t>Enqueue(7)</a:t>
            </a:r>
          </a:p>
          <a:p>
            <a:pPr algn="l"/>
            <a:r>
              <a:t>Dequeue()</a:t>
            </a:r>
          </a:p>
          <a:p>
            <a:pPr algn="l"/>
            <a:r>
              <a:t>Enqueue(-6)</a:t>
            </a:r>
          </a:p>
        </p:txBody>
      </p:sp>
      <p:sp>
        <p:nvSpPr>
          <p:cNvPr id="245" name="12"/>
          <p:cNvSpPr/>
          <p:nvPr/>
        </p:nvSpPr>
        <p:spPr>
          <a:xfrm>
            <a:off x="9408406"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000" b="1">
                <a:latin typeface="Helvetica"/>
                <a:ea typeface="Helvetica"/>
                <a:cs typeface="Helvetica"/>
                <a:sym typeface="Helvetica"/>
              </a:defRPr>
            </a:lvl1pPr>
          </a:lstStyle>
          <a:p>
            <a:r>
              <a:t>12</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Queue Example"/>
          <p:cNvSpPr>
            <a:spLocks noGrp="1"/>
          </p:cNvSpPr>
          <p:nvPr>
            <p:ph type="title"/>
          </p:nvPr>
        </p:nvSpPr>
        <p:spPr>
          <a:prstGeom prst="rect">
            <a:avLst/>
          </a:prstGeom>
        </p:spPr>
        <p:txBody>
          <a:bodyPr/>
          <a:lstStyle>
            <a:lvl1pPr>
              <a:defRPr b="1"/>
            </a:lvl1pPr>
          </a:lstStyle>
          <a:p>
            <a:r>
              <a:t>Queue Example</a:t>
            </a:r>
          </a:p>
        </p:txBody>
      </p:sp>
      <p:sp>
        <p:nvSpPr>
          <p:cNvPr id="248" name="Instructions:"/>
          <p:cNvSpPr/>
          <p:nvPr/>
        </p:nvSpPr>
        <p:spPr>
          <a:xfrm>
            <a:off x="330540" y="2219557"/>
            <a:ext cx="12343720" cy="774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sz="4500" b="1" u="sng"/>
              <a:t>Instructions</a:t>
            </a:r>
            <a:r>
              <a:t>:</a:t>
            </a:r>
          </a:p>
        </p:txBody>
      </p:sp>
      <p:sp>
        <p:nvSpPr>
          <p:cNvPr id="249" name="55"/>
          <p:cNvSpPr/>
          <p:nvPr/>
        </p:nvSpPr>
        <p:spPr>
          <a:xfrm>
            <a:off x="2715916"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000" b="1">
                <a:latin typeface="Helvetica"/>
                <a:ea typeface="Helvetica"/>
                <a:cs typeface="Helvetica"/>
                <a:sym typeface="Helvetica"/>
              </a:defRPr>
            </a:lvl1pPr>
          </a:lstStyle>
          <a:p>
            <a:r>
              <a:t>55</a:t>
            </a:r>
          </a:p>
        </p:txBody>
      </p:sp>
      <p:sp>
        <p:nvSpPr>
          <p:cNvPr id="250" name="-1"/>
          <p:cNvSpPr/>
          <p:nvPr/>
        </p:nvSpPr>
        <p:spPr>
          <a:xfrm>
            <a:off x="4946746"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000" b="1">
                <a:latin typeface="Helvetica"/>
                <a:ea typeface="Helvetica"/>
                <a:cs typeface="Helvetica"/>
                <a:sym typeface="Helvetica"/>
              </a:defRPr>
            </a:lvl1pPr>
          </a:lstStyle>
          <a:p>
            <a:r>
              <a:t>-1</a:t>
            </a:r>
          </a:p>
        </p:txBody>
      </p:sp>
      <p:sp>
        <p:nvSpPr>
          <p:cNvPr id="251" name="33"/>
          <p:cNvSpPr/>
          <p:nvPr/>
        </p:nvSpPr>
        <p:spPr>
          <a:xfrm>
            <a:off x="6062161"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000" b="1">
                <a:latin typeface="Helvetica"/>
                <a:ea typeface="Helvetica"/>
                <a:cs typeface="Helvetica"/>
                <a:sym typeface="Helvetica"/>
              </a:defRPr>
            </a:lvl1pPr>
          </a:lstStyle>
          <a:p>
            <a:r>
              <a:t>33</a:t>
            </a:r>
          </a:p>
        </p:txBody>
      </p:sp>
      <p:sp>
        <p:nvSpPr>
          <p:cNvPr id="252" name="17"/>
          <p:cNvSpPr/>
          <p:nvPr/>
        </p:nvSpPr>
        <p:spPr>
          <a:xfrm>
            <a:off x="7177576"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000" b="1">
                <a:latin typeface="Helvetica"/>
                <a:ea typeface="Helvetica"/>
                <a:cs typeface="Helvetica"/>
                <a:sym typeface="Helvetica"/>
              </a:defRPr>
            </a:lvl1pPr>
          </a:lstStyle>
          <a:p>
            <a:r>
              <a:t>17</a:t>
            </a:r>
          </a:p>
        </p:txBody>
      </p:sp>
      <p:sp>
        <p:nvSpPr>
          <p:cNvPr id="253" name="11"/>
          <p:cNvSpPr/>
          <p:nvPr/>
        </p:nvSpPr>
        <p:spPr>
          <a:xfrm>
            <a:off x="8292991"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000" b="1">
                <a:latin typeface="Helvetica"/>
                <a:ea typeface="Helvetica"/>
                <a:cs typeface="Helvetica"/>
                <a:sym typeface="Helvetica"/>
              </a:defRPr>
            </a:lvl1pPr>
          </a:lstStyle>
          <a:p>
            <a:r>
              <a:t>11</a:t>
            </a:r>
          </a:p>
        </p:txBody>
      </p:sp>
      <p:sp>
        <p:nvSpPr>
          <p:cNvPr id="254" name="Enqueue(12)…"/>
          <p:cNvSpPr/>
          <p:nvPr/>
        </p:nvSpPr>
        <p:spPr>
          <a:xfrm>
            <a:off x="4793704" y="3004954"/>
            <a:ext cx="3417392"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Enqueue(12)</a:t>
            </a:r>
          </a:p>
          <a:p>
            <a:pPr algn="l">
              <a:defRPr>
                <a:solidFill>
                  <a:schemeClr val="accent4">
                    <a:hueOff val="102361"/>
                    <a:satOff val="14118"/>
                    <a:lumOff val="10675"/>
                  </a:schemeClr>
                </a:solidFill>
              </a:defRPr>
            </a:pPr>
            <a:r>
              <a:t>Dequeue()</a:t>
            </a:r>
          </a:p>
          <a:p>
            <a:pPr algn="l"/>
            <a:r>
              <a:t>Dequeue()</a:t>
            </a:r>
          </a:p>
          <a:p>
            <a:pPr algn="l"/>
            <a:r>
              <a:t>Enqueue(7)</a:t>
            </a:r>
          </a:p>
          <a:p>
            <a:pPr algn="l"/>
            <a:r>
              <a:t>Dequeue()</a:t>
            </a:r>
          </a:p>
          <a:p>
            <a:pPr algn="l"/>
            <a:r>
              <a:t>Enqueue(-6)</a:t>
            </a:r>
          </a:p>
        </p:txBody>
      </p:sp>
      <p:sp>
        <p:nvSpPr>
          <p:cNvPr id="255" name="12"/>
          <p:cNvSpPr/>
          <p:nvPr/>
        </p:nvSpPr>
        <p:spPr>
          <a:xfrm>
            <a:off x="9408406"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000" b="1">
                <a:latin typeface="Helvetica"/>
                <a:ea typeface="Helvetica"/>
                <a:cs typeface="Helvetica"/>
                <a:sym typeface="Helvetica"/>
              </a:defRPr>
            </a:lvl1pPr>
          </a:lstStyle>
          <a:p>
            <a:r>
              <a:t>12</a:t>
            </a:r>
          </a:p>
        </p:txBody>
      </p:sp>
      <p:sp>
        <p:nvSpPr>
          <p:cNvPr id="256" name="Line"/>
          <p:cNvSpPr/>
          <p:nvPr/>
        </p:nvSpPr>
        <p:spPr>
          <a:xfrm flipH="1">
            <a:off x="3831331" y="7577909"/>
            <a:ext cx="880478"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Queue Example"/>
          <p:cNvSpPr>
            <a:spLocks noGrp="1"/>
          </p:cNvSpPr>
          <p:nvPr>
            <p:ph type="title"/>
          </p:nvPr>
        </p:nvSpPr>
        <p:spPr>
          <a:prstGeom prst="rect">
            <a:avLst/>
          </a:prstGeom>
        </p:spPr>
        <p:txBody>
          <a:bodyPr/>
          <a:lstStyle>
            <a:lvl1pPr>
              <a:defRPr b="1"/>
            </a:lvl1pPr>
          </a:lstStyle>
          <a:p>
            <a:r>
              <a:t>Queue Example</a:t>
            </a:r>
          </a:p>
        </p:txBody>
      </p:sp>
      <p:sp>
        <p:nvSpPr>
          <p:cNvPr id="261" name="Instructions:"/>
          <p:cNvSpPr/>
          <p:nvPr/>
        </p:nvSpPr>
        <p:spPr>
          <a:xfrm>
            <a:off x="330540" y="2219557"/>
            <a:ext cx="12343720" cy="774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sz="4500" b="1" u="sng"/>
              <a:t>Instructions</a:t>
            </a:r>
            <a:r>
              <a:t>:</a:t>
            </a:r>
          </a:p>
        </p:txBody>
      </p:sp>
      <p:sp>
        <p:nvSpPr>
          <p:cNvPr id="262" name="-1"/>
          <p:cNvSpPr/>
          <p:nvPr/>
        </p:nvSpPr>
        <p:spPr>
          <a:xfrm>
            <a:off x="3846079"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000" b="1">
                <a:latin typeface="Helvetica"/>
                <a:ea typeface="Helvetica"/>
                <a:cs typeface="Helvetica"/>
                <a:sym typeface="Helvetica"/>
              </a:defRPr>
            </a:lvl1pPr>
          </a:lstStyle>
          <a:p>
            <a:r>
              <a:t>-1</a:t>
            </a:r>
          </a:p>
        </p:txBody>
      </p:sp>
      <p:sp>
        <p:nvSpPr>
          <p:cNvPr id="263" name="33"/>
          <p:cNvSpPr/>
          <p:nvPr/>
        </p:nvSpPr>
        <p:spPr>
          <a:xfrm>
            <a:off x="4961494"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000" b="1">
                <a:latin typeface="Helvetica"/>
                <a:ea typeface="Helvetica"/>
                <a:cs typeface="Helvetica"/>
                <a:sym typeface="Helvetica"/>
              </a:defRPr>
            </a:lvl1pPr>
          </a:lstStyle>
          <a:p>
            <a:r>
              <a:t>33</a:t>
            </a:r>
          </a:p>
        </p:txBody>
      </p:sp>
      <p:sp>
        <p:nvSpPr>
          <p:cNvPr id="264" name="17"/>
          <p:cNvSpPr/>
          <p:nvPr/>
        </p:nvSpPr>
        <p:spPr>
          <a:xfrm>
            <a:off x="6076910" y="6822709"/>
            <a:ext cx="880477" cy="1510402"/>
          </a:xfrm>
          <a:prstGeom prst="rect">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000" b="1">
                <a:latin typeface="Helvetica"/>
                <a:ea typeface="Helvetica"/>
                <a:cs typeface="Helvetica"/>
                <a:sym typeface="Helvetica"/>
              </a:defRPr>
            </a:lvl1pPr>
          </a:lstStyle>
          <a:p>
            <a:r>
              <a:t>17</a:t>
            </a:r>
          </a:p>
        </p:txBody>
      </p:sp>
      <p:sp>
        <p:nvSpPr>
          <p:cNvPr id="265" name="11"/>
          <p:cNvSpPr/>
          <p:nvPr/>
        </p:nvSpPr>
        <p:spPr>
          <a:xfrm>
            <a:off x="7192324"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000" b="1">
                <a:latin typeface="Helvetica"/>
                <a:ea typeface="Helvetica"/>
                <a:cs typeface="Helvetica"/>
                <a:sym typeface="Helvetica"/>
              </a:defRPr>
            </a:lvl1pPr>
          </a:lstStyle>
          <a:p>
            <a:r>
              <a:t>11</a:t>
            </a:r>
          </a:p>
        </p:txBody>
      </p:sp>
      <p:sp>
        <p:nvSpPr>
          <p:cNvPr id="266" name="Enqueue(12)…"/>
          <p:cNvSpPr/>
          <p:nvPr/>
        </p:nvSpPr>
        <p:spPr>
          <a:xfrm>
            <a:off x="4793704" y="3004954"/>
            <a:ext cx="3417392"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Enqueue(12)</a:t>
            </a:r>
          </a:p>
          <a:p>
            <a:pPr algn="l"/>
            <a:r>
              <a:t>Dequeue()</a:t>
            </a:r>
          </a:p>
          <a:p>
            <a:pPr algn="l"/>
            <a:r>
              <a:t>Dequeue()</a:t>
            </a:r>
          </a:p>
          <a:p>
            <a:pPr algn="l"/>
            <a:r>
              <a:t>Enqueue(7)</a:t>
            </a:r>
          </a:p>
          <a:p>
            <a:pPr algn="l"/>
            <a:r>
              <a:t>Dequeue()</a:t>
            </a:r>
          </a:p>
          <a:p>
            <a:pPr algn="l"/>
            <a:r>
              <a:t>Enqueue(-6)</a:t>
            </a:r>
          </a:p>
        </p:txBody>
      </p:sp>
      <p:sp>
        <p:nvSpPr>
          <p:cNvPr id="267" name="12"/>
          <p:cNvSpPr/>
          <p:nvPr/>
        </p:nvSpPr>
        <p:spPr>
          <a:xfrm>
            <a:off x="8307739"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000" b="1">
                <a:latin typeface="Helvetica"/>
                <a:ea typeface="Helvetica"/>
                <a:cs typeface="Helvetica"/>
                <a:sym typeface="Helvetica"/>
              </a:defRPr>
            </a:lvl1pPr>
          </a:lstStyle>
          <a:p>
            <a:r>
              <a:t>12</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Queue Example"/>
          <p:cNvSpPr>
            <a:spLocks noGrp="1"/>
          </p:cNvSpPr>
          <p:nvPr>
            <p:ph type="title"/>
          </p:nvPr>
        </p:nvSpPr>
        <p:spPr>
          <a:prstGeom prst="rect">
            <a:avLst/>
          </a:prstGeom>
        </p:spPr>
        <p:txBody>
          <a:bodyPr/>
          <a:lstStyle>
            <a:lvl1pPr>
              <a:defRPr b="1"/>
            </a:lvl1pPr>
          </a:lstStyle>
          <a:p>
            <a:r>
              <a:t>Queue Example</a:t>
            </a:r>
          </a:p>
        </p:txBody>
      </p:sp>
      <p:sp>
        <p:nvSpPr>
          <p:cNvPr id="270" name="Instructions:"/>
          <p:cNvSpPr/>
          <p:nvPr/>
        </p:nvSpPr>
        <p:spPr>
          <a:xfrm>
            <a:off x="330540" y="2219557"/>
            <a:ext cx="12343720" cy="774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sz="4500" b="1" u="sng"/>
              <a:t>Instructions</a:t>
            </a:r>
            <a:r>
              <a:t>:</a:t>
            </a:r>
          </a:p>
        </p:txBody>
      </p:sp>
      <p:sp>
        <p:nvSpPr>
          <p:cNvPr id="271" name="-1"/>
          <p:cNvSpPr/>
          <p:nvPr/>
        </p:nvSpPr>
        <p:spPr>
          <a:xfrm>
            <a:off x="2730665" y="6822709"/>
            <a:ext cx="880477" cy="1510402"/>
          </a:xfrm>
          <a:prstGeom prst="rect">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000" b="1">
                <a:latin typeface="Helvetica"/>
                <a:ea typeface="Helvetica"/>
                <a:cs typeface="Helvetica"/>
                <a:sym typeface="Helvetica"/>
              </a:defRPr>
            </a:lvl1pPr>
          </a:lstStyle>
          <a:p>
            <a:r>
              <a:t>-1</a:t>
            </a:r>
          </a:p>
        </p:txBody>
      </p:sp>
      <p:sp>
        <p:nvSpPr>
          <p:cNvPr id="272" name="33"/>
          <p:cNvSpPr/>
          <p:nvPr/>
        </p:nvSpPr>
        <p:spPr>
          <a:xfrm>
            <a:off x="4961494"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000" b="1">
                <a:latin typeface="Helvetica"/>
                <a:ea typeface="Helvetica"/>
                <a:cs typeface="Helvetica"/>
                <a:sym typeface="Helvetica"/>
              </a:defRPr>
            </a:lvl1pPr>
          </a:lstStyle>
          <a:p>
            <a:r>
              <a:t>33</a:t>
            </a:r>
          </a:p>
        </p:txBody>
      </p:sp>
      <p:sp>
        <p:nvSpPr>
          <p:cNvPr id="273" name="17"/>
          <p:cNvSpPr/>
          <p:nvPr/>
        </p:nvSpPr>
        <p:spPr>
          <a:xfrm>
            <a:off x="6076910" y="6822709"/>
            <a:ext cx="880477" cy="1510402"/>
          </a:xfrm>
          <a:prstGeom prst="rect">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000" b="1">
                <a:latin typeface="Helvetica"/>
                <a:ea typeface="Helvetica"/>
                <a:cs typeface="Helvetica"/>
                <a:sym typeface="Helvetica"/>
              </a:defRPr>
            </a:lvl1pPr>
          </a:lstStyle>
          <a:p>
            <a:r>
              <a:t>17</a:t>
            </a:r>
          </a:p>
        </p:txBody>
      </p:sp>
      <p:sp>
        <p:nvSpPr>
          <p:cNvPr id="274" name="11"/>
          <p:cNvSpPr/>
          <p:nvPr/>
        </p:nvSpPr>
        <p:spPr>
          <a:xfrm>
            <a:off x="7192324"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000" b="1">
                <a:latin typeface="Helvetica"/>
                <a:ea typeface="Helvetica"/>
                <a:cs typeface="Helvetica"/>
                <a:sym typeface="Helvetica"/>
              </a:defRPr>
            </a:lvl1pPr>
          </a:lstStyle>
          <a:p>
            <a:r>
              <a:t>11</a:t>
            </a:r>
          </a:p>
        </p:txBody>
      </p:sp>
      <p:sp>
        <p:nvSpPr>
          <p:cNvPr id="275" name="Enqueue(12)…"/>
          <p:cNvSpPr/>
          <p:nvPr/>
        </p:nvSpPr>
        <p:spPr>
          <a:xfrm>
            <a:off x="4793704" y="3004954"/>
            <a:ext cx="3417392"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Enqueue(12)</a:t>
            </a:r>
          </a:p>
          <a:p>
            <a:pPr algn="l"/>
            <a:r>
              <a:t>Dequeue()</a:t>
            </a:r>
          </a:p>
          <a:p>
            <a:pPr algn="l">
              <a:defRPr>
                <a:solidFill>
                  <a:schemeClr val="accent4">
                    <a:hueOff val="102361"/>
                    <a:satOff val="14118"/>
                    <a:lumOff val="10675"/>
                  </a:schemeClr>
                </a:solidFill>
              </a:defRPr>
            </a:pPr>
            <a:r>
              <a:t>Dequeue()</a:t>
            </a:r>
          </a:p>
          <a:p>
            <a:pPr algn="l"/>
            <a:r>
              <a:t>Enqueue(7)</a:t>
            </a:r>
          </a:p>
          <a:p>
            <a:pPr algn="l"/>
            <a:r>
              <a:t>Dequeue()</a:t>
            </a:r>
          </a:p>
          <a:p>
            <a:pPr algn="l"/>
            <a:r>
              <a:t>Enqueue(-6)</a:t>
            </a:r>
          </a:p>
        </p:txBody>
      </p:sp>
      <p:sp>
        <p:nvSpPr>
          <p:cNvPr id="276" name="12"/>
          <p:cNvSpPr/>
          <p:nvPr/>
        </p:nvSpPr>
        <p:spPr>
          <a:xfrm>
            <a:off x="8307739"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000" b="1">
                <a:latin typeface="Helvetica"/>
                <a:ea typeface="Helvetica"/>
                <a:cs typeface="Helvetica"/>
                <a:sym typeface="Helvetica"/>
              </a:defRPr>
            </a:lvl1pPr>
          </a:lstStyle>
          <a:p>
            <a:r>
              <a:t>12</a:t>
            </a:r>
          </a:p>
        </p:txBody>
      </p:sp>
      <p:sp>
        <p:nvSpPr>
          <p:cNvPr id="277" name="Line"/>
          <p:cNvSpPr/>
          <p:nvPr/>
        </p:nvSpPr>
        <p:spPr>
          <a:xfrm flipH="1">
            <a:off x="3831331" y="7577909"/>
            <a:ext cx="880478"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Queue Example"/>
          <p:cNvSpPr>
            <a:spLocks noGrp="1"/>
          </p:cNvSpPr>
          <p:nvPr>
            <p:ph type="title"/>
          </p:nvPr>
        </p:nvSpPr>
        <p:spPr>
          <a:prstGeom prst="rect">
            <a:avLst/>
          </a:prstGeom>
        </p:spPr>
        <p:txBody>
          <a:bodyPr/>
          <a:lstStyle>
            <a:lvl1pPr>
              <a:defRPr b="1"/>
            </a:lvl1pPr>
          </a:lstStyle>
          <a:p>
            <a:r>
              <a:t>Queue Example</a:t>
            </a:r>
          </a:p>
        </p:txBody>
      </p:sp>
      <p:sp>
        <p:nvSpPr>
          <p:cNvPr id="282" name="Instructions:"/>
          <p:cNvSpPr/>
          <p:nvPr/>
        </p:nvSpPr>
        <p:spPr>
          <a:xfrm>
            <a:off x="330540" y="2219557"/>
            <a:ext cx="12343720" cy="774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sz="4500" b="1" u="sng"/>
              <a:t>Instructions</a:t>
            </a:r>
            <a:r>
              <a:t>:</a:t>
            </a:r>
          </a:p>
        </p:txBody>
      </p:sp>
      <p:sp>
        <p:nvSpPr>
          <p:cNvPr id="283" name="33"/>
          <p:cNvSpPr/>
          <p:nvPr/>
        </p:nvSpPr>
        <p:spPr>
          <a:xfrm>
            <a:off x="4389039"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000" b="1">
                <a:latin typeface="Helvetica"/>
                <a:ea typeface="Helvetica"/>
                <a:cs typeface="Helvetica"/>
                <a:sym typeface="Helvetica"/>
              </a:defRPr>
            </a:lvl1pPr>
          </a:lstStyle>
          <a:p>
            <a:r>
              <a:t>33</a:t>
            </a:r>
          </a:p>
        </p:txBody>
      </p:sp>
      <p:sp>
        <p:nvSpPr>
          <p:cNvPr id="284" name="17"/>
          <p:cNvSpPr/>
          <p:nvPr/>
        </p:nvSpPr>
        <p:spPr>
          <a:xfrm>
            <a:off x="5504454"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000" b="1">
                <a:latin typeface="Helvetica"/>
                <a:ea typeface="Helvetica"/>
                <a:cs typeface="Helvetica"/>
                <a:sym typeface="Helvetica"/>
              </a:defRPr>
            </a:lvl1pPr>
          </a:lstStyle>
          <a:p>
            <a:r>
              <a:t>17</a:t>
            </a:r>
          </a:p>
        </p:txBody>
      </p:sp>
      <p:sp>
        <p:nvSpPr>
          <p:cNvPr id="285" name="11"/>
          <p:cNvSpPr/>
          <p:nvPr/>
        </p:nvSpPr>
        <p:spPr>
          <a:xfrm>
            <a:off x="6619868"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000" b="1">
                <a:latin typeface="Helvetica"/>
                <a:ea typeface="Helvetica"/>
                <a:cs typeface="Helvetica"/>
                <a:sym typeface="Helvetica"/>
              </a:defRPr>
            </a:lvl1pPr>
          </a:lstStyle>
          <a:p>
            <a:r>
              <a:t>11</a:t>
            </a:r>
          </a:p>
        </p:txBody>
      </p:sp>
      <p:sp>
        <p:nvSpPr>
          <p:cNvPr id="286" name="Enqueue(12)…"/>
          <p:cNvSpPr/>
          <p:nvPr/>
        </p:nvSpPr>
        <p:spPr>
          <a:xfrm>
            <a:off x="4793704" y="3004954"/>
            <a:ext cx="3417392"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Enqueue(12)</a:t>
            </a:r>
          </a:p>
          <a:p>
            <a:pPr algn="l"/>
            <a:r>
              <a:t>Dequeue()</a:t>
            </a:r>
          </a:p>
          <a:p>
            <a:pPr algn="l"/>
            <a:r>
              <a:t>Dequeue()</a:t>
            </a:r>
          </a:p>
          <a:p>
            <a:pPr algn="l"/>
            <a:r>
              <a:t>Enqueue(7)</a:t>
            </a:r>
          </a:p>
          <a:p>
            <a:pPr algn="l"/>
            <a:r>
              <a:t>Dequeue()</a:t>
            </a:r>
          </a:p>
          <a:p>
            <a:pPr algn="l"/>
            <a:r>
              <a:t>Enqueue(-6)</a:t>
            </a:r>
          </a:p>
        </p:txBody>
      </p:sp>
      <p:sp>
        <p:nvSpPr>
          <p:cNvPr id="287" name="12"/>
          <p:cNvSpPr/>
          <p:nvPr/>
        </p:nvSpPr>
        <p:spPr>
          <a:xfrm>
            <a:off x="7735283"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000" b="1">
                <a:latin typeface="Helvetica"/>
                <a:ea typeface="Helvetica"/>
                <a:cs typeface="Helvetica"/>
                <a:sym typeface="Helvetica"/>
              </a:defRPr>
            </a:lvl1pPr>
          </a:lstStyle>
          <a:p>
            <a:r>
              <a:t>12</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Queue Example"/>
          <p:cNvSpPr>
            <a:spLocks noGrp="1"/>
          </p:cNvSpPr>
          <p:nvPr>
            <p:ph type="title"/>
          </p:nvPr>
        </p:nvSpPr>
        <p:spPr>
          <a:prstGeom prst="rect">
            <a:avLst/>
          </a:prstGeom>
        </p:spPr>
        <p:txBody>
          <a:bodyPr/>
          <a:lstStyle>
            <a:lvl1pPr>
              <a:defRPr b="1"/>
            </a:lvl1pPr>
          </a:lstStyle>
          <a:p>
            <a:r>
              <a:t>Queue Example</a:t>
            </a:r>
          </a:p>
        </p:txBody>
      </p:sp>
      <p:sp>
        <p:nvSpPr>
          <p:cNvPr id="290" name="Instructions:"/>
          <p:cNvSpPr/>
          <p:nvPr/>
        </p:nvSpPr>
        <p:spPr>
          <a:xfrm>
            <a:off x="330540" y="2219557"/>
            <a:ext cx="12343720" cy="774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sz="4500" b="1" u="sng"/>
              <a:t>Instructions</a:t>
            </a:r>
            <a:r>
              <a:t>:</a:t>
            </a:r>
          </a:p>
        </p:txBody>
      </p:sp>
      <p:sp>
        <p:nvSpPr>
          <p:cNvPr id="291" name="33"/>
          <p:cNvSpPr/>
          <p:nvPr/>
        </p:nvSpPr>
        <p:spPr>
          <a:xfrm>
            <a:off x="4389039"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000" b="1">
                <a:latin typeface="Helvetica"/>
                <a:ea typeface="Helvetica"/>
                <a:cs typeface="Helvetica"/>
                <a:sym typeface="Helvetica"/>
              </a:defRPr>
            </a:lvl1pPr>
          </a:lstStyle>
          <a:p>
            <a:r>
              <a:t>33</a:t>
            </a:r>
          </a:p>
        </p:txBody>
      </p:sp>
      <p:sp>
        <p:nvSpPr>
          <p:cNvPr id="292" name="17"/>
          <p:cNvSpPr/>
          <p:nvPr/>
        </p:nvSpPr>
        <p:spPr>
          <a:xfrm>
            <a:off x="5504454"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000" b="1">
                <a:latin typeface="Helvetica"/>
                <a:ea typeface="Helvetica"/>
                <a:cs typeface="Helvetica"/>
                <a:sym typeface="Helvetica"/>
              </a:defRPr>
            </a:lvl1pPr>
          </a:lstStyle>
          <a:p>
            <a:r>
              <a:t>17</a:t>
            </a:r>
          </a:p>
        </p:txBody>
      </p:sp>
      <p:sp>
        <p:nvSpPr>
          <p:cNvPr id="293" name="11"/>
          <p:cNvSpPr/>
          <p:nvPr/>
        </p:nvSpPr>
        <p:spPr>
          <a:xfrm>
            <a:off x="6619868"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000" b="1">
                <a:latin typeface="Helvetica"/>
                <a:ea typeface="Helvetica"/>
                <a:cs typeface="Helvetica"/>
                <a:sym typeface="Helvetica"/>
              </a:defRPr>
            </a:lvl1pPr>
          </a:lstStyle>
          <a:p>
            <a:r>
              <a:t>11</a:t>
            </a:r>
          </a:p>
        </p:txBody>
      </p:sp>
      <p:sp>
        <p:nvSpPr>
          <p:cNvPr id="294" name="Enqueue(12)…"/>
          <p:cNvSpPr/>
          <p:nvPr/>
        </p:nvSpPr>
        <p:spPr>
          <a:xfrm>
            <a:off x="4793704" y="3004954"/>
            <a:ext cx="3417392"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Enqueue(12)</a:t>
            </a:r>
          </a:p>
          <a:p>
            <a:pPr algn="l"/>
            <a:r>
              <a:t>Dequeue()</a:t>
            </a:r>
          </a:p>
          <a:p>
            <a:pPr algn="l"/>
            <a:r>
              <a:t>Dequeue()</a:t>
            </a:r>
          </a:p>
          <a:p>
            <a:pPr algn="l">
              <a:defRPr>
                <a:solidFill>
                  <a:schemeClr val="accent4">
                    <a:hueOff val="102361"/>
                    <a:satOff val="14118"/>
                    <a:lumOff val="10675"/>
                  </a:schemeClr>
                </a:solidFill>
              </a:defRPr>
            </a:pPr>
            <a:r>
              <a:t>Enqueue(7)</a:t>
            </a:r>
          </a:p>
          <a:p>
            <a:pPr algn="l"/>
            <a:r>
              <a:t>Dequeue()</a:t>
            </a:r>
          </a:p>
          <a:p>
            <a:pPr algn="l"/>
            <a:r>
              <a:t>Enqueue(-6)</a:t>
            </a:r>
          </a:p>
        </p:txBody>
      </p:sp>
      <p:sp>
        <p:nvSpPr>
          <p:cNvPr id="295" name="12"/>
          <p:cNvSpPr/>
          <p:nvPr/>
        </p:nvSpPr>
        <p:spPr>
          <a:xfrm>
            <a:off x="7735283"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000" b="1">
                <a:latin typeface="Helvetica"/>
                <a:ea typeface="Helvetica"/>
                <a:cs typeface="Helvetica"/>
                <a:sym typeface="Helvetica"/>
              </a:defRPr>
            </a:lvl1pPr>
          </a:lstStyle>
          <a:p>
            <a:r>
              <a:t>12</a:t>
            </a:r>
          </a:p>
        </p:txBody>
      </p:sp>
      <p:sp>
        <p:nvSpPr>
          <p:cNvPr id="296" name="7"/>
          <p:cNvSpPr/>
          <p:nvPr/>
        </p:nvSpPr>
        <p:spPr>
          <a:xfrm>
            <a:off x="9966112"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000" b="1">
                <a:latin typeface="Helvetica"/>
                <a:ea typeface="Helvetica"/>
                <a:cs typeface="Helvetica"/>
                <a:sym typeface="Helvetica"/>
              </a:defRPr>
            </a:lvl1pPr>
          </a:lstStyle>
          <a:p>
            <a:r>
              <a:t>7</a:t>
            </a:r>
          </a:p>
        </p:txBody>
      </p:sp>
      <p:sp>
        <p:nvSpPr>
          <p:cNvPr id="297" name="Line"/>
          <p:cNvSpPr/>
          <p:nvPr/>
        </p:nvSpPr>
        <p:spPr>
          <a:xfrm flipH="1">
            <a:off x="8850697" y="7577909"/>
            <a:ext cx="880478"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Queue Example"/>
          <p:cNvSpPr>
            <a:spLocks noGrp="1"/>
          </p:cNvSpPr>
          <p:nvPr>
            <p:ph type="title"/>
          </p:nvPr>
        </p:nvSpPr>
        <p:spPr>
          <a:prstGeom prst="rect">
            <a:avLst/>
          </a:prstGeom>
        </p:spPr>
        <p:txBody>
          <a:bodyPr/>
          <a:lstStyle>
            <a:lvl1pPr>
              <a:defRPr b="1"/>
            </a:lvl1pPr>
          </a:lstStyle>
          <a:p>
            <a:r>
              <a:t>Queue Example</a:t>
            </a:r>
          </a:p>
        </p:txBody>
      </p:sp>
      <p:sp>
        <p:nvSpPr>
          <p:cNvPr id="302" name="Instructions:"/>
          <p:cNvSpPr/>
          <p:nvPr/>
        </p:nvSpPr>
        <p:spPr>
          <a:xfrm>
            <a:off x="330540" y="2219557"/>
            <a:ext cx="12343720" cy="774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sz="4500" b="1" u="sng"/>
              <a:t>Instructions</a:t>
            </a:r>
            <a:r>
              <a:t>:</a:t>
            </a:r>
          </a:p>
        </p:txBody>
      </p:sp>
      <p:sp>
        <p:nvSpPr>
          <p:cNvPr id="303" name="33"/>
          <p:cNvSpPr/>
          <p:nvPr/>
        </p:nvSpPr>
        <p:spPr>
          <a:xfrm>
            <a:off x="4389039"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000" b="1">
                <a:latin typeface="Helvetica"/>
                <a:ea typeface="Helvetica"/>
                <a:cs typeface="Helvetica"/>
                <a:sym typeface="Helvetica"/>
              </a:defRPr>
            </a:lvl1pPr>
          </a:lstStyle>
          <a:p>
            <a:r>
              <a:t>33</a:t>
            </a:r>
          </a:p>
        </p:txBody>
      </p:sp>
      <p:sp>
        <p:nvSpPr>
          <p:cNvPr id="304" name="17"/>
          <p:cNvSpPr/>
          <p:nvPr/>
        </p:nvSpPr>
        <p:spPr>
          <a:xfrm>
            <a:off x="5504454"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000" b="1">
                <a:latin typeface="Helvetica"/>
                <a:ea typeface="Helvetica"/>
                <a:cs typeface="Helvetica"/>
                <a:sym typeface="Helvetica"/>
              </a:defRPr>
            </a:lvl1pPr>
          </a:lstStyle>
          <a:p>
            <a:r>
              <a:t>17</a:t>
            </a:r>
          </a:p>
        </p:txBody>
      </p:sp>
      <p:sp>
        <p:nvSpPr>
          <p:cNvPr id="305" name="11"/>
          <p:cNvSpPr/>
          <p:nvPr/>
        </p:nvSpPr>
        <p:spPr>
          <a:xfrm>
            <a:off x="6619868"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000" b="1">
                <a:latin typeface="Helvetica"/>
                <a:ea typeface="Helvetica"/>
                <a:cs typeface="Helvetica"/>
                <a:sym typeface="Helvetica"/>
              </a:defRPr>
            </a:lvl1pPr>
          </a:lstStyle>
          <a:p>
            <a:r>
              <a:t>11</a:t>
            </a:r>
          </a:p>
        </p:txBody>
      </p:sp>
      <p:sp>
        <p:nvSpPr>
          <p:cNvPr id="306" name="Enqueue(12)…"/>
          <p:cNvSpPr/>
          <p:nvPr/>
        </p:nvSpPr>
        <p:spPr>
          <a:xfrm>
            <a:off x="4793704" y="3004954"/>
            <a:ext cx="3417392"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Enqueue(12)</a:t>
            </a:r>
          </a:p>
          <a:p>
            <a:pPr algn="l"/>
            <a:r>
              <a:t>Dequeue()</a:t>
            </a:r>
          </a:p>
          <a:p>
            <a:pPr algn="l"/>
            <a:r>
              <a:t>Dequeue()</a:t>
            </a:r>
          </a:p>
          <a:p>
            <a:pPr algn="l"/>
            <a:r>
              <a:t>Enqueue(7)</a:t>
            </a:r>
          </a:p>
          <a:p>
            <a:pPr algn="l"/>
            <a:r>
              <a:t>Dequeue()</a:t>
            </a:r>
          </a:p>
          <a:p>
            <a:pPr algn="l"/>
            <a:r>
              <a:t>Enqueue(-6)</a:t>
            </a:r>
          </a:p>
        </p:txBody>
      </p:sp>
      <p:sp>
        <p:nvSpPr>
          <p:cNvPr id="307" name="12"/>
          <p:cNvSpPr/>
          <p:nvPr/>
        </p:nvSpPr>
        <p:spPr>
          <a:xfrm>
            <a:off x="7735283"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000" b="1">
                <a:latin typeface="Helvetica"/>
                <a:ea typeface="Helvetica"/>
                <a:cs typeface="Helvetica"/>
                <a:sym typeface="Helvetica"/>
              </a:defRPr>
            </a:lvl1pPr>
          </a:lstStyle>
          <a:p>
            <a:r>
              <a:t>12</a:t>
            </a:r>
          </a:p>
        </p:txBody>
      </p:sp>
      <p:sp>
        <p:nvSpPr>
          <p:cNvPr id="308" name="7"/>
          <p:cNvSpPr/>
          <p:nvPr/>
        </p:nvSpPr>
        <p:spPr>
          <a:xfrm>
            <a:off x="8850697"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000" b="1">
                <a:latin typeface="Helvetica"/>
                <a:ea typeface="Helvetica"/>
                <a:cs typeface="Helvetica"/>
                <a:sym typeface="Helvetica"/>
              </a:defRPr>
            </a:lvl1pPr>
          </a:lstStyle>
          <a:p>
            <a:r>
              <a:t>7</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Queue Example"/>
          <p:cNvSpPr>
            <a:spLocks noGrp="1"/>
          </p:cNvSpPr>
          <p:nvPr>
            <p:ph type="title"/>
          </p:nvPr>
        </p:nvSpPr>
        <p:spPr>
          <a:prstGeom prst="rect">
            <a:avLst/>
          </a:prstGeom>
        </p:spPr>
        <p:txBody>
          <a:bodyPr/>
          <a:lstStyle>
            <a:lvl1pPr>
              <a:defRPr b="1"/>
            </a:lvl1pPr>
          </a:lstStyle>
          <a:p>
            <a:r>
              <a:t>Queue Example</a:t>
            </a:r>
          </a:p>
        </p:txBody>
      </p:sp>
      <p:sp>
        <p:nvSpPr>
          <p:cNvPr id="311" name="Instructions:"/>
          <p:cNvSpPr/>
          <p:nvPr/>
        </p:nvSpPr>
        <p:spPr>
          <a:xfrm>
            <a:off x="330540" y="2219557"/>
            <a:ext cx="12343720" cy="774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sz="4500" b="1" u="sng"/>
              <a:t>Instructions</a:t>
            </a:r>
            <a:r>
              <a:t>:</a:t>
            </a:r>
          </a:p>
        </p:txBody>
      </p:sp>
      <p:sp>
        <p:nvSpPr>
          <p:cNvPr id="312" name="33"/>
          <p:cNvSpPr/>
          <p:nvPr/>
        </p:nvSpPr>
        <p:spPr>
          <a:xfrm>
            <a:off x="3273625"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000" b="1">
                <a:latin typeface="Helvetica"/>
                <a:ea typeface="Helvetica"/>
                <a:cs typeface="Helvetica"/>
                <a:sym typeface="Helvetica"/>
              </a:defRPr>
            </a:lvl1pPr>
          </a:lstStyle>
          <a:p>
            <a:r>
              <a:t>33</a:t>
            </a:r>
          </a:p>
        </p:txBody>
      </p:sp>
      <p:sp>
        <p:nvSpPr>
          <p:cNvPr id="313" name="17"/>
          <p:cNvSpPr/>
          <p:nvPr/>
        </p:nvSpPr>
        <p:spPr>
          <a:xfrm>
            <a:off x="5504454"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000" b="1">
                <a:latin typeface="Helvetica"/>
                <a:ea typeface="Helvetica"/>
                <a:cs typeface="Helvetica"/>
                <a:sym typeface="Helvetica"/>
              </a:defRPr>
            </a:lvl1pPr>
          </a:lstStyle>
          <a:p>
            <a:r>
              <a:t>17</a:t>
            </a:r>
          </a:p>
        </p:txBody>
      </p:sp>
      <p:sp>
        <p:nvSpPr>
          <p:cNvPr id="314" name="11"/>
          <p:cNvSpPr/>
          <p:nvPr/>
        </p:nvSpPr>
        <p:spPr>
          <a:xfrm>
            <a:off x="6619868"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000" b="1">
                <a:latin typeface="Helvetica"/>
                <a:ea typeface="Helvetica"/>
                <a:cs typeface="Helvetica"/>
                <a:sym typeface="Helvetica"/>
              </a:defRPr>
            </a:lvl1pPr>
          </a:lstStyle>
          <a:p>
            <a:r>
              <a:t>11</a:t>
            </a:r>
          </a:p>
        </p:txBody>
      </p:sp>
      <p:sp>
        <p:nvSpPr>
          <p:cNvPr id="315" name="Enqueue(12)…"/>
          <p:cNvSpPr/>
          <p:nvPr/>
        </p:nvSpPr>
        <p:spPr>
          <a:xfrm>
            <a:off x="4793704" y="3004954"/>
            <a:ext cx="3417392"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Enqueue(12)</a:t>
            </a:r>
          </a:p>
          <a:p>
            <a:pPr algn="l"/>
            <a:r>
              <a:t>Dequeue()</a:t>
            </a:r>
          </a:p>
          <a:p>
            <a:pPr algn="l"/>
            <a:r>
              <a:t>Dequeue()</a:t>
            </a:r>
          </a:p>
          <a:p>
            <a:pPr algn="l"/>
            <a:r>
              <a:t>Enqueue(7)</a:t>
            </a:r>
          </a:p>
          <a:p>
            <a:pPr algn="l">
              <a:defRPr>
                <a:solidFill>
                  <a:schemeClr val="accent4">
                    <a:hueOff val="102361"/>
                    <a:satOff val="14118"/>
                    <a:lumOff val="10675"/>
                  </a:schemeClr>
                </a:solidFill>
              </a:defRPr>
            </a:pPr>
            <a:r>
              <a:t>Dequeue()</a:t>
            </a:r>
          </a:p>
          <a:p>
            <a:pPr algn="l"/>
            <a:r>
              <a:t>Enqueue(-6)</a:t>
            </a:r>
          </a:p>
        </p:txBody>
      </p:sp>
      <p:sp>
        <p:nvSpPr>
          <p:cNvPr id="316" name="12"/>
          <p:cNvSpPr/>
          <p:nvPr/>
        </p:nvSpPr>
        <p:spPr>
          <a:xfrm>
            <a:off x="7735283"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000" b="1">
                <a:latin typeface="Helvetica"/>
                <a:ea typeface="Helvetica"/>
                <a:cs typeface="Helvetica"/>
                <a:sym typeface="Helvetica"/>
              </a:defRPr>
            </a:lvl1pPr>
          </a:lstStyle>
          <a:p>
            <a:r>
              <a:t>12</a:t>
            </a:r>
          </a:p>
        </p:txBody>
      </p:sp>
      <p:sp>
        <p:nvSpPr>
          <p:cNvPr id="317" name="7"/>
          <p:cNvSpPr/>
          <p:nvPr/>
        </p:nvSpPr>
        <p:spPr>
          <a:xfrm>
            <a:off x="8850697"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000" b="1">
                <a:latin typeface="Helvetica"/>
                <a:ea typeface="Helvetica"/>
                <a:cs typeface="Helvetica"/>
                <a:sym typeface="Helvetica"/>
              </a:defRPr>
            </a:lvl1pPr>
          </a:lstStyle>
          <a:p>
            <a:r>
              <a:t>7</a:t>
            </a:r>
          </a:p>
        </p:txBody>
      </p:sp>
      <p:sp>
        <p:nvSpPr>
          <p:cNvPr id="318" name="Line"/>
          <p:cNvSpPr/>
          <p:nvPr/>
        </p:nvSpPr>
        <p:spPr>
          <a:xfrm flipH="1">
            <a:off x="4389040" y="7577909"/>
            <a:ext cx="880477"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Queue Example"/>
          <p:cNvSpPr>
            <a:spLocks noGrp="1"/>
          </p:cNvSpPr>
          <p:nvPr>
            <p:ph type="title"/>
          </p:nvPr>
        </p:nvSpPr>
        <p:spPr>
          <a:prstGeom prst="rect">
            <a:avLst/>
          </a:prstGeom>
        </p:spPr>
        <p:txBody>
          <a:bodyPr/>
          <a:lstStyle>
            <a:lvl1pPr>
              <a:defRPr b="1"/>
            </a:lvl1pPr>
          </a:lstStyle>
          <a:p>
            <a:r>
              <a:t>Queue Example</a:t>
            </a:r>
          </a:p>
        </p:txBody>
      </p:sp>
      <p:sp>
        <p:nvSpPr>
          <p:cNvPr id="323" name="Instructions:"/>
          <p:cNvSpPr/>
          <p:nvPr/>
        </p:nvSpPr>
        <p:spPr>
          <a:xfrm>
            <a:off x="330540" y="2219557"/>
            <a:ext cx="12343720" cy="774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sz="4500" b="1" u="sng"/>
              <a:t>Instructions</a:t>
            </a:r>
            <a:r>
              <a:t>:</a:t>
            </a:r>
          </a:p>
        </p:txBody>
      </p:sp>
      <p:sp>
        <p:nvSpPr>
          <p:cNvPr id="324" name="17"/>
          <p:cNvSpPr/>
          <p:nvPr/>
        </p:nvSpPr>
        <p:spPr>
          <a:xfrm>
            <a:off x="4389040" y="6822709"/>
            <a:ext cx="880477" cy="1510402"/>
          </a:xfrm>
          <a:prstGeom prst="rect">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000" b="1">
                <a:latin typeface="Helvetica"/>
                <a:ea typeface="Helvetica"/>
                <a:cs typeface="Helvetica"/>
                <a:sym typeface="Helvetica"/>
              </a:defRPr>
            </a:lvl1pPr>
          </a:lstStyle>
          <a:p>
            <a:r>
              <a:t>17</a:t>
            </a:r>
          </a:p>
        </p:txBody>
      </p:sp>
      <p:sp>
        <p:nvSpPr>
          <p:cNvPr id="325" name="11"/>
          <p:cNvSpPr/>
          <p:nvPr/>
        </p:nvSpPr>
        <p:spPr>
          <a:xfrm>
            <a:off x="5504454"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000" b="1">
                <a:latin typeface="Helvetica"/>
                <a:ea typeface="Helvetica"/>
                <a:cs typeface="Helvetica"/>
                <a:sym typeface="Helvetica"/>
              </a:defRPr>
            </a:lvl1pPr>
          </a:lstStyle>
          <a:p>
            <a:r>
              <a:t>11</a:t>
            </a:r>
          </a:p>
        </p:txBody>
      </p:sp>
      <p:sp>
        <p:nvSpPr>
          <p:cNvPr id="326" name="Enqueue(12)…"/>
          <p:cNvSpPr/>
          <p:nvPr/>
        </p:nvSpPr>
        <p:spPr>
          <a:xfrm>
            <a:off x="4793704" y="3004954"/>
            <a:ext cx="3417392"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Enqueue(12)</a:t>
            </a:r>
          </a:p>
          <a:p>
            <a:pPr algn="l"/>
            <a:r>
              <a:t>Dequeue()</a:t>
            </a:r>
          </a:p>
          <a:p>
            <a:pPr algn="l"/>
            <a:r>
              <a:t>Dequeue()</a:t>
            </a:r>
          </a:p>
          <a:p>
            <a:pPr algn="l"/>
            <a:r>
              <a:t>Enqueue(7)</a:t>
            </a:r>
          </a:p>
          <a:p>
            <a:pPr algn="l"/>
            <a:r>
              <a:t>Dequeue()</a:t>
            </a:r>
          </a:p>
          <a:p>
            <a:pPr algn="l"/>
            <a:r>
              <a:t>Enqueue(-6)</a:t>
            </a:r>
          </a:p>
        </p:txBody>
      </p:sp>
      <p:sp>
        <p:nvSpPr>
          <p:cNvPr id="327" name="12"/>
          <p:cNvSpPr/>
          <p:nvPr/>
        </p:nvSpPr>
        <p:spPr>
          <a:xfrm>
            <a:off x="6619868"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000" b="1">
                <a:latin typeface="Helvetica"/>
                <a:ea typeface="Helvetica"/>
                <a:cs typeface="Helvetica"/>
                <a:sym typeface="Helvetica"/>
              </a:defRPr>
            </a:lvl1pPr>
          </a:lstStyle>
          <a:p>
            <a:r>
              <a:t>12</a:t>
            </a:r>
          </a:p>
        </p:txBody>
      </p:sp>
      <p:sp>
        <p:nvSpPr>
          <p:cNvPr id="328" name="7"/>
          <p:cNvSpPr/>
          <p:nvPr/>
        </p:nvSpPr>
        <p:spPr>
          <a:xfrm>
            <a:off x="7735282"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000" b="1">
                <a:latin typeface="Helvetica"/>
                <a:ea typeface="Helvetica"/>
                <a:cs typeface="Helvetica"/>
                <a:sym typeface="Helvetica"/>
              </a:defRPr>
            </a:lvl1pPr>
          </a:lstStyle>
          <a:p>
            <a:r>
              <a:t>7</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Queue Example"/>
          <p:cNvSpPr>
            <a:spLocks noGrp="1"/>
          </p:cNvSpPr>
          <p:nvPr>
            <p:ph type="title"/>
          </p:nvPr>
        </p:nvSpPr>
        <p:spPr>
          <a:prstGeom prst="rect">
            <a:avLst/>
          </a:prstGeom>
        </p:spPr>
        <p:txBody>
          <a:bodyPr/>
          <a:lstStyle>
            <a:lvl1pPr>
              <a:defRPr b="1"/>
            </a:lvl1pPr>
          </a:lstStyle>
          <a:p>
            <a:r>
              <a:t>Queue Example</a:t>
            </a:r>
          </a:p>
        </p:txBody>
      </p:sp>
      <p:sp>
        <p:nvSpPr>
          <p:cNvPr id="331" name="Instructions:"/>
          <p:cNvSpPr/>
          <p:nvPr/>
        </p:nvSpPr>
        <p:spPr>
          <a:xfrm>
            <a:off x="330540" y="2219557"/>
            <a:ext cx="12343720" cy="774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sz="4500" b="1" u="sng"/>
              <a:t>Instructions</a:t>
            </a:r>
            <a:r>
              <a:t>:</a:t>
            </a:r>
          </a:p>
        </p:txBody>
      </p:sp>
      <p:sp>
        <p:nvSpPr>
          <p:cNvPr id="332" name="17"/>
          <p:cNvSpPr/>
          <p:nvPr/>
        </p:nvSpPr>
        <p:spPr>
          <a:xfrm>
            <a:off x="4389040" y="6822709"/>
            <a:ext cx="880477" cy="1510402"/>
          </a:xfrm>
          <a:prstGeom prst="rect">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000" b="1">
                <a:latin typeface="Helvetica"/>
                <a:ea typeface="Helvetica"/>
                <a:cs typeface="Helvetica"/>
                <a:sym typeface="Helvetica"/>
              </a:defRPr>
            </a:lvl1pPr>
          </a:lstStyle>
          <a:p>
            <a:r>
              <a:t>17</a:t>
            </a:r>
          </a:p>
        </p:txBody>
      </p:sp>
      <p:sp>
        <p:nvSpPr>
          <p:cNvPr id="333" name="11"/>
          <p:cNvSpPr/>
          <p:nvPr/>
        </p:nvSpPr>
        <p:spPr>
          <a:xfrm>
            <a:off x="5504454"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000" b="1">
                <a:latin typeface="Helvetica"/>
                <a:ea typeface="Helvetica"/>
                <a:cs typeface="Helvetica"/>
                <a:sym typeface="Helvetica"/>
              </a:defRPr>
            </a:lvl1pPr>
          </a:lstStyle>
          <a:p>
            <a:r>
              <a:t>11</a:t>
            </a:r>
          </a:p>
        </p:txBody>
      </p:sp>
      <p:sp>
        <p:nvSpPr>
          <p:cNvPr id="334" name="Enqueue(12)…"/>
          <p:cNvSpPr/>
          <p:nvPr/>
        </p:nvSpPr>
        <p:spPr>
          <a:xfrm>
            <a:off x="4793704" y="3004954"/>
            <a:ext cx="3417392"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Enqueue(12)</a:t>
            </a:r>
          </a:p>
          <a:p>
            <a:pPr algn="l"/>
            <a:r>
              <a:t>Dequeue()</a:t>
            </a:r>
          </a:p>
          <a:p>
            <a:pPr algn="l"/>
            <a:r>
              <a:t>Dequeue()</a:t>
            </a:r>
          </a:p>
          <a:p>
            <a:pPr algn="l"/>
            <a:r>
              <a:t>Enqueue(7)</a:t>
            </a:r>
          </a:p>
          <a:p>
            <a:pPr algn="l"/>
            <a:r>
              <a:t>Dequeue()</a:t>
            </a:r>
          </a:p>
          <a:p>
            <a:pPr algn="l">
              <a:defRPr>
                <a:solidFill>
                  <a:schemeClr val="accent4">
                    <a:hueOff val="102361"/>
                    <a:satOff val="14118"/>
                    <a:lumOff val="10675"/>
                  </a:schemeClr>
                </a:solidFill>
              </a:defRPr>
            </a:pPr>
            <a:r>
              <a:t>Enqueue(-6)</a:t>
            </a:r>
          </a:p>
        </p:txBody>
      </p:sp>
      <p:sp>
        <p:nvSpPr>
          <p:cNvPr id="335" name="12"/>
          <p:cNvSpPr/>
          <p:nvPr/>
        </p:nvSpPr>
        <p:spPr>
          <a:xfrm>
            <a:off x="6619868"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000" b="1">
                <a:latin typeface="Helvetica"/>
                <a:ea typeface="Helvetica"/>
                <a:cs typeface="Helvetica"/>
                <a:sym typeface="Helvetica"/>
              </a:defRPr>
            </a:lvl1pPr>
          </a:lstStyle>
          <a:p>
            <a:r>
              <a:t>12</a:t>
            </a:r>
          </a:p>
        </p:txBody>
      </p:sp>
      <p:sp>
        <p:nvSpPr>
          <p:cNvPr id="336" name="7"/>
          <p:cNvSpPr/>
          <p:nvPr/>
        </p:nvSpPr>
        <p:spPr>
          <a:xfrm>
            <a:off x="7735282"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000" b="1">
                <a:latin typeface="Helvetica"/>
                <a:ea typeface="Helvetica"/>
                <a:cs typeface="Helvetica"/>
                <a:sym typeface="Helvetica"/>
              </a:defRPr>
            </a:lvl1pPr>
          </a:lstStyle>
          <a:p>
            <a:r>
              <a:t>7</a:t>
            </a:r>
          </a:p>
        </p:txBody>
      </p:sp>
      <p:sp>
        <p:nvSpPr>
          <p:cNvPr id="337" name="-6"/>
          <p:cNvSpPr/>
          <p:nvPr/>
        </p:nvSpPr>
        <p:spPr>
          <a:xfrm>
            <a:off x="9966111" y="6822709"/>
            <a:ext cx="880477" cy="1510402"/>
          </a:xfrm>
          <a:prstGeom prst="rect">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000" b="1">
                <a:latin typeface="Helvetica"/>
                <a:ea typeface="Helvetica"/>
                <a:cs typeface="Helvetica"/>
                <a:sym typeface="Helvetica"/>
              </a:defRPr>
            </a:lvl1pPr>
          </a:lstStyle>
          <a:p>
            <a:r>
              <a:t>-6</a:t>
            </a:r>
          </a:p>
        </p:txBody>
      </p:sp>
      <p:sp>
        <p:nvSpPr>
          <p:cNvPr id="338" name="Line"/>
          <p:cNvSpPr/>
          <p:nvPr/>
        </p:nvSpPr>
        <p:spPr>
          <a:xfrm flipH="1">
            <a:off x="8850696" y="7577909"/>
            <a:ext cx="880478"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Outline"/>
          <p:cNvSpPr>
            <a:spLocks noGrp="1"/>
          </p:cNvSpPr>
          <p:nvPr>
            <p:ph type="title"/>
          </p:nvPr>
        </p:nvSpPr>
        <p:spPr>
          <a:prstGeom prst="rect">
            <a:avLst/>
          </a:prstGeom>
        </p:spPr>
        <p:txBody>
          <a:bodyPr/>
          <a:lstStyle>
            <a:lvl1pPr>
              <a:defRPr b="1"/>
            </a:lvl1pPr>
          </a:lstStyle>
          <a:p>
            <a:r>
              <a:rPr lang="zh-CN" altLang="en-US" dirty="0"/>
              <a:t>大纲</a:t>
            </a:r>
            <a:endParaRPr dirty="0"/>
          </a:p>
        </p:txBody>
      </p:sp>
      <p:sp>
        <p:nvSpPr>
          <p:cNvPr id="125" name="Discussion About Queues…"/>
          <p:cNvSpPr>
            <a:spLocks noGrp="1"/>
          </p:cNvSpPr>
          <p:nvPr>
            <p:ph type="body" idx="1"/>
          </p:nvPr>
        </p:nvSpPr>
        <p:spPr>
          <a:xfrm>
            <a:off x="1374267" y="1982225"/>
            <a:ext cx="12042903" cy="6898006"/>
          </a:xfrm>
          <a:prstGeom prst="rect">
            <a:avLst/>
          </a:prstGeom>
        </p:spPr>
        <p:txBody>
          <a:bodyPr>
            <a:normAutofit fontScale="92500" lnSpcReduction="10000"/>
          </a:bodyPr>
          <a:lstStyle/>
          <a:p>
            <a:pPr marL="288925" indent="-288925" defTabSz="379729">
              <a:spcBef>
                <a:spcPts val="2600"/>
              </a:spcBef>
              <a:defRPr sz="3055"/>
            </a:pPr>
            <a:r>
              <a:rPr lang="zh-CN" altLang="en-US" sz="3500" dirty="0"/>
              <a:t>介绍队列</a:t>
            </a:r>
            <a:endParaRPr sz="3500" dirty="0"/>
          </a:p>
          <a:p>
            <a:pPr marL="577850" lvl="1" indent="-288925" defTabSz="379729">
              <a:spcBef>
                <a:spcPts val="2600"/>
              </a:spcBef>
              <a:defRPr sz="3055"/>
            </a:pPr>
            <a:r>
              <a:rPr lang="zh-CN" altLang="en-US" sz="2600" dirty="0"/>
              <a:t>什么是队列？</a:t>
            </a:r>
            <a:endParaRPr sz="2600" dirty="0"/>
          </a:p>
          <a:p>
            <a:pPr marL="577850" lvl="1" indent="-288925" defTabSz="379729">
              <a:spcBef>
                <a:spcPts val="2600"/>
              </a:spcBef>
              <a:defRPr sz="3055"/>
            </a:pPr>
            <a:r>
              <a:rPr lang="zh-CN" altLang="en-US" sz="2600" dirty="0"/>
              <a:t>术语</a:t>
            </a:r>
            <a:endParaRPr sz="2600" dirty="0"/>
          </a:p>
          <a:p>
            <a:pPr marL="577850" lvl="1" indent="-288925" defTabSz="379729">
              <a:spcBef>
                <a:spcPts val="2600"/>
              </a:spcBef>
              <a:defRPr sz="3055"/>
            </a:pPr>
            <a:r>
              <a:rPr lang="zh-CN" altLang="en-US" sz="2600" dirty="0"/>
              <a:t>有常见的使用场景？</a:t>
            </a:r>
            <a:endParaRPr lang="en-US" altLang="zh-CN" sz="2600" dirty="0"/>
          </a:p>
          <a:p>
            <a:pPr marL="577850" lvl="1" indent="-288925" defTabSz="379729">
              <a:spcBef>
                <a:spcPts val="2600"/>
              </a:spcBef>
              <a:defRPr sz="3055"/>
            </a:pPr>
            <a:r>
              <a:rPr lang="en-US" sz="2600" dirty="0" err="1"/>
              <a:t>复杂度分析</a:t>
            </a:r>
            <a:endParaRPr lang="en-US" sz="2600" dirty="0"/>
          </a:p>
          <a:p>
            <a:pPr marL="577850" lvl="1" indent="-288925" defTabSz="379729">
              <a:spcBef>
                <a:spcPts val="2600"/>
              </a:spcBef>
              <a:defRPr sz="3055"/>
            </a:pPr>
            <a:r>
              <a:rPr lang="zh-CN" altLang="en-US" sz="2600" dirty="0"/>
              <a:t>基于栈的广度优先搜索</a:t>
            </a:r>
            <a:r>
              <a:rPr lang="en-US" altLang="zh-CN" sz="2600" dirty="0"/>
              <a:t>(BFS)</a:t>
            </a:r>
            <a:r>
              <a:rPr lang="zh-CN" altLang="en-US" sz="2600" dirty="0"/>
              <a:t>样例</a:t>
            </a:r>
            <a:endParaRPr sz="2600" dirty="0"/>
          </a:p>
          <a:p>
            <a:pPr marL="288925" indent="-288925" defTabSz="379729">
              <a:spcBef>
                <a:spcPts val="2600"/>
              </a:spcBef>
              <a:defRPr sz="3055"/>
            </a:pPr>
            <a:r>
              <a:rPr lang="zh-CN" altLang="en-US" sz="3500" dirty="0"/>
              <a:t>实现细节</a:t>
            </a:r>
            <a:endParaRPr sz="3500" dirty="0"/>
          </a:p>
          <a:p>
            <a:pPr marL="577850" lvl="1" indent="-288925" defTabSz="379729">
              <a:spcBef>
                <a:spcPts val="2600"/>
              </a:spcBef>
              <a:defRPr sz="3055"/>
            </a:pPr>
            <a:r>
              <a:rPr lang="zh-CN" altLang="en-US" sz="2600" dirty="0"/>
              <a:t>如何向队列添加元素</a:t>
            </a:r>
            <a:r>
              <a:rPr lang="en-US" altLang="zh-CN" sz="2600" dirty="0"/>
              <a:t>(enqueue</a:t>
            </a:r>
            <a:r>
              <a:rPr lang="zh-CN" altLang="en-US" sz="2600" dirty="0"/>
              <a:t>入队列</a:t>
            </a:r>
            <a:r>
              <a:rPr lang="en-US" altLang="zh-CN" sz="2600" dirty="0"/>
              <a:t>)</a:t>
            </a:r>
            <a:endParaRPr sz="2600" dirty="0"/>
          </a:p>
          <a:p>
            <a:pPr marL="577850" lvl="1" indent="-288925" defTabSz="379729">
              <a:spcBef>
                <a:spcPts val="2600"/>
              </a:spcBef>
              <a:defRPr sz="3055"/>
            </a:pPr>
            <a:r>
              <a:rPr lang="zh-CN" altLang="en-US" sz="2600" dirty="0"/>
              <a:t>如何从队列中移除元素</a:t>
            </a:r>
            <a:r>
              <a:rPr lang="en-US" altLang="zh-CN" sz="2600" dirty="0"/>
              <a:t>(dequeue</a:t>
            </a:r>
            <a:r>
              <a:rPr lang="zh-CN" altLang="en-US" sz="2600" dirty="0"/>
              <a:t>出队列</a:t>
            </a:r>
            <a:r>
              <a:rPr lang="en-US" altLang="zh-CN" sz="2600" dirty="0"/>
              <a:t>)</a:t>
            </a:r>
            <a:endParaRPr sz="2600" dirty="0"/>
          </a:p>
          <a:p>
            <a:pPr marL="288925" indent="-288925" defTabSz="379729">
              <a:spcBef>
                <a:spcPts val="2600"/>
              </a:spcBef>
              <a:defRPr sz="3055"/>
            </a:pPr>
            <a:r>
              <a:rPr lang="en-US" sz="3500" dirty="0" err="1"/>
              <a:t>代码实现</a:t>
            </a:r>
            <a:endParaRPr sz="3500"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Queue Example"/>
          <p:cNvSpPr>
            <a:spLocks noGrp="1"/>
          </p:cNvSpPr>
          <p:nvPr>
            <p:ph type="title"/>
          </p:nvPr>
        </p:nvSpPr>
        <p:spPr>
          <a:prstGeom prst="rect">
            <a:avLst/>
          </a:prstGeom>
        </p:spPr>
        <p:txBody>
          <a:bodyPr/>
          <a:lstStyle>
            <a:lvl1pPr>
              <a:defRPr b="1"/>
            </a:lvl1pPr>
          </a:lstStyle>
          <a:p>
            <a:r>
              <a:t>Queue Example</a:t>
            </a:r>
          </a:p>
        </p:txBody>
      </p:sp>
      <p:sp>
        <p:nvSpPr>
          <p:cNvPr id="343" name="Instructions:"/>
          <p:cNvSpPr/>
          <p:nvPr/>
        </p:nvSpPr>
        <p:spPr>
          <a:xfrm>
            <a:off x="330540" y="2219557"/>
            <a:ext cx="12343720" cy="774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sz="4500" b="1" u="sng"/>
              <a:t>Instructions</a:t>
            </a:r>
            <a:r>
              <a:t>:</a:t>
            </a:r>
          </a:p>
        </p:txBody>
      </p:sp>
      <p:sp>
        <p:nvSpPr>
          <p:cNvPr id="344" name="17"/>
          <p:cNvSpPr/>
          <p:nvPr/>
        </p:nvSpPr>
        <p:spPr>
          <a:xfrm>
            <a:off x="4389040" y="6822709"/>
            <a:ext cx="880477" cy="1510402"/>
          </a:xfrm>
          <a:prstGeom prst="rect">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000" b="1">
                <a:latin typeface="Helvetica"/>
                <a:ea typeface="Helvetica"/>
                <a:cs typeface="Helvetica"/>
                <a:sym typeface="Helvetica"/>
              </a:defRPr>
            </a:lvl1pPr>
          </a:lstStyle>
          <a:p>
            <a:r>
              <a:t>17</a:t>
            </a:r>
          </a:p>
        </p:txBody>
      </p:sp>
      <p:sp>
        <p:nvSpPr>
          <p:cNvPr id="345" name="11"/>
          <p:cNvSpPr/>
          <p:nvPr/>
        </p:nvSpPr>
        <p:spPr>
          <a:xfrm>
            <a:off x="5504454"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000" b="1">
                <a:latin typeface="Helvetica"/>
                <a:ea typeface="Helvetica"/>
                <a:cs typeface="Helvetica"/>
                <a:sym typeface="Helvetica"/>
              </a:defRPr>
            </a:lvl1pPr>
          </a:lstStyle>
          <a:p>
            <a:r>
              <a:t>11</a:t>
            </a:r>
          </a:p>
        </p:txBody>
      </p:sp>
      <p:sp>
        <p:nvSpPr>
          <p:cNvPr id="346" name="Enqueue(12)…"/>
          <p:cNvSpPr/>
          <p:nvPr/>
        </p:nvSpPr>
        <p:spPr>
          <a:xfrm>
            <a:off x="4793704" y="3004954"/>
            <a:ext cx="3417392"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Enqueue(12)</a:t>
            </a:r>
          </a:p>
          <a:p>
            <a:pPr algn="l"/>
            <a:r>
              <a:t>Dequeue()</a:t>
            </a:r>
          </a:p>
          <a:p>
            <a:pPr algn="l"/>
            <a:r>
              <a:t>Dequeue()</a:t>
            </a:r>
          </a:p>
          <a:p>
            <a:pPr algn="l"/>
            <a:r>
              <a:t>Enqueue(7)</a:t>
            </a:r>
          </a:p>
          <a:p>
            <a:pPr algn="l"/>
            <a:r>
              <a:t>Dequeue()</a:t>
            </a:r>
          </a:p>
          <a:p>
            <a:pPr algn="l"/>
            <a:r>
              <a:t>Enqueue(-6)</a:t>
            </a:r>
          </a:p>
        </p:txBody>
      </p:sp>
      <p:sp>
        <p:nvSpPr>
          <p:cNvPr id="347" name="12"/>
          <p:cNvSpPr/>
          <p:nvPr/>
        </p:nvSpPr>
        <p:spPr>
          <a:xfrm>
            <a:off x="6619868"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000" b="1">
                <a:latin typeface="Helvetica"/>
                <a:ea typeface="Helvetica"/>
                <a:cs typeface="Helvetica"/>
                <a:sym typeface="Helvetica"/>
              </a:defRPr>
            </a:lvl1pPr>
          </a:lstStyle>
          <a:p>
            <a:r>
              <a:t>12</a:t>
            </a:r>
          </a:p>
        </p:txBody>
      </p:sp>
      <p:sp>
        <p:nvSpPr>
          <p:cNvPr id="348" name="7"/>
          <p:cNvSpPr/>
          <p:nvPr/>
        </p:nvSpPr>
        <p:spPr>
          <a:xfrm>
            <a:off x="7735282"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000" b="1">
                <a:latin typeface="Helvetica"/>
                <a:ea typeface="Helvetica"/>
                <a:cs typeface="Helvetica"/>
                <a:sym typeface="Helvetica"/>
              </a:defRPr>
            </a:lvl1pPr>
          </a:lstStyle>
          <a:p>
            <a:r>
              <a:t>7</a:t>
            </a:r>
          </a:p>
        </p:txBody>
      </p:sp>
      <p:sp>
        <p:nvSpPr>
          <p:cNvPr id="349" name="-6"/>
          <p:cNvSpPr/>
          <p:nvPr/>
        </p:nvSpPr>
        <p:spPr>
          <a:xfrm>
            <a:off x="8850696"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000" b="1">
                <a:latin typeface="Helvetica"/>
                <a:ea typeface="Helvetica"/>
                <a:cs typeface="Helvetica"/>
                <a:sym typeface="Helvetica"/>
              </a:defRPr>
            </a:lvl1pPr>
          </a:lstStyle>
          <a:p>
            <a:r>
              <a:t>-6</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When and where is a Queue used?"/>
          <p:cNvSpPr>
            <a:spLocks noGrp="1"/>
          </p:cNvSpPr>
          <p:nvPr>
            <p:ph type="title"/>
          </p:nvPr>
        </p:nvSpPr>
        <p:spPr>
          <a:prstGeom prst="rect">
            <a:avLst/>
          </a:prstGeom>
        </p:spPr>
        <p:txBody>
          <a:bodyPr>
            <a:normAutofit fontScale="90000"/>
          </a:bodyPr>
          <a:lstStyle>
            <a:lvl1pPr defTabSz="508254">
              <a:defRPr sz="6960" b="1"/>
            </a:lvl1pPr>
          </a:lstStyle>
          <a:p>
            <a:r>
              <a:t>When and where is a Queue used?</a:t>
            </a:r>
          </a:p>
        </p:txBody>
      </p:sp>
      <p:sp>
        <p:nvSpPr>
          <p:cNvPr id="352" name="Any waiting line models a queue, for example a lineup at a movie theatre.…"/>
          <p:cNvSpPr/>
          <p:nvPr/>
        </p:nvSpPr>
        <p:spPr>
          <a:xfrm>
            <a:off x="662257" y="2764906"/>
            <a:ext cx="11680287" cy="649907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pPr marL="386013" indent="-386013" algn="l">
              <a:buSzPct val="75000"/>
              <a:buChar char="•"/>
              <a:defRPr sz="3300"/>
            </a:pPr>
            <a:r>
              <a:t>Any waiting line models a queue, for example a lineup at a movie theatre.</a:t>
            </a:r>
          </a:p>
          <a:p>
            <a:pPr marL="386013" indent="-386013" algn="l">
              <a:buSzPct val="75000"/>
              <a:buChar char="•"/>
              <a:defRPr sz="3300"/>
            </a:pPr>
            <a:endParaRPr/>
          </a:p>
          <a:p>
            <a:pPr marL="386013" indent="-386013" algn="l">
              <a:buSzPct val="75000"/>
              <a:buChar char="•"/>
              <a:defRPr sz="3300"/>
            </a:pPr>
            <a:r>
              <a:t>Can be used to efficiently keep track of the </a:t>
            </a:r>
            <a:r>
              <a:rPr b="1" i="1"/>
              <a:t>x</a:t>
            </a:r>
            <a:r>
              <a:t> most recently added elements.</a:t>
            </a:r>
          </a:p>
          <a:p>
            <a:pPr marL="386013" indent="-386013" algn="l">
              <a:buSzPct val="75000"/>
              <a:buChar char="•"/>
              <a:defRPr sz="3300"/>
            </a:pPr>
            <a:endParaRPr/>
          </a:p>
          <a:p>
            <a:pPr marL="386013" indent="-386013" algn="l">
              <a:buSzPct val="75000"/>
              <a:buChar char="•"/>
              <a:defRPr sz="3300"/>
            </a:pPr>
            <a:r>
              <a:t>Web server request management where you want first come first serve.</a:t>
            </a:r>
          </a:p>
          <a:p>
            <a:pPr marL="386013" indent="-386013" algn="l">
              <a:buSzPct val="75000"/>
              <a:buChar char="•"/>
              <a:defRPr sz="3300"/>
            </a:pPr>
            <a:endParaRPr/>
          </a:p>
          <a:p>
            <a:pPr marL="386013" indent="-386013" algn="l">
              <a:buSzPct val="75000"/>
              <a:buChar char="•"/>
              <a:defRPr sz="3300"/>
            </a:pPr>
            <a:r>
              <a:t>Breadth first search (BFS) graph traversal.</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Complexity…"/>
          <p:cNvSpPr>
            <a:spLocks noGrp="1"/>
          </p:cNvSpPr>
          <p:nvPr>
            <p:ph type="ctrTitle"/>
          </p:nvPr>
        </p:nvSpPr>
        <p:spPr>
          <a:xfrm>
            <a:off x="1359520" y="3018085"/>
            <a:ext cx="10285760" cy="3717430"/>
          </a:xfrm>
          <a:prstGeom prst="rect">
            <a:avLst/>
          </a:prstGeom>
        </p:spPr>
        <p:txBody>
          <a:bodyPr anchor="ctr"/>
          <a:lstStyle/>
          <a:p>
            <a:pPr>
              <a:defRPr sz="11000" b="1"/>
            </a:pPr>
            <a:r>
              <a:t>Complexity</a:t>
            </a:r>
          </a:p>
          <a:p>
            <a:pPr>
              <a:defRPr sz="11000" b="1"/>
            </a:pPr>
            <a:r>
              <a:t>Analysis</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Complexity"/>
          <p:cNvSpPr>
            <a:spLocks noGrp="1"/>
          </p:cNvSpPr>
          <p:nvPr>
            <p:ph type="title"/>
          </p:nvPr>
        </p:nvSpPr>
        <p:spPr>
          <a:prstGeom prst="rect">
            <a:avLst/>
          </a:prstGeom>
        </p:spPr>
        <p:txBody>
          <a:bodyPr/>
          <a:lstStyle>
            <a:lvl1pPr>
              <a:defRPr b="1"/>
            </a:lvl1pPr>
          </a:lstStyle>
          <a:p>
            <a:r>
              <a:t>Complexity</a:t>
            </a:r>
          </a:p>
        </p:txBody>
      </p:sp>
      <p:graphicFrame>
        <p:nvGraphicFramePr>
          <p:cNvPr id="359" name="Table"/>
          <p:cNvGraphicFramePr/>
          <p:nvPr/>
        </p:nvGraphicFramePr>
        <p:xfrm>
          <a:off x="1471251" y="2843197"/>
          <a:ext cx="10512024" cy="6350838"/>
        </p:xfrm>
        <a:graphic>
          <a:graphicData uri="http://schemas.openxmlformats.org/drawingml/2006/table">
            <a:tbl>
              <a:tblPr>
                <a:tableStyleId>{4C3C2611-4C71-4FC5-86AE-919BDF0F9419}</a:tableStyleId>
              </a:tblPr>
              <a:tblGrid>
                <a:gridCol w="5256012">
                  <a:extLst>
                    <a:ext uri="{9D8B030D-6E8A-4147-A177-3AD203B41FA5}">
                      <a16:colId xmlns:a16="http://schemas.microsoft.com/office/drawing/2014/main" val="20000"/>
                    </a:ext>
                  </a:extLst>
                </a:gridCol>
                <a:gridCol w="5256012">
                  <a:extLst>
                    <a:ext uri="{9D8B030D-6E8A-4147-A177-3AD203B41FA5}">
                      <a16:colId xmlns:a16="http://schemas.microsoft.com/office/drawing/2014/main" val="20001"/>
                    </a:ext>
                  </a:extLst>
                </a:gridCol>
              </a:tblGrid>
              <a:tr h="1058473">
                <a:tc>
                  <a:txBody>
                    <a:bodyPr/>
                    <a:lstStyle/>
                    <a:p>
                      <a:pPr defTabSz="914400">
                        <a:defRPr>
                          <a:solidFill>
                            <a:srgbClr val="000000"/>
                          </a:solidFill>
                        </a:defRPr>
                      </a:pPr>
                      <a:r>
                        <a:rPr sz="4800" b="1">
                          <a:solidFill>
                            <a:srgbClr val="FFFFFF"/>
                          </a:solidFill>
                          <a:latin typeface="Helvetica"/>
                          <a:ea typeface="Helvetica"/>
                          <a:cs typeface="Helvetica"/>
                          <a:sym typeface="Helvetica"/>
                        </a:rPr>
                        <a:t>Enqueue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4800">
                          <a:solidFill>
                            <a:schemeClr val="accent3">
                              <a:hueOff val="-499813"/>
                              <a:satOff val="-5228"/>
                              <a:lumOff val="24899"/>
                            </a:schemeClr>
                          </a:solidFill>
                        </a:rPr>
                        <a:t>O(1)</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1058473">
                <a:tc>
                  <a:txBody>
                    <a:bodyPr/>
                    <a:lstStyle/>
                    <a:p>
                      <a:pPr defTabSz="914400">
                        <a:defRPr>
                          <a:solidFill>
                            <a:srgbClr val="000000"/>
                          </a:solidFill>
                        </a:defRPr>
                      </a:pPr>
                      <a:r>
                        <a:rPr sz="4800" b="1">
                          <a:solidFill>
                            <a:srgbClr val="FFFFFF"/>
                          </a:solidFill>
                          <a:latin typeface="Helvetica"/>
                          <a:ea typeface="Helvetica"/>
                          <a:cs typeface="Helvetica"/>
                          <a:sym typeface="Helvetica"/>
                        </a:rPr>
                        <a:t>Dequeue</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4800">
                          <a:solidFill>
                            <a:schemeClr val="accent3">
                              <a:hueOff val="-499813"/>
                              <a:satOff val="-5228"/>
                              <a:lumOff val="24899"/>
                            </a:schemeClr>
                          </a:solidFill>
                        </a:rPr>
                        <a:t>O(1)</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1058473">
                <a:tc>
                  <a:txBody>
                    <a:bodyPr/>
                    <a:lstStyle/>
                    <a:p>
                      <a:pPr defTabSz="914400">
                        <a:defRPr>
                          <a:solidFill>
                            <a:srgbClr val="000000"/>
                          </a:solidFill>
                        </a:defRPr>
                      </a:pPr>
                      <a:r>
                        <a:rPr sz="4800" b="1">
                          <a:solidFill>
                            <a:srgbClr val="FFFFFF"/>
                          </a:solidFill>
                          <a:latin typeface="Helvetica"/>
                          <a:ea typeface="Helvetica"/>
                          <a:cs typeface="Helvetica"/>
                          <a:sym typeface="Helvetica"/>
                        </a:rPr>
                        <a:t>Peeking</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4800">
                          <a:solidFill>
                            <a:schemeClr val="accent3">
                              <a:hueOff val="-499813"/>
                              <a:satOff val="-5228"/>
                              <a:lumOff val="24899"/>
                            </a:schemeClr>
                          </a:solidFill>
                        </a:rPr>
                        <a:t>O(1)</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1058473">
                <a:tc>
                  <a:txBody>
                    <a:bodyPr/>
                    <a:lstStyle/>
                    <a:p>
                      <a:pPr defTabSz="914400">
                        <a:defRPr>
                          <a:solidFill>
                            <a:srgbClr val="000000"/>
                          </a:solidFill>
                        </a:defRPr>
                      </a:pPr>
                      <a:r>
                        <a:rPr sz="4800" b="1">
                          <a:solidFill>
                            <a:srgbClr val="FFFFFF"/>
                          </a:solidFill>
                          <a:latin typeface="Helvetica"/>
                          <a:ea typeface="Helvetica"/>
                          <a:cs typeface="Helvetica"/>
                          <a:sym typeface="Helvetica"/>
                        </a:rPr>
                        <a:t>Contains</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4800">
                          <a:solidFill>
                            <a:schemeClr val="accent4">
                              <a:hueOff val="102361"/>
                              <a:satOff val="14118"/>
                              <a:lumOff val="10675"/>
                            </a:schemeClr>
                          </a:solidFill>
                        </a:rPr>
                        <a:t>O(n)</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1058473">
                <a:tc>
                  <a:txBody>
                    <a:bodyPr/>
                    <a:lstStyle/>
                    <a:p>
                      <a:pPr defTabSz="914400">
                        <a:defRPr>
                          <a:solidFill>
                            <a:srgbClr val="000000"/>
                          </a:solidFill>
                        </a:defRPr>
                      </a:pPr>
                      <a:r>
                        <a:rPr sz="4800" b="1">
                          <a:solidFill>
                            <a:srgbClr val="FFFFFF"/>
                          </a:solidFill>
                          <a:latin typeface="Helvetica"/>
                          <a:ea typeface="Helvetica"/>
                          <a:cs typeface="Helvetica"/>
                          <a:sym typeface="Helvetica"/>
                        </a:rPr>
                        <a:t>Removal</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4800">
                          <a:solidFill>
                            <a:schemeClr val="accent4">
                              <a:hueOff val="102361"/>
                              <a:satOff val="14118"/>
                              <a:lumOff val="10675"/>
                            </a:schemeClr>
                          </a:solidFill>
                        </a:rPr>
                        <a:t>O(n)</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1058473">
                <a:tc>
                  <a:txBody>
                    <a:bodyPr/>
                    <a:lstStyle/>
                    <a:p>
                      <a:pPr defTabSz="914400">
                        <a:defRPr>
                          <a:solidFill>
                            <a:srgbClr val="000000"/>
                          </a:solidFill>
                        </a:defRPr>
                      </a:pPr>
                      <a:r>
                        <a:rPr sz="4800" b="1">
                          <a:solidFill>
                            <a:srgbClr val="FFFFFF"/>
                          </a:solidFill>
                          <a:latin typeface="Helvetica"/>
                          <a:ea typeface="Helvetica"/>
                          <a:cs typeface="Helvetica"/>
                          <a:sym typeface="Helvetica"/>
                        </a:rPr>
                        <a:t>Is Empty</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4800">
                          <a:solidFill>
                            <a:schemeClr val="accent3">
                              <a:hueOff val="-499813"/>
                              <a:satOff val="-5228"/>
                              <a:lumOff val="24899"/>
                            </a:schemeClr>
                          </a:solidFill>
                        </a:rPr>
                        <a:t>O(1)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Enqueuing &amp;…"/>
          <p:cNvSpPr>
            <a:spLocks noGrp="1"/>
          </p:cNvSpPr>
          <p:nvPr>
            <p:ph type="title"/>
          </p:nvPr>
        </p:nvSpPr>
        <p:spPr>
          <a:xfrm>
            <a:off x="-58508" y="2437692"/>
            <a:ext cx="13121817" cy="4120656"/>
          </a:xfrm>
          <a:prstGeom prst="rect">
            <a:avLst/>
          </a:prstGeom>
        </p:spPr>
        <p:txBody>
          <a:bodyPr/>
          <a:lstStyle/>
          <a:p>
            <a:pPr>
              <a:defRPr sz="11000" b="1"/>
            </a:pPr>
            <a:r>
              <a:t>Enqueuing &amp;</a:t>
            </a:r>
          </a:p>
          <a:p>
            <a:pPr>
              <a:defRPr sz="11000" b="1"/>
            </a:pPr>
            <a:r>
              <a:t>Dequeuing</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Enqueuing"/>
          <p:cNvSpPr>
            <a:spLocks noGrp="1"/>
          </p:cNvSpPr>
          <p:nvPr>
            <p:ph type="title"/>
          </p:nvPr>
        </p:nvSpPr>
        <p:spPr>
          <a:prstGeom prst="rect">
            <a:avLst/>
          </a:prstGeom>
        </p:spPr>
        <p:txBody>
          <a:bodyPr/>
          <a:lstStyle/>
          <a:p>
            <a:r>
              <a:t>Enqueuing</a:t>
            </a:r>
          </a:p>
        </p:txBody>
      </p:sp>
      <p:sp>
        <p:nvSpPr>
          <p:cNvPr id="368" name="Instructions:"/>
          <p:cNvSpPr/>
          <p:nvPr/>
        </p:nvSpPr>
        <p:spPr>
          <a:xfrm>
            <a:off x="330540" y="2219557"/>
            <a:ext cx="12343720" cy="774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sz="4500" b="1" u="sng"/>
              <a:t>Instructions</a:t>
            </a:r>
            <a:r>
              <a:t>:</a:t>
            </a:r>
          </a:p>
        </p:txBody>
      </p:sp>
      <p:sp>
        <p:nvSpPr>
          <p:cNvPr id="369" name="Enqueue(5)…"/>
          <p:cNvSpPr/>
          <p:nvPr/>
        </p:nvSpPr>
        <p:spPr>
          <a:xfrm>
            <a:off x="4793704" y="3129837"/>
            <a:ext cx="3417392"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Enqueue(5)</a:t>
            </a:r>
          </a:p>
          <a:p>
            <a:pPr algn="l"/>
            <a:r>
              <a:t>Enqueue(1)</a:t>
            </a:r>
          </a:p>
          <a:p>
            <a:pPr algn="l"/>
            <a:r>
              <a:t>Enqueue(6)</a:t>
            </a:r>
          </a:p>
          <a:p>
            <a:pPr algn="l"/>
            <a:r>
              <a:t>Enqueue(17)</a:t>
            </a:r>
          </a:p>
          <a:p>
            <a:pPr algn="l"/>
            <a:r>
              <a:t>Enqueue(8)</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 name="Enqueuing"/>
          <p:cNvSpPr>
            <a:spLocks noGrp="1"/>
          </p:cNvSpPr>
          <p:nvPr>
            <p:ph type="title"/>
          </p:nvPr>
        </p:nvSpPr>
        <p:spPr>
          <a:prstGeom prst="rect">
            <a:avLst/>
          </a:prstGeom>
        </p:spPr>
        <p:txBody>
          <a:bodyPr/>
          <a:lstStyle/>
          <a:p>
            <a:r>
              <a:t>Enqueuing</a:t>
            </a:r>
          </a:p>
        </p:txBody>
      </p:sp>
      <p:sp>
        <p:nvSpPr>
          <p:cNvPr id="374" name="Instructions:"/>
          <p:cNvSpPr/>
          <p:nvPr/>
        </p:nvSpPr>
        <p:spPr>
          <a:xfrm>
            <a:off x="330540" y="2219557"/>
            <a:ext cx="12343720" cy="774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sz="4500" b="1" u="sng"/>
              <a:t>Instructions</a:t>
            </a:r>
            <a:r>
              <a:t>:</a:t>
            </a:r>
          </a:p>
        </p:txBody>
      </p:sp>
      <p:sp>
        <p:nvSpPr>
          <p:cNvPr id="375" name="Enqueue(5)…"/>
          <p:cNvSpPr/>
          <p:nvPr/>
        </p:nvSpPr>
        <p:spPr>
          <a:xfrm>
            <a:off x="4793704" y="3129837"/>
            <a:ext cx="3417392"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Enqueue(5)</a:t>
            </a:r>
          </a:p>
          <a:p>
            <a:pPr algn="l"/>
            <a:r>
              <a:t>Enqueue(1)</a:t>
            </a:r>
          </a:p>
          <a:p>
            <a:pPr algn="l"/>
            <a:r>
              <a:t>Enqueue(6)</a:t>
            </a:r>
          </a:p>
          <a:p>
            <a:pPr algn="l"/>
            <a:r>
              <a:t>Enqueue(17)</a:t>
            </a:r>
          </a:p>
          <a:p>
            <a:pPr algn="l"/>
            <a:r>
              <a:t>Enqueue(8)</a:t>
            </a:r>
          </a:p>
        </p:txBody>
      </p:sp>
      <p:sp>
        <p:nvSpPr>
          <p:cNvPr id="376" name="Null"/>
          <p:cNvSpPr/>
          <p:nvPr/>
        </p:nvSpPr>
        <p:spPr>
          <a:xfrm>
            <a:off x="1921933" y="7442200"/>
            <a:ext cx="905174" cy="905173"/>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Null</a:t>
            </a:r>
          </a:p>
        </p:txBody>
      </p:sp>
      <p:sp>
        <p:nvSpPr>
          <p:cNvPr id="377" name="Head"/>
          <p:cNvSpPr/>
          <p:nvPr/>
        </p:nvSpPr>
        <p:spPr>
          <a:xfrm>
            <a:off x="1766854" y="9069916"/>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4">
                    <a:hueOff val="102361"/>
                    <a:satOff val="14118"/>
                    <a:lumOff val="10675"/>
                  </a:schemeClr>
                </a:solidFill>
              </a:defRPr>
            </a:lvl1pPr>
          </a:lstStyle>
          <a:p>
            <a:r>
              <a:t>Head</a:t>
            </a:r>
          </a:p>
        </p:txBody>
      </p:sp>
      <p:sp>
        <p:nvSpPr>
          <p:cNvPr id="378" name="Line"/>
          <p:cNvSpPr/>
          <p:nvPr/>
        </p:nvSpPr>
        <p:spPr>
          <a:xfrm flipV="1">
            <a:off x="2374519" y="8486394"/>
            <a:ext cx="1" cy="6223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9" name="Tail"/>
          <p:cNvSpPr/>
          <p:nvPr/>
        </p:nvSpPr>
        <p:spPr>
          <a:xfrm>
            <a:off x="1766854" y="6025811"/>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6">
                    <a:hueOff val="-241736"/>
                    <a:satOff val="29413"/>
                    <a:lumOff val="20727"/>
                  </a:schemeClr>
                </a:solidFill>
              </a:defRPr>
            </a:lvl1pPr>
          </a:lstStyle>
          <a:p>
            <a:r>
              <a:t>Tail</a:t>
            </a:r>
          </a:p>
        </p:txBody>
      </p:sp>
      <p:sp>
        <p:nvSpPr>
          <p:cNvPr id="380" name="Line"/>
          <p:cNvSpPr/>
          <p:nvPr/>
        </p:nvSpPr>
        <p:spPr>
          <a:xfrm>
            <a:off x="2374519" y="6680878"/>
            <a:ext cx="1" cy="6223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Enqueuing"/>
          <p:cNvSpPr>
            <a:spLocks noGrp="1"/>
          </p:cNvSpPr>
          <p:nvPr>
            <p:ph type="title"/>
          </p:nvPr>
        </p:nvSpPr>
        <p:spPr>
          <a:prstGeom prst="rect">
            <a:avLst/>
          </a:prstGeom>
        </p:spPr>
        <p:txBody>
          <a:bodyPr/>
          <a:lstStyle/>
          <a:p>
            <a:r>
              <a:t>Enqueuing</a:t>
            </a:r>
          </a:p>
        </p:txBody>
      </p:sp>
      <p:sp>
        <p:nvSpPr>
          <p:cNvPr id="383" name="Instructions:"/>
          <p:cNvSpPr/>
          <p:nvPr/>
        </p:nvSpPr>
        <p:spPr>
          <a:xfrm>
            <a:off x="330540" y="2219557"/>
            <a:ext cx="12343720" cy="774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sz="4500" b="1" u="sng"/>
              <a:t>Instructions</a:t>
            </a:r>
            <a:r>
              <a:t>:</a:t>
            </a:r>
          </a:p>
        </p:txBody>
      </p:sp>
      <p:sp>
        <p:nvSpPr>
          <p:cNvPr id="384" name="Enqueue(5)…"/>
          <p:cNvSpPr/>
          <p:nvPr/>
        </p:nvSpPr>
        <p:spPr>
          <a:xfrm>
            <a:off x="4793704" y="3129837"/>
            <a:ext cx="3417392"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a:solidFill>
                  <a:schemeClr val="accent4">
                    <a:hueOff val="102361"/>
                    <a:satOff val="14118"/>
                    <a:lumOff val="10675"/>
                  </a:schemeClr>
                </a:solidFill>
              </a:defRPr>
            </a:pPr>
            <a:r>
              <a:t>Enqueue(5)</a:t>
            </a:r>
          </a:p>
          <a:p>
            <a:pPr algn="l"/>
            <a:r>
              <a:t>Enqueue(1)</a:t>
            </a:r>
          </a:p>
          <a:p>
            <a:pPr algn="l"/>
            <a:r>
              <a:t>Enqueue(6)</a:t>
            </a:r>
          </a:p>
          <a:p>
            <a:pPr algn="l"/>
            <a:r>
              <a:t>Enqueue(17)</a:t>
            </a:r>
          </a:p>
          <a:p>
            <a:pPr algn="l"/>
            <a:r>
              <a:t>Enqueue(8)</a:t>
            </a:r>
          </a:p>
        </p:txBody>
      </p:sp>
      <p:sp>
        <p:nvSpPr>
          <p:cNvPr id="385" name="5"/>
          <p:cNvSpPr/>
          <p:nvPr/>
        </p:nvSpPr>
        <p:spPr>
          <a:xfrm>
            <a:off x="1921933" y="7442200"/>
            <a:ext cx="905174" cy="905173"/>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86" name="Head"/>
          <p:cNvSpPr/>
          <p:nvPr/>
        </p:nvSpPr>
        <p:spPr>
          <a:xfrm>
            <a:off x="1766854" y="9069916"/>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4">
                    <a:hueOff val="102361"/>
                    <a:satOff val="14118"/>
                    <a:lumOff val="10675"/>
                  </a:schemeClr>
                </a:solidFill>
              </a:defRPr>
            </a:lvl1pPr>
          </a:lstStyle>
          <a:p>
            <a:r>
              <a:t>Head</a:t>
            </a:r>
          </a:p>
        </p:txBody>
      </p:sp>
      <p:sp>
        <p:nvSpPr>
          <p:cNvPr id="387" name="Line"/>
          <p:cNvSpPr/>
          <p:nvPr/>
        </p:nvSpPr>
        <p:spPr>
          <a:xfrm flipV="1">
            <a:off x="2374519" y="8486394"/>
            <a:ext cx="1" cy="6223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8" name="Tail"/>
          <p:cNvSpPr/>
          <p:nvPr/>
        </p:nvSpPr>
        <p:spPr>
          <a:xfrm>
            <a:off x="1766854" y="6025811"/>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6">
                    <a:hueOff val="-241736"/>
                    <a:satOff val="29413"/>
                    <a:lumOff val="20727"/>
                  </a:schemeClr>
                </a:solidFill>
              </a:defRPr>
            </a:lvl1pPr>
          </a:lstStyle>
          <a:p>
            <a:r>
              <a:t>Tail</a:t>
            </a:r>
          </a:p>
        </p:txBody>
      </p:sp>
      <p:sp>
        <p:nvSpPr>
          <p:cNvPr id="389" name="Line"/>
          <p:cNvSpPr/>
          <p:nvPr/>
        </p:nvSpPr>
        <p:spPr>
          <a:xfrm>
            <a:off x="2374519" y="6680878"/>
            <a:ext cx="1" cy="6223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0" name="Null"/>
          <p:cNvSpPr/>
          <p:nvPr/>
        </p:nvSpPr>
        <p:spPr>
          <a:xfrm>
            <a:off x="3793066" y="7442200"/>
            <a:ext cx="905174" cy="905173"/>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Null</a:t>
            </a:r>
          </a:p>
        </p:txBody>
      </p:sp>
      <p:sp>
        <p:nvSpPr>
          <p:cNvPr id="391" name="Line"/>
          <p:cNvSpPr/>
          <p:nvPr/>
        </p:nvSpPr>
        <p:spPr>
          <a:xfrm>
            <a:off x="2977178" y="7894786"/>
            <a:ext cx="665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 name="Enqueuing"/>
          <p:cNvSpPr>
            <a:spLocks noGrp="1"/>
          </p:cNvSpPr>
          <p:nvPr>
            <p:ph type="title"/>
          </p:nvPr>
        </p:nvSpPr>
        <p:spPr>
          <a:prstGeom prst="rect">
            <a:avLst/>
          </a:prstGeom>
        </p:spPr>
        <p:txBody>
          <a:bodyPr/>
          <a:lstStyle/>
          <a:p>
            <a:r>
              <a:t>Enqueuing</a:t>
            </a:r>
          </a:p>
        </p:txBody>
      </p:sp>
      <p:sp>
        <p:nvSpPr>
          <p:cNvPr id="394" name="Instructions:"/>
          <p:cNvSpPr/>
          <p:nvPr/>
        </p:nvSpPr>
        <p:spPr>
          <a:xfrm>
            <a:off x="330540" y="2219557"/>
            <a:ext cx="12343720" cy="774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sz="4500" b="1" u="sng"/>
              <a:t>Instructions</a:t>
            </a:r>
            <a:r>
              <a:t>:</a:t>
            </a:r>
          </a:p>
        </p:txBody>
      </p:sp>
      <p:sp>
        <p:nvSpPr>
          <p:cNvPr id="395" name="Enqueue(5)…"/>
          <p:cNvSpPr/>
          <p:nvPr/>
        </p:nvSpPr>
        <p:spPr>
          <a:xfrm>
            <a:off x="4793704" y="3129837"/>
            <a:ext cx="3417392"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Enqueue(5)</a:t>
            </a:r>
          </a:p>
          <a:p>
            <a:pPr algn="l">
              <a:defRPr>
                <a:solidFill>
                  <a:schemeClr val="accent4">
                    <a:hueOff val="102361"/>
                    <a:satOff val="14118"/>
                    <a:lumOff val="10675"/>
                  </a:schemeClr>
                </a:solidFill>
              </a:defRPr>
            </a:pPr>
            <a:r>
              <a:t>Enqueue(1)</a:t>
            </a:r>
          </a:p>
          <a:p>
            <a:pPr algn="l"/>
            <a:r>
              <a:t>Enqueue(6)</a:t>
            </a:r>
          </a:p>
          <a:p>
            <a:pPr algn="l"/>
            <a:r>
              <a:t>Enqueue(17)</a:t>
            </a:r>
          </a:p>
          <a:p>
            <a:pPr algn="l"/>
            <a:r>
              <a:t>Enqueue(8)</a:t>
            </a:r>
          </a:p>
        </p:txBody>
      </p:sp>
      <p:sp>
        <p:nvSpPr>
          <p:cNvPr id="396" name="5"/>
          <p:cNvSpPr/>
          <p:nvPr/>
        </p:nvSpPr>
        <p:spPr>
          <a:xfrm>
            <a:off x="1921933" y="7442200"/>
            <a:ext cx="905174" cy="905173"/>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97" name="Head"/>
          <p:cNvSpPr/>
          <p:nvPr/>
        </p:nvSpPr>
        <p:spPr>
          <a:xfrm>
            <a:off x="1766854" y="9069916"/>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4">
                    <a:hueOff val="102361"/>
                    <a:satOff val="14118"/>
                    <a:lumOff val="10675"/>
                  </a:schemeClr>
                </a:solidFill>
              </a:defRPr>
            </a:lvl1pPr>
          </a:lstStyle>
          <a:p>
            <a:r>
              <a:t>Head</a:t>
            </a:r>
          </a:p>
        </p:txBody>
      </p:sp>
      <p:sp>
        <p:nvSpPr>
          <p:cNvPr id="398" name="Line"/>
          <p:cNvSpPr/>
          <p:nvPr/>
        </p:nvSpPr>
        <p:spPr>
          <a:xfrm flipV="1">
            <a:off x="2374519" y="8486394"/>
            <a:ext cx="1" cy="6223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9" name="Tail"/>
          <p:cNvSpPr/>
          <p:nvPr/>
        </p:nvSpPr>
        <p:spPr>
          <a:xfrm>
            <a:off x="3697254" y="5973959"/>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6">
                    <a:hueOff val="-241736"/>
                    <a:satOff val="29413"/>
                    <a:lumOff val="20727"/>
                  </a:schemeClr>
                </a:solidFill>
              </a:defRPr>
            </a:lvl1pPr>
          </a:lstStyle>
          <a:p>
            <a:r>
              <a:t>Tail</a:t>
            </a:r>
          </a:p>
        </p:txBody>
      </p:sp>
      <p:sp>
        <p:nvSpPr>
          <p:cNvPr id="400" name="Line"/>
          <p:cNvSpPr/>
          <p:nvPr/>
        </p:nvSpPr>
        <p:spPr>
          <a:xfrm>
            <a:off x="4304919" y="6629026"/>
            <a:ext cx="1" cy="6223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1" name="Null"/>
          <p:cNvSpPr/>
          <p:nvPr/>
        </p:nvSpPr>
        <p:spPr>
          <a:xfrm>
            <a:off x="5782733" y="7442200"/>
            <a:ext cx="905174" cy="905173"/>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Null</a:t>
            </a:r>
          </a:p>
        </p:txBody>
      </p:sp>
      <p:sp>
        <p:nvSpPr>
          <p:cNvPr id="402" name="Line"/>
          <p:cNvSpPr/>
          <p:nvPr/>
        </p:nvSpPr>
        <p:spPr>
          <a:xfrm>
            <a:off x="3006811" y="7894786"/>
            <a:ext cx="665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3" name="1"/>
          <p:cNvSpPr/>
          <p:nvPr/>
        </p:nvSpPr>
        <p:spPr>
          <a:xfrm>
            <a:off x="3852333" y="7442200"/>
            <a:ext cx="905174" cy="905173"/>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04" name="Line"/>
          <p:cNvSpPr/>
          <p:nvPr/>
        </p:nvSpPr>
        <p:spPr>
          <a:xfrm>
            <a:off x="4937211" y="7894786"/>
            <a:ext cx="665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Enqueuing"/>
          <p:cNvSpPr>
            <a:spLocks noGrp="1"/>
          </p:cNvSpPr>
          <p:nvPr>
            <p:ph type="title"/>
          </p:nvPr>
        </p:nvSpPr>
        <p:spPr>
          <a:prstGeom prst="rect">
            <a:avLst/>
          </a:prstGeom>
        </p:spPr>
        <p:txBody>
          <a:bodyPr/>
          <a:lstStyle/>
          <a:p>
            <a:r>
              <a:t>Enqueuing</a:t>
            </a:r>
          </a:p>
        </p:txBody>
      </p:sp>
      <p:sp>
        <p:nvSpPr>
          <p:cNvPr id="407" name="Instructions:"/>
          <p:cNvSpPr/>
          <p:nvPr/>
        </p:nvSpPr>
        <p:spPr>
          <a:xfrm>
            <a:off x="330540" y="2219557"/>
            <a:ext cx="12343720" cy="774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sz="4500" b="1" u="sng"/>
              <a:t>Instructions</a:t>
            </a:r>
            <a:r>
              <a:t>:</a:t>
            </a:r>
          </a:p>
        </p:txBody>
      </p:sp>
      <p:sp>
        <p:nvSpPr>
          <p:cNvPr id="408" name="Enqueue(5)…"/>
          <p:cNvSpPr/>
          <p:nvPr/>
        </p:nvSpPr>
        <p:spPr>
          <a:xfrm>
            <a:off x="4793704" y="3129837"/>
            <a:ext cx="3417392"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Enqueue(5)</a:t>
            </a:r>
          </a:p>
          <a:p>
            <a:pPr algn="l"/>
            <a:r>
              <a:t>Enqueue(1)</a:t>
            </a:r>
          </a:p>
          <a:p>
            <a:pPr algn="l">
              <a:defRPr>
                <a:solidFill>
                  <a:schemeClr val="accent4">
                    <a:hueOff val="102361"/>
                    <a:satOff val="14118"/>
                    <a:lumOff val="10675"/>
                  </a:schemeClr>
                </a:solidFill>
              </a:defRPr>
            </a:pPr>
            <a:r>
              <a:t>Enqueue(6)</a:t>
            </a:r>
          </a:p>
          <a:p>
            <a:pPr algn="l"/>
            <a:r>
              <a:t>Enqueue(17)</a:t>
            </a:r>
          </a:p>
          <a:p>
            <a:pPr algn="l"/>
            <a:r>
              <a:t>Enqueue(8)</a:t>
            </a:r>
          </a:p>
        </p:txBody>
      </p:sp>
      <p:sp>
        <p:nvSpPr>
          <p:cNvPr id="409" name="5"/>
          <p:cNvSpPr/>
          <p:nvPr/>
        </p:nvSpPr>
        <p:spPr>
          <a:xfrm>
            <a:off x="1921933" y="7442200"/>
            <a:ext cx="905174" cy="905173"/>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10" name="Head"/>
          <p:cNvSpPr/>
          <p:nvPr/>
        </p:nvSpPr>
        <p:spPr>
          <a:xfrm>
            <a:off x="1766854" y="9069916"/>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4">
                    <a:hueOff val="102361"/>
                    <a:satOff val="14118"/>
                    <a:lumOff val="10675"/>
                  </a:schemeClr>
                </a:solidFill>
              </a:defRPr>
            </a:lvl1pPr>
          </a:lstStyle>
          <a:p>
            <a:r>
              <a:t>Head</a:t>
            </a:r>
          </a:p>
        </p:txBody>
      </p:sp>
      <p:sp>
        <p:nvSpPr>
          <p:cNvPr id="411" name="Line"/>
          <p:cNvSpPr/>
          <p:nvPr/>
        </p:nvSpPr>
        <p:spPr>
          <a:xfrm flipV="1">
            <a:off x="2374519" y="8486394"/>
            <a:ext cx="1" cy="6223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2" name="Tail"/>
          <p:cNvSpPr/>
          <p:nvPr/>
        </p:nvSpPr>
        <p:spPr>
          <a:xfrm>
            <a:off x="5644588" y="5973959"/>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6">
                    <a:hueOff val="-241736"/>
                    <a:satOff val="29413"/>
                    <a:lumOff val="20727"/>
                  </a:schemeClr>
                </a:solidFill>
              </a:defRPr>
            </a:lvl1pPr>
          </a:lstStyle>
          <a:p>
            <a:r>
              <a:t>Tail</a:t>
            </a:r>
          </a:p>
        </p:txBody>
      </p:sp>
      <p:sp>
        <p:nvSpPr>
          <p:cNvPr id="413" name="Line"/>
          <p:cNvSpPr/>
          <p:nvPr/>
        </p:nvSpPr>
        <p:spPr>
          <a:xfrm>
            <a:off x="6252253" y="6629026"/>
            <a:ext cx="1" cy="6223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4" name="Null"/>
          <p:cNvSpPr/>
          <p:nvPr/>
        </p:nvSpPr>
        <p:spPr>
          <a:xfrm>
            <a:off x="7730066" y="7442200"/>
            <a:ext cx="905174" cy="905173"/>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Null</a:t>
            </a:r>
          </a:p>
        </p:txBody>
      </p:sp>
      <p:sp>
        <p:nvSpPr>
          <p:cNvPr id="415" name="Line"/>
          <p:cNvSpPr/>
          <p:nvPr/>
        </p:nvSpPr>
        <p:spPr>
          <a:xfrm>
            <a:off x="3006811" y="7894786"/>
            <a:ext cx="665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6" name="6"/>
          <p:cNvSpPr/>
          <p:nvPr/>
        </p:nvSpPr>
        <p:spPr>
          <a:xfrm>
            <a:off x="5799666" y="7442200"/>
            <a:ext cx="905174" cy="905173"/>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17" name="Line"/>
          <p:cNvSpPr/>
          <p:nvPr/>
        </p:nvSpPr>
        <p:spPr>
          <a:xfrm>
            <a:off x="6884544" y="7894786"/>
            <a:ext cx="665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8" name="1"/>
          <p:cNvSpPr/>
          <p:nvPr/>
        </p:nvSpPr>
        <p:spPr>
          <a:xfrm>
            <a:off x="3853478" y="7442200"/>
            <a:ext cx="905174" cy="905173"/>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19" name="Line"/>
          <p:cNvSpPr/>
          <p:nvPr/>
        </p:nvSpPr>
        <p:spPr>
          <a:xfrm>
            <a:off x="4938356" y="7894786"/>
            <a:ext cx="665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Discussion"/>
          <p:cNvSpPr>
            <a:spLocks noGrp="1"/>
          </p:cNvSpPr>
          <p:nvPr>
            <p:ph type="title"/>
          </p:nvPr>
        </p:nvSpPr>
        <p:spPr>
          <a:xfrm>
            <a:off x="952500" y="3797300"/>
            <a:ext cx="11099800" cy="2159000"/>
          </a:xfrm>
          <a:prstGeom prst="rect">
            <a:avLst/>
          </a:prstGeom>
        </p:spPr>
        <p:txBody>
          <a:bodyPr/>
          <a:lstStyle>
            <a:lvl1pPr>
              <a:defRPr sz="11000" b="1"/>
            </a:lvl1pPr>
          </a:lstStyle>
          <a:p>
            <a:r>
              <a:rPr lang="zh-CN" altLang="en-US" dirty="0"/>
              <a:t>介绍队列</a:t>
            </a:r>
            <a:endParaRPr dirty="0"/>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 name="Enqueuing"/>
          <p:cNvSpPr>
            <a:spLocks noGrp="1"/>
          </p:cNvSpPr>
          <p:nvPr>
            <p:ph type="title"/>
          </p:nvPr>
        </p:nvSpPr>
        <p:spPr>
          <a:prstGeom prst="rect">
            <a:avLst/>
          </a:prstGeom>
        </p:spPr>
        <p:txBody>
          <a:bodyPr/>
          <a:lstStyle/>
          <a:p>
            <a:r>
              <a:t>Enqueuing</a:t>
            </a:r>
          </a:p>
        </p:txBody>
      </p:sp>
      <p:sp>
        <p:nvSpPr>
          <p:cNvPr id="422" name="Instructions:"/>
          <p:cNvSpPr/>
          <p:nvPr/>
        </p:nvSpPr>
        <p:spPr>
          <a:xfrm>
            <a:off x="330540" y="2219557"/>
            <a:ext cx="12343720" cy="774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sz="4500" b="1" u="sng"/>
              <a:t>Instructions</a:t>
            </a:r>
            <a:r>
              <a:t>:</a:t>
            </a:r>
          </a:p>
        </p:txBody>
      </p:sp>
      <p:sp>
        <p:nvSpPr>
          <p:cNvPr id="423" name="Enqueue(5)…"/>
          <p:cNvSpPr/>
          <p:nvPr/>
        </p:nvSpPr>
        <p:spPr>
          <a:xfrm>
            <a:off x="4793704" y="3129837"/>
            <a:ext cx="3417392"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Enqueue(5)</a:t>
            </a:r>
          </a:p>
          <a:p>
            <a:pPr algn="l"/>
            <a:r>
              <a:t>Enqueue(1)</a:t>
            </a:r>
          </a:p>
          <a:p>
            <a:pPr algn="l"/>
            <a:r>
              <a:t>Enqueue(6)</a:t>
            </a:r>
          </a:p>
          <a:p>
            <a:pPr algn="l">
              <a:defRPr>
                <a:solidFill>
                  <a:schemeClr val="accent4">
                    <a:hueOff val="102361"/>
                    <a:satOff val="14118"/>
                    <a:lumOff val="10675"/>
                  </a:schemeClr>
                </a:solidFill>
              </a:defRPr>
            </a:pPr>
            <a:r>
              <a:t>Enqueue(17)</a:t>
            </a:r>
          </a:p>
          <a:p>
            <a:pPr algn="l"/>
            <a:r>
              <a:t>Enqueue(8)</a:t>
            </a:r>
          </a:p>
        </p:txBody>
      </p:sp>
      <p:sp>
        <p:nvSpPr>
          <p:cNvPr id="424" name="5"/>
          <p:cNvSpPr/>
          <p:nvPr/>
        </p:nvSpPr>
        <p:spPr>
          <a:xfrm>
            <a:off x="1921933" y="7442200"/>
            <a:ext cx="905174" cy="905173"/>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25" name="Head"/>
          <p:cNvSpPr/>
          <p:nvPr/>
        </p:nvSpPr>
        <p:spPr>
          <a:xfrm>
            <a:off x="1766854" y="9069916"/>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4">
                    <a:hueOff val="102361"/>
                    <a:satOff val="14118"/>
                    <a:lumOff val="10675"/>
                  </a:schemeClr>
                </a:solidFill>
              </a:defRPr>
            </a:lvl1pPr>
          </a:lstStyle>
          <a:p>
            <a:r>
              <a:t>Head</a:t>
            </a:r>
          </a:p>
        </p:txBody>
      </p:sp>
      <p:sp>
        <p:nvSpPr>
          <p:cNvPr id="426" name="Line"/>
          <p:cNvSpPr/>
          <p:nvPr/>
        </p:nvSpPr>
        <p:spPr>
          <a:xfrm flipV="1">
            <a:off x="2374519" y="8486394"/>
            <a:ext cx="1" cy="6223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7" name="Tail"/>
          <p:cNvSpPr/>
          <p:nvPr/>
        </p:nvSpPr>
        <p:spPr>
          <a:xfrm>
            <a:off x="7590776" y="5999885"/>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6">
                    <a:hueOff val="-241736"/>
                    <a:satOff val="29413"/>
                    <a:lumOff val="20727"/>
                  </a:schemeClr>
                </a:solidFill>
              </a:defRPr>
            </a:lvl1pPr>
          </a:lstStyle>
          <a:p>
            <a:r>
              <a:t>Tail</a:t>
            </a:r>
          </a:p>
        </p:txBody>
      </p:sp>
      <p:sp>
        <p:nvSpPr>
          <p:cNvPr id="428" name="Line"/>
          <p:cNvSpPr/>
          <p:nvPr/>
        </p:nvSpPr>
        <p:spPr>
          <a:xfrm>
            <a:off x="8198441" y="6654952"/>
            <a:ext cx="1" cy="6223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9" name="Null"/>
          <p:cNvSpPr/>
          <p:nvPr/>
        </p:nvSpPr>
        <p:spPr>
          <a:xfrm>
            <a:off x="9707832" y="7442200"/>
            <a:ext cx="905174" cy="905173"/>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Null</a:t>
            </a:r>
          </a:p>
        </p:txBody>
      </p:sp>
      <p:sp>
        <p:nvSpPr>
          <p:cNvPr id="430" name="Line"/>
          <p:cNvSpPr/>
          <p:nvPr/>
        </p:nvSpPr>
        <p:spPr>
          <a:xfrm>
            <a:off x="3006811" y="7894786"/>
            <a:ext cx="665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1" name="6"/>
          <p:cNvSpPr/>
          <p:nvPr/>
        </p:nvSpPr>
        <p:spPr>
          <a:xfrm>
            <a:off x="5799666" y="7442200"/>
            <a:ext cx="905174" cy="905173"/>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32" name="Line"/>
          <p:cNvSpPr/>
          <p:nvPr/>
        </p:nvSpPr>
        <p:spPr>
          <a:xfrm>
            <a:off x="6884544" y="7894786"/>
            <a:ext cx="665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3" name="1"/>
          <p:cNvSpPr/>
          <p:nvPr/>
        </p:nvSpPr>
        <p:spPr>
          <a:xfrm>
            <a:off x="3853478" y="7442200"/>
            <a:ext cx="905174" cy="905173"/>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34" name="Line"/>
          <p:cNvSpPr/>
          <p:nvPr/>
        </p:nvSpPr>
        <p:spPr>
          <a:xfrm>
            <a:off x="4938356" y="7894786"/>
            <a:ext cx="665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5" name="17"/>
          <p:cNvSpPr/>
          <p:nvPr/>
        </p:nvSpPr>
        <p:spPr>
          <a:xfrm>
            <a:off x="7745855" y="7442200"/>
            <a:ext cx="905173" cy="905173"/>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36" name="Line"/>
          <p:cNvSpPr/>
          <p:nvPr/>
        </p:nvSpPr>
        <p:spPr>
          <a:xfrm>
            <a:off x="8846522" y="7894786"/>
            <a:ext cx="665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Enqueuing"/>
          <p:cNvSpPr>
            <a:spLocks noGrp="1"/>
          </p:cNvSpPr>
          <p:nvPr>
            <p:ph type="title"/>
          </p:nvPr>
        </p:nvSpPr>
        <p:spPr>
          <a:prstGeom prst="rect">
            <a:avLst/>
          </a:prstGeom>
        </p:spPr>
        <p:txBody>
          <a:bodyPr/>
          <a:lstStyle/>
          <a:p>
            <a:r>
              <a:t>Enqueuing</a:t>
            </a:r>
          </a:p>
        </p:txBody>
      </p:sp>
      <p:sp>
        <p:nvSpPr>
          <p:cNvPr id="439" name="Instructions:"/>
          <p:cNvSpPr/>
          <p:nvPr/>
        </p:nvSpPr>
        <p:spPr>
          <a:xfrm>
            <a:off x="330540" y="2219557"/>
            <a:ext cx="12343720" cy="774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sz="4500" b="1" u="sng"/>
              <a:t>Instructions</a:t>
            </a:r>
            <a:r>
              <a:t>:</a:t>
            </a:r>
          </a:p>
        </p:txBody>
      </p:sp>
      <p:sp>
        <p:nvSpPr>
          <p:cNvPr id="440" name="Enqueue(5)…"/>
          <p:cNvSpPr/>
          <p:nvPr/>
        </p:nvSpPr>
        <p:spPr>
          <a:xfrm>
            <a:off x="4793704" y="3129837"/>
            <a:ext cx="3417392"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Enqueue(5)</a:t>
            </a:r>
          </a:p>
          <a:p>
            <a:pPr algn="l"/>
            <a:r>
              <a:t>Enqueue(1)</a:t>
            </a:r>
          </a:p>
          <a:p>
            <a:pPr algn="l"/>
            <a:r>
              <a:t>Enqueue(6)</a:t>
            </a:r>
          </a:p>
          <a:p>
            <a:pPr algn="l"/>
            <a:r>
              <a:t>Enqueue(17)</a:t>
            </a:r>
          </a:p>
          <a:p>
            <a:pPr algn="l">
              <a:defRPr>
                <a:solidFill>
                  <a:schemeClr val="accent4">
                    <a:hueOff val="102361"/>
                    <a:satOff val="14118"/>
                    <a:lumOff val="10675"/>
                  </a:schemeClr>
                </a:solidFill>
              </a:defRPr>
            </a:pPr>
            <a:r>
              <a:t>Enqueue(8)</a:t>
            </a:r>
          </a:p>
        </p:txBody>
      </p:sp>
      <p:sp>
        <p:nvSpPr>
          <p:cNvPr id="441" name="5"/>
          <p:cNvSpPr/>
          <p:nvPr/>
        </p:nvSpPr>
        <p:spPr>
          <a:xfrm>
            <a:off x="1921933" y="7442200"/>
            <a:ext cx="905174" cy="905173"/>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42" name="Head"/>
          <p:cNvSpPr/>
          <p:nvPr/>
        </p:nvSpPr>
        <p:spPr>
          <a:xfrm>
            <a:off x="1766854" y="9069916"/>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4">
                    <a:hueOff val="102361"/>
                    <a:satOff val="14118"/>
                    <a:lumOff val="10675"/>
                  </a:schemeClr>
                </a:solidFill>
              </a:defRPr>
            </a:lvl1pPr>
          </a:lstStyle>
          <a:p>
            <a:r>
              <a:t>Head</a:t>
            </a:r>
          </a:p>
        </p:txBody>
      </p:sp>
      <p:sp>
        <p:nvSpPr>
          <p:cNvPr id="443" name="Line"/>
          <p:cNvSpPr/>
          <p:nvPr/>
        </p:nvSpPr>
        <p:spPr>
          <a:xfrm flipV="1">
            <a:off x="2374519" y="8486394"/>
            <a:ext cx="1" cy="6223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4" name="Tail"/>
          <p:cNvSpPr/>
          <p:nvPr/>
        </p:nvSpPr>
        <p:spPr>
          <a:xfrm>
            <a:off x="9552753" y="6016819"/>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6">
                    <a:hueOff val="-241736"/>
                    <a:satOff val="29413"/>
                    <a:lumOff val="20727"/>
                  </a:schemeClr>
                </a:solidFill>
              </a:defRPr>
            </a:lvl1pPr>
          </a:lstStyle>
          <a:p>
            <a:r>
              <a:t>Tail</a:t>
            </a:r>
          </a:p>
        </p:txBody>
      </p:sp>
      <p:sp>
        <p:nvSpPr>
          <p:cNvPr id="445" name="Line"/>
          <p:cNvSpPr/>
          <p:nvPr/>
        </p:nvSpPr>
        <p:spPr>
          <a:xfrm>
            <a:off x="10160418" y="6671885"/>
            <a:ext cx="1" cy="6223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6" name="Null"/>
          <p:cNvSpPr/>
          <p:nvPr/>
        </p:nvSpPr>
        <p:spPr>
          <a:xfrm>
            <a:off x="11669809" y="7442200"/>
            <a:ext cx="905174" cy="905173"/>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Null</a:t>
            </a:r>
          </a:p>
        </p:txBody>
      </p:sp>
      <p:sp>
        <p:nvSpPr>
          <p:cNvPr id="447" name="Line"/>
          <p:cNvSpPr/>
          <p:nvPr/>
        </p:nvSpPr>
        <p:spPr>
          <a:xfrm>
            <a:off x="3006811" y="7894786"/>
            <a:ext cx="665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8" name="6"/>
          <p:cNvSpPr/>
          <p:nvPr/>
        </p:nvSpPr>
        <p:spPr>
          <a:xfrm>
            <a:off x="5799666" y="7442200"/>
            <a:ext cx="905174" cy="905173"/>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49" name="Line"/>
          <p:cNvSpPr/>
          <p:nvPr/>
        </p:nvSpPr>
        <p:spPr>
          <a:xfrm>
            <a:off x="6884544" y="7894786"/>
            <a:ext cx="665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0" name="1"/>
          <p:cNvSpPr/>
          <p:nvPr/>
        </p:nvSpPr>
        <p:spPr>
          <a:xfrm>
            <a:off x="3853478" y="7442200"/>
            <a:ext cx="905174" cy="905173"/>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51" name="Line"/>
          <p:cNvSpPr/>
          <p:nvPr/>
        </p:nvSpPr>
        <p:spPr>
          <a:xfrm>
            <a:off x="4938356" y="7894786"/>
            <a:ext cx="665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2" name="17"/>
          <p:cNvSpPr/>
          <p:nvPr/>
        </p:nvSpPr>
        <p:spPr>
          <a:xfrm>
            <a:off x="7745855" y="7442200"/>
            <a:ext cx="905173" cy="905173"/>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53" name="Line"/>
          <p:cNvSpPr/>
          <p:nvPr/>
        </p:nvSpPr>
        <p:spPr>
          <a:xfrm>
            <a:off x="8846522" y="7894786"/>
            <a:ext cx="665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4" name="8"/>
          <p:cNvSpPr/>
          <p:nvPr/>
        </p:nvSpPr>
        <p:spPr>
          <a:xfrm>
            <a:off x="9707832" y="7442200"/>
            <a:ext cx="905174" cy="905173"/>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55" name="Line"/>
          <p:cNvSpPr/>
          <p:nvPr/>
        </p:nvSpPr>
        <p:spPr>
          <a:xfrm>
            <a:off x="10808499" y="7894786"/>
            <a:ext cx="665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Dequeuing"/>
          <p:cNvSpPr>
            <a:spLocks noGrp="1"/>
          </p:cNvSpPr>
          <p:nvPr>
            <p:ph type="title"/>
          </p:nvPr>
        </p:nvSpPr>
        <p:spPr>
          <a:prstGeom prst="rect">
            <a:avLst/>
          </a:prstGeom>
        </p:spPr>
        <p:txBody>
          <a:bodyPr/>
          <a:lstStyle/>
          <a:p>
            <a:r>
              <a:t>Dequeuing</a:t>
            </a:r>
          </a:p>
        </p:txBody>
      </p:sp>
      <p:sp>
        <p:nvSpPr>
          <p:cNvPr id="458" name="Instructions:"/>
          <p:cNvSpPr/>
          <p:nvPr/>
        </p:nvSpPr>
        <p:spPr>
          <a:xfrm>
            <a:off x="330540" y="2219557"/>
            <a:ext cx="12343720" cy="774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sz="4500" b="1" u="sng"/>
              <a:t>Instructions</a:t>
            </a:r>
            <a:r>
              <a:t>:</a:t>
            </a:r>
          </a:p>
        </p:txBody>
      </p:sp>
      <p:sp>
        <p:nvSpPr>
          <p:cNvPr id="459" name="Dequeue()…"/>
          <p:cNvSpPr/>
          <p:nvPr/>
        </p:nvSpPr>
        <p:spPr>
          <a:xfrm>
            <a:off x="4793704" y="3129837"/>
            <a:ext cx="2866877"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Dequeue()</a:t>
            </a:r>
          </a:p>
          <a:p>
            <a:pPr algn="l"/>
            <a:r>
              <a:t>Dequeue()</a:t>
            </a:r>
          </a:p>
          <a:p>
            <a:pPr algn="l"/>
            <a:r>
              <a:t>Dequeue()</a:t>
            </a:r>
          </a:p>
          <a:p>
            <a:pPr algn="l"/>
            <a:r>
              <a:t>Dequeue()</a:t>
            </a:r>
          </a:p>
          <a:p>
            <a:pPr algn="l"/>
            <a:r>
              <a:t>Dequeue()</a:t>
            </a:r>
          </a:p>
        </p:txBody>
      </p:sp>
      <p:sp>
        <p:nvSpPr>
          <p:cNvPr id="460" name="5"/>
          <p:cNvSpPr/>
          <p:nvPr/>
        </p:nvSpPr>
        <p:spPr>
          <a:xfrm>
            <a:off x="1921933" y="7442200"/>
            <a:ext cx="905174" cy="905173"/>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61" name="Head"/>
          <p:cNvSpPr/>
          <p:nvPr/>
        </p:nvSpPr>
        <p:spPr>
          <a:xfrm>
            <a:off x="1766854" y="9069916"/>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4">
                    <a:hueOff val="102361"/>
                    <a:satOff val="14118"/>
                    <a:lumOff val="10675"/>
                  </a:schemeClr>
                </a:solidFill>
              </a:defRPr>
            </a:lvl1pPr>
          </a:lstStyle>
          <a:p>
            <a:r>
              <a:t>Head</a:t>
            </a:r>
          </a:p>
        </p:txBody>
      </p:sp>
      <p:sp>
        <p:nvSpPr>
          <p:cNvPr id="462" name="Line"/>
          <p:cNvSpPr/>
          <p:nvPr/>
        </p:nvSpPr>
        <p:spPr>
          <a:xfrm flipV="1">
            <a:off x="2374519" y="8486394"/>
            <a:ext cx="1" cy="6223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3" name="Tail"/>
          <p:cNvSpPr/>
          <p:nvPr/>
        </p:nvSpPr>
        <p:spPr>
          <a:xfrm>
            <a:off x="9552753" y="6016819"/>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6">
                    <a:hueOff val="-241736"/>
                    <a:satOff val="29413"/>
                    <a:lumOff val="20727"/>
                  </a:schemeClr>
                </a:solidFill>
              </a:defRPr>
            </a:lvl1pPr>
          </a:lstStyle>
          <a:p>
            <a:r>
              <a:t>Tail</a:t>
            </a:r>
          </a:p>
        </p:txBody>
      </p:sp>
      <p:sp>
        <p:nvSpPr>
          <p:cNvPr id="464" name="Line"/>
          <p:cNvSpPr/>
          <p:nvPr/>
        </p:nvSpPr>
        <p:spPr>
          <a:xfrm>
            <a:off x="10160418" y="6671885"/>
            <a:ext cx="1" cy="6223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5" name="Null"/>
          <p:cNvSpPr/>
          <p:nvPr/>
        </p:nvSpPr>
        <p:spPr>
          <a:xfrm>
            <a:off x="11669809" y="7442200"/>
            <a:ext cx="905174" cy="905173"/>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Null</a:t>
            </a:r>
          </a:p>
        </p:txBody>
      </p:sp>
      <p:sp>
        <p:nvSpPr>
          <p:cNvPr id="466" name="Line"/>
          <p:cNvSpPr/>
          <p:nvPr/>
        </p:nvSpPr>
        <p:spPr>
          <a:xfrm>
            <a:off x="3006811" y="7894786"/>
            <a:ext cx="665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7" name="6"/>
          <p:cNvSpPr/>
          <p:nvPr/>
        </p:nvSpPr>
        <p:spPr>
          <a:xfrm>
            <a:off x="5799666" y="7442200"/>
            <a:ext cx="905174" cy="905173"/>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68" name="Line"/>
          <p:cNvSpPr/>
          <p:nvPr/>
        </p:nvSpPr>
        <p:spPr>
          <a:xfrm>
            <a:off x="6884544" y="7894786"/>
            <a:ext cx="665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9" name="1"/>
          <p:cNvSpPr/>
          <p:nvPr/>
        </p:nvSpPr>
        <p:spPr>
          <a:xfrm>
            <a:off x="3853478" y="7442200"/>
            <a:ext cx="905174" cy="905173"/>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70" name="Line"/>
          <p:cNvSpPr/>
          <p:nvPr/>
        </p:nvSpPr>
        <p:spPr>
          <a:xfrm>
            <a:off x="4938356" y="7894786"/>
            <a:ext cx="665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1" name="17"/>
          <p:cNvSpPr/>
          <p:nvPr/>
        </p:nvSpPr>
        <p:spPr>
          <a:xfrm>
            <a:off x="7745855" y="7442200"/>
            <a:ext cx="905173" cy="905173"/>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72" name="Line"/>
          <p:cNvSpPr/>
          <p:nvPr/>
        </p:nvSpPr>
        <p:spPr>
          <a:xfrm>
            <a:off x="8846522" y="7894786"/>
            <a:ext cx="665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3" name="8"/>
          <p:cNvSpPr/>
          <p:nvPr/>
        </p:nvSpPr>
        <p:spPr>
          <a:xfrm>
            <a:off x="9707832" y="7442200"/>
            <a:ext cx="905174" cy="905173"/>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74" name="Line"/>
          <p:cNvSpPr/>
          <p:nvPr/>
        </p:nvSpPr>
        <p:spPr>
          <a:xfrm>
            <a:off x="10808499" y="7894786"/>
            <a:ext cx="665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Dequeuing"/>
          <p:cNvSpPr>
            <a:spLocks noGrp="1"/>
          </p:cNvSpPr>
          <p:nvPr>
            <p:ph type="title"/>
          </p:nvPr>
        </p:nvSpPr>
        <p:spPr>
          <a:prstGeom prst="rect">
            <a:avLst/>
          </a:prstGeom>
        </p:spPr>
        <p:txBody>
          <a:bodyPr/>
          <a:lstStyle/>
          <a:p>
            <a:r>
              <a:t>Dequeuing</a:t>
            </a:r>
          </a:p>
        </p:txBody>
      </p:sp>
      <p:sp>
        <p:nvSpPr>
          <p:cNvPr id="477" name="Instructions:"/>
          <p:cNvSpPr/>
          <p:nvPr/>
        </p:nvSpPr>
        <p:spPr>
          <a:xfrm>
            <a:off x="330540" y="2219557"/>
            <a:ext cx="12343720" cy="774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sz="4500" b="1" u="sng"/>
              <a:t>Instructions</a:t>
            </a:r>
            <a:r>
              <a:t>:</a:t>
            </a:r>
          </a:p>
        </p:txBody>
      </p:sp>
      <p:sp>
        <p:nvSpPr>
          <p:cNvPr id="478" name="Dequeue()…"/>
          <p:cNvSpPr/>
          <p:nvPr/>
        </p:nvSpPr>
        <p:spPr>
          <a:xfrm>
            <a:off x="4793704" y="3129837"/>
            <a:ext cx="2866877"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a:solidFill>
                  <a:schemeClr val="accent4">
                    <a:hueOff val="102361"/>
                    <a:satOff val="14118"/>
                    <a:lumOff val="10675"/>
                  </a:schemeClr>
                </a:solidFill>
              </a:defRPr>
            </a:pPr>
            <a:r>
              <a:t>Dequeue()</a:t>
            </a:r>
          </a:p>
          <a:p>
            <a:pPr algn="l"/>
            <a:r>
              <a:t>Dequeue()</a:t>
            </a:r>
          </a:p>
          <a:p>
            <a:pPr algn="l"/>
            <a:r>
              <a:t>Dequeue()</a:t>
            </a:r>
          </a:p>
          <a:p>
            <a:pPr algn="l"/>
            <a:r>
              <a:t>Dequeue()</a:t>
            </a:r>
          </a:p>
          <a:p>
            <a:pPr algn="l"/>
            <a:r>
              <a:t>Dequeue()</a:t>
            </a:r>
          </a:p>
        </p:txBody>
      </p:sp>
      <p:sp>
        <p:nvSpPr>
          <p:cNvPr id="479" name="5"/>
          <p:cNvSpPr/>
          <p:nvPr/>
        </p:nvSpPr>
        <p:spPr>
          <a:xfrm>
            <a:off x="1921933" y="7442200"/>
            <a:ext cx="905174" cy="905173"/>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a:latin typeface="+mn-lt"/>
                <a:ea typeface="+mn-ea"/>
                <a:cs typeface="+mn-cs"/>
                <a:sym typeface="Helvetica Light"/>
              </a:defRPr>
            </a:lvl1pPr>
          </a:lstStyle>
          <a:p>
            <a:r>
              <a:t>5</a:t>
            </a:r>
          </a:p>
        </p:txBody>
      </p:sp>
      <p:sp>
        <p:nvSpPr>
          <p:cNvPr id="480" name="Head"/>
          <p:cNvSpPr/>
          <p:nvPr/>
        </p:nvSpPr>
        <p:spPr>
          <a:xfrm>
            <a:off x="3698399" y="9086849"/>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4">
                    <a:hueOff val="102361"/>
                    <a:satOff val="14118"/>
                    <a:lumOff val="10675"/>
                  </a:schemeClr>
                </a:solidFill>
              </a:defRPr>
            </a:lvl1pPr>
          </a:lstStyle>
          <a:p>
            <a:r>
              <a:t>Head</a:t>
            </a:r>
          </a:p>
        </p:txBody>
      </p:sp>
      <p:sp>
        <p:nvSpPr>
          <p:cNvPr id="481" name="Line"/>
          <p:cNvSpPr/>
          <p:nvPr/>
        </p:nvSpPr>
        <p:spPr>
          <a:xfrm flipV="1">
            <a:off x="4306065" y="8503327"/>
            <a:ext cx="1" cy="6223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2" name="Tail"/>
          <p:cNvSpPr/>
          <p:nvPr/>
        </p:nvSpPr>
        <p:spPr>
          <a:xfrm>
            <a:off x="9552753" y="6016819"/>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6">
                    <a:hueOff val="-241736"/>
                    <a:satOff val="29413"/>
                    <a:lumOff val="20727"/>
                  </a:schemeClr>
                </a:solidFill>
              </a:defRPr>
            </a:lvl1pPr>
          </a:lstStyle>
          <a:p>
            <a:r>
              <a:t>Tail</a:t>
            </a:r>
          </a:p>
        </p:txBody>
      </p:sp>
      <p:sp>
        <p:nvSpPr>
          <p:cNvPr id="483" name="Line"/>
          <p:cNvSpPr/>
          <p:nvPr/>
        </p:nvSpPr>
        <p:spPr>
          <a:xfrm>
            <a:off x="10160418" y="6671885"/>
            <a:ext cx="1" cy="6223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4" name="Null"/>
          <p:cNvSpPr/>
          <p:nvPr/>
        </p:nvSpPr>
        <p:spPr>
          <a:xfrm>
            <a:off x="11669809" y="7442200"/>
            <a:ext cx="905174" cy="905173"/>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Null</a:t>
            </a:r>
          </a:p>
        </p:txBody>
      </p:sp>
      <p:sp>
        <p:nvSpPr>
          <p:cNvPr id="485" name="6"/>
          <p:cNvSpPr/>
          <p:nvPr/>
        </p:nvSpPr>
        <p:spPr>
          <a:xfrm>
            <a:off x="5799666" y="7442200"/>
            <a:ext cx="905174" cy="905173"/>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86" name="Line"/>
          <p:cNvSpPr/>
          <p:nvPr/>
        </p:nvSpPr>
        <p:spPr>
          <a:xfrm>
            <a:off x="6884544" y="7894786"/>
            <a:ext cx="665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7" name="1"/>
          <p:cNvSpPr/>
          <p:nvPr/>
        </p:nvSpPr>
        <p:spPr>
          <a:xfrm>
            <a:off x="3853478" y="7442200"/>
            <a:ext cx="905174" cy="905173"/>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88" name="Line"/>
          <p:cNvSpPr/>
          <p:nvPr/>
        </p:nvSpPr>
        <p:spPr>
          <a:xfrm>
            <a:off x="4938356" y="7894786"/>
            <a:ext cx="665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9" name="17"/>
          <p:cNvSpPr/>
          <p:nvPr/>
        </p:nvSpPr>
        <p:spPr>
          <a:xfrm>
            <a:off x="7745855" y="7442200"/>
            <a:ext cx="905173" cy="905173"/>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90" name="Line"/>
          <p:cNvSpPr/>
          <p:nvPr/>
        </p:nvSpPr>
        <p:spPr>
          <a:xfrm>
            <a:off x="8846522" y="7894786"/>
            <a:ext cx="665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1" name="8"/>
          <p:cNvSpPr/>
          <p:nvPr/>
        </p:nvSpPr>
        <p:spPr>
          <a:xfrm>
            <a:off x="9707832" y="7442200"/>
            <a:ext cx="905174" cy="905173"/>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92" name="Line"/>
          <p:cNvSpPr/>
          <p:nvPr/>
        </p:nvSpPr>
        <p:spPr>
          <a:xfrm>
            <a:off x="10808499" y="7894786"/>
            <a:ext cx="665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3" name="Null"/>
          <p:cNvSpPr/>
          <p:nvPr/>
        </p:nvSpPr>
        <p:spPr>
          <a:xfrm>
            <a:off x="1921933" y="7442200"/>
            <a:ext cx="905174" cy="905173"/>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Null</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 name="Dequeuing"/>
          <p:cNvSpPr>
            <a:spLocks noGrp="1"/>
          </p:cNvSpPr>
          <p:nvPr>
            <p:ph type="title"/>
          </p:nvPr>
        </p:nvSpPr>
        <p:spPr>
          <a:prstGeom prst="rect">
            <a:avLst/>
          </a:prstGeom>
        </p:spPr>
        <p:txBody>
          <a:bodyPr/>
          <a:lstStyle/>
          <a:p>
            <a:r>
              <a:t>Dequeuing</a:t>
            </a:r>
          </a:p>
        </p:txBody>
      </p:sp>
      <p:sp>
        <p:nvSpPr>
          <p:cNvPr id="498" name="Instructions:"/>
          <p:cNvSpPr/>
          <p:nvPr/>
        </p:nvSpPr>
        <p:spPr>
          <a:xfrm>
            <a:off x="330540" y="2219557"/>
            <a:ext cx="12343720" cy="774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sz="4500" b="1" u="sng"/>
              <a:t>Instructions</a:t>
            </a:r>
            <a:r>
              <a:t>:</a:t>
            </a:r>
          </a:p>
        </p:txBody>
      </p:sp>
      <p:sp>
        <p:nvSpPr>
          <p:cNvPr id="499" name="Dequeue()…"/>
          <p:cNvSpPr/>
          <p:nvPr/>
        </p:nvSpPr>
        <p:spPr>
          <a:xfrm>
            <a:off x="4793704" y="3129837"/>
            <a:ext cx="2866877"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Dequeue()</a:t>
            </a:r>
          </a:p>
          <a:p>
            <a:pPr algn="l">
              <a:defRPr>
                <a:solidFill>
                  <a:schemeClr val="accent4">
                    <a:hueOff val="102361"/>
                    <a:satOff val="14118"/>
                    <a:lumOff val="10675"/>
                  </a:schemeClr>
                </a:solidFill>
              </a:defRPr>
            </a:pPr>
            <a:r>
              <a:t>Dequeue()</a:t>
            </a:r>
          </a:p>
          <a:p>
            <a:pPr algn="l"/>
            <a:r>
              <a:t>Dequeue()</a:t>
            </a:r>
          </a:p>
          <a:p>
            <a:pPr algn="l"/>
            <a:r>
              <a:t>Dequeue()</a:t>
            </a:r>
          </a:p>
          <a:p>
            <a:pPr algn="l"/>
            <a:r>
              <a:t>Dequeue()</a:t>
            </a:r>
          </a:p>
        </p:txBody>
      </p:sp>
      <p:sp>
        <p:nvSpPr>
          <p:cNvPr id="500" name="Head"/>
          <p:cNvSpPr/>
          <p:nvPr/>
        </p:nvSpPr>
        <p:spPr>
          <a:xfrm>
            <a:off x="5619477" y="9103783"/>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4">
                    <a:hueOff val="102361"/>
                    <a:satOff val="14118"/>
                    <a:lumOff val="10675"/>
                  </a:schemeClr>
                </a:solidFill>
              </a:defRPr>
            </a:lvl1pPr>
          </a:lstStyle>
          <a:p>
            <a:r>
              <a:t>Head</a:t>
            </a:r>
          </a:p>
        </p:txBody>
      </p:sp>
      <p:sp>
        <p:nvSpPr>
          <p:cNvPr id="501" name="Line"/>
          <p:cNvSpPr/>
          <p:nvPr/>
        </p:nvSpPr>
        <p:spPr>
          <a:xfrm flipV="1">
            <a:off x="6227142" y="8520260"/>
            <a:ext cx="1" cy="6223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02" name="Tail"/>
          <p:cNvSpPr/>
          <p:nvPr/>
        </p:nvSpPr>
        <p:spPr>
          <a:xfrm>
            <a:off x="9552753" y="6016819"/>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6">
                    <a:hueOff val="-241736"/>
                    <a:satOff val="29413"/>
                    <a:lumOff val="20727"/>
                  </a:schemeClr>
                </a:solidFill>
              </a:defRPr>
            </a:lvl1pPr>
          </a:lstStyle>
          <a:p>
            <a:r>
              <a:t>Tail</a:t>
            </a:r>
          </a:p>
        </p:txBody>
      </p:sp>
      <p:sp>
        <p:nvSpPr>
          <p:cNvPr id="503" name="Line"/>
          <p:cNvSpPr/>
          <p:nvPr/>
        </p:nvSpPr>
        <p:spPr>
          <a:xfrm>
            <a:off x="10160418" y="6671885"/>
            <a:ext cx="1" cy="6223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04" name="Null"/>
          <p:cNvSpPr/>
          <p:nvPr/>
        </p:nvSpPr>
        <p:spPr>
          <a:xfrm>
            <a:off x="11669809" y="7442200"/>
            <a:ext cx="905174" cy="905173"/>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Null</a:t>
            </a:r>
          </a:p>
        </p:txBody>
      </p:sp>
      <p:sp>
        <p:nvSpPr>
          <p:cNvPr id="505" name="6"/>
          <p:cNvSpPr/>
          <p:nvPr/>
        </p:nvSpPr>
        <p:spPr>
          <a:xfrm>
            <a:off x="5799666" y="7442200"/>
            <a:ext cx="905174" cy="905173"/>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06" name="Line"/>
          <p:cNvSpPr/>
          <p:nvPr/>
        </p:nvSpPr>
        <p:spPr>
          <a:xfrm>
            <a:off x="6884544" y="7894786"/>
            <a:ext cx="665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07" name="17"/>
          <p:cNvSpPr/>
          <p:nvPr/>
        </p:nvSpPr>
        <p:spPr>
          <a:xfrm>
            <a:off x="7745855" y="7442200"/>
            <a:ext cx="905173" cy="905173"/>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08" name="Line"/>
          <p:cNvSpPr/>
          <p:nvPr/>
        </p:nvSpPr>
        <p:spPr>
          <a:xfrm>
            <a:off x="8846522" y="7894786"/>
            <a:ext cx="665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09" name="8"/>
          <p:cNvSpPr/>
          <p:nvPr/>
        </p:nvSpPr>
        <p:spPr>
          <a:xfrm>
            <a:off x="9707832" y="7442200"/>
            <a:ext cx="905174" cy="905173"/>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10" name="Line"/>
          <p:cNvSpPr/>
          <p:nvPr/>
        </p:nvSpPr>
        <p:spPr>
          <a:xfrm>
            <a:off x="10808499" y="7894786"/>
            <a:ext cx="665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1" name="Null"/>
          <p:cNvSpPr/>
          <p:nvPr/>
        </p:nvSpPr>
        <p:spPr>
          <a:xfrm>
            <a:off x="3853478" y="7442200"/>
            <a:ext cx="905174" cy="905173"/>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Null</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Dequeuing"/>
          <p:cNvSpPr>
            <a:spLocks noGrp="1"/>
          </p:cNvSpPr>
          <p:nvPr>
            <p:ph type="title"/>
          </p:nvPr>
        </p:nvSpPr>
        <p:spPr>
          <a:prstGeom prst="rect">
            <a:avLst/>
          </a:prstGeom>
        </p:spPr>
        <p:txBody>
          <a:bodyPr/>
          <a:lstStyle/>
          <a:p>
            <a:r>
              <a:t>Dequeuing</a:t>
            </a:r>
          </a:p>
        </p:txBody>
      </p:sp>
      <p:sp>
        <p:nvSpPr>
          <p:cNvPr id="516" name="Instructions:"/>
          <p:cNvSpPr/>
          <p:nvPr/>
        </p:nvSpPr>
        <p:spPr>
          <a:xfrm>
            <a:off x="330540" y="2219557"/>
            <a:ext cx="12343720" cy="774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sz="4500" b="1" u="sng"/>
              <a:t>Instructions</a:t>
            </a:r>
            <a:r>
              <a:t>:</a:t>
            </a:r>
          </a:p>
        </p:txBody>
      </p:sp>
      <p:sp>
        <p:nvSpPr>
          <p:cNvPr id="517" name="Dequeue()…"/>
          <p:cNvSpPr/>
          <p:nvPr/>
        </p:nvSpPr>
        <p:spPr>
          <a:xfrm>
            <a:off x="4793704" y="3129837"/>
            <a:ext cx="2866877"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Dequeue()</a:t>
            </a:r>
          </a:p>
          <a:p>
            <a:pPr algn="l"/>
            <a:r>
              <a:t>Dequeue()</a:t>
            </a:r>
          </a:p>
          <a:p>
            <a:pPr algn="l">
              <a:defRPr>
                <a:solidFill>
                  <a:schemeClr val="accent4">
                    <a:hueOff val="102361"/>
                    <a:satOff val="14118"/>
                    <a:lumOff val="10675"/>
                  </a:schemeClr>
                </a:solidFill>
              </a:defRPr>
            </a:pPr>
            <a:r>
              <a:t>Dequeue()</a:t>
            </a:r>
          </a:p>
          <a:p>
            <a:pPr algn="l"/>
            <a:r>
              <a:t>Dequeue()</a:t>
            </a:r>
          </a:p>
          <a:p>
            <a:pPr algn="l"/>
            <a:r>
              <a:t>Dequeue()</a:t>
            </a:r>
          </a:p>
        </p:txBody>
      </p:sp>
      <p:sp>
        <p:nvSpPr>
          <p:cNvPr id="518" name="Head"/>
          <p:cNvSpPr/>
          <p:nvPr/>
        </p:nvSpPr>
        <p:spPr>
          <a:xfrm>
            <a:off x="7590776" y="9086849"/>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4">
                    <a:hueOff val="102361"/>
                    <a:satOff val="14118"/>
                    <a:lumOff val="10675"/>
                  </a:schemeClr>
                </a:solidFill>
              </a:defRPr>
            </a:lvl1pPr>
          </a:lstStyle>
          <a:p>
            <a:r>
              <a:t>Head</a:t>
            </a:r>
          </a:p>
        </p:txBody>
      </p:sp>
      <p:sp>
        <p:nvSpPr>
          <p:cNvPr id="519" name="Line"/>
          <p:cNvSpPr/>
          <p:nvPr/>
        </p:nvSpPr>
        <p:spPr>
          <a:xfrm flipV="1">
            <a:off x="8198441" y="8503327"/>
            <a:ext cx="1" cy="6223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0" name="Tail"/>
          <p:cNvSpPr/>
          <p:nvPr/>
        </p:nvSpPr>
        <p:spPr>
          <a:xfrm>
            <a:off x="9552753" y="6016819"/>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6">
                    <a:hueOff val="-241736"/>
                    <a:satOff val="29413"/>
                    <a:lumOff val="20727"/>
                  </a:schemeClr>
                </a:solidFill>
              </a:defRPr>
            </a:lvl1pPr>
          </a:lstStyle>
          <a:p>
            <a:r>
              <a:t>Tail</a:t>
            </a:r>
          </a:p>
        </p:txBody>
      </p:sp>
      <p:sp>
        <p:nvSpPr>
          <p:cNvPr id="521" name="Line"/>
          <p:cNvSpPr/>
          <p:nvPr/>
        </p:nvSpPr>
        <p:spPr>
          <a:xfrm>
            <a:off x="10160418" y="6671885"/>
            <a:ext cx="1" cy="6223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2" name="Null"/>
          <p:cNvSpPr/>
          <p:nvPr/>
        </p:nvSpPr>
        <p:spPr>
          <a:xfrm>
            <a:off x="11669809" y="7442200"/>
            <a:ext cx="905174" cy="905173"/>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Null</a:t>
            </a:r>
          </a:p>
        </p:txBody>
      </p:sp>
      <p:sp>
        <p:nvSpPr>
          <p:cNvPr id="523" name="17"/>
          <p:cNvSpPr/>
          <p:nvPr/>
        </p:nvSpPr>
        <p:spPr>
          <a:xfrm>
            <a:off x="7745855" y="7442200"/>
            <a:ext cx="905173" cy="905173"/>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24" name="Line"/>
          <p:cNvSpPr/>
          <p:nvPr/>
        </p:nvSpPr>
        <p:spPr>
          <a:xfrm>
            <a:off x="8846522" y="7894786"/>
            <a:ext cx="665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5" name="8"/>
          <p:cNvSpPr/>
          <p:nvPr/>
        </p:nvSpPr>
        <p:spPr>
          <a:xfrm>
            <a:off x="9707832" y="7442200"/>
            <a:ext cx="905174" cy="905173"/>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26" name="Line"/>
          <p:cNvSpPr/>
          <p:nvPr/>
        </p:nvSpPr>
        <p:spPr>
          <a:xfrm>
            <a:off x="10808499" y="7894786"/>
            <a:ext cx="665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7" name="Null"/>
          <p:cNvSpPr/>
          <p:nvPr/>
        </p:nvSpPr>
        <p:spPr>
          <a:xfrm>
            <a:off x="5799666" y="7442200"/>
            <a:ext cx="905174" cy="905173"/>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Null</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 name="Dequeuing"/>
          <p:cNvSpPr>
            <a:spLocks noGrp="1"/>
          </p:cNvSpPr>
          <p:nvPr>
            <p:ph type="title"/>
          </p:nvPr>
        </p:nvSpPr>
        <p:spPr>
          <a:prstGeom prst="rect">
            <a:avLst/>
          </a:prstGeom>
        </p:spPr>
        <p:txBody>
          <a:bodyPr/>
          <a:lstStyle/>
          <a:p>
            <a:r>
              <a:t>Dequeuing</a:t>
            </a:r>
          </a:p>
        </p:txBody>
      </p:sp>
      <p:sp>
        <p:nvSpPr>
          <p:cNvPr id="530" name="Instructions:"/>
          <p:cNvSpPr/>
          <p:nvPr/>
        </p:nvSpPr>
        <p:spPr>
          <a:xfrm>
            <a:off x="330540" y="2219557"/>
            <a:ext cx="12343720" cy="774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sz="4500" b="1" u="sng"/>
              <a:t>Instructions</a:t>
            </a:r>
            <a:r>
              <a:t>:</a:t>
            </a:r>
          </a:p>
        </p:txBody>
      </p:sp>
      <p:sp>
        <p:nvSpPr>
          <p:cNvPr id="531" name="Dequeue()…"/>
          <p:cNvSpPr/>
          <p:nvPr/>
        </p:nvSpPr>
        <p:spPr>
          <a:xfrm>
            <a:off x="4793704" y="3129837"/>
            <a:ext cx="2866877"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Dequeue()</a:t>
            </a:r>
          </a:p>
          <a:p>
            <a:pPr algn="l"/>
            <a:r>
              <a:t>Dequeue()</a:t>
            </a:r>
          </a:p>
          <a:p>
            <a:pPr algn="l"/>
            <a:r>
              <a:t>Dequeue()</a:t>
            </a:r>
          </a:p>
          <a:p>
            <a:pPr algn="l">
              <a:defRPr>
                <a:solidFill>
                  <a:schemeClr val="accent4">
                    <a:hueOff val="102361"/>
                    <a:satOff val="14118"/>
                    <a:lumOff val="10675"/>
                  </a:schemeClr>
                </a:solidFill>
              </a:defRPr>
            </a:pPr>
            <a:r>
              <a:t>Dequeue()</a:t>
            </a:r>
          </a:p>
          <a:p>
            <a:pPr algn="l"/>
            <a:r>
              <a:t>Dequeue()</a:t>
            </a:r>
          </a:p>
        </p:txBody>
      </p:sp>
      <p:sp>
        <p:nvSpPr>
          <p:cNvPr id="532" name="Head"/>
          <p:cNvSpPr/>
          <p:nvPr/>
        </p:nvSpPr>
        <p:spPr>
          <a:xfrm>
            <a:off x="9552753" y="9078909"/>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4">
                    <a:hueOff val="102361"/>
                    <a:satOff val="14118"/>
                    <a:lumOff val="10675"/>
                  </a:schemeClr>
                </a:solidFill>
              </a:defRPr>
            </a:lvl1pPr>
          </a:lstStyle>
          <a:p>
            <a:r>
              <a:t>Head</a:t>
            </a:r>
          </a:p>
        </p:txBody>
      </p:sp>
      <p:sp>
        <p:nvSpPr>
          <p:cNvPr id="533" name="Line"/>
          <p:cNvSpPr/>
          <p:nvPr/>
        </p:nvSpPr>
        <p:spPr>
          <a:xfrm flipV="1">
            <a:off x="10160418" y="8495386"/>
            <a:ext cx="1" cy="6223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4" name="Tail"/>
          <p:cNvSpPr/>
          <p:nvPr/>
        </p:nvSpPr>
        <p:spPr>
          <a:xfrm>
            <a:off x="9552753" y="6016819"/>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6">
                    <a:hueOff val="-241736"/>
                    <a:satOff val="29413"/>
                    <a:lumOff val="20727"/>
                  </a:schemeClr>
                </a:solidFill>
              </a:defRPr>
            </a:lvl1pPr>
          </a:lstStyle>
          <a:p>
            <a:r>
              <a:t>Tail</a:t>
            </a:r>
          </a:p>
        </p:txBody>
      </p:sp>
      <p:sp>
        <p:nvSpPr>
          <p:cNvPr id="535" name="Line"/>
          <p:cNvSpPr/>
          <p:nvPr/>
        </p:nvSpPr>
        <p:spPr>
          <a:xfrm>
            <a:off x="10160418" y="6671885"/>
            <a:ext cx="1" cy="6223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6" name="Null"/>
          <p:cNvSpPr/>
          <p:nvPr/>
        </p:nvSpPr>
        <p:spPr>
          <a:xfrm>
            <a:off x="11669809" y="7442200"/>
            <a:ext cx="905174" cy="905173"/>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Null</a:t>
            </a:r>
          </a:p>
        </p:txBody>
      </p:sp>
      <p:sp>
        <p:nvSpPr>
          <p:cNvPr id="537" name="17"/>
          <p:cNvSpPr/>
          <p:nvPr/>
        </p:nvSpPr>
        <p:spPr>
          <a:xfrm>
            <a:off x="7745855" y="7442200"/>
            <a:ext cx="905173" cy="905173"/>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38" name="8"/>
          <p:cNvSpPr/>
          <p:nvPr/>
        </p:nvSpPr>
        <p:spPr>
          <a:xfrm>
            <a:off x="9707832" y="7442200"/>
            <a:ext cx="905174" cy="905173"/>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39" name="Line"/>
          <p:cNvSpPr/>
          <p:nvPr/>
        </p:nvSpPr>
        <p:spPr>
          <a:xfrm>
            <a:off x="10808499" y="7894786"/>
            <a:ext cx="665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0" name="Null"/>
          <p:cNvSpPr/>
          <p:nvPr/>
        </p:nvSpPr>
        <p:spPr>
          <a:xfrm>
            <a:off x="7745855" y="7442200"/>
            <a:ext cx="905173" cy="905173"/>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Null</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 name="Dequeuing"/>
          <p:cNvSpPr>
            <a:spLocks noGrp="1"/>
          </p:cNvSpPr>
          <p:nvPr>
            <p:ph type="title"/>
          </p:nvPr>
        </p:nvSpPr>
        <p:spPr>
          <a:prstGeom prst="rect">
            <a:avLst/>
          </a:prstGeom>
        </p:spPr>
        <p:txBody>
          <a:bodyPr/>
          <a:lstStyle/>
          <a:p>
            <a:r>
              <a:t>Dequeuing</a:t>
            </a:r>
          </a:p>
        </p:txBody>
      </p:sp>
      <p:sp>
        <p:nvSpPr>
          <p:cNvPr id="543" name="Instructions:"/>
          <p:cNvSpPr/>
          <p:nvPr/>
        </p:nvSpPr>
        <p:spPr>
          <a:xfrm>
            <a:off x="330540" y="2219557"/>
            <a:ext cx="12343720" cy="774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sz="4500" b="1" u="sng"/>
              <a:t>Instructions</a:t>
            </a:r>
            <a:r>
              <a:t>:</a:t>
            </a:r>
          </a:p>
        </p:txBody>
      </p:sp>
      <p:sp>
        <p:nvSpPr>
          <p:cNvPr id="544" name="Dequeue()…"/>
          <p:cNvSpPr/>
          <p:nvPr/>
        </p:nvSpPr>
        <p:spPr>
          <a:xfrm>
            <a:off x="4793704" y="3129837"/>
            <a:ext cx="2866877"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Dequeue()</a:t>
            </a:r>
          </a:p>
          <a:p>
            <a:pPr algn="l"/>
            <a:r>
              <a:t>Dequeue()</a:t>
            </a:r>
          </a:p>
          <a:p>
            <a:pPr algn="l"/>
            <a:r>
              <a:t>Dequeue()</a:t>
            </a:r>
          </a:p>
          <a:p>
            <a:pPr algn="l"/>
            <a:r>
              <a:t>Dequeue()</a:t>
            </a:r>
          </a:p>
          <a:p>
            <a:pPr algn="l">
              <a:defRPr>
                <a:solidFill>
                  <a:schemeClr val="accent4">
                    <a:hueOff val="102361"/>
                    <a:satOff val="14118"/>
                    <a:lumOff val="10675"/>
                  </a:schemeClr>
                </a:solidFill>
              </a:defRPr>
            </a:pPr>
            <a:r>
              <a:t>Dequeue()</a:t>
            </a:r>
          </a:p>
        </p:txBody>
      </p:sp>
      <p:sp>
        <p:nvSpPr>
          <p:cNvPr id="545" name="Head"/>
          <p:cNvSpPr/>
          <p:nvPr/>
        </p:nvSpPr>
        <p:spPr>
          <a:xfrm>
            <a:off x="9552753" y="9078909"/>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4">
                    <a:hueOff val="102361"/>
                    <a:satOff val="14118"/>
                    <a:lumOff val="10675"/>
                  </a:schemeClr>
                </a:solidFill>
              </a:defRPr>
            </a:lvl1pPr>
          </a:lstStyle>
          <a:p>
            <a:r>
              <a:t>Head</a:t>
            </a:r>
          </a:p>
        </p:txBody>
      </p:sp>
      <p:sp>
        <p:nvSpPr>
          <p:cNvPr id="546" name="Line"/>
          <p:cNvSpPr/>
          <p:nvPr/>
        </p:nvSpPr>
        <p:spPr>
          <a:xfrm flipV="1">
            <a:off x="10160418" y="8495386"/>
            <a:ext cx="1" cy="6223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7" name="Tail"/>
          <p:cNvSpPr/>
          <p:nvPr/>
        </p:nvSpPr>
        <p:spPr>
          <a:xfrm>
            <a:off x="9552753" y="6016819"/>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6">
                    <a:hueOff val="-241736"/>
                    <a:satOff val="29413"/>
                    <a:lumOff val="20727"/>
                  </a:schemeClr>
                </a:solidFill>
              </a:defRPr>
            </a:lvl1pPr>
          </a:lstStyle>
          <a:p>
            <a:r>
              <a:t>Tail</a:t>
            </a:r>
          </a:p>
        </p:txBody>
      </p:sp>
      <p:sp>
        <p:nvSpPr>
          <p:cNvPr id="548" name="Line"/>
          <p:cNvSpPr/>
          <p:nvPr/>
        </p:nvSpPr>
        <p:spPr>
          <a:xfrm>
            <a:off x="10160418" y="6671885"/>
            <a:ext cx="1" cy="6223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9" name="Null"/>
          <p:cNvSpPr/>
          <p:nvPr/>
        </p:nvSpPr>
        <p:spPr>
          <a:xfrm>
            <a:off x="9707832" y="7442200"/>
            <a:ext cx="905174" cy="905173"/>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Null</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 name="Queue Example - BFS"/>
          <p:cNvSpPr>
            <a:spLocks noGrp="1"/>
          </p:cNvSpPr>
          <p:nvPr>
            <p:ph type="title"/>
          </p:nvPr>
        </p:nvSpPr>
        <p:spPr>
          <a:xfrm>
            <a:off x="-208459" y="-77360"/>
            <a:ext cx="13421718" cy="2159001"/>
          </a:xfrm>
          <a:prstGeom prst="rect">
            <a:avLst/>
          </a:prstGeom>
        </p:spPr>
        <p:txBody>
          <a:bodyPr/>
          <a:lstStyle>
            <a:lvl1pPr>
              <a:defRPr sz="7800" b="1"/>
            </a:lvl1pPr>
          </a:lstStyle>
          <a:p>
            <a:r>
              <a:t>Queue Example - BFS</a:t>
            </a:r>
          </a:p>
        </p:txBody>
      </p:sp>
      <p:sp>
        <p:nvSpPr>
          <p:cNvPr id="554" name="7"/>
          <p:cNvSpPr/>
          <p:nvPr/>
        </p:nvSpPr>
        <p:spPr>
          <a:xfrm>
            <a:off x="7364256" y="5655907"/>
            <a:ext cx="670919" cy="66465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a:latin typeface="+mn-lt"/>
                <a:ea typeface="+mn-ea"/>
                <a:cs typeface="+mn-cs"/>
                <a:sym typeface="Helvetica Light"/>
              </a:defRPr>
            </a:lvl1pPr>
          </a:lstStyle>
          <a:p>
            <a:r>
              <a:t>7</a:t>
            </a:r>
          </a:p>
        </p:txBody>
      </p:sp>
      <p:sp>
        <p:nvSpPr>
          <p:cNvPr id="555" name="3"/>
          <p:cNvSpPr/>
          <p:nvPr/>
        </p:nvSpPr>
        <p:spPr>
          <a:xfrm>
            <a:off x="8118931" y="4063670"/>
            <a:ext cx="670919" cy="66465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56" name="11"/>
          <p:cNvSpPr/>
          <p:nvPr/>
        </p:nvSpPr>
        <p:spPr>
          <a:xfrm>
            <a:off x="7853647" y="7532535"/>
            <a:ext cx="670919" cy="66465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57" name="10"/>
          <p:cNvSpPr/>
          <p:nvPr/>
        </p:nvSpPr>
        <p:spPr>
          <a:xfrm>
            <a:off x="5680438" y="6661703"/>
            <a:ext cx="670919" cy="66465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558" name="8"/>
          <p:cNvSpPr/>
          <p:nvPr/>
        </p:nvSpPr>
        <p:spPr>
          <a:xfrm>
            <a:off x="5860932" y="4612603"/>
            <a:ext cx="670918" cy="66465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59" name="6"/>
          <p:cNvSpPr/>
          <p:nvPr/>
        </p:nvSpPr>
        <p:spPr>
          <a:xfrm>
            <a:off x="9304512" y="5871343"/>
            <a:ext cx="670919" cy="66464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60" name="9"/>
          <p:cNvSpPr/>
          <p:nvPr/>
        </p:nvSpPr>
        <p:spPr>
          <a:xfrm>
            <a:off x="4119778" y="5655907"/>
            <a:ext cx="670918" cy="66465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561" name="1"/>
          <p:cNvSpPr/>
          <p:nvPr/>
        </p:nvSpPr>
        <p:spPr>
          <a:xfrm>
            <a:off x="3903878" y="3752346"/>
            <a:ext cx="670918" cy="66465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62" name="2"/>
          <p:cNvSpPr/>
          <p:nvPr/>
        </p:nvSpPr>
        <p:spPr>
          <a:xfrm>
            <a:off x="7209360" y="2809482"/>
            <a:ext cx="670919" cy="66465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63" name="5"/>
          <p:cNvSpPr/>
          <p:nvPr/>
        </p:nvSpPr>
        <p:spPr>
          <a:xfrm>
            <a:off x="10176053" y="4260065"/>
            <a:ext cx="670918" cy="66465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64" name="4"/>
          <p:cNvSpPr/>
          <p:nvPr/>
        </p:nvSpPr>
        <p:spPr>
          <a:xfrm>
            <a:off x="9072709" y="2809482"/>
            <a:ext cx="670918" cy="66465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65" name="Line"/>
          <p:cNvSpPr/>
          <p:nvPr/>
        </p:nvSpPr>
        <p:spPr>
          <a:xfrm flipH="1" flipV="1">
            <a:off x="4556697" y="4277725"/>
            <a:ext cx="1201347" cy="486037"/>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6" name="Line"/>
          <p:cNvSpPr/>
          <p:nvPr/>
        </p:nvSpPr>
        <p:spPr>
          <a:xfrm flipV="1">
            <a:off x="4814435" y="5182152"/>
            <a:ext cx="1041471" cy="642363"/>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7" name="Line"/>
          <p:cNvSpPr/>
          <p:nvPr/>
        </p:nvSpPr>
        <p:spPr>
          <a:xfrm flipH="1" flipV="1">
            <a:off x="8069170" y="6102845"/>
            <a:ext cx="1162725" cy="55166"/>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8" name="Line"/>
          <p:cNvSpPr/>
          <p:nvPr/>
        </p:nvSpPr>
        <p:spPr>
          <a:xfrm flipH="1">
            <a:off x="6341738" y="6187243"/>
            <a:ext cx="980465" cy="631028"/>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9" name="Line"/>
          <p:cNvSpPr/>
          <p:nvPr/>
        </p:nvSpPr>
        <p:spPr>
          <a:xfrm>
            <a:off x="7802046" y="6403399"/>
            <a:ext cx="243838" cy="1046295"/>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0" name="Line"/>
          <p:cNvSpPr/>
          <p:nvPr/>
        </p:nvSpPr>
        <p:spPr>
          <a:xfrm flipH="1">
            <a:off x="7858760" y="4750545"/>
            <a:ext cx="430478" cy="894642"/>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1" name="Line"/>
          <p:cNvSpPr/>
          <p:nvPr/>
        </p:nvSpPr>
        <p:spPr>
          <a:xfrm flipH="1">
            <a:off x="9728335" y="4876744"/>
            <a:ext cx="613660" cy="998237"/>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2" name="Line"/>
          <p:cNvSpPr/>
          <p:nvPr/>
        </p:nvSpPr>
        <p:spPr>
          <a:xfrm>
            <a:off x="7781511" y="3453105"/>
            <a:ext cx="400589" cy="645072"/>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3" name="Line"/>
          <p:cNvSpPr/>
          <p:nvPr/>
        </p:nvSpPr>
        <p:spPr>
          <a:xfrm flipH="1">
            <a:off x="8766002" y="3453105"/>
            <a:ext cx="441872" cy="645072"/>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4" name="Line"/>
          <p:cNvSpPr/>
          <p:nvPr/>
        </p:nvSpPr>
        <p:spPr>
          <a:xfrm flipH="1" flipV="1">
            <a:off x="6520964" y="5124377"/>
            <a:ext cx="873660" cy="633935"/>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5" name="12"/>
          <p:cNvSpPr/>
          <p:nvPr/>
        </p:nvSpPr>
        <p:spPr>
          <a:xfrm>
            <a:off x="5668436" y="3151795"/>
            <a:ext cx="670919" cy="66465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76" name="0"/>
          <p:cNvSpPr/>
          <p:nvPr/>
        </p:nvSpPr>
        <p:spPr>
          <a:xfrm>
            <a:off x="2157829" y="4865541"/>
            <a:ext cx="670918" cy="66465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77" name="Line"/>
          <p:cNvSpPr/>
          <p:nvPr/>
        </p:nvSpPr>
        <p:spPr>
          <a:xfrm flipV="1">
            <a:off x="2807835" y="4272069"/>
            <a:ext cx="1041471" cy="642363"/>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8" name="Line"/>
          <p:cNvSpPr/>
          <p:nvPr/>
        </p:nvSpPr>
        <p:spPr>
          <a:xfrm flipH="1" flipV="1">
            <a:off x="2897548" y="5478827"/>
            <a:ext cx="1201347" cy="486038"/>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9" name="Oval"/>
          <p:cNvSpPr/>
          <p:nvPr/>
        </p:nvSpPr>
        <p:spPr>
          <a:xfrm>
            <a:off x="663149" y="7026696"/>
            <a:ext cx="670919" cy="664650"/>
          </a:xfrm>
          <a:prstGeom prst="ellipse">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580" name="Oval"/>
          <p:cNvSpPr/>
          <p:nvPr/>
        </p:nvSpPr>
        <p:spPr>
          <a:xfrm>
            <a:off x="678078" y="8717874"/>
            <a:ext cx="670918" cy="664650"/>
          </a:xfrm>
          <a:prstGeom prst="ellipse">
            <a:avLst/>
          </a:prstGeom>
          <a:gradFill>
            <a:gsLst>
              <a:gs pos="0">
                <a:srgbClr val="189B1A"/>
              </a:gs>
              <a:gs pos="100000">
                <a:srgbClr val="235D0B"/>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581" name="Unvisited"/>
          <p:cNvSpPr/>
          <p:nvPr/>
        </p:nvSpPr>
        <p:spPr>
          <a:xfrm>
            <a:off x="1656683" y="7047871"/>
            <a:ext cx="259161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Unvisited</a:t>
            </a:r>
          </a:p>
        </p:txBody>
      </p:sp>
      <p:sp>
        <p:nvSpPr>
          <p:cNvPr id="582" name="Visited"/>
          <p:cNvSpPr/>
          <p:nvPr/>
        </p:nvSpPr>
        <p:spPr>
          <a:xfrm>
            <a:off x="1709803" y="8739049"/>
            <a:ext cx="204110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Visited</a:t>
            </a:r>
          </a:p>
        </p:txBody>
      </p:sp>
      <p:sp>
        <p:nvSpPr>
          <p:cNvPr id="583" name="Oval"/>
          <p:cNvSpPr/>
          <p:nvPr/>
        </p:nvSpPr>
        <p:spPr>
          <a:xfrm>
            <a:off x="663149" y="7872285"/>
            <a:ext cx="670919" cy="664650"/>
          </a:xfrm>
          <a:prstGeom prst="ellipse">
            <a:avLst/>
          </a:prstGeom>
          <a:blipFill>
            <a:blip r:embed="rId4"/>
          </a:blip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584" name="On the frontier"/>
          <p:cNvSpPr/>
          <p:nvPr/>
        </p:nvSpPr>
        <p:spPr>
          <a:xfrm>
            <a:off x="1658639" y="7893460"/>
            <a:ext cx="424316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On the frontier</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 name="Queue Example - BFS"/>
          <p:cNvSpPr>
            <a:spLocks noGrp="1"/>
          </p:cNvSpPr>
          <p:nvPr>
            <p:ph type="title"/>
          </p:nvPr>
        </p:nvSpPr>
        <p:spPr>
          <a:xfrm>
            <a:off x="-208459" y="-77360"/>
            <a:ext cx="13421718" cy="2159001"/>
          </a:xfrm>
          <a:prstGeom prst="rect">
            <a:avLst/>
          </a:prstGeom>
        </p:spPr>
        <p:txBody>
          <a:bodyPr/>
          <a:lstStyle>
            <a:lvl1pPr>
              <a:defRPr sz="7800" b="1"/>
            </a:lvl1pPr>
          </a:lstStyle>
          <a:p>
            <a:r>
              <a:t>Queue Example - BFS</a:t>
            </a:r>
          </a:p>
        </p:txBody>
      </p:sp>
      <p:sp>
        <p:nvSpPr>
          <p:cNvPr id="589" name="7"/>
          <p:cNvSpPr/>
          <p:nvPr/>
        </p:nvSpPr>
        <p:spPr>
          <a:xfrm>
            <a:off x="7364256" y="5655907"/>
            <a:ext cx="670919" cy="66465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a:latin typeface="+mn-lt"/>
                <a:ea typeface="+mn-ea"/>
                <a:cs typeface="+mn-cs"/>
                <a:sym typeface="Helvetica Light"/>
              </a:defRPr>
            </a:lvl1pPr>
          </a:lstStyle>
          <a:p>
            <a:r>
              <a:t>7</a:t>
            </a:r>
          </a:p>
        </p:txBody>
      </p:sp>
      <p:sp>
        <p:nvSpPr>
          <p:cNvPr id="590" name="3"/>
          <p:cNvSpPr/>
          <p:nvPr/>
        </p:nvSpPr>
        <p:spPr>
          <a:xfrm>
            <a:off x="8118931" y="4063670"/>
            <a:ext cx="670919" cy="66465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91" name="11"/>
          <p:cNvSpPr/>
          <p:nvPr/>
        </p:nvSpPr>
        <p:spPr>
          <a:xfrm>
            <a:off x="7853647" y="7532535"/>
            <a:ext cx="670919" cy="66465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92" name="10"/>
          <p:cNvSpPr/>
          <p:nvPr/>
        </p:nvSpPr>
        <p:spPr>
          <a:xfrm>
            <a:off x="5680438" y="6661703"/>
            <a:ext cx="670919" cy="66465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593" name="8"/>
          <p:cNvSpPr/>
          <p:nvPr/>
        </p:nvSpPr>
        <p:spPr>
          <a:xfrm>
            <a:off x="5860932" y="4612603"/>
            <a:ext cx="670918" cy="66465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94" name="6"/>
          <p:cNvSpPr/>
          <p:nvPr/>
        </p:nvSpPr>
        <p:spPr>
          <a:xfrm>
            <a:off x="9304512" y="5871343"/>
            <a:ext cx="670919" cy="66464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95" name="9"/>
          <p:cNvSpPr/>
          <p:nvPr/>
        </p:nvSpPr>
        <p:spPr>
          <a:xfrm>
            <a:off x="4119778" y="5655907"/>
            <a:ext cx="670918" cy="66465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596" name="1"/>
          <p:cNvSpPr/>
          <p:nvPr/>
        </p:nvSpPr>
        <p:spPr>
          <a:xfrm>
            <a:off x="3903878" y="3752346"/>
            <a:ext cx="670918" cy="66465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97" name="2"/>
          <p:cNvSpPr/>
          <p:nvPr/>
        </p:nvSpPr>
        <p:spPr>
          <a:xfrm>
            <a:off x="7209360" y="2809482"/>
            <a:ext cx="670919" cy="66465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98" name="5"/>
          <p:cNvSpPr/>
          <p:nvPr/>
        </p:nvSpPr>
        <p:spPr>
          <a:xfrm>
            <a:off x="10176053" y="4260065"/>
            <a:ext cx="670918" cy="66465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99" name="4"/>
          <p:cNvSpPr/>
          <p:nvPr/>
        </p:nvSpPr>
        <p:spPr>
          <a:xfrm>
            <a:off x="9072709" y="2809482"/>
            <a:ext cx="670918" cy="66465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600" name="Line"/>
          <p:cNvSpPr/>
          <p:nvPr/>
        </p:nvSpPr>
        <p:spPr>
          <a:xfrm flipH="1" flipV="1">
            <a:off x="4556697" y="4277725"/>
            <a:ext cx="1201347" cy="486037"/>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1" name="Line"/>
          <p:cNvSpPr/>
          <p:nvPr/>
        </p:nvSpPr>
        <p:spPr>
          <a:xfrm flipV="1">
            <a:off x="4814435" y="5182152"/>
            <a:ext cx="1041471" cy="642363"/>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2" name="Line"/>
          <p:cNvSpPr/>
          <p:nvPr/>
        </p:nvSpPr>
        <p:spPr>
          <a:xfrm flipH="1" flipV="1">
            <a:off x="8069170" y="6102845"/>
            <a:ext cx="1162725" cy="55166"/>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3" name="Line"/>
          <p:cNvSpPr/>
          <p:nvPr/>
        </p:nvSpPr>
        <p:spPr>
          <a:xfrm flipH="1">
            <a:off x="6341738" y="6187243"/>
            <a:ext cx="980465" cy="631028"/>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4" name="Line"/>
          <p:cNvSpPr/>
          <p:nvPr/>
        </p:nvSpPr>
        <p:spPr>
          <a:xfrm>
            <a:off x="7802046" y="6403399"/>
            <a:ext cx="243838" cy="1046295"/>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5" name="Line"/>
          <p:cNvSpPr/>
          <p:nvPr/>
        </p:nvSpPr>
        <p:spPr>
          <a:xfrm flipH="1">
            <a:off x="7858760" y="4750545"/>
            <a:ext cx="430478" cy="894642"/>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6" name="Line"/>
          <p:cNvSpPr/>
          <p:nvPr/>
        </p:nvSpPr>
        <p:spPr>
          <a:xfrm flipH="1">
            <a:off x="9728335" y="4876744"/>
            <a:ext cx="613660" cy="998237"/>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7" name="Line"/>
          <p:cNvSpPr/>
          <p:nvPr/>
        </p:nvSpPr>
        <p:spPr>
          <a:xfrm>
            <a:off x="7781511" y="3453105"/>
            <a:ext cx="400589" cy="645072"/>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8" name="Line"/>
          <p:cNvSpPr/>
          <p:nvPr/>
        </p:nvSpPr>
        <p:spPr>
          <a:xfrm flipH="1">
            <a:off x="8766002" y="3453105"/>
            <a:ext cx="441872" cy="645072"/>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9" name="Line"/>
          <p:cNvSpPr/>
          <p:nvPr/>
        </p:nvSpPr>
        <p:spPr>
          <a:xfrm flipH="1" flipV="1">
            <a:off x="6520964" y="5124377"/>
            <a:ext cx="873660" cy="633935"/>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0" name="12"/>
          <p:cNvSpPr/>
          <p:nvPr/>
        </p:nvSpPr>
        <p:spPr>
          <a:xfrm>
            <a:off x="5668436" y="3151795"/>
            <a:ext cx="670919" cy="66465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11" name="0"/>
          <p:cNvSpPr/>
          <p:nvPr/>
        </p:nvSpPr>
        <p:spPr>
          <a:xfrm>
            <a:off x="2157829" y="4865541"/>
            <a:ext cx="670918" cy="66465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a:latin typeface="+mn-lt"/>
                <a:ea typeface="+mn-ea"/>
                <a:cs typeface="+mn-cs"/>
                <a:sym typeface="Helvetica Light"/>
              </a:defRPr>
            </a:lvl1pPr>
          </a:lstStyle>
          <a:p>
            <a:r>
              <a:t>0</a:t>
            </a:r>
          </a:p>
        </p:txBody>
      </p:sp>
      <p:sp>
        <p:nvSpPr>
          <p:cNvPr id="612" name="Line"/>
          <p:cNvSpPr/>
          <p:nvPr/>
        </p:nvSpPr>
        <p:spPr>
          <a:xfrm flipV="1">
            <a:off x="2807835" y="4272069"/>
            <a:ext cx="1041471" cy="642363"/>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3" name="Line"/>
          <p:cNvSpPr/>
          <p:nvPr/>
        </p:nvSpPr>
        <p:spPr>
          <a:xfrm flipH="1" flipV="1">
            <a:off x="2897548" y="5478827"/>
            <a:ext cx="1201347" cy="486038"/>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4" name="Oval"/>
          <p:cNvSpPr/>
          <p:nvPr/>
        </p:nvSpPr>
        <p:spPr>
          <a:xfrm>
            <a:off x="663149" y="7026696"/>
            <a:ext cx="670919" cy="664650"/>
          </a:xfrm>
          <a:prstGeom prst="ellipse">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615" name="Oval"/>
          <p:cNvSpPr/>
          <p:nvPr/>
        </p:nvSpPr>
        <p:spPr>
          <a:xfrm>
            <a:off x="678078" y="8717874"/>
            <a:ext cx="670918" cy="664650"/>
          </a:xfrm>
          <a:prstGeom prst="ellipse">
            <a:avLst/>
          </a:prstGeom>
          <a:gradFill>
            <a:gsLst>
              <a:gs pos="0">
                <a:srgbClr val="189B1A"/>
              </a:gs>
              <a:gs pos="100000">
                <a:srgbClr val="235D0B"/>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616" name="Unvisited"/>
          <p:cNvSpPr/>
          <p:nvPr/>
        </p:nvSpPr>
        <p:spPr>
          <a:xfrm>
            <a:off x="1656683" y="7047871"/>
            <a:ext cx="259161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Unvisited</a:t>
            </a:r>
          </a:p>
        </p:txBody>
      </p:sp>
      <p:sp>
        <p:nvSpPr>
          <p:cNvPr id="617" name="Visited"/>
          <p:cNvSpPr/>
          <p:nvPr/>
        </p:nvSpPr>
        <p:spPr>
          <a:xfrm>
            <a:off x="1709803" y="8739049"/>
            <a:ext cx="204110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Visited</a:t>
            </a:r>
          </a:p>
        </p:txBody>
      </p:sp>
      <p:sp>
        <p:nvSpPr>
          <p:cNvPr id="618" name="Oval"/>
          <p:cNvSpPr/>
          <p:nvPr/>
        </p:nvSpPr>
        <p:spPr>
          <a:xfrm>
            <a:off x="663149" y="7872285"/>
            <a:ext cx="670919" cy="664650"/>
          </a:xfrm>
          <a:prstGeom prst="ellipse">
            <a:avLst/>
          </a:prstGeom>
          <a:blipFill>
            <a:blip r:embed="rId4"/>
          </a:blip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619" name="On the frontier"/>
          <p:cNvSpPr/>
          <p:nvPr/>
        </p:nvSpPr>
        <p:spPr>
          <a:xfrm>
            <a:off x="1658639" y="7893460"/>
            <a:ext cx="424316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On the frontier</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What is a Queue?"/>
          <p:cNvSpPr>
            <a:spLocks noGrp="1"/>
          </p:cNvSpPr>
          <p:nvPr>
            <p:ph type="title"/>
          </p:nvPr>
        </p:nvSpPr>
        <p:spPr>
          <a:prstGeom prst="rect">
            <a:avLst/>
          </a:prstGeom>
        </p:spPr>
        <p:txBody>
          <a:bodyPr/>
          <a:lstStyle>
            <a:lvl1pPr>
              <a:defRPr b="1"/>
            </a:lvl1pPr>
          </a:lstStyle>
          <a:p>
            <a:r>
              <a:rPr lang="zh-CN" altLang="en-US" dirty="0"/>
              <a:t>什么是队列</a:t>
            </a:r>
            <a:endParaRPr dirty="0"/>
          </a:p>
        </p:txBody>
      </p:sp>
      <p:sp>
        <p:nvSpPr>
          <p:cNvPr id="132" name="A queue is a linear data structure which models real world queues by having two primary operations, namely enqueue and dequeue."/>
          <p:cNvSpPr/>
          <p:nvPr/>
        </p:nvSpPr>
        <p:spPr>
          <a:xfrm>
            <a:off x="952500" y="2495167"/>
            <a:ext cx="10472010" cy="2159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pPr defTabSz="484886">
              <a:defRPr sz="3486"/>
            </a:pPr>
            <a:r>
              <a:rPr lang="zh-CN" altLang="en-US" b="1" dirty="0"/>
              <a:t>队列是一种线性数据结构，类似现实世界中的队列，它主要支持两种主要的操作，分别是</a:t>
            </a:r>
            <a:r>
              <a:rPr lang="en-US" altLang="zh-CN" b="1" dirty="0"/>
              <a:t> </a:t>
            </a:r>
          </a:p>
          <a:p>
            <a:pPr defTabSz="484886">
              <a:defRPr sz="3486"/>
            </a:pPr>
            <a:r>
              <a:rPr lang="zh-CN" altLang="en" b="1" dirty="0">
                <a:solidFill>
                  <a:schemeClr val="accent2">
                    <a:satOff val="-13916"/>
                    <a:lumOff val="13989"/>
                  </a:schemeClr>
                </a:solidFill>
              </a:rPr>
              <a:t>入</a:t>
            </a:r>
            <a:r>
              <a:rPr lang="zh-CN" altLang="en-US" b="1" dirty="0">
                <a:solidFill>
                  <a:schemeClr val="accent2">
                    <a:satOff val="-13916"/>
                    <a:lumOff val="13989"/>
                  </a:schemeClr>
                </a:solidFill>
              </a:rPr>
              <a:t>队列</a:t>
            </a:r>
            <a:r>
              <a:rPr lang="en-US" altLang="zh-CN" b="1" dirty="0">
                <a:solidFill>
                  <a:schemeClr val="accent2">
                    <a:satOff val="-13916"/>
                    <a:lumOff val="13989"/>
                  </a:schemeClr>
                </a:solidFill>
              </a:rPr>
              <a:t>e</a:t>
            </a:r>
            <a:r>
              <a:rPr lang="en" altLang="zh-CN" b="1" dirty="0" err="1">
                <a:solidFill>
                  <a:schemeClr val="accent2">
                    <a:satOff val="-13916"/>
                    <a:lumOff val="13989"/>
                  </a:schemeClr>
                </a:solidFill>
              </a:rPr>
              <a:t>nqueue</a:t>
            </a:r>
            <a:r>
              <a:rPr lang="en" altLang="zh-CN" dirty="0"/>
              <a:t> </a:t>
            </a:r>
            <a:r>
              <a:rPr lang="zh-CN" altLang="en" dirty="0"/>
              <a:t>和</a:t>
            </a:r>
            <a:r>
              <a:rPr lang="en" altLang="zh-CN" dirty="0"/>
              <a:t> </a:t>
            </a:r>
            <a:r>
              <a:rPr lang="zh-CN" altLang="en" b="1" dirty="0">
                <a:solidFill>
                  <a:schemeClr val="accent2">
                    <a:satOff val="-13916"/>
                    <a:lumOff val="13989"/>
                  </a:schemeClr>
                </a:solidFill>
              </a:rPr>
              <a:t>出</a:t>
            </a:r>
            <a:r>
              <a:rPr lang="zh-CN" altLang="en-US" b="1" dirty="0">
                <a:solidFill>
                  <a:schemeClr val="accent2">
                    <a:satOff val="-13916"/>
                    <a:lumOff val="13989"/>
                  </a:schemeClr>
                </a:solidFill>
              </a:rPr>
              <a:t>队列</a:t>
            </a:r>
            <a:r>
              <a:rPr lang="en-US" altLang="zh-CN" b="1" dirty="0">
                <a:solidFill>
                  <a:schemeClr val="accent2">
                    <a:satOff val="-13916"/>
                    <a:lumOff val="13989"/>
                  </a:schemeClr>
                </a:solidFill>
              </a:rPr>
              <a:t>d</a:t>
            </a:r>
            <a:r>
              <a:rPr lang="en" altLang="zh-CN" b="1" dirty="0" err="1">
                <a:solidFill>
                  <a:schemeClr val="accent2">
                    <a:satOff val="-13916"/>
                    <a:lumOff val="13989"/>
                  </a:schemeClr>
                </a:solidFill>
              </a:rPr>
              <a:t>equeue</a:t>
            </a:r>
            <a:endParaRPr b="1" dirty="0"/>
          </a:p>
        </p:txBody>
      </p:sp>
      <p:sp>
        <p:nvSpPr>
          <p:cNvPr id="133" name="Rectangle"/>
          <p:cNvSpPr/>
          <p:nvPr/>
        </p:nvSpPr>
        <p:spPr>
          <a:xfrm>
            <a:off x="3712798" y="6181452"/>
            <a:ext cx="880478" cy="1510402"/>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34" name="Rectangle"/>
          <p:cNvSpPr/>
          <p:nvPr/>
        </p:nvSpPr>
        <p:spPr>
          <a:xfrm>
            <a:off x="4828213" y="6181452"/>
            <a:ext cx="880478" cy="1510402"/>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35" name="Rectangle"/>
          <p:cNvSpPr/>
          <p:nvPr/>
        </p:nvSpPr>
        <p:spPr>
          <a:xfrm>
            <a:off x="5943628" y="6181452"/>
            <a:ext cx="880477" cy="1510402"/>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36" name="Rectangle"/>
          <p:cNvSpPr/>
          <p:nvPr/>
        </p:nvSpPr>
        <p:spPr>
          <a:xfrm>
            <a:off x="7059042" y="6181452"/>
            <a:ext cx="880478" cy="1510402"/>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37" name="Rectangle"/>
          <p:cNvSpPr/>
          <p:nvPr/>
        </p:nvSpPr>
        <p:spPr>
          <a:xfrm>
            <a:off x="8174457" y="6181452"/>
            <a:ext cx="880478" cy="1510402"/>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38" name="Rectangle"/>
          <p:cNvSpPr/>
          <p:nvPr/>
        </p:nvSpPr>
        <p:spPr>
          <a:xfrm>
            <a:off x="1481970" y="5243011"/>
            <a:ext cx="880477" cy="1510403"/>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39" name="Rectangle"/>
          <p:cNvSpPr/>
          <p:nvPr/>
        </p:nvSpPr>
        <p:spPr>
          <a:xfrm>
            <a:off x="10405286" y="6908775"/>
            <a:ext cx="880478" cy="1510403"/>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40" name="Line"/>
          <p:cNvSpPr/>
          <p:nvPr/>
        </p:nvSpPr>
        <p:spPr>
          <a:xfrm flipV="1">
            <a:off x="4153037" y="7767892"/>
            <a:ext cx="1" cy="6223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41" name="Queue Front"/>
          <p:cNvSpPr/>
          <p:nvPr/>
        </p:nvSpPr>
        <p:spPr>
          <a:xfrm>
            <a:off x="3640078" y="8263348"/>
            <a:ext cx="1025922"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队头</a:t>
            </a:r>
            <a:endParaRPr dirty="0"/>
          </a:p>
        </p:txBody>
      </p:sp>
      <p:sp>
        <p:nvSpPr>
          <p:cNvPr id="142" name="Line"/>
          <p:cNvSpPr/>
          <p:nvPr/>
        </p:nvSpPr>
        <p:spPr>
          <a:xfrm>
            <a:off x="8614695" y="5424565"/>
            <a:ext cx="1" cy="6223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43" name="Queue Back"/>
          <p:cNvSpPr/>
          <p:nvPr/>
        </p:nvSpPr>
        <p:spPr>
          <a:xfrm>
            <a:off x="8101734" y="4876800"/>
            <a:ext cx="1025922"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队尾</a:t>
            </a:r>
            <a:endParaRPr dirty="0"/>
          </a:p>
        </p:txBody>
      </p:sp>
      <p:sp>
        <p:nvSpPr>
          <p:cNvPr id="150" name="Connection Line"/>
          <p:cNvSpPr/>
          <p:nvPr/>
        </p:nvSpPr>
        <p:spPr>
          <a:xfrm>
            <a:off x="2540308" y="6315036"/>
            <a:ext cx="1004558" cy="53776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1523" y="18877"/>
                  <a:pt x="4323" y="11677"/>
                  <a:pt x="0" y="0"/>
                </a:cubicBezTo>
              </a:path>
            </a:pathLst>
          </a:custGeom>
          <a:ln w="50800">
            <a:solidFill>
              <a:srgbClr val="FFFFFF"/>
            </a:solidFill>
            <a:miter lim="400000"/>
          </a:ln>
        </p:spPr>
        <p:txBody>
          <a:bodyPr/>
          <a:lstStyle/>
          <a:p>
            <a:endParaRPr/>
          </a:p>
        </p:txBody>
      </p:sp>
      <p:sp>
        <p:nvSpPr>
          <p:cNvPr id="151" name="Connection Line"/>
          <p:cNvSpPr/>
          <p:nvPr/>
        </p:nvSpPr>
        <p:spPr>
          <a:xfrm>
            <a:off x="9292949" y="7071019"/>
            <a:ext cx="979290" cy="64622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0400" y="3936"/>
                  <a:pt x="17600" y="11136"/>
                  <a:pt x="21600" y="21600"/>
                </a:cubicBezTo>
              </a:path>
            </a:pathLst>
          </a:custGeom>
          <a:ln w="50800">
            <a:solidFill>
              <a:srgbClr val="FFFFFF"/>
            </a:solidFill>
            <a:miter lim="400000"/>
          </a:ln>
        </p:spPr>
        <p:txBody>
          <a:bodyPr/>
          <a:lstStyle/>
          <a:p>
            <a:endParaRPr/>
          </a:p>
        </p:txBody>
      </p:sp>
      <p:sp>
        <p:nvSpPr>
          <p:cNvPr id="146" name="Line"/>
          <p:cNvSpPr/>
          <p:nvPr/>
        </p:nvSpPr>
        <p:spPr>
          <a:xfrm flipH="1" flipV="1">
            <a:off x="2453683" y="6248453"/>
            <a:ext cx="289518" cy="28951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47" name="Line"/>
          <p:cNvSpPr/>
          <p:nvPr/>
        </p:nvSpPr>
        <p:spPr>
          <a:xfrm flipH="1" flipV="1">
            <a:off x="9091550" y="7002694"/>
            <a:ext cx="445522" cy="14401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48" name="Dequeue"/>
          <p:cNvSpPr/>
          <p:nvPr/>
        </p:nvSpPr>
        <p:spPr>
          <a:xfrm>
            <a:off x="366287" y="6992716"/>
            <a:ext cx="3428824"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en" altLang="zh-CN" dirty="0"/>
              <a:t>Dequeue</a:t>
            </a:r>
            <a:r>
              <a:rPr lang="zh-CN" altLang="en-US" dirty="0"/>
              <a:t>出队列</a:t>
            </a:r>
            <a:endParaRPr dirty="0"/>
          </a:p>
        </p:txBody>
      </p:sp>
      <p:sp>
        <p:nvSpPr>
          <p:cNvPr id="149" name="Enqueue"/>
          <p:cNvSpPr/>
          <p:nvPr/>
        </p:nvSpPr>
        <p:spPr>
          <a:xfrm>
            <a:off x="9289872" y="6037397"/>
            <a:ext cx="3428824"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en" altLang="zh-CN" dirty="0"/>
              <a:t>Enqueue</a:t>
            </a:r>
            <a:r>
              <a:rPr lang="zh-CN" altLang="en-US" dirty="0"/>
              <a:t>入队列</a:t>
            </a:r>
            <a:endParaRPr dirty="0"/>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 name="Queue Example - BFS"/>
          <p:cNvSpPr>
            <a:spLocks noGrp="1"/>
          </p:cNvSpPr>
          <p:nvPr>
            <p:ph type="title"/>
          </p:nvPr>
        </p:nvSpPr>
        <p:spPr>
          <a:xfrm>
            <a:off x="-208459" y="-77360"/>
            <a:ext cx="13421718" cy="2159001"/>
          </a:xfrm>
          <a:prstGeom prst="rect">
            <a:avLst/>
          </a:prstGeom>
        </p:spPr>
        <p:txBody>
          <a:bodyPr/>
          <a:lstStyle>
            <a:lvl1pPr>
              <a:defRPr sz="7800" b="1"/>
            </a:lvl1pPr>
          </a:lstStyle>
          <a:p>
            <a:r>
              <a:t>Queue Example - BFS</a:t>
            </a:r>
          </a:p>
        </p:txBody>
      </p:sp>
      <p:sp>
        <p:nvSpPr>
          <p:cNvPr id="624" name="7"/>
          <p:cNvSpPr/>
          <p:nvPr/>
        </p:nvSpPr>
        <p:spPr>
          <a:xfrm>
            <a:off x="7364256" y="5655907"/>
            <a:ext cx="670919" cy="66465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a:latin typeface="+mn-lt"/>
                <a:ea typeface="+mn-ea"/>
                <a:cs typeface="+mn-cs"/>
                <a:sym typeface="Helvetica Light"/>
              </a:defRPr>
            </a:lvl1pPr>
          </a:lstStyle>
          <a:p>
            <a:r>
              <a:t>7</a:t>
            </a:r>
          </a:p>
        </p:txBody>
      </p:sp>
      <p:sp>
        <p:nvSpPr>
          <p:cNvPr id="625" name="3"/>
          <p:cNvSpPr/>
          <p:nvPr/>
        </p:nvSpPr>
        <p:spPr>
          <a:xfrm>
            <a:off x="8118931" y="4063670"/>
            <a:ext cx="670919" cy="66465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26" name="11"/>
          <p:cNvSpPr/>
          <p:nvPr/>
        </p:nvSpPr>
        <p:spPr>
          <a:xfrm>
            <a:off x="7853647" y="7532535"/>
            <a:ext cx="670919" cy="66465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27" name="10"/>
          <p:cNvSpPr/>
          <p:nvPr/>
        </p:nvSpPr>
        <p:spPr>
          <a:xfrm>
            <a:off x="5680438" y="6661703"/>
            <a:ext cx="670919" cy="66465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628" name="8"/>
          <p:cNvSpPr/>
          <p:nvPr/>
        </p:nvSpPr>
        <p:spPr>
          <a:xfrm>
            <a:off x="5860932" y="4612603"/>
            <a:ext cx="670918" cy="66465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29" name="6"/>
          <p:cNvSpPr/>
          <p:nvPr/>
        </p:nvSpPr>
        <p:spPr>
          <a:xfrm>
            <a:off x="9304512" y="5871343"/>
            <a:ext cx="670919" cy="66464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30" name="9"/>
          <p:cNvSpPr/>
          <p:nvPr/>
        </p:nvSpPr>
        <p:spPr>
          <a:xfrm>
            <a:off x="4119778" y="5655907"/>
            <a:ext cx="670918" cy="66465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a:latin typeface="+mn-lt"/>
                <a:ea typeface="+mn-ea"/>
                <a:cs typeface="+mn-cs"/>
                <a:sym typeface="Helvetica Light"/>
              </a:defRPr>
            </a:lvl1pPr>
          </a:lstStyle>
          <a:p>
            <a:r>
              <a:t>9</a:t>
            </a:r>
          </a:p>
        </p:txBody>
      </p:sp>
      <p:sp>
        <p:nvSpPr>
          <p:cNvPr id="631" name="1"/>
          <p:cNvSpPr/>
          <p:nvPr/>
        </p:nvSpPr>
        <p:spPr>
          <a:xfrm>
            <a:off x="3903878" y="3752346"/>
            <a:ext cx="670918" cy="66465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a:latin typeface="+mn-lt"/>
                <a:ea typeface="+mn-ea"/>
                <a:cs typeface="+mn-cs"/>
                <a:sym typeface="Helvetica Light"/>
              </a:defRPr>
            </a:lvl1pPr>
          </a:lstStyle>
          <a:p>
            <a:r>
              <a:t>1</a:t>
            </a:r>
          </a:p>
        </p:txBody>
      </p:sp>
      <p:sp>
        <p:nvSpPr>
          <p:cNvPr id="632" name="2"/>
          <p:cNvSpPr/>
          <p:nvPr/>
        </p:nvSpPr>
        <p:spPr>
          <a:xfrm>
            <a:off x="7209360" y="2809482"/>
            <a:ext cx="670919" cy="66465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633" name="5"/>
          <p:cNvSpPr/>
          <p:nvPr/>
        </p:nvSpPr>
        <p:spPr>
          <a:xfrm>
            <a:off x="10176053" y="4260065"/>
            <a:ext cx="670918" cy="66465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34" name="4"/>
          <p:cNvSpPr/>
          <p:nvPr/>
        </p:nvSpPr>
        <p:spPr>
          <a:xfrm>
            <a:off x="9072709" y="2809482"/>
            <a:ext cx="670918" cy="66465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635" name="Line"/>
          <p:cNvSpPr/>
          <p:nvPr/>
        </p:nvSpPr>
        <p:spPr>
          <a:xfrm flipH="1" flipV="1">
            <a:off x="4556697" y="4277725"/>
            <a:ext cx="1201347" cy="486037"/>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6" name="Line"/>
          <p:cNvSpPr/>
          <p:nvPr/>
        </p:nvSpPr>
        <p:spPr>
          <a:xfrm flipV="1">
            <a:off x="4814435" y="5182152"/>
            <a:ext cx="1041471" cy="642363"/>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7" name="Line"/>
          <p:cNvSpPr/>
          <p:nvPr/>
        </p:nvSpPr>
        <p:spPr>
          <a:xfrm flipH="1" flipV="1">
            <a:off x="8069170" y="6102845"/>
            <a:ext cx="1162725" cy="55166"/>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8" name="Line"/>
          <p:cNvSpPr/>
          <p:nvPr/>
        </p:nvSpPr>
        <p:spPr>
          <a:xfrm flipH="1">
            <a:off x="6341738" y="6187243"/>
            <a:ext cx="980465" cy="631028"/>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9" name="Line"/>
          <p:cNvSpPr/>
          <p:nvPr/>
        </p:nvSpPr>
        <p:spPr>
          <a:xfrm>
            <a:off x="7802046" y="6403399"/>
            <a:ext cx="243838" cy="1046295"/>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0" name="Line"/>
          <p:cNvSpPr/>
          <p:nvPr/>
        </p:nvSpPr>
        <p:spPr>
          <a:xfrm flipH="1">
            <a:off x="7858760" y="4750545"/>
            <a:ext cx="430478" cy="894642"/>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1" name="Line"/>
          <p:cNvSpPr/>
          <p:nvPr/>
        </p:nvSpPr>
        <p:spPr>
          <a:xfrm flipH="1">
            <a:off x="9728335" y="4876744"/>
            <a:ext cx="613660" cy="998237"/>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2" name="Line"/>
          <p:cNvSpPr/>
          <p:nvPr/>
        </p:nvSpPr>
        <p:spPr>
          <a:xfrm>
            <a:off x="7781511" y="3453105"/>
            <a:ext cx="400589" cy="645072"/>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3" name="Line"/>
          <p:cNvSpPr/>
          <p:nvPr/>
        </p:nvSpPr>
        <p:spPr>
          <a:xfrm flipH="1">
            <a:off x="8766002" y="3453105"/>
            <a:ext cx="441872" cy="645072"/>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4" name="Line"/>
          <p:cNvSpPr/>
          <p:nvPr/>
        </p:nvSpPr>
        <p:spPr>
          <a:xfrm flipH="1" flipV="1">
            <a:off x="6520964" y="5124377"/>
            <a:ext cx="873660" cy="633935"/>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5" name="12"/>
          <p:cNvSpPr/>
          <p:nvPr/>
        </p:nvSpPr>
        <p:spPr>
          <a:xfrm>
            <a:off x="5668436" y="3151795"/>
            <a:ext cx="670919" cy="66465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46" name="0"/>
          <p:cNvSpPr/>
          <p:nvPr/>
        </p:nvSpPr>
        <p:spPr>
          <a:xfrm>
            <a:off x="2157829" y="4865541"/>
            <a:ext cx="670918"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a:latin typeface="+mn-lt"/>
                <a:ea typeface="+mn-ea"/>
                <a:cs typeface="+mn-cs"/>
                <a:sym typeface="Helvetica Light"/>
              </a:defRPr>
            </a:lvl1pPr>
          </a:lstStyle>
          <a:p>
            <a:r>
              <a:t>0</a:t>
            </a:r>
          </a:p>
        </p:txBody>
      </p:sp>
      <p:sp>
        <p:nvSpPr>
          <p:cNvPr id="647" name="Line"/>
          <p:cNvSpPr/>
          <p:nvPr/>
        </p:nvSpPr>
        <p:spPr>
          <a:xfrm flipV="1">
            <a:off x="2807835" y="4272069"/>
            <a:ext cx="1041471" cy="642363"/>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8" name="Line"/>
          <p:cNvSpPr/>
          <p:nvPr/>
        </p:nvSpPr>
        <p:spPr>
          <a:xfrm flipH="1" flipV="1">
            <a:off x="2897548" y="5478827"/>
            <a:ext cx="1201347" cy="486038"/>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9" name="Oval"/>
          <p:cNvSpPr/>
          <p:nvPr/>
        </p:nvSpPr>
        <p:spPr>
          <a:xfrm>
            <a:off x="663149" y="7026696"/>
            <a:ext cx="670919" cy="664650"/>
          </a:xfrm>
          <a:prstGeom prst="ellipse">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650" name="Oval"/>
          <p:cNvSpPr/>
          <p:nvPr/>
        </p:nvSpPr>
        <p:spPr>
          <a:xfrm>
            <a:off x="678078" y="8717874"/>
            <a:ext cx="670918" cy="664650"/>
          </a:xfrm>
          <a:prstGeom prst="ellipse">
            <a:avLst/>
          </a:prstGeom>
          <a:gradFill>
            <a:gsLst>
              <a:gs pos="0">
                <a:srgbClr val="189B1A"/>
              </a:gs>
              <a:gs pos="100000">
                <a:srgbClr val="235D0B"/>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651" name="Unvisited"/>
          <p:cNvSpPr/>
          <p:nvPr/>
        </p:nvSpPr>
        <p:spPr>
          <a:xfrm>
            <a:off x="1656683" y="7047871"/>
            <a:ext cx="259161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Unvisited</a:t>
            </a:r>
          </a:p>
        </p:txBody>
      </p:sp>
      <p:sp>
        <p:nvSpPr>
          <p:cNvPr id="652" name="Visited"/>
          <p:cNvSpPr/>
          <p:nvPr/>
        </p:nvSpPr>
        <p:spPr>
          <a:xfrm>
            <a:off x="1709803" y="8739049"/>
            <a:ext cx="204110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Visited</a:t>
            </a:r>
          </a:p>
        </p:txBody>
      </p:sp>
      <p:sp>
        <p:nvSpPr>
          <p:cNvPr id="653" name="Oval"/>
          <p:cNvSpPr/>
          <p:nvPr/>
        </p:nvSpPr>
        <p:spPr>
          <a:xfrm>
            <a:off x="663149" y="7872285"/>
            <a:ext cx="670919" cy="664650"/>
          </a:xfrm>
          <a:prstGeom prst="ellipse">
            <a:avLst/>
          </a:prstGeom>
          <a:blipFill>
            <a:blip r:embed="rId4"/>
          </a:blip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654" name="On the frontier"/>
          <p:cNvSpPr/>
          <p:nvPr/>
        </p:nvSpPr>
        <p:spPr>
          <a:xfrm>
            <a:off x="1658639" y="7893460"/>
            <a:ext cx="424316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On the frontier</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 name="Queue Example - BFS"/>
          <p:cNvSpPr>
            <a:spLocks noGrp="1"/>
          </p:cNvSpPr>
          <p:nvPr>
            <p:ph type="title"/>
          </p:nvPr>
        </p:nvSpPr>
        <p:spPr>
          <a:xfrm>
            <a:off x="-208459" y="-77360"/>
            <a:ext cx="13421718" cy="2159001"/>
          </a:xfrm>
          <a:prstGeom prst="rect">
            <a:avLst/>
          </a:prstGeom>
        </p:spPr>
        <p:txBody>
          <a:bodyPr/>
          <a:lstStyle>
            <a:lvl1pPr>
              <a:defRPr sz="7800" b="1"/>
            </a:lvl1pPr>
          </a:lstStyle>
          <a:p>
            <a:r>
              <a:t>Queue Example - BFS</a:t>
            </a:r>
          </a:p>
        </p:txBody>
      </p:sp>
      <p:sp>
        <p:nvSpPr>
          <p:cNvPr id="659" name="7"/>
          <p:cNvSpPr/>
          <p:nvPr/>
        </p:nvSpPr>
        <p:spPr>
          <a:xfrm>
            <a:off x="7364256" y="5655907"/>
            <a:ext cx="670919" cy="66465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a:latin typeface="+mn-lt"/>
                <a:ea typeface="+mn-ea"/>
                <a:cs typeface="+mn-cs"/>
                <a:sym typeface="Helvetica Light"/>
              </a:defRPr>
            </a:lvl1pPr>
          </a:lstStyle>
          <a:p>
            <a:r>
              <a:t>7</a:t>
            </a:r>
          </a:p>
        </p:txBody>
      </p:sp>
      <p:sp>
        <p:nvSpPr>
          <p:cNvPr id="660" name="3"/>
          <p:cNvSpPr/>
          <p:nvPr/>
        </p:nvSpPr>
        <p:spPr>
          <a:xfrm>
            <a:off x="8118931" y="4063670"/>
            <a:ext cx="670919" cy="66465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61" name="11"/>
          <p:cNvSpPr/>
          <p:nvPr/>
        </p:nvSpPr>
        <p:spPr>
          <a:xfrm>
            <a:off x="7853647" y="7532535"/>
            <a:ext cx="670919" cy="66465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62" name="10"/>
          <p:cNvSpPr/>
          <p:nvPr/>
        </p:nvSpPr>
        <p:spPr>
          <a:xfrm>
            <a:off x="5680438" y="6661703"/>
            <a:ext cx="670919" cy="66465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663" name="8"/>
          <p:cNvSpPr/>
          <p:nvPr/>
        </p:nvSpPr>
        <p:spPr>
          <a:xfrm>
            <a:off x="5860932" y="4612603"/>
            <a:ext cx="670918" cy="66465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a:latin typeface="+mn-lt"/>
                <a:ea typeface="+mn-ea"/>
                <a:cs typeface="+mn-cs"/>
                <a:sym typeface="Helvetica Light"/>
              </a:defRPr>
            </a:lvl1pPr>
          </a:lstStyle>
          <a:p>
            <a:r>
              <a:t>8</a:t>
            </a:r>
          </a:p>
        </p:txBody>
      </p:sp>
      <p:sp>
        <p:nvSpPr>
          <p:cNvPr id="664" name="6"/>
          <p:cNvSpPr/>
          <p:nvPr/>
        </p:nvSpPr>
        <p:spPr>
          <a:xfrm>
            <a:off x="9304512" y="5871343"/>
            <a:ext cx="670919" cy="66464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65" name="9"/>
          <p:cNvSpPr/>
          <p:nvPr/>
        </p:nvSpPr>
        <p:spPr>
          <a:xfrm>
            <a:off x="4119778" y="5655907"/>
            <a:ext cx="670918"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a:latin typeface="+mn-lt"/>
                <a:ea typeface="+mn-ea"/>
                <a:cs typeface="+mn-cs"/>
                <a:sym typeface="Helvetica Light"/>
              </a:defRPr>
            </a:lvl1pPr>
          </a:lstStyle>
          <a:p>
            <a:r>
              <a:t>9</a:t>
            </a:r>
          </a:p>
        </p:txBody>
      </p:sp>
      <p:sp>
        <p:nvSpPr>
          <p:cNvPr id="666" name="1"/>
          <p:cNvSpPr/>
          <p:nvPr/>
        </p:nvSpPr>
        <p:spPr>
          <a:xfrm>
            <a:off x="3903878" y="3752346"/>
            <a:ext cx="670918"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a:latin typeface="+mn-lt"/>
                <a:ea typeface="+mn-ea"/>
                <a:cs typeface="+mn-cs"/>
                <a:sym typeface="Helvetica Light"/>
              </a:defRPr>
            </a:lvl1pPr>
          </a:lstStyle>
          <a:p>
            <a:r>
              <a:t>1</a:t>
            </a:r>
          </a:p>
        </p:txBody>
      </p:sp>
      <p:sp>
        <p:nvSpPr>
          <p:cNvPr id="667" name="2"/>
          <p:cNvSpPr/>
          <p:nvPr/>
        </p:nvSpPr>
        <p:spPr>
          <a:xfrm>
            <a:off x="7209360" y="2809482"/>
            <a:ext cx="670919" cy="66465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668" name="5"/>
          <p:cNvSpPr/>
          <p:nvPr/>
        </p:nvSpPr>
        <p:spPr>
          <a:xfrm>
            <a:off x="10176053" y="4260065"/>
            <a:ext cx="670918" cy="66465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69" name="4"/>
          <p:cNvSpPr/>
          <p:nvPr/>
        </p:nvSpPr>
        <p:spPr>
          <a:xfrm>
            <a:off x="9072709" y="2809482"/>
            <a:ext cx="670918" cy="66465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670" name="Line"/>
          <p:cNvSpPr/>
          <p:nvPr/>
        </p:nvSpPr>
        <p:spPr>
          <a:xfrm flipH="1" flipV="1">
            <a:off x="4556697" y="4277725"/>
            <a:ext cx="1201347" cy="486037"/>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1" name="Line"/>
          <p:cNvSpPr/>
          <p:nvPr/>
        </p:nvSpPr>
        <p:spPr>
          <a:xfrm flipV="1">
            <a:off x="4814435" y="5182152"/>
            <a:ext cx="1041471" cy="642363"/>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2" name="Line"/>
          <p:cNvSpPr/>
          <p:nvPr/>
        </p:nvSpPr>
        <p:spPr>
          <a:xfrm flipH="1" flipV="1">
            <a:off x="8069170" y="6102845"/>
            <a:ext cx="1162725" cy="55166"/>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3" name="Line"/>
          <p:cNvSpPr/>
          <p:nvPr/>
        </p:nvSpPr>
        <p:spPr>
          <a:xfrm flipH="1">
            <a:off x="6341738" y="6187243"/>
            <a:ext cx="980465" cy="631028"/>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4" name="Line"/>
          <p:cNvSpPr/>
          <p:nvPr/>
        </p:nvSpPr>
        <p:spPr>
          <a:xfrm>
            <a:off x="7802046" y="6403399"/>
            <a:ext cx="243838" cy="1046295"/>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5" name="Line"/>
          <p:cNvSpPr/>
          <p:nvPr/>
        </p:nvSpPr>
        <p:spPr>
          <a:xfrm flipH="1">
            <a:off x="7858760" y="4750545"/>
            <a:ext cx="430478" cy="894642"/>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6" name="Line"/>
          <p:cNvSpPr/>
          <p:nvPr/>
        </p:nvSpPr>
        <p:spPr>
          <a:xfrm flipH="1">
            <a:off x="9728335" y="4876744"/>
            <a:ext cx="613660" cy="998237"/>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7" name="Line"/>
          <p:cNvSpPr/>
          <p:nvPr/>
        </p:nvSpPr>
        <p:spPr>
          <a:xfrm>
            <a:off x="7781511" y="3453105"/>
            <a:ext cx="400589" cy="645072"/>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8" name="Line"/>
          <p:cNvSpPr/>
          <p:nvPr/>
        </p:nvSpPr>
        <p:spPr>
          <a:xfrm flipH="1">
            <a:off x="8766002" y="3453105"/>
            <a:ext cx="441872" cy="645072"/>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9" name="Line"/>
          <p:cNvSpPr/>
          <p:nvPr/>
        </p:nvSpPr>
        <p:spPr>
          <a:xfrm flipH="1" flipV="1">
            <a:off x="6520964" y="5124377"/>
            <a:ext cx="873660" cy="633935"/>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0" name="12"/>
          <p:cNvSpPr/>
          <p:nvPr/>
        </p:nvSpPr>
        <p:spPr>
          <a:xfrm>
            <a:off x="5668436" y="3151795"/>
            <a:ext cx="670919" cy="66465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81" name="0"/>
          <p:cNvSpPr/>
          <p:nvPr/>
        </p:nvSpPr>
        <p:spPr>
          <a:xfrm>
            <a:off x="2157829" y="4865541"/>
            <a:ext cx="670918"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a:latin typeface="+mn-lt"/>
                <a:ea typeface="+mn-ea"/>
                <a:cs typeface="+mn-cs"/>
                <a:sym typeface="Helvetica Light"/>
              </a:defRPr>
            </a:lvl1pPr>
          </a:lstStyle>
          <a:p>
            <a:r>
              <a:t>0</a:t>
            </a:r>
          </a:p>
        </p:txBody>
      </p:sp>
      <p:sp>
        <p:nvSpPr>
          <p:cNvPr id="682" name="Line"/>
          <p:cNvSpPr/>
          <p:nvPr/>
        </p:nvSpPr>
        <p:spPr>
          <a:xfrm flipV="1">
            <a:off x="2807835" y="4272069"/>
            <a:ext cx="1041471" cy="642363"/>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3" name="Line"/>
          <p:cNvSpPr/>
          <p:nvPr/>
        </p:nvSpPr>
        <p:spPr>
          <a:xfrm flipH="1" flipV="1">
            <a:off x="2897548" y="5478827"/>
            <a:ext cx="1201347" cy="486038"/>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4" name="Oval"/>
          <p:cNvSpPr/>
          <p:nvPr/>
        </p:nvSpPr>
        <p:spPr>
          <a:xfrm>
            <a:off x="663149" y="7026696"/>
            <a:ext cx="670919" cy="664650"/>
          </a:xfrm>
          <a:prstGeom prst="ellipse">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685" name="Oval"/>
          <p:cNvSpPr/>
          <p:nvPr/>
        </p:nvSpPr>
        <p:spPr>
          <a:xfrm>
            <a:off x="678078" y="8717874"/>
            <a:ext cx="670918" cy="664650"/>
          </a:xfrm>
          <a:prstGeom prst="ellipse">
            <a:avLst/>
          </a:prstGeom>
          <a:gradFill>
            <a:gsLst>
              <a:gs pos="0">
                <a:srgbClr val="189B1A"/>
              </a:gs>
              <a:gs pos="100000">
                <a:srgbClr val="235D0B"/>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686" name="Unvisited"/>
          <p:cNvSpPr/>
          <p:nvPr/>
        </p:nvSpPr>
        <p:spPr>
          <a:xfrm>
            <a:off x="1656683" y="7047871"/>
            <a:ext cx="259161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Unvisited</a:t>
            </a:r>
          </a:p>
        </p:txBody>
      </p:sp>
      <p:sp>
        <p:nvSpPr>
          <p:cNvPr id="687" name="Visited"/>
          <p:cNvSpPr/>
          <p:nvPr/>
        </p:nvSpPr>
        <p:spPr>
          <a:xfrm>
            <a:off x="1709803" y="8739049"/>
            <a:ext cx="204110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Visited</a:t>
            </a:r>
          </a:p>
        </p:txBody>
      </p:sp>
      <p:sp>
        <p:nvSpPr>
          <p:cNvPr id="688" name="Oval"/>
          <p:cNvSpPr/>
          <p:nvPr/>
        </p:nvSpPr>
        <p:spPr>
          <a:xfrm>
            <a:off x="663149" y="7872285"/>
            <a:ext cx="670919" cy="664650"/>
          </a:xfrm>
          <a:prstGeom prst="ellipse">
            <a:avLst/>
          </a:prstGeom>
          <a:blipFill>
            <a:blip r:embed="rId4"/>
          </a:blip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689" name="On the frontier"/>
          <p:cNvSpPr/>
          <p:nvPr/>
        </p:nvSpPr>
        <p:spPr>
          <a:xfrm>
            <a:off x="1658639" y="7893460"/>
            <a:ext cx="424316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On the frontier</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 name="Queue Example - BFS"/>
          <p:cNvSpPr>
            <a:spLocks noGrp="1"/>
          </p:cNvSpPr>
          <p:nvPr>
            <p:ph type="title"/>
          </p:nvPr>
        </p:nvSpPr>
        <p:spPr>
          <a:xfrm>
            <a:off x="-208459" y="-77360"/>
            <a:ext cx="13421718" cy="2159001"/>
          </a:xfrm>
          <a:prstGeom prst="rect">
            <a:avLst/>
          </a:prstGeom>
        </p:spPr>
        <p:txBody>
          <a:bodyPr/>
          <a:lstStyle>
            <a:lvl1pPr>
              <a:defRPr sz="7800" b="1"/>
            </a:lvl1pPr>
          </a:lstStyle>
          <a:p>
            <a:r>
              <a:t>Queue Example - BFS</a:t>
            </a:r>
          </a:p>
        </p:txBody>
      </p:sp>
      <p:sp>
        <p:nvSpPr>
          <p:cNvPr id="694" name="7"/>
          <p:cNvSpPr/>
          <p:nvPr/>
        </p:nvSpPr>
        <p:spPr>
          <a:xfrm>
            <a:off x="7364256" y="5655907"/>
            <a:ext cx="670919" cy="66465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a:latin typeface="+mn-lt"/>
                <a:ea typeface="+mn-ea"/>
                <a:cs typeface="+mn-cs"/>
                <a:sym typeface="Helvetica Light"/>
              </a:defRPr>
            </a:lvl1pPr>
          </a:lstStyle>
          <a:p>
            <a:r>
              <a:t>7</a:t>
            </a:r>
          </a:p>
        </p:txBody>
      </p:sp>
      <p:sp>
        <p:nvSpPr>
          <p:cNvPr id="695" name="3"/>
          <p:cNvSpPr/>
          <p:nvPr/>
        </p:nvSpPr>
        <p:spPr>
          <a:xfrm>
            <a:off x="8118931" y="4063670"/>
            <a:ext cx="670919" cy="66465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96" name="11"/>
          <p:cNvSpPr/>
          <p:nvPr/>
        </p:nvSpPr>
        <p:spPr>
          <a:xfrm>
            <a:off x="7853647" y="7532535"/>
            <a:ext cx="670919" cy="66465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97" name="10"/>
          <p:cNvSpPr/>
          <p:nvPr/>
        </p:nvSpPr>
        <p:spPr>
          <a:xfrm>
            <a:off x="5680438" y="6661703"/>
            <a:ext cx="670919" cy="66465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698" name="8"/>
          <p:cNvSpPr/>
          <p:nvPr/>
        </p:nvSpPr>
        <p:spPr>
          <a:xfrm>
            <a:off x="5860932" y="4612603"/>
            <a:ext cx="670918"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a:latin typeface="+mn-lt"/>
                <a:ea typeface="+mn-ea"/>
                <a:cs typeface="+mn-cs"/>
                <a:sym typeface="Helvetica Light"/>
              </a:defRPr>
            </a:lvl1pPr>
          </a:lstStyle>
          <a:p>
            <a:r>
              <a:t>8</a:t>
            </a:r>
          </a:p>
        </p:txBody>
      </p:sp>
      <p:sp>
        <p:nvSpPr>
          <p:cNvPr id="699" name="6"/>
          <p:cNvSpPr/>
          <p:nvPr/>
        </p:nvSpPr>
        <p:spPr>
          <a:xfrm>
            <a:off x="9304512" y="5871343"/>
            <a:ext cx="670919" cy="664649"/>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00" name="9"/>
          <p:cNvSpPr/>
          <p:nvPr/>
        </p:nvSpPr>
        <p:spPr>
          <a:xfrm>
            <a:off x="4119778" y="5655907"/>
            <a:ext cx="670918"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a:latin typeface="+mn-lt"/>
                <a:ea typeface="+mn-ea"/>
                <a:cs typeface="+mn-cs"/>
                <a:sym typeface="Helvetica Light"/>
              </a:defRPr>
            </a:lvl1pPr>
          </a:lstStyle>
          <a:p>
            <a:r>
              <a:t>9</a:t>
            </a:r>
          </a:p>
        </p:txBody>
      </p:sp>
      <p:sp>
        <p:nvSpPr>
          <p:cNvPr id="701" name="1"/>
          <p:cNvSpPr/>
          <p:nvPr/>
        </p:nvSpPr>
        <p:spPr>
          <a:xfrm>
            <a:off x="3903878" y="3752346"/>
            <a:ext cx="670918"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a:latin typeface="+mn-lt"/>
                <a:ea typeface="+mn-ea"/>
                <a:cs typeface="+mn-cs"/>
                <a:sym typeface="Helvetica Light"/>
              </a:defRPr>
            </a:lvl1pPr>
          </a:lstStyle>
          <a:p>
            <a:r>
              <a:t>1</a:t>
            </a:r>
          </a:p>
        </p:txBody>
      </p:sp>
      <p:sp>
        <p:nvSpPr>
          <p:cNvPr id="702" name="2"/>
          <p:cNvSpPr/>
          <p:nvPr/>
        </p:nvSpPr>
        <p:spPr>
          <a:xfrm>
            <a:off x="7209360" y="2809482"/>
            <a:ext cx="670919" cy="66465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703" name="5"/>
          <p:cNvSpPr/>
          <p:nvPr/>
        </p:nvSpPr>
        <p:spPr>
          <a:xfrm>
            <a:off x="10176053" y="4260065"/>
            <a:ext cx="670918" cy="66465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04" name="4"/>
          <p:cNvSpPr/>
          <p:nvPr/>
        </p:nvSpPr>
        <p:spPr>
          <a:xfrm>
            <a:off x="9072709" y="2809482"/>
            <a:ext cx="670918" cy="66465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705" name="Line"/>
          <p:cNvSpPr/>
          <p:nvPr/>
        </p:nvSpPr>
        <p:spPr>
          <a:xfrm flipH="1" flipV="1">
            <a:off x="4556697" y="4277725"/>
            <a:ext cx="1201347" cy="486037"/>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6" name="Line"/>
          <p:cNvSpPr/>
          <p:nvPr/>
        </p:nvSpPr>
        <p:spPr>
          <a:xfrm flipV="1">
            <a:off x="4814435" y="5182152"/>
            <a:ext cx="1041471" cy="642363"/>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7" name="Line"/>
          <p:cNvSpPr/>
          <p:nvPr/>
        </p:nvSpPr>
        <p:spPr>
          <a:xfrm flipH="1" flipV="1">
            <a:off x="8069170" y="6102845"/>
            <a:ext cx="1162725" cy="55166"/>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8" name="Line"/>
          <p:cNvSpPr/>
          <p:nvPr/>
        </p:nvSpPr>
        <p:spPr>
          <a:xfrm flipH="1">
            <a:off x="6341738" y="6187243"/>
            <a:ext cx="980465" cy="631028"/>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9" name="Line"/>
          <p:cNvSpPr/>
          <p:nvPr/>
        </p:nvSpPr>
        <p:spPr>
          <a:xfrm>
            <a:off x="7802046" y="6403399"/>
            <a:ext cx="243838" cy="1046295"/>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0" name="Line"/>
          <p:cNvSpPr/>
          <p:nvPr/>
        </p:nvSpPr>
        <p:spPr>
          <a:xfrm flipH="1">
            <a:off x="7858760" y="4750545"/>
            <a:ext cx="430478" cy="894642"/>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1" name="Line"/>
          <p:cNvSpPr/>
          <p:nvPr/>
        </p:nvSpPr>
        <p:spPr>
          <a:xfrm flipH="1">
            <a:off x="9728335" y="4876744"/>
            <a:ext cx="613660" cy="998237"/>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2" name="Line"/>
          <p:cNvSpPr/>
          <p:nvPr/>
        </p:nvSpPr>
        <p:spPr>
          <a:xfrm>
            <a:off x="7781511" y="3453105"/>
            <a:ext cx="400589" cy="645072"/>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3" name="Line"/>
          <p:cNvSpPr/>
          <p:nvPr/>
        </p:nvSpPr>
        <p:spPr>
          <a:xfrm flipH="1">
            <a:off x="8766002" y="3453105"/>
            <a:ext cx="441872" cy="645072"/>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4" name="Line"/>
          <p:cNvSpPr/>
          <p:nvPr/>
        </p:nvSpPr>
        <p:spPr>
          <a:xfrm flipH="1" flipV="1">
            <a:off x="6520964" y="5124377"/>
            <a:ext cx="873660" cy="633935"/>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5" name="12"/>
          <p:cNvSpPr/>
          <p:nvPr/>
        </p:nvSpPr>
        <p:spPr>
          <a:xfrm>
            <a:off x="5668436" y="3151795"/>
            <a:ext cx="670919" cy="66465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16" name="0"/>
          <p:cNvSpPr/>
          <p:nvPr/>
        </p:nvSpPr>
        <p:spPr>
          <a:xfrm>
            <a:off x="2157829" y="4865541"/>
            <a:ext cx="670918"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a:latin typeface="+mn-lt"/>
                <a:ea typeface="+mn-ea"/>
                <a:cs typeface="+mn-cs"/>
                <a:sym typeface="Helvetica Light"/>
              </a:defRPr>
            </a:lvl1pPr>
          </a:lstStyle>
          <a:p>
            <a:r>
              <a:t>0</a:t>
            </a:r>
          </a:p>
        </p:txBody>
      </p:sp>
      <p:sp>
        <p:nvSpPr>
          <p:cNvPr id="717" name="Line"/>
          <p:cNvSpPr/>
          <p:nvPr/>
        </p:nvSpPr>
        <p:spPr>
          <a:xfrm flipV="1">
            <a:off x="2807835" y="4272069"/>
            <a:ext cx="1041471" cy="642363"/>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8" name="Line"/>
          <p:cNvSpPr/>
          <p:nvPr/>
        </p:nvSpPr>
        <p:spPr>
          <a:xfrm flipH="1" flipV="1">
            <a:off x="2897548" y="5478827"/>
            <a:ext cx="1201347" cy="486038"/>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9" name="Oval"/>
          <p:cNvSpPr/>
          <p:nvPr/>
        </p:nvSpPr>
        <p:spPr>
          <a:xfrm>
            <a:off x="663149" y="7026696"/>
            <a:ext cx="670919" cy="664650"/>
          </a:xfrm>
          <a:prstGeom prst="ellipse">
            <a:avLst/>
          </a:pr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20" name="Oval"/>
          <p:cNvSpPr/>
          <p:nvPr/>
        </p:nvSpPr>
        <p:spPr>
          <a:xfrm>
            <a:off x="678078" y="8717874"/>
            <a:ext cx="670918" cy="664650"/>
          </a:xfrm>
          <a:prstGeom prst="ellipse">
            <a:avLst/>
          </a:prstGeom>
          <a:gradFill>
            <a:gsLst>
              <a:gs pos="0">
                <a:srgbClr val="189B1A"/>
              </a:gs>
              <a:gs pos="100000">
                <a:srgbClr val="235D0B"/>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721" name="Unvisited"/>
          <p:cNvSpPr/>
          <p:nvPr/>
        </p:nvSpPr>
        <p:spPr>
          <a:xfrm>
            <a:off x="1656683" y="7047871"/>
            <a:ext cx="259161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Unvisited</a:t>
            </a:r>
          </a:p>
        </p:txBody>
      </p:sp>
      <p:sp>
        <p:nvSpPr>
          <p:cNvPr id="722" name="Visited"/>
          <p:cNvSpPr/>
          <p:nvPr/>
        </p:nvSpPr>
        <p:spPr>
          <a:xfrm>
            <a:off x="1709803" y="8739049"/>
            <a:ext cx="204110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Visited</a:t>
            </a:r>
          </a:p>
        </p:txBody>
      </p:sp>
      <p:sp>
        <p:nvSpPr>
          <p:cNvPr id="723" name="Oval"/>
          <p:cNvSpPr/>
          <p:nvPr/>
        </p:nvSpPr>
        <p:spPr>
          <a:xfrm>
            <a:off x="663149" y="7872285"/>
            <a:ext cx="670919" cy="664650"/>
          </a:xfrm>
          <a:prstGeom prst="ellipse">
            <a:avLst/>
          </a:prstGeom>
          <a:blipFill>
            <a:blip r:embed="rId3"/>
          </a:blip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724" name="On the frontier"/>
          <p:cNvSpPr/>
          <p:nvPr/>
        </p:nvSpPr>
        <p:spPr>
          <a:xfrm>
            <a:off x="1658639" y="7893460"/>
            <a:ext cx="424316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On the frontier</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 name="Queue Example - BFS"/>
          <p:cNvSpPr>
            <a:spLocks noGrp="1"/>
          </p:cNvSpPr>
          <p:nvPr>
            <p:ph type="title"/>
          </p:nvPr>
        </p:nvSpPr>
        <p:spPr>
          <a:xfrm>
            <a:off x="-208459" y="-77360"/>
            <a:ext cx="13421718" cy="2159001"/>
          </a:xfrm>
          <a:prstGeom prst="rect">
            <a:avLst/>
          </a:prstGeom>
        </p:spPr>
        <p:txBody>
          <a:bodyPr/>
          <a:lstStyle>
            <a:lvl1pPr>
              <a:defRPr sz="7800" b="1"/>
            </a:lvl1pPr>
          </a:lstStyle>
          <a:p>
            <a:r>
              <a:t>Queue Example - BFS</a:t>
            </a:r>
          </a:p>
        </p:txBody>
      </p:sp>
      <p:sp>
        <p:nvSpPr>
          <p:cNvPr id="729" name="7"/>
          <p:cNvSpPr/>
          <p:nvPr/>
        </p:nvSpPr>
        <p:spPr>
          <a:xfrm>
            <a:off x="7364256" y="5655907"/>
            <a:ext cx="670919"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a:latin typeface="+mn-lt"/>
                <a:ea typeface="+mn-ea"/>
                <a:cs typeface="+mn-cs"/>
                <a:sym typeface="Helvetica Light"/>
              </a:defRPr>
            </a:lvl1pPr>
          </a:lstStyle>
          <a:p>
            <a:r>
              <a:t>7</a:t>
            </a:r>
          </a:p>
        </p:txBody>
      </p:sp>
      <p:sp>
        <p:nvSpPr>
          <p:cNvPr id="730" name="3"/>
          <p:cNvSpPr/>
          <p:nvPr/>
        </p:nvSpPr>
        <p:spPr>
          <a:xfrm>
            <a:off x="8118931" y="4063670"/>
            <a:ext cx="670919" cy="66465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a:latin typeface="+mn-lt"/>
                <a:ea typeface="+mn-ea"/>
                <a:cs typeface="+mn-cs"/>
                <a:sym typeface="Helvetica Light"/>
              </a:defRPr>
            </a:lvl1pPr>
          </a:lstStyle>
          <a:p>
            <a:r>
              <a:t>3</a:t>
            </a:r>
          </a:p>
        </p:txBody>
      </p:sp>
      <p:sp>
        <p:nvSpPr>
          <p:cNvPr id="731" name="11"/>
          <p:cNvSpPr/>
          <p:nvPr/>
        </p:nvSpPr>
        <p:spPr>
          <a:xfrm>
            <a:off x="7853647" y="7532535"/>
            <a:ext cx="670919" cy="66465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a:latin typeface="+mn-lt"/>
                <a:ea typeface="+mn-ea"/>
                <a:cs typeface="+mn-cs"/>
                <a:sym typeface="Helvetica Light"/>
              </a:defRPr>
            </a:lvl1pPr>
          </a:lstStyle>
          <a:p>
            <a:r>
              <a:t>11</a:t>
            </a:r>
          </a:p>
        </p:txBody>
      </p:sp>
      <p:sp>
        <p:nvSpPr>
          <p:cNvPr id="732" name="10"/>
          <p:cNvSpPr/>
          <p:nvPr/>
        </p:nvSpPr>
        <p:spPr>
          <a:xfrm>
            <a:off x="5680438" y="6661703"/>
            <a:ext cx="670919" cy="66465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a:latin typeface="+mn-lt"/>
                <a:ea typeface="+mn-ea"/>
                <a:cs typeface="+mn-cs"/>
                <a:sym typeface="Helvetica Light"/>
              </a:defRPr>
            </a:lvl1pPr>
          </a:lstStyle>
          <a:p>
            <a:r>
              <a:t>10</a:t>
            </a:r>
          </a:p>
        </p:txBody>
      </p:sp>
      <p:sp>
        <p:nvSpPr>
          <p:cNvPr id="733" name="8"/>
          <p:cNvSpPr/>
          <p:nvPr/>
        </p:nvSpPr>
        <p:spPr>
          <a:xfrm>
            <a:off x="5860932" y="4612603"/>
            <a:ext cx="670918"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a:latin typeface="+mn-lt"/>
                <a:ea typeface="+mn-ea"/>
                <a:cs typeface="+mn-cs"/>
                <a:sym typeface="Helvetica Light"/>
              </a:defRPr>
            </a:lvl1pPr>
          </a:lstStyle>
          <a:p>
            <a:r>
              <a:t>8</a:t>
            </a:r>
          </a:p>
        </p:txBody>
      </p:sp>
      <p:sp>
        <p:nvSpPr>
          <p:cNvPr id="734" name="6"/>
          <p:cNvSpPr/>
          <p:nvPr/>
        </p:nvSpPr>
        <p:spPr>
          <a:xfrm>
            <a:off x="9304512" y="5871343"/>
            <a:ext cx="670919" cy="66464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a:latin typeface="+mn-lt"/>
                <a:ea typeface="+mn-ea"/>
                <a:cs typeface="+mn-cs"/>
                <a:sym typeface="Helvetica Light"/>
              </a:defRPr>
            </a:lvl1pPr>
          </a:lstStyle>
          <a:p>
            <a:r>
              <a:t>6</a:t>
            </a:r>
          </a:p>
        </p:txBody>
      </p:sp>
      <p:sp>
        <p:nvSpPr>
          <p:cNvPr id="735" name="9"/>
          <p:cNvSpPr/>
          <p:nvPr/>
        </p:nvSpPr>
        <p:spPr>
          <a:xfrm>
            <a:off x="4119778" y="5655907"/>
            <a:ext cx="670918"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a:latin typeface="+mn-lt"/>
                <a:ea typeface="+mn-ea"/>
                <a:cs typeface="+mn-cs"/>
                <a:sym typeface="Helvetica Light"/>
              </a:defRPr>
            </a:lvl1pPr>
          </a:lstStyle>
          <a:p>
            <a:r>
              <a:t>9</a:t>
            </a:r>
          </a:p>
        </p:txBody>
      </p:sp>
      <p:sp>
        <p:nvSpPr>
          <p:cNvPr id="736" name="1"/>
          <p:cNvSpPr/>
          <p:nvPr/>
        </p:nvSpPr>
        <p:spPr>
          <a:xfrm>
            <a:off x="3903878" y="3752346"/>
            <a:ext cx="670918"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a:latin typeface="+mn-lt"/>
                <a:ea typeface="+mn-ea"/>
                <a:cs typeface="+mn-cs"/>
                <a:sym typeface="Helvetica Light"/>
              </a:defRPr>
            </a:lvl1pPr>
          </a:lstStyle>
          <a:p>
            <a:r>
              <a:t>1</a:t>
            </a:r>
          </a:p>
        </p:txBody>
      </p:sp>
      <p:sp>
        <p:nvSpPr>
          <p:cNvPr id="737" name="2"/>
          <p:cNvSpPr/>
          <p:nvPr/>
        </p:nvSpPr>
        <p:spPr>
          <a:xfrm>
            <a:off x="7209360" y="2809482"/>
            <a:ext cx="670919" cy="66465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738" name="5"/>
          <p:cNvSpPr/>
          <p:nvPr/>
        </p:nvSpPr>
        <p:spPr>
          <a:xfrm>
            <a:off x="10176053" y="4260065"/>
            <a:ext cx="670918" cy="66465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39" name="4"/>
          <p:cNvSpPr/>
          <p:nvPr/>
        </p:nvSpPr>
        <p:spPr>
          <a:xfrm>
            <a:off x="9072709" y="2809482"/>
            <a:ext cx="670918" cy="66465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740" name="Line"/>
          <p:cNvSpPr/>
          <p:nvPr/>
        </p:nvSpPr>
        <p:spPr>
          <a:xfrm flipH="1" flipV="1">
            <a:off x="4556697" y="4277725"/>
            <a:ext cx="1201347" cy="486037"/>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1" name="Line"/>
          <p:cNvSpPr/>
          <p:nvPr/>
        </p:nvSpPr>
        <p:spPr>
          <a:xfrm flipV="1">
            <a:off x="4814435" y="5182152"/>
            <a:ext cx="1041471" cy="642363"/>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2" name="Line"/>
          <p:cNvSpPr/>
          <p:nvPr/>
        </p:nvSpPr>
        <p:spPr>
          <a:xfrm flipH="1" flipV="1">
            <a:off x="8069170" y="6102845"/>
            <a:ext cx="1162725" cy="55166"/>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3" name="Line"/>
          <p:cNvSpPr/>
          <p:nvPr/>
        </p:nvSpPr>
        <p:spPr>
          <a:xfrm flipH="1">
            <a:off x="6341738" y="6187243"/>
            <a:ext cx="980465" cy="631028"/>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4" name="Line"/>
          <p:cNvSpPr/>
          <p:nvPr/>
        </p:nvSpPr>
        <p:spPr>
          <a:xfrm>
            <a:off x="7802046" y="6403399"/>
            <a:ext cx="243838" cy="1046295"/>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5" name="Line"/>
          <p:cNvSpPr/>
          <p:nvPr/>
        </p:nvSpPr>
        <p:spPr>
          <a:xfrm flipH="1">
            <a:off x="7858760" y="4750545"/>
            <a:ext cx="430478" cy="894642"/>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6" name="Line"/>
          <p:cNvSpPr/>
          <p:nvPr/>
        </p:nvSpPr>
        <p:spPr>
          <a:xfrm flipH="1">
            <a:off x="9728335" y="4876744"/>
            <a:ext cx="613660" cy="998237"/>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7" name="Line"/>
          <p:cNvSpPr/>
          <p:nvPr/>
        </p:nvSpPr>
        <p:spPr>
          <a:xfrm>
            <a:off x="7781511" y="3453105"/>
            <a:ext cx="400589" cy="645072"/>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8" name="Line"/>
          <p:cNvSpPr/>
          <p:nvPr/>
        </p:nvSpPr>
        <p:spPr>
          <a:xfrm flipH="1">
            <a:off x="8766002" y="3453105"/>
            <a:ext cx="441872" cy="645072"/>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9" name="Line"/>
          <p:cNvSpPr/>
          <p:nvPr/>
        </p:nvSpPr>
        <p:spPr>
          <a:xfrm flipH="1" flipV="1">
            <a:off x="6520964" y="5124377"/>
            <a:ext cx="873660" cy="633935"/>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50" name="12"/>
          <p:cNvSpPr/>
          <p:nvPr/>
        </p:nvSpPr>
        <p:spPr>
          <a:xfrm>
            <a:off x="5668436" y="3151795"/>
            <a:ext cx="670919" cy="66465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51" name="0"/>
          <p:cNvSpPr/>
          <p:nvPr/>
        </p:nvSpPr>
        <p:spPr>
          <a:xfrm>
            <a:off x="2157829" y="4865541"/>
            <a:ext cx="670918"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a:latin typeface="+mn-lt"/>
                <a:ea typeface="+mn-ea"/>
                <a:cs typeface="+mn-cs"/>
                <a:sym typeface="Helvetica Light"/>
              </a:defRPr>
            </a:lvl1pPr>
          </a:lstStyle>
          <a:p>
            <a:r>
              <a:t>0</a:t>
            </a:r>
          </a:p>
        </p:txBody>
      </p:sp>
      <p:sp>
        <p:nvSpPr>
          <p:cNvPr id="752" name="Line"/>
          <p:cNvSpPr/>
          <p:nvPr/>
        </p:nvSpPr>
        <p:spPr>
          <a:xfrm flipV="1">
            <a:off x="2807835" y="4272069"/>
            <a:ext cx="1041471" cy="642363"/>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53" name="Line"/>
          <p:cNvSpPr/>
          <p:nvPr/>
        </p:nvSpPr>
        <p:spPr>
          <a:xfrm flipH="1" flipV="1">
            <a:off x="2897548" y="5478827"/>
            <a:ext cx="1201347" cy="486038"/>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54" name="Oval"/>
          <p:cNvSpPr/>
          <p:nvPr/>
        </p:nvSpPr>
        <p:spPr>
          <a:xfrm>
            <a:off x="663149" y="7026696"/>
            <a:ext cx="670919" cy="664650"/>
          </a:xfrm>
          <a:prstGeom prst="ellipse">
            <a:avLst/>
          </a:pr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55" name="Oval"/>
          <p:cNvSpPr/>
          <p:nvPr/>
        </p:nvSpPr>
        <p:spPr>
          <a:xfrm>
            <a:off x="678078" y="8717874"/>
            <a:ext cx="670918" cy="664650"/>
          </a:xfrm>
          <a:prstGeom prst="ellipse">
            <a:avLst/>
          </a:prstGeom>
          <a:gradFill>
            <a:gsLst>
              <a:gs pos="0">
                <a:srgbClr val="189B1A"/>
              </a:gs>
              <a:gs pos="100000">
                <a:srgbClr val="235D0B"/>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756" name="Unvisited"/>
          <p:cNvSpPr/>
          <p:nvPr/>
        </p:nvSpPr>
        <p:spPr>
          <a:xfrm>
            <a:off x="1656683" y="7047871"/>
            <a:ext cx="259161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Unvisited</a:t>
            </a:r>
          </a:p>
        </p:txBody>
      </p:sp>
      <p:sp>
        <p:nvSpPr>
          <p:cNvPr id="757" name="Visited"/>
          <p:cNvSpPr/>
          <p:nvPr/>
        </p:nvSpPr>
        <p:spPr>
          <a:xfrm>
            <a:off x="1709803" y="8739049"/>
            <a:ext cx="204110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Visited</a:t>
            </a:r>
          </a:p>
        </p:txBody>
      </p:sp>
      <p:sp>
        <p:nvSpPr>
          <p:cNvPr id="758" name="Oval"/>
          <p:cNvSpPr/>
          <p:nvPr/>
        </p:nvSpPr>
        <p:spPr>
          <a:xfrm>
            <a:off x="663149" y="7872285"/>
            <a:ext cx="670919" cy="664650"/>
          </a:xfrm>
          <a:prstGeom prst="ellipse">
            <a:avLst/>
          </a:prstGeom>
          <a:blipFill>
            <a:blip r:embed="rId3"/>
          </a:blip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759" name="On the frontier"/>
          <p:cNvSpPr/>
          <p:nvPr/>
        </p:nvSpPr>
        <p:spPr>
          <a:xfrm>
            <a:off x="1658639" y="7893460"/>
            <a:ext cx="424316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On the frontier</a:t>
            </a: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 name="Queue Example - BFS"/>
          <p:cNvSpPr>
            <a:spLocks noGrp="1"/>
          </p:cNvSpPr>
          <p:nvPr>
            <p:ph type="title"/>
          </p:nvPr>
        </p:nvSpPr>
        <p:spPr>
          <a:xfrm>
            <a:off x="-208459" y="-77360"/>
            <a:ext cx="13421718" cy="2159001"/>
          </a:xfrm>
          <a:prstGeom prst="rect">
            <a:avLst/>
          </a:prstGeom>
        </p:spPr>
        <p:txBody>
          <a:bodyPr/>
          <a:lstStyle>
            <a:lvl1pPr>
              <a:defRPr sz="7800" b="1"/>
            </a:lvl1pPr>
          </a:lstStyle>
          <a:p>
            <a:r>
              <a:t>Queue Example - BFS</a:t>
            </a:r>
          </a:p>
        </p:txBody>
      </p:sp>
      <p:sp>
        <p:nvSpPr>
          <p:cNvPr id="764" name="7"/>
          <p:cNvSpPr/>
          <p:nvPr/>
        </p:nvSpPr>
        <p:spPr>
          <a:xfrm>
            <a:off x="7364256" y="5655907"/>
            <a:ext cx="670919"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a:latin typeface="+mn-lt"/>
                <a:ea typeface="+mn-ea"/>
                <a:cs typeface="+mn-cs"/>
                <a:sym typeface="Helvetica Light"/>
              </a:defRPr>
            </a:lvl1pPr>
          </a:lstStyle>
          <a:p>
            <a:r>
              <a:t>7</a:t>
            </a:r>
          </a:p>
        </p:txBody>
      </p:sp>
      <p:sp>
        <p:nvSpPr>
          <p:cNvPr id="765" name="3"/>
          <p:cNvSpPr/>
          <p:nvPr/>
        </p:nvSpPr>
        <p:spPr>
          <a:xfrm>
            <a:off x="8118931" y="4063670"/>
            <a:ext cx="670919"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a:latin typeface="+mn-lt"/>
                <a:ea typeface="+mn-ea"/>
                <a:cs typeface="+mn-cs"/>
                <a:sym typeface="Helvetica Light"/>
              </a:defRPr>
            </a:lvl1pPr>
          </a:lstStyle>
          <a:p>
            <a:r>
              <a:t>3</a:t>
            </a:r>
          </a:p>
        </p:txBody>
      </p:sp>
      <p:sp>
        <p:nvSpPr>
          <p:cNvPr id="766" name="11"/>
          <p:cNvSpPr/>
          <p:nvPr/>
        </p:nvSpPr>
        <p:spPr>
          <a:xfrm>
            <a:off x="7853647" y="7532535"/>
            <a:ext cx="670919"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a:latin typeface="+mn-lt"/>
                <a:ea typeface="+mn-ea"/>
                <a:cs typeface="+mn-cs"/>
                <a:sym typeface="Helvetica Light"/>
              </a:defRPr>
            </a:lvl1pPr>
          </a:lstStyle>
          <a:p>
            <a:r>
              <a:t>11</a:t>
            </a:r>
          </a:p>
        </p:txBody>
      </p:sp>
      <p:sp>
        <p:nvSpPr>
          <p:cNvPr id="767" name="10"/>
          <p:cNvSpPr/>
          <p:nvPr/>
        </p:nvSpPr>
        <p:spPr>
          <a:xfrm>
            <a:off x="5680438" y="6661703"/>
            <a:ext cx="670919"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a:latin typeface="+mn-lt"/>
                <a:ea typeface="+mn-ea"/>
                <a:cs typeface="+mn-cs"/>
                <a:sym typeface="Helvetica Light"/>
              </a:defRPr>
            </a:lvl1pPr>
          </a:lstStyle>
          <a:p>
            <a:r>
              <a:t>10</a:t>
            </a:r>
          </a:p>
        </p:txBody>
      </p:sp>
      <p:sp>
        <p:nvSpPr>
          <p:cNvPr id="768" name="8"/>
          <p:cNvSpPr/>
          <p:nvPr/>
        </p:nvSpPr>
        <p:spPr>
          <a:xfrm>
            <a:off x="5860932" y="4612603"/>
            <a:ext cx="670918"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a:latin typeface="+mn-lt"/>
                <a:ea typeface="+mn-ea"/>
                <a:cs typeface="+mn-cs"/>
                <a:sym typeface="Helvetica Light"/>
              </a:defRPr>
            </a:lvl1pPr>
          </a:lstStyle>
          <a:p>
            <a:r>
              <a:t>8</a:t>
            </a:r>
          </a:p>
        </p:txBody>
      </p:sp>
      <p:sp>
        <p:nvSpPr>
          <p:cNvPr id="769" name="6"/>
          <p:cNvSpPr/>
          <p:nvPr/>
        </p:nvSpPr>
        <p:spPr>
          <a:xfrm>
            <a:off x="9304512" y="5871343"/>
            <a:ext cx="670919" cy="664649"/>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a:latin typeface="+mn-lt"/>
                <a:ea typeface="+mn-ea"/>
                <a:cs typeface="+mn-cs"/>
                <a:sym typeface="Helvetica Light"/>
              </a:defRPr>
            </a:lvl1pPr>
          </a:lstStyle>
          <a:p>
            <a:r>
              <a:t>6</a:t>
            </a:r>
          </a:p>
        </p:txBody>
      </p:sp>
      <p:sp>
        <p:nvSpPr>
          <p:cNvPr id="770" name="9"/>
          <p:cNvSpPr/>
          <p:nvPr/>
        </p:nvSpPr>
        <p:spPr>
          <a:xfrm>
            <a:off x="4119778" y="5655907"/>
            <a:ext cx="670918"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a:latin typeface="+mn-lt"/>
                <a:ea typeface="+mn-ea"/>
                <a:cs typeface="+mn-cs"/>
                <a:sym typeface="Helvetica Light"/>
              </a:defRPr>
            </a:lvl1pPr>
          </a:lstStyle>
          <a:p>
            <a:r>
              <a:t>9</a:t>
            </a:r>
          </a:p>
        </p:txBody>
      </p:sp>
      <p:sp>
        <p:nvSpPr>
          <p:cNvPr id="771" name="1"/>
          <p:cNvSpPr/>
          <p:nvPr/>
        </p:nvSpPr>
        <p:spPr>
          <a:xfrm>
            <a:off x="3903878" y="3752346"/>
            <a:ext cx="670918"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a:latin typeface="+mn-lt"/>
                <a:ea typeface="+mn-ea"/>
                <a:cs typeface="+mn-cs"/>
                <a:sym typeface="Helvetica Light"/>
              </a:defRPr>
            </a:lvl1pPr>
          </a:lstStyle>
          <a:p>
            <a:r>
              <a:t>1</a:t>
            </a:r>
          </a:p>
        </p:txBody>
      </p:sp>
      <p:sp>
        <p:nvSpPr>
          <p:cNvPr id="772" name="2"/>
          <p:cNvSpPr/>
          <p:nvPr/>
        </p:nvSpPr>
        <p:spPr>
          <a:xfrm>
            <a:off x="7209360" y="2809482"/>
            <a:ext cx="670919" cy="66465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a:latin typeface="+mn-lt"/>
                <a:ea typeface="+mn-ea"/>
                <a:cs typeface="+mn-cs"/>
                <a:sym typeface="Helvetica Light"/>
              </a:defRPr>
            </a:lvl1pPr>
          </a:lstStyle>
          <a:p>
            <a:r>
              <a:t>2</a:t>
            </a:r>
          </a:p>
        </p:txBody>
      </p:sp>
      <p:sp>
        <p:nvSpPr>
          <p:cNvPr id="773" name="5"/>
          <p:cNvSpPr/>
          <p:nvPr/>
        </p:nvSpPr>
        <p:spPr>
          <a:xfrm>
            <a:off x="10176053" y="4260065"/>
            <a:ext cx="670918" cy="66465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a:latin typeface="+mn-lt"/>
                <a:ea typeface="+mn-ea"/>
                <a:cs typeface="+mn-cs"/>
                <a:sym typeface="Helvetica Light"/>
              </a:defRPr>
            </a:lvl1pPr>
          </a:lstStyle>
          <a:p>
            <a:r>
              <a:t>5</a:t>
            </a:r>
          </a:p>
        </p:txBody>
      </p:sp>
      <p:sp>
        <p:nvSpPr>
          <p:cNvPr id="774" name="4"/>
          <p:cNvSpPr/>
          <p:nvPr/>
        </p:nvSpPr>
        <p:spPr>
          <a:xfrm>
            <a:off x="9072709" y="2809482"/>
            <a:ext cx="670918" cy="66465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a:latin typeface="+mn-lt"/>
                <a:ea typeface="+mn-ea"/>
                <a:cs typeface="+mn-cs"/>
                <a:sym typeface="Helvetica Light"/>
              </a:defRPr>
            </a:lvl1pPr>
          </a:lstStyle>
          <a:p>
            <a:r>
              <a:t>4</a:t>
            </a:r>
          </a:p>
        </p:txBody>
      </p:sp>
      <p:sp>
        <p:nvSpPr>
          <p:cNvPr id="775" name="Line"/>
          <p:cNvSpPr/>
          <p:nvPr/>
        </p:nvSpPr>
        <p:spPr>
          <a:xfrm flipH="1" flipV="1">
            <a:off x="4556697" y="4277725"/>
            <a:ext cx="1201347" cy="486037"/>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76" name="Line"/>
          <p:cNvSpPr/>
          <p:nvPr/>
        </p:nvSpPr>
        <p:spPr>
          <a:xfrm flipV="1">
            <a:off x="4814435" y="5182152"/>
            <a:ext cx="1041471" cy="642363"/>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77" name="Line"/>
          <p:cNvSpPr/>
          <p:nvPr/>
        </p:nvSpPr>
        <p:spPr>
          <a:xfrm flipH="1" flipV="1">
            <a:off x="8069170" y="6102845"/>
            <a:ext cx="1162725" cy="55166"/>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78" name="Line"/>
          <p:cNvSpPr/>
          <p:nvPr/>
        </p:nvSpPr>
        <p:spPr>
          <a:xfrm flipH="1">
            <a:off x="6341738" y="6187243"/>
            <a:ext cx="980465" cy="631028"/>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79" name="Line"/>
          <p:cNvSpPr/>
          <p:nvPr/>
        </p:nvSpPr>
        <p:spPr>
          <a:xfrm>
            <a:off x="7802046" y="6403399"/>
            <a:ext cx="243838" cy="1046295"/>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80" name="Line"/>
          <p:cNvSpPr/>
          <p:nvPr/>
        </p:nvSpPr>
        <p:spPr>
          <a:xfrm flipH="1">
            <a:off x="7858760" y="4750545"/>
            <a:ext cx="430478" cy="894642"/>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81" name="Line"/>
          <p:cNvSpPr/>
          <p:nvPr/>
        </p:nvSpPr>
        <p:spPr>
          <a:xfrm flipH="1">
            <a:off x="9728335" y="4876744"/>
            <a:ext cx="613660" cy="998237"/>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82" name="Line"/>
          <p:cNvSpPr/>
          <p:nvPr/>
        </p:nvSpPr>
        <p:spPr>
          <a:xfrm>
            <a:off x="7781511" y="3453105"/>
            <a:ext cx="400589" cy="645072"/>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83" name="Line"/>
          <p:cNvSpPr/>
          <p:nvPr/>
        </p:nvSpPr>
        <p:spPr>
          <a:xfrm flipH="1">
            <a:off x="8766002" y="3453105"/>
            <a:ext cx="441872" cy="645072"/>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84" name="Line"/>
          <p:cNvSpPr/>
          <p:nvPr/>
        </p:nvSpPr>
        <p:spPr>
          <a:xfrm flipH="1" flipV="1">
            <a:off x="6520964" y="5124377"/>
            <a:ext cx="873660" cy="633935"/>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85" name="12"/>
          <p:cNvSpPr/>
          <p:nvPr/>
        </p:nvSpPr>
        <p:spPr>
          <a:xfrm>
            <a:off x="5668436" y="3151795"/>
            <a:ext cx="670919" cy="66465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86" name="0"/>
          <p:cNvSpPr/>
          <p:nvPr/>
        </p:nvSpPr>
        <p:spPr>
          <a:xfrm>
            <a:off x="2157829" y="4865541"/>
            <a:ext cx="670918"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a:latin typeface="+mn-lt"/>
                <a:ea typeface="+mn-ea"/>
                <a:cs typeface="+mn-cs"/>
                <a:sym typeface="Helvetica Light"/>
              </a:defRPr>
            </a:lvl1pPr>
          </a:lstStyle>
          <a:p>
            <a:r>
              <a:t>0</a:t>
            </a:r>
          </a:p>
        </p:txBody>
      </p:sp>
      <p:sp>
        <p:nvSpPr>
          <p:cNvPr id="787" name="Line"/>
          <p:cNvSpPr/>
          <p:nvPr/>
        </p:nvSpPr>
        <p:spPr>
          <a:xfrm flipV="1">
            <a:off x="2807835" y="4272069"/>
            <a:ext cx="1041471" cy="642363"/>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88" name="Line"/>
          <p:cNvSpPr/>
          <p:nvPr/>
        </p:nvSpPr>
        <p:spPr>
          <a:xfrm flipH="1" flipV="1">
            <a:off x="2897548" y="5478827"/>
            <a:ext cx="1201347" cy="486038"/>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89" name="Oval"/>
          <p:cNvSpPr/>
          <p:nvPr/>
        </p:nvSpPr>
        <p:spPr>
          <a:xfrm>
            <a:off x="663149" y="7026696"/>
            <a:ext cx="670919" cy="664650"/>
          </a:xfrm>
          <a:prstGeom prst="ellipse">
            <a:avLst/>
          </a:pr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90" name="Oval"/>
          <p:cNvSpPr/>
          <p:nvPr/>
        </p:nvSpPr>
        <p:spPr>
          <a:xfrm>
            <a:off x="678078" y="8717874"/>
            <a:ext cx="670918" cy="664650"/>
          </a:xfrm>
          <a:prstGeom prst="ellipse">
            <a:avLst/>
          </a:prstGeom>
          <a:gradFill>
            <a:gsLst>
              <a:gs pos="0">
                <a:srgbClr val="189B1A"/>
              </a:gs>
              <a:gs pos="100000">
                <a:srgbClr val="235D0B"/>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791" name="Unvisited"/>
          <p:cNvSpPr/>
          <p:nvPr/>
        </p:nvSpPr>
        <p:spPr>
          <a:xfrm>
            <a:off x="1656683" y="7047871"/>
            <a:ext cx="259161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Unvisited</a:t>
            </a:r>
          </a:p>
        </p:txBody>
      </p:sp>
      <p:sp>
        <p:nvSpPr>
          <p:cNvPr id="792" name="Visited"/>
          <p:cNvSpPr/>
          <p:nvPr/>
        </p:nvSpPr>
        <p:spPr>
          <a:xfrm>
            <a:off x="1709803" y="8739049"/>
            <a:ext cx="204110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Visited</a:t>
            </a:r>
          </a:p>
        </p:txBody>
      </p:sp>
      <p:sp>
        <p:nvSpPr>
          <p:cNvPr id="793" name="Oval"/>
          <p:cNvSpPr/>
          <p:nvPr/>
        </p:nvSpPr>
        <p:spPr>
          <a:xfrm>
            <a:off x="663149" y="7872285"/>
            <a:ext cx="670919" cy="664650"/>
          </a:xfrm>
          <a:prstGeom prst="ellipse">
            <a:avLst/>
          </a:prstGeom>
          <a:blipFill>
            <a:blip r:embed="rId3"/>
          </a:blip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794" name="On the frontier"/>
          <p:cNvSpPr/>
          <p:nvPr/>
        </p:nvSpPr>
        <p:spPr>
          <a:xfrm>
            <a:off x="1658639" y="7893460"/>
            <a:ext cx="424316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On the frontier</a:t>
            </a: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 name="Queue Example - BFS"/>
          <p:cNvSpPr>
            <a:spLocks noGrp="1"/>
          </p:cNvSpPr>
          <p:nvPr>
            <p:ph type="title"/>
          </p:nvPr>
        </p:nvSpPr>
        <p:spPr>
          <a:xfrm>
            <a:off x="-208459" y="-77360"/>
            <a:ext cx="13421718" cy="2159001"/>
          </a:xfrm>
          <a:prstGeom prst="rect">
            <a:avLst/>
          </a:prstGeom>
        </p:spPr>
        <p:txBody>
          <a:bodyPr/>
          <a:lstStyle>
            <a:lvl1pPr>
              <a:defRPr sz="7800" b="1"/>
            </a:lvl1pPr>
          </a:lstStyle>
          <a:p>
            <a:r>
              <a:t>Queue Example - BFS</a:t>
            </a:r>
          </a:p>
        </p:txBody>
      </p:sp>
      <p:sp>
        <p:nvSpPr>
          <p:cNvPr id="799" name="7"/>
          <p:cNvSpPr/>
          <p:nvPr/>
        </p:nvSpPr>
        <p:spPr>
          <a:xfrm>
            <a:off x="7364256" y="5655907"/>
            <a:ext cx="670919"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a:latin typeface="+mn-lt"/>
                <a:ea typeface="+mn-ea"/>
                <a:cs typeface="+mn-cs"/>
                <a:sym typeface="Helvetica Light"/>
              </a:defRPr>
            </a:lvl1pPr>
          </a:lstStyle>
          <a:p>
            <a:r>
              <a:t>7</a:t>
            </a:r>
          </a:p>
        </p:txBody>
      </p:sp>
      <p:sp>
        <p:nvSpPr>
          <p:cNvPr id="800" name="3"/>
          <p:cNvSpPr/>
          <p:nvPr/>
        </p:nvSpPr>
        <p:spPr>
          <a:xfrm>
            <a:off x="8118931" y="4063670"/>
            <a:ext cx="670919"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a:latin typeface="+mn-lt"/>
                <a:ea typeface="+mn-ea"/>
                <a:cs typeface="+mn-cs"/>
                <a:sym typeface="Helvetica Light"/>
              </a:defRPr>
            </a:lvl1pPr>
          </a:lstStyle>
          <a:p>
            <a:r>
              <a:t>3</a:t>
            </a:r>
          </a:p>
        </p:txBody>
      </p:sp>
      <p:sp>
        <p:nvSpPr>
          <p:cNvPr id="801" name="11"/>
          <p:cNvSpPr/>
          <p:nvPr/>
        </p:nvSpPr>
        <p:spPr>
          <a:xfrm>
            <a:off x="7853647" y="7532535"/>
            <a:ext cx="670919"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a:latin typeface="+mn-lt"/>
                <a:ea typeface="+mn-ea"/>
                <a:cs typeface="+mn-cs"/>
                <a:sym typeface="Helvetica Light"/>
              </a:defRPr>
            </a:lvl1pPr>
          </a:lstStyle>
          <a:p>
            <a:r>
              <a:t>11</a:t>
            </a:r>
          </a:p>
        </p:txBody>
      </p:sp>
      <p:sp>
        <p:nvSpPr>
          <p:cNvPr id="802" name="10"/>
          <p:cNvSpPr/>
          <p:nvPr/>
        </p:nvSpPr>
        <p:spPr>
          <a:xfrm>
            <a:off x="5680438" y="6661703"/>
            <a:ext cx="670919"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a:latin typeface="+mn-lt"/>
                <a:ea typeface="+mn-ea"/>
                <a:cs typeface="+mn-cs"/>
                <a:sym typeface="Helvetica Light"/>
              </a:defRPr>
            </a:lvl1pPr>
          </a:lstStyle>
          <a:p>
            <a:r>
              <a:t>10</a:t>
            </a:r>
          </a:p>
        </p:txBody>
      </p:sp>
      <p:sp>
        <p:nvSpPr>
          <p:cNvPr id="803" name="8"/>
          <p:cNvSpPr/>
          <p:nvPr/>
        </p:nvSpPr>
        <p:spPr>
          <a:xfrm>
            <a:off x="5860932" y="4612603"/>
            <a:ext cx="670918"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a:latin typeface="+mn-lt"/>
                <a:ea typeface="+mn-ea"/>
                <a:cs typeface="+mn-cs"/>
                <a:sym typeface="Helvetica Light"/>
              </a:defRPr>
            </a:lvl1pPr>
          </a:lstStyle>
          <a:p>
            <a:r>
              <a:t>8</a:t>
            </a:r>
          </a:p>
        </p:txBody>
      </p:sp>
      <p:sp>
        <p:nvSpPr>
          <p:cNvPr id="804" name="6"/>
          <p:cNvSpPr/>
          <p:nvPr/>
        </p:nvSpPr>
        <p:spPr>
          <a:xfrm>
            <a:off x="9304512" y="5871343"/>
            <a:ext cx="670919" cy="664649"/>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a:latin typeface="+mn-lt"/>
                <a:ea typeface="+mn-ea"/>
                <a:cs typeface="+mn-cs"/>
                <a:sym typeface="Helvetica Light"/>
              </a:defRPr>
            </a:lvl1pPr>
          </a:lstStyle>
          <a:p>
            <a:r>
              <a:t>6</a:t>
            </a:r>
          </a:p>
        </p:txBody>
      </p:sp>
      <p:sp>
        <p:nvSpPr>
          <p:cNvPr id="805" name="9"/>
          <p:cNvSpPr/>
          <p:nvPr/>
        </p:nvSpPr>
        <p:spPr>
          <a:xfrm>
            <a:off x="4119778" y="5655907"/>
            <a:ext cx="670918"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a:latin typeface="+mn-lt"/>
                <a:ea typeface="+mn-ea"/>
                <a:cs typeface="+mn-cs"/>
                <a:sym typeface="Helvetica Light"/>
              </a:defRPr>
            </a:lvl1pPr>
          </a:lstStyle>
          <a:p>
            <a:r>
              <a:t>9</a:t>
            </a:r>
          </a:p>
        </p:txBody>
      </p:sp>
      <p:sp>
        <p:nvSpPr>
          <p:cNvPr id="806" name="1"/>
          <p:cNvSpPr/>
          <p:nvPr/>
        </p:nvSpPr>
        <p:spPr>
          <a:xfrm>
            <a:off x="3903878" y="3752346"/>
            <a:ext cx="670918"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a:latin typeface="+mn-lt"/>
                <a:ea typeface="+mn-ea"/>
                <a:cs typeface="+mn-cs"/>
                <a:sym typeface="Helvetica Light"/>
              </a:defRPr>
            </a:lvl1pPr>
          </a:lstStyle>
          <a:p>
            <a:r>
              <a:t>1</a:t>
            </a:r>
          </a:p>
        </p:txBody>
      </p:sp>
      <p:sp>
        <p:nvSpPr>
          <p:cNvPr id="807" name="2"/>
          <p:cNvSpPr/>
          <p:nvPr/>
        </p:nvSpPr>
        <p:spPr>
          <a:xfrm>
            <a:off x="7209360" y="2809482"/>
            <a:ext cx="670919"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a:latin typeface="+mn-lt"/>
                <a:ea typeface="+mn-ea"/>
                <a:cs typeface="+mn-cs"/>
                <a:sym typeface="Helvetica Light"/>
              </a:defRPr>
            </a:lvl1pPr>
          </a:lstStyle>
          <a:p>
            <a:r>
              <a:t>2</a:t>
            </a:r>
          </a:p>
        </p:txBody>
      </p:sp>
      <p:sp>
        <p:nvSpPr>
          <p:cNvPr id="808" name="5"/>
          <p:cNvSpPr/>
          <p:nvPr/>
        </p:nvSpPr>
        <p:spPr>
          <a:xfrm>
            <a:off x="10176053" y="4260065"/>
            <a:ext cx="670918"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a:latin typeface="+mn-lt"/>
                <a:ea typeface="+mn-ea"/>
                <a:cs typeface="+mn-cs"/>
                <a:sym typeface="Helvetica Light"/>
              </a:defRPr>
            </a:lvl1pPr>
          </a:lstStyle>
          <a:p>
            <a:r>
              <a:t>5</a:t>
            </a:r>
          </a:p>
        </p:txBody>
      </p:sp>
      <p:sp>
        <p:nvSpPr>
          <p:cNvPr id="809" name="4"/>
          <p:cNvSpPr/>
          <p:nvPr/>
        </p:nvSpPr>
        <p:spPr>
          <a:xfrm>
            <a:off x="9072709" y="2809482"/>
            <a:ext cx="670918"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a:latin typeface="+mn-lt"/>
                <a:ea typeface="+mn-ea"/>
                <a:cs typeface="+mn-cs"/>
                <a:sym typeface="Helvetica Light"/>
              </a:defRPr>
            </a:lvl1pPr>
          </a:lstStyle>
          <a:p>
            <a:r>
              <a:t>4</a:t>
            </a:r>
          </a:p>
        </p:txBody>
      </p:sp>
      <p:sp>
        <p:nvSpPr>
          <p:cNvPr id="810" name="Line"/>
          <p:cNvSpPr/>
          <p:nvPr/>
        </p:nvSpPr>
        <p:spPr>
          <a:xfrm flipH="1" flipV="1">
            <a:off x="4556697" y="4277725"/>
            <a:ext cx="1201347" cy="486037"/>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11" name="Line"/>
          <p:cNvSpPr/>
          <p:nvPr/>
        </p:nvSpPr>
        <p:spPr>
          <a:xfrm flipV="1">
            <a:off x="4814435" y="5182152"/>
            <a:ext cx="1041471" cy="642363"/>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12" name="Line"/>
          <p:cNvSpPr/>
          <p:nvPr/>
        </p:nvSpPr>
        <p:spPr>
          <a:xfrm flipH="1" flipV="1">
            <a:off x="8069170" y="6102845"/>
            <a:ext cx="1162725" cy="55166"/>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13" name="Line"/>
          <p:cNvSpPr/>
          <p:nvPr/>
        </p:nvSpPr>
        <p:spPr>
          <a:xfrm flipH="1">
            <a:off x="6341738" y="6187243"/>
            <a:ext cx="980465" cy="631028"/>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14" name="Line"/>
          <p:cNvSpPr/>
          <p:nvPr/>
        </p:nvSpPr>
        <p:spPr>
          <a:xfrm>
            <a:off x="7802046" y="6403399"/>
            <a:ext cx="243838" cy="1046295"/>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15" name="Line"/>
          <p:cNvSpPr/>
          <p:nvPr/>
        </p:nvSpPr>
        <p:spPr>
          <a:xfrm flipH="1">
            <a:off x="7858760" y="4750545"/>
            <a:ext cx="430478" cy="894642"/>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16" name="Line"/>
          <p:cNvSpPr/>
          <p:nvPr/>
        </p:nvSpPr>
        <p:spPr>
          <a:xfrm flipH="1">
            <a:off x="9728335" y="4876744"/>
            <a:ext cx="613660" cy="998237"/>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17" name="Line"/>
          <p:cNvSpPr/>
          <p:nvPr/>
        </p:nvSpPr>
        <p:spPr>
          <a:xfrm>
            <a:off x="7781511" y="3453105"/>
            <a:ext cx="400589" cy="645072"/>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18" name="Line"/>
          <p:cNvSpPr/>
          <p:nvPr/>
        </p:nvSpPr>
        <p:spPr>
          <a:xfrm flipH="1">
            <a:off x="8766002" y="3453105"/>
            <a:ext cx="441872" cy="645072"/>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19" name="Line"/>
          <p:cNvSpPr/>
          <p:nvPr/>
        </p:nvSpPr>
        <p:spPr>
          <a:xfrm flipH="1" flipV="1">
            <a:off x="6520964" y="5124377"/>
            <a:ext cx="873660" cy="633935"/>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20" name="12"/>
          <p:cNvSpPr/>
          <p:nvPr/>
        </p:nvSpPr>
        <p:spPr>
          <a:xfrm>
            <a:off x="5668436" y="3151795"/>
            <a:ext cx="670919" cy="66465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821" name="0"/>
          <p:cNvSpPr/>
          <p:nvPr/>
        </p:nvSpPr>
        <p:spPr>
          <a:xfrm>
            <a:off x="2157829" y="4865541"/>
            <a:ext cx="670918"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a:latin typeface="+mn-lt"/>
                <a:ea typeface="+mn-ea"/>
                <a:cs typeface="+mn-cs"/>
                <a:sym typeface="Helvetica Light"/>
              </a:defRPr>
            </a:lvl1pPr>
          </a:lstStyle>
          <a:p>
            <a:r>
              <a:t>0</a:t>
            </a:r>
          </a:p>
        </p:txBody>
      </p:sp>
      <p:sp>
        <p:nvSpPr>
          <p:cNvPr id="822" name="Line"/>
          <p:cNvSpPr/>
          <p:nvPr/>
        </p:nvSpPr>
        <p:spPr>
          <a:xfrm flipV="1">
            <a:off x="2807835" y="4272069"/>
            <a:ext cx="1041471" cy="642363"/>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23" name="Line"/>
          <p:cNvSpPr/>
          <p:nvPr/>
        </p:nvSpPr>
        <p:spPr>
          <a:xfrm flipH="1" flipV="1">
            <a:off x="2897548" y="5478827"/>
            <a:ext cx="1201347" cy="486038"/>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24" name="Oval"/>
          <p:cNvSpPr/>
          <p:nvPr/>
        </p:nvSpPr>
        <p:spPr>
          <a:xfrm>
            <a:off x="663149" y="7026696"/>
            <a:ext cx="670919" cy="664650"/>
          </a:xfrm>
          <a:prstGeom prst="ellipse">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25" name="Oval"/>
          <p:cNvSpPr/>
          <p:nvPr/>
        </p:nvSpPr>
        <p:spPr>
          <a:xfrm>
            <a:off x="678078" y="8717874"/>
            <a:ext cx="670918" cy="664650"/>
          </a:xfrm>
          <a:prstGeom prst="ellipse">
            <a:avLst/>
          </a:prstGeom>
          <a:gradFill>
            <a:gsLst>
              <a:gs pos="0">
                <a:srgbClr val="189B1A"/>
              </a:gs>
              <a:gs pos="100000">
                <a:srgbClr val="235D0B"/>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826" name="Unvisited"/>
          <p:cNvSpPr/>
          <p:nvPr/>
        </p:nvSpPr>
        <p:spPr>
          <a:xfrm>
            <a:off x="1656683" y="7047871"/>
            <a:ext cx="259161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Unvisited</a:t>
            </a:r>
          </a:p>
        </p:txBody>
      </p:sp>
      <p:sp>
        <p:nvSpPr>
          <p:cNvPr id="827" name="Visited"/>
          <p:cNvSpPr/>
          <p:nvPr/>
        </p:nvSpPr>
        <p:spPr>
          <a:xfrm>
            <a:off x="1709803" y="8739049"/>
            <a:ext cx="204110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Visited</a:t>
            </a:r>
          </a:p>
        </p:txBody>
      </p:sp>
      <p:sp>
        <p:nvSpPr>
          <p:cNvPr id="828" name="Oval"/>
          <p:cNvSpPr/>
          <p:nvPr/>
        </p:nvSpPr>
        <p:spPr>
          <a:xfrm>
            <a:off x="663149" y="7872285"/>
            <a:ext cx="670919" cy="664650"/>
          </a:xfrm>
          <a:prstGeom prst="ellipse">
            <a:avLst/>
          </a:prstGeom>
          <a:blipFill>
            <a:blip r:embed="rId4"/>
          </a:blip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829" name="On the frontier"/>
          <p:cNvSpPr/>
          <p:nvPr/>
        </p:nvSpPr>
        <p:spPr>
          <a:xfrm>
            <a:off x="1658639" y="7893460"/>
            <a:ext cx="424316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On the frontier</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 name="Queue Example - BFS"/>
          <p:cNvSpPr>
            <a:spLocks noGrp="1"/>
          </p:cNvSpPr>
          <p:nvPr>
            <p:ph type="title"/>
          </p:nvPr>
        </p:nvSpPr>
        <p:spPr>
          <a:xfrm>
            <a:off x="-208459" y="-77360"/>
            <a:ext cx="13421718" cy="2159001"/>
          </a:xfrm>
          <a:prstGeom prst="rect">
            <a:avLst/>
          </a:prstGeom>
        </p:spPr>
        <p:txBody>
          <a:bodyPr/>
          <a:lstStyle>
            <a:lvl1pPr>
              <a:defRPr sz="7800" b="1"/>
            </a:lvl1pPr>
          </a:lstStyle>
          <a:p>
            <a:r>
              <a:t>Queue Example - BFS</a:t>
            </a:r>
          </a:p>
        </p:txBody>
      </p:sp>
      <p:sp>
        <p:nvSpPr>
          <p:cNvPr id="834" name="Let Q be a Queue…"/>
          <p:cNvSpPr/>
          <p:nvPr/>
        </p:nvSpPr>
        <p:spPr>
          <a:xfrm>
            <a:off x="1001344" y="2053429"/>
            <a:ext cx="11950379" cy="687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Let Q be a Queue</a:t>
            </a:r>
          </a:p>
          <a:p>
            <a:pPr algn="l"/>
            <a:r>
              <a:t>Q.enqueue(starting_node)</a:t>
            </a:r>
          </a:p>
          <a:p>
            <a:pPr algn="l"/>
            <a:r>
              <a:t>starting_node.visited = </a:t>
            </a:r>
            <a:r>
              <a:rPr b="1">
                <a:solidFill>
                  <a:schemeClr val="accent6">
                    <a:hueOff val="-241736"/>
                    <a:satOff val="29413"/>
                    <a:lumOff val="20727"/>
                  </a:schemeClr>
                </a:solidFill>
              </a:rPr>
              <a:t>true</a:t>
            </a:r>
          </a:p>
          <a:p>
            <a:pPr algn="l"/>
            <a:endParaRPr b="1">
              <a:solidFill>
                <a:schemeClr val="accent6">
                  <a:hueOff val="-241736"/>
                  <a:satOff val="29413"/>
                  <a:lumOff val="20727"/>
                </a:schemeClr>
              </a:solidFill>
            </a:endParaRPr>
          </a:p>
          <a:p>
            <a:pPr algn="l"/>
            <a:r>
              <a:rPr b="1">
                <a:solidFill>
                  <a:schemeClr val="accent5">
                    <a:hueOff val="101205"/>
                    <a:satOff val="-13598"/>
                    <a:lumOff val="23877"/>
                  </a:schemeClr>
                </a:solidFill>
              </a:rPr>
              <a:t>While</a:t>
            </a:r>
            <a:r>
              <a:t> Q is not empty </a:t>
            </a:r>
            <a:r>
              <a:rPr b="1">
                <a:solidFill>
                  <a:schemeClr val="accent5">
                    <a:hueOff val="101205"/>
                    <a:satOff val="-13598"/>
                    <a:lumOff val="23877"/>
                  </a:schemeClr>
                </a:solidFill>
              </a:rPr>
              <a:t>Do</a:t>
            </a:r>
          </a:p>
          <a:p>
            <a:pPr algn="l"/>
            <a:endParaRPr b="1">
              <a:solidFill>
                <a:schemeClr val="accent5">
                  <a:hueOff val="101205"/>
                  <a:satOff val="-13598"/>
                  <a:lumOff val="23877"/>
                </a:schemeClr>
              </a:solidFill>
            </a:endParaRPr>
          </a:p>
          <a:p>
            <a:pPr algn="l"/>
            <a:r>
              <a:t>    node = Q.dequeue()</a:t>
            </a:r>
            <a:endParaRPr b="1">
              <a:solidFill>
                <a:schemeClr val="accent6">
                  <a:hueOff val="-241736"/>
                  <a:satOff val="29413"/>
                  <a:lumOff val="20727"/>
                </a:schemeClr>
              </a:solidFill>
            </a:endParaRPr>
          </a:p>
          <a:p>
            <a:pPr algn="l"/>
            <a:endParaRPr b="1">
              <a:solidFill>
                <a:schemeClr val="accent6">
                  <a:hueOff val="-241736"/>
                  <a:satOff val="29413"/>
                  <a:lumOff val="20727"/>
                </a:schemeClr>
              </a:solidFill>
            </a:endParaRPr>
          </a:p>
          <a:p>
            <a:pPr algn="l"/>
            <a:r>
              <a:t>    </a:t>
            </a:r>
            <a:r>
              <a:rPr b="1">
                <a:solidFill>
                  <a:schemeClr val="accent5">
                    <a:hueOff val="101205"/>
                    <a:satOff val="-13598"/>
                    <a:lumOff val="23877"/>
                  </a:schemeClr>
                </a:solidFill>
              </a:rPr>
              <a:t>For</a:t>
            </a:r>
            <a:r>
              <a:t> neighbour </a:t>
            </a:r>
            <a:r>
              <a:rPr b="1">
                <a:solidFill>
                  <a:schemeClr val="accent5">
                    <a:hueOff val="101205"/>
                    <a:satOff val="-13598"/>
                    <a:lumOff val="23877"/>
                  </a:schemeClr>
                </a:solidFill>
              </a:rPr>
              <a:t>in</a:t>
            </a:r>
            <a:r>
              <a:t> neighbours(node):</a:t>
            </a:r>
          </a:p>
          <a:p>
            <a:pPr algn="l"/>
            <a:r>
              <a:t>        </a:t>
            </a:r>
            <a:r>
              <a:rPr b="1">
                <a:solidFill>
                  <a:schemeClr val="accent5">
                    <a:hueOff val="101205"/>
                    <a:satOff val="-13598"/>
                    <a:lumOff val="23877"/>
                  </a:schemeClr>
                </a:solidFill>
              </a:rPr>
              <a:t>If</a:t>
            </a:r>
            <a:r>
              <a:t> neighbour has not been visited:</a:t>
            </a:r>
          </a:p>
          <a:p>
            <a:pPr algn="l"/>
            <a:r>
              <a:t>             neighbour.visited = </a:t>
            </a:r>
            <a:r>
              <a:rPr b="1">
                <a:solidFill>
                  <a:schemeClr val="accent6">
                    <a:hueOff val="-241736"/>
                    <a:satOff val="29413"/>
                    <a:lumOff val="20727"/>
                  </a:schemeClr>
                </a:solidFill>
              </a:rPr>
              <a:t>true</a:t>
            </a:r>
          </a:p>
          <a:p>
            <a:pPr algn="l"/>
            <a:r>
              <a:t>             Q.enqueue(neighbour)</a:t>
            </a:r>
          </a:p>
          <a:p>
            <a:pPr algn="l"/>
            <a:r>
              <a:t>    </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Rectangle"/>
          <p:cNvSpPr/>
          <p:nvPr/>
        </p:nvSpPr>
        <p:spPr>
          <a:xfrm>
            <a:off x="3712798" y="4900775"/>
            <a:ext cx="880478" cy="1510403"/>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56" name="Rectangle"/>
          <p:cNvSpPr/>
          <p:nvPr/>
        </p:nvSpPr>
        <p:spPr>
          <a:xfrm>
            <a:off x="4828213" y="4900775"/>
            <a:ext cx="880478" cy="1510403"/>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57" name="Rectangle"/>
          <p:cNvSpPr/>
          <p:nvPr/>
        </p:nvSpPr>
        <p:spPr>
          <a:xfrm>
            <a:off x="5943628" y="4900775"/>
            <a:ext cx="880477" cy="1510403"/>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58" name="Rectangle"/>
          <p:cNvSpPr/>
          <p:nvPr/>
        </p:nvSpPr>
        <p:spPr>
          <a:xfrm>
            <a:off x="7059042" y="4900775"/>
            <a:ext cx="880478" cy="1510403"/>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59" name="Rectangle"/>
          <p:cNvSpPr/>
          <p:nvPr/>
        </p:nvSpPr>
        <p:spPr>
          <a:xfrm>
            <a:off x="8174457" y="4900775"/>
            <a:ext cx="880478" cy="1510403"/>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60" name="Rectangle"/>
          <p:cNvSpPr/>
          <p:nvPr/>
        </p:nvSpPr>
        <p:spPr>
          <a:xfrm>
            <a:off x="1481970" y="3962335"/>
            <a:ext cx="880477" cy="1510402"/>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61" name="Rectangle"/>
          <p:cNvSpPr/>
          <p:nvPr/>
        </p:nvSpPr>
        <p:spPr>
          <a:xfrm>
            <a:off x="10405286" y="5628099"/>
            <a:ext cx="880478" cy="1510402"/>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62" name="Line"/>
          <p:cNvSpPr/>
          <p:nvPr/>
        </p:nvSpPr>
        <p:spPr>
          <a:xfrm flipV="1">
            <a:off x="4153037" y="6487216"/>
            <a:ext cx="1" cy="6223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63" name="Queue Front"/>
          <p:cNvSpPr/>
          <p:nvPr/>
        </p:nvSpPr>
        <p:spPr>
          <a:xfrm>
            <a:off x="3640078" y="6982672"/>
            <a:ext cx="1025922"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队头</a:t>
            </a:r>
            <a:endParaRPr dirty="0"/>
          </a:p>
        </p:txBody>
      </p:sp>
      <p:sp>
        <p:nvSpPr>
          <p:cNvPr id="164" name="Line"/>
          <p:cNvSpPr/>
          <p:nvPr/>
        </p:nvSpPr>
        <p:spPr>
          <a:xfrm>
            <a:off x="8614695" y="4143889"/>
            <a:ext cx="1" cy="6223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65" name="Queue Back"/>
          <p:cNvSpPr/>
          <p:nvPr/>
        </p:nvSpPr>
        <p:spPr>
          <a:xfrm>
            <a:off x="8101734" y="3487299"/>
            <a:ext cx="1025922"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队尾</a:t>
            </a:r>
            <a:endParaRPr dirty="0"/>
          </a:p>
        </p:txBody>
      </p:sp>
      <p:sp>
        <p:nvSpPr>
          <p:cNvPr id="173" name="Connection Line"/>
          <p:cNvSpPr/>
          <p:nvPr/>
        </p:nvSpPr>
        <p:spPr>
          <a:xfrm>
            <a:off x="2540308" y="5034359"/>
            <a:ext cx="1004558" cy="53776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1523" y="18877"/>
                  <a:pt x="4323" y="11677"/>
                  <a:pt x="0" y="0"/>
                </a:cubicBezTo>
              </a:path>
            </a:pathLst>
          </a:custGeom>
          <a:ln w="50800">
            <a:solidFill>
              <a:srgbClr val="FFFFFF"/>
            </a:solidFill>
            <a:miter lim="400000"/>
          </a:ln>
        </p:spPr>
        <p:txBody>
          <a:bodyPr/>
          <a:lstStyle/>
          <a:p>
            <a:endParaRPr/>
          </a:p>
        </p:txBody>
      </p:sp>
      <p:sp>
        <p:nvSpPr>
          <p:cNvPr id="174" name="Connection Line"/>
          <p:cNvSpPr/>
          <p:nvPr/>
        </p:nvSpPr>
        <p:spPr>
          <a:xfrm>
            <a:off x="9292949" y="5790343"/>
            <a:ext cx="979290" cy="64622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0400" y="3936"/>
                  <a:pt x="17600" y="11136"/>
                  <a:pt x="21600" y="21600"/>
                </a:cubicBezTo>
              </a:path>
            </a:pathLst>
          </a:custGeom>
          <a:ln w="50800">
            <a:solidFill>
              <a:srgbClr val="FFFFFF"/>
            </a:solidFill>
            <a:miter lim="400000"/>
          </a:ln>
        </p:spPr>
        <p:txBody>
          <a:bodyPr/>
          <a:lstStyle/>
          <a:p>
            <a:endParaRPr/>
          </a:p>
        </p:txBody>
      </p:sp>
      <p:sp>
        <p:nvSpPr>
          <p:cNvPr id="168" name="Line"/>
          <p:cNvSpPr/>
          <p:nvPr/>
        </p:nvSpPr>
        <p:spPr>
          <a:xfrm flipH="1" flipV="1">
            <a:off x="2453683" y="4967777"/>
            <a:ext cx="289518" cy="28951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69" name="Line"/>
          <p:cNvSpPr/>
          <p:nvPr/>
        </p:nvSpPr>
        <p:spPr>
          <a:xfrm flipH="1" flipV="1">
            <a:off x="9091550" y="5722018"/>
            <a:ext cx="445522" cy="14401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0" name="Dequeue"/>
          <p:cNvSpPr/>
          <p:nvPr/>
        </p:nvSpPr>
        <p:spPr>
          <a:xfrm>
            <a:off x="116043" y="5660981"/>
            <a:ext cx="3428823"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Dequeue</a:t>
            </a:r>
            <a:r>
              <a:rPr lang="zh-CN" altLang="en-US" dirty="0"/>
              <a:t>出队列</a:t>
            </a:r>
            <a:endParaRPr dirty="0"/>
          </a:p>
        </p:txBody>
      </p:sp>
      <p:sp>
        <p:nvSpPr>
          <p:cNvPr id="171" name="Enqueue"/>
          <p:cNvSpPr/>
          <p:nvPr/>
        </p:nvSpPr>
        <p:spPr>
          <a:xfrm>
            <a:off x="9091550" y="4784240"/>
            <a:ext cx="3428823"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Enqueue</a:t>
            </a:r>
            <a:r>
              <a:rPr lang="zh-CN" altLang="en-US" dirty="0"/>
              <a:t>入队列</a:t>
            </a:r>
            <a:endParaRPr dirty="0"/>
          </a:p>
        </p:txBody>
      </p:sp>
      <p:sp>
        <p:nvSpPr>
          <p:cNvPr id="172" name="Queue Terminology"/>
          <p:cNvSpPr>
            <a:spLocks noGrp="1"/>
          </p:cNvSpPr>
          <p:nvPr>
            <p:ph type="title"/>
          </p:nvPr>
        </p:nvSpPr>
        <p:spPr>
          <a:prstGeom prst="rect">
            <a:avLst/>
          </a:prstGeom>
        </p:spPr>
        <p:txBody>
          <a:bodyPr/>
          <a:lstStyle>
            <a:lvl1pPr>
              <a:defRPr b="1"/>
            </a:lvl1pPr>
          </a:lstStyle>
          <a:p>
            <a:r>
              <a:t>Queue Terminology</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Queue Terminology"/>
          <p:cNvSpPr>
            <a:spLocks noGrp="1"/>
          </p:cNvSpPr>
          <p:nvPr>
            <p:ph type="title"/>
          </p:nvPr>
        </p:nvSpPr>
        <p:spPr>
          <a:prstGeom prst="rect">
            <a:avLst/>
          </a:prstGeom>
        </p:spPr>
        <p:txBody>
          <a:bodyPr/>
          <a:lstStyle>
            <a:lvl1pPr>
              <a:defRPr b="1"/>
            </a:lvl1pPr>
          </a:lstStyle>
          <a:p>
            <a:r>
              <a:rPr lang="zh-CN" altLang="en-US" dirty="0"/>
              <a:t>队列术语</a:t>
            </a:r>
            <a:endParaRPr dirty="0"/>
          </a:p>
        </p:txBody>
      </p:sp>
      <p:sp>
        <p:nvSpPr>
          <p:cNvPr id="179" name="Enqueue = Adding = Offering"/>
          <p:cNvSpPr/>
          <p:nvPr/>
        </p:nvSpPr>
        <p:spPr>
          <a:xfrm>
            <a:off x="952500" y="4148164"/>
            <a:ext cx="11099800" cy="2159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a:defRPr sz="3700" b="1"/>
            </a:lvl1pPr>
          </a:lstStyle>
          <a:p>
            <a:r>
              <a:t>Enqueue = Adding = Offering</a:t>
            </a:r>
          </a:p>
        </p:txBody>
      </p:sp>
      <p:sp>
        <p:nvSpPr>
          <p:cNvPr id="180" name="There does not seem to be consistent terminology for inserting and removing elements from queues."/>
          <p:cNvSpPr/>
          <p:nvPr/>
        </p:nvSpPr>
        <p:spPr>
          <a:xfrm>
            <a:off x="330540" y="2899080"/>
            <a:ext cx="12343720" cy="121058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向队列添加或者移除元素的术语并不统一，不同的人有不同的称谓。</a:t>
            </a:r>
            <a:endParaRPr dirty="0"/>
          </a:p>
        </p:txBody>
      </p:sp>
      <p:sp>
        <p:nvSpPr>
          <p:cNvPr id="189" name="Connection Line"/>
          <p:cNvSpPr/>
          <p:nvPr/>
        </p:nvSpPr>
        <p:spPr>
          <a:xfrm>
            <a:off x="9282056" y="7633375"/>
            <a:ext cx="979290" cy="64622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0400" y="3936"/>
                  <a:pt x="17600" y="11136"/>
                  <a:pt x="21600" y="21600"/>
                </a:cubicBezTo>
              </a:path>
            </a:pathLst>
          </a:custGeom>
          <a:ln w="50800">
            <a:solidFill>
              <a:srgbClr val="FFFFFF"/>
            </a:solidFill>
            <a:miter lim="400000"/>
          </a:ln>
        </p:spPr>
        <p:txBody>
          <a:bodyPr/>
          <a:lstStyle/>
          <a:p>
            <a:endParaRPr/>
          </a:p>
        </p:txBody>
      </p:sp>
      <p:sp>
        <p:nvSpPr>
          <p:cNvPr id="182" name="Line"/>
          <p:cNvSpPr/>
          <p:nvPr/>
        </p:nvSpPr>
        <p:spPr>
          <a:xfrm flipH="1" flipV="1">
            <a:off x="9080657" y="7565050"/>
            <a:ext cx="445523" cy="14401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83" name="Rectangle"/>
          <p:cNvSpPr/>
          <p:nvPr/>
        </p:nvSpPr>
        <p:spPr>
          <a:xfrm>
            <a:off x="3611198" y="6695709"/>
            <a:ext cx="880478" cy="1510402"/>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84" name="Rectangle"/>
          <p:cNvSpPr/>
          <p:nvPr/>
        </p:nvSpPr>
        <p:spPr>
          <a:xfrm>
            <a:off x="4726613" y="6695709"/>
            <a:ext cx="880478" cy="1510402"/>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85" name="Rectangle"/>
          <p:cNvSpPr/>
          <p:nvPr/>
        </p:nvSpPr>
        <p:spPr>
          <a:xfrm>
            <a:off x="5842028" y="6695709"/>
            <a:ext cx="880477" cy="1510402"/>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86" name="Rectangle"/>
          <p:cNvSpPr/>
          <p:nvPr/>
        </p:nvSpPr>
        <p:spPr>
          <a:xfrm>
            <a:off x="6957442" y="6695709"/>
            <a:ext cx="880478" cy="1510402"/>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87" name="Rectangle"/>
          <p:cNvSpPr/>
          <p:nvPr/>
        </p:nvSpPr>
        <p:spPr>
          <a:xfrm>
            <a:off x="8072857" y="6695709"/>
            <a:ext cx="880478" cy="1510402"/>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88" name="Rectangle"/>
          <p:cNvSpPr/>
          <p:nvPr/>
        </p:nvSpPr>
        <p:spPr>
          <a:xfrm>
            <a:off x="10468924" y="7584709"/>
            <a:ext cx="880478" cy="1510402"/>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Queue Terminology"/>
          <p:cNvSpPr>
            <a:spLocks noGrp="1"/>
          </p:cNvSpPr>
          <p:nvPr>
            <p:ph type="title"/>
          </p:nvPr>
        </p:nvSpPr>
        <p:spPr>
          <a:prstGeom prst="rect">
            <a:avLst/>
          </a:prstGeom>
        </p:spPr>
        <p:txBody>
          <a:bodyPr/>
          <a:lstStyle>
            <a:lvl1pPr>
              <a:defRPr b="1"/>
            </a:lvl1pPr>
          </a:lstStyle>
          <a:p>
            <a:r>
              <a:t>Queue Terminology</a:t>
            </a:r>
          </a:p>
        </p:txBody>
      </p:sp>
      <p:sp>
        <p:nvSpPr>
          <p:cNvPr id="194" name="Dequeue = Polling"/>
          <p:cNvSpPr/>
          <p:nvPr/>
        </p:nvSpPr>
        <p:spPr>
          <a:xfrm>
            <a:off x="952500" y="4360835"/>
            <a:ext cx="11099800" cy="113353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a:defRPr sz="3700" b="1"/>
            </a:lvl1pPr>
          </a:lstStyle>
          <a:p>
            <a:r>
              <a:t>Dequeue = Polling</a:t>
            </a:r>
          </a:p>
        </p:txBody>
      </p:sp>
      <p:sp>
        <p:nvSpPr>
          <p:cNvPr id="195" name="There does not seem to be consistent terminology for inserting and removing elements from queues."/>
          <p:cNvSpPr/>
          <p:nvPr/>
        </p:nvSpPr>
        <p:spPr>
          <a:xfrm>
            <a:off x="330540" y="2672524"/>
            <a:ext cx="12343720" cy="1663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There does not seem to be consistent terminology for inserting and removing elements from queues.</a:t>
            </a:r>
          </a:p>
        </p:txBody>
      </p:sp>
      <p:sp>
        <p:nvSpPr>
          <p:cNvPr id="196" name="(These are also sometimes called removing, but I find this ambiguous)"/>
          <p:cNvSpPr/>
          <p:nvPr/>
        </p:nvSpPr>
        <p:spPr>
          <a:xfrm>
            <a:off x="1651808" y="5173805"/>
            <a:ext cx="9701184" cy="990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000"/>
            </a:pPr>
            <a:r>
              <a:t>(These are also sometimes called </a:t>
            </a:r>
            <a:r>
              <a:rPr i="1"/>
              <a:t>removing</a:t>
            </a:r>
            <a:r>
              <a:t>, but I find this ambiguous)</a:t>
            </a:r>
          </a:p>
        </p:txBody>
      </p:sp>
      <p:sp>
        <p:nvSpPr>
          <p:cNvPr id="205" name="Connection Line"/>
          <p:cNvSpPr/>
          <p:nvPr/>
        </p:nvSpPr>
        <p:spPr>
          <a:xfrm>
            <a:off x="3371965" y="7531775"/>
            <a:ext cx="979290" cy="64622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0400" y="3936"/>
                  <a:pt x="17600" y="11136"/>
                  <a:pt x="21600" y="21600"/>
                </a:cubicBezTo>
              </a:path>
            </a:pathLst>
          </a:custGeom>
          <a:ln w="50800">
            <a:solidFill>
              <a:srgbClr val="FFFFFF"/>
            </a:solidFill>
            <a:miter lim="400000"/>
          </a:ln>
        </p:spPr>
        <p:txBody>
          <a:bodyPr/>
          <a:lstStyle/>
          <a:p>
            <a:endParaRPr/>
          </a:p>
        </p:txBody>
      </p:sp>
      <p:sp>
        <p:nvSpPr>
          <p:cNvPr id="198" name="Line"/>
          <p:cNvSpPr/>
          <p:nvPr/>
        </p:nvSpPr>
        <p:spPr>
          <a:xfrm flipH="1" flipV="1">
            <a:off x="3170566" y="7463450"/>
            <a:ext cx="445523" cy="14401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9" name="Rectangle"/>
          <p:cNvSpPr/>
          <p:nvPr/>
        </p:nvSpPr>
        <p:spPr>
          <a:xfrm>
            <a:off x="4559465" y="7483109"/>
            <a:ext cx="880478" cy="1510402"/>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00" name="Rectangle"/>
          <p:cNvSpPr/>
          <p:nvPr/>
        </p:nvSpPr>
        <p:spPr>
          <a:xfrm>
            <a:off x="5674880" y="7483109"/>
            <a:ext cx="880478" cy="1510402"/>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01" name="Rectangle"/>
          <p:cNvSpPr/>
          <p:nvPr/>
        </p:nvSpPr>
        <p:spPr>
          <a:xfrm>
            <a:off x="6790294" y="7483109"/>
            <a:ext cx="880478" cy="1510402"/>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02" name="Rectangle"/>
          <p:cNvSpPr/>
          <p:nvPr/>
        </p:nvSpPr>
        <p:spPr>
          <a:xfrm>
            <a:off x="7905709" y="7483109"/>
            <a:ext cx="880478" cy="1510402"/>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03" name="Rectangle"/>
          <p:cNvSpPr/>
          <p:nvPr/>
        </p:nvSpPr>
        <p:spPr>
          <a:xfrm>
            <a:off x="9021124" y="7483109"/>
            <a:ext cx="880478" cy="1510402"/>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04" name="Rectangle"/>
          <p:cNvSpPr/>
          <p:nvPr/>
        </p:nvSpPr>
        <p:spPr>
          <a:xfrm>
            <a:off x="2103857" y="6774397"/>
            <a:ext cx="880478" cy="1510402"/>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Queue Example"/>
          <p:cNvSpPr>
            <a:spLocks noGrp="1"/>
          </p:cNvSpPr>
          <p:nvPr>
            <p:ph type="title"/>
          </p:nvPr>
        </p:nvSpPr>
        <p:spPr>
          <a:prstGeom prst="rect">
            <a:avLst/>
          </a:prstGeom>
        </p:spPr>
        <p:txBody>
          <a:bodyPr/>
          <a:lstStyle>
            <a:lvl1pPr>
              <a:defRPr b="1"/>
            </a:lvl1pPr>
          </a:lstStyle>
          <a:p>
            <a:r>
              <a:t>Queue Example</a:t>
            </a:r>
          </a:p>
        </p:txBody>
      </p:sp>
      <p:sp>
        <p:nvSpPr>
          <p:cNvPr id="210" name="Instructions:"/>
          <p:cNvSpPr/>
          <p:nvPr/>
        </p:nvSpPr>
        <p:spPr>
          <a:xfrm>
            <a:off x="330540" y="2219557"/>
            <a:ext cx="12343720" cy="774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sz="4500" b="1" u="sng"/>
              <a:t>Instructions</a:t>
            </a:r>
            <a:r>
              <a:t>:</a:t>
            </a:r>
          </a:p>
        </p:txBody>
      </p:sp>
      <p:sp>
        <p:nvSpPr>
          <p:cNvPr id="211" name="55"/>
          <p:cNvSpPr/>
          <p:nvPr/>
        </p:nvSpPr>
        <p:spPr>
          <a:xfrm>
            <a:off x="3831332" y="6822709"/>
            <a:ext cx="880477" cy="1510402"/>
          </a:xfrm>
          <a:prstGeom prst="rect">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000" b="1">
                <a:latin typeface="Helvetica"/>
                <a:ea typeface="Helvetica"/>
                <a:cs typeface="Helvetica"/>
                <a:sym typeface="Helvetica"/>
              </a:defRPr>
            </a:lvl1pPr>
          </a:lstStyle>
          <a:p>
            <a:r>
              <a:t>55</a:t>
            </a:r>
          </a:p>
        </p:txBody>
      </p:sp>
      <p:sp>
        <p:nvSpPr>
          <p:cNvPr id="212" name="-1"/>
          <p:cNvSpPr/>
          <p:nvPr/>
        </p:nvSpPr>
        <p:spPr>
          <a:xfrm>
            <a:off x="4946746"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000" b="1">
                <a:latin typeface="Helvetica"/>
                <a:ea typeface="Helvetica"/>
                <a:cs typeface="Helvetica"/>
                <a:sym typeface="Helvetica"/>
              </a:defRPr>
            </a:lvl1pPr>
          </a:lstStyle>
          <a:p>
            <a:r>
              <a:t>-1</a:t>
            </a:r>
          </a:p>
        </p:txBody>
      </p:sp>
      <p:sp>
        <p:nvSpPr>
          <p:cNvPr id="213" name="33"/>
          <p:cNvSpPr/>
          <p:nvPr/>
        </p:nvSpPr>
        <p:spPr>
          <a:xfrm>
            <a:off x="6062161"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000" b="1">
                <a:latin typeface="Helvetica"/>
                <a:ea typeface="Helvetica"/>
                <a:cs typeface="Helvetica"/>
                <a:sym typeface="Helvetica"/>
              </a:defRPr>
            </a:lvl1pPr>
          </a:lstStyle>
          <a:p>
            <a:r>
              <a:t>33</a:t>
            </a:r>
          </a:p>
        </p:txBody>
      </p:sp>
      <p:sp>
        <p:nvSpPr>
          <p:cNvPr id="214" name="17"/>
          <p:cNvSpPr/>
          <p:nvPr/>
        </p:nvSpPr>
        <p:spPr>
          <a:xfrm>
            <a:off x="7177576"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000" b="1">
                <a:latin typeface="Helvetica"/>
                <a:ea typeface="Helvetica"/>
                <a:cs typeface="Helvetica"/>
                <a:sym typeface="Helvetica"/>
              </a:defRPr>
            </a:lvl1pPr>
          </a:lstStyle>
          <a:p>
            <a:r>
              <a:t>17</a:t>
            </a:r>
          </a:p>
        </p:txBody>
      </p:sp>
      <p:sp>
        <p:nvSpPr>
          <p:cNvPr id="215" name="11"/>
          <p:cNvSpPr/>
          <p:nvPr/>
        </p:nvSpPr>
        <p:spPr>
          <a:xfrm>
            <a:off x="8292991"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000" b="1">
                <a:latin typeface="Helvetica"/>
                <a:ea typeface="Helvetica"/>
                <a:cs typeface="Helvetica"/>
                <a:sym typeface="Helvetica"/>
              </a:defRPr>
            </a:lvl1pPr>
          </a:lstStyle>
          <a:p>
            <a:r>
              <a:t>11</a:t>
            </a:r>
          </a:p>
        </p:txBody>
      </p:sp>
      <p:sp>
        <p:nvSpPr>
          <p:cNvPr id="216" name="Enqueue(12)…"/>
          <p:cNvSpPr/>
          <p:nvPr/>
        </p:nvSpPr>
        <p:spPr>
          <a:xfrm>
            <a:off x="4793704" y="3004954"/>
            <a:ext cx="3417392"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Enqueue(12)</a:t>
            </a:r>
          </a:p>
          <a:p>
            <a:pPr algn="l"/>
            <a:r>
              <a:t>Dequeue()</a:t>
            </a:r>
          </a:p>
          <a:p>
            <a:pPr algn="l"/>
            <a:r>
              <a:t>Dequeue()</a:t>
            </a:r>
          </a:p>
          <a:p>
            <a:pPr algn="l"/>
            <a:r>
              <a:t>Enqueue(7)</a:t>
            </a:r>
          </a:p>
          <a:p>
            <a:pPr algn="l"/>
            <a:r>
              <a:t>Dequeue()</a:t>
            </a:r>
          </a:p>
          <a:p>
            <a:pPr algn="l"/>
            <a:r>
              <a:t>Enqueue(-6)</a:t>
            </a:r>
          </a:p>
        </p:txBody>
      </p:sp>
      <p:sp>
        <p:nvSpPr>
          <p:cNvPr id="217" name="Front"/>
          <p:cNvSpPr/>
          <p:nvPr/>
        </p:nvSpPr>
        <p:spPr>
          <a:xfrm>
            <a:off x="990390" y="7266759"/>
            <a:ext cx="149058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Front</a:t>
            </a:r>
          </a:p>
        </p:txBody>
      </p:sp>
      <p:sp>
        <p:nvSpPr>
          <p:cNvPr id="218" name="Back"/>
          <p:cNvSpPr/>
          <p:nvPr/>
        </p:nvSpPr>
        <p:spPr>
          <a:xfrm>
            <a:off x="10523820" y="7266759"/>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Back</a:t>
            </a:r>
          </a:p>
        </p:txBody>
      </p:sp>
      <p:sp>
        <p:nvSpPr>
          <p:cNvPr id="219" name="Line"/>
          <p:cNvSpPr/>
          <p:nvPr/>
        </p:nvSpPr>
        <p:spPr>
          <a:xfrm>
            <a:off x="2715917" y="7577909"/>
            <a:ext cx="88047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0" name="Line"/>
          <p:cNvSpPr/>
          <p:nvPr/>
        </p:nvSpPr>
        <p:spPr>
          <a:xfrm flipH="1">
            <a:off x="9408406" y="7577909"/>
            <a:ext cx="880478"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Queue Example"/>
          <p:cNvSpPr>
            <a:spLocks noGrp="1"/>
          </p:cNvSpPr>
          <p:nvPr>
            <p:ph type="title"/>
          </p:nvPr>
        </p:nvSpPr>
        <p:spPr>
          <a:prstGeom prst="rect">
            <a:avLst/>
          </a:prstGeom>
        </p:spPr>
        <p:txBody>
          <a:bodyPr/>
          <a:lstStyle>
            <a:lvl1pPr>
              <a:defRPr b="1"/>
            </a:lvl1pPr>
          </a:lstStyle>
          <a:p>
            <a:r>
              <a:t>Queue Example</a:t>
            </a:r>
          </a:p>
        </p:txBody>
      </p:sp>
      <p:sp>
        <p:nvSpPr>
          <p:cNvPr id="225" name="Instructions:"/>
          <p:cNvSpPr/>
          <p:nvPr/>
        </p:nvSpPr>
        <p:spPr>
          <a:xfrm>
            <a:off x="330540" y="2219557"/>
            <a:ext cx="12343720" cy="774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sz="4500" b="1" u="sng"/>
              <a:t>Instructions</a:t>
            </a:r>
            <a:r>
              <a:t>:</a:t>
            </a:r>
          </a:p>
        </p:txBody>
      </p:sp>
      <p:sp>
        <p:nvSpPr>
          <p:cNvPr id="226" name="55"/>
          <p:cNvSpPr/>
          <p:nvPr/>
        </p:nvSpPr>
        <p:spPr>
          <a:xfrm>
            <a:off x="3831332" y="6822709"/>
            <a:ext cx="880477" cy="1510402"/>
          </a:xfrm>
          <a:prstGeom prst="rect">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000" b="1">
                <a:latin typeface="Helvetica"/>
                <a:ea typeface="Helvetica"/>
                <a:cs typeface="Helvetica"/>
                <a:sym typeface="Helvetica"/>
              </a:defRPr>
            </a:lvl1pPr>
          </a:lstStyle>
          <a:p>
            <a:r>
              <a:t>55</a:t>
            </a:r>
          </a:p>
        </p:txBody>
      </p:sp>
      <p:sp>
        <p:nvSpPr>
          <p:cNvPr id="227" name="-1"/>
          <p:cNvSpPr/>
          <p:nvPr/>
        </p:nvSpPr>
        <p:spPr>
          <a:xfrm>
            <a:off x="4946746"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000" b="1">
                <a:latin typeface="Helvetica"/>
                <a:ea typeface="Helvetica"/>
                <a:cs typeface="Helvetica"/>
                <a:sym typeface="Helvetica"/>
              </a:defRPr>
            </a:lvl1pPr>
          </a:lstStyle>
          <a:p>
            <a:r>
              <a:t>-1</a:t>
            </a:r>
          </a:p>
        </p:txBody>
      </p:sp>
      <p:sp>
        <p:nvSpPr>
          <p:cNvPr id="228" name="33"/>
          <p:cNvSpPr/>
          <p:nvPr/>
        </p:nvSpPr>
        <p:spPr>
          <a:xfrm>
            <a:off x="6062161"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000" b="1">
                <a:latin typeface="Helvetica"/>
                <a:ea typeface="Helvetica"/>
                <a:cs typeface="Helvetica"/>
                <a:sym typeface="Helvetica"/>
              </a:defRPr>
            </a:lvl1pPr>
          </a:lstStyle>
          <a:p>
            <a:r>
              <a:t>33</a:t>
            </a:r>
          </a:p>
        </p:txBody>
      </p:sp>
      <p:sp>
        <p:nvSpPr>
          <p:cNvPr id="229" name="17"/>
          <p:cNvSpPr/>
          <p:nvPr/>
        </p:nvSpPr>
        <p:spPr>
          <a:xfrm>
            <a:off x="7177576"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000" b="1">
                <a:latin typeface="Helvetica"/>
                <a:ea typeface="Helvetica"/>
                <a:cs typeface="Helvetica"/>
                <a:sym typeface="Helvetica"/>
              </a:defRPr>
            </a:lvl1pPr>
          </a:lstStyle>
          <a:p>
            <a:r>
              <a:t>17</a:t>
            </a:r>
          </a:p>
        </p:txBody>
      </p:sp>
      <p:sp>
        <p:nvSpPr>
          <p:cNvPr id="230" name="11"/>
          <p:cNvSpPr/>
          <p:nvPr/>
        </p:nvSpPr>
        <p:spPr>
          <a:xfrm>
            <a:off x="8292991"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000" b="1">
                <a:latin typeface="Helvetica"/>
                <a:ea typeface="Helvetica"/>
                <a:cs typeface="Helvetica"/>
                <a:sym typeface="Helvetica"/>
              </a:defRPr>
            </a:lvl1pPr>
          </a:lstStyle>
          <a:p>
            <a:r>
              <a:t>11</a:t>
            </a:r>
          </a:p>
        </p:txBody>
      </p:sp>
      <p:sp>
        <p:nvSpPr>
          <p:cNvPr id="231" name="Enqueue(12)…"/>
          <p:cNvSpPr/>
          <p:nvPr/>
        </p:nvSpPr>
        <p:spPr>
          <a:xfrm>
            <a:off x="4793704" y="3004954"/>
            <a:ext cx="3417392"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a:solidFill>
                  <a:schemeClr val="accent4">
                    <a:hueOff val="102361"/>
                    <a:satOff val="14118"/>
                    <a:lumOff val="10675"/>
                  </a:schemeClr>
                </a:solidFill>
              </a:defRPr>
            </a:pPr>
            <a:r>
              <a:t>Enqueue(12)</a:t>
            </a:r>
          </a:p>
          <a:p>
            <a:pPr algn="l"/>
            <a:r>
              <a:t>Dequeue()</a:t>
            </a:r>
          </a:p>
          <a:p>
            <a:pPr algn="l"/>
            <a:r>
              <a:t>Dequeue()</a:t>
            </a:r>
          </a:p>
          <a:p>
            <a:pPr algn="l"/>
            <a:r>
              <a:t>Enqueue(7)</a:t>
            </a:r>
          </a:p>
          <a:p>
            <a:pPr algn="l"/>
            <a:r>
              <a:t>Dequeue()</a:t>
            </a:r>
          </a:p>
          <a:p>
            <a:pPr algn="l"/>
            <a:r>
              <a:t>Enqueue(-6)</a:t>
            </a:r>
          </a:p>
        </p:txBody>
      </p:sp>
      <p:sp>
        <p:nvSpPr>
          <p:cNvPr id="232" name="12"/>
          <p:cNvSpPr/>
          <p:nvPr/>
        </p:nvSpPr>
        <p:spPr>
          <a:xfrm>
            <a:off x="10523821" y="6822709"/>
            <a:ext cx="880477" cy="1510402"/>
          </a:xfrm>
          <a:prstGeom prst="rect">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000" b="1">
                <a:latin typeface="Helvetica"/>
                <a:ea typeface="Helvetica"/>
                <a:cs typeface="Helvetica"/>
                <a:sym typeface="Helvetica"/>
              </a:defRPr>
            </a:lvl1pPr>
          </a:lstStyle>
          <a:p>
            <a:r>
              <a:t>12</a:t>
            </a:r>
          </a:p>
        </p:txBody>
      </p:sp>
      <p:sp>
        <p:nvSpPr>
          <p:cNvPr id="233" name="Line"/>
          <p:cNvSpPr/>
          <p:nvPr/>
        </p:nvSpPr>
        <p:spPr>
          <a:xfrm flipH="1">
            <a:off x="9408406" y="7577909"/>
            <a:ext cx="880478"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95</TotalTime>
  <Words>2691</Words>
  <Application>Microsoft Macintosh PowerPoint</Application>
  <PresentationFormat>自定义</PresentationFormat>
  <Paragraphs>589</Paragraphs>
  <Slides>46</Slides>
  <Notes>30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46</vt:i4>
      </vt:variant>
    </vt:vector>
  </HeadingPairs>
  <TitlesOfParts>
    <vt:vector size="51" baseType="lpstr">
      <vt:lpstr>Helvetica</vt:lpstr>
      <vt:lpstr>Helvetica Light</vt:lpstr>
      <vt:lpstr>Helvetica Neue</vt:lpstr>
      <vt:lpstr>Menlo</vt:lpstr>
      <vt:lpstr>Black</vt:lpstr>
      <vt:lpstr>队列Queue</vt:lpstr>
      <vt:lpstr>大纲</vt:lpstr>
      <vt:lpstr>介绍队列</vt:lpstr>
      <vt:lpstr>什么是队列</vt:lpstr>
      <vt:lpstr>Queue Terminology</vt:lpstr>
      <vt:lpstr>队列术语</vt:lpstr>
      <vt:lpstr>Queue Terminology</vt:lpstr>
      <vt:lpstr>Queue Example</vt:lpstr>
      <vt:lpstr>Queue Example</vt:lpstr>
      <vt:lpstr>Queue Example</vt:lpstr>
      <vt:lpstr>Queue Example</vt:lpstr>
      <vt:lpstr>Queue Example</vt:lpstr>
      <vt:lpstr>Queue Example</vt:lpstr>
      <vt:lpstr>Queue Example</vt:lpstr>
      <vt:lpstr>Queue Example</vt:lpstr>
      <vt:lpstr>Queue Example</vt:lpstr>
      <vt:lpstr>Queue Example</vt:lpstr>
      <vt:lpstr>Queue Example</vt:lpstr>
      <vt:lpstr>Queue Example</vt:lpstr>
      <vt:lpstr>Queue Example</vt:lpstr>
      <vt:lpstr>When and where is a Queue used?</vt:lpstr>
      <vt:lpstr>Complexity Analysis</vt:lpstr>
      <vt:lpstr>Complexity</vt:lpstr>
      <vt:lpstr>Enqueuing &amp; Dequeuing</vt:lpstr>
      <vt:lpstr>Enqueuing</vt:lpstr>
      <vt:lpstr>Enqueuing</vt:lpstr>
      <vt:lpstr>Enqueuing</vt:lpstr>
      <vt:lpstr>Enqueuing</vt:lpstr>
      <vt:lpstr>Enqueuing</vt:lpstr>
      <vt:lpstr>Enqueuing</vt:lpstr>
      <vt:lpstr>Enqueuing</vt:lpstr>
      <vt:lpstr>Dequeuing</vt:lpstr>
      <vt:lpstr>Dequeuing</vt:lpstr>
      <vt:lpstr>Dequeuing</vt:lpstr>
      <vt:lpstr>Dequeuing</vt:lpstr>
      <vt:lpstr>Dequeuing</vt:lpstr>
      <vt:lpstr>Dequeuing</vt:lpstr>
      <vt:lpstr>Queue Example - BFS</vt:lpstr>
      <vt:lpstr>Queue Example - BFS</vt:lpstr>
      <vt:lpstr>Queue Example - BFS</vt:lpstr>
      <vt:lpstr>Queue Example - BFS</vt:lpstr>
      <vt:lpstr>Queue Example - BFS</vt:lpstr>
      <vt:lpstr>Queue Example - BFS</vt:lpstr>
      <vt:lpstr>Queue Example - BFS</vt:lpstr>
      <vt:lpstr>Queue Example - BFS</vt:lpstr>
      <vt:lpstr>Queue Example - BFS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队列Queue</dc:title>
  <cp:lastModifiedBy>杨 波</cp:lastModifiedBy>
  <cp:revision>35</cp:revision>
  <dcterms:modified xsi:type="dcterms:W3CDTF">2020-06-29T05:28:02Z</dcterms:modified>
</cp:coreProperties>
</file>