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465"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59592"/>
  </p:normalViewPr>
  <p:slideViewPr>
    <p:cSldViewPr snapToGrid="0" snapToObjects="1">
      <p:cViewPr varScale="1">
        <p:scale>
          <a:sx n="60" d="100"/>
          <a:sy n="60" d="100"/>
        </p:scale>
        <p:origin x="4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lang="zh-CN" altLang="en-US" dirty="0"/>
              <a:t>欢迎回到波波微课！</a:t>
            </a:r>
            <a:endParaRPr lang="en-US" altLang="zh-CN" dirty="0"/>
          </a:p>
          <a:p>
            <a:endParaRPr lang="en-US" dirty="0"/>
          </a:p>
          <a:p>
            <a:r>
              <a:rPr lang="zh-CN" altLang="en-US" dirty="0"/>
              <a:t>从现在开始，我们要来学习优先队列</a:t>
            </a:r>
            <a:r>
              <a:rPr lang="en-US" altLang="zh-CN" dirty="0"/>
              <a:t>Priority Queue</a:t>
            </a:r>
            <a:r>
              <a:rPr lang="zh-CN" altLang="en-US" dirty="0"/>
              <a:t>相关内容，包括它的使用场景，操作细节，最后，我还会通过现场编程演示如何实现优先队列。</a:t>
            </a:r>
            <a:endParaRPr lang="en-US" altLang="zh-CN" dirty="0"/>
          </a:p>
          <a:p>
            <a:endParaRPr lang="en-US" dirty="0"/>
          </a:p>
          <a:p>
            <a:r>
              <a:rPr lang="zh-CN" altLang="en-US" dirty="0"/>
              <a:t>在讲优先队列的过程中，我还会穿插讲解堆</a:t>
            </a:r>
            <a:r>
              <a:rPr lang="en-US" altLang="zh-CN" dirty="0"/>
              <a:t>Heap</a:t>
            </a:r>
            <a:r>
              <a:rPr lang="zh-CN" altLang="en-US" dirty="0"/>
              <a:t>。优先队列和堆相关，但是并不相同。</a:t>
            </a:r>
            <a:endParaRPr lang="en-US" altLang="zh-CN" dirty="0"/>
          </a:p>
          <a:p>
            <a:endParaRPr lang="en-US" dirty="0"/>
          </a:p>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noRot="1" noChangeAspect="1"/>
          </p:cNvSpPr>
          <p:nvPr>
            <p:ph type="sldImg"/>
          </p:nvPr>
        </p:nvSpPr>
        <p:spPr>
          <a:prstGeom prst="rect">
            <a:avLst/>
          </a:prstGeom>
        </p:spPr>
        <p:txBody>
          <a:bodyPr/>
          <a:lstStyle/>
          <a:p>
            <a:endParaRPr/>
          </a:p>
        </p:txBody>
      </p:sp>
      <p:sp>
        <p:nvSpPr>
          <p:cNvPr id="216" name="Shape 216"/>
          <p:cNvSpPr>
            <a:spLocks noGrp="1"/>
          </p:cNvSpPr>
          <p:nvPr>
            <p:ph type="body" sz="quarter" idx="1"/>
          </p:nvPr>
        </p:nvSpPr>
        <p:spPr>
          <a:prstGeom prst="rect">
            <a:avLst/>
          </a:prstGeom>
        </p:spPr>
        <p:txBody>
          <a:bodyPr/>
          <a:lstStyle/>
          <a:p>
            <a:r>
              <a:rPr lang="zh-CN" altLang="en-US" dirty="0"/>
              <a:t>下一个添加</a:t>
            </a:r>
            <a:r>
              <a:rPr lang="en-US" altLang="zh-CN" dirty="0"/>
              <a:t>4</a:t>
            </a:r>
            <a:r>
              <a:rPr lang="zh-CN" altLang="en-US" dirty="0"/>
              <a:t>。</a:t>
            </a:r>
            <a:endParaRPr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3" name="Shape 3663"/>
          <p:cNvSpPr>
            <a:spLocks noGrp="1" noRot="1" noChangeAspect="1"/>
          </p:cNvSpPr>
          <p:nvPr>
            <p:ph type="sldImg"/>
          </p:nvPr>
        </p:nvSpPr>
        <p:spPr>
          <a:prstGeom prst="rect">
            <a:avLst/>
          </a:prstGeom>
        </p:spPr>
        <p:txBody>
          <a:bodyPr/>
          <a:lstStyle/>
          <a:p>
            <a:endParaRPr/>
          </a:p>
        </p:txBody>
      </p:sp>
      <p:sp>
        <p:nvSpPr>
          <p:cNvPr id="3664" name="Shape 3664"/>
          <p:cNvSpPr>
            <a:spLocks noGrp="1"/>
          </p:cNvSpPr>
          <p:nvPr>
            <p:ph type="body" sz="quarter" idx="1"/>
          </p:nvPr>
        </p:nvSpPr>
        <p:spPr>
          <a:prstGeom prst="rect">
            <a:avLst/>
          </a:prstGeom>
        </p:spPr>
        <p:txBody>
          <a:bodyPr/>
          <a:lstStyle/>
          <a:p>
            <a:r>
              <a:rPr lang="zh-CN" altLang="en-US" dirty="0"/>
              <a:t>先移除最后一个刚交换的</a:t>
            </a:r>
            <a:r>
              <a:rPr lang="en-US" altLang="zh-CN" dirty="0"/>
              <a:t>12</a:t>
            </a:r>
            <a:r>
              <a:rPr lang="zh-CN" altLang="en-US" dirty="0"/>
              <a:t>节点。</a:t>
            </a:r>
            <a:endParaRPr lang="en-US" altLang="zh-CN" dirty="0"/>
          </a:p>
          <a:p>
            <a:endParaRPr lang="en-US" altLang="zh-CN" dirty="0"/>
          </a:p>
          <a:p>
            <a:r>
              <a:rPr lang="zh-CN" altLang="en-US" dirty="0"/>
              <a:t>交换以后，我们发现堆属性违反了。</a:t>
            </a:r>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19241774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 name="Shape 3932"/>
          <p:cNvSpPr>
            <a:spLocks noGrp="1" noRot="1" noChangeAspect="1"/>
          </p:cNvSpPr>
          <p:nvPr>
            <p:ph type="sldImg"/>
          </p:nvPr>
        </p:nvSpPr>
        <p:spPr>
          <a:prstGeom prst="rect">
            <a:avLst/>
          </a:prstGeom>
        </p:spPr>
        <p:txBody>
          <a:bodyPr/>
          <a:lstStyle/>
          <a:p>
            <a:endParaRPr/>
          </a:p>
        </p:txBody>
      </p:sp>
      <p:sp>
        <p:nvSpPr>
          <p:cNvPr id="3933" name="Shape 3933"/>
          <p:cNvSpPr>
            <a:spLocks noGrp="1"/>
          </p:cNvSpPr>
          <p:nvPr>
            <p:ph type="body" sz="quarter" idx="1"/>
          </p:nvPr>
        </p:nvSpPr>
        <p:spPr>
          <a:prstGeom prst="rect">
            <a:avLst/>
          </a:prstGeom>
        </p:spPr>
        <p:txBody>
          <a:bodyPr/>
          <a:lstStyle/>
          <a:p>
            <a:r>
              <a:rPr lang="en-US" altLang="zh-CN" dirty="0"/>
              <a:t>[</a:t>
            </a:r>
            <a:r>
              <a:rPr lang="zh-CN" altLang="en-US" dirty="0"/>
              <a:t>读</a:t>
            </a:r>
            <a:r>
              <a:rPr lang="en-US" altLang="zh-CN" dirty="0"/>
              <a:t>PPT]</a:t>
            </a:r>
            <a:endParaRPr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1755968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 name="Shape 4126"/>
          <p:cNvSpPr>
            <a:spLocks noGrp="1" noRot="1" noChangeAspect="1"/>
          </p:cNvSpPr>
          <p:nvPr>
            <p:ph type="sldImg"/>
          </p:nvPr>
        </p:nvSpPr>
        <p:spPr>
          <a:prstGeom prst="rect">
            <a:avLst/>
          </a:prstGeom>
        </p:spPr>
        <p:txBody>
          <a:bodyPr/>
          <a:lstStyle/>
          <a:p>
            <a:endParaRPr/>
          </a:p>
        </p:txBody>
      </p:sp>
      <p:sp>
        <p:nvSpPr>
          <p:cNvPr id="4127" name="Shape 4127"/>
          <p:cNvSpPr>
            <a:spLocks noGrp="1"/>
          </p:cNvSpPr>
          <p:nvPr>
            <p:ph type="body" sz="quarter" idx="1"/>
          </p:nvPr>
        </p:nvSpPr>
        <p:spPr>
          <a:prstGeom prst="rect">
            <a:avLst/>
          </a:prstGeom>
        </p:spPr>
        <p:txBody>
          <a:bodyPr/>
          <a:lstStyle/>
          <a:p>
            <a:r>
              <a:rPr lang="zh-CN" altLang="en-US" dirty="0"/>
              <a:t>现在左右子节点的值是相等的，我们应该选哪个？我们可以缺省选左边的。</a:t>
            </a:r>
            <a:endParaRPr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74213125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51377054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 name="Shape 4408"/>
          <p:cNvSpPr>
            <a:spLocks noGrp="1" noRot="1" noChangeAspect="1"/>
          </p:cNvSpPr>
          <p:nvPr>
            <p:ph type="sldImg"/>
          </p:nvPr>
        </p:nvSpPr>
        <p:spPr>
          <a:prstGeom prst="rect">
            <a:avLst/>
          </a:prstGeom>
        </p:spPr>
        <p:txBody>
          <a:bodyPr/>
          <a:lstStyle/>
          <a:p>
            <a:endParaRPr/>
          </a:p>
        </p:txBody>
      </p:sp>
      <p:sp>
        <p:nvSpPr>
          <p:cNvPr id="4409" name="Shape 4409"/>
          <p:cNvSpPr>
            <a:spLocks noGrp="1"/>
          </p:cNvSpPr>
          <p:nvPr>
            <p:ph type="body" sz="quarter" idx="1"/>
          </p:nvPr>
        </p:nvSpPr>
        <p:spPr>
          <a:prstGeom prst="rect">
            <a:avLst/>
          </a:prstGeom>
        </p:spPr>
        <p:txBody>
          <a:bodyPr/>
          <a:lstStyle/>
          <a:p>
            <a:r>
              <a:rPr dirty="0"/>
              <a:t>So from all this polling and removing we conclude the following: that polling takes logarithmic</a:t>
            </a:r>
          </a:p>
          <a:p>
            <a:r>
              <a:rPr dirty="0"/>
              <a:t>time since we’re removing the root and we know where to find it. And also that removing a</a:t>
            </a:r>
          </a:p>
          <a:p>
            <a:r>
              <a:rPr dirty="0"/>
              <a:t>random node can take up to linear time since we have to find the node we want to remove</a:t>
            </a:r>
          </a:p>
          <a:p>
            <a:r>
              <a:rPr dirty="0"/>
              <a:t>before we remove it. However, if you’re as dissatisfied with this linear removal as I am</a:t>
            </a:r>
          </a:p>
          <a:p>
            <a:r>
              <a:rPr dirty="0"/>
              <a:t>you’d figure out that there must be a better way, and indeed </a:t>
            </a:r>
            <a:r>
              <a:rPr dirty="0" err="1"/>
              <a:t>i’m</a:t>
            </a:r>
            <a:r>
              <a:rPr dirty="0"/>
              <a:t> about to show you</a:t>
            </a:r>
          </a:p>
          <a:p>
            <a:r>
              <a:rPr dirty="0"/>
              <a:t>a hack you can use to improve the complexity to be logarithmic for the general case.</a:t>
            </a:r>
            <a:endParaRPr lang="en-US" dirty="0"/>
          </a:p>
          <a:p>
            <a:endParaRPr lang="en-US"/>
          </a:p>
          <a:p>
            <a:endParaRPr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4" name="Shape 4414"/>
          <p:cNvSpPr>
            <a:spLocks noGrp="1" noRot="1" noChangeAspect="1"/>
          </p:cNvSpPr>
          <p:nvPr>
            <p:ph type="sldImg"/>
          </p:nvPr>
        </p:nvSpPr>
        <p:spPr>
          <a:prstGeom prst="rect">
            <a:avLst/>
          </a:prstGeom>
        </p:spPr>
        <p:txBody>
          <a:bodyPr/>
          <a:lstStyle/>
          <a:p>
            <a:endParaRPr/>
          </a:p>
        </p:txBody>
      </p:sp>
      <p:sp>
        <p:nvSpPr>
          <p:cNvPr id="4415" name="Shape 4415"/>
          <p:cNvSpPr>
            <a:spLocks noGrp="1"/>
          </p:cNvSpPr>
          <p:nvPr>
            <p:ph type="body" sz="quarter" idx="1"/>
          </p:nvPr>
        </p:nvSpPr>
        <p:spPr>
          <a:prstGeom prst="rect">
            <a:avLst/>
          </a:prstGeom>
        </p:spPr>
        <p:txBody>
          <a:bodyPr/>
          <a:lstStyle/>
          <a:p>
            <a:r>
              <a:t>Alright, so now let’s look at how to remove nodes from a heap with an improved complexity.</a:t>
            </a:r>
          </a:p>
          <a:p>
            <a:r>
              <a:t>To do this we will need to make use of the Hashtable a data structure I have not covered yet,</a:t>
            </a:r>
          </a:p>
          <a:p>
            <a:r>
              <a:t>so buckle up things are about to get wild. I promise to cover the hash table throughly</a:t>
            </a:r>
          </a:p>
          <a:p>
            <a:r>
              <a:t>in a later video, but right now everything should look like magic. </a:t>
            </a:r>
          </a:p>
          <a:p>
            <a:endParaRPr/>
          </a:p>
          <a:p>
            <a:r>
              <a:t>Back to the central issue. We have nodes scattered across our heap at some particular</a:t>
            </a:r>
          </a:p>
          <a:p>
            <a:r>
              <a:t>positions and instead of scanning to find out where a node it positioned or indexed at</a:t>
            </a:r>
          </a:p>
          <a:p>
            <a:r>
              <a:t>we would like to do a lookup to figure that out. The way we’re going to do this is</a:t>
            </a:r>
          </a:p>
          <a:p>
            <a:r>
              <a:t>every node is going to be mapped to the index it is found at. So when we want</a:t>
            </a:r>
          </a:p>
          <a:p>
            <a:r>
              <a:t>to remove a particular node we lookup what index it is at instead of doing a linear scan, sounds good? </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9" name="Shape 4419"/>
          <p:cNvSpPr>
            <a:spLocks noGrp="1" noRot="1" noChangeAspect="1"/>
          </p:cNvSpPr>
          <p:nvPr>
            <p:ph type="sldImg"/>
          </p:nvPr>
        </p:nvSpPr>
        <p:spPr>
          <a:prstGeom prst="rect">
            <a:avLst/>
          </a:prstGeom>
        </p:spPr>
        <p:txBody>
          <a:bodyPr/>
          <a:lstStyle/>
          <a:p>
            <a:endParaRPr/>
          </a:p>
        </p:txBody>
      </p:sp>
      <p:sp>
        <p:nvSpPr>
          <p:cNvPr id="4420" name="Shape 4420"/>
          <p:cNvSpPr>
            <a:spLocks noGrp="1"/>
          </p:cNvSpPr>
          <p:nvPr>
            <p:ph type="body" sz="quarter" idx="1"/>
          </p:nvPr>
        </p:nvSpPr>
        <p:spPr>
          <a:prstGeom prst="rect">
            <a:avLst/>
          </a:prstGeom>
        </p:spPr>
        <p:txBody>
          <a:bodyPr/>
          <a:lstStyle/>
          <a:p>
            <a:r>
              <a:t>Ok that sounds all great except for one caveat or two, what about if the heap has</a:t>
            </a:r>
          </a:p>
          <a:p>
            <a:r>
              <a:t>multiple nodes with the same value? What problems would that cause?</a:t>
            </a:r>
          </a:p>
          <a:p>
            <a:r>
              <a:t>Well a few but nothing we can’t handle.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rPr lang="zh-CN" altLang="en-US" dirty="0"/>
              <a:t>继续取出最小优先级元素，这个时候是</a:t>
            </a:r>
            <a:r>
              <a:rPr lang="en-US" altLang="zh-CN" dirty="0"/>
              <a:t>3</a:t>
            </a:r>
            <a:r>
              <a:rPr lang="zh-CN" altLang="en-US" dirty="0"/>
              <a:t>。</a:t>
            </a:r>
            <a:endParaRPr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5" name="Shape 4425"/>
          <p:cNvSpPr>
            <a:spLocks noGrp="1" noRot="1" noChangeAspect="1"/>
          </p:cNvSpPr>
          <p:nvPr>
            <p:ph type="sldImg"/>
          </p:nvPr>
        </p:nvSpPr>
        <p:spPr>
          <a:prstGeom prst="rect">
            <a:avLst/>
          </a:prstGeom>
        </p:spPr>
        <p:txBody>
          <a:bodyPr/>
          <a:lstStyle/>
          <a:p>
            <a:endParaRPr/>
          </a:p>
        </p:txBody>
      </p:sp>
      <p:sp>
        <p:nvSpPr>
          <p:cNvPr id="4426" name="Shape 4426"/>
          <p:cNvSpPr>
            <a:spLocks noGrp="1"/>
          </p:cNvSpPr>
          <p:nvPr>
            <p:ph type="body" sz="quarter" idx="1"/>
          </p:nvPr>
        </p:nvSpPr>
        <p:spPr>
          <a:prstGeom prst="rect">
            <a:avLst/>
          </a:prstGeom>
        </p:spPr>
        <p:txBody>
          <a:bodyPr/>
          <a:lstStyle/>
          <a:p>
            <a:r>
              <a:t>To begin with let’s talk about how we can deal with the multiple value problem.</a:t>
            </a:r>
          </a:p>
          <a:p>
            <a:r>
              <a:t>Read slide.</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7" name="Shape 4457"/>
          <p:cNvSpPr>
            <a:spLocks noGrp="1" noRot="1" noChangeAspect="1"/>
          </p:cNvSpPr>
          <p:nvPr>
            <p:ph type="sldImg"/>
          </p:nvPr>
        </p:nvSpPr>
        <p:spPr>
          <a:prstGeom prst="rect">
            <a:avLst/>
          </a:prstGeom>
        </p:spPr>
        <p:txBody>
          <a:bodyPr/>
          <a:lstStyle/>
          <a:p>
            <a:endParaRPr/>
          </a:p>
        </p:txBody>
      </p:sp>
      <p:sp>
        <p:nvSpPr>
          <p:cNvPr id="4458" name="Shape 4458"/>
          <p:cNvSpPr>
            <a:spLocks noGrp="1"/>
          </p:cNvSpPr>
          <p:nvPr>
            <p:ph type="body" sz="quarter" idx="1"/>
          </p:nvPr>
        </p:nvSpPr>
        <p:spPr>
          <a:prstGeom prst="rect">
            <a:avLst/>
          </a:prstGeom>
        </p:spPr>
        <p:txBody>
          <a:bodyPr/>
          <a:lstStyle/>
          <a:p>
            <a:r>
              <a:t>Ok, so observe the blue heap, remark that it has repeated values. Namely we can see that</a:t>
            </a:r>
          </a:p>
          <a:p>
            <a:r>
              <a:t>2 is there three times, 7 is there twice and 11 and 13 once. Below this I have drawn the index tree,</a:t>
            </a:r>
          </a:p>
          <a:p>
            <a:r>
              <a:t>a tree which can help us for determining the index or position of a node in the tree. 11 for example</a:t>
            </a:r>
          </a:p>
          <a:p>
            <a:r>
              <a:t>is at index 3, 13 at index 5 and the first two and index 0. On the left is the hash table with the</a:t>
            </a:r>
          </a:p>
          <a:p>
            <a:r>
              <a:t>key-value pairs. Notice that 2 is found in three positions: 0, 2 and 6, while 7 in two positions:</a:t>
            </a:r>
          </a:p>
          <a:p>
            <a:r>
              <a:t>1 and 4 and so on.. So this is how we’re going to keep track of the positions of all the values in the tree.</a:t>
            </a:r>
          </a:p>
          <a:p>
            <a:endParaRPr/>
          </a:p>
          <a:p>
            <a:r>
              <a:t>If nodes start moving in the tree we will also need to keep track of that, if for example</a:t>
            </a:r>
          </a:p>
          <a:p>
            <a:r>
              <a:t>a bubble up or a bubble down occurs we need to keep track of all the times two</a:t>
            </a:r>
          </a:p>
          <a:p>
            <a:r>
              <a:t>nodes are swapped to update the index positions in our map. If we swap 13 and</a:t>
            </a:r>
          </a:p>
          <a:p>
            <a:r>
              <a:t>the last 7 for example the following should happen.</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Shape 4536"/>
          <p:cNvSpPr>
            <a:spLocks noGrp="1" noRot="1" noChangeAspect="1"/>
          </p:cNvSpPr>
          <p:nvPr>
            <p:ph type="sldImg"/>
          </p:nvPr>
        </p:nvSpPr>
        <p:spPr>
          <a:prstGeom prst="rect">
            <a:avLst/>
          </a:prstGeom>
        </p:spPr>
        <p:txBody>
          <a:bodyPr/>
          <a:lstStyle/>
          <a:p>
            <a:endParaRPr/>
          </a:p>
        </p:txBody>
      </p:sp>
      <p:sp>
        <p:nvSpPr>
          <p:cNvPr id="4537" name="Shape 4537"/>
          <p:cNvSpPr>
            <a:spLocks noGrp="1"/>
          </p:cNvSpPr>
          <p:nvPr>
            <p:ph type="body" sz="quarter" idx="1"/>
          </p:nvPr>
        </p:nvSpPr>
        <p:spPr>
          <a:prstGeom prst="rect">
            <a:avLst/>
          </a:prstGeom>
        </p:spPr>
        <p:txBody>
          <a:bodyPr/>
          <a:lstStyle/>
          <a:p>
            <a:r>
              <a:t>Ok that sounds all great we can keep track of repeated values by maintaining a set</a:t>
            </a:r>
          </a:p>
          <a:p>
            <a:r>
              <a:t>of indexes a node with a particular value is found at, but now we ask a further question:</a:t>
            </a:r>
          </a:p>
          <a:p>
            <a:r>
              <a:t>If we want to remove a repeated node in our heap, which node do we remove</a:t>
            </a:r>
          </a:p>
          <a:p>
            <a:r>
              <a:t>and does it matter which one we pick?</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2" name="Shape 4542"/>
          <p:cNvSpPr>
            <a:spLocks noGrp="1" noRot="1" noChangeAspect="1"/>
          </p:cNvSpPr>
          <p:nvPr>
            <p:ph type="sldImg"/>
          </p:nvPr>
        </p:nvSpPr>
        <p:spPr>
          <a:prstGeom prst="rect">
            <a:avLst/>
          </a:prstGeom>
        </p:spPr>
        <p:txBody>
          <a:bodyPr/>
          <a:lstStyle/>
          <a:p>
            <a:endParaRPr/>
          </a:p>
        </p:txBody>
      </p:sp>
      <p:sp>
        <p:nvSpPr>
          <p:cNvPr id="4543" name="Shape 4543"/>
          <p:cNvSpPr>
            <a:spLocks noGrp="1"/>
          </p:cNvSpPr>
          <p:nvPr>
            <p:ph type="body" sz="quarter" idx="1"/>
          </p:nvPr>
        </p:nvSpPr>
        <p:spPr>
          <a:prstGeom prst="rect">
            <a:avLst/>
          </a:prstGeom>
        </p:spPr>
        <p:txBody>
          <a:bodyPr/>
          <a:lstStyle/>
          <a:p>
            <a:r>
              <a:t>The answer is no it does not matter which node we do decide to remove as long</a:t>
            </a:r>
          </a:p>
          <a:p>
            <a:r>
              <a:t>as we can satisfy the heap invariant in the end all is good.</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5" name="Shape 4575"/>
          <p:cNvSpPr>
            <a:spLocks noGrp="1" noRot="1" noChangeAspect="1"/>
          </p:cNvSpPr>
          <p:nvPr>
            <p:ph type="sldImg"/>
          </p:nvPr>
        </p:nvSpPr>
        <p:spPr>
          <a:prstGeom prst="rect">
            <a:avLst/>
          </a:prstGeom>
        </p:spPr>
        <p:txBody>
          <a:bodyPr/>
          <a:lstStyle/>
          <a:p>
            <a:endParaRPr/>
          </a:p>
        </p:txBody>
      </p:sp>
      <p:sp>
        <p:nvSpPr>
          <p:cNvPr id="4576" name="Shape 4576"/>
          <p:cNvSpPr>
            <a:spLocks noGrp="1"/>
          </p:cNvSpPr>
          <p:nvPr>
            <p:ph type="body" sz="quarter" idx="1"/>
          </p:nvPr>
        </p:nvSpPr>
        <p:spPr>
          <a:prstGeom prst="rect">
            <a:avLst/>
          </a:prstGeom>
        </p:spPr>
        <p:txBody>
          <a:bodyPr/>
          <a:lstStyle/>
          <a:p>
            <a:r>
              <a:t>So let’s do an example, not just of removing but of adding, polling and</a:t>
            </a:r>
          </a:p>
          <a:p>
            <a:r>
              <a:t>removing elements with this new scheme I have just proposed. </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3" name="Shape 4613"/>
          <p:cNvSpPr>
            <a:spLocks noGrp="1" noRot="1" noChangeAspect="1"/>
          </p:cNvSpPr>
          <p:nvPr>
            <p:ph type="sldImg"/>
          </p:nvPr>
        </p:nvSpPr>
        <p:spPr>
          <a:prstGeom prst="rect">
            <a:avLst/>
          </a:prstGeom>
        </p:spPr>
        <p:txBody>
          <a:bodyPr/>
          <a:lstStyle/>
          <a:p>
            <a:endParaRPr/>
          </a:p>
        </p:txBody>
      </p:sp>
      <p:sp>
        <p:nvSpPr>
          <p:cNvPr id="4614" name="Shape 4614"/>
          <p:cNvSpPr>
            <a:spLocks noGrp="1"/>
          </p:cNvSpPr>
          <p:nvPr>
            <p:ph type="body" sz="quarter" idx="1"/>
          </p:nvPr>
        </p:nvSpPr>
        <p:spPr>
          <a:prstGeom prst="rect">
            <a:avLst/>
          </a:prstGeom>
        </p:spPr>
        <p:txBody>
          <a:bodyPr/>
          <a:lstStyle/>
          <a:p>
            <a:r>
              <a:t>When we insert 3 we need to place 3 at the bottom of the heap in the insertion position, we also</a:t>
            </a:r>
          </a:p>
          <a:p>
            <a:r>
              <a:t>need to track where this new node so we add 3 to our table along with its position which happens</a:t>
            </a:r>
          </a:p>
          <a:p>
            <a:r>
              <a:t>to be 7. Look in the index tree in grey to confirm this.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1" name="Shape 4651"/>
          <p:cNvSpPr>
            <a:spLocks noGrp="1" noRot="1" noChangeAspect="1"/>
          </p:cNvSpPr>
          <p:nvPr>
            <p:ph type="sldImg"/>
          </p:nvPr>
        </p:nvSpPr>
        <p:spPr>
          <a:prstGeom prst="rect">
            <a:avLst/>
          </a:prstGeom>
        </p:spPr>
        <p:txBody>
          <a:bodyPr/>
          <a:lstStyle/>
          <a:p>
            <a:endParaRPr/>
          </a:p>
        </p:txBody>
      </p:sp>
      <p:sp>
        <p:nvSpPr>
          <p:cNvPr id="4652" name="Shape 4652"/>
          <p:cNvSpPr>
            <a:spLocks noGrp="1"/>
          </p:cNvSpPr>
          <p:nvPr>
            <p:ph type="body" sz="quarter" idx="1"/>
          </p:nvPr>
        </p:nvSpPr>
        <p:spPr>
          <a:prstGeom prst="rect">
            <a:avLst/>
          </a:prstGeom>
        </p:spPr>
        <p:txBody>
          <a:bodyPr/>
          <a:lstStyle/>
          <a:p>
            <a:r>
              <a:t>Now that 3 has been inserted we need to make sure the heap invariant</a:t>
            </a:r>
          </a:p>
          <a:p>
            <a:r>
              <a:t>is satisfied, currently it is not, so we need to bubble up 3.</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 name="Shape 4689"/>
          <p:cNvSpPr>
            <a:spLocks noGrp="1" noRot="1" noChangeAspect="1"/>
          </p:cNvSpPr>
          <p:nvPr>
            <p:ph type="sldImg"/>
          </p:nvPr>
        </p:nvSpPr>
        <p:spPr>
          <a:prstGeom prst="rect">
            <a:avLst/>
          </a:prstGeom>
        </p:spPr>
        <p:txBody>
          <a:bodyPr/>
          <a:lstStyle/>
          <a:p>
            <a:endParaRPr/>
          </a:p>
        </p:txBody>
      </p:sp>
      <p:sp>
        <p:nvSpPr>
          <p:cNvPr id="4690" name="Shape 4690"/>
          <p:cNvSpPr>
            <a:spLocks noGrp="1"/>
          </p:cNvSpPr>
          <p:nvPr>
            <p:ph type="body" sz="quarter" idx="1"/>
          </p:nvPr>
        </p:nvSpPr>
        <p:spPr>
          <a:prstGeom prst="rect">
            <a:avLst/>
          </a:prstGeom>
        </p:spPr>
        <p:txBody>
          <a:bodyPr/>
          <a:lstStyle/>
          <a:p>
            <a:r>
              <a:t>The parent of three is 11 which is larger than 3 so we need to swap those two nodes.</a:t>
            </a:r>
          </a:p>
          <a:p>
            <a:r>
              <a:t>I have highlighted the 7 in the index tree because it maps to 3 in the heap and</a:t>
            </a:r>
          </a:p>
          <a:p>
            <a:r>
              <a:t> 3 in the index tree because it maps to 11 in the heap.</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7" name="Shape 4727"/>
          <p:cNvSpPr>
            <a:spLocks noGrp="1" noRot="1" noChangeAspect="1"/>
          </p:cNvSpPr>
          <p:nvPr>
            <p:ph type="sldImg"/>
          </p:nvPr>
        </p:nvSpPr>
        <p:spPr>
          <a:prstGeom prst="rect">
            <a:avLst/>
          </a:prstGeom>
        </p:spPr>
        <p:txBody>
          <a:bodyPr/>
          <a:lstStyle/>
          <a:p>
            <a:endParaRPr/>
          </a:p>
        </p:txBody>
      </p:sp>
      <p:sp>
        <p:nvSpPr>
          <p:cNvPr id="4728" name="Shape 4728"/>
          <p:cNvSpPr>
            <a:spLocks noGrp="1"/>
          </p:cNvSpPr>
          <p:nvPr>
            <p:ph type="body" sz="quarter" idx="1"/>
          </p:nvPr>
        </p:nvSpPr>
        <p:spPr>
          <a:prstGeom prst="rect">
            <a:avLst/>
          </a:prstGeom>
        </p:spPr>
        <p:txBody>
          <a:bodyPr/>
          <a:lstStyle/>
          <a:p>
            <a:r>
              <a:t>now perform the swap both in the tree and the table of values.</a:t>
            </a: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5" name="Shape 4765"/>
          <p:cNvSpPr>
            <a:spLocks noGrp="1" noRot="1" noChangeAspect="1"/>
          </p:cNvSpPr>
          <p:nvPr>
            <p:ph type="sldImg"/>
          </p:nvPr>
        </p:nvSpPr>
        <p:spPr>
          <a:prstGeom prst="rect">
            <a:avLst/>
          </a:prstGeom>
        </p:spPr>
        <p:txBody>
          <a:bodyPr/>
          <a:lstStyle/>
          <a:p>
            <a:endParaRPr/>
          </a:p>
        </p:txBody>
      </p:sp>
      <p:sp>
        <p:nvSpPr>
          <p:cNvPr id="4766" name="Shape 4766"/>
          <p:cNvSpPr>
            <a:spLocks noGrp="1"/>
          </p:cNvSpPr>
          <p:nvPr>
            <p:ph type="body" sz="quarter" idx="1"/>
          </p:nvPr>
        </p:nvSpPr>
        <p:spPr>
          <a:prstGeom prst="rect">
            <a:avLst/>
          </a:prstGeom>
        </p:spPr>
        <p:txBody>
          <a:bodyPr/>
          <a:lstStyle/>
          <a:p>
            <a:r>
              <a:t>Now the heap invariant is still not satisfied so do a similar thing.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noRot="1" noChangeAspect="1"/>
          </p:cNvSpPr>
          <p:nvPr>
            <p:ph type="sldImg"/>
          </p:nvPr>
        </p:nvSpPr>
        <p:spPr>
          <a:prstGeom prst="rect">
            <a:avLst/>
          </a:prstGeom>
        </p:spPr>
        <p:txBody>
          <a:bodyPr/>
          <a:lstStyle/>
          <a:p>
            <a:endParaRPr/>
          </a:p>
        </p:txBody>
      </p:sp>
      <p:sp>
        <p:nvSpPr>
          <p:cNvPr id="247" name="Shape 247"/>
          <p:cNvSpPr>
            <a:spLocks noGrp="1"/>
          </p:cNvSpPr>
          <p:nvPr>
            <p:ph type="body" sz="quarter" idx="1"/>
          </p:nvPr>
        </p:nvSpPr>
        <p:spPr>
          <a:prstGeom prst="rect">
            <a:avLst/>
          </a:prstGeom>
        </p:spPr>
        <p:txBody>
          <a:bodyPr/>
          <a:lstStyle/>
          <a:p>
            <a:r>
              <a:rPr lang="zh-CN" altLang="en-US" dirty="0"/>
              <a:t>下一个添加</a:t>
            </a:r>
            <a:r>
              <a:rPr lang="en-US" altLang="zh-CN" dirty="0"/>
              <a:t>5</a:t>
            </a:r>
            <a:r>
              <a:rPr lang="zh-CN" altLang="en-US" dirty="0"/>
              <a:t>。</a:t>
            </a:r>
            <a:endParaRPr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3" name="Shape 4803"/>
          <p:cNvSpPr>
            <a:spLocks noGrp="1" noRot="1" noChangeAspect="1"/>
          </p:cNvSpPr>
          <p:nvPr>
            <p:ph type="sldImg"/>
          </p:nvPr>
        </p:nvSpPr>
        <p:spPr>
          <a:prstGeom prst="rect">
            <a:avLst/>
          </a:prstGeom>
        </p:spPr>
        <p:txBody>
          <a:bodyPr/>
          <a:lstStyle/>
          <a:p>
            <a:endParaRPr/>
          </a:p>
        </p:txBody>
      </p:sp>
      <p:sp>
        <p:nvSpPr>
          <p:cNvPr id="4804" name="Shape 4804"/>
          <p:cNvSpPr>
            <a:spLocks noGrp="1"/>
          </p:cNvSpPr>
          <p:nvPr>
            <p:ph type="body" sz="quarter" idx="1"/>
          </p:nvPr>
        </p:nvSpPr>
        <p:spPr>
          <a:prstGeom prst="rect">
            <a:avLst/>
          </a:prstGeom>
        </p:spPr>
        <p:txBody>
          <a:bodyPr/>
          <a:lstStyle/>
          <a:p>
            <a:r>
              <a:t>We grab our parent and do a swap in the tree and the table.</a:t>
            </a: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2" name="Shape 4912"/>
          <p:cNvSpPr>
            <a:spLocks noGrp="1" noRot="1" noChangeAspect="1"/>
          </p:cNvSpPr>
          <p:nvPr>
            <p:ph type="sldImg"/>
          </p:nvPr>
        </p:nvSpPr>
        <p:spPr>
          <a:prstGeom prst="rect">
            <a:avLst/>
          </a:prstGeom>
        </p:spPr>
        <p:txBody>
          <a:bodyPr/>
          <a:lstStyle/>
          <a:p>
            <a:endParaRPr/>
          </a:p>
        </p:txBody>
      </p:sp>
      <p:sp>
        <p:nvSpPr>
          <p:cNvPr id="4913" name="Shape 4913"/>
          <p:cNvSpPr>
            <a:spLocks noGrp="1"/>
          </p:cNvSpPr>
          <p:nvPr>
            <p:ph type="body" sz="quarter" idx="1"/>
          </p:nvPr>
        </p:nvSpPr>
        <p:spPr>
          <a:prstGeom prst="rect">
            <a:avLst/>
          </a:prstGeom>
        </p:spPr>
        <p:txBody>
          <a:bodyPr/>
          <a:lstStyle/>
          <a:p>
            <a:r>
              <a:t>Alright that does it for inserting 3.</a:t>
            </a:r>
          </a:p>
          <a:p>
            <a:endParaRPr/>
          </a:p>
          <a:p>
            <a:r>
              <a:t>The next instruction is to remove 2 from the heap, so which 2 should we remove?</a:t>
            </a:r>
          </a:p>
          <a:p>
            <a:r>
              <a:t>Well as I said it does not matter as long as we can satisfy the heap invariant in the end.</a:t>
            </a:r>
          </a:p>
          <a:p>
            <a:r>
              <a:t>If we remove the last two we can immediately satisfy the heap invariant with</a:t>
            </a:r>
          </a:p>
          <a:p>
            <a:r>
              <a:t>one swap, but for learning purposes I will simply remove the first one found</a:t>
            </a:r>
          </a:p>
          <a:p>
            <a:r>
              <a:t>in our set which happens to be the one located at index 0.</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rPr lang="zh-CN" altLang="en-US" dirty="0"/>
              <a:t>再添加</a:t>
            </a:r>
            <a:r>
              <a:rPr lang="en-US" altLang="zh-CN" dirty="0"/>
              <a:t>9</a:t>
            </a:r>
            <a:r>
              <a:rPr lang="zh-CN" altLang="en-US" dirty="0"/>
              <a:t>。</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p>
            <a:r>
              <a:rPr lang="zh-CN" altLang="en-US" dirty="0"/>
              <a:t>下面再依次</a:t>
            </a:r>
            <a:r>
              <a:rPr lang="en-US" altLang="zh-CN" dirty="0"/>
              <a:t>poll</a:t>
            </a:r>
            <a:r>
              <a:rPr lang="zh-CN" altLang="en-US" dirty="0"/>
              <a:t>取出剩下的元素。</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719241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003488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23892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610105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42839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rPr lang="zh-CN" altLang="en-US" dirty="0"/>
              <a:t>优先队列是一个很大的主题，在本课中，我们会覆盖很多内容。</a:t>
            </a:r>
            <a:endParaRPr dirty="0"/>
          </a:p>
          <a:p>
            <a:endParaRPr lang="en-US" dirty="0"/>
          </a:p>
          <a:p>
            <a:r>
              <a:rPr lang="en-US" dirty="0" err="1"/>
              <a:t>我们会先从基础开始</a:t>
            </a:r>
            <a:r>
              <a:rPr lang="zh-CN" altLang="en-US" dirty="0"/>
              <a:t>，先介绍什么是优先队列，它有哪些使用场景。然后我会介绍优先队列支持的主要操作，还会演示如何将一个最小堆转换成最大堆，之后还会做复杂度分析。</a:t>
            </a:r>
            <a:endParaRPr lang="en-US" altLang="zh-CN" dirty="0"/>
          </a:p>
          <a:p>
            <a:endParaRPr lang="en-US" dirty="0"/>
          </a:p>
          <a:p>
            <a:r>
              <a:rPr lang="zh-CN" altLang="en-US" dirty="0"/>
              <a:t>然后我会讲解实现优先队列的常见方法。大部分人认为优先队列只能通过堆来实现，还有人认为优先队列就是堆，其实不然，我会解释它们之间的差异。</a:t>
            </a:r>
            <a:endParaRPr lang="en-US" altLang="zh-CN" dirty="0"/>
          </a:p>
          <a:p>
            <a:endParaRPr lang="en-US" dirty="0"/>
          </a:p>
          <a:p>
            <a:r>
              <a:rPr lang="zh-CN" altLang="en-US" dirty="0"/>
              <a:t>然后我会深入讲解，如何使用二叉堆来实现一个优先队列。其中，我会解释堆元素的</a:t>
            </a:r>
            <a:r>
              <a:rPr lang="zh-CN" altLang="en-US" b="1" dirty="0"/>
              <a:t>下沉</a:t>
            </a:r>
            <a:r>
              <a:rPr lang="zh-CN" altLang="en-US" dirty="0"/>
              <a:t>和</a:t>
            </a:r>
            <a:r>
              <a:rPr lang="zh-CN" altLang="en-US" b="1" dirty="0"/>
              <a:t>上浮</a:t>
            </a:r>
            <a:r>
              <a:rPr lang="zh-CN" altLang="en-US" dirty="0"/>
              <a:t>是如何工作的，下沉和上浮是和堆元素调整相关的术语。在解释具体实现的时候，我也会演示如何向</a:t>
            </a:r>
            <a:r>
              <a:rPr lang="en-US" altLang="zh-CN" dirty="0"/>
              <a:t>PQ</a:t>
            </a:r>
            <a:r>
              <a:rPr lang="zh-CN" altLang="en-US" dirty="0"/>
              <a:t>中添加元素，还有移除元素。</a:t>
            </a:r>
            <a:endParaRPr dirty="0"/>
          </a:p>
          <a:p>
            <a:endParaRPr dirty="0"/>
          </a:p>
          <a:p>
            <a:r>
              <a:rPr lang="zh-CN" altLang="en-US" dirty="0"/>
              <a:t>内容确实不少，我们赶快开始吧。</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hape 372"/>
          <p:cNvSpPr>
            <a:spLocks noGrp="1" noRot="1" noChangeAspect="1"/>
          </p:cNvSpPr>
          <p:nvPr>
            <p:ph type="sldImg"/>
          </p:nvPr>
        </p:nvSpPr>
        <p:spPr>
          <a:prstGeom prst="rect">
            <a:avLst/>
          </a:prstGeom>
        </p:spPr>
        <p:txBody>
          <a:bodyPr/>
          <a:lstStyle/>
          <a:p>
            <a:endParaRPr/>
          </a:p>
        </p:txBody>
      </p:sp>
      <p:sp>
        <p:nvSpPr>
          <p:cNvPr id="373" name="Shape 373"/>
          <p:cNvSpPr>
            <a:spLocks noGrp="1"/>
          </p:cNvSpPr>
          <p:nvPr>
            <p:ph type="body" sz="quarter" idx="1"/>
          </p:nvPr>
        </p:nvSpPr>
        <p:spPr>
          <a:prstGeom prst="rect">
            <a:avLst/>
          </a:prstGeom>
        </p:spPr>
        <p:txBody>
          <a:bodyPr/>
          <a:lstStyle/>
          <a:p>
            <a:r>
              <a:rPr lang="zh-CN" altLang="en-US" dirty="0"/>
              <a:t>最终，我们得到了一个完全排好序的序列，但这里仅仅是一个巧合。</a:t>
            </a:r>
            <a:endParaRPr lang="en-US" altLang="zh-CN" dirty="0"/>
          </a:p>
          <a:p>
            <a:endParaRPr lang="en-US" dirty="0"/>
          </a:p>
          <a:p>
            <a:r>
              <a:rPr lang="zh-CN" altLang="en-US" dirty="0"/>
              <a:t>随着我们不断的添加和取出元素，我们未必会得到一个完全排好序的序列，优先队列仅仅保证：下一个从</a:t>
            </a:r>
            <a:r>
              <a:rPr lang="en-US" altLang="zh-CN" dirty="0"/>
              <a:t>PQ</a:t>
            </a:r>
            <a:r>
              <a:rPr lang="zh-CN" altLang="en-US" dirty="0"/>
              <a:t>中移出的元素，一定是当前优先级最小的。</a:t>
            </a:r>
            <a:endParaRPr lang="en-US" dirty="0"/>
          </a:p>
          <a:p>
            <a:endParaRPr lang="en-US" dirty="0"/>
          </a:p>
          <a:p>
            <a:r>
              <a:rPr lang="en-US" dirty="0"/>
              <a:t>PQ</a:t>
            </a:r>
            <a:r>
              <a:rPr lang="zh-CN" altLang="en-US" dirty="0"/>
              <a:t>是怎么知道下一个要移除的最小元素的呢？在我们刚刚演示的例子中，我们能看到所有的元素值，所以我们知道下一个要移出的元素。但是机器是怎么知道的呢？它会在</a:t>
            </a:r>
            <a:r>
              <a:rPr lang="en-US" altLang="zh-CN" dirty="0"/>
              <a:t>poll</a:t>
            </a:r>
            <a:r>
              <a:rPr lang="zh-CN" altLang="en-US" dirty="0"/>
              <a:t>之前对所有元素进行排序吗？显然不是，这样做效率太低。</a:t>
            </a:r>
            <a:endParaRPr dirty="0"/>
          </a:p>
          <a:p>
            <a:endParaRPr lang="en-US" dirty="0"/>
          </a:p>
          <a:p>
            <a:r>
              <a:rPr lang="zh-CN" altLang="en-US" dirty="0"/>
              <a:t>实际上，大部分的</a:t>
            </a:r>
            <a:r>
              <a:rPr lang="en-US" altLang="zh-CN" dirty="0"/>
              <a:t>PQ</a:t>
            </a:r>
            <a:r>
              <a:rPr lang="zh-CN" altLang="en-US" dirty="0"/>
              <a:t>实现是基于堆的，这个时候添加和移除元素的复杂度是对数级的，效率比较高。</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rPr lang="en-US" dirty="0" err="1"/>
              <a:t>下面我们来解释什么是堆</a:t>
            </a:r>
            <a:r>
              <a:rPr lang="zh-CN" altLang="en-US" dirty="0"/>
              <a:t>。</a:t>
            </a:r>
            <a:endParaRPr dirty="0"/>
          </a:p>
          <a:p>
            <a:endParaRPr lang="en-US" dirty="0"/>
          </a:p>
          <a:p>
            <a:r>
              <a:rPr lang="en-US" dirty="0"/>
              <a:t>[</a:t>
            </a:r>
            <a:r>
              <a:rPr lang="en-US" dirty="0" err="1"/>
              <a:t>读PPT</a:t>
            </a:r>
            <a:r>
              <a:rPr lang="en-US" dirty="0"/>
              <a:t>]</a:t>
            </a:r>
          </a:p>
          <a:p>
            <a:endParaRPr lang="en-US" dirty="0"/>
          </a:p>
          <a:p>
            <a:r>
              <a:rPr lang="zh-CN" altLang="en-US" dirty="0"/>
              <a:t>这句话的意思是说，对于堆中的所有节点，父节点的值都要大于或者等于子节点的值；或者，父节点的值都要小于或者等于子节点的值。</a:t>
            </a:r>
            <a:endParaRPr lang="en-US" altLang="zh-CN" dirty="0"/>
          </a:p>
          <a:p>
            <a:r>
              <a:rPr lang="zh-CN" altLang="en-US" dirty="0"/>
              <a:t>这也意味着堆有最大和最小两种。</a:t>
            </a:r>
            <a:endParaRPr dirty="0"/>
          </a:p>
          <a:p>
            <a:endParaRPr lang="en-US" dirty="0"/>
          </a:p>
          <a:p>
            <a:r>
              <a:rPr lang="en-US" altLang="zh-CN" dirty="0"/>
              <a:t>PPT</a:t>
            </a:r>
            <a:r>
              <a:rPr lang="zh-CN" altLang="en-US" dirty="0"/>
              <a:t>上还展示了两个二叉堆。之所以说是二叉堆，是因为每一个节点最多有两个子节点，注意，上面我省去了一些</a:t>
            </a:r>
            <a:r>
              <a:rPr lang="en-US" altLang="zh-CN" dirty="0"/>
              <a:t>null</a:t>
            </a:r>
            <a:r>
              <a:rPr lang="zh-CN" altLang="en-US" dirty="0"/>
              <a:t>引用。</a:t>
            </a:r>
            <a:endParaRPr lang="en-US" altLang="zh-CN" dirty="0"/>
          </a:p>
          <a:p>
            <a:r>
              <a:rPr lang="zh-CN" altLang="en-US" dirty="0"/>
              <a:t>左边一个是最大堆，因为对于所有的节点，父节点的值都大于等于子节点的值。右边的最小堆是类似的，对于所有的节点，父节点的值都小于等于子节点的值。</a:t>
            </a:r>
            <a:endParaRPr dirty="0"/>
          </a:p>
          <a:p>
            <a:endParaRPr lang="en-US" dirty="0"/>
          </a:p>
          <a:p>
            <a:r>
              <a:rPr lang="zh-CN" altLang="en-US" dirty="0"/>
              <a:t>我们为啥对堆感兴趣呢？原因是堆是可以用来实现优先队列的一种底层数据结构。由于我们经常用堆来实现优先队列，以至于有些人把优先队列就叫做堆。实际上这种叫法是不准确的，因为优先队列是一种抽象数据类型</a:t>
            </a:r>
            <a:r>
              <a:rPr lang="en-US" altLang="zh-CN" dirty="0"/>
              <a:t>ADT</a:t>
            </a:r>
            <a:r>
              <a:rPr lang="zh-CN" altLang="en-US" dirty="0"/>
              <a:t>，它可以用堆来实现，也可以用其它数据结构来实现。</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a:spLocks noGrp="1" noRot="1" noChangeAspect="1"/>
          </p:cNvSpPr>
          <p:nvPr>
            <p:ph type="sldImg"/>
          </p:nvPr>
        </p:nvSpPr>
        <p:spPr>
          <a:prstGeom prst="rect">
            <a:avLst/>
          </a:prstGeom>
        </p:spPr>
        <p:txBody>
          <a:bodyPr/>
          <a:lstStyle/>
          <a:p>
            <a:endParaRPr/>
          </a:p>
        </p:txBody>
      </p:sp>
      <p:sp>
        <p:nvSpPr>
          <p:cNvPr id="432" name="Shape 432"/>
          <p:cNvSpPr>
            <a:spLocks noGrp="1"/>
          </p:cNvSpPr>
          <p:nvPr>
            <p:ph type="body" sz="quarter" idx="1"/>
          </p:nvPr>
        </p:nvSpPr>
        <p:spPr>
          <a:prstGeom prst="rect">
            <a:avLst/>
          </a:prstGeom>
        </p:spPr>
        <p:txBody>
          <a:bodyPr/>
          <a:lstStyle/>
          <a:p>
            <a:r>
              <a:rPr lang="zh-CN" altLang="en-US" dirty="0"/>
              <a:t>好的，下面我们来做几个测验，下面我会给出一些结构，你判断它们是不是堆。</a:t>
            </a:r>
            <a:endParaRPr lang="en-US" altLang="zh-CN" dirty="0"/>
          </a:p>
          <a:p>
            <a:endParaRPr lang="en-US" dirty="0"/>
          </a:p>
          <a:p>
            <a:r>
              <a:rPr lang="zh-CN" altLang="en-US" dirty="0"/>
              <a:t>请检查</a:t>
            </a:r>
            <a:r>
              <a:rPr lang="en-US" altLang="zh-CN" dirty="0"/>
              <a:t>PPT</a:t>
            </a:r>
            <a:r>
              <a:rPr lang="zh-CN" altLang="en-US" dirty="0"/>
              <a:t>上的这个结构，尝试判断它是不是堆，如果需要的话，你可以暂停视频，我也会适当停顿一段时间。</a:t>
            </a:r>
            <a:endParaRPr lang="en-US" altLang="zh-CN" dirty="0"/>
          </a:p>
          <a:p>
            <a:endParaRPr lang="en-US" dirty="0"/>
          </a:p>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434972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926809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a:spLocks noGrp="1" noRot="1" noChangeAspect="1"/>
          </p:cNvSpPr>
          <p:nvPr>
            <p:ph type="sldImg"/>
          </p:nvPr>
        </p:nvSpPr>
        <p:spPr>
          <a:prstGeom prst="rect">
            <a:avLst/>
          </a:prstGeom>
        </p:spPr>
        <p:txBody>
          <a:bodyPr/>
          <a:lstStyle/>
          <a:p>
            <a:endParaRPr/>
          </a:p>
        </p:txBody>
      </p:sp>
      <p:sp>
        <p:nvSpPr>
          <p:cNvPr id="508" name="Shape 508"/>
          <p:cNvSpPr>
            <a:spLocks noGrp="1"/>
          </p:cNvSpPr>
          <p:nvPr>
            <p:ph type="body" sz="quarter" idx="1"/>
          </p:nvPr>
        </p:nvSpPr>
        <p:spPr>
          <a:prstGeom prst="rect">
            <a:avLst/>
          </a:prstGeom>
        </p:spPr>
        <p:txBody>
          <a:bodyPr/>
          <a:lstStyle/>
          <a:p>
            <a:r>
              <a:rPr lang="en-US" dirty="0"/>
              <a:t>[</a:t>
            </a:r>
            <a:r>
              <a:rPr lang="en-US" dirty="0" err="1"/>
              <a:t>读PPT</a:t>
            </a:r>
            <a:r>
              <a:rPr lang="en-US" dirty="0"/>
              <a:t>]</a:t>
            </a:r>
          </a:p>
          <a:p>
            <a:endParaRPr lang="en-US" dirty="0"/>
          </a:p>
          <a:p>
            <a:r>
              <a:rPr lang="en-US" dirty="0" err="1"/>
              <a:t>堆未必都是二叉堆</a:t>
            </a:r>
            <a:r>
              <a:rPr lang="zh-CN" altLang="en-US" dirty="0"/>
              <a:t>，它们可以具有任意数量的分支。</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72768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a:spLocks noGrp="1" noRot="1" noChangeAspect="1"/>
          </p:cNvSpPr>
          <p:nvPr>
            <p:ph type="sldImg"/>
          </p:nvPr>
        </p:nvSpPr>
        <p:spPr>
          <a:prstGeom prst="rect">
            <a:avLst/>
          </a:prstGeom>
        </p:spPr>
        <p:txBody>
          <a:bodyPr/>
          <a:lstStyle/>
          <a:p>
            <a:endParaRPr/>
          </a:p>
        </p:txBody>
      </p:sp>
      <p:sp>
        <p:nvSpPr>
          <p:cNvPr id="569" name="Shape 569"/>
          <p:cNvSpPr>
            <a:spLocks noGrp="1"/>
          </p:cNvSpPr>
          <p:nvPr>
            <p:ph type="body" sz="quarter" idx="1"/>
          </p:nvPr>
        </p:nvSpPr>
        <p:spPr>
          <a:prstGeom prst="rect">
            <a:avLst/>
          </a:prstGeom>
        </p:spPr>
        <p:txBody>
          <a:bodyPr/>
          <a:lstStyle/>
          <a:p>
            <a:r>
              <a:rPr lang="zh-CN" altLang="en-US" dirty="0"/>
              <a:t>虽然这个堆的结构有些奇怪，但它是一个合法的堆。</a:t>
            </a:r>
            <a:endParaRPr lang="en-US" altLang="zh-CN" dirty="0"/>
          </a:p>
          <a:p>
            <a:endParaRPr lang="en-US" dirty="0"/>
          </a:p>
          <a:p>
            <a:r>
              <a:rPr lang="zh-CN" altLang="en-US" dirty="0"/>
              <a:t>当然，你可以根据需要调整下这个堆的展示方式。</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701114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9639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prstGeom prst="rect">
            <a:avLst/>
          </a:prstGeom>
        </p:spPr>
        <p:txBody>
          <a:bodyPr/>
          <a:lstStyle/>
          <a:p>
            <a:endParaRPr/>
          </a:p>
        </p:txBody>
      </p:sp>
      <p:sp>
        <p:nvSpPr>
          <p:cNvPr id="131" name="Shape 131"/>
          <p:cNvSpPr>
            <a:spLocks noGrp="1"/>
          </p:cNvSpPr>
          <p:nvPr>
            <p:ph type="body" sz="quarter" idx="1"/>
          </p:nvPr>
        </p:nvSpPr>
        <p:spPr>
          <a:prstGeom prst="rect">
            <a:avLst/>
          </a:prstGeom>
        </p:spPr>
        <p:txBody>
          <a:bodyPr/>
          <a:lstStyle/>
          <a:p>
            <a:r>
              <a:rPr lang="zh-CN" altLang="en-US" dirty="0"/>
              <a:t>关于优先队列的内容会分成</a:t>
            </a:r>
            <a:r>
              <a:rPr lang="en-US" altLang="zh-CN" dirty="0"/>
              <a:t>5</a:t>
            </a:r>
            <a:r>
              <a:rPr lang="zh-CN" altLang="en-US" dirty="0"/>
              <a:t>次课，本节是第一次课，我们先来介绍优先队列。</a:t>
            </a:r>
            <a:endParaRPr lang="en-US" altLang="zh-CN" dirty="0"/>
          </a:p>
          <a:p>
            <a:endParaRPr lang="en-US" dirty="0"/>
          </a:p>
          <a:p>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Shape 621"/>
          <p:cNvSpPr>
            <a:spLocks noGrp="1" noRot="1" noChangeAspect="1"/>
          </p:cNvSpPr>
          <p:nvPr>
            <p:ph type="sldImg"/>
          </p:nvPr>
        </p:nvSpPr>
        <p:spPr>
          <a:prstGeom prst="rect">
            <a:avLst/>
          </a:prstGeom>
        </p:spPr>
        <p:txBody>
          <a:bodyPr/>
          <a:lstStyle/>
          <a:p>
            <a:endParaRPr/>
          </a:p>
        </p:txBody>
      </p:sp>
      <p:sp>
        <p:nvSpPr>
          <p:cNvPr id="622" name="Shape 622"/>
          <p:cNvSpPr>
            <a:spLocks noGrp="1"/>
          </p:cNvSpPr>
          <p:nvPr>
            <p:ph type="body" sz="quarter" idx="1"/>
          </p:nvPr>
        </p:nvSpPr>
        <p:spPr>
          <a:prstGeom prst="rect">
            <a:avLst/>
          </a:prstGeom>
        </p:spPr>
        <p:txBody>
          <a:bodyPr/>
          <a:lstStyle/>
          <a:p>
            <a:r>
              <a:rPr lang="zh-CN" altLang="en-US" dirty="0"/>
              <a:t>这个是合法的，因为它是一棵树，并且满足堆不变式，因为所有节点的值都是相等的。</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Shape 630"/>
          <p:cNvSpPr>
            <a:spLocks noGrp="1" noRot="1" noChangeAspect="1"/>
          </p:cNvSpPr>
          <p:nvPr>
            <p:ph type="sldImg"/>
          </p:nvPr>
        </p:nvSpPr>
        <p:spPr>
          <a:prstGeom prst="rect">
            <a:avLst/>
          </a:prstGeom>
        </p:spPr>
        <p:txBody>
          <a:bodyPr/>
          <a:lstStyle/>
          <a:p>
            <a:endParaRPr/>
          </a:p>
        </p:txBody>
      </p:sp>
      <p:sp>
        <p:nvSpPr>
          <p:cNvPr id="631" name="Shape 631"/>
          <p:cNvSpPr>
            <a:spLocks noGrp="1"/>
          </p:cNvSpPr>
          <p:nvPr>
            <p:ph type="body" sz="quarter" idx="1"/>
          </p:nvPr>
        </p:nvSpPr>
        <p:spPr>
          <a:prstGeom prst="rect">
            <a:avLst/>
          </a:prstGeom>
        </p:spPr>
        <p:txBody>
          <a:bodyPr/>
          <a:lstStyle/>
          <a:p>
            <a:r>
              <a:rPr lang="zh-CN" altLang="en-US" dirty="0"/>
              <a:t>这个合法吗？</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89296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Shape 657"/>
          <p:cNvSpPr>
            <a:spLocks noGrp="1" noRot="1" noChangeAspect="1"/>
          </p:cNvSpPr>
          <p:nvPr>
            <p:ph type="sldImg"/>
          </p:nvPr>
        </p:nvSpPr>
        <p:spPr>
          <a:prstGeom prst="rect">
            <a:avLst/>
          </a:prstGeom>
        </p:spPr>
        <p:txBody>
          <a:bodyPr/>
          <a:lstStyle/>
          <a:p>
            <a:endParaRPr/>
          </a:p>
        </p:txBody>
      </p:sp>
      <p:sp>
        <p:nvSpPr>
          <p:cNvPr id="658" name="Shape 658"/>
          <p:cNvSpPr>
            <a:spLocks noGrp="1"/>
          </p:cNvSpPr>
          <p:nvPr>
            <p:ph type="body" sz="quarter" idx="1"/>
          </p:nvPr>
        </p:nvSpPr>
        <p:spPr>
          <a:prstGeom prst="rect">
            <a:avLst/>
          </a:prstGeom>
        </p:spPr>
        <p:txBody>
          <a:bodyPr/>
          <a:lstStyle/>
          <a:p>
            <a:r>
              <a:rPr lang="en-US" dirty="0" err="1"/>
              <a:t>既然我们已经知道什么是优先队列和堆</a:t>
            </a:r>
            <a:r>
              <a:rPr lang="zh-CN" altLang="en-US" dirty="0"/>
              <a:t>，下面我们来看下它们的使用场景。</a:t>
            </a:r>
            <a:endParaRPr dirty="0"/>
          </a:p>
          <a:p>
            <a:endParaRPr dirty="0"/>
          </a:p>
          <a:p>
            <a:r>
              <a:rPr lang="en-US" dirty="0" err="1"/>
              <a:t>优先队列最常见的一种场景</a:t>
            </a:r>
            <a:r>
              <a:rPr lang="zh-CN" altLang="en-US" dirty="0"/>
              <a:t>，就是用在</a:t>
            </a:r>
            <a:r>
              <a:rPr lang="en-US" altLang="zh-CN" dirty="0"/>
              <a:t>Dijkstra</a:t>
            </a:r>
            <a:r>
              <a:rPr lang="zh-CN" altLang="en-US" dirty="0"/>
              <a:t>最短路径算法中。</a:t>
            </a:r>
            <a:endParaRPr dirty="0"/>
          </a:p>
          <a:p>
            <a:endParaRPr dirty="0"/>
          </a:p>
          <a:p>
            <a:r>
              <a:rPr lang="en-US" dirty="0" err="1"/>
              <a:t>如果你需要动态获取下一个最好或者最差的元素</a:t>
            </a:r>
            <a:r>
              <a:rPr lang="zh-CN" altLang="en-US" dirty="0"/>
              <a:t>，可以考虑使用优先队列。</a:t>
            </a:r>
            <a:endParaRPr lang="en-US" dirty="0"/>
          </a:p>
          <a:p>
            <a:endParaRPr dirty="0"/>
          </a:p>
          <a:p>
            <a:r>
              <a:rPr lang="zh-CN" altLang="en-US" dirty="0"/>
              <a:t>优先队列也用于哈夫曼编码，实现无损数据压缩。</a:t>
            </a:r>
            <a:endParaRPr dirty="0"/>
          </a:p>
          <a:p>
            <a:endParaRPr dirty="0"/>
          </a:p>
          <a:p>
            <a:r>
              <a:rPr lang="zh-CN" altLang="en-US" dirty="0"/>
              <a:t>优先队列也用于最佳优先搜索算法</a:t>
            </a:r>
            <a:r>
              <a:rPr lang="en-US" altLang="zh-CN" dirty="0"/>
              <a:t>(Best First Search, BFS)</a:t>
            </a:r>
            <a:r>
              <a:rPr lang="zh-CN" altLang="en-US" dirty="0"/>
              <a:t>，随着对图的不断遍历，可以通过</a:t>
            </a:r>
            <a:r>
              <a:rPr lang="en-US" altLang="zh-CN" dirty="0"/>
              <a:t>PQ</a:t>
            </a:r>
            <a:r>
              <a:rPr lang="zh-CN" altLang="en-US" dirty="0"/>
              <a:t>不断获取下一个最有希望的节点。</a:t>
            </a:r>
            <a:endParaRPr dirty="0"/>
          </a:p>
          <a:p>
            <a:endParaRPr lang="en-US" dirty="0"/>
          </a:p>
          <a:p>
            <a:r>
              <a:rPr lang="zh-CN" altLang="en-US" dirty="0"/>
              <a:t>最后，优先队列也可以用于找出一个有向图的最小生成树</a:t>
            </a:r>
            <a:r>
              <a:rPr lang="en-US" altLang="zh-CN" dirty="0"/>
              <a:t>(Minimum Spanning Tree</a:t>
            </a:r>
            <a:r>
              <a:rPr lang="zh-CN" altLang="en-US" dirty="0"/>
              <a:t>，</a:t>
            </a:r>
            <a:r>
              <a:rPr lang="en-US" altLang="zh-CN" dirty="0"/>
              <a:t>MST)</a:t>
            </a:r>
            <a:r>
              <a:rPr lang="zh-CN" altLang="en-US" dirty="0"/>
              <a:t>，这个算法也叫</a:t>
            </a:r>
            <a:r>
              <a:rPr lang="en-US" altLang="zh-CN" dirty="0"/>
              <a:t>Prim</a:t>
            </a:r>
            <a:r>
              <a:rPr lang="zh-CN" altLang="en-US" dirty="0"/>
              <a:t>算法。</a:t>
            </a:r>
            <a:endParaRPr lang="en-US" altLang="zh-CN" dirty="0"/>
          </a:p>
          <a:p>
            <a:endParaRPr lang="en-US" dirty="0"/>
          </a:p>
          <a:p>
            <a:r>
              <a:rPr lang="en-US" dirty="0" err="1"/>
              <a:t>总体上</a:t>
            </a:r>
            <a:r>
              <a:rPr lang="zh-CN" altLang="en-US" dirty="0"/>
              <a:t>，在很多图的算法中，经常用到优先队列。</a:t>
            </a:r>
            <a:endParaRPr dirty="0"/>
          </a:p>
          <a:p>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Shape 662"/>
          <p:cNvSpPr>
            <a:spLocks noGrp="1" noRot="1" noChangeAspect="1"/>
          </p:cNvSpPr>
          <p:nvPr>
            <p:ph type="sldImg"/>
          </p:nvPr>
        </p:nvSpPr>
        <p:spPr>
          <a:prstGeom prst="rect">
            <a:avLst/>
          </a:prstGeom>
        </p:spPr>
        <p:txBody>
          <a:bodyPr/>
          <a:lstStyle/>
          <a:p>
            <a:endParaRPr/>
          </a:p>
        </p:txBody>
      </p:sp>
      <p:sp>
        <p:nvSpPr>
          <p:cNvPr id="663" name="Shape 663"/>
          <p:cNvSpPr>
            <a:spLocks noGrp="1"/>
          </p:cNvSpPr>
          <p:nvPr>
            <p:ph type="body" sz="quarter" idx="1"/>
          </p:nvPr>
        </p:nvSpPr>
        <p:spPr>
          <a:prstGeom prst="rect">
            <a:avLst/>
          </a:prstGeom>
        </p:spPr>
        <p:txBody>
          <a:bodyPr/>
          <a:lstStyle/>
          <a:p>
            <a:r>
              <a:rPr lang="zh-CN" altLang="en-US" dirty="0"/>
              <a:t>下面我们来过一下优先队列操作的复杂度，假设优先队列基于二叉堆实现。</a:t>
            </a:r>
            <a:endParaRPr dirty="0"/>
          </a:p>
          <a:p>
            <a:endParaRPr dirty="0"/>
          </a:p>
          <a:p>
            <a:r>
              <a:rPr lang="zh-CN" altLang="en-US" dirty="0"/>
              <a:t>以一个乱序数组作为输入，我们可以在线性时间内构造出一个二叉堆。后面我们会来演示这个算法，这个算法也是堆排序算法的基础。</a:t>
            </a:r>
            <a:endParaRPr dirty="0"/>
          </a:p>
          <a:p>
            <a:endParaRPr dirty="0"/>
          </a:p>
          <a:p>
            <a:r>
              <a:rPr lang="en-US" dirty="0" err="1"/>
              <a:t>从堆的顶取出或者移除一个节点</a:t>
            </a:r>
            <a:r>
              <a:rPr lang="zh-CN" altLang="en-US" dirty="0"/>
              <a:t>，是对数级的，因为我们需要调整堆，让堆重新保持堆不变式。</a:t>
            </a:r>
            <a:endParaRPr dirty="0"/>
          </a:p>
          <a:p>
            <a:endParaRPr dirty="0"/>
          </a:p>
          <a:p>
            <a:r>
              <a:rPr lang="zh-CN" altLang="en-US" dirty="0"/>
              <a:t>从堆顶查看一个元素是常量级的。</a:t>
            </a:r>
            <a:endParaRPr dirty="0"/>
          </a:p>
          <a:p>
            <a:endParaRPr dirty="0"/>
          </a:p>
          <a:p>
            <a:r>
              <a:rPr lang="zh-CN" altLang="en-US" dirty="0"/>
              <a:t>向堆中添加一个元素也是对数级的，因为我们需要通过上浮一个元素来调整堆。</a:t>
            </a:r>
            <a:endParaRPr lang="en-US" altLang="zh-CN" dirty="0"/>
          </a:p>
          <a:p>
            <a:endParaRPr lang="en-US" dirty="0"/>
          </a:p>
          <a:p>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Shape 668"/>
          <p:cNvSpPr>
            <a:spLocks noGrp="1" noRot="1" noChangeAspect="1"/>
          </p:cNvSpPr>
          <p:nvPr>
            <p:ph type="sldImg"/>
          </p:nvPr>
        </p:nvSpPr>
        <p:spPr>
          <a:prstGeom prst="rect">
            <a:avLst/>
          </a:prstGeom>
        </p:spPr>
        <p:txBody>
          <a:bodyPr/>
          <a:lstStyle/>
          <a:p>
            <a:endParaRPr/>
          </a:p>
        </p:txBody>
      </p:sp>
      <p:sp>
        <p:nvSpPr>
          <p:cNvPr id="669" name="Shape 669"/>
          <p:cNvSpPr>
            <a:spLocks noGrp="1"/>
          </p:cNvSpPr>
          <p:nvPr>
            <p:ph type="body" sz="quarter" idx="1"/>
          </p:nvPr>
        </p:nvSpPr>
        <p:spPr>
          <a:prstGeom prst="rect">
            <a:avLst/>
          </a:prstGeom>
        </p:spPr>
        <p:txBody>
          <a:bodyPr/>
          <a:lstStyle/>
          <a:p>
            <a:r>
              <a:rPr lang="en-US" dirty="0" err="1"/>
              <a:t>从堆中移除一个元素</a:t>
            </a:r>
            <a:r>
              <a:rPr lang="zh-CN" altLang="en-US" dirty="0"/>
              <a:t>，简单做法，可以先做一次线性扫描，找到元素的位置，然后再移除。这个算法的问题是，如果你要移除的元素很多，那么它会非常慢。</a:t>
            </a:r>
            <a:endParaRPr lang="en-US" dirty="0"/>
          </a:p>
          <a:p>
            <a:r>
              <a:rPr lang="zh-CN" altLang="en-US" dirty="0"/>
              <a:t>但是如果要移除的元素不多，这种做法是完全可以考虑的。</a:t>
            </a:r>
            <a:endParaRPr dirty="0"/>
          </a:p>
          <a:p>
            <a:endParaRPr lang="en-US" altLang="zh-CN" dirty="0"/>
          </a:p>
          <a:p>
            <a:r>
              <a:rPr lang="zh-CN" altLang="en-US" dirty="0"/>
              <a:t>但是，还有一种基于哈希表实现的移除</a:t>
            </a:r>
            <a:r>
              <a:rPr lang="en-US" altLang="zh-CN" dirty="0"/>
              <a:t>(removing)</a:t>
            </a:r>
            <a:r>
              <a:rPr lang="zh-CN" altLang="en-US" dirty="0"/>
              <a:t>方法，它可以将时间复杂度缩小到对数级，后面我会进一步演示这种方法。</a:t>
            </a:r>
            <a:endParaRPr dirty="0"/>
          </a:p>
          <a:p>
            <a:r>
              <a:rPr lang="en-US" dirty="0" err="1"/>
              <a:t>如果你要移除的元素很多</a:t>
            </a:r>
            <a:r>
              <a:rPr lang="zh-CN" altLang="en-US" dirty="0"/>
              <a:t>，那么这种算法会很有用。</a:t>
            </a:r>
            <a:endParaRPr lang="en-US" dirty="0"/>
          </a:p>
          <a:p>
            <a:endParaRPr dirty="0"/>
          </a:p>
          <a:p>
            <a:r>
              <a:rPr lang="en-US" dirty="0" err="1"/>
              <a:t>检查堆中是否包含一个元素</a:t>
            </a:r>
            <a:r>
              <a:rPr lang="zh-CN" altLang="en-US" dirty="0"/>
              <a:t>，简单做法也是线性扫描，但是在哈希表的帮助下，可以将时间复杂度缩小到对数级。</a:t>
            </a:r>
            <a:endParaRPr lang="en-US" dirty="0"/>
          </a:p>
          <a:p>
            <a:endParaRPr dirty="0"/>
          </a:p>
          <a:p>
            <a:r>
              <a:rPr lang="zh-CN" altLang="en-US" dirty="0"/>
              <a:t>使用哈希表的不足是，它需要占据额外的内存空间，并且在交换元素时需要频繁访问哈希表，有一点额外的开销。</a:t>
            </a:r>
            <a:endParaRPr lang="en-US" altLang="zh-CN" dirty="0"/>
          </a:p>
          <a:p>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hape 672"/>
          <p:cNvSpPr>
            <a:spLocks noGrp="1" noRot="1" noChangeAspect="1"/>
          </p:cNvSpPr>
          <p:nvPr>
            <p:ph type="sldImg"/>
          </p:nvPr>
        </p:nvSpPr>
        <p:spPr>
          <a:prstGeom prst="rect">
            <a:avLst/>
          </a:prstGeom>
        </p:spPr>
        <p:txBody>
          <a:bodyPr/>
          <a:lstStyle/>
          <a:p>
            <a:endParaRPr/>
          </a:p>
        </p:txBody>
      </p:sp>
      <p:sp>
        <p:nvSpPr>
          <p:cNvPr id="673" name="Shape 673"/>
          <p:cNvSpPr>
            <a:spLocks noGrp="1"/>
          </p:cNvSpPr>
          <p:nvPr>
            <p:ph type="body" sz="quarter" idx="1"/>
          </p:nvPr>
        </p:nvSpPr>
        <p:spPr>
          <a:prstGeom prst="rect">
            <a:avLst/>
          </a:prstGeom>
        </p:spPr>
        <p:txBody>
          <a:bodyPr/>
          <a:lstStyle/>
          <a:p>
            <a:r>
              <a:rPr lang="en-US" dirty="0" err="1"/>
              <a:t>大家好</a:t>
            </a:r>
            <a:r>
              <a:rPr lang="zh-CN" altLang="en-US" dirty="0"/>
              <a:t>，欢迎回到波波微课，本次课是关于优先队列的第二节课，我们来学习如何将最小堆转换成最大堆。</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Shape 677"/>
          <p:cNvSpPr>
            <a:spLocks noGrp="1" noRot="1" noChangeAspect="1"/>
          </p:cNvSpPr>
          <p:nvPr>
            <p:ph type="sldImg"/>
          </p:nvPr>
        </p:nvSpPr>
        <p:spPr>
          <a:prstGeom prst="rect">
            <a:avLst/>
          </a:prstGeom>
        </p:spPr>
        <p:txBody>
          <a:bodyPr/>
          <a:lstStyle/>
          <a:p>
            <a:endParaRPr/>
          </a:p>
        </p:txBody>
      </p:sp>
      <p:sp>
        <p:nvSpPr>
          <p:cNvPr id="678" name="Shape 678"/>
          <p:cNvSpPr>
            <a:spLocks noGrp="1"/>
          </p:cNvSpPr>
          <p:nvPr>
            <p:ph type="body" sz="quarter" idx="1"/>
          </p:nvPr>
        </p:nvSpPr>
        <p:spPr>
          <a:prstGeom prst="rect">
            <a:avLst/>
          </a:prstGeom>
        </p:spPr>
        <p:txBody>
          <a:bodyPr/>
          <a:lstStyle/>
          <a:p>
            <a:r>
              <a:rPr lang="zh-CN" altLang="en-US" dirty="0"/>
              <a:t>下面我们来讨论如何将一个最小堆转换成一个最大堆。</a:t>
            </a:r>
            <a:endParaRPr lang="en-US" altLang="zh-CN" dirty="0"/>
          </a:p>
          <a:p>
            <a:endParaRPr lang="en-US" dirty="0"/>
          </a:p>
          <a:p>
            <a:r>
              <a:rPr lang="en-US" dirty="0"/>
              <a:t>[</a:t>
            </a:r>
            <a:r>
              <a:rPr lang="en-US" dirty="0" err="1"/>
              <a:t>读PPT</a:t>
            </a:r>
            <a:r>
              <a:rPr lang="en-US" dirty="0"/>
              <a:t>]</a:t>
            </a:r>
            <a:endParaRPr dirty="0"/>
          </a:p>
          <a:p>
            <a:endParaRPr lang="en-US" dirty="0"/>
          </a:p>
          <a:p>
            <a:r>
              <a:rPr lang="en-US" dirty="0" err="1"/>
              <a:t>因为优先队列中的每一个元素都要实现某种comparable</a:t>
            </a:r>
            <a:r>
              <a:rPr lang="zh-CN" altLang="en-US" dirty="0"/>
              <a:t>，</a:t>
            </a:r>
            <a:r>
              <a:rPr lang="en-US" dirty="0" err="1"/>
              <a:t>也就是</a:t>
            </a:r>
            <a:r>
              <a:rPr lang="zh-CN" altLang="en-US" dirty="0"/>
              <a:t>可比较的接口，作为一种</a:t>
            </a:r>
            <a:r>
              <a:rPr lang="en-US" altLang="zh-CN" dirty="0"/>
              <a:t>hack</a:t>
            </a:r>
            <a:r>
              <a:rPr lang="zh-CN" altLang="en-US" dirty="0"/>
              <a:t>技术，我们可以在接口实现中简单取反，这样就可以实现最大堆了。我们来看一个例子。</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Shape 688"/>
          <p:cNvSpPr>
            <a:spLocks noGrp="1" noRot="1" noChangeAspect="1"/>
          </p:cNvSpPr>
          <p:nvPr>
            <p:ph type="sldImg"/>
          </p:nvPr>
        </p:nvSpPr>
        <p:spPr>
          <a:prstGeom prst="rect">
            <a:avLst/>
          </a:prstGeom>
        </p:spPr>
        <p:txBody>
          <a:bodyPr/>
          <a:lstStyle/>
          <a:p>
            <a:endParaRPr/>
          </a:p>
        </p:txBody>
      </p:sp>
      <p:sp>
        <p:nvSpPr>
          <p:cNvPr id="689" name="Shape 689"/>
          <p:cNvSpPr>
            <a:spLocks noGrp="1"/>
          </p:cNvSpPr>
          <p:nvPr>
            <p:ph type="body" sz="quarter" idx="1"/>
          </p:nvPr>
        </p:nvSpPr>
        <p:spPr>
          <a:prstGeom prst="rect">
            <a:avLst/>
          </a:prstGeom>
        </p:spPr>
        <p:txBody>
          <a:bodyPr/>
          <a:lstStyle/>
          <a:p>
            <a:r>
              <a:rPr lang="en-US" dirty="0" err="1"/>
              <a:t>假设我们有一个优先队列</a:t>
            </a:r>
            <a:r>
              <a:rPr lang="zh-CN" altLang="en-US" dirty="0"/>
              <a:t>，其中元素如右边所示，当前它们组成最小堆。所以如果</a:t>
            </a:r>
            <a:r>
              <a:rPr lang="en-US" altLang="zh-CN" dirty="0" err="1"/>
              <a:t>x,y</a:t>
            </a:r>
            <a:r>
              <a:rPr lang="zh-CN" altLang="en-US" dirty="0"/>
              <a:t>是</a:t>
            </a:r>
            <a:r>
              <a:rPr lang="en-US" altLang="zh-CN" dirty="0"/>
              <a:t>PQ</a:t>
            </a:r>
            <a:r>
              <a:rPr lang="zh-CN" altLang="en-US" dirty="0"/>
              <a:t>中的两个数字，并且</a:t>
            </a:r>
            <a:r>
              <a:rPr lang="en-US" altLang="zh-CN" dirty="0"/>
              <a:t>x &lt;= y</a:t>
            </a:r>
            <a:r>
              <a:rPr lang="zh-CN" altLang="en-US" dirty="0"/>
              <a:t>，那么根据最小堆不变式，</a:t>
            </a:r>
            <a:endParaRPr lang="en-US" altLang="zh-CN" dirty="0"/>
          </a:p>
          <a:p>
            <a:r>
              <a:rPr lang="en-US" dirty="0" err="1"/>
              <a:t>x将先于y出队列</a:t>
            </a:r>
            <a:r>
              <a:rPr lang="zh-CN" altLang="en-US" dirty="0"/>
              <a:t>，取反的结果是</a:t>
            </a:r>
            <a:r>
              <a:rPr lang="en-US" altLang="zh-CN" dirty="0"/>
              <a:t> x &gt;= y</a:t>
            </a:r>
            <a:r>
              <a:rPr lang="zh-CN" altLang="en-US" dirty="0"/>
              <a:t>，也就是</a:t>
            </a:r>
            <a:r>
              <a:rPr lang="en-US" altLang="zh-CN" dirty="0"/>
              <a:t>y</a:t>
            </a:r>
            <a:r>
              <a:rPr lang="zh-CN" altLang="en-US" dirty="0"/>
              <a:t>先于</a:t>
            </a:r>
            <a:r>
              <a:rPr lang="en-US" altLang="zh-CN" dirty="0"/>
              <a:t>x</a:t>
            </a:r>
            <a:r>
              <a:rPr lang="zh-CN" altLang="en-US" dirty="0"/>
              <a:t>出队列。注意</a:t>
            </a:r>
            <a:r>
              <a:rPr lang="en-US" altLang="zh-CN" dirty="0"/>
              <a:t> x &lt;= y</a:t>
            </a:r>
            <a:r>
              <a:rPr lang="zh-CN" altLang="en-US" dirty="0"/>
              <a:t>取反是</a:t>
            </a:r>
            <a:r>
              <a:rPr lang="en-US" altLang="zh-CN" dirty="0"/>
              <a:t> x &gt;= y</a:t>
            </a:r>
            <a:r>
              <a:rPr lang="zh-CN" altLang="en-US" dirty="0"/>
              <a:t>，因为</a:t>
            </a:r>
            <a:r>
              <a:rPr lang="en-US" altLang="zh-CN" dirty="0"/>
              <a:t> x = y </a:t>
            </a:r>
            <a:r>
              <a:rPr lang="zh-CN" altLang="en-US" dirty="0"/>
              <a:t>取反还是 </a:t>
            </a:r>
            <a:r>
              <a:rPr lang="en-US" altLang="zh-CN" dirty="0"/>
              <a:t>x = y</a:t>
            </a:r>
            <a:r>
              <a:rPr lang="zh-CN" altLang="en-US" dirty="0"/>
              <a:t>。</a:t>
            </a:r>
            <a:endParaRPr lang="en-US" altLang="zh-CN" dirty="0"/>
          </a:p>
          <a:p>
            <a:endParaRPr dirty="0"/>
          </a:p>
          <a:p>
            <a:r>
              <a:rPr lang="zh-CN" altLang="en-US" dirty="0"/>
              <a:t>下面我们来看一下，采用取反比较之后，从优先队列中</a:t>
            </a:r>
            <a:r>
              <a:rPr lang="en-US" altLang="zh-CN" dirty="0"/>
              <a:t>poll</a:t>
            </a:r>
            <a:r>
              <a:rPr lang="zh-CN" altLang="en-US" dirty="0"/>
              <a:t>取出元素的行为是怎样的。</a:t>
            </a:r>
            <a:endParaRPr lang="en-US" altLang="zh-CN" dirty="0"/>
          </a:p>
          <a:p>
            <a:endParaRPr lang="en-US" dirty="0"/>
          </a:p>
          <a:p>
            <a:endParaRPr dirty="0"/>
          </a:p>
          <a:p>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hape 699"/>
          <p:cNvSpPr>
            <a:spLocks noGrp="1" noRot="1" noChangeAspect="1"/>
          </p:cNvSpPr>
          <p:nvPr>
            <p:ph type="sldImg"/>
          </p:nvPr>
        </p:nvSpPr>
        <p:spPr>
          <a:prstGeom prst="rect">
            <a:avLst/>
          </a:prstGeom>
        </p:spPr>
        <p:txBody>
          <a:bodyPr/>
          <a:lstStyle/>
          <a:p>
            <a:endParaRPr/>
          </a:p>
        </p:txBody>
      </p:sp>
      <p:sp>
        <p:nvSpPr>
          <p:cNvPr id="700" name="Shape 70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r>
              <a:rPr lang="en-US" dirty="0"/>
              <a:t>[</a:t>
            </a:r>
            <a:r>
              <a:rPr lang="en-US" dirty="0" err="1"/>
              <a:t>读上面一段</a:t>
            </a:r>
            <a:r>
              <a:rPr lang="en-US" dirty="0"/>
              <a:t>]</a:t>
            </a:r>
            <a:endParaRPr dirty="0"/>
          </a:p>
          <a:p>
            <a:endParaRPr lang="en-US" dirty="0"/>
          </a:p>
          <a:p>
            <a:r>
              <a:rPr lang="en-US" dirty="0" err="1"/>
              <a:t>需要特别说明的是</a:t>
            </a:r>
            <a:r>
              <a:rPr lang="zh-CN" altLang="en-US" dirty="0"/>
              <a:t>：</a:t>
            </a:r>
            <a:endParaRPr dirty="0"/>
          </a:p>
          <a:p>
            <a:endParaRPr lang="en-US" dirty="0"/>
          </a:p>
          <a:p>
            <a:r>
              <a:rPr lang="en-US" dirty="0"/>
              <a:t>[</a:t>
            </a:r>
            <a:r>
              <a:rPr lang="zh-CN" altLang="en-US" dirty="0"/>
              <a:t>读下面一段</a:t>
            </a:r>
            <a:r>
              <a:rPr lang="en-US" altLang="zh-CN" dirty="0"/>
              <a:t>]</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a:spLocks noGrp="1" noRot="1" noChangeAspect="1"/>
          </p:cNvSpPr>
          <p:nvPr>
            <p:ph type="sldImg"/>
          </p:nvPr>
        </p:nvSpPr>
        <p:spPr>
          <a:prstGeom prst="rect">
            <a:avLst/>
          </a:prstGeom>
        </p:spPr>
        <p:txBody>
          <a:bodyPr/>
          <a:lstStyle/>
          <a:p>
            <a:endParaRPr/>
          </a:p>
        </p:txBody>
      </p:sp>
      <p:sp>
        <p:nvSpPr>
          <p:cNvPr id="720" name="Shape 720"/>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Shape 730"/>
          <p:cNvSpPr>
            <a:spLocks noGrp="1" noRot="1" noChangeAspect="1"/>
          </p:cNvSpPr>
          <p:nvPr>
            <p:ph type="sldImg"/>
          </p:nvPr>
        </p:nvSpPr>
        <p:spPr>
          <a:prstGeom prst="rect">
            <a:avLst/>
          </a:prstGeom>
        </p:spPr>
        <p:txBody>
          <a:bodyPr/>
          <a:lstStyle/>
          <a:p>
            <a:endParaRPr/>
          </a:p>
        </p:txBody>
      </p:sp>
      <p:sp>
        <p:nvSpPr>
          <p:cNvPr id="731" name="Shape 731"/>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Shape 741"/>
          <p:cNvSpPr>
            <a:spLocks noGrp="1" noRot="1" noChangeAspect="1"/>
          </p:cNvSpPr>
          <p:nvPr>
            <p:ph type="sldImg"/>
          </p:nvPr>
        </p:nvSpPr>
        <p:spPr>
          <a:prstGeom prst="rect">
            <a:avLst/>
          </a:prstGeom>
        </p:spPr>
        <p:txBody>
          <a:bodyPr/>
          <a:lstStyle/>
          <a:p>
            <a:endParaRPr/>
          </a:p>
        </p:txBody>
      </p:sp>
      <p:sp>
        <p:nvSpPr>
          <p:cNvPr id="742" name="Shape 742"/>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Shape 761"/>
          <p:cNvSpPr>
            <a:spLocks noGrp="1" noRot="1" noChangeAspect="1"/>
          </p:cNvSpPr>
          <p:nvPr>
            <p:ph type="sldImg"/>
          </p:nvPr>
        </p:nvSpPr>
        <p:spPr>
          <a:prstGeom prst="rect">
            <a:avLst/>
          </a:prstGeom>
        </p:spPr>
        <p:txBody>
          <a:bodyPr/>
          <a:lstStyle/>
          <a:p>
            <a:endParaRPr/>
          </a:p>
        </p:txBody>
      </p:sp>
      <p:sp>
        <p:nvSpPr>
          <p:cNvPr id="762" name="Shape 762"/>
          <p:cNvSpPr>
            <a:spLocks noGrp="1"/>
          </p:cNvSpPr>
          <p:nvPr>
            <p:ph type="body" sz="quarter" idx="1"/>
          </p:nvPr>
        </p:nvSpPr>
        <p:spPr>
          <a:prstGeom prst="rect">
            <a:avLst/>
          </a:prstGeom>
        </p:spPr>
        <p:txBody>
          <a:bodyPr/>
          <a:lstStyle/>
          <a:p>
            <a:r>
              <a:rPr lang="en-US" dirty="0"/>
              <a:t>[</a:t>
            </a:r>
            <a:r>
              <a:rPr lang="en-US" dirty="0" err="1"/>
              <a:t>读PPT</a:t>
            </a:r>
            <a:r>
              <a:rPr lang="en-US" dirty="0"/>
              <a:t>]</a:t>
            </a: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Shape 772"/>
          <p:cNvSpPr>
            <a:spLocks noGrp="1" noRot="1" noChangeAspect="1"/>
          </p:cNvSpPr>
          <p:nvPr>
            <p:ph type="sldImg"/>
          </p:nvPr>
        </p:nvSpPr>
        <p:spPr>
          <a:prstGeom prst="rect">
            <a:avLst/>
          </a:prstGeom>
        </p:spPr>
        <p:txBody>
          <a:bodyPr/>
          <a:lstStyle/>
          <a:p>
            <a:endParaRPr/>
          </a:p>
        </p:txBody>
      </p:sp>
      <p:sp>
        <p:nvSpPr>
          <p:cNvPr id="773" name="Shape 773"/>
          <p:cNvSpPr>
            <a:spLocks noGrp="1"/>
          </p:cNvSpPr>
          <p:nvPr>
            <p:ph type="body" sz="quarter" idx="1"/>
          </p:nvPr>
        </p:nvSpPr>
        <p:spPr>
          <a:prstGeom prst="rect">
            <a:avLst/>
          </a:prstGeom>
        </p:spPr>
        <p:txBody>
          <a:bodyPr/>
          <a:lstStyle/>
          <a:p>
            <a:r>
              <a:rPr lang="zh-CN" altLang="en-US" dirty="0"/>
              <a:t>所以我们将优先队列中的所有元素取反，现在可以看到最小的元素是</a:t>
            </a:r>
            <a:r>
              <a:rPr lang="en-US" altLang="zh-CN" dirty="0"/>
              <a:t>-13</a:t>
            </a:r>
            <a:r>
              <a:rPr lang="zh-CN" altLang="en-US" dirty="0"/>
              <a:t>，所以它应该先出来。</a:t>
            </a: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a:spLocks noGrp="1" noRot="1" noChangeAspect="1"/>
          </p:cNvSpPr>
          <p:nvPr>
            <p:ph type="sldImg"/>
          </p:nvPr>
        </p:nvSpPr>
        <p:spPr>
          <a:prstGeom prst="rect">
            <a:avLst/>
          </a:prstGeom>
        </p:spPr>
        <p:txBody>
          <a:bodyPr/>
          <a:lstStyle/>
          <a:p>
            <a:endParaRPr/>
          </a:p>
        </p:txBody>
      </p:sp>
      <p:sp>
        <p:nvSpPr>
          <p:cNvPr id="784" name="Shape 784"/>
          <p:cNvSpPr>
            <a:spLocks noGrp="1"/>
          </p:cNvSpPr>
          <p:nvPr>
            <p:ph type="body" sz="quarter" idx="1"/>
          </p:nvPr>
        </p:nvSpPr>
        <p:spPr>
          <a:prstGeom prst="rect">
            <a:avLst/>
          </a:prstGeom>
        </p:spPr>
        <p:txBody>
          <a:bodyPr/>
          <a:lstStyle/>
          <a:p>
            <a:r>
              <a:rPr lang="en-US" altLang="zh-CN" dirty="0"/>
              <a:t>-13</a:t>
            </a:r>
            <a:r>
              <a:rPr lang="zh-CN" altLang="en-US" dirty="0"/>
              <a:t>先出来。</a:t>
            </a: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Shape 794"/>
          <p:cNvSpPr>
            <a:spLocks noGrp="1" noRot="1" noChangeAspect="1"/>
          </p:cNvSpPr>
          <p:nvPr>
            <p:ph type="sldImg"/>
          </p:nvPr>
        </p:nvSpPr>
        <p:spPr>
          <a:prstGeom prst="rect">
            <a:avLst/>
          </a:prstGeom>
        </p:spPr>
        <p:txBody>
          <a:bodyPr/>
          <a:lstStyle/>
          <a:p>
            <a:endParaRPr/>
          </a:p>
        </p:txBody>
      </p:sp>
      <p:sp>
        <p:nvSpPr>
          <p:cNvPr id="795" name="Shape 795"/>
          <p:cNvSpPr>
            <a:spLocks noGrp="1"/>
          </p:cNvSpPr>
          <p:nvPr>
            <p:ph type="body" sz="quarter" idx="1"/>
          </p:nvPr>
        </p:nvSpPr>
        <p:spPr>
          <a:prstGeom prst="rect">
            <a:avLst/>
          </a:prstGeom>
        </p:spPr>
        <p:txBody>
          <a:bodyPr/>
          <a:lstStyle/>
          <a:p>
            <a:r>
              <a:rPr lang="zh-CN" altLang="en-US" dirty="0"/>
              <a:t>但是别忘了再取反，现在它变成</a:t>
            </a:r>
            <a:r>
              <a:rPr lang="en-US" altLang="zh-CN" dirty="0"/>
              <a:t>13.</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Shape 805"/>
          <p:cNvSpPr>
            <a:spLocks noGrp="1" noRot="1" noChangeAspect="1"/>
          </p:cNvSpPr>
          <p:nvPr>
            <p:ph type="sldImg"/>
          </p:nvPr>
        </p:nvSpPr>
        <p:spPr>
          <a:prstGeom prst="rect">
            <a:avLst/>
          </a:prstGeom>
        </p:spPr>
        <p:txBody>
          <a:bodyPr/>
          <a:lstStyle/>
          <a:p>
            <a:endParaRPr/>
          </a:p>
        </p:txBody>
      </p:sp>
      <p:sp>
        <p:nvSpPr>
          <p:cNvPr id="806" name="Shape 806"/>
          <p:cNvSpPr>
            <a:spLocks noGrp="1"/>
          </p:cNvSpPr>
          <p:nvPr>
            <p:ph type="body" sz="quarter" idx="1"/>
          </p:nvPr>
        </p:nvSpPr>
        <p:spPr>
          <a:prstGeom prst="rect">
            <a:avLst/>
          </a:prstGeom>
        </p:spPr>
        <p:txBody>
          <a:bodyPr/>
          <a:lstStyle/>
          <a:p>
            <a:r>
              <a:rPr lang="en-US" dirty="0"/>
              <a:t>下一个是-11</a:t>
            </a:r>
            <a:r>
              <a:rPr lang="zh-CN" altLang="en-US" dirty="0"/>
              <a:t>。</a:t>
            </a: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Shape 816"/>
          <p:cNvSpPr>
            <a:spLocks noGrp="1" noRot="1" noChangeAspect="1"/>
          </p:cNvSpPr>
          <p:nvPr>
            <p:ph type="sldImg"/>
          </p:nvPr>
        </p:nvSpPr>
        <p:spPr>
          <a:prstGeom prst="rect">
            <a:avLst/>
          </a:prstGeom>
        </p:spPr>
        <p:txBody>
          <a:bodyPr/>
          <a:lstStyle/>
          <a:p>
            <a:endParaRPr/>
          </a:p>
        </p:txBody>
      </p:sp>
      <p:sp>
        <p:nvSpPr>
          <p:cNvPr id="817" name="Shape 817"/>
          <p:cNvSpPr>
            <a:spLocks noGrp="1"/>
          </p:cNvSpPr>
          <p:nvPr>
            <p:ph type="body" sz="quarter" idx="1"/>
          </p:nvPr>
        </p:nvSpPr>
        <p:spPr>
          <a:prstGeom prst="rect">
            <a:avLst/>
          </a:prstGeom>
        </p:spPr>
        <p:txBody>
          <a:bodyPr/>
          <a:lstStyle/>
          <a:p>
            <a:r>
              <a:rPr lang="zh-CN" altLang="en-US" dirty="0"/>
              <a:t>取反变成</a:t>
            </a:r>
            <a:r>
              <a:rPr lang="en-US" altLang="zh-CN" dirty="0"/>
              <a:t>11</a:t>
            </a:r>
            <a:r>
              <a:rPr lang="zh-CN" altLang="en-US" dirty="0"/>
              <a:t>。</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Shape 827"/>
          <p:cNvSpPr>
            <a:spLocks noGrp="1" noRot="1" noChangeAspect="1"/>
          </p:cNvSpPr>
          <p:nvPr>
            <p:ph type="sldImg"/>
          </p:nvPr>
        </p:nvSpPr>
        <p:spPr>
          <a:prstGeom prst="rect">
            <a:avLst/>
          </a:prstGeom>
        </p:spPr>
        <p:txBody>
          <a:bodyPr/>
          <a:lstStyle/>
          <a:p>
            <a:endParaRPr/>
          </a:p>
        </p:txBody>
      </p:sp>
      <p:sp>
        <p:nvSpPr>
          <p:cNvPr id="828" name="Shape 828"/>
          <p:cNvSpPr>
            <a:spLocks noGrp="1"/>
          </p:cNvSpPr>
          <p:nvPr>
            <p:ph type="body" sz="quarter" idx="1"/>
          </p:nvPr>
        </p:nvSpPr>
        <p:spPr>
          <a:prstGeom prst="rect">
            <a:avLst/>
          </a:prstGeom>
        </p:spPr>
        <p:txBody>
          <a:bodyPr/>
          <a:lstStyle/>
          <a:p>
            <a:r>
              <a:rPr lang="zh-CN" altLang="en-US" dirty="0"/>
              <a:t>依次继续。。。</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r>
              <a:rPr lang="en-US" dirty="0"/>
              <a:t>[</a:t>
            </a:r>
            <a:r>
              <a:rPr lang="en-US" dirty="0" err="1"/>
              <a:t>读PPT</a:t>
            </a:r>
            <a:r>
              <a:rPr lang="en-US" dirty="0"/>
              <a:t>]</a:t>
            </a:r>
          </a:p>
          <a:p>
            <a:endParaRPr lang="en-US" dirty="0"/>
          </a:p>
          <a:p>
            <a:r>
              <a:rPr lang="en-US" dirty="0" err="1"/>
              <a:t>所以</a:t>
            </a:r>
            <a:r>
              <a:rPr lang="zh-CN" altLang="en-US" dirty="0"/>
              <a:t>，值小的元素比值大的元素的优先级要高，所以，小的元素会先出队列。</a:t>
            </a: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Shape 838"/>
          <p:cNvSpPr>
            <a:spLocks noGrp="1" noRot="1" noChangeAspect="1"/>
          </p:cNvSpPr>
          <p:nvPr>
            <p:ph type="sldImg"/>
          </p:nvPr>
        </p:nvSpPr>
        <p:spPr>
          <a:prstGeom prst="rect">
            <a:avLst/>
          </a:prstGeom>
        </p:spPr>
        <p:txBody>
          <a:bodyPr/>
          <a:lstStyle/>
          <a:p>
            <a:endParaRPr/>
          </a:p>
        </p:txBody>
      </p:sp>
      <p:sp>
        <p:nvSpPr>
          <p:cNvPr id="839" name="Shape 839"/>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hape 849"/>
          <p:cNvSpPr>
            <a:spLocks noGrp="1" noRot="1" noChangeAspect="1"/>
          </p:cNvSpPr>
          <p:nvPr>
            <p:ph type="sldImg"/>
          </p:nvPr>
        </p:nvSpPr>
        <p:spPr>
          <a:prstGeom prst="rect">
            <a:avLst/>
          </a:prstGeom>
        </p:spPr>
        <p:txBody>
          <a:bodyPr/>
          <a:lstStyle/>
          <a:p>
            <a:endParaRPr/>
          </a:p>
        </p:txBody>
      </p:sp>
      <p:sp>
        <p:nvSpPr>
          <p:cNvPr id="850" name="Shape 850"/>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Shape 860"/>
          <p:cNvSpPr>
            <a:spLocks noGrp="1" noRot="1" noChangeAspect="1"/>
          </p:cNvSpPr>
          <p:nvPr>
            <p:ph type="sldImg"/>
          </p:nvPr>
        </p:nvSpPr>
        <p:spPr>
          <a:prstGeom prst="rect">
            <a:avLst/>
          </a:prstGeom>
        </p:spPr>
        <p:txBody>
          <a:bodyPr/>
          <a:lstStyle/>
          <a:p>
            <a:endParaRPr/>
          </a:p>
        </p:txBody>
      </p:sp>
      <p:sp>
        <p:nvSpPr>
          <p:cNvPr id="861" name="Shape 861"/>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 name="Shape 871"/>
          <p:cNvSpPr>
            <a:spLocks noGrp="1" noRot="1" noChangeAspect="1"/>
          </p:cNvSpPr>
          <p:nvPr>
            <p:ph type="sldImg"/>
          </p:nvPr>
        </p:nvSpPr>
        <p:spPr>
          <a:prstGeom prst="rect">
            <a:avLst/>
          </a:prstGeom>
        </p:spPr>
        <p:txBody>
          <a:bodyPr/>
          <a:lstStyle/>
          <a:p>
            <a:endParaRPr/>
          </a:p>
        </p:txBody>
      </p:sp>
      <p:sp>
        <p:nvSpPr>
          <p:cNvPr id="872" name="Shape 872"/>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Shape 882"/>
          <p:cNvSpPr>
            <a:spLocks noGrp="1" noRot="1" noChangeAspect="1"/>
          </p:cNvSpPr>
          <p:nvPr>
            <p:ph type="sldImg"/>
          </p:nvPr>
        </p:nvSpPr>
        <p:spPr>
          <a:prstGeom prst="rect">
            <a:avLst/>
          </a:prstGeom>
        </p:spPr>
        <p:txBody>
          <a:bodyPr/>
          <a:lstStyle/>
          <a:p>
            <a:endParaRPr/>
          </a:p>
        </p:txBody>
      </p:sp>
      <p:sp>
        <p:nvSpPr>
          <p:cNvPr id="883" name="Shape 883"/>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Shape 893"/>
          <p:cNvSpPr>
            <a:spLocks noGrp="1" noRot="1" noChangeAspect="1"/>
          </p:cNvSpPr>
          <p:nvPr>
            <p:ph type="sldImg"/>
          </p:nvPr>
        </p:nvSpPr>
        <p:spPr>
          <a:prstGeom prst="rect">
            <a:avLst/>
          </a:prstGeom>
        </p:spPr>
        <p:txBody>
          <a:bodyPr/>
          <a:lstStyle/>
          <a:p>
            <a:endParaRPr/>
          </a:p>
        </p:txBody>
      </p:sp>
      <p:sp>
        <p:nvSpPr>
          <p:cNvPr id="894" name="Shape 894"/>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Shape 904"/>
          <p:cNvSpPr>
            <a:spLocks noGrp="1" noRot="1" noChangeAspect="1"/>
          </p:cNvSpPr>
          <p:nvPr>
            <p:ph type="sldImg"/>
          </p:nvPr>
        </p:nvSpPr>
        <p:spPr>
          <a:prstGeom prst="rect">
            <a:avLst/>
          </a:prstGeom>
        </p:spPr>
        <p:txBody>
          <a:bodyPr/>
          <a:lstStyle/>
          <a:p>
            <a:endParaRPr/>
          </a:p>
        </p:txBody>
      </p:sp>
      <p:sp>
        <p:nvSpPr>
          <p:cNvPr id="905" name="Shape 905"/>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Shape 915"/>
          <p:cNvSpPr>
            <a:spLocks noGrp="1" noRot="1" noChangeAspect="1"/>
          </p:cNvSpPr>
          <p:nvPr>
            <p:ph type="sldImg"/>
          </p:nvPr>
        </p:nvSpPr>
        <p:spPr>
          <a:prstGeom prst="rect">
            <a:avLst/>
          </a:prstGeom>
        </p:spPr>
        <p:txBody>
          <a:bodyPr/>
          <a:lstStyle/>
          <a:p>
            <a:endParaRPr/>
          </a:p>
        </p:txBody>
      </p:sp>
      <p:sp>
        <p:nvSpPr>
          <p:cNvPr id="916" name="Shape 916"/>
          <p:cNvSpPr>
            <a:spLocks noGrp="1"/>
          </p:cNvSpPr>
          <p:nvPr>
            <p:ph type="body" sz="quarter" idx="1"/>
          </p:nvPr>
        </p:nvSpPr>
        <p:spPr>
          <a:prstGeom prst="rect">
            <a:avLst/>
          </a:prstGeom>
        </p:spPr>
        <p:txBody>
          <a:bodyPr/>
          <a:lstStyle/>
          <a:p>
            <a:r>
              <a:rPr lang="en-US" dirty="0"/>
              <a:t>[</a:t>
            </a:r>
            <a:r>
              <a:rPr lang="en-US" dirty="0" err="1"/>
              <a:t>读PPT</a:t>
            </a:r>
            <a:r>
              <a:rPr lang="en-US" dirty="0"/>
              <a:t>]</a:t>
            </a:r>
          </a:p>
          <a:p>
            <a:endParaRPr dirty="0"/>
          </a:p>
          <a:p>
            <a:r>
              <a:rPr lang="zh-CN" altLang="en-US" dirty="0"/>
              <a:t>为了将一个最小堆转换成一个最大堆，我们需要用</a:t>
            </a:r>
            <a:r>
              <a:rPr lang="en-US" altLang="zh-CN" dirty="0" err="1"/>
              <a:t>nlex</a:t>
            </a:r>
            <a:r>
              <a:rPr lang="zh-CN" altLang="en-US" dirty="0"/>
              <a:t>来实现。下面我们先演示使用</a:t>
            </a:r>
            <a:r>
              <a:rPr lang="en-US" altLang="zh-CN" dirty="0" err="1"/>
              <a:t>lex</a:t>
            </a:r>
            <a:r>
              <a:rPr lang="zh-CN" altLang="en-US" dirty="0"/>
              <a:t>实现的最小堆。</a:t>
            </a:r>
            <a:endParaRPr lang="en-US"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5892955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Shape 1045"/>
          <p:cNvSpPr>
            <a:spLocks noGrp="1" noRot="1" noChangeAspect="1"/>
          </p:cNvSpPr>
          <p:nvPr>
            <p:ph type="sldImg"/>
          </p:nvPr>
        </p:nvSpPr>
        <p:spPr>
          <a:prstGeom prst="rect">
            <a:avLst/>
          </a:prstGeom>
        </p:spPr>
        <p:txBody>
          <a:bodyPr/>
          <a:lstStyle/>
          <a:p>
            <a:endParaRPr/>
          </a:p>
        </p:txBody>
      </p:sp>
      <p:sp>
        <p:nvSpPr>
          <p:cNvPr id="1046" name="Shape 1046"/>
          <p:cNvSpPr>
            <a:spLocks noGrp="1"/>
          </p:cNvSpPr>
          <p:nvPr>
            <p:ph type="body" sz="quarter" idx="1"/>
          </p:nvPr>
        </p:nvSpPr>
        <p:spPr>
          <a:prstGeom prst="rect">
            <a:avLst/>
          </a:prstGeom>
        </p:spPr>
        <p:txBody>
          <a:bodyPr/>
          <a:lstStyle/>
          <a:p>
            <a:r>
              <a:rPr lang="en-US" dirty="0" err="1"/>
              <a:t>你好</a:t>
            </a:r>
            <a:r>
              <a:rPr lang="zh-CN" altLang="en-US" dirty="0"/>
              <a:t>，欢迎回到波波微课。</a:t>
            </a:r>
            <a:endParaRPr lang="en-US" altLang="zh-CN" dirty="0"/>
          </a:p>
          <a:p>
            <a:endParaRPr lang="en-US" dirty="0"/>
          </a:p>
          <a:p>
            <a:r>
              <a:rPr lang="zh-CN" altLang="en-US" dirty="0"/>
              <a:t>本次课是关于优先队列的第</a:t>
            </a:r>
            <a:r>
              <a:rPr lang="en-US" altLang="zh-CN" dirty="0"/>
              <a:t>3</a:t>
            </a:r>
            <a:r>
              <a:rPr lang="zh-CN" altLang="en-US" dirty="0"/>
              <a:t>次课，我们演示如何向二叉堆中添加元素。</a:t>
            </a:r>
            <a:endParaRPr lang="en-US" dirty="0"/>
          </a:p>
          <a:p>
            <a:endParaRPr lang="en-US" dirty="0"/>
          </a:p>
          <a:p>
            <a:r>
              <a:rPr lang="zh-CN" altLang="en-US" dirty="0"/>
              <a:t>我们很快会来演示如何向二叉堆中添加元素，但是在这之前，我们需要首先学习一些重要的术语和概念。</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r>
              <a:rPr lang="zh-CN" altLang="en-US" dirty="0"/>
              <a:t>下面我会演示对</a:t>
            </a:r>
            <a:r>
              <a:rPr lang="en-US" altLang="zh-CN" dirty="0"/>
              <a:t>PQ</a:t>
            </a:r>
            <a:r>
              <a:rPr lang="zh-CN" altLang="en-US" dirty="0"/>
              <a:t>插入和移除元素是如何工作的。</a:t>
            </a:r>
            <a:r>
              <a:rPr lang="en-US" altLang="zh-CN" dirty="0"/>
              <a:t>Poll</a:t>
            </a:r>
            <a:r>
              <a:rPr lang="zh-CN" altLang="en-US" dirty="0"/>
              <a:t>操作会将优先队列中具有最高优先级的元素移出优先队列。</a:t>
            </a: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Shape 1050"/>
          <p:cNvSpPr>
            <a:spLocks noGrp="1" noRot="1" noChangeAspect="1"/>
          </p:cNvSpPr>
          <p:nvPr>
            <p:ph type="sldImg"/>
          </p:nvPr>
        </p:nvSpPr>
        <p:spPr>
          <a:prstGeom prst="rect">
            <a:avLst/>
          </a:prstGeom>
        </p:spPr>
        <p:txBody>
          <a:bodyPr/>
          <a:lstStyle/>
          <a:p>
            <a:endParaRPr/>
          </a:p>
        </p:txBody>
      </p:sp>
      <p:sp>
        <p:nvSpPr>
          <p:cNvPr id="1051" name="Shape 1051"/>
          <p:cNvSpPr>
            <a:spLocks noGrp="1"/>
          </p:cNvSpPr>
          <p:nvPr>
            <p:ph type="body" sz="quarter" idx="1"/>
          </p:nvPr>
        </p:nvSpPr>
        <p:spPr>
          <a:prstGeom prst="rect">
            <a:avLst/>
          </a:prstGeom>
        </p:spPr>
        <p:txBody>
          <a:bodyPr/>
          <a:lstStyle/>
          <a:p>
            <a:r>
              <a:rPr lang="en-US" dirty="0"/>
              <a:t>[</a:t>
            </a:r>
            <a:r>
              <a:rPr lang="en-US" dirty="0" err="1"/>
              <a:t>读PPT上段</a:t>
            </a:r>
            <a:r>
              <a:rPr lang="en-US" dirty="0"/>
              <a:t>]</a:t>
            </a:r>
          </a:p>
          <a:p>
            <a:endParaRPr lang="en-US" dirty="0"/>
          </a:p>
          <a:p>
            <a:r>
              <a:rPr lang="zh-CN" altLang="en-US" dirty="0"/>
              <a:t>但是，我需要特别澄清，优先队列并不是堆，优先队列只是一种抽象数据类型，它仅仅定义了优先队列应该具有哪些行为。</a:t>
            </a:r>
            <a:endParaRPr lang="en-US" altLang="zh-CN" dirty="0"/>
          </a:p>
          <a:p>
            <a:r>
              <a:rPr lang="zh-CN" altLang="en-US" dirty="0"/>
              <a:t>堆只是可以实现这些行为的一种方式。我们可以用普通的不排序的列表来实现优先队列，虽然这种做法的时间复杂度并不好。</a:t>
            </a: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r>
              <a:rPr lang="en-US" dirty="0" err="1"/>
              <a:t>读PPT</a:t>
            </a:r>
            <a:r>
              <a:rPr lang="zh-CN" altLang="en-US" dirty="0"/>
              <a:t>。</a:t>
            </a:r>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r>
              <a:rPr lang="zh-CN" altLang="en-US" dirty="0"/>
              <a:t>但是今天我们要来讲的是二叉堆，我们来看看它的内部到底是如何工作的。</a:t>
            </a:r>
            <a:endParaRPr dirty="0"/>
          </a:p>
        </p:txBody>
      </p:sp>
    </p:spTree>
    <p:extLst>
      <p:ext uri="{BB962C8B-B14F-4D97-AF65-F5344CB8AC3E}">
        <p14:creationId xmlns:p14="http://schemas.microsoft.com/office/powerpoint/2010/main" val="41686719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 name="Shape 1076"/>
          <p:cNvSpPr>
            <a:spLocks noGrp="1" noRot="1" noChangeAspect="1"/>
          </p:cNvSpPr>
          <p:nvPr>
            <p:ph type="sldImg"/>
          </p:nvPr>
        </p:nvSpPr>
        <p:spPr>
          <a:prstGeom prst="rect">
            <a:avLst/>
          </a:prstGeom>
        </p:spPr>
        <p:txBody>
          <a:bodyPr/>
          <a:lstStyle/>
          <a:p>
            <a:endParaRPr/>
          </a:p>
        </p:txBody>
      </p:sp>
      <p:sp>
        <p:nvSpPr>
          <p:cNvPr id="1077" name="Shape 1077"/>
          <p:cNvSpPr>
            <a:spLocks noGrp="1"/>
          </p:cNvSpPr>
          <p:nvPr>
            <p:ph type="body" sz="quarter" idx="1"/>
          </p:nvPr>
        </p:nvSpPr>
        <p:spPr>
          <a:prstGeom prst="rect">
            <a:avLst/>
          </a:prstGeom>
        </p:spPr>
        <p:txBody>
          <a:bodyPr/>
          <a:lstStyle/>
          <a:p>
            <a:r>
              <a:rPr lang="zh-CN" altLang="en-US" dirty="0"/>
              <a:t>读</a:t>
            </a:r>
            <a:r>
              <a:rPr lang="en-US" altLang="zh-CN" dirty="0"/>
              <a:t>PPT</a:t>
            </a:r>
            <a:r>
              <a:rPr lang="zh-CN" altLang="en-US" dirty="0"/>
              <a:t>。</a:t>
            </a:r>
            <a:endParaRPr lang="en-US" altLang="zh-CN" dirty="0"/>
          </a:p>
          <a:p>
            <a:endParaRPr lang="en-US" dirty="0"/>
          </a:p>
          <a:p>
            <a:r>
              <a:rPr lang="zh-CN" altLang="en-US" dirty="0"/>
              <a:t>所以</a:t>
            </a:r>
            <a:r>
              <a:rPr lang="en-US" altLang="zh-CN" dirty="0"/>
              <a:t>PPT</a:t>
            </a:r>
            <a:r>
              <a:rPr lang="zh-CN" altLang="en-US" dirty="0"/>
              <a:t>上的是一个二叉堆，因为它满足堆不变式，每一个父节点的值都比子节点的值要大，并且每个节点有且仅有两个子节点。</a:t>
            </a:r>
            <a:endParaRPr lang="en-US" altLang="zh-CN" dirty="0"/>
          </a:p>
          <a:p>
            <a:endParaRPr lang="en-US" altLang="zh-CN" dirty="0"/>
          </a:p>
          <a:p>
            <a:r>
              <a:rPr lang="zh-CN" altLang="en-US" dirty="0"/>
              <a:t>你可能会有疑问，底部的叶子结点没有子节点。实际上它们有，我只是没有画出来。</a:t>
            </a:r>
            <a:endParaRPr lang="en-US" altLang="zh-CN" dirty="0"/>
          </a:p>
          <a:p>
            <a:endParaRPr lang="en-US" altLang="zh-CN" dirty="0"/>
          </a:p>
          <a:p>
            <a:endParaRPr lang="en-US" altLang="zh-CN" dirty="0"/>
          </a:p>
          <a:p>
            <a:endParaRPr lang="en-US" dirty="0"/>
          </a:p>
          <a:p>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noRot="1" noChangeAspect="1"/>
          </p:cNvSpPr>
          <p:nvPr>
            <p:ph type="sldImg"/>
          </p:nvPr>
        </p:nvSpPr>
        <p:spPr>
          <a:prstGeom prst="rect">
            <a:avLst/>
          </a:prstGeom>
        </p:spPr>
        <p:txBody>
          <a:bodyPr/>
          <a:lstStyle/>
          <a:p>
            <a:endParaRPr/>
          </a:p>
        </p:txBody>
      </p:sp>
      <p:sp>
        <p:nvSpPr>
          <p:cNvPr id="1107" name="Shape 1107"/>
          <p:cNvSpPr>
            <a:spLocks noGrp="1"/>
          </p:cNvSpPr>
          <p:nvPr>
            <p:ph type="body" sz="quarter" idx="1"/>
          </p:nvPr>
        </p:nvSpPr>
        <p:spPr>
          <a:prstGeom prst="rect">
            <a:avLst/>
          </a:prstGeom>
        </p:spPr>
        <p:txBody>
          <a:bodyPr/>
          <a:lstStyle/>
          <a:p>
            <a:r>
              <a:rPr lang="en-US" altLang="zh-CN" dirty="0"/>
              <a:t>PPT</a:t>
            </a:r>
            <a:r>
              <a:rPr lang="zh-CN" altLang="en-US" dirty="0"/>
              <a:t>上画出了带</a:t>
            </a:r>
            <a:r>
              <a:rPr lang="en-US" altLang="zh-CN" dirty="0"/>
              <a:t>Null</a:t>
            </a:r>
            <a:r>
              <a:rPr lang="zh-CN" altLang="en-US" dirty="0"/>
              <a:t>节点的二叉堆。</a:t>
            </a:r>
            <a:endParaRPr lang="en-US" altLang="zh-CN" dirty="0"/>
          </a:p>
          <a:p>
            <a:endParaRPr lang="en-US" altLang="zh-CN" dirty="0"/>
          </a:p>
          <a:p>
            <a:r>
              <a:rPr lang="en-US" altLang="zh-CN" dirty="0"/>
              <a:t>Null</a:t>
            </a:r>
            <a:r>
              <a:rPr lang="zh-CN" altLang="en-US" dirty="0"/>
              <a:t>节点当然没有子节点。</a:t>
            </a:r>
            <a:endParaRPr lang="en-US" altLang="zh-CN" dirty="0"/>
          </a:p>
          <a:p>
            <a:endParaRPr lang="en-US" altLang="zh-CN" dirty="0"/>
          </a:p>
          <a:p>
            <a:r>
              <a:rPr lang="zh-CN" altLang="en-US" dirty="0"/>
              <a:t>在后面的例子中，为了简单，我会省去</a:t>
            </a:r>
            <a:r>
              <a:rPr lang="en-US" altLang="zh-CN" dirty="0"/>
              <a:t>null</a:t>
            </a:r>
            <a:r>
              <a:rPr lang="zh-CN" altLang="en-US" dirty="0"/>
              <a:t>节点。</a:t>
            </a: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Shape 1130"/>
          <p:cNvSpPr>
            <a:spLocks noGrp="1" noRot="1" noChangeAspect="1"/>
          </p:cNvSpPr>
          <p:nvPr>
            <p:ph type="sldImg"/>
          </p:nvPr>
        </p:nvSpPr>
        <p:spPr>
          <a:prstGeom prst="rect">
            <a:avLst/>
          </a:prstGeom>
        </p:spPr>
        <p:txBody>
          <a:bodyPr/>
          <a:lstStyle/>
          <a:p>
            <a:endParaRPr/>
          </a:p>
        </p:txBody>
      </p:sp>
      <p:sp>
        <p:nvSpPr>
          <p:cNvPr id="1131" name="Shape 1131"/>
          <p:cNvSpPr>
            <a:spLocks noGrp="1"/>
          </p:cNvSpPr>
          <p:nvPr>
            <p:ph type="body" sz="quarter" idx="1"/>
          </p:nvPr>
        </p:nvSpPr>
        <p:spPr>
          <a:prstGeom prst="rect">
            <a:avLst/>
          </a:prstGeom>
        </p:spPr>
        <p:txBody>
          <a:bodyPr/>
          <a:lstStyle/>
          <a:p>
            <a:r>
              <a:rPr lang="zh-CN" altLang="en-US" dirty="0"/>
              <a:t>在我介绍如何向二叉堆中插入元素之前，我要提一下二叉堆是属于一种完全二叉树，也就是说它的每一层</a:t>
            </a:r>
            <a:r>
              <a:rPr lang="en-US" altLang="zh-CN" dirty="0"/>
              <a:t>(</a:t>
            </a:r>
            <a:r>
              <a:rPr lang="zh-CN" altLang="en-US" dirty="0"/>
              <a:t>除了最后一层以外</a:t>
            </a:r>
            <a:r>
              <a:rPr lang="en-US" altLang="zh-CN" dirty="0"/>
              <a:t>)</a:t>
            </a:r>
            <a:r>
              <a:rPr lang="zh-CN" altLang="en-US" dirty="0"/>
              <a:t>都是满的，</a:t>
            </a:r>
            <a:endParaRPr lang="en-US" altLang="zh-CN" dirty="0"/>
          </a:p>
          <a:p>
            <a:r>
              <a:rPr lang="zh-CN" altLang="en-US" dirty="0"/>
              <a:t>并且如果最后一层不满，它的节点也都是靠左边的。</a:t>
            </a:r>
            <a:endParaRPr dirty="0"/>
          </a:p>
          <a:p>
            <a:endParaRPr lang="en-US" dirty="0"/>
          </a:p>
          <a:p>
            <a:r>
              <a:rPr lang="zh-CN" altLang="en-US" dirty="0"/>
              <a:t>你马上会看到，当我们试图插入节点的时候，我们总是在底层插入，并且总是靠左，这样才能满足完全二叉树的属性。</a:t>
            </a:r>
            <a:endParaRPr lang="en-US" altLang="zh-CN" dirty="0"/>
          </a:p>
          <a:p>
            <a:r>
              <a:rPr lang="zh-CN" altLang="en-US" dirty="0"/>
              <a:t>维护完全二叉树非常重要，这样不管堆的形态如何变化，我们始终可以找到一个正确的插入点。</a:t>
            </a:r>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Shape 1157"/>
          <p:cNvSpPr>
            <a:spLocks noGrp="1" noRot="1" noChangeAspect="1"/>
          </p:cNvSpPr>
          <p:nvPr>
            <p:ph type="sldImg"/>
          </p:nvPr>
        </p:nvSpPr>
        <p:spPr>
          <a:prstGeom prst="rect">
            <a:avLst/>
          </a:prstGeom>
        </p:spPr>
        <p:txBody>
          <a:bodyPr/>
          <a:lstStyle/>
          <a:p>
            <a:endParaRPr/>
          </a:p>
        </p:txBody>
      </p:sp>
      <p:sp>
        <p:nvSpPr>
          <p:cNvPr id="1158" name="Shape 1158"/>
          <p:cNvSpPr>
            <a:spLocks noGrp="1"/>
          </p:cNvSpPr>
          <p:nvPr>
            <p:ph type="body" sz="quarter" idx="1"/>
          </p:nvPr>
        </p:nvSpPr>
        <p:spPr>
          <a:prstGeom prst="rect">
            <a:avLst/>
          </a:prstGeom>
        </p:spPr>
        <p:txBody>
          <a:bodyPr/>
          <a:lstStyle/>
          <a:p>
            <a:r>
              <a:rPr lang="zh-CN" altLang="en-US" dirty="0"/>
              <a:t>可以插入的下一个节点的位置如图上的空心圆圈所示，再下一个节点就是这个空心圆圈的右边，直到整行被插满，这个时候我们可以另起一行。</a:t>
            </a:r>
            <a:endParaRPr lang="en-US" altLang="zh-CN" dirty="0"/>
          </a:p>
          <a:p>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rPr lang="en-US" dirty="0" err="1"/>
              <a:t>在真正演示如何向二叉堆中插入节点之前</a:t>
            </a:r>
            <a:r>
              <a:rPr lang="zh-CN" altLang="en-US" dirty="0"/>
              <a:t>，我们还需要理解如何表示和构造一个二叉堆。</a:t>
            </a:r>
            <a:endParaRPr lang="en-US" dirty="0"/>
          </a:p>
          <a:p>
            <a:endParaRPr lang="en-US" dirty="0"/>
          </a:p>
          <a:p>
            <a:r>
              <a:rPr lang="zh-CN" altLang="en-US" dirty="0"/>
              <a:t>表示堆的最常用的办法是使用数组，原因在于我们刚刚讲过的二叉堆满足完全二叉树的特性。当然这并不是表示堆的唯一方法，</a:t>
            </a:r>
            <a:endParaRPr lang="en-US" altLang="zh-CN" dirty="0"/>
          </a:p>
          <a:p>
            <a:r>
              <a:rPr lang="zh-CN" altLang="en-US" dirty="0"/>
              <a:t>我们也可以使用对象或者指针来表示堆，然后按需添加或者移除节点，但是当前我们先来看如何基于数组来构造堆。</a:t>
            </a:r>
            <a:endParaRPr dirty="0"/>
          </a:p>
          <a:p>
            <a:endParaRPr lang="en-US" dirty="0"/>
          </a:p>
          <a:p>
            <a:r>
              <a:rPr lang="zh-CN" altLang="en-US" dirty="0"/>
              <a:t>上图左边是一颗索引树，它可以帮助我们可视化每个节点在数组中的位置，右边是实际的树。</a:t>
            </a:r>
            <a:endParaRPr lang="en-US" altLang="zh-CN" dirty="0"/>
          </a:p>
          <a:p>
            <a:r>
              <a:rPr lang="zh-CN" altLang="en-US" dirty="0"/>
              <a:t>注意，当你在数组中从左到右读元素的时候，就像你依次按层，每一层从左到右地遍历二叉堆。</a:t>
            </a:r>
            <a:endParaRPr lang="en-US" altLang="zh-CN" dirty="0"/>
          </a:p>
          <a:p>
            <a:endParaRPr lang="en-US" dirty="0"/>
          </a:p>
          <a:p>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 name="Shape 1287"/>
          <p:cNvSpPr>
            <a:spLocks noGrp="1" noRot="1" noChangeAspect="1"/>
          </p:cNvSpPr>
          <p:nvPr>
            <p:ph type="sldImg"/>
          </p:nvPr>
        </p:nvSpPr>
        <p:spPr>
          <a:prstGeom prst="rect">
            <a:avLst/>
          </a:prstGeom>
        </p:spPr>
        <p:txBody>
          <a:bodyPr/>
          <a:lstStyle/>
          <a:p>
            <a:endParaRPr/>
          </a:p>
        </p:txBody>
      </p:sp>
      <p:sp>
        <p:nvSpPr>
          <p:cNvPr id="1288" name="Shape 1288"/>
          <p:cNvSpPr>
            <a:spLocks noGrp="1"/>
          </p:cNvSpPr>
          <p:nvPr>
            <p:ph type="body" sz="quarter" idx="1"/>
          </p:nvPr>
        </p:nvSpPr>
        <p:spPr>
          <a:prstGeom prst="rect">
            <a:avLst/>
          </a:prstGeom>
        </p:spPr>
        <p:txBody>
          <a:bodyPr/>
          <a:lstStyle/>
          <a:p>
            <a:r>
              <a:rPr lang="zh-CN" altLang="en-US" dirty="0"/>
              <a:t>所以在索引</a:t>
            </a:r>
            <a:r>
              <a:rPr lang="en-US" altLang="zh-CN" dirty="0"/>
              <a:t>0</a:t>
            </a:r>
            <a:r>
              <a:rPr lang="zh-CN" altLang="en-US" dirty="0"/>
              <a:t>位置的元素</a:t>
            </a:r>
            <a:r>
              <a:rPr lang="en-US" altLang="zh-CN" dirty="0"/>
              <a:t>9</a:t>
            </a:r>
            <a:r>
              <a:rPr lang="zh-CN" altLang="en-US" dirty="0"/>
              <a:t>，总是在二叉堆的顶部。</a:t>
            </a:r>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1229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rPr lang="zh-CN" altLang="en-US" dirty="0"/>
              <a:t>具有最高优先级的元素正好是</a:t>
            </a:r>
            <a:r>
              <a:rPr lang="en-US" altLang="zh-CN" dirty="0"/>
              <a:t>1</a:t>
            </a:r>
            <a:r>
              <a:rPr lang="zh-CN" altLang="en-US" dirty="0"/>
              <a:t>。</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333276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 name="Shape 2271"/>
          <p:cNvSpPr>
            <a:spLocks noGrp="1" noRot="1" noChangeAspect="1"/>
          </p:cNvSpPr>
          <p:nvPr>
            <p:ph type="sldImg"/>
          </p:nvPr>
        </p:nvSpPr>
        <p:spPr>
          <a:prstGeom prst="rect">
            <a:avLst/>
          </a:prstGeom>
        </p:spPr>
        <p:txBody>
          <a:bodyPr/>
          <a:lstStyle/>
          <a:p>
            <a:endParaRPr/>
          </a:p>
        </p:txBody>
      </p:sp>
      <p:sp>
        <p:nvSpPr>
          <p:cNvPr id="2272" name="Shape 2272"/>
          <p:cNvSpPr>
            <a:spLocks noGrp="1"/>
          </p:cNvSpPr>
          <p:nvPr>
            <p:ph type="body" sz="quarter" idx="1"/>
          </p:nvPr>
        </p:nvSpPr>
        <p:spPr>
          <a:prstGeom prst="rect">
            <a:avLst/>
          </a:prstGeom>
        </p:spPr>
        <p:txBody>
          <a:bodyPr/>
          <a:lstStyle/>
          <a:p>
            <a:r>
              <a:rPr lang="zh-CN" altLang="en-US" dirty="0"/>
              <a:t>采用数组存储二叉堆有一个很不错的特性，可以很方便通过父节点找到子节点。</a:t>
            </a:r>
            <a:r>
              <a:rPr dirty="0"/>
              <a:t> </a:t>
            </a:r>
          </a:p>
          <a:p>
            <a:endParaRPr dirty="0"/>
          </a:p>
          <a:p>
            <a:r>
              <a:rPr lang="en-US" dirty="0"/>
              <a:t>[</a:t>
            </a:r>
            <a:r>
              <a:rPr lang="en-US" dirty="0" err="1"/>
              <a:t>读PPT</a:t>
            </a:r>
            <a:r>
              <a:rPr lang="en-US" dirty="0"/>
              <a:t>]</a:t>
            </a:r>
          </a:p>
          <a:p>
            <a:endParaRPr lang="en-US" dirty="0"/>
          </a:p>
          <a:p>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0" name="Shape 2310"/>
          <p:cNvSpPr>
            <a:spLocks noGrp="1" noRot="1" noChangeAspect="1"/>
          </p:cNvSpPr>
          <p:nvPr>
            <p:ph type="sldImg"/>
          </p:nvPr>
        </p:nvSpPr>
        <p:spPr>
          <a:prstGeom prst="rect">
            <a:avLst/>
          </a:prstGeom>
        </p:spPr>
        <p:txBody>
          <a:bodyPr/>
          <a:lstStyle/>
          <a:p>
            <a:endParaRPr/>
          </a:p>
        </p:txBody>
      </p:sp>
      <p:sp>
        <p:nvSpPr>
          <p:cNvPr id="2311" name="Shape 2311"/>
          <p:cNvSpPr>
            <a:spLocks noGrp="1"/>
          </p:cNvSpPr>
          <p:nvPr>
            <p:ph type="body" sz="quarter" idx="1"/>
          </p:nvPr>
        </p:nvSpPr>
        <p:spPr>
          <a:prstGeom prst="rect">
            <a:avLst/>
          </a:prstGeom>
        </p:spPr>
        <p:txBody>
          <a:bodyPr/>
          <a:lstStyle/>
          <a:p>
            <a:r>
              <a:rPr lang="zh-CN" altLang="en-US" dirty="0"/>
              <a:t>我们可以看一个节点，比方说节点</a:t>
            </a:r>
            <a:r>
              <a:rPr lang="en-US" altLang="zh-CN" dirty="0"/>
              <a:t>7</a:t>
            </a:r>
            <a:r>
              <a:rPr lang="zh-CN" altLang="en-US" dirty="0"/>
              <a:t>，它的索引是</a:t>
            </a:r>
            <a:r>
              <a:rPr lang="en-US" altLang="zh-CN" dirty="0"/>
              <a:t>2</a:t>
            </a:r>
            <a:r>
              <a:rPr lang="zh-CN" altLang="en-US" dirty="0"/>
              <a:t>，根据我们的公式，它的左子节点的索引位置应该在</a:t>
            </a:r>
            <a:r>
              <a:rPr lang="en-US" altLang="zh-CN" dirty="0"/>
              <a:t> 2*2 + 1</a:t>
            </a:r>
            <a:r>
              <a:rPr lang="zh-CN" altLang="en-US" dirty="0"/>
              <a:t>，也就是 </a:t>
            </a:r>
            <a:r>
              <a:rPr lang="en-US" altLang="zh-CN" dirty="0"/>
              <a:t>5</a:t>
            </a:r>
            <a:r>
              <a:rPr lang="zh-CN" altLang="en-US" dirty="0"/>
              <a:t>，我们看一下索引</a:t>
            </a:r>
            <a:r>
              <a:rPr lang="en-US" altLang="zh-CN" dirty="0"/>
              <a:t>5</a:t>
            </a:r>
            <a:r>
              <a:rPr lang="zh-CN" altLang="en-US" dirty="0"/>
              <a:t>，它对应的值就是预期的</a:t>
            </a:r>
            <a:r>
              <a:rPr lang="en-US" altLang="zh-CN" dirty="0"/>
              <a:t>1</a:t>
            </a:r>
            <a:r>
              <a:rPr lang="zh-CN" altLang="en-US" dirty="0"/>
              <a:t>。</a:t>
            </a:r>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2" name="Shape 2352"/>
          <p:cNvSpPr>
            <a:spLocks noGrp="1" noRot="1" noChangeAspect="1"/>
          </p:cNvSpPr>
          <p:nvPr>
            <p:ph type="sldImg"/>
          </p:nvPr>
        </p:nvSpPr>
        <p:spPr>
          <a:prstGeom prst="rect">
            <a:avLst/>
          </a:prstGeom>
        </p:spPr>
        <p:txBody>
          <a:bodyPr/>
          <a:lstStyle/>
          <a:p>
            <a:endParaRPr/>
          </a:p>
        </p:txBody>
      </p:sp>
      <p:sp>
        <p:nvSpPr>
          <p:cNvPr id="2353" name="Shape 2353"/>
          <p:cNvSpPr>
            <a:spLocks noGrp="1"/>
          </p:cNvSpPr>
          <p:nvPr>
            <p:ph type="body" sz="quarter" idx="1"/>
          </p:nvPr>
        </p:nvSpPr>
        <p:spPr>
          <a:prstGeom prst="rect">
            <a:avLst/>
          </a:prstGeom>
        </p:spPr>
        <p:txBody>
          <a:bodyPr/>
          <a:lstStyle/>
          <a:p>
            <a:r>
              <a:rPr lang="zh-CN" altLang="en-US" dirty="0"/>
              <a:t>右边的子节点应该是 </a:t>
            </a:r>
            <a:r>
              <a:rPr lang="en-US" altLang="zh-CN" dirty="0"/>
              <a:t>2</a:t>
            </a:r>
            <a:r>
              <a:rPr lang="zh-CN" altLang="en-US" dirty="0"/>
              <a:t> * </a:t>
            </a:r>
            <a:r>
              <a:rPr lang="en-US" altLang="zh-CN" dirty="0"/>
              <a:t>2</a:t>
            </a:r>
            <a:r>
              <a:rPr lang="zh-CN" altLang="en-US" dirty="0"/>
              <a:t> </a:t>
            </a:r>
            <a:r>
              <a:rPr lang="en-US" altLang="zh-CN" dirty="0"/>
              <a:t>+</a:t>
            </a:r>
            <a:r>
              <a:rPr lang="zh-CN" altLang="en-US" dirty="0"/>
              <a:t> </a:t>
            </a:r>
            <a:r>
              <a:rPr lang="en-US" altLang="zh-CN" dirty="0"/>
              <a:t>2</a:t>
            </a:r>
            <a:r>
              <a:rPr lang="zh-CN" altLang="en-US" dirty="0"/>
              <a:t>，也就是</a:t>
            </a:r>
            <a:r>
              <a:rPr lang="en-US" altLang="zh-CN" dirty="0"/>
              <a:t>6</a:t>
            </a:r>
            <a:r>
              <a:rPr lang="zh-CN" altLang="en-US" dirty="0"/>
              <a:t>，看下数组位置</a:t>
            </a:r>
            <a:r>
              <a:rPr lang="en-US" altLang="zh-CN" dirty="0"/>
              <a:t>6</a:t>
            </a:r>
            <a:r>
              <a:rPr lang="zh-CN" altLang="en-US" dirty="0"/>
              <a:t>，它的值就是预期的</a:t>
            </a:r>
            <a:r>
              <a:rPr lang="en-US" altLang="zh-CN" dirty="0"/>
              <a:t>2</a:t>
            </a:r>
            <a:r>
              <a:rPr lang="zh-CN" altLang="en-US" dirty="0"/>
              <a:t>。</a:t>
            </a: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Shape 2391"/>
          <p:cNvSpPr>
            <a:spLocks noGrp="1" noRot="1" noChangeAspect="1"/>
          </p:cNvSpPr>
          <p:nvPr>
            <p:ph type="sldImg"/>
          </p:nvPr>
        </p:nvSpPr>
        <p:spPr>
          <a:prstGeom prst="rect">
            <a:avLst/>
          </a:prstGeom>
        </p:spPr>
        <p:txBody>
          <a:bodyPr/>
          <a:lstStyle/>
          <a:p>
            <a:endParaRPr/>
          </a:p>
        </p:txBody>
      </p:sp>
      <p:sp>
        <p:nvSpPr>
          <p:cNvPr id="2392" name="Shape 2392"/>
          <p:cNvSpPr>
            <a:spLocks noGrp="1"/>
          </p:cNvSpPr>
          <p:nvPr>
            <p:ph type="body" sz="quarter" idx="1"/>
          </p:nvPr>
        </p:nvSpPr>
        <p:spPr>
          <a:prstGeom prst="rect">
            <a:avLst/>
          </a:prstGeom>
        </p:spPr>
        <p:txBody>
          <a:bodyPr/>
          <a:lstStyle/>
          <a:p>
            <a:r>
              <a:rPr lang="zh-CN" altLang="en-US" dirty="0"/>
              <a:t>所以，采用这个技术，我们就可以按需操作任意的父子节点。在二叉堆系列的第</a:t>
            </a:r>
            <a:r>
              <a:rPr lang="en-US" altLang="zh-CN" dirty="0"/>
              <a:t>5</a:t>
            </a:r>
            <a:r>
              <a:rPr lang="zh-CN" altLang="en-US" dirty="0"/>
              <a:t>部分，我就会用这种方式来表示二叉堆，因为简单。</a:t>
            </a:r>
            <a:endParaRP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 name="Shape 2416"/>
          <p:cNvSpPr>
            <a:spLocks noGrp="1" noRot="1" noChangeAspect="1"/>
          </p:cNvSpPr>
          <p:nvPr>
            <p:ph type="sldImg"/>
          </p:nvPr>
        </p:nvSpPr>
        <p:spPr>
          <a:prstGeom prst="rect">
            <a:avLst/>
          </a:prstGeom>
        </p:spPr>
        <p:txBody>
          <a:bodyPr/>
          <a:lstStyle/>
          <a:p>
            <a:endParaRPr/>
          </a:p>
        </p:txBody>
      </p:sp>
      <p:sp>
        <p:nvSpPr>
          <p:cNvPr id="2417" name="Shape 2417"/>
          <p:cNvSpPr>
            <a:spLocks noGrp="1"/>
          </p:cNvSpPr>
          <p:nvPr>
            <p:ph type="body" sz="quarter" idx="1"/>
          </p:nvPr>
        </p:nvSpPr>
        <p:spPr>
          <a:prstGeom prst="rect">
            <a:avLst/>
          </a:prstGeom>
        </p:spPr>
        <p:txBody>
          <a:bodyPr/>
          <a:lstStyle/>
          <a:p>
            <a:r>
              <a:rPr lang="en-US" dirty="0" err="1"/>
              <a:t>现在我们要来看</a:t>
            </a:r>
            <a:r>
              <a:rPr lang="zh-CN" altLang="en-US" dirty="0"/>
              <a:t>，如何向二叉堆中添加节点，同时又能保持堆的不变式？</a:t>
            </a:r>
            <a:endParaRPr lang="en-US" altLang="zh-CN" dirty="0"/>
          </a:p>
          <a:p>
            <a:r>
              <a:rPr lang="zh-CN" altLang="en-US" dirty="0"/>
              <a:t>如果我们向二叉树中添加了节点，但是无法保持堆的特性，那么我们的二叉堆是没有用的。</a:t>
            </a:r>
            <a:endParaRPr lang="en-US" dirty="0"/>
          </a:p>
          <a:p>
            <a:endParaRPr lang="en-US" dirty="0"/>
          </a:p>
          <a:p>
            <a:r>
              <a:rPr lang="zh-CN" altLang="en-US" dirty="0"/>
              <a:t>好，我们直接看例子。</a:t>
            </a:r>
            <a:endParaRPr lang="en-US" altLang="zh-CN" dirty="0"/>
          </a:p>
          <a:p>
            <a:endParaRPr lang="en-US" dirty="0"/>
          </a:p>
          <a:p>
            <a:r>
              <a:rPr lang="en-US" dirty="0"/>
              <a:t>PPT</a:t>
            </a:r>
            <a:r>
              <a:rPr lang="zh-CN" altLang="en-US" dirty="0"/>
              <a:t>的左边有一些指令，告诉我们需要向堆中插入哪些元素，右边是一个最小二叉堆。第一个元素是</a:t>
            </a:r>
            <a:r>
              <a:rPr lang="en-US" altLang="zh-CN" dirty="0"/>
              <a:t>1</a:t>
            </a:r>
            <a:r>
              <a:rPr lang="zh-CN" altLang="en-US" dirty="0"/>
              <a:t>，根据堆的特性，这个元素应该在堆顶位置。</a:t>
            </a:r>
            <a:endParaRPr lang="en-US" altLang="zh-CN" dirty="0"/>
          </a:p>
          <a:p>
            <a:r>
              <a:rPr lang="zh-CN" altLang="en-US" dirty="0"/>
              <a:t>但是我们不能将</a:t>
            </a:r>
            <a:r>
              <a:rPr lang="en-US" altLang="zh-CN" dirty="0"/>
              <a:t>1</a:t>
            </a:r>
            <a:r>
              <a:rPr lang="zh-CN" altLang="en-US" dirty="0"/>
              <a:t>直接放在树顶，而是要将它插在树的底层插入点位置，然后我们要来执行一个称为上浮的动作。</a:t>
            </a: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4" name="Shape 2444"/>
          <p:cNvSpPr>
            <a:spLocks noGrp="1" noRot="1" noChangeAspect="1"/>
          </p:cNvSpPr>
          <p:nvPr>
            <p:ph type="sldImg"/>
          </p:nvPr>
        </p:nvSpPr>
        <p:spPr>
          <a:prstGeom prst="rect">
            <a:avLst/>
          </a:prstGeom>
        </p:spPr>
        <p:txBody>
          <a:bodyPr/>
          <a:lstStyle/>
          <a:p>
            <a:endParaRPr/>
          </a:p>
        </p:txBody>
      </p:sp>
      <p:sp>
        <p:nvSpPr>
          <p:cNvPr id="2445" name="Shape 2445"/>
          <p:cNvSpPr>
            <a:spLocks noGrp="1"/>
          </p:cNvSpPr>
          <p:nvPr>
            <p:ph type="body" sz="quarter" idx="1"/>
          </p:nvPr>
        </p:nvSpPr>
        <p:spPr>
          <a:prstGeom prst="rect">
            <a:avLst/>
          </a:prstGeom>
        </p:spPr>
        <p:txBody>
          <a:bodyPr/>
          <a:lstStyle/>
          <a:p>
            <a:r>
              <a:rPr lang="zh-CN" altLang="en-US" dirty="0"/>
              <a:t>好，我们在插入点位置插入</a:t>
            </a:r>
            <a:r>
              <a:rPr lang="en-US" altLang="zh-CN" dirty="0"/>
              <a:t>1</a:t>
            </a:r>
            <a:r>
              <a:rPr lang="zh-CN" altLang="en-US" dirty="0"/>
              <a:t>。</a:t>
            </a:r>
            <a:endParaRPr lang="en-US" altLang="zh-CN" dirty="0"/>
          </a:p>
          <a:p>
            <a:endParaRPr lang="en-US" dirty="0"/>
          </a:p>
          <a:p>
            <a:r>
              <a:rPr lang="zh-CN" altLang="en-US" dirty="0"/>
              <a:t>现在我们违反了堆不变式，因为</a:t>
            </a:r>
            <a:r>
              <a:rPr lang="en-US" altLang="zh-CN" dirty="0"/>
              <a:t>1</a:t>
            </a:r>
            <a:r>
              <a:rPr lang="zh-CN" altLang="en-US" dirty="0"/>
              <a:t>小于</a:t>
            </a:r>
            <a:r>
              <a:rPr lang="en-US" altLang="zh-CN" dirty="0"/>
              <a:t>7</a:t>
            </a:r>
            <a:r>
              <a:rPr lang="zh-CN" altLang="en-US" dirty="0"/>
              <a:t>，但是</a:t>
            </a:r>
            <a:r>
              <a:rPr lang="en-US" altLang="zh-CN" dirty="0"/>
              <a:t>1</a:t>
            </a:r>
            <a:r>
              <a:rPr lang="zh-CN" altLang="en-US" dirty="0"/>
              <a:t>却在</a:t>
            </a:r>
            <a:r>
              <a:rPr lang="en-US" altLang="zh-CN" dirty="0"/>
              <a:t>7</a:t>
            </a:r>
            <a:r>
              <a:rPr lang="zh-CN" altLang="en-US" dirty="0"/>
              <a:t>的下面，所以我们该怎么办？我们需要将</a:t>
            </a:r>
            <a:r>
              <a:rPr lang="en-US" altLang="zh-CN" dirty="0"/>
              <a:t>1</a:t>
            </a:r>
            <a:r>
              <a:rPr lang="zh-CN" altLang="en-US" dirty="0"/>
              <a:t>和</a:t>
            </a:r>
            <a:r>
              <a:rPr lang="en-US" altLang="zh-CN" dirty="0"/>
              <a:t>7</a:t>
            </a:r>
            <a:r>
              <a:rPr lang="zh-CN" altLang="en-US" dirty="0"/>
              <a:t>进行交换。</a:t>
            </a:r>
            <a:endParaRP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2" name="Shape 2472"/>
          <p:cNvSpPr>
            <a:spLocks noGrp="1" noRot="1" noChangeAspect="1"/>
          </p:cNvSpPr>
          <p:nvPr>
            <p:ph type="sldImg"/>
          </p:nvPr>
        </p:nvSpPr>
        <p:spPr>
          <a:prstGeom prst="rect">
            <a:avLst/>
          </a:prstGeom>
        </p:spPr>
        <p:txBody>
          <a:bodyPr/>
          <a:lstStyle/>
          <a:p>
            <a:endParaRPr/>
          </a:p>
        </p:txBody>
      </p:sp>
      <p:sp>
        <p:nvSpPr>
          <p:cNvPr id="2473" name="Shape 2473"/>
          <p:cNvSpPr>
            <a:spLocks noGrp="1"/>
          </p:cNvSpPr>
          <p:nvPr>
            <p:ph type="body" sz="quarter" idx="1"/>
          </p:nvPr>
        </p:nvSpPr>
        <p:spPr>
          <a:prstGeom prst="rect">
            <a:avLst/>
          </a:prstGeom>
        </p:spPr>
        <p:txBody>
          <a:bodyPr/>
          <a:lstStyle/>
          <a:p>
            <a:r>
              <a:rPr lang="zh-CN" altLang="en-US" dirty="0"/>
              <a:t>现在我们还是违反了堆不变式，因为</a:t>
            </a:r>
            <a:r>
              <a:rPr lang="en-US" altLang="zh-CN" dirty="0"/>
              <a:t>1</a:t>
            </a:r>
            <a:r>
              <a:rPr lang="zh-CN" altLang="en-US" dirty="0"/>
              <a:t> </a:t>
            </a:r>
            <a:r>
              <a:rPr lang="en-US" altLang="zh-CN" dirty="0"/>
              <a:t>&lt;</a:t>
            </a:r>
            <a:r>
              <a:rPr lang="zh-CN" altLang="en-US" dirty="0"/>
              <a:t> </a:t>
            </a:r>
            <a:r>
              <a:rPr lang="en-US" altLang="zh-CN" dirty="0"/>
              <a:t>6</a:t>
            </a:r>
            <a:r>
              <a:rPr lang="zh-CN" altLang="en-US" dirty="0"/>
              <a:t>，但是</a:t>
            </a:r>
            <a:r>
              <a:rPr lang="en-US" altLang="zh-CN" dirty="0"/>
              <a:t>1</a:t>
            </a:r>
            <a:r>
              <a:rPr lang="zh-CN" altLang="en-US" dirty="0"/>
              <a:t>却是</a:t>
            </a:r>
            <a:r>
              <a:rPr lang="en-US" altLang="zh-CN" dirty="0"/>
              <a:t>6</a:t>
            </a:r>
            <a:r>
              <a:rPr lang="zh-CN" altLang="en-US" dirty="0"/>
              <a:t>的子节点，所以我们需要再次交换。</a:t>
            </a:r>
            <a:endParaRP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0" name="Shape 2500"/>
          <p:cNvSpPr>
            <a:spLocks noGrp="1" noRot="1" noChangeAspect="1"/>
          </p:cNvSpPr>
          <p:nvPr>
            <p:ph type="sldImg"/>
          </p:nvPr>
        </p:nvSpPr>
        <p:spPr>
          <a:prstGeom prst="rect">
            <a:avLst/>
          </a:prstGeom>
        </p:spPr>
        <p:txBody>
          <a:bodyPr/>
          <a:lstStyle/>
          <a:p>
            <a:endParaRPr/>
          </a:p>
        </p:txBody>
      </p:sp>
      <p:sp>
        <p:nvSpPr>
          <p:cNvPr id="2501" name="Shape 2501"/>
          <p:cNvSpPr>
            <a:spLocks noGrp="1"/>
          </p:cNvSpPr>
          <p:nvPr>
            <p:ph type="body" sz="quarter" idx="1"/>
          </p:nvPr>
        </p:nvSpPr>
        <p:spPr>
          <a:prstGeom prst="rect">
            <a:avLst/>
          </a:prstGeom>
        </p:spPr>
        <p:txBody>
          <a:bodyPr/>
          <a:lstStyle/>
          <a:p>
            <a:r>
              <a:rPr lang="zh-CN" altLang="en-US" dirty="0"/>
              <a:t>现在还是违反堆不变式，所以还需要将</a:t>
            </a:r>
            <a:r>
              <a:rPr lang="en-US" altLang="zh-CN" dirty="0"/>
              <a:t>1</a:t>
            </a:r>
            <a:r>
              <a:rPr lang="zh-CN" altLang="en-US" dirty="0"/>
              <a:t>和父节点进行交换。</a:t>
            </a:r>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8" name="Shape 2528"/>
          <p:cNvSpPr>
            <a:spLocks noGrp="1" noRot="1" noChangeAspect="1"/>
          </p:cNvSpPr>
          <p:nvPr>
            <p:ph type="sldImg"/>
          </p:nvPr>
        </p:nvSpPr>
        <p:spPr>
          <a:prstGeom prst="rect">
            <a:avLst/>
          </a:prstGeom>
        </p:spPr>
        <p:txBody>
          <a:bodyPr/>
          <a:lstStyle/>
          <a:p>
            <a:endParaRPr/>
          </a:p>
        </p:txBody>
      </p:sp>
      <p:sp>
        <p:nvSpPr>
          <p:cNvPr id="2529" name="Shape 2529"/>
          <p:cNvSpPr>
            <a:spLocks noGrp="1"/>
          </p:cNvSpPr>
          <p:nvPr>
            <p:ph type="body" sz="quarter" idx="1"/>
          </p:nvPr>
        </p:nvSpPr>
        <p:spPr>
          <a:prstGeom prst="rect">
            <a:avLst/>
          </a:prstGeom>
        </p:spPr>
        <p:txBody>
          <a:bodyPr/>
          <a:lstStyle/>
          <a:p>
            <a:r>
              <a:rPr lang="zh-CN" altLang="en-US" dirty="0"/>
              <a:t>现在堆不变式满足了，元素</a:t>
            </a:r>
            <a:r>
              <a:rPr lang="en-US" altLang="zh-CN" dirty="0"/>
              <a:t>1</a:t>
            </a:r>
            <a:r>
              <a:rPr lang="zh-CN" altLang="en-US" dirty="0"/>
              <a:t>已经浮到堆顶部，没必要也没办法再上浮了。</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dirty="0"/>
              <a:t>然后我们将</a:t>
            </a:r>
            <a:r>
              <a:rPr lang="en-US" altLang="zh-CN" dirty="0"/>
              <a:t>2</a:t>
            </a:r>
            <a:r>
              <a:rPr lang="zh-CN" altLang="en-US" dirty="0"/>
              <a:t>添加到队列。</a:t>
            </a:r>
            <a:endParaRP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6" name="Shape 2556"/>
          <p:cNvSpPr>
            <a:spLocks noGrp="1" noRot="1" noChangeAspect="1"/>
          </p:cNvSpPr>
          <p:nvPr>
            <p:ph type="sldImg"/>
          </p:nvPr>
        </p:nvSpPr>
        <p:spPr>
          <a:prstGeom prst="rect">
            <a:avLst/>
          </a:prstGeom>
        </p:spPr>
        <p:txBody>
          <a:bodyPr/>
          <a:lstStyle/>
          <a:p>
            <a:endParaRPr/>
          </a:p>
        </p:txBody>
      </p:sp>
      <p:sp>
        <p:nvSpPr>
          <p:cNvPr id="2557" name="Shape 2557"/>
          <p:cNvSpPr>
            <a:spLocks noGrp="1"/>
          </p:cNvSpPr>
          <p:nvPr>
            <p:ph type="body" sz="quarter" idx="1"/>
          </p:nvPr>
        </p:nvSpPr>
        <p:spPr>
          <a:prstGeom prst="rect">
            <a:avLst/>
          </a:prstGeom>
        </p:spPr>
        <p:txBody>
          <a:bodyPr/>
          <a:lstStyle/>
          <a:p>
            <a:r>
              <a:rPr lang="zh-CN" altLang="en-US" dirty="0"/>
              <a:t>下一个要插入的元素是</a:t>
            </a:r>
            <a:r>
              <a:rPr lang="en-US" altLang="zh-CN" dirty="0"/>
              <a:t>13</a:t>
            </a:r>
            <a:r>
              <a:rPr lang="zh-CN" altLang="en-US" dirty="0"/>
              <a:t>，所以我们将它先插入到插入点位置。</a:t>
            </a:r>
            <a:endParaRP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6" name="Shape 2586"/>
          <p:cNvSpPr>
            <a:spLocks noGrp="1" noRot="1" noChangeAspect="1"/>
          </p:cNvSpPr>
          <p:nvPr>
            <p:ph type="sldImg"/>
          </p:nvPr>
        </p:nvSpPr>
        <p:spPr>
          <a:prstGeom prst="rect">
            <a:avLst/>
          </a:prstGeom>
        </p:spPr>
        <p:txBody>
          <a:bodyPr/>
          <a:lstStyle/>
          <a:p>
            <a:endParaRPr/>
          </a:p>
        </p:txBody>
      </p:sp>
      <p:sp>
        <p:nvSpPr>
          <p:cNvPr id="2587" name="Shape 2587"/>
          <p:cNvSpPr>
            <a:spLocks noGrp="1"/>
          </p:cNvSpPr>
          <p:nvPr>
            <p:ph type="body" sz="quarter" idx="1"/>
          </p:nvPr>
        </p:nvSpPr>
        <p:spPr>
          <a:prstGeom prst="rect">
            <a:avLst/>
          </a:prstGeom>
        </p:spPr>
        <p:txBody>
          <a:bodyPr/>
          <a:lstStyle/>
          <a:p>
            <a:r>
              <a:rPr lang="zh-CN" altLang="en-US" dirty="0"/>
              <a:t>仍然违反堆不变式，</a:t>
            </a:r>
            <a:r>
              <a:rPr lang="en-US" altLang="zh-CN" dirty="0"/>
              <a:t>13</a:t>
            </a:r>
            <a:r>
              <a:rPr lang="zh-CN" altLang="en-US" dirty="0"/>
              <a:t>小于</a:t>
            </a:r>
            <a:r>
              <a:rPr lang="en-US" altLang="zh-CN" dirty="0"/>
              <a:t>14</a:t>
            </a:r>
            <a:r>
              <a:rPr lang="zh-CN" altLang="en-US" dirty="0"/>
              <a:t>，所以要将它们进行交换。</a:t>
            </a: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6" name="Shape 2616"/>
          <p:cNvSpPr>
            <a:spLocks noGrp="1" noRot="1" noChangeAspect="1"/>
          </p:cNvSpPr>
          <p:nvPr>
            <p:ph type="sldImg"/>
          </p:nvPr>
        </p:nvSpPr>
        <p:spPr>
          <a:prstGeom prst="rect">
            <a:avLst/>
          </a:prstGeom>
        </p:spPr>
        <p:txBody>
          <a:bodyPr/>
          <a:lstStyle/>
          <a:p>
            <a:endParaRPr/>
          </a:p>
        </p:txBody>
      </p:sp>
      <p:sp>
        <p:nvSpPr>
          <p:cNvPr id="2617" name="Shape 2617"/>
          <p:cNvSpPr>
            <a:spLocks noGrp="1"/>
          </p:cNvSpPr>
          <p:nvPr>
            <p:ph type="body" sz="quarter" idx="1"/>
          </p:nvPr>
        </p:nvSpPr>
        <p:spPr>
          <a:prstGeom prst="rect">
            <a:avLst/>
          </a:prstGeom>
        </p:spPr>
        <p:txBody>
          <a:bodyPr/>
          <a:lstStyle/>
          <a:p>
            <a:r>
              <a:rPr lang="zh-CN" altLang="en-US" dirty="0"/>
              <a:t>现在来看，现在就没有违反堆不变式了，因为</a:t>
            </a:r>
            <a:r>
              <a:rPr lang="en-US" altLang="zh-CN" dirty="0"/>
              <a:t>13</a:t>
            </a:r>
            <a:r>
              <a:rPr lang="zh-CN" altLang="en-US" dirty="0"/>
              <a:t>小于</a:t>
            </a:r>
            <a:r>
              <a:rPr lang="en-US" altLang="zh-CN" dirty="0"/>
              <a:t>14</a:t>
            </a:r>
            <a:r>
              <a:rPr lang="zh-CN" altLang="en-US" dirty="0"/>
              <a:t>，并且</a:t>
            </a:r>
            <a:r>
              <a:rPr lang="en-US" altLang="zh-CN" dirty="0"/>
              <a:t>12</a:t>
            </a:r>
            <a:r>
              <a:rPr lang="zh-CN" altLang="en-US" dirty="0"/>
              <a:t>小于</a:t>
            </a:r>
            <a:r>
              <a:rPr lang="en-US" altLang="zh-CN" dirty="0"/>
              <a:t>13</a:t>
            </a:r>
            <a:r>
              <a:rPr lang="zh-CN" altLang="en-US" dirty="0"/>
              <a:t>，所以</a:t>
            </a:r>
            <a:r>
              <a:rPr lang="en-US" altLang="zh-CN" dirty="0"/>
              <a:t>13</a:t>
            </a:r>
            <a:r>
              <a:rPr lang="zh-CN" altLang="en-US" dirty="0"/>
              <a:t>处在正确的位置，不需要再上浮了。</a:t>
            </a:r>
            <a:endParaRP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6" name="Shape 2646"/>
          <p:cNvSpPr>
            <a:spLocks noGrp="1" noRot="1" noChangeAspect="1"/>
          </p:cNvSpPr>
          <p:nvPr>
            <p:ph type="sldImg"/>
          </p:nvPr>
        </p:nvSpPr>
        <p:spPr>
          <a:prstGeom prst="rect">
            <a:avLst/>
          </a:prstGeom>
        </p:spPr>
        <p:txBody>
          <a:bodyPr/>
          <a:lstStyle/>
          <a:p>
            <a:endParaRPr/>
          </a:p>
        </p:txBody>
      </p:sp>
      <p:sp>
        <p:nvSpPr>
          <p:cNvPr id="2647" name="Shape 2647"/>
          <p:cNvSpPr>
            <a:spLocks noGrp="1"/>
          </p:cNvSpPr>
          <p:nvPr>
            <p:ph type="body" sz="quarter" idx="1"/>
          </p:nvPr>
        </p:nvSpPr>
        <p:spPr>
          <a:prstGeom prst="rect">
            <a:avLst/>
          </a:prstGeom>
        </p:spPr>
        <p:txBody>
          <a:bodyPr/>
          <a:lstStyle/>
          <a:p>
            <a:r>
              <a:rPr lang="zh-CN" altLang="en-US" dirty="0"/>
              <a:t>下面需要插入</a:t>
            </a:r>
            <a:r>
              <a:rPr lang="en-US" altLang="zh-CN" dirty="0"/>
              <a:t>4</a:t>
            </a:r>
            <a:r>
              <a:rPr lang="zh-CN" altLang="en-US" dirty="0"/>
              <a:t>、</a:t>
            </a:r>
            <a:r>
              <a:rPr lang="en-US" altLang="zh-CN" dirty="0"/>
              <a:t>0</a:t>
            </a:r>
            <a:r>
              <a:rPr lang="zh-CN" altLang="en-US" dirty="0"/>
              <a:t>和</a:t>
            </a:r>
            <a:r>
              <a:rPr lang="en-US" altLang="zh-CN" dirty="0"/>
              <a:t>10</a:t>
            </a:r>
            <a:r>
              <a:rPr lang="zh-CN" altLang="en-US" dirty="0"/>
              <a:t>，看看这几个元素分别应该处在什么位置。</a:t>
            </a:r>
            <a:endParaRPr lang="en-US" altLang="zh-CN" dirty="0"/>
          </a:p>
          <a:p>
            <a:endParaRPr lang="en-US" altLang="zh-CN" dirty="0"/>
          </a:p>
          <a:p>
            <a:r>
              <a:rPr lang="zh-CN" altLang="en-US" dirty="0"/>
              <a:t>下面我来演示，如果需要的话，你可以暂停视频仔细看。</a:t>
            </a:r>
            <a:endParaRP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8" name="Shape 2678"/>
          <p:cNvSpPr>
            <a:spLocks noGrp="1" noRot="1" noChangeAspect="1"/>
          </p:cNvSpPr>
          <p:nvPr>
            <p:ph type="sldImg"/>
          </p:nvPr>
        </p:nvSpPr>
        <p:spPr>
          <a:prstGeom prst="rect">
            <a:avLst/>
          </a:prstGeom>
        </p:spPr>
        <p:txBody>
          <a:bodyPr/>
          <a:lstStyle/>
          <a:p>
            <a:endParaRPr/>
          </a:p>
        </p:txBody>
      </p:sp>
      <p:sp>
        <p:nvSpPr>
          <p:cNvPr id="2679" name="Shape 2679"/>
          <p:cNvSpPr>
            <a:spLocks noGrp="1"/>
          </p:cNvSpPr>
          <p:nvPr>
            <p:ph type="body" sz="quarter" idx="1"/>
          </p:nvPr>
        </p:nvSpPr>
        <p:spPr>
          <a:prstGeom prst="rect">
            <a:avLst/>
          </a:prstGeom>
        </p:spPr>
        <p:txBody>
          <a:bodyPr/>
          <a:lstStyle/>
          <a:p>
            <a:r>
              <a:rPr lang="zh-CN" altLang="en-US" dirty="0"/>
              <a:t>将</a:t>
            </a:r>
            <a:r>
              <a:rPr lang="en-US" altLang="zh-CN" dirty="0"/>
              <a:t>4</a:t>
            </a:r>
            <a:r>
              <a:rPr lang="zh-CN" altLang="en-US" dirty="0"/>
              <a:t>插入到插入点位置，也就是底层靠左，然后我们开始上浮，直到不需要上浮为止。</a:t>
            </a:r>
            <a:endParaRP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78825695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 name="Shape 2770"/>
          <p:cNvSpPr>
            <a:spLocks noGrp="1" noRot="1" noChangeAspect="1"/>
          </p:cNvSpPr>
          <p:nvPr>
            <p:ph type="sldImg"/>
          </p:nvPr>
        </p:nvSpPr>
        <p:spPr>
          <a:prstGeom prst="rect">
            <a:avLst/>
          </a:prstGeom>
        </p:spPr>
        <p:txBody>
          <a:bodyPr/>
          <a:lstStyle/>
          <a:p>
            <a:endParaRPr/>
          </a:p>
        </p:txBody>
      </p:sp>
      <p:sp>
        <p:nvSpPr>
          <p:cNvPr id="2771" name="Shape 2771"/>
          <p:cNvSpPr>
            <a:spLocks noGrp="1"/>
          </p:cNvSpPr>
          <p:nvPr>
            <p:ph type="body" sz="quarter" idx="1"/>
          </p:nvPr>
        </p:nvSpPr>
        <p:spPr>
          <a:prstGeom prst="rect">
            <a:avLst/>
          </a:prstGeom>
        </p:spPr>
        <p:txBody>
          <a:bodyPr/>
          <a:lstStyle/>
          <a:p>
            <a:r>
              <a:rPr lang="zh-CN" altLang="en-US" dirty="0"/>
              <a:t>现在我们可以停止，因为堆属性满足了。</a:t>
            </a:r>
            <a:endParaRPr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4" name="Shape 2804"/>
          <p:cNvSpPr>
            <a:spLocks noGrp="1" noRot="1" noChangeAspect="1"/>
          </p:cNvSpPr>
          <p:nvPr>
            <p:ph type="sldImg"/>
          </p:nvPr>
        </p:nvSpPr>
        <p:spPr>
          <a:prstGeom prst="rect">
            <a:avLst/>
          </a:prstGeom>
        </p:spPr>
        <p:txBody>
          <a:bodyPr/>
          <a:lstStyle/>
          <a:p>
            <a:endParaRPr/>
          </a:p>
        </p:txBody>
      </p:sp>
      <p:sp>
        <p:nvSpPr>
          <p:cNvPr id="2805" name="Shape 2805"/>
          <p:cNvSpPr>
            <a:spLocks noGrp="1"/>
          </p:cNvSpPr>
          <p:nvPr>
            <p:ph type="body" sz="quarter" idx="1"/>
          </p:nvPr>
        </p:nvSpPr>
        <p:spPr>
          <a:prstGeom prst="rect">
            <a:avLst/>
          </a:prstGeom>
        </p:spPr>
        <p:txBody>
          <a:bodyPr/>
          <a:lstStyle/>
          <a:p>
            <a:r>
              <a:rPr lang="zh-CN" altLang="en-US" dirty="0"/>
              <a:t>下一个是</a:t>
            </a:r>
            <a:r>
              <a:rPr lang="en-US" altLang="zh-CN" dirty="0"/>
              <a:t>0</a:t>
            </a:r>
            <a:r>
              <a:rPr lang="zh-CN" altLang="en-US" dirty="0"/>
              <a:t>，它应该在树的顶部，现在堆属性被违反了，我们开始上浮</a:t>
            </a:r>
            <a:r>
              <a:rPr lang="en-US" altLang="zh-CN" dirty="0"/>
              <a:t>0</a:t>
            </a:r>
            <a:r>
              <a:rPr lang="zh-CN" altLang="en-US" dirty="0"/>
              <a:t>。</a:t>
            </a:r>
            <a:endParaRPr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5781724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 name="Shape 2870"/>
          <p:cNvSpPr>
            <a:spLocks noGrp="1" noRot="1" noChangeAspect="1"/>
          </p:cNvSpPr>
          <p:nvPr>
            <p:ph type="sldImg"/>
          </p:nvPr>
        </p:nvSpPr>
        <p:spPr>
          <a:prstGeom prst="rect">
            <a:avLst/>
          </a:prstGeom>
        </p:spPr>
        <p:txBody>
          <a:bodyPr/>
          <a:lstStyle/>
          <a:p>
            <a:endParaRPr/>
          </a:p>
        </p:txBody>
      </p:sp>
      <p:sp>
        <p:nvSpPr>
          <p:cNvPr id="2871" name="Shape 2871"/>
          <p:cNvSpPr>
            <a:spLocks noGrp="1"/>
          </p:cNvSpPr>
          <p:nvPr>
            <p:ph type="body" sz="quarter" idx="1"/>
          </p:nvPr>
        </p:nvSpPr>
        <p:spPr>
          <a:prstGeom prst="rect">
            <a:avLst/>
          </a:prstGeom>
        </p:spPr>
        <p:txBody>
          <a:bodyPr/>
          <a:lstStyle/>
          <a:p>
            <a:r>
              <a:t>And here zero is less then one so we swap them.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noRot="1" noChangeAspect="1"/>
          </p:cNvSpPr>
          <p:nvPr>
            <p:ph type="sldImg"/>
          </p:nvPr>
        </p:nvSpPr>
        <p:spPr>
          <a:prstGeom prst="rect">
            <a:avLst/>
          </a:prstGeom>
        </p:spPr>
        <p:txBody>
          <a:bodyPr/>
          <a:lstStyle/>
          <a:p>
            <a:endParaRPr/>
          </a:p>
        </p:txBody>
      </p:sp>
      <p:sp>
        <p:nvSpPr>
          <p:cNvPr id="201" name="Shape 201"/>
          <p:cNvSpPr>
            <a:spLocks noGrp="1"/>
          </p:cNvSpPr>
          <p:nvPr>
            <p:ph type="body" sz="quarter" idx="1"/>
          </p:nvPr>
        </p:nvSpPr>
        <p:spPr>
          <a:prstGeom prst="rect">
            <a:avLst/>
          </a:prstGeom>
        </p:spPr>
        <p:txBody>
          <a:bodyPr/>
          <a:lstStyle/>
          <a:p>
            <a:r>
              <a:rPr lang="zh-CN" altLang="en-US" dirty="0"/>
              <a:t>下面我们要</a:t>
            </a:r>
            <a:r>
              <a:rPr lang="en-US" altLang="zh-CN" dirty="0"/>
              <a:t>poll</a:t>
            </a:r>
            <a:r>
              <a:rPr lang="zh-CN" altLang="en-US" dirty="0"/>
              <a:t>取出下一个最小优先级的元素，也就是我们刚刚添加进去的</a:t>
            </a:r>
            <a:r>
              <a:rPr lang="en-US" altLang="zh-CN" dirty="0"/>
              <a:t>2</a:t>
            </a:r>
            <a:r>
              <a:rPr lang="zh-CN" altLang="en-US" dirty="0"/>
              <a:t>。</a:t>
            </a: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4" name="Shape 2904"/>
          <p:cNvSpPr>
            <a:spLocks noGrp="1" noRot="1" noChangeAspect="1"/>
          </p:cNvSpPr>
          <p:nvPr>
            <p:ph type="sldImg"/>
          </p:nvPr>
        </p:nvSpPr>
        <p:spPr>
          <a:prstGeom prst="rect">
            <a:avLst/>
          </a:prstGeom>
        </p:spPr>
        <p:txBody>
          <a:bodyPr/>
          <a:lstStyle/>
          <a:p>
            <a:endParaRPr/>
          </a:p>
        </p:txBody>
      </p:sp>
      <p:sp>
        <p:nvSpPr>
          <p:cNvPr id="2905" name="Shape 2905"/>
          <p:cNvSpPr>
            <a:spLocks noGrp="1"/>
          </p:cNvSpPr>
          <p:nvPr>
            <p:ph type="body" sz="quarter" idx="1"/>
          </p:nvPr>
        </p:nvSpPr>
        <p:spPr>
          <a:prstGeom prst="rect">
            <a:avLst/>
          </a:prstGeom>
        </p:spPr>
        <p:txBody>
          <a:bodyPr/>
          <a:lstStyle/>
          <a:p>
            <a:r>
              <a:t>and like magic, 0 is at the top!</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 name="Shape 2972"/>
          <p:cNvSpPr>
            <a:spLocks noGrp="1" noRot="1" noChangeAspect="1"/>
          </p:cNvSpPr>
          <p:nvPr>
            <p:ph type="sldImg"/>
          </p:nvPr>
        </p:nvSpPr>
        <p:spPr>
          <a:prstGeom prst="rect">
            <a:avLst/>
          </a:prstGeom>
        </p:spPr>
        <p:txBody>
          <a:bodyPr/>
          <a:lstStyle/>
          <a:p>
            <a:endParaRPr/>
          </a:p>
        </p:txBody>
      </p:sp>
      <p:sp>
        <p:nvSpPr>
          <p:cNvPr id="2973" name="Shape 2973"/>
          <p:cNvSpPr>
            <a:spLocks noGrp="1"/>
          </p:cNvSpPr>
          <p:nvPr>
            <p:ph type="body" sz="quarter" idx="1"/>
          </p:nvPr>
        </p:nvSpPr>
        <p:spPr>
          <a:prstGeom prst="rect">
            <a:avLst/>
          </a:prstGeom>
        </p:spPr>
        <p:txBody>
          <a:bodyPr/>
          <a:lstStyle/>
          <a:p>
            <a:r>
              <a:rPr lang="zh-CN" altLang="en-US" dirty="0"/>
              <a:t>下一个数字是</a:t>
            </a:r>
            <a:r>
              <a:rPr lang="en-US" altLang="zh-CN" dirty="0"/>
              <a:t>10</a:t>
            </a:r>
            <a:r>
              <a:rPr lang="zh-CN" altLang="en-US" dirty="0"/>
              <a:t>，我们将它插入到插入点位置。</a:t>
            </a:r>
            <a:endParaRPr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8" name="Shape 3008"/>
          <p:cNvSpPr>
            <a:spLocks noGrp="1" noRot="1" noChangeAspect="1"/>
          </p:cNvSpPr>
          <p:nvPr>
            <p:ph type="sldImg"/>
          </p:nvPr>
        </p:nvSpPr>
        <p:spPr>
          <a:prstGeom prst="rect">
            <a:avLst/>
          </a:prstGeom>
        </p:spPr>
        <p:txBody>
          <a:bodyPr/>
          <a:lstStyle/>
          <a:p>
            <a:endParaRPr/>
          </a:p>
        </p:txBody>
      </p:sp>
      <p:sp>
        <p:nvSpPr>
          <p:cNvPr id="3009" name="Shape 3009"/>
          <p:cNvSpPr>
            <a:spLocks noGrp="1"/>
          </p:cNvSpPr>
          <p:nvPr>
            <p:ph type="body" sz="quarter" idx="1"/>
          </p:nvPr>
        </p:nvSpPr>
        <p:spPr>
          <a:prstGeom prst="rect">
            <a:avLst/>
          </a:prstGeom>
        </p:spPr>
        <p:txBody>
          <a:bodyPr/>
          <a:lstStyle/>
          <a:p>
            <a:r>
              <a:rPr lang="zh-CN" altLang="en-US" dirty="0"/>
              <a:t>但是比较巧的是，这次插入没有违反堆属性，所以这次我们不需要再做什么。</a:t>
            </a:r>
            <a:endParaRP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2" name="Shape 3012"/>
          <p:cNvSpPr>
            <a:spLocks noGrp="1" noRot="1" noChangeAspect="1"/>
          </p:cNvSpPr>
          <p:nvPr>
            <p:ph type="sldImg"/>
          </p:nvPr>
        </p:nvSpPr>
        <p:spPr>
          <a:prstGeom prst="rect">
            <a:avLst/>
          </a:prstGeom>
        </p:spPr>
        <p:txBody>
          <a:bodyPr/>
          <a:lstStyle/>
          <a:p>
            <a:endParaRPr/>
          </a:p>
        </p:txBody>
      </p:sp>
      <p:sp>
        <p:nvSpPr>
          <p:cNvPr id="3013" name="Shape 3013"/>
          <p:cNvSpPr>
            <a:spLocks noGrp="1"/>
          </p:cNvSpPr>
          <p:nvPr>
            <p:ph type="body" sz="quarter" idx="1"/>
          </p:nvPr>
        </p:nvSpPr>
        <p:spPr>
          <a:prstGeom prst="rect">
            <a:avLst/>
          </a:prstGeom>
        </p:spPr>
        <p:txBody>
          <a:bodyPr/>
          <a:lstStyle/>
          <a:p>
            <a:r>
              <a:rPr lang="zh-CN" altLang="en-US" dirty="0"/>
              <a:t>你好，欢迎回到波波微课。</a:t>
            </a:r>
            <a:endParaRPr lang="en-US" altLang="zh-CN" dirty="0"/>
          </a:p>
          <a:p>
            <a:endParaRPr lang="en-US" dirty="0"/>
          </a:p>
          <a:p>
            <a:r>
              <a:rPr lang="zh-CN" altLang="en-US" dirty="0"/>
              <a:t>本次课是优先队列序列的第</a:t>
            </a:r>
            <a:r>
              <a:rPr lang="en-US" altLang="zh-CN" dirty="0"/>
              <a:t>4</a:t>
            </a:r>
            <a:r>
              <a:rPr lang="zh-CN" altLang="en-US" dirty="0"/>
              <a:t>节课。</a:t>
            </a:r>
            <a:endParaRPr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7" name="Shape 3047"/>
          <p:cNvSpPr>
            <a:spLocks noGrp="1" noRot="1" noChangeAspect="1"/>
          </p:cNvSpPr>
          <p:nvPr>
            <p:ph type="sldImg"/>
          </p:nvPr>
        </p:nvSpPr>
        <p:spPr>
          <a:prstGeom prst="rect">
            <a:avLst/>
          </a:prstGeom>
        </p:spPr>
        <p:txBody>
          <a:bodyPr/>
          <a:lstStyle/>
          <a:p>
            <a:endParaRPr/>
          </a:p>
        </p:txBody>
      </p:sp>
      <p:sp>
        <p:nvSpPr>
          <p:cNvPr id="3048" name="Shape 3048"/>
          <p:cNvSpPr>
            <a:spLocks noGrp="1"/>
          </p:cNvSpPr>
          <p:nvPr>
            <p:ph type="body" sz="quarter" idx="1"/>
          </p:nvPr>
        </p:nvSpPr>
        <p:spPr>
          <a:prstGeom prst="rect">
            <a:avLst/>
          </a:prstGeom>
        </p:spPr>
        <p:txBody>
          <a:bodyPr/>
          <a:lstStyle/>
          <a:p>
            <a:r>
              <a:rPr lang="zh-CN" altLang="en-US" dirty="0"/>
              <a:t>通常，如果我们要从二叉堆中移除元素，我们总是移除根元素，因为它具有最高优先级，对于最小堆，根元素具有最小值，对于最大堆，根元素具有最大值。</a:t>
            </a:r>
            <a:endParaRPr lang="en-US" altLang="zh-CN" dirty="0"/>
          </a:p>
          <a:p>
            <a:endParaRPr lang="en-US" dirty="0"/>
          </a:p>
          <a:p>
            <a:r>
              <a:rPr lang="en-US" dirty="0" err="1"/>
              <a:t>我们把移除根元素也叫polling轮训</a:t>
            </a:r>
            <a:r>
              <a:rPr lang="zh-CN" altLang="en-US" dirty="0"/>
              <a:t>。</a:t>
            </a:r>
            <a:endParaRPr lang="en-US" altLang="zh-CN" dirty="0"/>
          </a:p>
          <a:p>
            <a:endParaRPr lang="en-US" dirty="0"/>
          </a:p>
          <a:p>
            <a:r>
              <a:rPr lang="en-US" dirty="0" err="1"/>
              <a:t>关于移除根元素比较特别的地方</a:t>
            </a:r>
            <a:r>
              <a:rPr lang="zh-CN" altLang="en-US" dirty="0"/>
              <a:t>，就是我们不需要查找根元素的索引，因为在基于数组的实现中，根元素的索引始终为</a:t>
            </a:r>
            <a:r>
              <a:rPr lang="en-US" altLang="zh-CN" dirty="0"/>
              <a:t>0</a:t>
            </a:r>
            <a:endParaRPr lang="en-US" dirty="0"/>
          </a:p>
          <a:p>
            <a:endParaRP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77104264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1" name="Shape 3181"/>
          <p:cNvSpPr>
            <a:spLocks noGrp="1" noRot="1" noChangeAspect="1"/>
          </p:cNvSpPr>
          <p:nvPr>
            <p:ph type="sldImg"/>
          </p:nvPr>
        </p:nvSpPr>
        <p:spPr>
          <a:prstGeom prst="rect">
            <a:avLst/>
          </a:prstGeom>
        </p:spPr>
        <p:txBody>
          <a:bodyPr/>
          <a:lstStyle/>
          <a:p>
            <a:endParaRPr/>
          </a:p>
        </p:txBody>
      </p:sp>
      <p:sp>
        <p:nvSpPr>
          <p:cNvPr id="3182" name="Shape 3182"/>
          <p:cNvSpPr>
            <a:spLocks noGrp="1"/>
          </p:cNvSpPr>
          <p:nvPr>
            <p:ph type="body" sz="quarter" idx="1"/>
          </p:nvPr>
        </p:nvSpPr>
        <p:spPr>
          <a:prstGeom prst="rect">
            <a:avLst/>
          </a:prstGeom>
        </p:spPr>
        <p:txBody>
          <a:bodyPr/>
          <a:lstStyle/>
          <a:p>
            <a:r>
              <a:rPr lang="zh-CN" altLang="en-US" dirty="0"/>
              <a:t>如果出现这种情况，要交换的左右子节点元素相等，那么缺省选择左节点。</a:t>
            </a:r>
            <a:endParaRPr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 name="Shape 3279"/>
          <p:cNvSpPr>
            <a:spLocks noGrp="1" noRot="1" noChangeAspect="1"/>
          </p:cNvSpPr>
          <p:nvPr>
            <p:ph type="sldImg"/>
          </p:nvPr>
        </p:nvSpPr>
        <p:spPr>
          <a:prstGeom prst="rect">
            <a:avLst/>
          </a:prstGeom>
        </p:spPr>
        <p:txBody>
          <a:bodyPr/>
          <a:lstStyle/>
          <a:p>
            <a:endParaRPr/>
          </a:p>
        </p:txBody>
      </p:sp>
      <p:sp>
        <p:nvSpPr>
          <p:cNvPr id="3280" name="Shape 3280"/>
          <p:cNvSpPr>
            <a:spLocks noGrp="1"/>
          </p:cNvSpPr>
          <p:nvPr>
            <p:ph type="body" sz="quarter" idx="1"/>
          </p:nvPr>
        </p:nvSpPr>
        <p:spPr>
          <a:prstGeom prst="rect">
            <a:avLst/>
          </a:prstGeom>
        </p:spPr>
        <p:txBody>
          <a:bodyPr/>
          <a:lstStyle/>
          <a:p>
            <a:r>
              <a:rPr lang="zh-CN" altLang="en-US" dirty="0"/>
              <a:t>刚才演示的是</a:t>
            </a:r>
            <a:r>
              <a:rPr lang="en-US" altLang="zh-CN" dirty="0"/>
              <a:t>polling</a:t>
            </a:r>
            <a:r>
              <a:rPr lang="zh-CN" altLang="en-US" dirty="0"/>
              <a:t>轮训，它所做的不过是将根节点和底层最后一个节点进行交换，移除最有一个节点，然后将刚交换到堆顶的节点进行下沉操作。</a:t>
            </a:r>
            <a:endParaRPr lang="en-US" altLang="zh-CN" dirty="0"/>
          </a:p>
          <a:p>
            <a:endParaRPr lang="en-US" altLang="zh-CN" dirty="0"/>
          </a:p>
          <a:p>
            <a:r>
              <a:rPr lang="zh-CN" altLang="en-US" dirty="0"/>
              <a:t>但是，如果我们要移除任意节点的话，我们并不总是需要交换的。在下一个例子中，我们要在堆中移除</a:t>
            </a:r>
            <a:r>
              <a:rPr lang="en-US" altLang="zh-CN" dirty="0"/>
              <a:t>12</a:t>
            </a:r>
            <a:r>
              <a:rPr lang="zh-CN" altLang="en-US" dirty="0"/>
              <a:t>。当然，我们首先需要找到</a:t>
            </a:r>
            <a:r>
              <a:rPr lang="en-US" altLang="zh-CN" dirty="0"/>
              <a:t>12</a:t>
            </a:r>
            <a:r>
              <a:rPr lang="zh-CN" altLang="en-US" dirty="0"/>
              <a:t>在堆中的位置，因为它不是根，我们还不知道它在堆中的位置，其实计算机也不知道它在堆中的位置。</a:t>
            </a:r>
            <a:endParaRPr lang="en-US" altLang="zh-CN" dirty="0"/>
          </a:p>
          <a:p>
            <a:endParaRPr lang="en-US" altLang="zh-CN" dirty="0"/>
          </a:p>
          <a:p>
            <a:r>
              <a:rPr lang="zh-CN" altLang="en-US" dirty="0"/>
              <a:t>为了找到</a:t>
            </a:r>
            <a:r>
              <a:rPr lang="en-US" altLang="zh-CN" dirty="0"/>
              <a:t>12</a:t>
            </a:r>
            <a:r>
              <a:rPr lang="zh-CN" altLang="en-US" dirty="0"/>
              <a:t>，我们需要做一次线性查找。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a:p>
            <a:endParaRPr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终于找到</a:t>
            </a:r>
            <a:r>
              <a:rPr kumimoji="1" lang="en-US" altLang="zh-CN" dirty="0"/>
              <a:t>12</a:t>
            </a:r>
            <a:r>
              <a:rPr kumimoji="1" lang="zh-CN" altLang="en-US" dirty="0"/>
              <a:t>的位置。</a:t>
            </a:r>
          </a:p>
        </p:txBody>
      </p:sp>
    </p:spTree>
    <p:extLst>
      <p:ext uri="{BB962C8B-B14F-4D97-AF65-F5344CB8AC3E}">
        <p14:creationId xmlns:p14="http://schemas.microsoft.com/office/powerpoint/2010/main" val="369415019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zh-CN" altLang="en-US" dirty="0"/>
              <a:t>将</a:t>
            </a:r>
            <a:r>
              <a:rPr lang="en-US" altLang="zh-CN" dirty="0"/>
              <a:t>12</a:t>
            </a:r>
            <a:r>
              <a:rPr lang="zh-CN" altLang="en-US" dirty="0"/>
              <a:t>和底层最后一个节点，也就是</a:t>
            </a:r>
            <a:r>
              <a:rPr lang="en-US" altLang="zh-CN" dirty="0"/>
              <a:t>3</a:t>
            </a:r>
            <a:r>
              <a:rPr lang="zh-CN" altLang="en-US" dirty="0"/>
              <a:t>进行交换。</a:t>
            </a:r>
            <a:endParaRPr kumimoji="1" lang="zh-CN" altLang="en-US" dirty="0"/>
          </a:p>
        </p:txBody>
      </p:sp>
    </p:spTree>
    <p:extLst>
      <p:ext uri="{BB962C8B-B14F-4D97-AF65-F5344CB8AC3E}">
        <p14:creationId xmlns:p14="http://schemas.microsoft.com/office/powerpoint/2010/main" val="337518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riority Queues (PQs) with an interlude on heaps"/>
          <p:cNvSpPr>
            <a:spLocks noGrp="1"/>
          </p:cNvSpPr>
          <p:nvPr>
            <p:ph type="ctrTitle"/>
          </p:nvPr>
        </p:nvSpPr>
        <p:spPr>
          <a:xfrm>
            <a:off x="-66278" y="1120192"/>
            <a:ext cx="13137356" cy="2903168"/>
          </a:xfrm>
          <a:prstGeom prst="rect">
            <a:avLst/>
          </a:prstGeom>
        </p:spPr>
        <p:txBody>
          <a:bodyPr>
            <a:normAutofit/>
          </a:bodyPr>
          <a:lstStyle>
            <a:lvl1pPr defTabSz="484886">
              <a:defRPr sz="9379" b="1"/>
            </a:lvl1pPr>
          </a:lstStyle>
          <a:p>
            <a:r>
              <a:rPr lang="en-US" sz="7200" dirty="0" err="1"/>
              <a:t>优先队列</a:t>
            </a:r>
            <a:r>
              <a:rPr sz="7200" dirty="0" err="1"/>
              <a:t>Priority</a:t>
            </a:r>
            <a:r>
              <a:rPr sz="7200" dirty="0"/>
              <a:t> Queues</a:t>
            </a:r>
            <a:br>
              <a:rPr lang="en-US" sz="7200" dirty="0"/>
            </a:br>
            <a:r>
              <a:rPr lang="zh-CN" altLang="en-US" sz="7200" dirty="0"/>
              <a:t>（</a:t>
            </a:r>
            <a:r>
              <a:rPr lang="en-US" sz="7200" dirty="0" err="1"/>
              <a:t>穿插讲解堆Heaps</a:t>
            </a:r>
            <a:r>
              <a:rPr lang="en-US" sz="7200" dirty="0"/>
              <a:t>)</a:t>
            </a:r>
            <a:endParaRPr sz="7200" dirty="0"/>
          </a:p>
        </p:txBody>
      </p:sp>
      <p:sp>
        <p:nvSpPr>
          <p:cNvPr id="120" name="William Fiset"/>
          <p:cNvSpPr>
            <a:spLocks noGrp="1"/>
          </p:cNvSpPr>
          <p:nvPr>
            <p:ph type="subTitle" sz="quarter" idx="1"/>
          </p:nvPr>
        </p:nvSpPr>
        <p:spPr>
          <a:xfrm>
            <a:off x="1270000" y="6687271"/>
            <a:ext cx="10464801" cy="1130301"/>
          </a:xfrm>
          <a:prstGeom prst="rect">
            <a:avLst/>
          </a:prstGeom>
        </p:spPr>
        <p:txBody>
          <a:bodyPr/>
          <a:lstStyle>
            <a:lvl1pPr>
              <a:defRPr sz="4500" b="1"/>
            </a:lvl1pPr>
          </a:lstStyle>
          <a:p>
            <a:r>
              <a:rPr lang="en-US" dirty="0"/>
              <a:t>By </a:t>
            </a:r>
            <a:r>
              <a:rPr lang="en-US" dirty="0" err="1"/>
              <a:t>波波微课</a:t>
            </a:r>
            <a:r>
              <a:rPr lang="zh-CN" altLang="en-US" dirty="0"/>
              <a:t> </a:t>
            </a:r>
            <a:r>
              <a:rPr lang="en-US" altLang="zh-CN" dirty="0"/>
              <a:t>&amp;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04"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8"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10"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1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3" name="Arrow"/>
          <p:cNvSpPr/>
          <p:nvPr/>
        </p:nvSpPr>
        <p:spPr>
          <a:xfrm>
            <a:off x="736982" y="5264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4"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defRPr>
                <a:solidFill>
                  <a:schemeClr val="accent4">
                    <a:hueOff val="102361"/>
                    <a:satOff val="14118"/>
                    <a:lumOff val="10675"/>
                  </a:schemeClr>
                </a:solidFill>
              </a:defRPr>
            </a:pPr>
            <a:r>
              <a:t>add(4)</a:t>
            </a:r>
          </a:p>
          <a:p>
            <a:pPr algn="l"/>
            <a:r>
              <a:t>poll()</a:t>
            </a:r>
          </a:p>
          <a:p>
            <a:pPr algn="l"/>
            <a:r>
              <a:t>add(5)</a:t>
            </a:r>
          </a:p>
          <a:p>
            <a:pPr algn="l"/>
            <a:r>
              <a:t>add(9)</a:t>
            </a:r>
          </a:p>
          <a:p>
            <a:pPr algn="l"/>
            <a:r>
              <a:t>poll rest</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47"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48"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49"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50"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51"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52"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3"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4"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5"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56"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57"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058"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59"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60"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1"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062"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3"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64"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65"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66"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67"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68"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69"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70"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71"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072"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073"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074"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075"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076"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7"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8"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9"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0"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1"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2"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3"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4"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5"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6"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7"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8"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9"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4"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105"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106"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0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10"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11"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12"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13"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14"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15"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6"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7"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8"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19"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0"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21"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2"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3"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4"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25"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6"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7"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28"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9"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30"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31"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32"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33"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34"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135"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136"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137"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138"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139"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0"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1"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2"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3"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4"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5"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6"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7"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8"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9"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0"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1"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2"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3"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4"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5"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6"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7"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8"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9"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0"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1"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2"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3"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4"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5"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6"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7"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168"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169"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0"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2"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73"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74"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75"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76"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77"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78"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79"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0"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1"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82"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83"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84"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5"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6"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7"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88"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9"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90"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91"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92"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93"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94"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95"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96"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97"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198"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199"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200"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201"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202"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3"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4"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5"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6"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7"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8"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9"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0"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1"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2"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3"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4"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5"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6"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7"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8"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9"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0"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1"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2"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3"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4"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5"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6"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7"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8"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9"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0"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231"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232"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3"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23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37"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23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23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40"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41"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4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4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4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4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5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4" name="Let i be the parent…"/>
          <p:cNvSpPr/>
          <p:nvPr/>
        </p:nvSpPr>
        <p:spPr>
          <a:xfrm>
            <a:off x="1095784" y="5412105"/>
            <a:ext cx="453489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假设父节点的索引是</a:t>
            </a:r>
            <a:r>
              <a:rPr lang="en-US" altLang="zh-CN" i="1" dirty="0" err="1"/>
              <a:t>i</a:t>
            </a:r>
            <a:endParaRPr i="1" dirty="0"/>
          </a:p>
        </p:txBody>
      </p:sp>
      <p:sp>
        <p:nvSpPr>
          <p:cNvPr id="2265" name="Left child index: 2i + 1"/>
          <p:cNvSpPr/>
          <p:nvPr/>
        </p:nvSpPr>
        <p:spPr>
          <a:xfrm>
            <a:off x="816164" y="6548843"/>
            <a:ext cx="5527154"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en-US" dirty="0" err="1"/>
              <a:t>左子节点的索引是</a:t>
            </a:r>
            <a:r>
              <a:rPr dirty="0"/>
              <a:t>: 2i + 1</a:t>
            </a:r>
          </a:p>
        </p:txBody>
      </p:sp>
      <p:sp>
        <p:nvSpPr>
          <p:cNvPr id="2266" name="Right child index: 2i + 2"/>
          <p:cNvSpPr/>
          <p:nvPr/>
        </p:nvSpPr>
        <p:spPr>
          <a:xfrm>
            <a:off x="551099" y="7170650"/>
            <a:ext cx="5782031"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zh-CN" altLang="en-US" dirty="0"/>
              <a:t>右子节点的索引是</a:t>
            </a:r>
            <a:r>
              <a:rPr dirty="0"/>
              <a:t>: 2i + 2 </a:t>
            </a:r>
          </a:p>
        </p:txBody>
      </p:sp>
      <p:sp>
        <p:nvSpPr>
          <p:cNvPr id="2267" name="(zero based)"/>
          <p:cNvSpPr/>
          <p:nvPr/>
        </p:nvSpPr>
        <p:spPr>
          <a:xfrm>
            <a:off x="1985946" y="7799393"/>
            <a:ext cx="2559996"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dirty="0"/>
              <a:t>(</a:t>
            </a:r>
            <a:r>
              <a:rPr lang="zh-CN" altLang="en-US" dirty="0"/>
              <a:t>索引基于</a:t>
            </a:r>
            <a:r>
              <a:rPr lang="en-US" altLang="zh-CN" dirty="0"/>
              <a:t>0</a:t>
            </a:r>
            <a:r>
              <a:rPr dirty="0"/>
              <a:t>)</a:t>
            </a:r>
          </a:p>
        </p:txBody>
      </p:sp>
      <p:sp>
        <p:nvSpPr>
          <p:cNvPr id="2268"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269"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70"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4"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275"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76"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277"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278"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79"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0"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1"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2"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3"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84"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85"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86"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7"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8"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6"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307"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08"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 name="Let i be the parent…">
            <a:extLst>
              <a:ext uri="{FF2B5EF4-FFF2-40B4-BE49-F238E27FC236}">
                <a16:creationId xmlns:a16="http://schemas.microsoft.com/office/drawing/2014/main" id="{64C1BEF0-0E90-6F47-9E79-8F98774F1346}"/>
              </a:ext>
            </a:extLst>
          </p:cNvPr>
          <p:cNvSpPr/>
          <p:nvPr/>
        </p:nvSpPr>
        <p:spPr>
          <a:xfrm>
            <a:off x="1095784" y="5412105"/>
            <a:ext cx="453489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假设父节点的索引是</a:t>
            </a:r>
            <a:r>
              <a:rPr lang="en-US" altLang="zh-CN" i="1" dirty="0" err="1"/>
              <a:t>i</a:t>
            </a:r>
            <a:endParaRPr i="1" dirty="0"/>
          </a:p>
        </p:txBody>
      </p:sp>
      <p:sp>
        <p:nvSpPr>
          <p:cNvPr id="39" name="Left child index: 2i + 1">
            <a:extLst>
              <a:ext uri="{FF2B5EF4-FFF2-40B4-BE49-F238E27FC236}">
                <a16:creationId xmlns:a16="http://schemas.microsoft.com/office/drawing/2014/main" id="{7855CF02-EB29-E545-AF56-3CAAEEA97BF1}"/>
              </a:ext>
            </a:extLst>
          </p:cNvPr>
          <p:cNvSpPr/>
          <p:nvPr/>
        </p:nvSpPr>
        <p:spPr>
          <a:xfrm>
            <a:off x="816164" y="6548843"/>
            <a:ext cx="5527154"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en-US" dirty="0" err="1"/>
              <a:t>左子节点的索引是</a:t>
            </a:r>
            <a:r>
              <a:rPr dirty="0"/>
              <a:t>: 2i + 1</a:t>
            </a:r>
          </a:p>
        </p:txBody>
      </p:sp>
      <p:sp>
        <p:nvSpPr>
          <p:cNvPr id="40" name="Right child index: 2i + 2">
            <a:extLst>
              <a:ext uri="{FF2B5EF4-FFF2-40B4-BE49-F238E27FC236}">
                <a16:creationId xmlns:a16="http://schemas.microsoft.com/office/drawing/2014/main" id="{E723FC02-FA1D-7544-B992-172F8478B7CE}"/>
              </a:ext>
            </a:extLst>
          </p:cNvPr>
          <p:cNvSpPr/>
          <p:nvPr/>
        </p:nvSpPr>
        <p:spPr>
          <a:xfrm>
            <a:off x="551099" y="7170650"/>
            <a:ext cx="5782031"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zh-CN" altLang="en-US" dirty="0"/>
              <a:t>右子节点的索引是</a:t>
            </a:r>
            <a:r>
              <a:rPr dirty="0"/>
              <a:t>: 2i + 2 </a:t>
            </a:r>
          </a:p>
        </p:txBody>
      </p:sp>
      <p:sp>
        <p:nvSpPr>
          <p:cNvPr id="41" name="(zero based)">
            <a:extLst>
              <a:ext uri="{FF2B5EF4-FFF2-40B4-BE49-F238E27FC236}">
                <a16:creationId xmlns:a16="http://schemas.microsoft.com/office/drawing/2014/main" id="{18BCED18-A608-2C40-B91B-769CBCEFBF38}"/>
              </a:ext>
            </a:extLst>
          </p:cNvPr>
          <p:cNvSpPr/>
          <p:nvPr/>
        </p:nvSpPr>
        <p:spPr>
          <a:xfrm>
            <a:off x="1985946" y="7799393"/>
            <a:ext cx="2559996"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dirty="0"/>
              <a:t>(</a:t>
            </a:r>
            <a:r>
              <a:rPr lang="zh-CN" altLang="en-US" dirty="0"/>
              <a:t>索引基于</a:t>
            </a:r>
            <a:r>
              <a:rPr lang="en-US" altLang="zh-CN" dirty="0"/>
              <a:t>0</a:t>
            </a:r>
            <a:r>
              <a:rPr dirty="0"/>
              <a:t>)</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3"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14"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15"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16"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317"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18" name="1"/>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19"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0"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1"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2"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23"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24"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325"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26"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7"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28"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9"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0"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1"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2"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3"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4"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5"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6"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7"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8"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9"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0"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1"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5"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346"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8"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9"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1" name="Let i be the parent…">
            <a:extLst>
              <a:ext uri="{FF2B5EF4-FFF2-40B4-BE49-F238E27FC236}">
                <a16:creationId xmlns:a16="http://schemas.microsoft.com/office/drawing/2014/main" id="{B23B298F-B3F8-984D-8CB4-B10D7022D2A6}"/>
              </a:ext>
            </a:extLst>
          </p:cNvPr>
          <p:cNvSpPr/>
          <p:nvPr/>
        </p:nvSpPr>
        <p:spPr>
          <a:xfrm>
            <a:off x="1095784" y="5412105"/>
            <a:ext cx="453489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假设父节点的索引是</a:t>
            </a:r>
            <a:r>
              <a:rPr lang="en-US" altLang="zh-CN" i="1" dirty="0" err="1"/>
              <a:t>i</a:t>
            </a:r>
            <a:endParaRPr i="1" dirty="0"/>
          </a:p>
        </p:txBody>
      </p:sp>
      <p:sp>
        <p:nvSpPr>
          <p:cNvPr id="42" name="Left child index: 2i + 1">
            <a:extLst>
              <a:ext uri="{FF2B5EF4-FFF2-40B4-BE49-F238E27FC236}">
                <a16:creationId xmlns:a16="http://schemas.microsoft.com/office/drawing/2014/main" id="{0B5C4E08-13FF-A643-8D47-C993FEA43FD5}"/>
              </a:ext>
            </a:extLst>
          </p:cNvPr>
          <p:cNvSpPr/>
          <p:nvPr/>
        </p:nvSpPr>
        <p:spPr>
          <a:xfrm>
            <a:off x="816164" y="6548843"/>
            <a:ext cx="5527154"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en-US" dirty="0" err="1"/>
              <a:t>左子节点的索引是</a:t>
            </a:r>
            <a:r>
              <a:rPr dirty="0"/>
              <a:t>: 2i + 1</a:t>
            </a:r>
          </a:p>
        </p:txBody>
      </p:sp>
      <p:sp>
        <p:nvSpPr>
          <p:cNvPr id="43" name="Right child index: 2i + 2">
            <a:extLst>
              <a:ext uri="{FF2B5EF4-FFF2-40B4-BE49-F238E27FC236}">
                <a16:creationId xmlns:a16="http://schemas.microsoft.com/office/drawing/2014/main" id="{7561EB3C-7FE3-6E41-A1CA-CA05FE33C10D}"/>
              </a:ext>
            </a:extLst>
          </p:cNvPr>
          <p:cNvSpPr/>
          <p:nvPr/>
        </p:nvSpPr>
        <p:spPr>
          <a:xfrm>
            <a:off x="551099" y="7170650"/>
            <a:ext cx="5782031"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zh-CN" altLang="en-US" dirty="0"/>
              <a:t>右子节点的索引是</a:t>
            </a:r>
            <a:r>
              <a:rPr dirty="0"/>
              <a:t>: 2i + 2 </a:t>
            </a:r>
          </a:p>
        </p:txBody>
      </p:sp>
      <p:sp>
        <p:nvSpPr>
          <p:cNvPr id="44" name="(zero based)">
            <a:extLst>
              <a:ext uri="{FF2B5EF4-FFF2-40B4-BE49-F238E27FC236}">
                <a16:creationId xmlns:a16="http://schemas.microsoft.com/office/drawing/2014/main" id="{C1DE1C2C-6E45-EB47-AED2-BFF651BA08FF}"/>
              </a:ext>
            </a:extLst>
          </p:cNvPr>
          <p:cNvSpPr/>
          <p:nvPr/>
        </p:nvSpPr>
        <p:spPr>
          <a:xfrm>
            <a:off x="1985946" y="7799393"/>
            <a:ext cx="2559996"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dirty="0"/>
              <a:t>(</a:t>
            </a:r>
            <a:r>
              <a:rPr lang="zh-CN" altLang="en-US" dirty="0"/>
              <a:t>索引基于</a:t>
            </a:r>
            <a:r>
              <a:rPr lang="en-US" altLang="zh-CN" dirty="0"/>
              <a:t>0</a:t>
            </a:r>
            <a:r>
              <a:rPr dirty="0"/>
              <a:t>)</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5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57"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5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35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60" name="1"/>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61" name="2"/>
          <p:cNvSpPr/>
          <p:nvPr/>
        </p:nvSpPr>
        <p:spPr>
          <a:xfrm>
            <a:off x="115062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6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6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36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6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387"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88"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89" name="Binary Heap Representation"/>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508254">
              <a:defRPr sz="6960" b="1"/>
            </a:lvl1pPr>
          </a:lstStyle>
          <a:p>
            <a:r>
              <a:rPr lang="zh-CN" altLang="en-US" dirty="0"/>
              <a:t>二叉堆的表示</a:t>
            </a:r>
            <a:endParaRPr dirty="0"/>
          </a:p>
        </p:txBody>
      </p:sp>
      <p:sp>
        <p:nvSpPr>
          <p:cNvPr id="38" name="Let i be the parent…">
            <a:extLst>
              <a:ext uri="{FF2B5EF4-FFF2-40B4-BE49-F238E27FC236}">
                <a16:creationId xmlns:a16="http://schemas.microsoft.com/office/drawing/2014/main" id="{68CB8102-23CB-D147-B4B8-06E57674CDC2}"/>
              </a:ext>
            </a:extLst>
          </p:cNvPr>
          <p:cNvSpPr/>
          <p:nvPr/>
        </p:nvSpPr>
        <p:spPr>
          <a:xfrm>
            <a:off x="1095784" y="5412105"/>
            <a:ext cx="453489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假设父节点的索引是</a:t>
            </a:r>
            <a:r>
              <a:rPr lang="en-US" altLang="zh-CN" i="1" dirty="0" err="1"/>
              <a:t>i</a:t>
            </a:r>
            <a:endParaRPr i="1" dirty="0"/>
          </a:p>
        </p:txBody>
      </p:sp>
      <p:sp>
        <p:nvSpPr>
          <p:cNvPr id="39" name="Left child index: 2i + 1">
            <a:extLst>
              <a:ext uri="{FF2B5EF4-FFF2-40B4-BE49-F238E27FC236}">
                <a16:creationId xmlns:a16="http://schemas.microsoft.com/office/drawing/2014/main" id="{B54AD860-3E07-264B-9559-9FAD21A1316F}"/>
              </a:ext>
            </a:extLst>
          </p:cNvPr>
          <p:cNvSpPr/>
          <p:nvPr/>
        </p:nvSpPr>
        <p:spPr>
          <a:xfrm>
            <a:off x="816164" y="6548843"/>
            <a:ext cx="5527154"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en-US" dirty="0" err="1"/>
              <a:t>左子节点的索引是</a:t>
            </a:r>
            <a:r>
              <a:rPr dirty="0"/>
              <a:t>: 2i + 1</a:t>
            </a:r>
          </a:p>
        </p:txBody>
      </p:sp>
      <p:sp>
        <p:nvSpPr>
          <p:cNvPr id="40" name="Right child index: 2i + 2">
            <a:extLst>
              <a:ext uri="{FF2B5EF4-FFF2-40B4-BE49-F238E27FC236}">
                <a16:creationId xmlns:a16="http://schemas.microsoft.com/office/drawing/2014/main" id="{AB77DFCE-BFEA-254B-8685-6D19C8595CCF}"/>
              </a:ext>
            </a:extLst>
          </p:cNvPr>
          <p:cNvSpPr/>
          <p:nvPr/>
        </p:nvSpPr>
        <p:spPr>
          <a:xfrm>
            <a:off x="551099" y="7170650"/>
            <a:ext cx="5782031"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zh-CN" altLang="en-US" dirty="0"/>
              <a:t>右子节点的索引是</a:t>
            </a:r>
            <a:r>
              <a:rPr dirty="0"/>
              <a:t>: 2i + 2 </a:t>
            </a:r>
          </a:p>
        </p:txBody>
      </p:sp>
      <p:sp>
        <p:nvSpPr>
          <p:cNvPr id="41" name="(zero based)">
            <a:extLst>
              <a:ext uri="{FF2B5EF4-FFF2-40B4-BE49-F238E27FC236}">
                <a16:creationId xmlns:a16="http://schemas.microsoft.com/office/drawing/2014/main" id="{F4D06FA9-6A80-6641-A9F5-C47E8505D5E6}"/>
              </a:ext>
            </a:extLst>
          </p:cNvPr>
          <p:cNvSpPr/>
          <p:nvPr/>
        </p:nvSpPr>
        <p:spPr>
          <a:xfrm>
            <a:off x="1985946" y="7799393"/>
            <a:ext cx="2559996"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dirty="0"/>
              <a:t>(</a:t>
            </a:r>
            <a:r>
              <a:rPr lang="zh-CN" altLang="en-US" dirty="0"/>
              <a:t>索引基于</a:t>
            </a:r>
            <a:r>
              <a:rPr lang="en-US" altLang="zh-CN" dirty="0"/>
              <a:t>0</a:t>
            </a:r>
            <a:r>
              <a:rPr dirty="0"/>
              <a:t>)</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4"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
        <p:nvSpPr>
          <p:cNvPr id="2395"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96"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97"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98"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9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3"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04"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0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7"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40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0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1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1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r>
              <a:t>Insert(10)</a:t>
            </a:r>
          </a:p>
        </p:txBody>
      </p:sp>
      <p:sp>
        <p:nvSpPr>
          <p:cNvPr id="2415"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9"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20"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21"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22"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0" name="Instructions:"/>
          <p:cNvSpPr/>
          <p:nvPr/>
        </p:nvSpPr>
        <p:spPr>
          <a:xfrm>
            <a:off x="2330972" y="3911909"/>
            <a:ext cx="1205458"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4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3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36" name="1"/>
          <p:cNvSpPr/>
          <p:nvPr/>
        </p:nvSpPr>
        <p:spPr>
          <a:xfrm>
            <a:off x="8419443" y="7280654"/>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9"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4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41"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42"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3"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48"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49"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5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51" name="1"/>
          <p:cNvSpPr/>
          <p:nvPr/>
        </p:nvSpPr>
        <p:spPr>
          <a:xfrm>
            <a:off x="7831731" y="5871860"/>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5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6"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5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9" name="Instructions:"/>
          <p:cNvSpPr/>
          <p:nvPr/>
        </p:nvSpPr>
        <p:spPr>
          <a:xfrm>
            <a:off x="2330972" y="3911909"/>
            <a:ext cx="1205458"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460"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6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6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4"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65"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6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8"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69"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70"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71"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19"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0"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25"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2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7"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8" name="Arrow"/>
          <p:cNvSpPr/>
          <p:nvPr/>
        </p:nvSpPr>
        <p:spPr>
          <a:xfrm>
            <a:off x="799612" y="5820948"/>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defRPr>
                <a:solidFill>
                  <a:schemeClr val="accent4">
                    <a:hueOff val="102361"/>
                    <a:satOff val="14118"/>
                    <a:lumOff val="10675"/>
                  </a:schemeClr>
                </a:solidFill>
              </a:defRPr>
            </a:pPr>
            <a:r>
              <a:t>poll()</a:t>
            </a:r>
          </a:p>
          <a:p>
            <a:pPr algn="l"/>
            <a:r>
              <a:t>add(5)</a:t>
            </a:r>
          </a:p>
          <a:p>
            <a:pPr algn="l"/>
            <a:r>
              <a:t>add(9)</a:t>
            </a:r>
          </a:p>
          <a:p>
            <a:pPr algn="l"/>
            <a:r>
              <a:t>poll rest</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76" name="1"/>
          <p:cNvSpPr/>
          <p:nvPr/>
        </p:nvSpPr>
        <p:spPr>
          <a:xfrm>
            <a:off x="7016079" y="4561231"/>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77"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7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3"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487"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88"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1"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92"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9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5"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9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9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98"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9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3" name="1"/>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0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05"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0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0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1"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1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51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1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1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2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2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3"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2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2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26"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2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3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33"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3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3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4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54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4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4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4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4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1"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5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5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54"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55"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6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6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6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6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6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57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7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7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7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7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9" name="13"/>
          <p:cNvSpPr/>
          <p:nvPr/>
        </p:nvSpPr>
        <p:spPr>
          <a:xfrm>
            <a:off x="9321683" y="72592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8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1"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8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58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8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85"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9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9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9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9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9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60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0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0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0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0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1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1" name="13"/>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1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1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1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15"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2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2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2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6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3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3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4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41" name="13"/>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4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4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4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45"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5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5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5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5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5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0" name="Instructions:"/>
          <p:cNvSpPr/>
          <p:nvPr/>
        </p:nvSpPr>
        <p:spPr>
          <a:xfrm>
            <a:off x="2330972" y="3911909"/>
            <a:ext cx="1205458"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66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6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6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6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6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7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1" name="13"/>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72" name="4"/>
          <p:cNvSpPr/>
          <p:nvPr/>
        </p:nvSpPr>
        <p:spPr>
          <a:xfrm>
            <a:off x="10251873" y="72889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7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67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76" name="Arrow"/>
          <p:cNvSpPr/>
          <p:nvPr/>
        </p:nvSpPr>
        <p:spPr>
          <a:xfrm>
            <a:off x="660627" y="5930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7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8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83" name="1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8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8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9" name="19"/>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9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69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94"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9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9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9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1"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0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3" name="4"/>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04"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0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07"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08" name="Arrow"/>
          <p:cNvSpPr/>
          <p:nvPr/>
        </p:nvSpPr>
        <p:spPr>
          <a:xfrm>
            <a:off x="660627" y="5930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1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13" name="4"/>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1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1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2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72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2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2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2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2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1"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3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3"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34"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3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3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38" name="Arrow"/>
          <p:cNvSpPr/>
          <p:nvPr/>
        </p:nvSpPr>
        <p:spPr>
          <a:xfrm>
            <a:off x="660627" y="59451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3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4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43"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4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4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5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75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5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5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5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5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1"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6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3"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64"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6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6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68" name="Arrow"/>
          <p:cNvSpPr/>
          <p:nvPr/>
        </p:nvSpPr>
        <p:spPr>
          <a:xfrm>
            <a:off x="660627" y="59451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6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34"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40" name="Instructions:"/>
          <p:cNvSpPr/>
          <p:nvPr/>
        </p:nvSpPr>
        <p:spPr>
          <a:xfrm>
            <a:off x="2528694" y="2742530"/>
            <a:ext cx="1256754"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4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2"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defRPr>
                <a:solidFill>
                  <a:schemeClr val="accent4">
                    <a:hueOff val="102361"/>
                    <a:satOff val="14118"/>
                    <a:lumOff val="10675"/>
                  </a:schemeClr>
                </a:solidFill>
              </a:defRPr>
            </a:pPr>
            <a:r>
              <a:t>add(5)</a:t>
            </a:r>
          </a:p>
          <a:p>
            <a:pPr algn="l"/>
            <a:r>
              <a:t>add(9)</a:t>
            </a:r>
          </a:p>
          <a:p>
            <a:pPr algn="l"/>
            <a:r>
              <a:t>poll rest</a:t>
            </a:r>
          </a:p>
        </p:txBody>
      </p:sp>
      <p:sp>
        <p:nvSpPr>
          <p:cNvPr id="244" name="Arrow"/>
          <p:cNvSpPr/>
          <p:nvPr/>
        </p:nvSpPr>
        <p:spPr>
          <a:xfrm>
            <a:off x="736982" y="631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5"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3"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75"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7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7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1"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8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78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8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8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9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9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3"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9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5"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96"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97"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8" name="0"/>
          <p:cNvSpPr/>
          <p:nvPr/>
        </p:nvSpPr>
        <p:spPr>
          <a:xfrm>
            <a:off x="11150483" y="72846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799"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0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02"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03"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7"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0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09"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1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5" name="0"/>
          <p:cNvSpPr/>
          <p:nvPr/>
        </p:nvSpPr>
        <p:spPr>
          <a:xfrm>
            <a:off x="11298831" y="593930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8" name="Instructions:"/>
          <p:cNvSpPr/>
          <p:nvPr/>
        </p:nvSpPr>
        <p:spPr>
          <a:xfrm>
            <a:off x="2055255"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 sz="4300" b="1" u="sng" dirty="0" err="1"/>
              <a:t>指令</a:t>
            </a:r>
            <a:r>
              <a:rPr lang="zh-CN" altLang="en-US" sz="4300" b="1" u="sng" dirty="0"/>
              <a:t>：</a:t>
            </a:r>
            <a:endParaRPr dirty="0"/>
          </a:p>
        </p:txBody>
      </p:sp>
      <p:sp>
        <p:nvSpPr>
          <p:cNvPr id="2819"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20"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3"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24"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7"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2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9"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30"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31"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2"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33"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3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36"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3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4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41" name="0"/>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4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7"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85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5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5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5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5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6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1"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62"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6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4"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65"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6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68"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6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3" name="0"/>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7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75"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7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1"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8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88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8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8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9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9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3"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9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5"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96"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97"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8"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99"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0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02"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03"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7" name="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09"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5" name="4"/>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8"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9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20"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7"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2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9" name="1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30"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31"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2" name="19"/>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933"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3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36" name="Arrow"/>
          <p:cNvSpPr/>
          <p:nvPr/>
        </p:nvSpPr>
        <p:spPr>
          <a:xfrm>
            <a:off x="660627" y="64277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3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9" name="0"/>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4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41"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4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7"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95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5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5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5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5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6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1"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62"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6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4"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965"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6" name="10"/>
          <p:cNvSpPr/>
          <p:nvPr/>
        </p:nvSpPr>
        <p:spPr>
          <a:xfrm>
            <a:off x="12028404" y="7282770"/>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967"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8"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296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70" name="Arrow"/>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71"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5" name="0"/>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7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77"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7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3"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987"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298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8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9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9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9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6"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9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8"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99"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0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1"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00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3" name="10"/>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04"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6" name="Arrow"/>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0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1" name="Removing Elements from Binary Heap"/>
          <p:cNvSpPr>
            <a:spLocks noGrp="1"/>
          </p:cNvSpPr>
          <p:nvPr>
            <p:ph type="title"/>
          </p:nvPr>
        </p:nvSpPr>
        <p:spPr>
          <a:xfrm>
            <a:off x="-1115114" y="3004167"/>
            <a:ext cx="15235028" cy="3108132"/>
          </a:xfrm>
          <a:prstGeom prst="rect">
            <a:avLst/>
          </a:prstGeom>
        </p:spPr>
        <p:txBody>
          <a:bodyPr/>
          <a:lstStyle>
            <a:lvl1pPr>
              <a:defRPr sz="9400" b="1"/>
            </a:lvl1pPr>
          </a:lstStyle>
          <a:p>
            <a:r>
              <a:rPr lang="zh-CN" altLang="en-US" dirty="0"/>
              <a:t>从二叉堆中移除元素</a:t>
            </a:r>
            <a:endParaRPr dirty="0"/>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5"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01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017"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lang="en-US" altLang="zh-CN" dirty="0"/>
              <a:t>0</a:t>
            </a:r>
            <a:endParaRPr dirty="0"/>
          </a:p>
        </p:txBody>
      </p:sp>
      <p:sp>
        <p:nvSpPr>
          <p:cNvPr id="301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19"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2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3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6"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3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0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1"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3" name="10"/>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44"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 sz="4300" b="1" u="sng" dirty="0" err="1"/>
              <a:t>指令</a:t>
            </a:r>
            <a:r>
              <a:rPr lang="zh-CN" altLang="en-US" sz="4300" b="1" u="sng" dirty="0"/>
              <a:t>：</a:t>
            </a:r>
            <a:endParaRPr dirty="0"/>
          </a:p>
        </p:txBody>
      </p:sp>
      <p:sp>
        <p:nvSpPr>
          <p:cNvPr id="305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lang="en-US" altLang="zh-CN" dirty="0"/>
              <a:t>0</a:t>
            </a:r>
            <a:endParaRPr dirty="0"/>
          </a:p>
        </p:txBody>
      </p:sp>
      <p:sp>
        <p:nvSpPr>
          <p:cNvPr id="3052" name="5"/>
          <p:cNvSpPr/>
          <p:nvPr/>
        </p:nvSpPr>
        <p:spPr>
          <a:xfrm>
            <a:off x="7016079" y="4561231"/>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53" name="1"/>
          <p:cNvSpPr/>
          <p:nvPr/>
        </p:nvSpPr>
        <p:spPr>
          <a:xfrm>
            <a:off x="10391263" y="452294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54" name="8"/>
          <p:cNvSpPr/>
          <p:nvPr/>
        </p:nvSpPr>
        <p:spPr>
          <a:xfrm>
            <a:off x="6276285" y="584613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5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9" name="2"/>
          <p:cNvSpPr/>
          <p:nvPr/>
        </p:nvSpPr>
        <p:spPr>
          <a:xfrm>
            <a:off x="11298831" y="593930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6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2" name="13"/>
          <p:cNvSpPr/>
          <p:nvPr/>
        </p:nvSpPr>
        <p:spPr>
          <a:xfrm>
            <a:off x="5727163" y="7316406"/>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63" name="12"/>
          <p:cNvSpPr/>
          <p:nvPr/>
        </p:nvSpPr>
        <p:spPr>
          <a:xfrm>
            <a:off x="6614962" y="7320870"/>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6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6" name="11"/>
          <p:cNvSpPr/>
          <p:nvPr/>
        </p:nvSpPr>
        <p:spPr>
          <a:xfrm>
            <a:off x="7517203" y="7322756"/>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67" name="7"/>
          <p:cNvSpPr/>
          <p:nvPr/>
        </p:nvSpPr>
        <p:spPr>
          <a:xfrm>
            <a:off x="8419443" y="72806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6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0" name="2"/>
          <p:cNvSpPr/>
          <p:nvPr/>
        </p:nvSpPr>
        <p:spPr>
          <a:xfrm>
            <a:off x="9321683" y="7259256"/>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2" name="2"/>
          <p:cNvSpPr/>
          <p:nvPr/>
        </p:nvSpPr>
        <p:spPr>
          <a:xfrm>
            <a:off x="9743385" y="591357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3" name="15"/>
          <p:cNvSpPr/>
          <p:nvPr/>
        </p:nvSpPr>
        <p:spPr>
          <a:xfrm>
            <a:off x="10251873" y="728897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07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5" name="3"/>
          <p:cNvSpPr/>
          <p:nvPr/>
        </p:nvSpPr>
        <p:spPr>
          <a:xfrm>
            <a:off x="11150483" y="7284656"/>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7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7" name="10"/>
          <p:cNvSpPr/>
          <p:nvPr/>
        </p:nvSpPr>
        <p:spPr>
          <a:xfrm>
            <a:off x="12028404" y="72827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78"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9" name="6"/>
          <p:cNvSpPr/>
          <p:nvPr/>
        </p:nvSpPr>
        <p:spPr>
          <a:xfrm>
            <a:off x="7831731" y="5871860"/>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8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081" name="Arrow"/>
          <p:cNvSpPr/>
          <p:nvPr/>
        </p:nvSpPr>
        <p:spPr>
          <a:xfrm>
            <a:off x="152627" y="4914900"/>
            <a:ext cx="755382" cy="393767"/>
          </a:xfrm>
          <a:prstGeom prst="rightArrow">
            <a:avLst>
              <a:gd name="adj1" fmla="val 32000"/>
              <a:gd name="adj2" fmla="val 122774"/>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82"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50"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1"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2"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3"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4"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5"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56"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57"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8"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defRPr>
                <a:solidFill>
                  <a:schemeClr val="accent4">
                    <a:hueOff val="102361"/>
                    <a:satOff val="14118"/>
                    <a:lumOff val="10675"/>
                  </a:schemeClr>
                </a:solidFill>
              </a:defRPr>
            </a:pPr>
            <a:r>
              <a:t>add(9)</a:t>
            </a:r>
          </a:p>
          <a:p>
            <a:pPr algn="l"/>
            <a:r>
              <a:t>poll rest</a:t>
            </a:r>
          </a:p>
        </p:txBody>
      </p:sp>
      <p:sp>
        <p:nvSpPr>
          <p:cNvPr id="260" name="Arrow"/>
          <p:cNvSpPr/>
          <p:nvPr/>
        </p:nvSpPr>
        <p:spPr>
          <a:xfrm>
            <a:off x="736982" y="6826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1"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2"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085"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8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87"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8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8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9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9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9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0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0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4"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0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0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0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1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1" name="1"/>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12"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15"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16"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8"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119"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12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1"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22"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31"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3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3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3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8"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3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4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4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47"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4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15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5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53" name="10"/>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15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5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9"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2"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63"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6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6"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67"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6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0"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2"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3"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7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5"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7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7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79" name="Arrow"/>
          <p:cNvSpPr/>
          <p:nvPr/>
        </p:nvSpPr>
        <p:spPr>
          <a:xfrm>
            <a:off x="152627" y="4914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80"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18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8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8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8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8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9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9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9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0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0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4"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0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6" name="10"/>
          <p:cNvSpPr/>
          <p:nvPr/>
        </p:nvSpPr>
        <p:spPr>
          <a:xfrm>
            <a:off x="9743385" y="591357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0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0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1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12"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1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2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21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1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1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2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3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6" name="10"/>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3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4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44"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45"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2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8"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24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5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51"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5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5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7"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5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0"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6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6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4"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65"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8"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6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0"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71"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7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3"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7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7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
        <p:nvSpPr>
          <p:cNvPr id="3277"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7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28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8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85"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8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8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1"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9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4"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95"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9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8"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99"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0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2"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0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05"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0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7"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0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1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1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31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31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1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1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1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1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2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2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2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3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3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4"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3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3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3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4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4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4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34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34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4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4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5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5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6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6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6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6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6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7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7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74"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75"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37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8"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379"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8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81"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8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91"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9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9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9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8"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9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0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0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0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06"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07"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40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67"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8"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9"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0"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1"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2"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73"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74"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75"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6"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77"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8"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9"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41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1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13"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1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1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9"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2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2"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23"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2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6"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27"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2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0"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3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2"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33"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3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5"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3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38"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39"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44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44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44"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45"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46"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4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1"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5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4"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55"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5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8"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59"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6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2"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6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65"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6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7"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6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70"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7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47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47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7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7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7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8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8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9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9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4"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9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9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9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0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0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0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50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50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0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1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2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2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2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2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3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3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34"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35"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53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8"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539"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4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41"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42"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5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5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5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5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8"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5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6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6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6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66"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67"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56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57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7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73"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7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7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9"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8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2"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83" name="12"/>
          <p:cNvSpPr/>
          <p:nvPr/>
        </p:nvSpPr>
        <p:spPr>
          <a:xfrm>
            <a:off x="6614962" y="7320870"/>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8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6"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87"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8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0"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9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2"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93"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9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5" name="3"/>
          <p:cNvSpPr/>
          <p:nvPr/>
        </p:nvSpPr>
        <p:spPr>
          <a:xfrm>
            <a:off x="11150483" y="7284656"/>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9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98"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99"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60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603"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0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05"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0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0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1"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1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4"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15" name="3"/>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1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8"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19"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2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2"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2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25"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2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7" name="12"/>
          <p:cNvSpPr/>
          <p:nvPr/>
        </p:nvSpPr>
        <p:spPr>
          <a:xfrm>
            <a:off x="11150483" y="7284656"/>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2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3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3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63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635"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3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37"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3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3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4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6"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47" name="3"/>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4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0"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51"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5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4"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5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6"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57"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5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6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6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66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66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6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6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0" name="3"/>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7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7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8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8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8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8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8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9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9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9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p>
        </p:txBody>
      </p:sp>
      <p:sp>
        <p:nvSpPr>
          <p:cNvPr id="369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69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98" name="3"/>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9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0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0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0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0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1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1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1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1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1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2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2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2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72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8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8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90"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9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94"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5"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6"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727"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2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2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30"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3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3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9"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4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4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4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6"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4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4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5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5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
        <p:nvSpPr>
          <p:cNvPr id="3753"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5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6" name="Instructions:"/>
          <p:cNvSpPr/>
          <p:nvPr/>
        </p:nvSpPr>
        <p:spPr>
          <a:xfrm>
            <a:off x="2055255"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 sz="4300" b="1" u="sng" dirty="0" err="1"/>
              <a:t>指令</a:t>
            </a:r>
            <a:r>
              <a:rPr lang="zh-CN" altLang="en-US" sz="4300" b="1" u="sng" dirty="0"/>
              <a:t>：</a:t>
            </a:r>
            <a:endParaRPr dirty="0"/>
          </a:p>
        </p:txBody>
      </p:sp>
      <p:sp>
        <p:nvSpPr>
          <p:cNvPr id="375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5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5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0"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6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69"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7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7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7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6"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7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7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8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82"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8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78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78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8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8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9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9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0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0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0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0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0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1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1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1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8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81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1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1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2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3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39" name="15"/>
          <p:cNvSpPr/>
          <p:nvPr/>
        </p:nvSpPr>
        <p:spPr>
          <a:xfrm>
            <a:off x="10251873" y="728897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4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4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84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84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48"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4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5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5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5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5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6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6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6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6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69" name="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7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7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7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87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87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78"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7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8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8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9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9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9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9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9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00"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0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90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905"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06"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07"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08"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0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1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6"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17"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1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0"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21"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2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4"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2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6"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2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28" name="Do we bubble up or bubble down? We already satisfy the heap invariant from above, so bubble down it is!"/>
          <p:cNvSpPr/>
          <p:nvPr/>
        </p:nvSpPr>
        <p:spPr>
          <a:xfrm>
            <a:off x="73194" y="8341118"/>
            <a:ext cx="12858412"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rPr lang="en-US" dirty="0" err="1"/>
              <a:t>现在需要上浮还是下沉</a:t>
            </a:r>
            <a:r>
              <a:rPr lang="zh-CN" altLang="en-US" dirty="0"/>
              <a:t>？上面部分是满足堆不变式的，但是下面不满足，所以需要下沉！</a:t>
            </a:r>
            <a:endParaRPr dirty="0"/>
          </a:p>
        </p:txBody>
      </p:sp>
      <p:sp>
        <p:nvSpPr>
          <p:cNvPr id="3929"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30"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93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5"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936"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3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3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39" name="15"/>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4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4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8"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4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52"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5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5"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56"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7"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58"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59"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60"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96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3"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964"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6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6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67"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6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7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6" name="15"/>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7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80"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8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3"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8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5"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86"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87"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8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98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1"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992"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9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94"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95"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9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0"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0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04"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0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0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0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1"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1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3"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14"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1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
        <p:nvSpPr>
          <p:cNvPr id="4016"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17"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9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0"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0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05"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0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0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1"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9"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020"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21"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22"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23"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2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8"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2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32"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3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9" name="10"/>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4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1"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42"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43"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4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04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7"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048"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4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50"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5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6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6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6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6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7" name="1"/>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6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9"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0"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71"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72"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07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076"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7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7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9"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8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8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88"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8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92"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9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5"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96"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97"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9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09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102"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0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04" name="10"/>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05"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0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0"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1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14"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1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1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1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1"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22"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23"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2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12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9"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130"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1"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32"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3"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3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8"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1"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42"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4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5"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46"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4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9"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50"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51"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52"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15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5"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15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
        <p:nvSpPr>
          <p:cNvPr id="4157"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58" name="5"/>
          <p:cNvSpPr/>
          <p:nvPr/>
        </p:nvSpPr>
        <p:spPr>
          <a:xfrm>
            <a:off x="7016079" y="4561231"/>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59" name="2"/>
          <p:cNvSpPr/>
          <p:nvPr/>
        </p:nvSpPr>
        <p:spPr>
          <a:xfrm>
            <a:off x="10391263" y="452294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0" name="8"/>
          <p:cNvSpPr/>
          <p:nvPr/>
        </p:nvSpPr>
        <p:spPr>
          <a:xfrm>
            <a:off x="6276285" y="584613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6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5" name="2"/>
          <p:cNvSpPr/>
          <p:nvPr/>
        </p:nvSpPr>
        <p:spPr>
          <a:xfrm>
            <a:off x="11298831" y="593930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8" name="13"/>
          <p:cNvSpPr/>
          <p:nvPr/>
        </p:nvSpPr>
        <p:spPr>
          <a:xfrm>
            <a:off x="5727163" y="7316406"/>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69" name="15"/>
          <p:cNvSpPr/>
          <p:nvPr/>
        </p:nvSpPr>
        <p:spPr>
          <a:xfrm>
            <a:off x="6614962" y="7320870"/>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7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2" name="11"/>
          <p:cNvSpPr/>
          <p:nvPr/>
        </p:nvSpPr>
        <p:spPr>
          <a:xfrm>
            <a:off x="7517203" y="7322756"/>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73" name="7"/>
          <p:cNvSpPr/>
          <p:nvPr/>
        </p:nvSpPr>
        <p:spPr>
          <a:xfrm>
            <a:off x="8419443" y="72806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7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6" name="10"/>
          <p:cNvSpPr/>
          <p:nvPr/>
        </p:nvSpPr>
        <p:spPr>
          <a:xfrm>
            <a:off x="9743385" y="591357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77" name="6"/>
          <p:cNvSpPr/>
          <p:nvPr/>
        </p:nvSpPr>
        <p:spPr>
          <a:xfrm>
            <a:off x="7831731" y="5871860"/>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78" name="Arrow"/>
          <p:cNvSpPr/>
          <p:nvPr/>
        </p:nvSpPr>
        <p:spPr>
          <a:xfrm>
            <a:off x="152627" y="6959600"/>
            <a:ext cx="755382" cy="393767"/>
          </a:xfrm>
          <a:prstGeom prst="rightArrow">
            <a:avLst>
              <a:gd name="adj1" fmla="val 32000"/>
              <a:gd name="adj2" fmla="val 122774"/>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79"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1"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182"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8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8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9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9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9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9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9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02"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03"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0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20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7"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208"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0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10"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1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2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7"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28"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29"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30"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23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3"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234"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3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7"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3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46"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4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50"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5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3"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54"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55"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56"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257"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260"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1"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62"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3"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6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8"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72"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7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7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7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9" name="10"/>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80" name="6"/>
          <p:cNvSpPr/>
          <p:nvPr/>
        </p:nvSpPr>
        <p:spPr>
          <a:xfrm>
            <a:off x="7831731" y="5871860"/>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81" name="Arrow"/>
          <p:cNvSpPr/>
          <p:nvPr/>
        </p:nvSpPr>
        <p:spPr>
          <a:xfrm>
            <a:off x="152627" y="6959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82"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28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1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5"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1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20" name="Instructions:"/>
          <p:cNvSpPr/>
          <p:nvPr/>
        </p:nvSpPr>
        <p:spPr>
          <a:xfrm>
            <a:off x="2528694" y="2742530"/>
            <a:ext cx="1256754"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2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24"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5"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6"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5"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286"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8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9"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9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9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98"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9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02" name="7"/>
          <p:cNvSpPr/>
          <p:nvPr/>
        </p:nvSpPr>
        <p:spPr>
          <a:xfrm>
            <a:off x="8419443" y="7280654"/>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0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5"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06"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07"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0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30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312"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3"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1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1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2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2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2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28" name="6"/>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2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32" name="7"/>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33"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3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33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7"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338"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3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0"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4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5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5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5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5"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56" name="7"/>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57" name="Do we bubble up or bubble down? Neither! The heap invariant is already satisfied."/>
          <p:cNvSpPr/>
          <p:nvPr/>
        </p:nvSpPr>
        <p:spPr>
          <a:xfrm>
            <a:off x="703914" y="8637906"/>
            <a:ext cx="12007697"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上浮还是下沉？都不需要！因为堆不变式是满足的。</a:t>
            </a:r>
            <a:endParaRPr dirty="0"/>
          </a:p>
        </p:txBody>
      </p:sp>
      <p:sp>
        <p:nvSpPr>
          <p:cNvPr id="4358"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59"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36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36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364"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6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6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67"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6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7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76"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7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8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82" name="7"/>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8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5"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38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387"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8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8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9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99"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40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0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4" name="10"/>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405"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06" name="Polling  - O(log(n))…"/>
          <p:cNvSpPr/>
          <p:nvPr/>
        </p:nvSpPr>
        <p:spPr>
          <a:xfrm>
            <a:off x="202245" y="8301640"/>
            <a:ext cx="6572312"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lang="zh-CN" altLang="en-US" b="1" dirty="0"/>
              <a:t>轮训</a:t>
            </a:r>
            <a:r>
              <a:rPr b="1" dirty="0"/>
              <a:t>Polling</a:t>
            </a:r>
            <a:r>
              <a:rPr dirty="0"/>
              <a:t>  - </a:t>
            </a:r>
            <a:r>
              <a:rPr dirty="0">
                <a:solidFill>
                  <a:schemeClr val="accent4">
                    <a:hueOff val="102361"/>
                    <a:satOff val="14118"/>
                    <a:lumOff val="10675"/>
                  </a:schemeClr>
                </a:solidFill>
              </a:rPr>
              <a:t>O(log(n))</a:t>
            </a:r>
          </a:p>
          <a:p>
            <a:pPr algn="l"/>
            <a:r>
              <a:rPr lang="zh-CN" altLang="en-US" b="1" dirty="0"/>
              <a:t>移除</a:t>
            </a:r>
            <a:r>
              <a:rPr b="1" dirty="0"/>
              <a:t>Removing</a:t>
            </a:r>
            <a:r>
              <a:rPr dirty="0"/>
              <a:t> - </a:t>
            </a:r>
            <a:r>
              <a:rPr dirty="0">
                <a:solidFill>
                  <a:schemeClr val="accent5">
                    <a:hueOff val="101205"/>
                    <a:satOff val="-13598"/>
                    <a:lumOff val="23877"/>
                  </a:schemeClr>
                </a:solidFill>
              </a:rPr>
              <a:t>O(n)</a:t>
            </a:r>
          </a:p>
        </p:txBody>
      </p:sp>
      <p:sp>
        <p:nvSpPr>
          <p:cNvPr id="4407"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1"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
        <p:nvSpPr>
          <p:cNvPr id="4412" name="The inefficiency of the removal algorithm comes from the fact that we have to perform a linear search to find out where an element is indexed at. What if instead we did a lookup using a Hashtable to find out where a node is indexed at?"/>
          <p:cNvSpPr/>
          <p:nvPr/>
        </p:nvSpPr>
        <p:spPr>
          <a:xfrm>
            <a:off x="546935" y="3003549"/>
            <a:ext cx="11910930"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 inefficiency of the removal algorithm comes from the fact that we have to perform a linear search to find out where an element is indexed at. What if instead we did a lookup using a </a:t>
            </a:r>
            <a:r>
              <a:rPr b="1">
                <a:solidFill>
                  <a:schemeClr val="accent2">
                    <a:satOff val="-13916"/>
                    <a:lumOff val="13989"/>
                  </a:schemeClr>
                </a:solidFill>
              </a:rPr>
              <a:t>Hashtable</a:t>
            </a:r>
            <a:r>
              <a:t> to find out where a node is indexed at?</a:t>
            </a:r>
          </a:p>
        </p:txBody>
      </p:sp>
      <p:sp>
        <p:nvSpPr>
          <p:cNvPr id="4413" name="A hashtable provides a constant time lookup…"/>
          <p:cNvSpPr/>
          <p:nvPr/>
        </p:nvSpPr>
        <p:spPr>
          <a:xfrm>
            <a:off x="481863" y="7008283"/>
            <a:ext cx="12041073"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hashtable provides a constant time lookup</a:t>
            </a:r>
          </a:p>
          <a:p>
            <a:r>
              <a:t>and update for a mapping from a key (the node value) to a value (the index).</a:t>
            </a:r>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7" name="Caveat: What if there are two or more nodes with the same value? What problems would that cause?"/>
          <p:cNvSpPr/>
          <p:nvPr/>
        </p:nvSpPr>
        <p:spPr>
          <a:xfrm>
            <a:off x="546935" y="4597400"/>
            <a:ext cx="11910930" cy="289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700"/>
            </a:pPr>
            <a:r>
              <a:rPr b="1"/>
              <a:t>Caveat</a:t>
            </a:r>
            <a:r>
              <a:t>: What if there are two or more nodes with the same value? What problems would that cause?</a:t>
            </a:r>
          </a:p>
        </p:txBody>
      </p:sp>
      <p:sp>
        <p:nvSpPr>
          <p:cNvPr id="441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2" name="Dealing with the multiple value problem:"/>
          <p:cNvSpPr/>
          <p:nvPr/>
        </p:nvSpPr>
        <p:spPr>
          <a:xfrm>
            <a:off x="381131" y="3717304"/>
            <a:ext cx="12242538"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Dealing with the multiple value problem:</a:t>
            </a:r>
          </a:p>
        </p:txBody>
      </p:sp>
      <p:sp>
        <p:nvSpPr>
          <p:cNvPr id="4423" name="Instead of mapping one value to one position we will map one value to multiple positions. We can maintain a Set or Tree Set of indexes for which a particular node value (key) maps to."/>
          <p:cNvSpPr/>
          <p:nvPr/>
        </p:nvSpPr>
        <p:spPr>
          <a:xfrm>
            <a:off x="459754" y="5065183"/>
            <a:ext cx="12085291"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Instead of mapping one value to one position we will map one value to multiple positions. We can maintain a </a:t>
            </a:r>
            <a:r>
              <a:rPr b="1">
                <a:solidFill>
                  <a:schemeClr val="accent2">
                    <a:satOff val="-13916"/>
                    <a:lumOff val="13989"/>
                  </a:schemeClr>
                </a:solidFill>
              </a:rPr>
              <a:t>Set</a:t>
            </a:r>
            <a:r>
              <a:t> or </a:t>
            </a:r>
            <a:r>
              <a:rPr b="1">
                <a:solidFill>
                  <a:schemeClr val="accent2">
                    <a:satOff val="-13916"/>
                    <a:lumOff val="13989"/>
                  </a:schemeClr>
                </a:solidFill>
              </a:rPr>
              <a:t>Tree Set</a:t>
            </a:r>
            <a:r>
              <a:t> of indexes for which a particular node value (key) maps to.</a:t>
            </a:r>
          </a:p>
        </p:txBody>
      </p:sp>
      <p:sp>
        <p:nvSpPr>
          <p:cNvPr id="4424"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8" name="2"/>
          <p:cNvSpPr/>
          <p:nvPr/>
        </p:nvSpPr>
        <p:spPr>
          <a:xfrm>
            <a:off x="9124554" y="25703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29" name="7"/>
          <p:cNvSpPr/>
          <p:nvPr/>
        </p:nvSpPr>
        <p:spPr>
          <a:xfrm>
            <a:off x="7381311" y="382463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30" name="2"/>
          <p:cNvSpPr/>
          <p:nvPr/>
        </p:nvSpPr>
        <p:spPr>
          <a:xfrm>
            <a:off x="10756494" y="378634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1" name="11"/>
          <p:cNvSpPr/>
          <p:nvPr/>
        </p:nvSpPr>
        <p:spPr>
          <a:xfrm>
            <a:off x="6641517" y="510953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32"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3"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4"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5"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6" name="2"/>
          <p:cNvSpPr/>
          <p:nvPr/>
        </p:nvSpPr>
        <p:spPr>
          <a:xfrm>
            <a:off x="11664062" y="520270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7"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8"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9" name="13"/>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440" name="7"/>
          <p:cNvSpPr/>
          <p:nvPr/>
        </p:nvSpPr>
        <p:spPr>
          <a:xfrm>
            <a:off x="8196963" y="51352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41"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42"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43"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44"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45"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6"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7"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8"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9"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50"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1"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2" name="5"/>
          <p:cNvSpPr/>
          <p:nvPr/>
        </p:nvSpPr>
        <p:spPr>
          <a:xfrm>
            <a:off x="10080381" y="8573152"/>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53" name="4"/>
          <p:cNvSpPr/>
          <p:nvPr/>
        </p:nvSpPr>
        <p:spPr>
          <a:xfrm>
            <a:off x="8168727" y="8531433"/>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54"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4455" name="Table"/>
          <p:cNvGraphicFramePr/>
          <p:nvPr/>
        </p:nvGraphicFramePr>
        <p:xfrm>
          <a:off x="695494" y="3236059"/>
          <a:ext cx="5557916" cy="5536500"/>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456"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0" name="2"/>
          <p:cNvSpPr/>
          <p:nvPr/>
        </p:nvSpPr>
        <p:spPr>
          <a:xfrm>
            <a:off x="9124554" y="25703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1" name="7"/>
          <p:cNvSpPr/>
          <p:nvPr/>
        </p:nvSpPr>
        <p:spPr>
          <a:xfrm>
            <a:off x="7381311" y="382463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62" name="2"/>
          <p:cNvSpPr/>
          <p:nvPr/>
        </p:nvSpPr>
        <p:spPr>
          <a:xfrm>
            <a:off x="10756494" y="3786348"/>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3" name="11"/>
          <p:cNvSpPr/>
          <p:nvPr/>
        </p:nvSpPr>
        <p:spPr>
          <a:xfrm>
            <a:off x="6641517" y="5109535"/>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64"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5"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6"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7"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8" name="2"/>
          <p:cNvSpPr/>
          <p:nvPr/>
        </p:nvSpPr>
        <p:spPr>
          <a:xfrm>
            <a:off x="11664062" y="520270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9"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0"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1" name="13"/>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472" name="7"/>
          <p:cNvSpPr/>
          <p:nvPr/>
        </p:nvSpPr>
        <p:spPr>
          <a:xfrm>
            <a:off x="8196963" y="5135260"/>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73"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74"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75"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76"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77"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8"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9"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0"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1"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82"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3"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4" name="5"/>
          <p:cNvSpPr/>
          <p:nvPr/>
        </p:nvSpPr>
        <p:spPr>
          <a:xfrm>
            <a:off x="10080381" y="8573152"/>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85" name="4"/>
          <p:cNvSpPr/>
          <p:nvPr/>
        </p:nvSpPr>
        <p:spPr>
          <a:xfrm>
            <a:off x="8168727" y="8531433"/>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86"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4487" name="Table"/>
          <p:cNvGraphicFramePr/>
          <p:nvPr/>
        </p:nvGraphicFramePr>
        <p:xfrm>
          <a:off x="695494" y="3236059"/>
          <a:ext cx="5557916" cy="5536500"/>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1, </a:t>
                      </a:r>
                      <a:r>
                        <a:rPr>
                          <a:solidFill>
                            <a:schemeClr val="accent5">
                              <a:hueOff val="101205"/>
                              <a:satOff val="-13598"/>
                              <a:lumOff val="23877"/>
                            </a:schemeClr>
                          </a:solidFill>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48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2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0"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35"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3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3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1"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0" name="2"/>
          <p:cNvSpPr/>
          <p:nvPr/>
        </p:nvSpPr>
        <p:spPr>
          <a:xfrm>
            <a:off x="9124554" y="25703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1" name="7"/>
          <p:cNvSpPr/>
          <p:nvPr/>
        </p:nvSpPr>
        <p:spPr>
          <a:xfrm>
            <a:off x="7381311" y="382463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92" name="2"/>
          <p:cNvSpPr/>
          <p:nvPr/>
        </p:nvSpPr>
        <p:spPr>
          <a:xfrm>
            <a:off x="10756494" y="3786348"/>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3" name="11"/>
          <p:cNvSpPr/>
          <p:nvPr/>
        </p:nvSpPr>
        <p:spPr>
          <a:xfrm>
            <a:off x="6641517" y="5109535"/>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94"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5"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6"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7"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8" name="2"/>
          <p:cNvSpPr/>
          <p:nvPr/>
        </p:nvSpPr>
        <p:spPr>
          <a:xfrm>
            <a:off x="11664062" y="520270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9"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0"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1" name="7"/>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02" name="13"/>
          <p:cNvSpPr/>
          <p:nvPr/>
        </p:nvSpPr>
        <p:spPr>
          <a:xfrm>
            <a:off x="8196963" y="5135260"/>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03"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04"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05"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6"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07"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8"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9"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0"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1"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512"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4" name="5"/>
          <p:cNvSpPr/>
          <p:nvPr/>
        </p:nvSpPr>
        <p:spPr>
          <a:xfrm>
            <a:off x="10080381" y="8573152"/>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15" name="4"/>
          <p:cNvSpPr/>
          <p:nvPr/>
        </p:nvSpPr>
        <p:spPr>
          <a:xfrm>
            <a:off x="8168727" y="8531433"/>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16"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4517" name="Table"/>
          <p:cNvGraphicFramePr/>
          <p:nvPr/>
        </p:nvGraphicFramePr>
        <p:xfrm>
          <a:off x="695494" y="3236059"/>
          <a:ext cx="5557916" cy="5536500"/>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1, </a:t>
                      </a:r>
                      <a:r>
                        <a:rPr>
                          <a:solidFill>
                            <a:schemeClr val="accent4">
                              <a:hueOff val="102361"/>
                              <a:satOff val="14118"/>
                              <a:lumOff val="10675"/>
                            </a:schemeClr>
                          </a:solidFill>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1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0" name="Question: If we want to remove a repeated node in our heap, which node do we remove and does it matter which one we pick?"/>
          <p:cNvSpPr/>
          <p:nvPr/>
        </p:nvSpPr>
        <p:spPr>
          <a:xfrm>
            <a:off x="546935" y="2795334"/>
            <a:ext cx="11910930"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Question</a:t>
            </a:r>
            <a:r>
              <a:t>: If we want to remove a repeated node in our heap, which node do we remove and does it matter which one we pick?</a:t>
            </a:r>
          </a:p>
        </p:txBody>
      </p:sp>
      <p:sp>
        <p:nvSpPr>
          <p:cNvPr id="4521" name="2"/>
          <p:cNvSpPr/>
          <p:nvPr/>
        </p:nvSpPr>
        <p:spPr>
          <a:xfrm>
            <a:off x="9192287" y="534790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2" name="7"/>
          <p:cNvSpPr/>
          <p:nvPr/>
        </p:nvSpPr>
        <p:spPr>
          <a:xfrm>
            <a:off x="7449044" y="6602197"/>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23" name="2"/>
          <p:cNvSpPr/>
          <p:nvPr/>
        </p:nvSpPr>
        <p:spPr>
          <a:xfrm>
            <a:off x="10824227" y="656391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4" name="11"/>
          <p:cNvSpPr/>
          <p:nvPr/>
        </p:nvSpPr>
        <p:spPr>
          <a:xfrm>
            <a:off x="6709250" y="7887102"/>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25" name="Line"/>
          <p:cNvSpPr/>
          <p:nvPr/>
        </p:nvSpPr>
        <p:spPr>
          <a:xfrm flipV="1">
            <a:off x="8198962" y="6025853"/>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6" name="Line"/>
          <p:cNvSpPr/>
          <p:nvPr/>
        </p:nvSpPr>
        <p:spPr>
          <a:xfrm flipV="1">
            <a:off x="7355694" y="7428180"/>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7" name="Line"/>
          <p:cNvSpPr/>
          <p:nvPr/>
        </p:nvSpPr>
        <p:spPr>
          <a:xfrm flipH="1" flipV="1">
            <a:off x="8186008" y="7398639"/>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8" name="Line"/>
          <p:cNvSpPr/>
          <p:nvPr/>
        </p:nvSpPr>
        <p:spPr>
          <a:xfrm flipH="1" flipV="1">
            <a:off x="10091573" y="6006138"/>
            <a:ext cx="833751" cy="607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9" name="2"/>
          <p:cNvSpPr/>
          <p:nvPr/>
        </p:nvSpPr>
        <p:spPr>
          <a:xfrm>
            <a:off x="11731795" y="7980270"/>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30" name="Line"/>
          <p:cNvSpPr/>
          <p:nvPr/>
        </p:nvSpPr>
        <p:spPr>
          <a:xfrm flipV="1">
            <a:off x="10822794" y="7429519"/>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1" name="Line"/>
          <p:cNvSpPr/>
          <p:nvPr/>
        </p:nvSpPr>
        <p:spPr>
          <a:xfrm flipH="1" flipV="1">
            <a:off x="11618530" y="7399978"/>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2" name="13"/>
          <p:cNvSpPr/>
          <p:nvPr/>
        </p:nvSpPr>
        <p:spPr>
          <a:xfrm>
            <a:off x="10176350" y="795454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33" name="7"/>
          <p:cNvSpPr/>
          <p:nvPr/>
        </p:nvSpPr>
        <p:spPr>
          <a:xfrm>
            <a:off x="8264696" y="7912827"/>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graphicFrame>
        <p:nvGraphicFramePr>
          <p:cNvPr id="4534" name="Table"/>
          <p:cNvGraphicFramePr/>
          <p:nvPr/>
        </p:nvGraphicFramePr>
        <p:xfrm>
          <a:off x="516752" y="4675393"/>
          <a:ext cx="5557916" cy="4840345"/>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35"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9" name="Answer: No it doesn’t matter which node we remove as long as we satisfy the heap invariant in the end."/>
          <p:cNvSpPr/>
          <p:nvPr/>
        </p:nvSpPr>
        <p:spPr>
          <a:xfrm>
            <a:off x="605931" y="6544895"/>
            <a:ext cx="11464751" cy="1854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rPr b="1"/>
              <a:t>Answer</a:t>
            </a:r>
            <a:r>
              <a:t>: No it doesn’t matter which node we remove as long as we satisfy the heap invariant in the end.</a:t>
            </a:r>
          </a:p>
        </p:txBody>
      </p:sp>
      <p:sp>
        <p:nvSpPr>
          <p:cNvPr id="4540" name="Question: If we want to remove a repeated node in our heap, which node do we remove and does it matter which one we pick?"/>
          <p:cNvSpPr/>
          <p:nvPr/>
        </p:nvSpPr>
        <p:spPr>
          <a:xfrm>
            <a:off x="597838" y="3397666"/>
            <a:ext cx="11910930" cy="243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rPr b="1"/>
              <a:t>Question</a:t>
            </a:r>
            <a:r>
              <a:t>: If we want to remove a repeated node in our heap, which node do we remove and does it matter which one we pick?</a:t>
            </a:r>
          </a:p>
        </p:txBody>
      </p:sp>
      <p:sp>
        <p:nvSpPr>
          <p:cNvPr id="4541"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5"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6"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47"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8"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4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5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6"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57"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graphicFrame>
        <p:nvGraphicFramePr>
          <p:cNvPr id="4558" name="Table"/>
          <p:cNvGraphicFramePr/>
          <p:nvPr/>
        </p:nvGraphicFramePr>
        <p:xfrm>
          <a:off x="678234" y="181484"/>
          <a:ext cx="4958584" cy="4840345"/>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5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60"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6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62"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6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56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7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7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573"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57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79"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8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1"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8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9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9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9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9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9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0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0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0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605"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0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0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solidFill>
                      <a:schemeClr val="accent3"/>
                    </a:solidFil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solidFill>
                      <a:schemeClr val="accent3"/>
                    </a:solidFill>
                  </a:tcPr>
                </a:tc>
                <a:extLst>
                  <a:ext uri="{0D108BD9-81ED-4DB2-BD59-A6C34878D82A}">
                    <a16:rowId xmlns:a16="http://schemas.microsoft.com/office/drawing/2014/main" val="10005"/>
                  </a:ext>
                </a:extLst>
              </a:tr>
            </a:tbl>
          </a:graphicData>
        </a:graphic>
      </p:graphicFrame>
      <p:sp>
        <p:nvSpPr>
          <p:cNvPr id="461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61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12"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6"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7"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18"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9"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62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4"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5"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6"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7"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28"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2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30"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3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32"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3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3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4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4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643"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44"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5" name="7"/>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46"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47"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648"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64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50"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4"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55"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56"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57" name="11"/>
          <p:cNvSpPr/>
          <p:nvPr/>
        </p:nvSpPr>
        <p:spPr>
          <a:xfrm>
            <a:off x="6922833" y="3200271"/>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65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2"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63"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4"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5"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66"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67"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6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6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70" name="3"/>
          <p:cNvSpPr/>
          <p:nvPr/>
        </p:nvSpPr>
        <p:spPr>
          <a:xfrm>
            <a:off x="6894597" y="7197537"/>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7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5"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76"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7"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8"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79"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80"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681"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82"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3" name="7"/>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84"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85"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686"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687"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88"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2"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93"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94"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95"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9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0"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0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0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05"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0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0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08"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0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3"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1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1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1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719" name="11"/>
          <p:cNvSpPr/>
          <p:nvPr/>
        </p:nvSpPr>
        <p:spPr>
          <a:xfrm>
            <a:off x="6242966" y="4485175"/>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20"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1" name="7"/>
          <p:cNvSpPr/>
          <p:nvPr/>
        </p:nvSpPr>
        <p:spPr>
          <a:xfrm>
            <a:off x="6216366" y="8534837"/>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22"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23"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724"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72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26"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1"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32"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3"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34"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5"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6"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7"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8"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9"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0"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1"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42"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43"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44"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45"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46"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47"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8"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9"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0"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1"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52"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4"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55"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56"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757"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58"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9"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60"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61"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762"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763"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64"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69" name="7"/>
          <p:cNvSpPr/>
          <p:nvPr/>
        </p:nvSpPr>
        <p:spPr>
          <a:xfrm>
            <a:off x="7662626" y="1915367"/>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7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71"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7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7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8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8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82" name="1"/>
          <p:cNvSpPr/>
          <p:nvPr/>
        </p:nvSpPr>
        <p:spPr>
          <a:xfrm>
            <a:off x="7634391" y="591263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8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84"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8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9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9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9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795"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9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9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9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1</a:t>
                      </a:r>
                      <a:r>
                        <a:t>,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0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80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02"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4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5"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7" name="14"/>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50"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5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54"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5"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6"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6"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07" name="3"/>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08"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09"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1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4"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15"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6"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7"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18"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1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20" name="1"/>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2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22" name="3"/>
          <p:cNvSpPr/>
          <p:nvPr/>
        </p:nvSpPr>
        <p:spPr>
          <a:xfrm>
            <a:off x="6894597" y="7197537"/>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2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2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3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83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833" name="11"/>
          <p:cNvSpPr/>
          <p:nvPr/>
        </p:nvSpPr>
        <p:spPr>
          <a:xfrm>
            <a:off x="6242966" y="4485175"/>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34"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5"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6"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837"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3</a:t>
                      </a:r>
                      <a:r>
                        <a:t>,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38"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83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40" name="Arrow"/>
          <p:cNvSpPr/>
          <p:nvPr/>
        </p:nvSpPr>
        <p:spPr>
          <a:xfrm>
            <a:off x="692779" y="7191093"/>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43" name="3"/>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44"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45"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4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0"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5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3"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54"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55"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56" name="1"/>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5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5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5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3"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6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6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86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869" name="11"/>
          <p:cNvSpPr/>
          <p:nvPr/>
        </p:nvSpPr>
        <p:spPr>
          <a:xfrm>
            <a:off x="6242966" y="4485175"/>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70"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1"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4872"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873"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74"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87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76" name="Arrow"/>
          <p:cNvSpPr/>
          <p:nvPr/>
        </p:nvSpPr>
        <p:spPr>
          <a:xfrm>
            <a:off x="692779" y="7191093"/>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79"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8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81"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8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8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9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9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9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9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9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9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0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0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0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905"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0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490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0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1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91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16"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17"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18"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1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2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6"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27"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28"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29"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30"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31"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32"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3"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4"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5"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6"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37"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8"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9"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40"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41"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942" name="11"/>
          <p:cNvSpPr/>
          <p:nvPr/>
        </p:nvSpPr>
        <p:spPr>
          <a:xfrm>
            <a:off x="6242966" y="4485175"/>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43"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4" name="7"/>
          <p:cNvSpPr/>
          <p:nvPr/>
        </p:nvSpPr>
        <p:spPr>
          <a:xfrm>
            <a:off x="6216366" y="8534837"/>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45"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46"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0</a:t>
                      </a:r>
                      <a:r>
                        <a:t>,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47"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94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4949" name="Arrow"/>
          <p:cNvSpPr/>
          <p:nvPr/>
        </p:nvSpPr>
        <p:spPr>
          <a:xfrm>
            <a:off x="739077" y="7832564"/>
            <a:ext cx="755383"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1"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52"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53"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54"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5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9"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2"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63"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64"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6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66"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6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7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7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7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978" name="2"/>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79"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0" name="7"/>
          <p:cNvSpPr/>
          <p:nvPr/>
        </p:nvSpPr>
        <p:spPr>
          <a:xfrm>
            <a:off x="6216366" y="8534837"/>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81"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82"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7</a:t>
                      </a:r>
                      <a:r>
                        <a:t>,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83"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98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4985"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7"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88"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89"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90"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91"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2"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3"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4"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5"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9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7"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8"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99"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00"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01"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02"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03"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04"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5"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6"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7"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8"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0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0"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1"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12"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13"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014"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15"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016"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17"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20"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21"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22"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23"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4"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5"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6"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7"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2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9"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0"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31"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32"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33"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34"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35"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36"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7"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8"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9"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0"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4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2"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3"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44"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45"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046"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2</a:t>
                      </a:r>
                      <a:r>
                        <a:t>,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47"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04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49"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1"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52"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53"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54"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5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9"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6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2"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63"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64"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6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66"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6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6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7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7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7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078"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0</a:t>
                      </a:r>
                      <a:r>
                        <a:t>,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79"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08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81" name="Arrow"/>
          <p:cNvSpPr/>
          <p:nvPr/>
        </p:nvSpPr>
        <p:spPr>
          <a:xfrm>
            <a:off x="739077" y="7832564"/>
            <a:ext cx="755383"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3"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84"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85"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86"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87"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8"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9"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0"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1"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92"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3"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4"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95"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96"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097"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98"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99"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00"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1"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2"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3"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4"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05"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6"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7"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08"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09"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110"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11"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112"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13"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5"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16"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17"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18"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1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2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6"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27"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28"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29"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30"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31"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32"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3"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4"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5"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6" name="6"/>
          <p:cNvSpPr/>
          <p:nvPr/>
        </p:nvSpPr>
        <p:spPr>
          <a:xfrm>
            <a:off x="11917142" y="7290705"/>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37"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8"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9"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40"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41"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142"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a:t>
                      </a:r>
                      <a:r>
                        <a:rPr>
                          <a:solidFill>
                            <a:schemeClr val="accent4">
                              <a:hueOff val="102361"/>
                              <a:satOff val="14118"/>
                              <a:lumOff val="10675"/>
                            </a:schemeClr>
                          </a:solidFill>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43"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14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45"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utline"/>
          <p:cNvSpPr>
            <a:spLocks noGrp="1"/>
          </p:cNvSpPr>
          <p:nvPr>
            <p:ph type="title"/>
          </p:nvPr>
        </p:nvSpPr>
        <p:spPr>
          <a:xfrm>
            <a:off x="952500" y="-374252"/>
            <a:ext cx="11099800" cy="2159001"/>
          </a:xfrm>
          <a:prstGeom prst="rect">
            <a:avLst/>
          </a:prstGeom>
        </p:spPr>
        <p:txBody>
          <a:bodyPr/>
          <a:lstStyle>
            <a:lvl1pPr>
              <a:defRPr b="1"/>
            </a:lvl1pPr>
          </a:lstStyle>
          <a:p>
            <a:r>
              <a:rPr lang="en-US" dirty="0" err="1"/>
              <a:t>大纲</a:t>
            </a:r>
            <a:endParaRPr dirty="0"/>
          </a:p>
        </p:txBody>
      </p:sp>
      <p:sp>
        <p:nvSpPr>
          <p:cNvPr id="125" name="Discussion &amp; Examples of PQs…"/>
          <p:cNvSpPr>
            <a:spLocks noGrp="1"/>
          </p:cNvSpPr>
          <p:nvPr>
            <p:ph type="body" idx="1"/>
          </p:nvPr>
        </p:nvSpPr>
        <p:spPr>
          <a:xfrm>
            <a:off x="1123221" y="1312886"/>
            <a:ext cx="10758358" cy="8319025"/>
          </a:xfrm>
          <a:prstGeom prst="rect">
            <a:avLst/>
          </a:prstGeom>
        </p:spPr>
        <p:txBody>
          <a:bodyPr>
            <a:normAutofit/>
          </a:bodyPr>
          <a:lstStyle/>
          <a:p>
            <a:pPr marL="231139" indent="-231139" defTabSz="303783">
              <a:spcBef>
                <a:spcPts val="2000"/>
              </a:spcBef>
              <a:defRPr sz="3016"/>
            </a:pPr>
            <a:r>
              <a:rPr lang="zh-CN" altLang="en-US" dirty="0"/>
              <a:t>介绍优先队列</a:t>
            </a:r>
            <a:r>
              <a:rPr dirty="0">
                <a:solidFill>
                  <a:schemeClr val="accent4"/>
                </a:solidFill>
              </a:rPr>
              <a:t> </a:t>
            </a:r>
          </a:p>
          <a:p>
            <a:pPr marL="462279" lvl="1" indent="-231139" defTabSz="303783">
              <a:spcBef>
                <a:spcPts val="2000"/>
              </a:spcBef>
              <a:defRPr sz="3016"/>
            </a:pPr>
            <a:r>
              <a:rPr lang="zh-CN" altLang="en-US" sz="2400" dirty="0"/>
              <a:t>什么是优先队列</a:t>
            </a:r>
            <a:r>
              <a:rPr sz="2400" dirty="0"/>
              <a:t>PQ</a:t>
            </a:r>
            <a:r>
              <a:rPr lang="zh-CN" altLang="en-US" sz="2400" dirty="0"/>
              <a:t>？</a:t>
            </a:r>
            <a:endParaRPr sz="2400" dirty="0"/>
          </a:p>
          <a:p>
            <a:pPr marL="462279" lvl="1" indent="-231139" defTabSz="303783">
              <a:spcBef>
                <a:spcPts val="2000"/>
              </a:spcBef>
              <a:defRPr sz="3016"/>
            </a:pPr>
            <a:r>
              <a:rPr lang="zh-CN" altLang="en-US" sz="2400" dirty="0"/>
              <a:t>什么是堆</a:t>
            </a:r>
            <a:r>
              <a:rPr sz="2400" dirty="0"/>
              <a:t>heap</a:t>
            </a:r>
            <a:r>
              <a:rPr lang="zh-CN" altLang="en-US" sz="2400" dirty="0"/>
              <a:t>？</a:t>
            </a:r>
            <a:endParaRPr sz="2400" dirty="0"/>
          </a:p>
          <a:p>
            <a:pPr marL="462279" lvl="1" indent="-231139" defTabSz="303783">
              <a:spcBef>
                <a:spcPts val="2000"/>
              </a:spcBef>
              <a:defRPr sz="3016"/>
            </a:pPr>
            <a:r>
              <a:rPr lang="en-US" sz="2400" dirty="0" err="1"/>
              <a:t>PQ有哪些使用场景</a:t>
            </a:r>
            <a:r>
              <a:rPr lang="zh-CN" altLang="en-US" sz="2400" dirty="0"/>
              <a:t>？</a:t>
            </a:r>
            <a:endParaRPr sz="2400" dirty="0"/>
          </a:p>
          <a:p>
            <a:pPr marL="462279" lvl="1" indent="-231139" defTabSz="303783">
              <a:spcBef>
                <a:spcPts val="2000"/>
              </a:spcBef>
              <a:defRPr sz="3016"/>
            </a:pPr>
            <a:r>
              <a:rPr lang="zh-CN" altLang="en-US" sz="2400" dirty="0"/>
              <a:t>如何将最小堆</a:t>
            </a:r>
            <a:r>
              <a:rPr lang="en-US" altLang="zh-CN" sz="2400" dirty="0"/>
              <a:t>(</a:t>
            </a:r>
            <a:r>
              <a:rPr sz="2400" dirty="0"/>
              <a:t>Min PQ</a:t>
            </a:r>
            <a:r>
              <a:rPr lang="en-US" sz="2400" dirty="0"/>
              <a:t>)</a:t>
            </a:r>
            <a:r>
              <a:rPr lang="en-US" sz="2400" dirty="0" err="1"/>
              <a:t>转换成最大堆</a:t>
            </a:r>
            <a:r>
              <a:rPr lang="en-US" sz="2400" dirty="0"/>
              <a:t>(</a:t>
            </a:r>
            <a:r>
              <a:rPr sz="2400" dirty="0"/>
              <a:t>Max PQ</a:t>
            </a:r>
            <a:r>
              <a:rPr lang="en-US" sz="2400" dirty="0"/>
              <a:t>)</a:t>
            </a:r>
            <a:endParaRPr sz="2400" dirty="0"/>
          </a:p>
          <a:p>
            <a:pPr marL="462279" lvl="1" indent="-231139" defTabSz="303783">
              <a:spcBef>
                <a:spcPts val="2000"/>
              </a:spcBef>
              <a:defRPr sz="3016"/>
            </a:pPr>
            <a:r>
              <a:rPr lang="en-US" sz="2400" dirty="0" err="1"/>
              <a:t>复杂度分析</a:t>
            </a:r>
            <a:endParaRPr sz="2400" dirty="0"/>
          </a:p>
          <a:p>
            <a:pPr marL="231139" indent="-231139" defTabSz="303783">
              <a:spcBef>
                <a:spcPts val="2000"/>
              </a:spcBef>
              <a:defRPr sz="3016"/>
            </a:pPr>
            <a:r>
              <a:rPr lang="en-US" dirty="0" err="1"/>
              <a:t>二叉堆</a:t>
            </a:r>
            <a:r>
              <a:rPr lang="en-US" dirty="0"/>
              <a:t>(</a:t>
            </a:r>
            <a:r>
              <a:rPr lang="en" altLang="zh-CN" dirty="0"/>
              <a:t>Binary heap</a:t>
            </a:r>
            <a:r>
              <a:rPr lang="en-US" dirty="0"/>
              <a:t>)</a:t>
            </a:r>
            <a:r>
              <a:rPr lang="en-US" dirty="0" err="1"/>
              <a:t>实现细节</a:t>
            </a:r>
            <a:endParaRPr lang="en" dirty="0"/>
          </a:p>
          <a:p>
            <a:pPr marL="462279" lvl="1" indent="-231139" defTabSz="303783">
              <a:spcBef>
                <a:spcPts val="2000"/>
              </a:spcBef>
              <a:defRPr sz="3016"/>
            </a:pPr>
            <a:r>
              <a:rPr lang="en" sz="2400" dirty="0" err="1"/>
              <a:t>堆元素下沉和上浮</a:t>
            </a:r>
            <a:r>
              <a:rPr lang="en" sz="2400" dirty="0"/>
              <a:t>(Heap sinking &amp; swimming)</a:t>
            </a:r>
          </a:p>
          <a:p>
            <a:pPr marL="462279" lvl="1" indent="-231139" defTabSz="303783">
              <a:spcBef>
                <a:spcPts val="2000"/>
              </a:spcBef>
              <a:defRPr sz="3016"/>
            </a:pPr>
            <a:r>
              <a:rPr lang="en-US" sz="2400" dirty="0" err="1"/>
              <a:t>向PQ添加元素</a:t>
            </a:r>
            <a:endParaRPr lang="en-US" sz="2400" dirty="0"/>
          </a:p>
          <a:p>
            <a:pPr marL="462279" lvl="1" indent="-231139" defTabSz="303783">
              <a:spcBef>
                <a:spcPts val="2000"/>
              </a:spcBef>
              <a:defRPr sz="3016"/>
            </a:pPr>
            <a:r>
              <a:rPr lang="en" sz="2400" dirty="0" err="1"/>
              <a:t>从PQ移除元素</a:t>
            </a:r>
            <a:endParaRPr lang="en" sz="2400" dirty="0"/>
          </a:p>
          <a:p>
            <a:pPr marL="231139" indent="-231139" defTabSz="303783">
              <a:spcBef>
                <a:spcPts val="2000"/>
              </a:spcBef>
              <a:defRPr sz="3016"/>
            </a:pPr>
            <a:r>
              <a:rPr lang="en" dirty="0" err="1"/>
              <a:t>代码实现</a:t>
            </a:r>
            <a:endParaRPr lang="en"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5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0"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2" name="14"/>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4" name="22"/>
          <p:cNvSpPr/>
          <p:nvPr/>
        </p:nvSpPr>
        <p:spPr>
          <a:xfrm>
            <a:off x="1105899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65"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6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6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1"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7"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48"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49"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50"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51"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2"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3"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4"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5"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5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7"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8"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59"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60"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61"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62"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63"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64"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5"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6"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7"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8"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6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0"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1"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72"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73"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174"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a:t>
                      </a:r>
                      <a:r>
                        <a:rPr>
                          <a:solidFill>
                            <a:schemeClr val="accent4">
                              <a:hueOff val="102361"/>
                              <a:satOff val="14118"/>
                              <a:lumOff val="10675"/>
                            </a:schemeClr>
                          </a:solidFill>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75"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176"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77"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9"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80"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81"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82"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83"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4"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5"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6"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7"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8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9"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0"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91"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92"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93"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94"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95"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96"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7"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8"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9"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0"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0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2"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3"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04"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05"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206"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07"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20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209"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1"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12"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13"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14"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1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9" name="11"/>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2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2"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23"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24"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22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26"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2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2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3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3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3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238"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39"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24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43"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44"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45"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4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0"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5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5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55"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5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5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5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5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3"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6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6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6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26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0</a:t>
                      </a:r>
                      <a:r>
                        <a:t>,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7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27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272"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4"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75"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76"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77"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7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2"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83"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4"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5"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86"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87"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8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8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90"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9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5" name="6"/>
          <p:cNvSpPr/>
          <p:nvPr/>
        </p:nvSpPr>
        <p:spPr>
          <a:xfrm>
            <a:off x="11917142" y="7290705"/>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96"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7"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8"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99"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00"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01"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6</a:t>
                      </a:r>
                      <a:r>
                        <a:t>,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02"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303"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04"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6"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07"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08"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09"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1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5"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16"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17"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1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1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20"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2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5"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2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2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2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3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33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32"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4"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35"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36"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37"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3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2"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3"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44"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45"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4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47"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4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4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4"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55"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56"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57"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58"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35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60"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63"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64"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65"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6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1"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72"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73"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74"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75"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76"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77"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8"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9"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0"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8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8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85"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86"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387"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88"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0"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91"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92"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93"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94"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5"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6"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7"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9"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0"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0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40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03"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0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0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1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41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413"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414"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41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416"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8"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19"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20" name="11"/>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21"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2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7"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28"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29"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43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
        <p:nvSpPr>
          <p:cNvPr id="543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43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3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3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3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4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44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443"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What is a Heap?"/>
          <p:cNvSpPr>
            <a:spLocks noGrp="1"/>
          </p:cNvSpPr>
          <p:nvPr>
            <p:ph type="title"/>
          </p:nvPr>
        </p:nvSpPr>
        <p:spPr>
          <a:xfrm>
            <a:off x="1053118" y="254000"/>
            <a:ext cx="10999182" cy="2159000"/>
          </a:xfrm>
          <a:prstGeom prst="rect">
            <a:avLst/>
          </a:prstGeom>
        </p:spPr>
        <p:txBody>
          <a:bodyPr/>
          <a:lstStyle>
            <a:lvl1pPr>
              <a:defRPr b="1"/>
            </a:lvl1pPr>
          </a:lstStyle>
          <a:p>
            <a:r>
              <a:rPr lang="zh-CN" altLang="en-US" dirty="0"/>
              <a:t>什么是堆？</a:t>
            </a:r>
            <a:endParaRPr dirty="0"/>
          </a:p>
        </p:txBody>
      </p:sp>
      <p:sp>
        <p:nvSpPr>
          <p:cNvPr id="376" name="A heap is a tree based DS that satisfies the heap invariant (also called heap property): If A is a parent node of B then A is ordered with respect to B for all nodes A, B in the heap."/>
          <p:cNvSpPr/>
          <p:nvPr/>
        </p:nvSpPr>
        <p:spPr>
          <a:xfrm>
            <a:off x="952500" y="2287555"/>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000"/>
            </a:pPr>
            <a:r>
              <a:rPr lang="zh-CN" altLang="en-US" dirty="0"/>
              <a:t>一个堆是一个基于</a:t>
            </a:r>
            <a:r>
              <a:rPr lang="zh-CN" altLang="en-US" b="1" dirty="0">
                <a:solidFill>
                  <a:srgbClr val="11DBE2"/>
                </a:solidFill>
              </a:rPr>
              <a:t>树</a:t>
            </a:r>
            <a:r>
              <a:rPr lang="zh-CN" altLang="en-US" dirty="0"/>
              <a:t>的数据结构，它满足</a:t>
            </a:r>
            <a:r>
              <a:rPr lang="zh-CN" altLang="en-US" b="1" dirty="0">
                <a:solidFill>
                  <a:srgbClr val="11DBE2"/>
                </a:solidFill>
              </a:rPr>
              <a:t>堆不变式</a:t>
            </a:r>
            <a:r>
              <a:rPr lang="en-US" altLang="zh-CN" b="1" dirty="0">
                <a:solidFill>
                  <a:srgbClr val="11DBE2"/>
                </a:solidFill>
              </a:rPr>
              <a:t>(heap invariant</a:t>
            </a:r>
            <a:r>
              <a:rPr lang="zh-CN" altLang="en-US" dirty="0"/>
              <a:t>，也称堆属性</a:t>
            </a:r>
            <a:r>
              <a:rPr lang="en-US" altLang="zh-CN" dirty="0"/>
              <a:t>)</a:t>
            </a:r>
            <a:r>
              <a:rPr lang="zh-CN" altLang="en-US" dirty="0"/>
              <a:t>：对于堆中的所有的节点</a:t>
            </a:r>
            <a:r>
              <a:rPr lang="en-US" altLang="zh-CN" dirty="0"/>
              <a:t>A</a:t>
            </a:r>
            <a:r>
              <a:rPr lang="zh-CN" altLang="en-US" dirty="0"/>
              <a:t>和</a:t>
            </a:r>
            <a:r>
              <a:rPr lang="en-US" altLang="zh-CN" dirty="0"/>
              <a:t>B</a:t>
            </a:r>
            <a:r>
              <a:rPr lang="zh-CN" altLang="en-US" dirty="0"/>
              <a:t>，如果</a:t>
            </a:r>
            <a:r>
              <a:rPr lang="en-US" altLang="zh-CN" dirty="0"/>
              <a:t>A</a:t>
            </a:r>
            <a:r>
              <a:rPr lang="zh-CN" altLang="en-US" dirty="0"/>
              <a:t>节点是</a:t>
            </a:r>
            <a:r>
              <a:rPr lang="en-US" altLang="zh-CN" dirty="0"/>
              <a:t>B</a:t>
            </a:r>
            <a:r>
              <a:rPr lang="zh-CN" altLang="en-US" dirty="0"/>
              <a:t>节点的一个父节点，那么</a:t>
            </a:r>
            <a:r>
              <a:rPr lang="en-US" altLang="zh-CN" dirty="0"/>
              <a:t>A</a:t>
            </a:r>
            <a:r>
              <a:rPr lang="zh-CN" altLang="en-US" dirty="0"/>
              <a:t>和</a:t>
            </a:r>
            <a:r>
              <a:rPr lang="en-US" altLang="zh-CN" dirty="0"/>
              <a:t>B</a:t>
            </a:r>
            <a:r>
              <a:rPr lang="zh-CN" altLang="en-US" dirty="0"/>
              <a:t>之间需要保持某种顺序性。</a:t>
            </a:r>
            <a:endParaRPr dirty="0"/>
          </a:p>
        </p:txBody>
      </p:sp>
      <p:sp>
        <p:nvSpPr>
          <p:cNvPr id="377" name="8"/>
          <p:cNvSpPr/>
          <p:nvPr/>
        </p:nvSpPr>
        <p:spPr>
          <a:xfrm>
            <a:off x="2402511" y="496347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8" name="0"/>
          <p:cNvSpPr/>
          <p:nvPr/>
        </p:nvSpPr>
        <p:spPr>
          <a:xfrm>
            <a:off x="9304120" y="480006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9" name="2"/>
          <p:cNvSpPr/>
          <p:nvPr/>
        </p:nvSpPr>
        <p:spPr>
          <a:xfrm>
            <a:off x="8087809" y="6211971"/>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0" name="3"/>
          <p:cNvSpPr/>
          <p:nvPr/>
        </p:nvSpPr>
        <p:spPr>
          <a:xfrm>
            <a:off x="10696557" y="6211971"/>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1" name="6"/>
          <p:cNvSpPr/>
          <p:nvPr/>
        </p:nvSpPr>
        <p:spPr>
          <a:xfrm>
            <a:off x="10073572" y="763779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2" name="4"/>
          <p:cNvSpPr/>
          <p:nvPr/>
        </p:nvSpPr>
        <p:spPr>
          <a:xfrm>
            <a:off x="11494755" y="762064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3" name="7"/>
          <p:cNvSpPr/>
          <p:nvPr/>
        </p:nvSpPr>
        <p:spPr>
          <a:xfrm>
            <a:off x="1487503" y="6166784"/>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4" name="6"/>
          <p:cNvSpPr/>
          <p:nvPr/>
        </p:nvSpPr>
        <p:spPr>
          <a:xfrm>
            <a:off x="3317520" y="6166784"/>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5" name="3"/>
          <p:cNvSpPr/>
          <p:nvPr/>
        </p:nvSpPr>
        <p:spPr>
          <a:xfrm>
            <a:off x="747709" y="7451689"/>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6" name="2"/>
          <p:cNvSpPr/>
          <p:nvPr/>
        </p:nvSpPr>
        <p:spPr>
          <a:xfrm>
            <a:off x="1915804" y="7468838"/>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7" name="4"/>
          <p:cNvSpPr/>
          <p:nvPr/>
        </p:nvSpPr>
        <p:spPr>
          <a:xfrm>
            <a:off x="7464369" y="7637794"/>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8" name="5"/>
          <p:cNvSpPr/>
          <p:nvPr/>
        </p:nvSpPr>
        <p:spPr>
          <a:xfrm>
            <a:off x="8652388" y="762064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9" name="5"/>
          <p:cNvSpPr/>
          <p:nvPr/>
        </p:nvSpPr>
        <p:spPr>
          <a:xfrm>
            <a:off x="3317520" y="7468838"/>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0" name="Line"/>
          <p:cNvSpPr/>
          <p:nvPr/>
        </p:nvSpPr>
        <p:spPr>
          <a:xfrm flipV="1">
            <a:off x="2163991" y="5798967"/>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 name="Line"/>
          <p:cNvSpPr/>
          <p:nvPr/>
        </p:nvSpPr>
        <p:spPr>
          <a:xfrm flipV="1">
            <a:off x="1394153" y="699276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 name="Line"/>
          <p:cNvSpPr/>
          <p:nvPr/>
        </p:nvSpPr>
        <p:spPr>
          <a:xfrm flipV="1">
            <a:off x="8095347" y="7068589"/>
            <a:ext cx="241136" cy="5755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 name="Line"/>
          <p:cNvSpPr/>
          <p:nvPr/>
        </p:nvSpPr>
        <p:spPr>
          <a:xfrm flipV="1">
            <a:off x="8848868" y="5605846"/>
            <a:ext cx="590377" cy="5903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 name="Line"/>
          <p:cNvSpPr/>
          <p:nvPr/>
        </p:nvSpPr>
        <p:spPr>
          <a:xfrm flipH="1" flipV="1">
            <a:off x="10105993" y="5526471"/>
            <a:ext cx="749128" cy="7491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 name="Line"/>
          <p:cNvSpPr/>
          <p:nvPr/>
        </p:nvSpPr>
        <p:spPr>
          <a:xfrm flipH="1" flipV="1">
            <a:off x="11382343" y="7066262"/>
            <a:ext cx="297434"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 name="Line"/>
          <p:cNvSpPr/>
          <p:nvPr/>
        </p:nvSpPr>
        <p:spPr>
          <a:xfrm flipV="1">
            <a:off x="10656739" y="7066262"/>
            <a:ext cx="276573"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 name="Line"/>
          <p:cNvSpPr/>
          <p:nvPr/>
        </p:nvSpPr>
        <p:spPr>
          <a:xfrm flipH="1" flipV="1">
            <a:off x="2084767" y="6960869"/>
            <a:ext cx="151820" cy="51663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 name="Line"/>
          <p:cNvSpPr/>
          <p:nvPr/>
        </p:nvSpPr>
        <p:spPr>
          <a:xfrm flipH="1" flipV="1">
            <a:off x="3105847" y="5797298"/>
            <a:ext cx="369919"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 name="Line"/>
          <p:cNvSpPr/>
          <p:nvPr/>
        </p:nvSpPr>
        <p:spPr>
          <a:xfrm flipV="1">
            <a:off x="3748997" y="707912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 name="Line"/>
          <p:cNvSpPr/>
          <p:nvPr/>
        </p:nvSpPr>
        <p:spPr>
          <a:xfrm flipH="1" flipV="1">
            <a:off x="8781817" y="7047423"/>
            <a:ext cx="144268" cy="5924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 name="Max Heap"/>
          <p:cNvSpPr/>
          <p:nvPr/>
        </p:nvSpPr>
        <p:spPr>
          <a:xfrm>
            <a:off x="2090197" y="8705639"/>
            <a:ext cx="148758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rPr lang="zh-CN" altLang="en-US" dirty="0"/>
              <a:t>最大堆</a:t>
            </a:r>
            <a:endParaRPr dirty="0"/>
          </a:p>
        </p:txBody>
      </p:sp>
      <p:sp>
        <p:nvSpPr>
          <p:cNvPr id="402" name="Min Heap"/>
          <p:cNvSpPr/>
          <p:nvPr/>
        </p:nvSpPr>
        <p:spPr>
          <a:xfrm>
            <a:off x="9116270" y="8701024"/>
            <a:ext cx="148758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rPr lang="zh-CN" altLang="en-US" dirty="0"/>
              <a:t>最小堆</a:t>
            </a:r>
            <a:endParaRPr dirty="0"/>
          </a:p>
        </p:txBody>
      </p:sp>
      <p:sp>
        <p:nvSpPr>
          <p:cNvPr id="403" name="Root of tree"/>
          <p:cNvSpPr/>
          <p:nvPr/>
        </p:nvSpPr>
        <p:spPr>
          <a:xfrm>
            <a:off x="5848779" y="4949415"/>
            <a:ext cx="872034"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zh-CN" altLang="en-US" dirty="0"/>
              <a:t>树根</a:t>
            </a:r>
            <a:endParaRPr dirty="0"/>
          </a:p>
        </p:txBody>
      </p:sp>
      <p:sp>
        <p:nvSpPr>
          <p:cNvPr id="404" name="Arrow"/>
          <p:cNvSpPr/>
          <p:nvPr/>
        </p:nvSpPr>
        <p:spPr>
          <a:xfrm>
            <a:off x="8023152" y="5067270"/>
            <a:ext cx="1097824"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5" name="Arrow"/>
          <p:cNvSpPr/>
          <p:nvPr/>
        </p:nvSpPr>
        <p:spPr>
          <a:xfrm flipH="1">
            <a:off x="3439693" y="506727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8"/>
          <p:cNvSpPr/>
          <p:nvPr/>
        </p:nvSpPr>
        <p:spPr>
          <a:xfrm>
            <a:off x="5866724" y="263384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0" name="7"/>
          <p:cNvSpPr/>
          <p:nvPr/>
        </p:nvSpPr>
        <p:spPr>
          <a:xfrm>
            <a:off x="4951715" y="383714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1" name="3"/>
          <p:cNvSpPr/>
          <p:nvPr/>
        </p:nvSpPr>
        <p:spPr>
          <a:xfrm>
            <a:off x="4211921" y="51220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2" name="2"/>
          <p:cNvSpPr/>
          <p:nvPr/>
        </p:nvSpPr>
        <p:spPr>
          <a:xfrm>
            <a:off x="5380017" y="513920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 name="Line"/>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 name="Line"/>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 name="Line"/>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 name="Line"/>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 name="7"/>
          <p:cNvSpPr/>
          <p:nvPr/>
        </p:nvSpPr>
        <p:spPr>
          <a:xfrm>
            <a:off x="7072615" y="38865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8" name="3"/>
          <p:cNvSpPr/>
          <p:nvPr/>
        </p:nvSpPr>
        <p:spPr>
          <a:xfrm>
            <a:off x="6396321" y="51855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9" name="2"/>
          <p:cNvSpPr/>
          <p:nvPr/>
        </p:nvSpPr>
        <p:spPr>
          <a:xfrm>
            <a:off x="7564416" y="52027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0" name="Line"/>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 name="Line"/>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 name="3"/>
          <p:cNvSpPr/>
          <p:nvPr/>
        </p:nvSpPr>
        <p:spPr>
          <a:xfrm>
            <a:off x="6859871" y="6519054"/>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3" name="2"/>
          <p:cNvSpPr/>
          <p:nvPr/>
        </p:nvSpPr>
        <p:spPr>
          <a:xfrm>
            <a:off x="8027966" y="65362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 name="Line"/>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 name="Line"/>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 name="3"/>
          <p:cNvSpPr/>
          <p:nvPr/>
        </p:nvSpPr>
        <p:spPr>
          <a:xfrm>
            <a:off x="3488021" y="64301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7" name="2"/>
          <p:cNvSpPr/>
          <p:nvPr/>
        </p:nvSpPr>
        <p:spPr>
          <a:xfrm>
            <a:off x="4656116" y="64473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 name="Line"/>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 name="Line"/>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435" name="8"/>
          <p:cNvSpPr/>
          <p:nvPr/>
        </p:nvSpPr>
        <p:spPr>
          <a:xfrm>
            <a:off x="5866724" y="263384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6" name="7"/>
          <p:cNvSpPr/>
          <p:nvPr/>
        </p:nvSpPr>
        <p:spPr>
          <a:xfrm>
            <a:off x="4951715" y="383714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7" name="3"/>
          <p:cNvSpPr/>
          <p:nvPr/>
        </p:nvSpPr>
        <p:spPr>
          <a:xfrm>
            <a:off x="4211921" y="51220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8" name="2"/>
          <p:cNvSpPr/>
          <p:nvPr/>
        </p:nvSpPr>
        <p:spPr>
          <a:xfrm>
            <a:off x="5380017" y="513920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 name="Line"/>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 name="Line"/>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 name="Line"/>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 name="Line"/>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 name="7"/>
          <p:cNvSpPr/>
          <p:nvPr/>
        </p:nvSpPr>
        <p:spPr>
          <a:xfrm>
            <a:off x="7072615" y="38865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4" name="3"/>
          <p:cNvSpPr/>
          <p:nvPr/>
        </p:nvSpPr>
        <p:spPr>
          <a:xfrm>
            <a:off x="6396321" y="51855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 name="2"/>
          <p:cNvSpPr/>
          <p:nvPr/>
        </p:nvSpPr>
        <p:spPr>
          <a:xfrm>
            <a:off x="7564416" y="5202703"/>
            <a:ext cx="862955" cy="862954"/>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 name="Line"/>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 name="3"/>
          <p:cNvSpPr/>
          <p:nvPr/>
        </p:nvSpPr>
        <p:spPr>
          <a:xfrm>
            <a:off x="6859871" y="6519054"/>
            <a:ext cx="862954" cy="862954"/>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9" name="2"/>
          <p:cNvSpPr/>
          <p:nvPr/>
        </p:nvSpPr>
        <p:spPr>
          <a:xfrm>
            <a:off x="8027966" y="65362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 name="Line"/>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 name="Line"/>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 name="3"/>
          <p:cNvSpPr/>
          <p:nvPr/>
        </p:nvSpPr>
        <p:spPr>
          <a:xfrm>
            <a:off x="3488021" y="64301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3" name="2"/>
          <p:cNvSpPr/>
          <p:nvPr/>
        </p:nvSpPr>
        <p:spPr>
          <a:xfrm>
            <a:off x="4656116" y="64473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 name="Line"/>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 name="Line"/>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 name="No, we have a violation of…"/>
          <p:cNvSpPr/>
          <p:nvPr/>
        </p:nvSpPr>
        <p:spPr>
          <a:xfrm>
            <a:off x="2553594" y="8256905"/>
            <a:ext cx="748923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这个不是堆，因为它违反了堆不变式</a:t>
            </a:r>
            <a:endParaRPr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0"/>
          <p:cNvSpPr/>
          <p:nvPr/>
        </p:nvSpPr>
        <p:spPr>
          <a:xfrm>
            <a:off x="8810413" y="219623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9" name="1"/>
          <p:cNvSpPr/>
          <p:nvPr/>
        </p:nvSpPr>
        <p:spPr>
          <a:xfrm>
            <a:off x="5763412" y="348282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0" name="1"/>
          <p:cNvSpPr/>
          <p:nvPr/>
        </p:nvSpPr>
        <p:spPr>
          <a:xfrm>
            <a:off x="7191771" y="3513495"/>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1" name="2"/>
          <p:cNvSpPr/>
          <p:nvPr/>
        </p:nvSpPr>
        <p:spPr>
          <a:xfrm>
            <a:off x="4081141" y="4688815"/>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 name="2"/>
          <p:cNvSpPr/>
          <p:nvPr/>
        </p:nvSpPr>
        <p:spPr>
          <a:xfrm>
            <a:off x="7191771" y="4788728"/>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3"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 name="3"/>
          <p:cNvSpPr/>
          <p:nvPr/>
        </p:nvSpPr>
        <p:spPr>
          <a:xfrm>
            <a:off x="4081141" y="6002858"/>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7"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 name="1"/>
          <p:cNvSpPr/>
          <p:nvPr/>
        </p:nvSpPr>
        <p:spPr>
          <a:xfrm>
            <a:off x="8810413" y="3513495"/>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9"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 name="2"/>
          <p:cNvSpPr/>
          <p:nvPr/>
        </p:nvSpPr>
        <p:spPr>
          <a:xfrm>
            <a:off x="5763412" y="4775427"/>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1"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Yes! This is a tree and it…"/>
          <p:cNvSpPr/>
          <p:nvPr/>
        </p:nvSpPr>
        <p:spPr>
          <a:xfrm>
            <a:off x="1247963" y="7840214"/>
            <a:ext cx="11258583"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合法！这是一颗树并且满足堆不变式。这种形式的堆也叫二项堆。</a:t>
            </a:r>
            <a:endParaRPr lang="en-US" dirty="0"/>
          </a:p>
        </p:txBody>
      </p:sp>
      <p:sp>
        <p:nvSpPr>
          <p:cNvPr id="476" name="0"/>
          <p:cNvSpPr/>
          <p:nvPr/>
        </p:nvSpPr>
        <p:spPr>
          <a:xfrm>
            <a:off x="8810413" y="219623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300" b="1">
                <a:latin typeface="Helvetica"/>
                <a:ea typeface="Helvetica"/>
                <a:cs typeface="Helvetica"/>
                <a:sym typeface="Helvetica"/>
              </a:defRPr>
            </a:lvl1pPr>
          </a:lstStyle>
          <a:p>
            <a:r>
              <a:t>0</a:t>
            </a:r>
          </a:p>
        </p:txBody>
      </p:sp>
      <p:sp>
        <p:nvSpPr>
          <p:cNvPr id="477" name="7"/>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8" name="6"/>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9" name="32"/>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32</a:t>
            </a:r>
          </a:p>
        </p:txBody>
      </p:sp>
      <p:sp>
        <p:nvSpPr>
          <p:cNvPr id="480" name="11"/>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1"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 name="53"/>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53</a:t>
            </a:r>
          </a:p>
        </p:txBody>
      </p:sp>
      <p:sp>
        <p:nvSpPr>
          <p:cNvPr id="485"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 name="11"/>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7"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 name="11"/>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9"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 name="0"/>
          <p:cNvSpPr/>
          <p:nvPr/>
        </p:nvSpPr>
        <p:spPr>
          <a:xfrm>
            <a:off x="8810413" y="2196237"/>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2" name="1"/>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3" name="1"/>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4" name="2"/>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5" name="2"/>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 name="3"/>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0"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 name="1"/>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2"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 name="2"/>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4"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0"/>
          <p:cNvSpPr/>
          <p:nvPr/>
        </p:nvSpPr>
        <p:spPr>
          <a:xfrm>
            <a:off x="6121723" y="252647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11"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12" name="2"/>
          <p:cNvSpPr/>
          <p:nvPr/>
        </p:nvSpPr>
        <p:spPr>
          <a:xfrm>
            <a:off x="4690856" y="38992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2</a:t>
            </a:r>
          </a:p>
        </p:txBody>
      </p:sp>
      <p:sp>
        <p:nvSpPr>
          <p:cNvPr id="513" name="3"/>
          <p:cNvSpPr/>
          <p:nvPr/>
        </p:nvSpPr>
        <p:spPr>
          <a:xfrm>
            <a:off x="6121723" y="385574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3</a:t>
            </a:r>
          </a:p>
        </p:txBody>
      </p:sp>
      <p:sp>
        <p:nvSpPr>
          <p:cNvPr id="514" name="6"/>
          <p:cNvSpPr/>
          <p:nvPr/>
        </p:nvSpPr>
        <p:spPr>
          <a:xfrm>
            <a:off x="7552590" y="389922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15" name="5"/>
          <p:cNvSpPr/>
          <p:nvPr/>
        </p:nvSpPr>
        <p:spPr>
          <a:xfrm>
            <a:off x="3056789" y="5228489"/>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5</a:t>
            </a:r>
          </a:p>
        </p:txBody>
      </p:sp>
      <p:sp>
        <p:nvSpPr>
          <p:cNvPr id="516" name="7"/>
          <p:cNvSpPr/>
          <p:nvPr/>
        </p:nvSpPr>
        <p:spPr>
          <a:xfrm>
            <a:off x="8966523" y="522848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17" name="6"/>
          <p:cNvSpPr/>
          <p:nvPr/>
        </p:nvSpPr>
        <p:spPr>
          <a:xfrm>
            <a:off x="1642856"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18" name="11"/>
          <p:cNvSpPr/>
          <p:nvPr/>
        </p:nvSpPr>
        <p:spPr>
          <a:xfrm>
            <a:off x="3056789"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11</a:t>
            </a:r>
          </a:p>
        </p:txBody>
      </p:sp>
      <p:sp>
        <p:nvSpPr>
          <p:cNvPr id="519" name="7"/>
          <p:cNvSpPr/>
          <p:nvPr/>
        </p:nvSpPr>
        <p:spPr>
          <a:xfrm>
            <a:off x="4470723"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20" name="6"/>
          <p:cNvSpPr/>
          <p:nvPr/>
        </p:nvSpPr>
        <p:spPr>
          <a:xfrm>
            <a:off x="6121723" y="518500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21" name="7"/>
          <p:cNvSpPr/>
          <p:nvPr/>
        </p:nvSpPr>
        <p:spPr>
          <a:xfrm>
            <a:off x="75525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22" name="8"/>
          <p:cNvSpPr/>
          <p:nvPr/>
        </p:nvSpPr>
        <p:spPr>
          <a:xfrm>
            <a:off x="89665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8</a:t>
            </a:r>
          </a:p>
        </p:txBody>
      </p:sp>
      <p:sp>
        <p:nvSpPr>
          <p:cNvPr id="523" name="9"/>
          <p:cNvSpPr/>
          <p:nvPr/>
        </p:nvSpPr>
        <p:spPr>
          <a:xfrm>
            <a:off x="101560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9</a:t>
            </a:r>
          </a:p>
        </p:txBody>
      </p:sp>
      <p:sp>
        <p:nvSpPr>
          <p:cNvPr id="524" name="6"/>
          <p:cNvSpPr/>
          <p:nvPr/>
        </p:nvSpPr>
        <p:spPr>
          <a:xfrm>
            <a:off x="61217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25" name="Line"/>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 name="Line"/>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 name="Line"/>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 name="Line"/>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 name="Line"/>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 name="Line"/>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 name="Line"/>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 name="Line"/>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 name="Line"/>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 name="Line"/>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 name="Line"/>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 name="Line"/>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 name="Line"/>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0"/>
          <p:cNvSpPr/>
          <p:nvPr/>
        </p:nvSpPr>
        <p:spPr>
          <a:xfrm>
            <a:off x="6121723" y="252647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41" name="2"/>
          <p:cNvSpPr/>
          <p:nvPr/>
        </p:nvSpPr>
        <p:spPr>
          <a:xfrm>
            <a:off x="4690856" y="38992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2</a:t>
            </a:r>
          </a:p>
        </p:txBody>
      </p:sp>
      <p:sp>
        <p:nvSpPr>
          <p:cNvPr id="542" name="3"/>
          <p:cNvSpPr/>
          <p:nvPr/>
        </p:nvSpPr>
        <p:spPr>
          <a:xfrm>
            <a:off x="6121723" y="385574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3</a:t>
            </a:r>
          </a:p>
        </p:txBody>
      </p:sp>
      <p:sp>
        <p:nvSpPr>
          <p:cNvPr id="543" name="6"/>
          <p:cNvSpPr/>
          <p:nvPr/>
        </p:nvSpPr>
        <p:spPr>
          <a:xfrm>
            <a:off x="7552590" y="389922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44" name="5"/>
          <p:cNvSpPr/>
          <p:nvPr/>
        </p:nvSpPr>
        <p:spPr>
          <a:xfrm>
            <a:off x="3056789" y="5228489"/>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5</a:t>
            </a:r>
          </a:p>
        </p:txBody>
      </p:sp>
      <p:sp>
        <p:nvSpPr>
          <p:cNvPr id="545" name="7"/>
          <p:cNvSpPr/>
          <p:nvPr/>
        </p:nvSpPr>
        <p:spPr>
          <a:xfrm>
            <a:off x="8966523" y="522848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46" name="6"/>
          <p:cNvSpPr/>
          <p:nvPr/>
        </p:nvSpPr>
        <p:spPr>
          <a:xfrm>
            <a:off x="1642856"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47" name="11"/>
          <p:cNvSpPr/>
          <p:nvPr/>
        </p:nvSpPr>
        <p:spPr>
          <a:xfrm>
            <a:off x="3056789"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11</a:t>
            </a:r>
          </a:p>
        </p:txBody>
      </p:sp>
      <p:sp>
        <p:nvSpPr>
          <p:cNvPr id="548" name="7"/>
          <p:cNvSpPr/>
          <p:nvPr/>
        </p:nvSpPr>
        <p:spPr>
          <a:xfrm>
            <a:off x="4470723"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49" name="6"/>
          <p:cNvSpPr/>
          <p:nvPr/>
        </p:nvSpPr>
        <p:spPr>
          <a:xfrm>
            <a:off x="6121723" y="518500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50" name="7"/>
          <p:cNvSpPr/>
          <p:nvPr/>
        </p:nvSpPr>
        <p:spPr>
          <a:xfrm>
            <a:off x="75525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51" name="8"/>
          <p:cNvSpPr/>
          <p:nvPr/>
        </p:nvSpPr>
        <p:spPr>
          <a:xfrm>
            <a:off x="89665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8</a:t>
            </a:r>
          </a:p>
        </p:txBody>
      </p:sp>
      <p:sp>
        <p:nvSpPr>
          <p:cNvPr id="552" name="9"/>
          <p:cNvSpPr/>
          <p:nvPr/>
        </p:nvSpPr>
        <p:spPr>
          <a:xfrm>
            <a:off x="101560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9</a:t>
            </a:r>
          </a:p>
        </p:txBody>
      </p:sp>
      <p:sp>
        <p:nvSpPr>
          <p:cNvPr id="553" name="6"/>
          <p:cNvSpPr/>
          <p:nvPr/>
        </p:nvSpPr>
        <p:spPr>
          <a:xfrm>
            <a:off x="61217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54" name="Line"/>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 name="Line"/>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 name="Line"/>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 name="Line"/>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 name="Line"/>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 name="Line"/>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 name="Line"/>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 name="Line"/>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 name="Line"/>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 name="Line"/>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 name="Line"/>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 name="Yes!"/>
          <p:cNvSpPr/>
          <p:nvPr/>
        </p:nvSpPr>
        <p:spPr>
          <a:xfrm>
            <a:off x="5809406" y="807810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合法！</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8"/>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2" name="6"/>
          <p:cNvSpPr/>
          <p:nvPr/>
        </p:nvSpPr>
        <p:spPr>
          <a:xfrm>
            <a:off x="7092821"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 name="6"/>
          <p:cNvSpPr/>
          <p:nvPr/>
        </p:nvSpPr>
        <p:spPr>
          <a:xfrm>
            <a:off x="5023625"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6" name="4"/>
          <p:cNvSpPr/>
          <p:nvPr/>
        </p:nvSpPr>
        <p:spPr>
          <a:xfrm>
            <a:off x="6008479" y="530892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7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80" name="2"/>
          <p:cNvSpPr/>
          <p:nvPr/>
        </p:nvSpPr>
        <p:spPr>
          <a:xfrm>
            <a:off x="8035999" y="53089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81" name="2"/>
          <p:cNvSpPr/>
          <p:nvPr/>
        </p:nvSpPr>
        <p:spPr>
          <a:xfrm>
            <a:off x="3980958" y="53089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82"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No. This structure is not a tree because…"/>
          <p:cNvSpPr/>
          <p:nvPr/>
        </p:nvSpPr>
        <p:spPr>
          <a:xfrm>
            <a:off x="341396" y="7271289"/>
            <a:ext cx="1256754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err="1"/>
              <a:t>非法</a:t>
            </a:r>
            <a:r>
              <a:rPr lang="zh-CN" altLang="en-US" dirty="0"/>
              <a:t>。这个结构并不是树，因为它含有环。堆必须是树结构。</a:t>
            </a:r>
            <a:endParaRPr lang="en-US" dirty="0"/>
          </a:p>
        </p:txBody>
      </p:sp>
      <p:sp>
        <p:nvSpPr>
          <p:cNvPr id="586"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87" name="8"/>
          <p:cNvSpPr/>
          <p:nvPr/>
        </p:nvSpPr>
        <p:spPr>
          <a:xfrm>
            <a:off x="6008479" y="300222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8" name="6"/>
          <p:cNvSpPr/>
          <p:nvPr/>
        </p:nvSpPr>
        <p:spPr>
          <a:xfrm>
            <a:off x="7092821"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9"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 name="6"/>
          <p:cNvSpPr/>
          <p:nvPr/>
        </p:nvSpPr>
        <p:spPr>
          <a:xfrm>
            <a:off x="5023625"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2" name="4"/>
          <p:cNvSpPr/>
          <p:nvPr/>
        </p:nvSpPr>
        <p:spPr>
          <a:xfrm>
            <a:off x="6008479" y="530892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3"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 name="2"/>
          <p:cNvSpPr/>
          <p:nvPr/>
        </p:nvSpPr>
        <p:spPr>
          <a:xfrm>
            <a:off x="8035999" y="53089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96" name="2"/>
          <p:cNvSpPr/>
          <p:nvPr/>
        </p:nvSpPr>
        <p:spPr>
          <a:xfrm>
            <a:off x="3980958" y="53089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97"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iscussion…"/>
          <p:cNvSpPr>
            <a:spLocks noGrp="1"/>
          </p:cNvSpPr>
          <p:nvPr>
            <p:ph type="title"/>
          </p:nvPr>
        </p:nvSpPr>
        <p:spPr>
          <a:xfrm>
            <a:off x="-1517761" y="2157446"/>
            <a:ext cx="16040321" cy="4360473"/>
          </a:xfrm>
          <a:prstGeom prst="rect">
            <a:avLst/>
          </a:prstGeom>
        </p:spPr>
        <p:txBody>
          <a:bodyPr/>
          <a:lstStyle/>
          <a:p>
            <a:pPr>
              <a:defRPr sz="11000" b="1"/>
            </a:pPr>
            <a:r>
              <a:rPr lang="zh-CN" altLang="en-US" dirty="0"/>
              <a:t>介绍优先队列</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7"/>
          <p:cNvSpPr/>
          <p:nvPr/>
        </p:nvSpPr>
        <p:spPr>
          <a:xfrm>
            <a:off x="6070923" y="444532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1"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7"/>
          <p:cNvSpPr/>
          <p:nvPr/>
        </p:nvSpPr>
        <p:spPr>
          <a:xfrm>
            <a:off x="6070923" y="444532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4" name="Yes!"/>
          <p:cNvSpPr/>
          <p:nvPr/>
        </p:nvSpPr>
        <p:spPr>
          <a:xfrm>
            <a:off x="5758607" y="7486439"/>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合法！</a:t>
            </a:r>
            <a:endParaRPr dirty="0"/>
          </a:p>
        </p:txBody>
      </p:sp>
      <p:sp>
        <p:nvSpPr>
          <p:cNvPr id="605"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5"/>
          <p:cNvSpPr/>
          <p:nvPr/>
        </p:nvSpPr>
        <p:spPr>
          <a:xfrm>
            <a:off x="6057584" y="322580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8" name="5"/>
          <p:cNvSpPr/>
          <p:nvPr/>
        </p:nvSpPr>
        <p:spPr>
          <a:xfrm>
            <a:off x="6084262" y="444532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9" name="5"/>
          <p:cNvSpPr/>
          <p:nvPr/>
        </p:nvSpPr>
        <p:spPr>
          <a:xfrm>
            <a:off x="6084262" y="566484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5"/>
          <p:cNvSpPr/>
          <p:nvPr/>
        </p:nvSpPr>
        <p:spPr>
          <a:xfrm>
            <a:off x="6057584" y="322580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5" name="5"/>
          <p:cNvSpPr/>
          <p:nvPr/>
        </p:nvSpPr>
        <p:spPr>
          <a:xfrm>
            <a:off x="6084262" y="4445322"/>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6" name="5"/>
          <p:cNvSpPr/>
          <p:nvPr/>
        </p:nvSpPr>
        <p:spPr>
          <a:xfrm>
            <a:off x="6084262" y="566484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7"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 name="Yes!"/>
          <p:cNvSpPr/>
          <p:nvPr/>
        </p:nvSpPr>
        <p:spPr>
          <a:xfrm>
            <a:off x="5758607" y="7486439"/>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合法！</a:t>
            </a:r>
            <a:endParaRPr dirty="0"/>
          </a:p>
        </p:txBody>
      </p:sp>
      <p:sp>
        <p:nvSpPr>
          <p:cNvPr id="62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5"/>
          <p:cNvSpPr/>
          <p:nvPr/>
        </p:nvSpPr>
        <p:spPr>
          <a:xfrm>
            <a:off x="6057584" y="322580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5" name="10"/>
          <p:cNvSpPr/>
          <p:nvPr/>
        </p:nvSpPr>
        <p:spPr>
          <a:xfrm>
            <a:off x="6084262" y="4445322"/>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26" name="5"/>
          <p:cNvSpPr/>
          <p:nvPr/>
        </p:nvSpPr>
        <p:spPr>
          <a:xfrm>
            <a:off x="6084262" y="566484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7"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5"/>
          <p:cNvSpPr/>
          <p:nvPr/>
        </p:nvSpPr>
        <p:spPr>
          <a:xfrm>
            <a:off x="6057584" y="322580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4" name="10"/>
          <p:cNvSpPr/>
          <p:nvPr/>
        </p:nvSpPr>
        <p:spPr>
          <a:xfrm>
            <a:off x="6084262" y="444532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35" name="5"/>
          <p:cNvSpPr/>
          <p:nvPr/>
        </p:nvSpPr>
        <p:spPr>
          <a:xfrm>
            <a:off x="6084262" y="566484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6"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 name="No."/>
          <p:cNvSpPr/>
          <p:nvPr/>
        </p:nvSpPr>
        <p:spPr>
          <a:xfrm>
            <a:off x="2151627" y="7816639"/>
            <a:ext cx="8728225"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非法！</a:t>
            </a:r>
            <a:endParaRPr dirty="0"/>
          </a:p>
        </p:txBody>
      </p:sp>
      <p:sp>
        <p:nvSpPr>
          <p:cNvPr id="63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5"/>
          <p:cNvSpPr/>
          <p:nvPr/>
        </p:nvSpPr>
        <p:spPr>
          <a:xfrm>
            <a:off x="3043450" y="305646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2" name="10"/>
          <p:cNvSpPr/>
          <p:nvPr/>
        </p:nvSpPr>
        <p:spPr>
          <a:xfrm>
            <a:off x="3070129" y="427598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43" name="5"/>
          <p:cNvSpPr/>
          <p:nvPr/>
        </p:nvSpPr>
        <p:spPr>
          <a:xfrm>
            <a:off x="3070129" y="5495512"/>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4" name="Line"/>
          <p:cNvSpPr/>
          <p:nvPr/>
        </p:nvSpPr>
        <p:spPr>
          <a:xfrm flipV="1">
            <a:off x="3501605" y="5155641"/>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 name="Line"/>
          <p:cNvSpPr/>
          <p:nvPr/>
        </p:nvSpPr>
        <p:spPr>
          <a:xfrm flipV="1">
            <a:off x="3474927" y="3936118"/>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 name="However, if we change the root to be 10 then we can satisfy the heap property."/>
          <p:cNvSpPr/>
          <p:nvPr/>
        </p:nvSpPr>
        <p:spPr>
          <a:xfrm>
            <a:off x="2151627" y="7539639"/>
            <a:ext cx="8728225"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但是，如果我们旋转</a:t>
            </a:r>
            <a:r>
              <a:rPr lang="zh-CN" altLang="en-US"/>
              <a:t>一下，将</a:t>
            </a:r>
            <a:r>
              <a:rPr lang="en-US" altLang="zh-CN"/>
              <a:t>10</a:t>
            </a:r>
            <a:r>
              <a:rPr lang="zh-CN" altLang="en-US" dirty="0"/>
              <a:t>移动到根节点，那么它就满足堆不变式了。</a:t>
            </a:r>
            <a:endParaRPr dirty="0"/>
          </a:p>
        </p:txBody>
      </p:sp>
      <p:sp>
        <p:nvSpPr>
          <p:cNvPr id="647" name="Line"/>
          <p:cNvSpPr/>
          <p:nvPr/>
        </p:nvSpPr>
        <p:spPr>
          <a:xfrm>
            <a:off x="5122333" y="4707466"/>
            <a:ext cx="1296679"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8" name="10"/>
          <p:cNvSpPr/>
          <p:nvPr/>
        </p:nvSpPr>
        <p:spPr>
          <a:xfrm>
            <a:off x="8277128" y="352245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49" name="5"/>
          <p:cNvSpPr/>
          <p:nvPr/>
        </p:nvSpPr>
        <p:spPr>
          <a:xfrm>
            <a:off x="7142595" y="474197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0" name="Line"/>
          <p:cNvSpPr/>
          <p:nvPr/>
        </p:nvSpPr>
        <p:spPr>
          <a:xfrm flipV="1">
            <a:off x="7902636" y="4327344"/>
            <a:ext cx="436781" cy="4367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5"/>
          <p:cNvSpPr/>
          <p:nvPr/>
        </p:nvSpPr>
        <p:spPr>
          <a:xfrm>
            <a:off x="9437062" y="474197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2" name="Line"/>
          <p:cNvSpPr/>
          <p:nvPr/>
        </p:nvSpPr>
        <p:spPr>
          <a:xfrm flipH="1" flipV="1">
            <a:off x="9132177" y="4329953"/>
            <a:ext cx="431563" cy="431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When and where is…"/>
          <p:cNvSpPr>
            <a:spLocks noGrp="1"/>
          </p:cNvSpPr>
          <p:nvPr>
            <p:ph type="title"/>
          </p:nvPr>
        </p:nvSpPr>
        <p:spPr>
          <a:prstGeom prst="rect">
            <a:avLst/>
          </a:prstGeom>
        </p:spPr>
        <p:txBody>
          <a:bodyPr>
            <a:normAutofit/>
          </a:bodyPr>
          <a:lstStyle/>
          <a:p>
            <a:pPr defTabSz="508254">
              <a:defRPr sz="6960" b="1"/>
            </a:pPr>
            <a:r>
              <a:rPr lang="en-US" dirty="0" err="1"/>
              <a:t>优先队列使用场景</a:t>
            </a:r>
            <a:endParaRPr dirty="0"/>
          </a:p>
        </p:txBody>
      </p:sp>
      <p:sp>
        <p:nvSpPr>
          <p:cNvPr id="656" name="Used in certain implementations of Dijkstra's Shortest Path algorithm.…"/>
          <p:cNvSpPr/>
          <p:nvPr/>
        </p:nvSpPr>
        <p:spPr>
          <a:xfrm>
            <a:off x="952500" y="2383030"/>
            <a:ext cx="11099800" cy="498754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343902" indent="-343902" algn="l" defTabSz="572516">
              <a:buSzPct val="75000"/>
              <a:buChar char="•"/>
              <a:defRPr sz="2940"/>
            </a:pPr>
            <a:r>
              <a:rPr lang="zh-CN" altLang="en-US" dirty="0"/>
              <a:t>用于</a:t>
            </a:r>
            <a:r>
              <a:rPr lang="en-US" altLang="zh-CN" dirty="0"/>
              <a:t>Dijkstra</a:t>
            </a:r>
            <a:r>
              <a:rPr lang="zh-CN" altLang="en-US" dirty="0"/>
              <a:t>最短路径算法中。</a:t>
            </a:r>
            <a:endParaRPr dirty="0"/>
          </a:p>
          <a:p>
            <a:pPr marL="343902" indent="-343902" algn="l" defTabSz="572516">
              <a:buSzPct val="75000"/>
              <a:buChar char="•"/>
              <a:defRPr sz="2940"/>
            </a:pPr>
            <a:endParaRPr dirty="0"/>
          </a:p>
          <a:p>
            <a:pPr marL="343902" indent="-343902" algn="l" defTabSz="572516">
              <a:buSzPct val="75000"/>
              <a:buChar char="•"/>
              <a:defRPr sz="2940"/>
            </a:pPr>
            <a:r>
              <a:rPr lang="zh-CN" altLang="en-US" dirty="0"/>
              <a:t>当你需要动态获取下一个</a:t>
            </a:r>
            <a:r>
              <a:rPr lang="en-US" altLang="zh-CN" dirty="0"/>
              <a:t>’</a:t>
            </a:r>
            <a:r>
              <a:rPr lang="zh-CN" altLang="en-US" dirty="0"/>
              <a:t>最好</a:t>
            </a:r>
            <a:r>
              <a:rPr lang="en-US" altLang="zh-CN" dirty="0"/>
              <a:t>’</a:t>
            </a:r>
            <a:r>
              <a:rPr lang="zh-CN" altLang="en-US" dirty="0"/>
              <a:t>或者</a:t>
            </a:r>
            <a:r>
              <a:rPr lang="en-US" altLang="zh-CN" dirty="0"/>
              <a:t>’</a:t>
            </a:r>
            <a:r>
              <a:rPr lang="zh-CN" altLang="en-US" dirty="0"/>
              <a:t>最差</a:t>
            </a:r>
            <a:r>
              <a:rPr lang="en-US" altLang="zh-CN" dirty="0"/>
              <a:t>’</a:t>
            </a:r>
            <a:r>
              <a:rPr lang="zh-CN" altLang="en-US" dirty="0"/>
              <a:t>的元素时。</a:t>
            </a:r>
            <a:endParaRPr dirty="0"/>
          </a:p>
          <a:p>
            <a:pPr marL="343902" indent="-343902" algn="l" defTabSz="572516">
              <a:buSzPct val="75000"/>
              <a:buChar char="•"/>
              <a:defRPr sz="2940"/>
            </a:pPr>
            <a:endParaRPr dirty="0"/>
          </a:p>
          <a:p>
            <a:pPr marL="343902" indent="-343902" algn="l" defTabSz="572516">
              <a:buSzPct val="75000"/>
              <a:buChar char="•"/>
              <a:defRPr sz="2940"/>
            </a:pPr>
            <a:r>
              <a:rPr lang="zh-CN" altLang="en-US" dirty="0"/>
              <a:t>用于哈夫曼编码</a:t>
            </a:r>
            <a:r>
              <a:rPr lang="en-US" altLang="zh-CN" dirty="0"/>
              <a:t>(</a:t>
            </a:r>
            <a:r>
              <a:rPr lang="zh-CN" altLang="en-US" dirty="0"/>
              <a:t>常用于无损压缩</a:t>
            </a:r>
            <a:r>
              <a:rPr lang="en-US" altLang="zh-CN" dirty="0"/>
              <a:t>)</a:t>
            </a:r>
            <a:r>
              <a:rPr lang="zh-CN" altLang="en-US" dirty="0"/>
              <a:t>。</a:t>
            </a:r>
            <a:endParaRPr dirty="0"/>
          </a:p>
          <a:p>
            <a:pPr algn="l" defTabSz="572516">
              <a:defRPr sz="2940"/>
            </a:pPr>
            <a:endParaRPr dirty="0"/>
          </a:p>
          <a:p>
            <a:pPr marL="343902" indent="-343902" algn="l" defTabSz="572516">
              <a:buSzPct val="75000"/>
              <a:buChar char="•"/>
              <a:defRPr sz="2940"/>
            </a:pPr>
            <a:r>
              <a:rPr lang="zh-CN" altLang="en-US" dirty="0"/>
              <a:t>用于最佳优先搜索算法</a:t>
            </a:r>
            <a:r>
              <a:rPr lang="en-US" altLang="zh-CN" dirty="0"/>
              <a:t>(</a:t>
            </a:r>
            <a:r>
              <a:rPr dirty="0"/>
              <a:t>Best First Search</a:t>
            </a:r>
            <a:r>
              <a:rPr lang="zh-CN" altLang="en-US" dirty="0"/>
              <a:t>，</a:t>
            </a:r>
            <a:r>
              <a:rPr dirty="0"/>
              <a:t>BFS)</a:t>
            </a:r>
            <a:r>
              <a:rPr lang="zh-CN" altLang="en-US" dirty="0"/>
              <a:t>，可以用通过</a:t>
            </a:r>
            <a:r>
              <a:rPr lang="en-US" altLang="zh-CN" dirty="0"/>
              <a:t>PQ</a:t>
            </a:r>
            <a:r>
              <a:rPr lang="zh-CN" altLang="en-US" dirty="0"/>
              <a:t>不断获取下一个最有希望的节点。</a:t>
            </a:r>
            <a:endParaRPr dirty="0"/>
          </a:p>
          <a:p>
            <a:pPr marL="343902" indent="-343902" algn="l" defTabSz="572516">
              <a:buSzPct val="75000"/>
              <a:buChar char="•"/>
              <a:defRPr sz="2940"/>
            </a:pPr>
            <a:endParaRPr dirty="0"/>
          </a:p>
          <a:p>
            <a:pPr marL="343902" indent="-343902" algn="l" defTabSz="572516">
              <a:buSzPct val="75000"/>
              <a:buChar char="•"/>
              <a:defRPr sz="2940"/>
            </a:pPr>
            <a:r>
              <a:rPr lang="en-US" dirty="0" err="1"/>
              <a:t>用于最小生成树算法</a:t>
            </a:r>
            <a:r>
              <a:rPr lang="en-US" dirty="0"/>
              <a:t>(</a:t>
            </a:r>
            <a:r>
              <a:rPr dirty="0"/>
              <a:t>Minimum Spanning Tree</a:t>
            </a:r>
            <a:r>
              <a:rPr lang="zh-CN" altLang="en-US" dirty="0"/>
              <a:t>，</a:t>
            </a:r>
            <a:r>
              <a:rPr dirty="0"/>
              <a:t>MST)</a:t>
            </a:r>
            <a:r>
              <a:rPr lang="zh-CN" altLang="en-US" dirty="0"/>
              <a:t>。</a:t>
            </a:r>
            <a:endParaRPr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omplexity PQ…"/>
          <p:cNvSpPr>
            <a:spLocks noGrp="1"/>
          </p:cNvSpPr>
          <p:nvPr>
            <p:ph type="title"/>
          </p:nvPr>
        </p:nvSpPr>
        <p:spPr>
          <a:prstGeom prst="rect">
            <a:avLst/>
          </a:prstGeom>
        </p:spPr>
        <p:txBody>
          <a:bodyPr>
            <a:normAutofit fontScale="90000"/>
          </a:bodyPr>
          <a:lstStyle/>
          <a:p>
            <a:pPr defTabSz="508254">
              <a:defRPr sz="6960" b="1"/>
            </a:pPr>
            <a:r>
              <a:rPr lang="zh-CN" altLang="en-US" dirty="0"/>
              <a:t>优先队列复杂度</a:t>
            </a:r>
            <a:r>
              <a:rPr lang="en-US" altLang="zh-CN" dirty="0"/>
              <a:t>(</a:t>
            </a:r>
            <a:r>
              <a:rPr lang="zh-CN" altLang="en-US" dirty="0"/>
              <a:t>基于二叉堆</a:t>
            </a:r>
            <a:r>
              <a:rPr lang="en-US" altLang="zh-CN" dirty="0"/>
              <a:t>)</a:t>
            </a:r>
            <a:endParaRPr dirty="0"/>
          </a:p>
        </p:txBody>
      </p:sp>
      <p:graphicFrame>
        <p:nvGraphicFramePr>
          <p:cNvPr id="661" name="Table"/>
          <p:cNvGraphicFramePr/>
          <p:nvPr>
            <p:extLst>
              <p:ext uri="{D42A27DB-BD31-4B8C-83A1-F6EECF244321}">
                <p14:modId xmlns:p14="http://schemas.microsoft.com/office/powerpoint/2010/main" val="4015756825"/>
              </p:ext>
            </p:extLst>
          </p:nvPr>
        </p:nvGraphicFramePr>
        <p:xfrm>
          <a:off x="904077" y="2585442"/>
          <a:ext cx="11196644" cy="6309912"/>
        </p:xfrm>
        <a:graphic>
          <a:graphicData uri="http://schemas.openxmlformats.org/drawingml/2006/table">
            <a:tbl>
              <a:tblPr>
                <a:tableStyleId>{4C3C2611-4C71-4FC5-86AE-919BDF0F9419}</a:tableStyleId>
              </a:tblPr>
              <a:tblGrid>
                <a:gridCol w="5598322">
                  <a:extLst>
                    <a:ext uri="{9D8B030D-6E8A-4147-A177-3AD203B41FA5}">
                      <a16:colId xmlns:a16="http://schemas.microsoft.com/office/drawing/2014/main" val="20000"/>
                    </a:ext>
                  </a:extLst>
                </a:gridCol>
                <a:gridCol w="5598322">
                  <a:extLst>
                    <a:ext uri="{9D8B030D-6E8A-4147-A177-3AD203B41FA5}">
                      <a16:colId xmlns:a16="http://schemas.microsoft.com/office/drawing/2014/main" val="20001"/>
                    </a:ext>
                  </a:extLst>
                </a:gridCol>
              </a:tblGrid>
              <a:tr h="1577478">
                <a:tc>
                  <a:txBody>
                    <a:bodyPr/>
                    <a:lstStyle/>
                    <a:p>
                      <a:pPr defTabSz="914400">
                        <a:defRPr>
                          <a:solidFill>
                            <a:srgbClr val="000000"/>
                          </a:solidFill>
                        </a:defRPr>
                      </a:pPr>
                      <a:r>
                        <a:rPr lang="zh-CN" altLang="en-US" sz="4000" b="1" dirty="0">
                          <a:solidFill>
                            <a:srgbClr val="FFFFFF"/>
                          </a:solidFill>
                          <a:latin typeface="Helvetica"/>
                          <a:ea typeface="Helvetica"/>
                          <a:cs typeface="Helvetica"/>
                          <a:sym typeface="Helvetica"/>
                        </a:rPr>
                        <a:t>构建二叉堆</a:t>
                      </a:r>
                      <a:endParaRPr sz="4000" b="1" dirty="0">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77478">
                <a:tc>
                  <a:txBody>
                    <a:bodyPr/>
                    <a:lstStyle/>
                    <a:p>
                      <a:pPr defTabSz="914400">
                        <a:defRPr>
                          <a:solidFill>
                            <a:srgbClr val="000000"/>
                          </a:solidFill>
                        </a:defRPr>
                      </a:pPr>
                      <a:r>
                        <a:rPr lang="zh-CN" altLang="en-US" sz="4000" b="1" dirty="0">
                          <a:solidFill>
                            <a:srgbClr val="FFFFFF"/>
                          </a:solidFill>
                          <a:latin typeface="Helvetica"/>
                          <a:ea typeface="Helvetica"/>
                          <a:cs typeface="Helvetica"/>
                          <a:sym typeface="Helvetica"/>
                        </a:rPr>
                        <a:t>取出</a:t>
                      </a:r>
                      <a:r>
                        <a:rPr sz="4000" b="1" dirty="0">
                          <a:solidFill>
                            <a:srgbClr val="FFFFFF"/>
                          </a:solidFill>
                          <a:latin typeface="Helvetica"/>
                          <a:ea typeface="Helvetica"/>
                          <a:cs typeface="Helvetica"/>
                          <a:sym typeface="Helvetica"/>
                        </a:rPr>
                        <a:t>Polling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77478">
                <a:tc>
                  <a:txBody>
                    <a:bodyPr/>
                    <a:lstStyle/>
                    <a:p>
                      <a:pPr defTabSz="914400">
                        <a:defRPr>
                          <a:solidFill>
                            <a:srgbClr val="000000"/>
                          </a:solidFill>
                        </a:defRPr>
                      </a:pPr>
                      <a:r>
                        <a:rPr lang="zh-CN" altLang="en-US" sz="4000" b="1" dirty="0">
                          <a:solidFill>
                            <a:srgbClr val="FFFFFF"/>
                          </a:solidFill>
                          <a:latin typeface="Helvetica"/>
                          <a:ea typeface="Helvetica"/>
                          <a:cs typeface="Helvetica"/>
                          <a:sym typeface="Helvetica"/>
                        </a:rPr>
                        <a:t>查看</a:t>
                      </a:r>
                      <a:r>
                        <a:rPr sz="4000" b="1" dirty="0">
                          <a:solidFill>
                            <a:srgbClr val="FFFFFF"/>
                          </a:solidFill>
                          <a:latin typeface="Helvetica"/>
                          <a:ea typeface="Helvetica"/>
                          <a:cs typeface="Helvetica"/>
                          <a:sym typeface="Helvetica"/>
                        </a:rPr>
                        <a:t>Peeking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77478">
                <a:tc>
                  <a:txBody>
                    <a:bodyPr/>
                    <a:lstStyle/>
                    <a:p>
                      <a:pPr defTabSz="914400">
                        <a:defRPr>
                          <a:solidFill>
                            <a:srgbClr val="000000"/>
                          </a:solidFill>
                        </a:defRPr>
                      </a:pPr>
                      <a:r>
                        <a:rPr lang="zh-CN" altLang="en-US" sz="4000" b="1" dirty="0">
                          <a:solidFill>
                            <a:srgbClr val="FFFFFF"/>
                          </a:solidFill>
                          <a:latin typeface="Helvetica"/>
                          <a:ea typeface="Helvetica"/>
                          <a:cs typeface="Helvetica"/>
                          <a:sym typeface="Helvetica"/>
                        </a:rPr>
                        <a:t>添加</a:t>
                      </a:r>
                      <a:r>
                        <a:rPr sz="4000" b="1" dirty="0">
                          <a:solidFill>
                            <a:srgbClr val="FFFFFF"/>
                          </a:solidFill>
                          <a:latin typeface="Helvetica"/>
                          <a:ea typeface="Helvetica"/>
                          <a:cs typeface="Helvetica"/>
                          <a:sym typeface="Helvetica"/>
                        </a:rPr>
                        <a:t>Adding</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dirty="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 name="Table"/>
          <p:cNvGraphicFramePr/>
          <p:nvPr>
            <p:extLst>
              <p:ext uri="{D42A27DB-BD31-4B8C-83A1-F6EECF244321}">
                <p14:modId xmlns:p14="http://schemas.microsoft.com/office/powerpoint/2010/main" val="2164965600"/>
              </p:ext>
            </p:extLst>
          </p:nvPr>
        </p:nvGraphicFramePr>
        <p:xfrm>
          <a:off x="904077" y="2415116"/>
          <a:ext cx="11196644" cy="6013968"/>
        </p:xfrm>
        <a:graphic>
          <a:graphicData uri="http://schemas.openxmlformats.org/drawingml/2006/table">
            <a:tbl>
              <a:tblPr>
                <a:tableStyleId>{4C3C2611-4C71-4FC5-86AE-919BDF0F9419}</a:tableStyleId>
              </a:tblPr>
              <a:tblGrid>
                <a:gridCol w="5598322">
                  <a:extLst>
                    <a:ext uri="{9D8B030D-6E8A-4147-A177-3AD203B41FA5}">
                      <a16:colId xmlns:a16="http://schemas.microsoft.com/office/drawing/2014/main" val="20000"/>
                    </a:ext>
                  </a:extLst>
                </a:gridCol>
                <a:gridCol w="5598322">
                  <a:extLst>
                    <a:ext uri="{9D8B030D-6E8A-4147-A177-3AD203B41FA5}">
                      <a16:colId xmlns:a16="http://schemas.microsoft.com/office/drawing/2014/main" val="20001"/>
                    </a:ext>
                  </a:extLst>
                </a:gridCol>
              </a:tblGrid>
              <a:tr h="1503492">
                <a:tc>
                  <a:txBody>
                    <a:bodyPr/>
                    <a:lstStyle/>
                    <a:p>
                      <a:pPr defTabSz="914400">
                        <a:defRPr>
                          <a:solidFill>
                            <a:srgbClr val="000000"/>
                          </a:solidFill>
                        </a:defRPr>
                      </a:pPr>
                      <a:r>
                        <a:rPr lang="en-US" sz="3600" b="1" dirty="0" err="1">
                          <a:solidFill>
                            <a:srgbClr val="FFFFFF"/>
                          </a:solidFill>
                          <a:latin typeface="Helvetica"/>
                          <a:ea typeface="Helvetica"/>
                          <a:cs typeface="Helvetica"/>
                          <a:sym typeface="Helvetica"/>
                        </a:rPr>
                        <a:t>简单移除</a:t>
                      </a:r>
                      <a:r>
                        <a:rPr lang="en-US" sz="3600" b="1" dirty="0">
                          <a:solidFill>
                            <a:srgbClr val="FFFFFF"/>
                          </a:solidFill>
                          <a:latin typeface="Helvetica"/>
                          <a:ea typeface="Helvetica"/>
                          <a:cs typeface="Helvetica"/>
                          <a:sym typeface="Helvetica"/>
                        </a:rPr>
                        <a:t>(Removing)</a:t>
                      </a:r>
                      <a:endParaRPr sz="3600" b="1" dirty="0">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03492">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基于哈希表实现的移除</a:t>
                      </a:r>
                      <a:r>
                        <a:rPr lang="en-US" altLang="zh-CN" sz="3600" b="1" dirty="0">
                          <a:solidFill>
                            <a:srgbClr val="FFFFFF"/>
                          </a:solidFill>
                          <a:latin typeface="Helvetica"/>
                          <a:ea typeface="Helvetica"/>
                          <a:cs typeface="Helvetica"/>
                          <a:sym typeface="Helvetica"/>
                        </a:rPr>
                        <a:t>(</a:t>
                      </a:r>
                      <a:r>
                        <a:rPr sz="3600" b="1" dirty="0">
                          <a:solidFill>
                            <a:srgbClr val="FFFFFF"/>
                          </a:solidFill>
                          <a:latin typeface="Helvetica"/>
                          <a:ea typeface="Helvetica"/>
                          <a:cs typeface="Helvetica"/>
                          <a:sym typeface="Helvetica"/>
                        </a:rPr>
                        <a:t>removing</a:t>
                      </a:r>
                      <a:r>
                        <a:rPr lang="en-US" sz="3600" b="1" dirty="0">
                          <a:solidFill>
                            <a:srgbClr val="FFFFFF"/>
                          </a:solidFill>
                          <a:latin typeface="Helvetica"/>
                          <a:ea typeface="Helvetica"/>
                          <a:cs typeface="Helvetica"/>
                          <a:sym typeface="Helvetica"/>
                        </a:rPr>
                        <a:t>)</a:t>
                      </a:r>
                      <a:r>
                        <a:rPr sz="3600" b="1" dirty="0">
                          <a:solidFill>
                            <a:srgbClr val="FFFFFF"/>
                          </a:solidFill>
                          <a:latin typeface="Helvetica"/>
                          <a:ea typeface="Helvetica"/>
                          <a:cs typeface="Helvetica"/>
                          <a:sym typeface="Helvetica"/>
                        </a:rPr>
                        <a:t>  *</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03492">
                <a:tc>
                  <a:txBody>
                    <a:bodyPr/>
                    <a:lstStyle/>
                    <a:p>
                      <a:pPr defTabSz="914400">
                        <a:defRPr>
                          <a:solidFill>
                            <a:srgbClr val="000000"/>
                          </a:solidFill>
                        </a:defRPr>
                      </a:pPr>
                      <a:r>
                        <a:rPr lang="en-US" sz="3600" b="1" dirty="0" err="1">
                          <a:solidFill>
                            <a:srgbClr val="FFFFFF"/>
                          </a:solidFill>
                          <a:latin typeface="Helvetica"/>
                          <a:ea typeface="Helvetica"/>
                          <a:cs typeface="Helvetica"/>
                          <a:sym typeface="Helvetica"/>
                        </a:rPr>
                        <a:t>简单包含检查C</a:t>
                      </a:r>
                      <a:r>
                        <a:rPr sz="3600" b="1" dirty="0" err="1">
                          <a:solidFill>
                            <a:srgbClr val="FFFFFF"/>
                          </a:solidFill>
                          <a:latin typeface="Helvetica"/>
                          <a:ea typeface="Helvetica"/>
                          <a:cs typeface="Helvetica"/>
                          <a:sym typeface="Helvetica"/>
                        </a:rPr>
                        <a:t>ontains</a:t>
                      </a:r>
                      <a:endParaRPr sz="3600" b="1" dirty="0">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03492">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基于哈希表实现的包含检查</a:t>
                      </a:r>
                      <a:r>
                        <a:rPr lang="en-US" altLang="zh-CN" sz="3600" b="1" dirty="0">
                          <a:solidFill>
                            <a:srgbClr val="FFFFFF"/>
                          </a:solidFill>
                          <a:latin typeface="Helvetica"/>
                          <a:ea typeface="Helvetica"/>
                          <a:cs typeface="Helvetica"/>
                          <a:sym typeface="Helvetica"/>
                        </a:rPr>
                        <a:t>Contains</a:t>
                      </a:r>
                      <a:r>
                        <a:rPr lang="zh-CN" altLang="en-US" sz="3600" b="1" dirty="0">
                          <a:solidFill>
                            <a:srgbClr val="FFFFFF"/>
                          </a:solidFill>
                          <a:latin typeface="Helvetica"/>
                          <a:ea typeface="Helvetica"/>
                          <a:cs typeface="Helvetica"/>
                          <a:sym typeface="Helvetica"/>
                        </a:rPr>
                        <a:t> </a:t>
                      </a:r>
                      <a:r>
                        <a:rPr sz="3600" b="1" dirty="0">
                          <a:solidFill>
                            <a:srgbClr val="FFFFFF"/>
                          </a:solidFill>
                          <a:latin typeface="Helvetica"/>
                          <a:ea typeface="Helvetica"/>
                          <a:cs typeface="Helvetica"/>
                          <a:sym typeface="Helvetica"/>
                        </a:rPr>
                        <a:t>*</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dirty="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
        <p:nvSpPr>
          <p:cNvPr id="666" name="* Using a hash table to help optimize these operations does take up linear space and also adds some overhead to the binary heap implementation."/>
          <p:cNvSpPr/>
          <p:nvPr/>
        </p:nvSpPr>
        <p:spPr>
          <a:xfrm>
            <a:off x="165298" y="8733366"/>
            <a:ext cx="12674204"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200"/>
            </a:pPr>
            <a:r>
              <a:rPr baseline="31999" dirty="0"/>
              <a:t>*</a:t>
            </a:r>
            <a:r>
              <a:rPr dirty="0"/>
              <a:t> Using a hash table to help optimize these operations does take up linear space and also adds some overhead to the binary heap implementation.</a:t>
            </a:r>
          </a:p>
        </p:txBody>
      </p:sp>
      <p:sp>
        <p:nvSpPr>
          <p:cNvPr id="667" name="Complexity PQ…"/>
          <p:cNvSpPr>
            <a:spLocks noGrp="1"/>
          </p:cNvSpPr>
          <p:nvPr>
            <p:ph type="title"/>
          </p:nvPr>
        </p:nvSpPr>
        <p:spPr>
          <a:prstGeom prst="rect">
            <a:avLst/>
          </a:prstGeom>
        </p:spPr>
        <p:txBody>
          <a:bodyPr>
            <a:normAutofit fontScale="90000"/>
          </a:bodyPr>
          <a:lstStyle/>
          <a:p>
            <a:pPr defTabSz="508254">
              <a:defRPr sz="6960" b="1"/>
            </a:pPr>
            <a:r>
              <a:rPr lang="zh-CN" altLang="en-US" dirty="0"/>
              <a:t>优先队列复杂度</a:t>
            </a:r>
            <a:r>
              <a:rPr lang="en-US" altLang="zh-CN" dirty="0"/>
              <a:t>(</a:t>
            </a:r>
            <a:r>
              <a:rPr lang="zh-CN" altLang="en-US" dirty="0"/>
              <a:t>基于二叉堆</a:t>
            </a:r>
            <a:r>
              <a:rPr lang="en-US" altLang="zh-CN" dirty="0"/>
              <a:t>)</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34" name="A priority queue is an Abstract Data Type (ADT) that operates similar to a normal queue except that each element has a certain priority. The priority of the elements in the priority queue determine the order in which elements are removed from the PQ."/>
          <p:cNvSpPr/>
          <p:nvPr/>
        </p:nvSpPr>
        <p:spPr>
          <a:xfrm>
            <a:off x="952500" y="2413000"/>
            <a:ext cx="10659534" cy="15906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000"/>
            </a:pPr>
            <a:r>
              <a:rPr lang="zh-CN" altLang="en-US" dirty="0"/>
              <a:t>优先队列是一种抽象数据类型，它的工作方式和普通队列类似，但是</a:t>
            </a:r>
            <a:r>
              <a:rPr lang="zh-CN" altLang="en-US" b="1" dirty="0">
                <a:solidFill>
                  <a:srgbClr val="11DBE2"/>
                </a:solidFill>
              </a:rPr>
              <a:t>优先队列中的元素都有一个优先级</a:t>
            </a:r>
            <a:r>
              <a:rPr lang="zh-CN" altLang="en-US" dirty="0"/>
              <a:t>，这个优先级决定了元素出队列时候的顺序。</a:t>
            </a:r>
            <a:endParaRPr dirty="0"/>
          </a:p>
        </p:txBody>
      </p:sp>
      <p:sp>
        <p:nvSpPr>
          <p:cNvPr id="135" name="NOTE: Priority queues only supports comparable data, meaning the data inserted into the priority queue must be able to be ordered in some way either from least to greatest or greatest to least. This is so that we are able to assign relative priorities to each element."/>
          <p:cNvSpPr/>
          <p:nvPr/>
        </p:nvSpPr>
        <p:spPr>
          <a:xfrm>
            <a:off x="614362" y="4675075"/>
            <a:ext cx="11335809" cy="148758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rPr lang="zh-CN" altLang="en-US" dirty="0"/>
              <a:t>注意：优先队列仅支持</a:t>
            </a:r>
            <a:r>
              <a:rPr lang="zh-CN" altLang="en-US" b="1" dirty="0">
                <a:solidFill>
                  <a:srgbClr val="11DBE2"/>
                </a:solidFill>
              </a:rPr>
              <a:t>可比较的数据</a:t>
            </a:r>
            <a:r>
              <a:rPr lang="zh-CN" altLang="en-US" dirty="0"/>
              <a:t>，也就是说，插入优先队列中的元素应该是可以排序的</a:t>
            </a:r>
            <a:r>
              <a:rPr lang="en-US" altLang="zh-CN" dirty="0"/>
              <a:t>(</a:t>
            </a:r>
            <a:r>
              <a:rPr lang="zh-CN" altLang="en-US" dirty="0"/>
              <a:t>从大到小或者从小到大</a:t>
            </a:r>
            <a:r>
              <a:rPr lang="en-US" altLang="zh-CN" dirty="0"/>
              <a:t>)</a:t>
            </a:r>
            <a:r>
              <a:rPr lang="zh-CN" altLang="en-US" dirty="0"/>
              <a:t>。这也就是为什么我们可以给优先队列中的每一个元素赋一个相对优先级。</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Turning Min PQ…"/>
          <p:cNvSpPr>
            <a:spLocks noGrp="1"/>
          </p:cNvSpPr>
          <p:nvPr>
            <p:ph type="title"/>
          </p:nvPr>
        </p:nvSpPr>
        <p:spPr>
          <a:xfrm>
            <a:off x="-446206" y="2342256"/>
            <a:ext cx="13897212" cy="4385043"/>
          </a:xfrm>
          <a:prstGeom prst="rect">
            <a:avLst/>
          </a:prstGeom>
        </p:spPr>
        <p:txBody>
          <a:bodyPr/>
          <a:lstStyle/>
          <a:p>
            <a:pPr>
              <a:defRPr sz="12100" b="1"/>
            </a:pPr>
            <a:r>
              <a:rPr lang="zh-CN" altLang="en-US" dirty="0"/>
              <a:t>将最小堆转换成最大堆</a:t>
            </a:r>
            <a:endParaRPr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Turning Min PQ…"/>
          <p:cNvSpPr>
            <a:spLocks noGrp="1"/>
          </p:cNvSpPr>
          <p:nvPr>
            <p:ph type="title"/>
          </p:nvPr>
        </p:nvSpPr>
        <p:spPr>
          <a:prstGeom prst="rect">
            <a:avLst/>
          </a:prstGeom>
        </p:spPr>
        <p:txBody>
          <a:bodyPr>
            <a:normAutofit/>
          </a:bodyPr>
          <a:lstStyle/>
          <a:p>
            <a:pPr defTabSz="508254">
              <a:defRPr sz="6960" b="1"/>
            </a:pPr>
            <a:r>
              <a:rPr lang="zh-CN" altLang="en-US" dirty="0"/>
              <a:t>将一个最小堆转换成最大堆</a:t>
            </a:r>
            <a:endParaRPr dirty="0"/>
          </a:p>
        </p:txBody>
      </p:sp>
      <p:sp>
        <p:nvSpPr>
          <p:cNvPr id="676" name="Problem: Often the standard library of most programming languages only provide a min PQ which sorts by smallest elements first, but sometimes we need a Max PQ.…"/>
          <p:cNvSpPr/>
          <p:nvPr/>
        </p:nvSpPr>
        <p:spPr>
          <a:xfrm>
            <a:off x="999571" y="2633968"/>
            <a:ext cx="11005658" cy="52553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54990">
              <a:defRPr sz="3705"/>
            </a:pPr>
            <a:r>
              <a:rPr lang="zh-CN" altLang="en-US" b="1" u="sng" dirty="0"/>
              <a:t>问题：</a:t>
            </a:r>
            <a:r>
              <a:rPr dirty="0"/>
              <a:t> </a:t>
            </a:r>
            <a:r>
              <a:rPr lang="zh-CN" altLang="en-US" dirty="0"/>
              <a:t>通常，大多数编程语言的标准库仅仅支持最小堆，也就是将最小元素排在第一个，但是有的时候我们需要一个最大堆。</a:t>
            </a:r>
            <a:endParaRPr dirty="0"/>
          </a:p>
          <a:p>
            <a:pPr defTabSz="554990">
              <a:defRPr sz="3705"/>
            </a:pPr>
            <a:endParaRPr dirty="0"/>
          </a:p>
          <a:p>
            <a:pPr defTabSz="554990">
              <a:defRPr sz="3705"/>
            </a:pPr>
            <a:r>
              <a:rPr lang="zh-CN" altLang="en-US" dirty="0"/>
              <a:t>因为优先队列中的每一个元素都要实现某种</a:t>
            </a:r>
            <a:r>
              <a:rPr lang="en-US" altLang="zh-CN" b="1" dirty="0">
                <a:solidFill>
                  <a:srgbClr val="11DBE2"/>
                </a:solidFill>
              </a:rPr>
              <a:t>comparable interface</a:t>
            </a:r>
            <a:r>
              <a:rPr lang="zh-CN" altLang="en-US" dirty="0"/>
              <a:t>，我们可以在接口实现中简单</a:t>
            </a:r>
            <a:r>
              <a:rPr lang="zh-CN" altLang="en-US" b="1" dirty="0">
                <a:solidFill>
                  <a:srgbClr val="11DBE2"/>
                </a:solidFill>
              </a:rPr>
              <a:t>取反</a:t>
            </a:r>
            <a:r>
              <a:rPr lang="zh-CN" altLang="en-US" dirty="0"/>
              <a:t>，这样可以实现最大堆。</a:t>
            </a:r>
            <a:endParaRPr lang="en-US" dirty="0"/>
          </a:p>
          <a:p>
            <a:pPr defTabSz="554990">
              <a:defRPr sz="3705"/>
            </a:pPr>
            <a:endParaRPr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Turning Min PQ…"/>
          <p:cNvSpPr>
            <a:spLocks noGrp="1"/>
          </p:cNvSpPr>
          <p:nvPr>
            <p:ph type="title"/>
          </p:nvPr>
        </p:nvSpPr>
        <p:spPr>
          <a:prstGeom prst="rect">
            <a:avLst/>
          </a:prstGeom>
        </p:spPr>
        <p:txBody>
          <a:bodyPr>
            <a:normAutofit/>
          </a:bodyPr>
          <a:lstStyle/>
          <a:p>
            <a:pPr defTabSz="508254">
              <a:defRPr sz="6960" b="1"/>
            </a:pPr>
            <a:r>
              <a:rPr lang="zh-CN" altLang="en-US" dirty="0"/>
              <a:t>将一个最小堆转换成最大堆</a:t>
            </a:r>
            <a:endParaRPr dirty="0"/>
          </a:p>
        </p:txBody>
      </p:sp>
      <p:sp>
        <p:nvSpPr>
          <p:cNvPr id="681"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2"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3"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4"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5"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686"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87" name="Let x, y be numbers in the PQ. For a min PQ, if x &lt;= y then x comes out of the PQ before y, so the negation of this is if x &gt;= y then y comes out before x."/>
          <p:cNvSpPr/>
          <p:nvPr/>
        </p:nvSpPr>
        <p:spPr>
          <a:xfrm>
            <a:off x="409398" y="4312987"/>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US" altLang="zh-CN" dirty="0"/>
              <a:t>x</a:t>
            </a:r>
            <a:r>
              <a:rPr lang="zh-CN" altLang="en-US" dirty="0"/>
              <a:t>，</a:t>
            </a:r>
            <a:r>
              <a:rPr lang="en-US" altLang="zh-CN" dirty="0"/>
              <a:t>y</a:t>
            </a:r>
            <a:r>
              <a:rPr lang="zh-CN" altLang="en-US" dirty="0"/>
              <a:t>是优先队列中的两个数字，如果</a:t>
            </a:r>
            <a:r>
              <a:rPr lang="en-US" altLang="zh-CN" dirty="0"/>
              <a:t>x &lt;= y</a:t>
            </a:r>
            <a:r>
              <a:rPr lang="zh-CN" altLang="en-US" dirty="0"/>
              <a:t>，那么</a:t>
            </a:r>
            <a:r>
              <a:rPr lang="en-US" altLang="zh-CN" dirty="0"/>
              <a:t>x</a:t>
            </a:r>
            <a:r>
              <a:rPr lang="zh-CN" altLang="en-US" dirty="0"/>
              <a:t>将先于</a:t>
            </a:r>
            <a:r>
              <a:rPr lang="en-US" altLang="zh-CN" dirty="0"/>
              <a:t>y</a:t>
            </a:r>
            <a:r>
              <a:rPr lang="zh-CN" altLang="en-US" dirty="0"/>
              <a:t>出队列。将</a:t>
            </a:r>
            <a:r>
              <a:rPr lang="en-US" altLang="zh-CN" dirty="0"/>
              <a:t>x &lt;= y</a:t>
            </a:r>
            <a:r>
              <a:rPr lang="zh-CN" altLang="en-US" dirty="0"/>
              <a:t>取反就是</a:t>
            </a:r>
            <a:r>
              <a:rPr lang="en-US" altLang="zh-CN" dirty="0"/>
              <a:t> x &gt;= y</a:t>
            </a:r>
            <a:r>
              <a:rPr lang="zh-CN" altLang="en-US" dirty="0"/>
              <a:t>，也就是</a:t>
            </a:r>
            <a:r>
              <a:rPr lang="en-US" altLang="zh-CN" dirty="0"/>
              <a:t>y</a:t>
            </a:r>
            <a:r>
              <a:rPr lang="zh-CN" altLang="en-US" dirty="0"/>
              <a:t>将先于</a:t>
            </a:r>
            <a:r>
              <a:rPr lang="en-US" altLang="zh-CN" dirty="0"/>
              <a:t>x</a:t>
            </a:r>
            <a:r>
              <a:rPr lang="zh-CN" altLang="en-US" dirty="0"/>
              <a:t>出队列。</a:t>
            </a:r>
            <a:endParaRPr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692"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4"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5"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697"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98"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03"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5"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6"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08"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09"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12"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4"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5"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17"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18"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23"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5"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6"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28"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29"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34"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5" name="3"/>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6"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7"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39"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40"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45"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6" name="3"/>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7"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8"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9" name="2"/>
          <p:cNvSpPr/>
          <p:nvPr/>
        </p:nvSpPr>
        <p:spPr>
          <a:xfrm>
            <a:off x="8599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50"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51"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54"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55"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56"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57"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5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59"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60"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40" name="Suppose all these…"/>
          <p:cNvSpPr/>
          <p:nvPr/>
        </p:nvSpPr>
        <p:spPr>
          <a:xfrm>
            <a:off x="407227" y="4085166"/>
            <a:ext cx="5642570" cy="176458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假定我们将右边的</a:t>
            </a:r>
            <a:endParaRPr lang="en-US" altLang="zh-CN" dirty="0"/>
          </a:p>
          <a:p>
            <a:r>
              <a:rPr lang="zh-CN" altLang="en-US" dirty="0"/>
              <a:t>所有元素都插入优先队列，</a:t>
            </a:r>
            <a:endParaRPr lang="en-US" altLang="zh-CN" dirty="0"/>
          </a:p>
          <a:p>
            <a:r>
              <a:rPr lang="zh-CN" altLang="en-US" dirty="0"/>
              <a:t>顺序为元素值从小到大。</a:t>
            </a:r>
            <a:endParaRPr dirty="0"/>
          </a:p>
        </p:txBody>
      </p:sp>
      <p:sp>
        <p:nvSpPr>
          <p:cNvPr id="141"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2"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3" name="1"/>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4"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45"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6"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65"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66"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67"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68"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69"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70"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1"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76"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77"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78"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79"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80"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81"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2"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87"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88"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89"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90"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91"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92"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93"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98"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99"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00"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01"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02"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03"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4"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09"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10"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11"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12"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13"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14"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15"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20"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21"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22"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23"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24"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25"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26"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31"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32"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33"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34"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35"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36"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7"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42"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4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44"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45"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4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47"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48"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53"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5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55"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56"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5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58"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9"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64"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65"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66"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67"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6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69"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0"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51"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2"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3" name="1"/>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55"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57" name="Instructions:"/>
          <p:cNvSpPr/>
          <p:nvPr/>
        </p:nvSpPr>
        <p:spPr>
          <a:xfrm>
            <a:off x="2240155"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15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75"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76"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77"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78"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79"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80"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81"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86"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87"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88"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89"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90" name="-2"/>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91"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92"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97"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98"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99"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900"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901" name="2"/>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902"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3"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Suppose lex is a comparator for strings which sorts strings in lexicographic order (the default in most programming languages). Then let nlex be the negation of lex, and also let s1, s2 be strings"/>
          <p:cNvSpPr/>
          <p:nvPr/>
        </p:nvSpPr>
        <p:spPr>
          <a:xfrm>
            <a:off x="179826" y="1918343"/>
            <a:ext cx="12645148" cy="168445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484886">
              <a:defRPr sz="3237"/>
            </a:pPr>
            <a:r>
              <a:rPr lang="zh-CN" altLang="en-US" dirty="0"/>
              <a:t>假定 </a:t>
            </a:r>
            <a:r>
              <a:rPr lang="en" altLang="zh-CN" b="1" i="1" dirty="0" err="1">
                <a:solidFill>
                  <a:schemeClr val="accent4">
                    <a:hueOff val="102361"/>
                    <a:satOff val="14118"/>
                    <a:lumOff val="10675"/>
                  </a:schemeClr>
                </a:solidFill>
              </a:rPr>
              <a:t>lex</a:t>
            </a:r>
            <a:r>
              <a:rPr lang="zh-CN" altLang="en-US" b="1" i="1" dirty="0">
                <a:solidFill>
                  <a:schemeClr val="accent4">
                    <a:hueOff val="102361"/>
                    <a:satOff val="14118"/>
                    <a:lumOff val="10675"/>
                  </a:schemeClr>
                </a:solidFill>
              </a:rPr>
              <a:t> </a:t>
            </a:r>
            <a:r>
              <a:rPr lang="zh-CN" altLang="en-US" dirty="0"/>
              <a:t>是一个对字符串的比较器</a:t>
            </a:r>
            <a:r>
              <a:rPr lang="en-US" altLang="zh-CN" dirty="0"/>
              <a:t>comparator</a:t>
            </a:r>
            <a:r>
              <a:rPr lang="zh-CN" altLang="en-US" dirty="0"/>
              <a:t>，它可以以字典序对字符串进行排序</a:t>
            </a:r>
            <a:r>
              <a:rPr lang="en-US" altLang="zh-CN" dirty="0"/>
              <a:t>(</a:t>
            </a:r>
            <a:r>
              <a:rPr lang="zh-CN" altLang="en-US" dirty="0"/>
              <a:t>字典序是大部分编程语言中的缺省行为</a:t>
            </a:r>
            <a:r>
              <a:rPr lang="en-US" altLang="zh-CN" dirty="0"/>
              <a:t>)</a:t>
            </a:r>
            <a:r>
              <a:rPr lang="zh-CN" altLang="en-US" dirty="0"/>
              <a:t>。那么</a:t>
            </a:r>
            <a:r>
              <a:rPr lang="en-US" altLang="zh-CN" dirty="0"/>
              <a:t> </a:t>
            </a:r>
            <a:r>
              <a:rPr lang="en" altLang="zh-CN" b="1" i="1" dirty="0" err="1">
                <a:solidFill>
                  <a:schemeClr val="accent4">
                    <a:hueOff val="102361"/>
                    <a:satOff val="14118"/>
                    <a:lumOff val="10675"/>
                  </a:schemeClr>
                </a:solidFill>
              </a:rPr>
              <a:t>nlex</a:t>
            </a:r>
            <a:r>
              <a:rPr lang="en" altLang="zh-CN" b="1" i="1" dirty="0">
                <a:solidFill>
                  <a:schemeClr val="accent4">
                    <a:hueOff val="102361"/>
                    <a:satOff val="14118"/>
                    <a:lumOff val="10675"/>
                  </a:schemeClr>
                </a:solidFill>
              </a:rPr>
              <a:t> </a:t>
            </a:r>
            <a:r>
              <a:rPr lang="zh-CN" altLang="en-US" dirty="0"/>
              <a:t>表示对</a:t>
            </a:r>
            <a:r>
              <a:rPr lang="en-US" altLang="zh-CN" dirty="0"/>
              <a:t> </a:t>
            </a:r>
            <a:r>
              <a:rPr lang="en" altLang="zh-CN" b="1" i="1" dirty="0" err="1">
                <a:solidFill>
                  <a:schemeClr val="accent4">
                    <a:hueOff val="102361"/>
                    <a:satOff val="14118"/>
                    <a:lumOff val="10675"/>
                  </a:schemeClr>
                </a:solidFill>
              </a:rPr>
              <a:t>lex</a:t>
            </a:r>
            <a:r>
              <a:rPr lang="en" altLang="zh-CN" b="1" i="1" dirty="0">
                <a:solidFill>
                  <a:schemeClr val="accent4">
                    <a:hueOff val="102361"/>
                    <a:satOff val="14118"/>
                    <a:lumOff val="10675"/>
                  </a:schemeClr>
                </a:solidFill>
              </a:rPr>
              <a:t> </a:t>
            </a:r>
            <a:r>
              <a:rPr lang="zh-CN" altLang="en-US" dirty="0"/>
              <a:t>进行取反。下面假定</a:t>
            </a:r>
            <a:r>
              <a:rPr lang="en-US" altLang="zh-CN" dirty="0"/>
              <a:t>s1,s2</a:t>
            </a:r>
            <a:r>
              <a:rPr lang="zh-CN" altLang="en-US" dirty="0"/>
              <a:t>都是字符串：</a:t>
            </a:r>
            <a:endParaRPr dirty="0"/>
          </a:p>
        </p:txBody>
      </p:sp>
      <p:sp>
        <p:nvSpPr>
          <p:cNvPr id="908" name="lex(s1, s2) = -1 if s1 &lt; s2 lexicographically"/>
          <p:cNvSpPr/>
          <p:nvPr/>
        </p:nvSpPr>
        <p:spPr>
          <a:xfrm>
            <a:off x="2890032" y="4077344"/>
            <a:ext cx="722473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i="1" dirty="0" err="1">
                <a:solidFill>
                  <a:schemeClr val="accent4">
                    <a:hueOff val="102361"/>
                    <a:satOff val="14118"/>
                    <a:lumOff val="10675"/>
                  </a:schemeClr>
                </a:solidFill>
              </a:rPr>
              <a:t>lex</a:t>
            </a:r>
            <a:r>
              <a:rPr dirty="0"/>
              <a:t>(s</a:t>
            </a:r>
            <a:r>
              <a:rPr baseline="-5999" dirty="0"/>
              <a:t>1</a:t>
            </a:r>
            <a:r>
              <a:rPr dirty="0"/>
              <a:t>, s</a:t>
            </a:r>
            <a:r>
              <a:rPr baseline="-5999" dirty="0"/>
              <a:t>2</a:t>
            </a:r>
            <a:r>
              <a:rPr dirty="0"/>
              <a:t>) = -1 if s</a:t>
            </a:r>
            <a:r>
              <a:rPr baseline="-5999" dirty="0"/>
              <a:t>1</a:t>
            </a:r>
            <a:r>
              <a:rPr dirty="0"/>
              <a:t> &lt; s</a:t>
            </a:r>
            <a:r>
              <a:rPr baseline="-5999" dirty="0"/>
              <a:t>2</a:t>
            </a:r>
            <a:endParaRPr dirty="0"/>
          </a:p>
        </p:txBody>
      </p:sp>
      <p:sp>
        <p:nvSpPr>
          <p:cNvPr id="909" name="lex(s1, s2) =  0 if s1 = s2 lexicographically"/>
          <p:cNvSpPr/>
          <p:nvPr/>
        </p:nvSpPr>
        <p:spPr>
          <a:xfrm>
            <a:off x="2890032" y="4746210"/>
            <a:ext cx="722473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i="1" dirty="0" err="1">
                <a:solidFill>
                  <a:schemeClr val="accent4">
                    <a:hueOff val="102361"/>
                    <a:satOff val="14118"/>
                    <a:lumOff val="10675"/>
                  </a:schemeClr>
                </a:solidFill>
              </a:rPr>
              <a:t>lex</a:t>
            </a:r>
            <a:r>
              <a:rPr dirty="0"/>
              <a:t>(s</a:t>
            </a:r>
            <a:r>
              <a:rPr baseline="-5999" dirty="0"/>
              <a:t>1</a:t>
            </a:r>
            <a:r>
              <a:rPr dirty="0"/>
              <a:t>, s</a:t>
            </a:r>
            <a:r>
              <a:rPr baseline="-5999" dirty="0"/>
              <a:t>2</a:t>
            </a:r>
            <a:r>
              <a:rPr dirty="0"/>
              <a:t>) =  0 if s</a:t>
            </a:r>
            <a:r>
              <a:rPr baseline="-5999" dirty="0"/>
              <a:t>1</a:t>
            </a:r>
            <a:r>
              <a:rPr dirty="0"/>
              <a:t> = s</a:t>
            </a:r>
            <a:r>
              <a:rPr baseline="-5999" dirty="0"/>
              <a:t>2</a:t>
            </a:r>
            <a:endParaRPr dirty="0"/>
          </a:p>
        </p:txBody>
      </p:sp>
      <p:sp>
        <p:nvSpPr>
          <p:cNvPr id="910" name="lex(s1, s2) = +1 if s1 &gt; s2 lexicographically"/>
          <p:cNvSpPr/>
          <p:nvPr/>
        </p:nvSpPr>
        <p:spPr>
          <a:xfrm>
            <a:off x="2890032" y="5415077"/>
            <a:ext cx="722473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i="1" dirty="0" err="1">
                <a:solidFill>
                  <a:schemeClr val="accent4">
                    <a:hueOff val="102361"/>
                    <a:satOff val="14118"/>
                    <a:lumOff val="10675"/>
                  </a:schemeClr>
                </a:solidFill>
              </a:rPr>
              <a:t>lex</a:t>
            </a:r>
            <a:r>
              <a:rPr dirty="0"/>
              <a:t>(s</a:t>
            </a:r>
            <a:r>
              <a:rPr baseline="-5999" dirty="0"/>
              <a:t>1</a:t>
            </a:r>
            <a:r>
              <a:rPr dirty="0"/>
              <a:t>, s</a:t>
            </a:r>
            <a:r>
              <a:rPr baseline="-5999" dirty="0"/>
              <a:t>2</a:t>
            </a:r>
            <a:r>
              <a:rPr dirty="0"/>
              <a:t>) = +1 if s</a:t>
            </a:r>
            <a:r>
              <a:rPr baseline="-5999" dirty="0"/>
              <a:t>1</a:t>
            </a:r>
            <a:r>
              <a:rPr dirty="0"/>
              <a:t> &gt; s</a:t>
            </a:r>
            <a:r>
              <a:rPr baseline="-5999" dirty="0"/>
              <a:t>2</a:t>
            </a:r>
            <a:endParaRPr dirty="0"/>
          </a:p>
        </p:txBody>
      </p:sp>
      <p:sp>
        <p:nvSpPr>
          <p:cNvPr id="911" name="Turning Min PQ…"/>
          <p:cNvSpPr>
            <a:spLocks noGrp="1"/>
          </p:cNvSpPr>
          <p:nvPr>
            <p:ph type="title"/>
          </p:nvPr>
        </p:nvSpPr>
        <p:spPr>
          <a:xfrm>
            <a:off x="952500" y="-67734"/>
            <a:ext cx="11099800" cy="2159001"/>
          </a:xfrm>
          <a:prstGeom prst="rect">
            <a:avLst/>
          </a:prstGeom>
        </p:spPr>
        <p:txBody>
          <a:bodyPr>
            <a:normAutofit/>
          </a:bodyPr>
          <a:lstStyle/>
          <a:p>
            <a:pPr defTabSz="496570">
              <a:defRPr sz="6970" b="1"/>
            </a:pPr>
            <a:r>
              <a:rPr lang="zh-CN" altLang="en-US" dirty="0"/>
              <a:t>将最小堆转换成最大堆</a:t>
            </a:r>
            <a:endParaRPr dirty="0"/>
          </a:p>
        </p:txBody>
      </p:sp>
      <p:sp>
        <p:nvSpPr>
          <p:cNvPr id="912" name="nlex(s1, s2) = -(-1) = +1 s1 &lt; s2 lexicographically"/>
          <p:cNvSpPr/>
          <p:nvPr/>
        </p:nvSpPr>
        <p:spPr>
          <a:xfrm>
            <a:off x="-408889" y="6325180"/>
            <a:ext cx="13822578" cy="6104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b="1" i="1" dirty="0" err="1">
                <a:solidFill>
                  <a:schemeClr val="accent4">
                    <a:hueOff val="102361"/>
                    <a:satOff val="14118"/>
                    <a:lumOff val="10675"/>
                  </a:schemeClr>
                </a:solidFill>
              </a:rPr>
              <a:t>nlex</a:t>
            </a:r>
            <a:r>
              <a:rPr dirty="0"/>
              <a:t>(s</a:t>
            </a:r>
            <a:r>
              <a:rPr baseline="-5999" dirty="0"/>
              <a:t>1</a:t>
            </a:r>
            <a:r>
              <a:rPr dirty="0"/>
              <a:t>, s</a:t>
            </a:r>
            <a:r>
              <a:rPr baseline="-5999" dirty="0"/>
              <a:t>2</a:t>
            </a:r>
            <a:r>
              <a:rPr dirty="0"/>
              <a:t>) = -(-1) = +1 s</a:t>
            </a:r>
            <a:r>
              <a:rPr baseline="-5999" dirty="0"/>
              <a:t>1</a:t>
            </a:r>
            <a:r>
              <a:rPr dirty="0"/>
              <a:t> &lt; s</a:t>
            </a:r>
            <a:r>
              <a:rPr baseline="-5999" dirty="0"/>
              <a:t>2</a:t>
            </a:r>
            <a:endParaRPr dirty="0"/>
          </a:p>
        </p:txBody>
      </p:sp>
      <p:sp>
        <p:nvSpPr>
          <p:cNvPr id="913" name="nlex(s1, s2) =  -(0) =  0 s1 = s2 lexicographically"/>
          <p:cNvSpPr/>
          <p:nvPr/>
        </p:nvSpPr>
        <p:spPr>
          <a:xfrm>
            <a:off x="2415544" y="7096773"/>
            <a:ext cx="8173711"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rPr b="1" i="1" dirty="0" err="1">
                <a:solidFill>
                  <a:schemeClr val="accent4">
                    <a:hueOff val="102361"/>
                    <a:satOff val="14118"/>
                    <a:lumOff val="10675"/>
                  </a:schemeClr>
                </a:solidFill>
              </a:rPr>
              <a:t>nlex</a:t>
            </a:r>
            <a:r>
              <a:rPr dirty="0"/>
              <a:t>(s</a:t>
            </a:r>
            <a:r>
              <a:rPr baseline="-5999" dirty="0"/>
              <a:t>1</a:t>
            </a:r>
            <a:r>
              <a:rPr dirty="0"/>
              <a:t>, s</a:t>
            </a:r>
            <a:r>
              <a:rPr baseline="-5999" dirty="0"/>
              <a:t>2</a:t>
            </a:r>
            <a:r>
              <a:rPr dirty="0"/>
              <a:t>) =  -(0) =  0 s</a:t>
            </a:r>
            <a:r>
              <a:rPr baseline="-5999" dirty="0"/>
              <a:t>1</a:t>
            </a:r>
            <a:r>
              <a:rPr dirty="0"/>
              <a:t> = s</a:t>
            </a:r>
            <a:r>
              <a:rPr baseline="-5999" dirty="0"/>
              <a:t>2</a:t>
            </a:r>
            <a:endParaRPr dirty="0"/>
          </a:p>
        </p:txBody>
      </p:sp>
      <p:sp>
        <p:nvSpPr>
          <p:cNvPr id="914" name="nlex(s1, s2) = -(+1) = -1 s1 &gt; s2 lexicographically"/>
          <p:cNvSpPr/>
          <p:nvPr/>
        </p:nvSpPr>
        <p:spPr>
          <a:xfrm>
            <a:off x="2415544" y="7868366"/>
            <a:ext cx="8173711"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rPr b="1" i="1" dirty="0" err="1">
                <a:solidFill>
                  <a:schemeClr val="accent4">
                    <a:hueOff val="102361"/>
                    <a:satOff val="14118"/>
                    <a:lumOff val="10675"/>
                  </a:schemeClr>
                </a:solidFill>
              </a:rPr>
              <a:t>nlex</a:t>
            </a:r>
            <a:r>
              <a:rPr dirty="0"/>
              <a:t>(s</a:t>
            </a:r>
            <a:r>
              <a:rPr baseline="-5999" dirty="0"/>
              <a:t>1</a:t>
            </a:r>
            <a:r>
              <a:rPr dirty="0"/>
              <a:t>, s</a:t>
            </a:r>
            <a:r>
              <a:rPr baseline="-5999" dirty="0"/>
              <a:t>2</a:t>
            </a:r>
            <a:r>
              <a:rPr dirty="0"/>
              <a:t>) = -(+1) = -1 s</a:t>
            </a:r>
            <a:r>
              <a:rPr baseline="-5999" dirty="0"/>
              <a:t>1</a:t>
            </a:r>
            <a:r>
              <a:rPr dirty="0"/>
              <a:t> &gt; s</a:t>
            </a:r>
            <a:r>
              <a:rPr baseline="-5999" dirty="0"/>
              <a:t>2</a:t>
            </a:r>
            <a:endParaRPr dirty="0"/>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19"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20"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21"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22"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23"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24"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25"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dirty="0" err="1"/>
              <a:t>如果使用</a:t>
            </a:r>
            <a:r>
              <a:rPr lang="en" altLang="zh-CN" b="1" i="1" dirty="0">
                <a:solidFill>
                  <a:schemeClr val="accent4">
                    <a:hueOff val="102361"/>
                    <a:satOff val="14118"/>
                    <a:lumOff val="10675"/>
                  </a:schemeClr>
                </a:solidFill>
              </a:rPr>
              <a:t> </a:t>
            </a:r>
            <a:r>
              <a:rPr lang="en" altLang="zh-CN" b="1" i="1" dirty="0" err="1">
                <a:solidFill>
                  <a:schemeClr val="accent4">
                    <a:hueOff val="102361"/>
                    <a:satOff val="14118"/>
                    <a:lumOff val="10675"/>
                  </a:schemeClr>
                </a:solidFill>
              </a:rPr>
              <a:t>lex</a:t>
            </a:r>
            <a:r>
              <a:rPr lang="en" altLang="zh-CN" b="1" i="1" dirty="0">
                <a:solidFill>
                  <a:schemeClr val="accent4">
                    <a:hueOff val="102361"/>
                    <a:satOff val="14118"/>
                    <a:lumOff val="10675"/>
                  </a:schemeClr>
                </a:solidFill>
              </a:rPr>
              <a:t> </a:t>
            </a:r>
            <a:r>
              <a:rPr lang="en-US" dirty="0" err="1"/>
              <a:t>比较器</a:t>
            </a:r>
            <a:r>
              <a:rPr lang="zh-CN" altLang="en-US" dirty="0"/>
              <a:t>，将右边的所有字符串添加到</a:t>
            </a:r>
            <a:r>
              <a:rPr lang="en-US" altLang="zh-CN" dirty="0"/>
              <a:t>PQ</a:t>
            </a:r>
            <a:r>
              <a:rPr lang="zh-CN" altLang="en-US" dirty="0"/>
              <a:t>中，然后依次取出，我们将得到下面的输出序列：</a:t>
            </a:r>
            <a:endParaRPr dirty="0"/>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28"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29"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30"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31"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32"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33"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34"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37"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38"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39"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40"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41"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42"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43"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46"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47"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48"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49"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50"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51"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52"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55"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56"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57"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58"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59"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60"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61"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64" name="XR"/>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65"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66"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67"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68"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69"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70"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63"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4"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5"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6"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67"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69"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170" name="Arrow"/>
          <p:cNvSpPr/>
          <p:nvPr/>
        </p:nvSpPr>
        <p:spPr>
          <a:xfrm>
            <a:off x="736982" y="377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73" name="XR"/>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74"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75"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76"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77" name="XX"/>
          <p:cNvSpPr/>
          <p:nvPr/>
        </p:nvSpPr>
        <p:spPr>
          <a:xfrm>
            <a:off x="1028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78"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79"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82"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83"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84"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85"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86"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87"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88"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91"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92"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93"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94"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95"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96"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97"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00"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01"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02"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03"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04"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05"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06"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09"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10"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11"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12"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13"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14"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15"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18"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19"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0"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21"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22"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23"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24"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27"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28"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9"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30" name="B"/>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31"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32"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33"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36"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37" name="A"/>
          <p:cNvSpPr/>
          <p:nvPr/>
        </p:nvSpPr>
        <p:spPr>
          <a:xfrm>
            <a:off x="10859924"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38"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39" name="B"/>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40"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41"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42"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Adding Elements to Binary Heap"/>
          <p:cNvSpPr>
            <a:spLocks noGrp="1"/>
          </p:cNvSpPr>
          <p:nvPr>
            <p:ph type="title"/>
          </p:nvPr>
        </p:nvSpPr>
        <p:spPr>
          <a:xfrm>
            <a:off x="-58508" y="2556992"/>
            <a:ext cx="13121817" cy="4120656"/>
          </a:xfrm>
          <a:prstGeom prst="rect">
            <a:avLst/>
          </a:prstGeom>
        </p:spPr>
        <p:txBody>
          <a:bodyPr/>
          <a:lstStyle>
            <a:lvl1pPr>
              <a:defRPr sz="10000" b="1"/>
            </a:lvl1pPr>
          </a:lstStyle>
          <a:p>
            <a:r>
              <a:rPr lang="zh-CN" altLang="en-US" dirty="0"/>
              <a:t>向二叉堆中添加元素</a:t>
            </a:r>
            <a:endParaRPr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Ways of Implementing a Priority Queue"/>
          <p:cNvSpPr>
            <a:spLocks noGrp="1"/>
          </p:cNvSpPr>
          <p:nvPr>
            <p:ph type="title"/>
          </p:nvPr>
        </p:nvSpPr>
        <p:spPr>
          <a:xfrm>
            <a:off x="952500" y="443557"/>
            <a:ext cx="11099800" cy="2159001"/>
          </a:xfrm>
          <a:prstGeom prst="rect">
            <a:avLst/>
          </a:prstGeom>
        </p:spPr>
        <p:txBody>
          <a:bodyPr>
            <a:normAutofit/>
          </a:bodyPr>
          <a:lstStyle>
            <a:lvl1pPr defTabSz="508254">
              <a:defRPr sz="6960" b="1"/>
            </a:lvl1pPr>
          </a:lstStyle>
          <a:p>
            <a:r>
              <a:rPr lang="zh-CN" altLang="en-US" dirty="0"/>
              <a:t>实现优先队列的方法</a:t>
            </a:r>
            <a:endParaRPr dirty="0"/>
          </a:p>
        </p:txBody>
      </p:sp>
      <p:sp>
        <p:nvSpPr>
          <p:cNvPr id="1049" name="Priority queues are usually implemented with heaps since this gives them the best possible time complexity.…"/>
          <p:cNvSpPr/>
          <p:nvPr/>
        </p:nvSpPr>
        <p:spPr>
          <a:xfrm>
            <a:off x="1069163" y="3155998"/>
            <a:ext cx="10866474" cy="399504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66674">
              <a:defRPr sz="3589"/>
            </a:pPr>
            <a:r>
              <a:rPr lang="zh-CN" altLang="en-US" dirty="0"/>
              <a:t>优先队列通常采用堆来实现，因为它具有较好的时间复杂度。</a:t>
            </a:r>
          </a:p>
          <a:p>
            <a:pPr defTabSz="566674">
              <a:defRPr sz="3589"/>
            </a:pPr>
            <a:endParaRPr lang="zh-CN" altLang="en-US" dirty="0"/>
          </a:p>
          <a:p>
            <a:pPr defTabSz="566674">
              <a:defRPr sz="3589"/>
            </a:pPr>
            <a:r>
              <a:rPr lang="zh-CN" altLang="en-US" dirty="0"/>
              <a:t>但是优先队列</a:t>
            </a:r>
            <a:r>
              <a:rPr lang="en-US" altLang="zh-CN" dirty="0"/>
              <a:t>PQ</a:t>
            </a:r>
            <a:r>
              <a:rPr lang="zh-CN" altLang="en-US" dirty="0"/>
              <a:t>是一种</a:t>
            </a:r>
            <a:r>
              <a:rPr lang="zh-CN" altLang="en-US" b="1" dirty="0">
                <a:solidFill>
                  <a:srgbClr val="11DBE2"/>
                </a:solidFill>
              </a:rPr>
              <a:t>抽象数据类型</a:t>
            </a:r>
            <a:r>
              <a:rPr lang="en-US" altLang="zh-CN" b="1" dirty="0">
                <a:solidFill>
                  <a:srgbClr val="11DBE2"/>
                </a:solidFill>
              </a:rPr>
              <a:t>(ADT)</a:t>
            </a:r>
            <a:r>
              <a:rPr lang="zh-CN" altLang="en-US" dirty="0"/>
              <a:t>，堆并不是实现优先队列的唯一方法。例如，我们以用普通的不排序的列表来实现优先队列，虽然这种做法的时间复杂度并不好。</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76"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7"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8"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9"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0"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1"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82"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183" name="2"/>
          <p:cNvSpPr/>
          <p:nvPr/>
        </p:nvSpPr>
        <p:spPr>
          <a:xfrm>
            <a:off x="10248205" y="44873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4" name="Arrow"/>
          <p:cNvSpPr/>
          <p:nvPr/>
        </p:nvSpPr>
        <p:spPr>
          <a:xfrm>
            <a:off x="736982" y="42227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5"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
        <p:nvSpPr>
          <p:cNvPr id="1054" name="There are many types of heaps we could use to implement a priority queue including:…"/>
          <p:cNvSpPr/>
          <p:nvPr/>
        </p:nvSpPr>
        <p:spPr>
          <a:xfrm>
            <a:off x="1218762" y="2768723"/>
            <a:ext cx="10567276" cy="59433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800"/>
            </a:pPr>
            <a:r>
              <a:rPr lang="zh-CN" altLang="en-US" dirty="0"/>
              <a:t>有多种堆类型可以用来实现优先队列，包括：</a:t>
            </a:r>
            <a:endParaRPr lang="en-US" altLang="zh-CN" dirty="0"/>
          </a:p>
          <a:p>
            <a:pPr>
              <a:defRPr sz="3800"/>
            </a:pPr>
            <a:endParaRPr dirty="0"/>
          </a:p>
          <a:p>
            <a:pPr>
              <a:defRPr sz="3800"/>
            </a:pPr>
            <a:r>
              <a:rPr lang="zh-CN" altLang="en-US" dirty="0"/>
              <a:t>二叉堆</a:t>
            </a:r>
            <a:r>
              <a:rPr lang="en-US" altLang="zh-CN" dirty="0"/>
              <a:t>(</a:t>
            </a:r>
            <a:r>
              <a:rPr dirty="0"/>
              <a:t>Binary Heap</a:t>
            </a:r>
            <a:r>
              <a:rPr lang="en-US" dirty="0"/>
              <a:t>)</a:t>
            </a:r>
            <a:endParaRPr dirty="0"/>
          </a:p>
          <a:p>
            <a:pPr>
              <a:defRPr sz="3800"/>
            </a:pPr>
            <a:r>
              <a:rPr lang="zh-CN" altLang="en-US" dirty="0"/>
              <a:t>斐波那契堆</a:t>
            </a:r>
            <a:r>
              <a:rPr lang="en-US" altLang="zh-CN" dirty="0"/>
              <a:t>(</a:t>
            </a:r>
            <a:r>
              <a:rPr dirty="0"/>
              <a:t>Fibonacci Heap</a:t>
            </a:r>
            <a:r>
              <a:rPr lang="en-US" dirty="0"/>
              <a:t>)</a:t>
            </a:r>
            <a:endParaRPr dirty="0"/>
          </a:p>
          <a:p>
            <a:pPr>
              <a:defRPr sz="3800"/>
            </a:pPr>
            <a:r>
              <a:rPr lang="zh-CN" altLang="en-US" dirty="0"/>
              <a:t>二项堆</a:t>
            </a:r>
            <a:r>
              <a:rPr lang="en-US" altLang="zh-CN" dirty="0"/>
              <a:t>(</a:t>
            </a:r>
            <a:r>
              <a:rPr dirty="0"/>
              <a:t>Binomial Heap</a:t>
            </a:r>
            <a:r>
              <a:rPr lang="en-US" dirty="0"/>
              <a:t>)</a:t>
            </a:r>
            <a:endParaRPr dirty="0"/>
          </a:p>
          <a:p>
            <a:pPr>
              <a:defRPr sz="3800"/>
            </a:pPr>
            <a:r>
              <a:rPr lang="en-US" dirty="0" err="1"/>
              <a:t>配对堆</a:t>
            </a:r>
            <a:r>
              <a:rPr lang="en-US" dirty="0"/>
              <a:t>(</a:t>
            </a:r>
            <a:r>
              <a:rPr dirty="0"/>
              <a:t>Pairing Heap</a:t>
            </a:r>
            <a:r>
              <a:rPr lang="en-US" dirty="0"/>
              <a:t>)</a:t>
            </a:r>
            <a:endParaRPr dirty="0"/>
          </a:p>
          <a:p>
            <a:pPr>
              <a:defRPr sz="3800"/>
            </a:pPr>
            <a:r>
              <a:rPr dirty="0"/>
              <a:t>…</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
        <p:nvSpPr>
          <p:cNvPr id="1054" name="There are many types of heaps we could use to implement a priority queue including:…"/>
          <p:cNvSpPr/>
          <p:nvPr/>
        </p:nvSpPr>
        <p:spPr>
          <a:xfrm>
            <a:off x="1218762" y="2768723"/>
            <a:ext cx="10567276" cy="59433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800"/>
            </a:pPr>
            <a:r>
              <a:rPr lang="zh-CN" altLang="en-US" dirty="0"/>
              <a:t>有多种堆类型可以用来实现优先队列，包括：</a:t>
            </a:r>
            <a:endParaRPr lang="en-US" altLang="zh-CN" dirty="0"/>
          </a:p>
          <a:p>
            <a:pPr>
              <a:defRPr sz="3800"/>
            </a:pPr>
            <a:endParaRPr dirty="0"/>
          </a:p>
          <a:p>
            <a:pPr>
              <a:defRPr sz="3800"/>
            </a:pPr>
            <a:r>
              <a:rPr lang="zh-CN" altLang="en-US" b="1" dirty="0">
                <a:solidFill>
                  <a:srgbClr val="11DBE2"/>
                </a:solidFill>
              </a:rPr>
              <a:t>二叉堆</a:t>
            </a:r>
            <a:r>
              <a:rPr lang="en-US" altLang="zh-CN" b="1" dirty="0">
                <a:solidFill>
                  <a:srgbClr val="11DBE2"/>
                </a:solidFill>
              </a:rPr>
              <a:t>(</a:t>
            </a:r>
            <a:r>
              <a:rPr b="1" dirty="0">
                <a:solidFill>
                  <a:srgbClr val="11DBE2"/>
                </a:solidFill>
              </a:rPr>
              <a:t>Binary Heap</a:t>
            </a:r>
            <a:r>
              <a:rPr lang="en-US" b="1" dirty="0">
                <a:solidFill>
                  <a:srgbClr val="11DBE2"/>
                </a:solidFill>
              </a:rPr>
              <a:t>)</a:t>
            </a:r>
            <a:endParaRPr b="1" dirty="0">
              <a:solidFill>
                <a:srgbClr val="11DBE2"/>
              </a:solidFill>
            </a:endParaRPr>
          </a:p>
          <a:p>
            <a:pPr>
              <a:defRPr sz="3800"/>
            </a:pPr>
            <a:r>
              <a:rPr lang="zh-CN" altLang="en-US" dirty="0"/>
              <a:t>斐波那契堆</a:t>
            </a:r>
            <a:r>
              <a:rPr lang="en-US" altLang="zh-CN" dirty="0"/>
              <a:t>(</a:t>
            </a:r>
            <a:r>
              <a:rPr dirty="0"/>
              <a:t>Fibonacci Heap</a:t>
            </a:r>
            <a:r>
              <a:rPr lang="en-US" dirty="0"/>
              <a:t>)</a:t>
            </a:r>
            <a:endParaRPr dirty="0"/>
          </a:p>
          <a:p>
            <a:pPr>
              <a:defRPr sz="3800"/>
            </a:pPr>
            <a:r>
              <a:rPr lang="zh-CN" altLang="en-US" dirty="0"/>
              <a:t>二项堆</a:t>
            </a:r>
            <a:r>
              <a:rPr lang="en-US" altLang="zh-CN" dirty="0"/>
              <a:t>(</a:t>
            </a:r>
            <a:r>
              <a:rPr dirty="0"/>
              <a:t>Binomial Heap</a:t>
            </a:r>
            <a:r>
              <a:rPr lang="en-US" dirty="0"/>
              <a:t>)</a:t>
            </a:r>
            <a:endParaRPr dirty="0"/>
          </a:p>
          <a:p>
            <a:pPr>
              <a:defRPr sz="3800"/>
            </a:pPr>
            <a:r>
              <a:rPr lang="en-US" dirty="0" err="1"/>
              <a:t>配对堆</a:t>
            </a:r>
            <a:r>
              <a:rPr lang="en-US" dirty="0"/>
              <a:t>(</a:t>
            </a:r>
            <a:r>
              <a:rPr dirty="0"/>
              <a:t>Pairing Heap</a:t>
            </a:r>
            <a:r>
              <a:rPr lang="en-US" dirty="0"/>
              <a:t>)</a:t>
            </a:r>
            <a:endParaRPr dirty="0"/>
          </a:p>
          <a:p>
            <a:pPr>
              <a:defRPr sz="3800"/>
            </a:pPr>
            <a:r>
              <a:rPr dirty="0"/>
              <a:t>…</a:t>
            </a:r>
          </a:p>
        </p:txBody>
      </p:sp>
    </p:spTree>
    <p:extLst>
      <p:ext uri="{BB962C8B-B14F-4D97-AF65-F5344CB8AC3E}">
        <p14:creationId xmlns:p14="http://schemas.microsoft.com/office/powerpoint/2010/main" val="3618868413"/>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 name="A binary heap is a binary tree that supports the heap invariant. In a binary tree every node has exactly two children."/>
          <p:cNvSpPr/>
          <p:nvPr/>
        </p:nvSpPr>
        <p:spPr>
          <a:xfrm>
            <a:off x="535547" y="2695100"/>
            <a:ext cx="11777409" cy="153263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72516">
              <a:defRPr sz="3724"/>
            </a:pPr>
            <a:r>
              <a:rPr lang="zh-CN" altLang="en-US" dirty="0"/>
              <a:t>一个</a:t>
            </a:r>
            <a:r>
              <a:rPr lang="zh-CN" altLang="en-US" b="1" dirty="0">
                <a:solidFill>
                  <a:srgbClr val="11DBE2"/>
                </a:solidFill>
              </a:rPr>
              <a:t>二叉堆</a:t>
            </a:r>
            <a:r>
              <a:rPr lang="zh-CN" altLang="en-US" dirty="0"/>
              <a:t>是支持</a:t>
            </a:r>
            <a:r>
              <a:rPr lang="zh-CN" altLang="en-US" b="1" dirty="0">
                <a:solidFill>
                  <a:srgbClr val="11DBE2"/>
                </a:solidFill>
              </a:rPr>
              <a:t>堆不变式</a:t>
            </a:r>
            <a:r>
              <a:rPr lang="zh-CN" altLang="en-US" dirty="0"/>
              <a:t>的一颗</a:t>
            </a:r>
            <a:r>
              <a:rPr lang="zh-CN" altLang="en-US" b="1" dirty="0">
                <a:solidFill>
                  <a:srgbClr val="11DBE2"/>
                </a:solidFill>
              </a:rPr>
              <a:t>二叉树</a:t>
            </a:r>
            <a:r>
              <a:rPr lang="zh-CN" altLang="en-US" dirty="0"/>
              <a:t>。</a:t>
            </a:r>
            <a:endParaRPr dirty="0"/>
          </a:p>
        </p:txBody>
      </p:sp>
      <p:sp>
        <p:nvSpPr>
          <p:cNvPr id="1064" name="8"/>
          <p:cNvSpPr/>
          <p:nvPr/>
        </p:nvSpPr>
        <p:spPr>
          <a:xfrm>
            <a:off x="5992774" y="490877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065" name="7"/>
          <p:cNvSpPr/>
          <p:nvPr/>
        </p:nvSpPr>
        <p:spPr>
          <a:xfrm>
            <a:off x="5077766"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66" name="6"/>
          <p:cNvSpPr/>
          <p:nvPr/>
        </p:nvSpPr>
        <p:spPr>
          <a:xfrm>
            <a:off x="6907783"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067" name="3"/>
          <p:cNvSpPr/>
          <p:nvPr/>
        </p:nvSpPr>
        <p:spPr>
          <a:xfrm>
            <a:off x="4337972" y="73969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068" name="2"/>
          <p:cNvSpPr/>
          <p:nvPr/>
        </p:nvSpPr>
        <p:spPr>
          <a:xfrm>
            <a:off x="5506068" y="7414134"/>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69" name="5"/>
          <p:cNvSpPr/>
          <p:nvPr/>
        </p:nvSpPr>
        <p:spPr>
          <a:xfrm>
            <a:off x="6907783" y="741413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70" name="Line"/>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1" name="Line"/>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2" name="Line"/>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3" name="Line"/>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4" name="Line"/>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5"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A binary heap is a heap where every node has exactly two children."/>
          <p:cNvSpPr/>
          <p:nvPr/>
        </p:nvSpPr>
        <p:spPr>
          <a:xfrm>
            <a:off x="1192312" y="2803188"/>
            <a:ext cx="10567275" cy="18877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800"/>
            </a:pPr>
            <a:r>
              <a:rPr lang="zh-CN" altLang="en-US" dirty="0"/>
              <a:t>一个</a:t>
            </a:r>
            <a:r>
              <a:rPr lang="zh-CN" altLang="en-US" b="1" dirty="0">
                <a:solidFill>
                  <a:srgbClr val="11DBE2"/>
                </a:solidFill>
              </a:rPr>
              <a:t>二叉堆</a:t>
            </a:r>
            <a:r>
              <a:rPr lang="zh-CN" altLang="en-US" dirty="0"/>
              <a:t>是一个堆，并且每个节点有且仅有两个子节点。</a:t>
            </a:r>
            <a:endParaRPr dirty="0"/>
          </a:p>
        </p:txBody>
      </p:sp>
      <p:sp>
        <p:nvSpPr>
          <p:cNvPr id="1080" name="8"/>
          <p:cNvSpPr/>
          <p:nvPr/>
        </p:nvSpPr>
        <p:spPr>
          <a:xfrm>
            <a:off x="5992774" y="490877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081" name="7"/>
          <p:cNvSpPr/>
          <p:nvPr/>
        </p:nvSpPr>
        <p:spPr>
          <a:xfrm>
            <a:off x="5077766"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82" name="6"/>
          <p:cNvSpPr/>
          <p:nvPr/>
        </p:nvSpPr>
        <p:spPr>
          <a:xfrm>
            <a:off x="6907783"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083" name="3"/>
          <p:cNvSpPr/>
          <p:nvPr/>
        </p:nvSpPr>
        <p:spPr>
          <a:xfrm>
            <a:off x="4337972" y="73969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084" name="2"/>
          <p:cNvSpPr/>
          <p:nvPr/>
        </p:nvSpPr>
        <p:spPr>
          <a:xfrm>
            <a:off x="5506068" y="7414134"/>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85" name="5"/>
          <p:cNvSpPr/>
          <p:nvPr/>
        </p:nvSpPr>
        <p:spPr>
          <a:xfrm>
            <a:off x="6907783" y="741413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86" name="Line"/>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7" name="Line"/>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8" name="Line"/>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Line"/>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0" name="Line"/>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Circle"/>
          <p:cNvSpPr/>
          <p:nvPr/>
        </p:nvSpPr>
        <p:spPr>
          <a:xfrm>
            <a:off x="3829652"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2" name="Circle"/>
          <p:cNvSpPr/>
          <p:nvPr/>
        </p:nvSpPr>
        <p:spPr>
          <a:xfrm>
            <a:off x="4683954"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3" name="Circle"/>
          <p:cNvSpPr/>
          <p:nvPr/>
        </p:nvSpPr>
        <p:spPr>
          <a:xfrm>
            <a:off x="5346257"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4" name="Circle"/>
          <p:cNvSpPr/>
          <p:nvPr/>
        </p:nvSpPr>
        <p:spPr>
          <a:xfrm>
            <a:off x="6130001"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5" name="Circle"/>
          <p:cNvSpPr/>
          <p:nvPr/>
        </p:nvSpPr>
        <p:spPr>
          <a:xfrm>
            <a:off x="6773373"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6" name="Circle"/>
          <p:cNvSpPr/>
          <p:nvPr/>
        </p:nvSpPr>
        <p:spPr>
          <a:xfrm>
            <a:off x="7416745"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7" name="Circle"/>
          <p:cNvSpPr/>
          <p:nvPr/>
        </p:nvSpPr>
        <p:spPr>
          <a:xfrm>
            <a:off x="8071286" y="7102704"/>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8" name="Line"/>
          <p:cNvSpPr/>
          <p:nvPr/>
        </p:nvSpPr>
        <p:spPr>
          <a:xfrm flipH="1" flipV="1">
            <a:off x="7729043" y="6800928"/>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Line"/>
          <p:cNvSpPr/>
          <p:nvPr/>
        </p:nvSpPr>
        <p:spPr>
          <a:xfrm flipH="1" flipV="1">
            <a:off x="6152847"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Line"/>
          <p:cNvSpPr/>
          <p:nvPr/>
        </p:nvSpPr>
        <p:spPr>
          <a:xfrm flipH="1" flipV="1">
            <a:off x="7507514"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1" name="Line"/>
          <p:cNvSpPr/>
          <p:nvPr/>
        </p:nvSpPr>
        <p:spPr>
          <a:xfrm flipH="1" flipV="1">
            <a:off x="4820440" y="8263958"/>
            <a:ext cx="123531"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2" name="Line"/>
          <p:cNvSpPr/>
          <p:nvPr/>
        </p:nvSpPr>
        <p:spPr>
          <a:xfrm flipV="1">
            <a:off x="4303079"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5652596"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Line"/>
          <p:cNvSpPr/>
          <p:nvPr/>
        </p:nvSpPr>
        <p:spPr>
          <a:xfrm flipV="1">
            <a:off x="7144732" y="8283082"/>
            <a:ext cx="138718" cy="4271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9" name="5"/>
          <p:cNvSpPr/>
          <p:nvPr/>
        </p:nvSpPr>
        <p:spPr>
          <a:xfrm>
            <a:off x="6070922" y="408168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10" name="12"/>
          <p:cNvSpPr/>
          <p:nvPr/>
        </p:nvSpPr>
        <p:spPr>
          <a:xfrm>
            <a:off x="7702863" y="529769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11" name="8"/>
          <p:cNvSpPr/>
          <p:nvPr/>
        </p:nvSpPr>
        <p:spPr>
          <a:xfrm>
            <a:off x="3587885" y="6620881"/>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12" name="7"/>
          <p:cNvSpPr/>
          <p:nvPr/>
        </p:nvSpPr>
        <p:spPr>
          <a:xfrm>
            <a:off x="5143331" y="664660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13" name="Line"/>
          <p:cNvSpPr/>
          <p:nvPr/>
        </p:nvSpPr>
        <p:spPr>
          <a:xfrm flipV="1">
            <a:off x="5077597" y="4759632"/>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4" name="Line"/>
          <p:cNvSpPr/>
          <p:nvPr/>
        </p:nvSpPr>
        <p:spPr>
          <a:xfrm flipV="1">
            <a:off x="4234329" y="6161959"/>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5" name="Line"/>
          <p:cNvSpPr/>
          <p:nvPr/>
        </p:nvSpPr>
        <p:spPr>
          <a:xfrm flipH="1" flipV="1">
            <a:off x="5064643" y="613241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Line"/>
          <p:cNvSpPr/>
          <p:nvPr/>
        </p:nvSpPr>
        <p:spPr>
          <a:xfrm flipH="1" flipV="1">
            <a:off x="6970209" y="4739917"/>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7" name="14"/>
          <p:cNvSpPr/>
          <p:nvPr/>
        </p:nvSpPr>
        <p:spPr>
          <a:xfrm>
            <a:off x="7054985" y="668832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18" name="19"/>
          <p:cNvSpPr/>
          <p:nvPr/>
        </p:nvSpPr>
        <p:spPr>
          <a:xfrm>
            <a:off x="8610431" y="6714049"/>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19" name="Line"/>
          <p:cNvSpPr/>
          <p:nvPr/>
        </p:nvSpPr>
        <p:spPr>
          <a:xfrm flipV="1">
            <a:off x="7701430" y="6163298"/>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0" name="Line"/>
          <p:cNvSpPr/>
          <p:nvPr/>
        </p:nvSpPr>
        <p:spPr>
          <a:xfrm flipH="1" flipV="1">
            <a:off x="8497165" y="613375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1" name="13"/>
          <p:cNvSpPr/>
          <p:nvPr/>
        </p:nvSpPr>
        <p:spPr>
          <a:xfrm>
            <a:off x="3038763" y="809115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122" name="12"/>
          <p:cNvSpPr/>
          <p:nvPr/>
        </p:nvSpPr>
        <p:spPr>
          <a:xfrm>
            <a:off x="3926562" y="809561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23" name="Line"/>
          <p:cNvSpPr/>
          <p:nvPr/>
        </p:nvSpPr>
        <p:spPr>
          <a:xfrm flipV="1">
            <a:off x="3583855" y="7535676"/>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4" name="Line"/>
          <p:cNvSpPr/>
          <p:nvPr/>
        </p:nvSpPr>
        <p:spPr>
          <a:xfrm flipH="1" flipV="1">
            <a:off x="4159920" y="7518835"/>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5" name="11"/>
          <p:cNvSpPr/>
          <p:nvPr/>
        </p:nvSpPr>
        <p:spPr>
          <a:xfrm>
            <a:off x="4828803" y="809750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26" name="Line"/>
          <p:cNvSpPr/>
          <p:nvPr/>
        </p:nvSpPr>
        <p:spPr>
          <a:xfrm flipV="1">
            <a:off x="5373895" y="7542026"/>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7" name="A complete binary tree is a tree in which at every level, except possibly the last is completely filled and and all the nodes are as far left as possible."/>
          <p:cNvSpPr/>
          <p:nvPr/>
        </p:nvSpPr>
        <p:spPr>
          <a:xfrm>
            <a:off x="1154297" y="2442966"/>
            <a:ext cx="10696204" cy="1056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100"/>
            </a:pPr>
            <a:r>
              <a:rPr lang="en-US" dirty="0" err="1"/>
              <a:t>一个</a:t>
            </a:r>
            <a:r>
              <a:rPr lang="en-US" b="1" dirty="0" err="1">
                <a:solidFill>
                  <a:srgbClr val="11DBE2"/>
                </a:solidFill>
              </a:rPr>
              <a:t>完全二叉树</a:t>
            </a:r>
            <a:r>
              <a:rPr lang="en-US" dirty="0" err="1"/>
              <a:t>的每一层</a:t>
            </a:r>
            <a:r>
              <a:rPr lang="en-US" dirty="0"/>
              <a:t>(</a:t>
            </a:r>
            <a:r>
              <a:rPr lang="zh-CN" altLang="en-US" dirty="0"/>
              <a:t>除了最后一层以外</a:t>
            </a:r>
            <a:r>
              <a:rPr lang="en-US" altLang="zh-CN" dirty="0"/>
              <a:t>)</a:t>
            </a:r>
            <a:r>
              <a:rPr lang="en-US" altLang="zh-CN" dirty="0" err="1"/>
              <a:t>都是满的</a:t>
            </a:r>
            <a:r>
              <a:rPr lang="zh-CN" altLang="en-US" dirty="0"/>
              <a:t>，并且如果最后一层不满，它的节点都是靠左的。</a:t>
            </a:r>
            <a:endParaRPr lang="en-US" dirty="0"/>
          </a:p>
        </p:txBody>
      </p:sp>
      <p:sp>
        <p:nvSpPr>
          <p:cNvPr id="1128" name="6"/>
          <p:cNvSpPr/>
          <p:nvPr/>
        </p:nvSpPr>
        <p:spPr>
          <a:xfrm>
            <a:off x="4310746" y="531396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29"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5"/>
          <p:cNvSpPr/>
          <p:nvPr/>
        </p:nvSpPr>
        <p:spPr>
          <a:xfrm>
            <a:off x="6473322" y="463282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34" name="12"/>
          <p:cNvSpPr/>
          <p:nvPr/>
        </p:nvSpPr>
        <p:spPr>
          <a:xfrm>
            <a:off x="8105263" y="584882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35" name="8"/>
          <p:cNvSpPr/>
          <p:nvPr/>
        </p:nvSpPr>
        <p:spPr>
          <a:xfrm>
            <a:off x="3990285" y="7172013"/>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36" name="7"/>
          <p:cNvSpPr/>
          <p:nvPr/>
        </p:nvSpPr>
        <p:spPr>
          <a:xfrm>
            <a:off x="5545731" y="7197738"/>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37" name="Line"/>
          <p:cNvSpPr/>
          <p:nvPr/>
        </p:nvSpPr>
        <p:spPr>
          <a:xfrm flipV="1">
            <a:off x="5479997" y="5310764"/>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8" name="Line"/>
          <p:cNvSpPr/>
          <p:nvPr/>
        </p:nvSpPr>
        <p:spPr>
          <a:xfrm flipV="1">
            <a:off x="4636729" y="6713091"/>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H="1" flipV="1">
            <a:off x="5467043" y="6683550"/>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Line"/>
          <p:cNvSpPr/>
          <p:nvPr/>
        </p:nvSpPr>
        <p:spPr>
          <a:xfrm flipH="1" flipV="1">
            <a:off x="7372609" y="5291049"/>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14"/>
          <p:cNvSpPr/>
          <p:nvPr/>
        </p:nvSpPr>
        <p:spPr>
          <a:xfrm>
            <a:off x="7457385" y="723945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42" name="19"/>
          <p:cNvSpPr/>
          <p:nvPr/>
        </p:nvSpPr>
        <p:spPr>
          <a:xfrm>
            <a:off x="9012831" y="7265181"/>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43" name="Line"/>
          <p:cNvSpPr/>
          <p:nvPr/>
        </p:nvSpPr>
        <p:spPr>
          <a:xfrm flipV="1">
            <a:off x="8103830" y="6714430"/>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Line"/>
          <p:cNvSpPr/>
          <p:nvPr/>
        </p:nvSpPr>
        <p:spPr>
          <a:xfrm flipH="1" flipV="1">
            <a:off x="8899565" y="6684889"/>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13"/>
          <p:cNvSpPr/>
          <p:nvPr/>
        </p:nvSpPr>
        <p:spPr>
          <a:xfrm>
            <a:off x="3441163" y="8642284"/>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146" name="12"/>
          <p:cNvSpPr/>
          <p:nvPr/>
        </p:nvSpPr>
        <p:spPr>
          <a:xfrm>
            <a:off x="4328962" y="864674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47" name="Line"/>
          <p:cNvSpPr/>
          <p:nvPr/>
        </p:nvSpPr>
        <p:spPr>
          <a:xfrm flipV="1">
            <a:off x="3986255" y="8086808"/>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Line"/>
          <p:cNvSpPr/>
          <p:nvPr/>
        </p:nvSpPr>
        <p:spPr>
          <a:xfrm flipH="1" flipV="1">
            <a:off x="4562320" y="8069967"/>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9" name="11"/>
          <p:cNvSpPr/>
          <p:nvPr/>
        </p:nvSpPr>
        <p:spPr>
          <a:xfrm>
            <a:off x="5231203" y="8648634"/>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50" name="Line"/>
          <p:cNvSpPr/>
          <p:nvPr/>
        </p:nvSpPr>
        <p:spPr>
          <a:xfrm flipV="1">
            <a:off x="5776295" y="8093158"/>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1" name="A complete binary tree is a tree in which at every level, except possibly the last is completely filled and and all the nodes are as far left as possible."/>
          <p:cNvSpPr/>
          <p:nvPr/>
        </p:nvSpPr>
        <p:spPr>
          <a:xfrm>
            <a:off x="1154298" y="3081226"/>
            <a:ext cx="10696204" cy="1056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100"/>
            </a:pPr>
            <a:r>
              <a:rPr lang="en-US" altLang="zh-CN" dirty="0" err="1"/>
              <a:t>一个</a:t>
            </a:r>
            <a:r>
              <a:rPr lang="en-US" altLang="zh-CN" b="1" dirty="0" err="1">
                <a:solidFill>
                  <a:srgbClr val="11DBE2"/>
                </a:solidFill>
              </a:rPr>
              <a:t>完全二叉树</a:t>
            </a:r>
            <a:r>
              <a:rPr lang="en-US" altLang="zh-CN" dirty="0" err="1"/>
              <a:t>的每一层</a:t>
            </a:r>
            <a:r>
              <a:rPr lang="en-US" altLang="zh-CN" dirty="0"/>
              <a:t>(</a:t>
            </a:r>
            <a:r>
              <a:rPr lang="zh-CN" altLang="en-US" dirty="0"/>
              <a:t>除了最后一层以外</a:t>
            </a:r>
            <a:r>
              <a:rPr lang="en-US" altLang="zh-CN" dirty="0"/>
              <a:t>)</a:t>
            </a:r>
            <a:r>
              <a:rPr lang="en-US" altLang="zh-CN" dirty="0" err="1"/>
              <a:t>都是满的</a:t>
            </a:r>
            <a:r>
              <a:rPr lang="zh-CN" altLang="en-US" dirty="0"/>
              <a:t>，并且如果最后一层不满，它的节点都是靠左的。</a:t>
            </a:r>
            <a:endParaRPr lang="en-US" altLang="zh-CN" dirty="0"/>
          </a:p>
        </p:txBody>
      </p:sp>
      <p:pic>
        <p:nvPicPr>
          <p:cNvPr id="1152" name="Circle" descr="Circle"/>
          <p:cNvPicPr>
            <a:picLocks/>
          </p:cNvPicPr>
          <p:nvPr/>
        </p:nvPicPr>
        <p:blipFill>
          <a:blip r:embed="rId4">
            <a:alphaModFix amt="71000"/>
          </a:blip>
          <a:stretch>
            <a:fillRect/>
          </a:stretch>
        </p:blipFill>
        <p:spPr>
          <a:xfrm>
            <a:off x="6182669" y="8664785"/>
            <a:ext cx="862954" cy="862954"/>
          </a:xfrm>
          <a:prstGeom prst="rect">
            <a:avLst/>
          </a:prstGeom>
        </p:spPr>
      </p:pic>
      <p:sp>
        <p:nvSpPr>
          <p:cNvPr id="1154" name="Line"/>
          <p:cNvSpPr/>
          <p:nvPr/>
        </p:nvSpPr>
        <p:spPr>
          <a:xfrm flipH="1" flipV="1">
            <a:off x="6257307" y="8040933"/>
            <a:ext cx="222588" cy="59538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5" name="6"/>
          <p:cNvSpPr/>
          <p:nvPr/>
        </p:nvSpPr>
        <p:spPr>
          <a:xfrm>
            <a:off x="4713146" y="5865097"/>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56"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161"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162"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163"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64"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65"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66"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67"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68"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69"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0"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1"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172"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73"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174"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75"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6"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graphicFrame>
        <p:nvGraphicFramePr>
          <p:cNvPr id="117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17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17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8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8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18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8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8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8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8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8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18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18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19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19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19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19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26" name="8"/>
          <p:cNvSpPr/>
          <p:nvPr/>
        </p:nvSpPr>
        <p:spPr>
          <a:xfrm>
            <a:off x="8043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27" name="7"/>
          <p:cNvSpPr/>
          <p:nvPr/>
        </p:nvSpPr>
        <p:spPr>
          <a:xfrm>
            <a:off x="10710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28" name="6"/>
          <p:cNvSpPr/>
          <p:nvPr/>
        </p:nvSpPr>
        <p:spPr>
          <a:xfrm>
            <a:off x="72390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29" name="5"/>
          <p:cNvSpPr/>
          <p:nvPr/>
        </p:nvSpPr>
        <p:spPr>
          <a:xfrm>
            <a:off x="86614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30" name="1"/>
          <p:cNvSpPr/>
          <p:nvPr/>
        </p:nvSpPr>
        <p:spPr>
          <a:xfrm>
            <a:off x="100838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31" name="2"/>
          <p:cNvSpPr/>
          <p:nvPr/>
        </p:nvSpPr>
        <p:spPr>
          <a:xfrm>
            <a:off x="115062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2" name="2"/>
          <p:cNvSpPr/>
          <p:nvPr/>
        </p:nvSpPr>
        <p:spPr>
          <a:xfrm>
            <a:off x="6660557" y="8283015"/>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3" name="2"/>
          <p:cNvSpPr/>
          <p:nvPr/>
        </p:nvSpPr>
        <p:spPr>
          <a:xfrm>
            <a:off x="7435652"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4" name="3"/>
          <p:cNvSpPr/>
          <p:nvPr/>
        </p:nvSpPr>
        <p:spPr>
          <a:xfrm>
            <a:off x="8210748"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235" name="4"/>
          <p:cNvSpPr/>
          <p:nvPr/>
        </p:nvSpPr>
        <p:spPr>
          <a:xfrm>
            <a:off x="8985843"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36" name="0"/>
          <p:cNvSpPr/>
          <p:nvPr/>
        </p:nvSpPr>
        <p:spPr>
          <a:xfrm>
            <a:off x="9760939" y="8283015"/>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237" name="1"/>
          <p:cNvSpPr/>
          <p:nvPr/>
        </p:nvSpPr>
        <p:spPr>
          <a:xfrm>
            <a:off x="10536034"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38" name="2"/>
          <p:cNvSpPr/>
          <p:nvPr/>
        </p:nvSpPr>
        <p:spPr>
          <a:xfrm>
            <a:off x="11311129"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9" name="1"/>
          <p:cNvSpPr/>
          <p:nvPr/>
        </p:nvSpPr>
        <p:spPr>
          <a:xfrm>
            <a:off x="12086225" y="8283015"/>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40"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241"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42"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43"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244"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45"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46"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47"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48"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49"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50"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251"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252"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253"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254"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255"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6"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7"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8"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9"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0"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1"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2"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3"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4"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5"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6"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7"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8"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3"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284"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285"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286"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91" name="8"/>
          <p:cNvSpPr/>
          <p:nvPr/>
        </p:nvSpPr>
        <p:spPr>
          <a:xfrm>
            <a:off x="8043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92"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93"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94"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95"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96"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7"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8"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9"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00"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01"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02"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3"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04"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5"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06"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7"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08"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09"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10"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11"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12"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13"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14"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15"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316"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317"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318"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319"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320"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2"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3"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4"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5"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6"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7"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8"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9"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0"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1"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2"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3"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5"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8"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349"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350"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351"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54"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55"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56"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57"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58"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59"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0"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1"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2"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63"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64"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5"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66"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7"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6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7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7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7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7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7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7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7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7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7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37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38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38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38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38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412"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413"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414"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90"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1"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2"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5"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96"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197"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8" name="Arrow"/>
          <p:cNvSpPr/>
          <p:nvPr/>
        </p:nvSpPr>
        <p:spPr>
          <a:xfrm>
            <a:off x="736982" y="4756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defRPr>
                <a:solidFill>
                  <a:schemeClr val="accent4">
                    <a:hueOff val="102361"/>
                    <a:satOff val="14118"/>
                    <a:lumOff val="10675"/>
                  </a:schemeClr>
                </a:solidFill>
              </a:defRPr>
            </a:pPr>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17"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18"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19"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20"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21"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22"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3"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4"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5"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26"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27"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28"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29"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30"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31"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32"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33"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34"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35"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36"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37"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38"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39"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40"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41"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442"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443"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444"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445"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446"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7"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8"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9"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2"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3"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4"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5"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6"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7"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8"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9"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4"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475"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476"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47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80"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81"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82"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83"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84"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85"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6"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7"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8"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89"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90"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91"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2"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3"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4"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95"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6"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7"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98"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99"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00"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01"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02"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03"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04"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505"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506"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507"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508"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509"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0"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1"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2"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3"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4"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5"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6"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7"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9"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0"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1"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2"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3"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4"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5"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6"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7"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8"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9"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0"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1"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3"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5"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7"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538"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539"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40"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43"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44"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45"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46"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47"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8"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9"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0"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1"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2"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53"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554"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5"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6"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7"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558"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9"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60"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1"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62"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63"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64"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65"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66"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67"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568"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569"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570"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571"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572"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3"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4"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5"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6"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7"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8"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9"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0"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2"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3"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5"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7"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9"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0"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2"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3"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4"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5"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7"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8"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9"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0"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601"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602"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603"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0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07"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0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0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10"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1" name="2"/>
          <p:cNvSpPr/>
          <p:nvPr/>
        </p:nvSpPr>
        <p:spPr>
          <a:xfrm>
            <a:off x="115062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1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1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1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0"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21"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2"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23"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24"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25"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6"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27"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28"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29"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30"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631"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632"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633"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634"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635"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7"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9"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1"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3"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4"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5"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7"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8"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3"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664"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665"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666"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69"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70"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71"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72"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73"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74"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5"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6"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7"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78"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79"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0"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1"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2"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3"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4"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5"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6"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7"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88"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89"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90"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91"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92"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93"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694"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695"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696"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697"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698"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9"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0"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1"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2"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3"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4"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5"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6"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7"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8"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9"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0"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1"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2"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3"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6"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7"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8"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9"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0"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1"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2"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3"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4"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5"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6"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727"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728"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729"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32"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33"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34"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35"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36"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37"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38"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39"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0"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41"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42"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743"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4"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5"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6"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747"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8"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9"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50"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51"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52"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53"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54"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55"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56"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757"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758"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759"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760"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761"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2"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3"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4"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6"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7"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8"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9"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0"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1"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2"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3"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4"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5"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6"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7"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8"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0"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2"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4"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6"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8"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790"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791"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792"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4"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95"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96"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97"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98"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99"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0"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1"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2"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3"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04"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05"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06"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7"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8"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9"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10"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11"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12"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13"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14"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15"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16"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17"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18"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19"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820"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821"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822"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823"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824"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5"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6"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7"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3"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7"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0"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1"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2"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5"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6"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7"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8"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9"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0"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1"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2"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853"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854"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855"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7"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58"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59"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60"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61"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62"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63"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4"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5"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6"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67"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68"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69"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0"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71"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2"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73"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4"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75"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76"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77"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78"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79"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80"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81"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82"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883"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884"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885"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886"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887"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8"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9"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0"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1"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2"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3"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4"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5"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8"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9"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0"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1"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2"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3"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4"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5"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6"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7"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8"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9"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0"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1"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2"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3"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4"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graphicFrame>
        <p:nvGraphicFramePr>
          <p:cNvPr id="1916"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1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18" name="Binary Heap Representation"/>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508254">
              <a:defRPr sz="6960" b="1"/>
            </a:lvl1pPr>
          </a:lstStyle>
          <a:p>
            <a:r>
              <a:rPr lang="zh-CN" altLang="en-US" dirty="0"/>
              <a:t>二叉堆的表示</a:t>
            </a:r>
            <a:endParaRPr dirty="0"/>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21"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22"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23"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24"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25"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26"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7"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8"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9"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0"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31"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32"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3"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34"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5"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36"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7"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38"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9"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40"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41"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42"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43"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44"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45"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946"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947"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948"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949"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950"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1"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2"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3"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4"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5"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6"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7"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8"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9"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0"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1"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2"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3"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4"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5"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6"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7"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8"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9"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0"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1"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2"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3"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4"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5"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6"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7"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8"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979"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980"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81"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84"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85"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86"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87"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88"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89"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0"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1"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2"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93"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94"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95"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96"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7"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9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9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0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0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0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0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0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0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0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0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00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01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01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01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01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042"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043"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44"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1128</TotalTime>
  <Words>13881</Words>
  <Application>Microsoft Macintosh PowerPoint</Application>
  <PresentationFormat>自定义</PresentationFormat>
  <Paragraphs>4687</Paragraphs>
  <Slides>209</Slides>
  <Notes>121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209</vt:i4>
      </vt:variant>
    </vt:vector>
  </HeadingPairs>
  <TitlesOfParts>
    <vt:vector size="214" baseType="lpstr">
      <vt:lpstr>Helvetica</vt:lpstr>
      <vt:lpstr>Helvetica Light</vt:lpstr>
      <vt:lpstr>Helvetica Neue</vt:lpstr>
      <vt:lpstr>Menlo</vt:lpstr>
      <vt:lpstr>Black</vt:lpstr>
      <vt:lpstr>优先队列Priority Queues （穿插讲解堆Heaps)</vt:lpstr>
      <vt:lpstr>大纲</vt:lpstr>
      <vt:lpstr>介绍优先队列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什么是堆？</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优先队列使用场景</vt:lpstr>
      <vt:lpstr>优先队列复杂度(基于二叉堆)</vt:lpstr>
      <vt:lpstr>优先队列复杂度(基于二叉堆)</vt:lpstr>
      <vt:lpstr>将最小堆转换成最大堆</vt:lpstr>
      <vt:lpstr>将一个最小堆转换成最大堆</vt:lpstr>
      <vt:lpstr>将一个最小堆转换成最大堆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向二叉堆中添加元素</vt:lpstr>
      <vt:lpstr>实现优先队列的方法</vt:lpstr>
      <vt:lpstr>基于二叉堆的优先队列实现</vt:lpstr>
      <vt:lpstr>基于二叉堆的优先队列实现</vt:lpstr>
      <vt:lpstr>基于二叉堆的优先队列实现</vt:lpstr>
      <vt:lpstr>基于二叉堆的优先队列实现</vt:lpstr>
      <vt:lpstr>基于二叉堆的优先队列实现</vt:lpstr>
      <vt:lpstr>基于二叉堆的优先队列实现</vt:lpstr>
      <vt:lpstr>二叉堆的表示</vt:lpstr>
      <vt:lpstr>二叉堆的表示</vt:lpstr>
      <vt:lpstr>二叉堆的表示</vt:lpstr>
      <vt:lpstr>二叉堆的表示</vt:lpstr>
      <vt:lpstr>二叉堆的表示</vt:lpstr>
      <vt:lpstr>二叉堆的表示</vt:lpstr>
      <vt:lpstr>二叉堆的表示</vt:lpstr>
      <vt:lpstr>二叉堆的表示</vt:lpstr>
      <vt:lpstr>二叉堆的表示</vt:lpstr>
      <vt:lpstr>二叉堆的表示</vt:lpstr>
      <vt:lpstr>二叉堆的表示</vt:lpstr>
      <vt:lpstr>PowerPoint 演示文稿</vt:lpstr>
      <vt:lpstr>二叉堆的表示</vt:lpstr>
      <vt:lpstr>二叉堆的表示</vt:lpstr>
      <vt:lpstr>二叉堆的表示</vt:lpstr>
      <vt:lpstr>二叉堆的表示</vt:lpstr>
      <vt:lpstr>二叉堆的表示</vt:lpstr>
      <vt:lpstr>二叉堆的表示</vt:lpstr>
      <vt:lpstr>二叉堆的表示</vt:lpstr>
      <vt:lpstr>二叉堆的表示</vt:lpstr>
      <vt:lpstr>PowerPoint 演示文稿</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Removing Elements From Binary Heap in O(log(n))</vt:lpstr>
      <vt:lpstr>Removing Elements From Binary Heap in O(log(n))</vt:lpstr>
      <vt:lpstr>Removing Elements From Binary Heap in O(log(n))</vt:lpstr>
      <vt:lpstr>Removing Elements From Binary Heap in O(log(n))</vt:lpstr>
      <vt:lpstr>Removing Elements From Binary Heap in O(log(n))</vt:lpstr>
      <vt:lpstr>Removing Elements From Binary Heap in O(log(n))</vt:lpstr>
      <vt:lpstr>Removing Elements From Binary Heap in O(log(n))</vt:lpstr>
      <vt:lpstr>Removing Elements From Binary Heap in O(log(n))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优先队列Priority Queues 穿插讲解堆Heaps</dc:title>
  <cp:lastModifiedBy>杨 波</cp:lastModifiedBy>
  <cp:revision>448</cp:revision>
  <dcterms:modified xsi:type="dcterms:W3CDTF">2020-07-04T05:10:02Z</dcterms:modified>
</cp:coreProperties>
</file>