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69932"/>
  </p:normalViewPr>
  <p:slideViewPr>
    <p:cSldViewPr snapToGrid="0" snapToObjects="1">
      <p:cViewPr varScale="1">
        <p:scale>
          <a:sx n="71" d="100"/>
          <a:sy n="71" d="100"/>
        </p:scale>
        <p:origin x="4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栈</a:t>
            </a:r>
            <a:r>
              <a:rPr lang="en-US" altLang="zh-CN" dirty="0"/>
              <a:t>Stack</a:t>
            </a:r>
            <a:r>
              <a:rPr lang="zh-CN" altLang="en-US" dirty="0"/>
              <a:t>是一种非常知名的数据结构，也是我最喜欢的数据结构之一。这次课程，我们就</a:t>
            </a:r>
            <a:r>
              <a:rPr lang="zh-CN" altLang="en-US"/>
              <a:t>来讲解栈。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本课会分成三部分，除了第一部分，在第二部分和第三部分，我还会演示如何基于链表</a:t>
            </a:r>
            <a:r>
              <a:rPr lang="en-US" altLang="zh-CN" dirty="0"/>
              <a:t>Linked List</a:t>
            </a:r>
            <a:r>
              <a:rPr lang="zh-CN" altLang="en-US" dirty="0"/>
              <a:t>来实现栈。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现在栈又变成四个元素，洋葱在栈顶。</a:t>
            </a:r>
          </a:p>
        </p:txBody>
      </p:sp>
    </p:spTree>
    <p:extLst>
      <p:ext uri="{BB962C8B-B14F-4D97-AF65-F5344CB8AC3E}">
        <p14:creationId xmlns:p14="http://schemas.microsoft.com/office/powerpoint/2010/main" val="96572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下一个指令是将芹菜推到栈顶。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个元素，芹菜在栈顶。</a:t>
            </a:r>
          </a:p>
        </p:txBody>
      </p:sp>
    </p:spTree>
    <p:extLst>
      <p:ext uri="{BB962C8B-B14F-4D97-AF65-F5344CB8AC3E}">
        <p14:creationId xmlns:p14="http://schemas.microsoft.com/office/powerpoint/2010/main" val="47521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下一个指令再将西瓜推到栈顶，也就是在芹菜之上。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现在西瓜在栈顶，栈里头总共有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376006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下一个指令是一个</a:t>
            </a:r>
            <a:r>
              <a:rPr lang="en-US" altLang="zh-CN" dirty="0"/>
              <a:t>pop</a:t>
            </a:r>
            <a:r>
              <a:rPr lang="zh-CN" altLang="en-US" dirty="0"/>
              <a:t>操作，所以我们要将栈顶的元素移除，这个元素就是我们刚刚添加的西瓜。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所以，我们将刚刚入栈的西瓜再推出栈。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西瓜已经出栈了</a:t>
            </a:r>
          </a:p>
        </p:txBody>
      </p:sp>
    </p:spTree>
    <p:extLst>
      <p:ext uri="{BB962C8B-B14F-4D97-AF65-F5344CB8AC3E}">
        <p14:creationId xmlns:p14="http://schemas.microsoft.com/office/powerpoint/2010/main" val="360491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下一个指令还是一个</a:t>
            </a:r>
            <a:r>
              <a:rPr lang="en-US" altLang="zh-CN" dirty="0"/>
              <a:t>pop</a:t>
            </a:r>
            <a:r>
              <a:rPr lang="zh-CN" altLang="en-US" dirty="0"/>
              <a:t>，所以我们要将目前在栈顶的元素，也就是芹菜出栈。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将芹菜出栈。</a:t>
            </a:r>
          </a:p>
        </p:txBody>
      </p:sp>
    </p:spTree>
    <p:extLst>
      <p:ext uri="{BB962C8B-B14F-4D97-AF65-F5344CB8AC3E}">
        <p14:creationId xmlns:p14="http://schemas.microsoft.com/office/powerpoint/2010/main" val="22449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先来过一下本课的大纲。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首先我会来解释什么是栈？它有哪些使用场景。然后我会演示一些可以用栈来解决的比较有意思的问题，包括基本的语法检查问题，还有汉诺塔问题。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然后，我会来演示栈的内部是如何工作的，也会分析栈操作的时间复杂度。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最后，我会通过代码演示如何实现</a:t>
            </a:r>
            <a:r>
              <a:rPr lang="en-US" altLang="zh-CN" dirty="0"/>
              <a:t>Stack</a:t>
            </a:r>
            <a:r>
              <a:rPr lang="zh-CN" altLang="en-US" dirty="0"/>
              <a:t>抽象数据类型。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现在栈里头剩下四个元素。</a:t>
            </a:r>
          </a:p>
        </p:txBody>
      </p:sp>
    </p:spTree>
    <p:extLst>
      <p:ext uri="{BB962C8B-B14F-4D97-AF65-F5344CB8AC3E}">
        <p14:creationId xmlns:p14="http://schemas.microsoft.com/office/powerpoint/2010/main" val="1795464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最后一个操作是将莴苣推到栈顶，所以我们将莴苣入栈。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现在栈里头有五个元素，莴苣在栈顶。</a:t>
            </a:r>
          </a:p>
        </p:txBody>
      </p:sp>
    </p:spTree>
    <p:extLst>
      <p:ext uri="{BB962C8B-B14F-4D97-AF65-F5344CB8AC3E}">
        <p14:creationId xmlns:p14="http://schemas.microsoft.com/office/powerpoint/2010/main" val="511048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既然我们对栈有了基本的理解，下面我们来看看栈有哪些使用场景？栈的使用场景其实是非常广泛的。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在文本编辑器中，栈可以用来实现相反</a:t>
            </a:r>
            <a:r>
              <a:rPr lang="en-US" altLang="zh-CN" dirty="0"/>
              <a:t>(undo)</a:t>
            </a:r>
            <a:r>
              <a:rPr lang="zh-CN" altLang="en-US" dirty="0"/>
              <a:t>机制，这样，你就可以用浏览器不断退回到上一个页面。</a:t>
            </a:r>
            <a:endParaRPr dirty="0"/>
          </a:p>
          <a:p>
            <a:endParaRPr dirty="0"/>
          </a:p>
          <a:p>
            <a:r>
              <a:rPr lang="en-US" dirty="0" err="1"/>
              <a:t>在编译器的语法检查中</a:t>
            </a:r>
            <a:r>
              <a:rPr lang="zh-CN" altLang="en-US" dirty="0"/>
              <a:t>，栈可以用来检查左右括号是否匹配。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栈也可以用于建模现实世界中的书本</a:t>
            </a:r>
            <a:r>
              <a:rPr lang="zh-CN" altLang="en-US" dirty="0"/>
              <a:t>，甚至是像汉诺塔一样的游戏。</a:t>
            </a:r>
            <a:endParaRPr lang="en-US" dirty="0"/>
          </a:p>
          <a:p>
            <a:endParaRPr dirty="0"/>
          </a:p>
          <a:p>
            <a:r>
              <a:rPr lang="en-US" dirty="0" err="1"/>
              <a:t>栈也用于支持嵌套或者递归调用的底层实现</a:t>
            </a:r>
            <a:r>
              <a:rPr lang="zh-CN" altLang="en-US" dirty="0"/>
              <a:t>，它可以保存和跟踪之前的函数调用链。当一个函数调用返回，它的栈帧就会被从栈顶上弹出，然后下一个栈顶对应的函数继续调用。你可能会有点吃惊，栈在编程语言中被大量使用，但是我们却从未察觉。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栈还有其它一些应用场景</a:t>
            </a:r>
            <a:r>
              <a:rPr lang="zh-CN" altLang="en-US" dirty="0"/>
              <a:t>，比如栈可以用于对图进行深度优先搜索。深度优先搜索可以用手工维护栈的方式来实现，也可以使用递归来实现，当然，我们前面刚提到，递归底层其实也是基于栈实现的。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下面我们来分析下栈操作的复杂度。</a:t>
            </a:r>
          </a:p>
        </p:txBody>
      </p:sp>
    </p:spTree>
    <p:extLst>
      <p:ext uri="{BB962C8B-B14F-4D97-AF65-F5344CB8AC3E}">
        <p14:creationId xmlns:p14="http://schemas.microsoft.com/office/powerpoint/2010/main" val="417725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上有一个关于栈操作的复杂度表，这里我们假定栈是基于链表实现的。</a:t>
            </a:r>
            <a:endParaRPr dirty="0"/>
          </a:p>
          <a:p>
            <a:endParaRPr dirty="0"/>
          </a:p>
          <a:p>
            <a:r>
              <a:rPr lang="en-US" dirty="0" err="1"/>
              <a:t>入栈Pushing是常量级的</a:t>
            </a:r>
            <a:r>
              <a:rPr lang="zh-CN" altLang="en-US" dirty="0"/>
              <a:t>，因为我们对栈顶有引用。同样，出栈</a:t>
            </a:r>
            <a:r>
              <a:rPr lang="en-US" altLang="zh-CN" dirty="0"/>
              <a:t>Popping</a:t>
            </a:r>
            <a:r>
              <a:rPr lang="zh-CN" altLang="en-US" dirty="0"/>
              <a:t>和查看栈顶元素</a:t>
            </a:r>
            <a:r>
              <a:rPr lang="en-US" altLang="zh-CN" dirty="0"/>
              <a:t>Peeking</a:t>
            </a:r>
            <a:r>
              <a:rPr lang="zh-CN" altLang="en-US" dirty="0"/>
              <a:t>也都是常量级的。</a:t>
            </a:r>
            <a:endParaRPr lang="en-US" dirty="0"/>
          </a:p>
          <a:p>
            <a:endParaRPr dirty="0"/>
          </a:p>
          <a:p>
            <a:r>
              <a:rPr lang="en-US" dirty="0" err="1"/>
              <a:t>但是查找是线性级的</a:t>
            </a:r>
            <a:r>
              <a:rPr lang="zh-CN" altLang="en-US" dirty="0"/>
              <a:t>。我们要找的元素未必在栈顶，它可能在栈底，也可能不存在，也就是说我们必须查找栈中的所有元素。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获取栈的大小是常量级的操作，因为我们可以始终维护记录栈大小的一个计数器。元素入栈的时候，我们将计数器</a:t>
            </a:r>
            <a:r>
              <a:rPr lang="en-US" altLang="zh-CN" dirty="0"/>
              <a:t>+1</a:t>
            </a:r>
            <a:r>
              <a:rPr lang="zh-CN" altLang="en-US" dirty="0"/>
              <a:t>，元素出栈的时候，我们将计数器</a:t>
            </a:r>
            <a:r>
              <a:rPr lang="en-US" altLang="zh-CN" dirty="0"/>
              <a:t>-1</a:t>
            </a:r>
            <a:r>
              <a:rPr lang="zh-CN" altLang="en-US" dirty="0"/>
              <a:t>，很简单。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下面我们来看一个可以用栈来解决的具体问题</a:t>
            </a:r>
            <a:r>
              <a:rPr lang="zh-CN" altLang="en-US" dirty="0"/>
              <a:t>。</a:t>
            </a:r>
            <a:endParaRPr lang="en-US" dirty="0"/>
          </a:p>
          <a:p>
            <a:endParaRPr dirty="0"/>
          </a:p>
          <a:p>
            <a:r>
              <a:rPr lang="en-US" dirty="0"/>
              <a:t>[</a:t>
            </a:r>
            <a:r>
              <a:rPr lang="en-US" dirty="0" err="1"/>
              <a:t>读问题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比方说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演示</a:t>
            </a:r>
            <a:r>
              <a:rPr lang="en-US" altLang="zh-CN" dirty="0"/>
              <a:t>ppt]</a:t>
            </a:r>
            <a:endParaRPr lang="en-US" dirty="0"/>
          </a:p>
          <a:p>
            <a:endParaRPr dirty="0"/>
          </a:p>
          <a:p>
            <a:r>
              <a:rPr lang="en-US" dirty="0" err="1"/>
              <a:t>在我给出答案之前</a:t>
            </a:r>
            <a:r>
              <a:rPr lang="zh-CN" altLang="en-US" dirty="0"/>
              <a:t>，你不妨先自己思考，如何用栈来解决这个问题。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考虑下</a:t>
            </a:r>
            <a:r>
              <a:rPr lang="en-US" altLang="zh-CN" dirty="0"/>
              <a:t>PPT</a:t>
            </a:r>
            <a:r>
              <a:rPr lang="zh-CN" altLang="en-US" dirty="0"/>
              <a:t>上的这个括号序列，下面我来演示如何用栈来解决这个问题。随着我们从左到右陆续处理字符串，我会在</a:t>
            </a:r>
            <a:r>
              <a:rPr lang="en-US" altLang="zh-CN" dirty="0"/>
              <a:t>PPT</a:t>
            </a:r>
            <a:r>
              <a:rPr lang="zh-CN" altLang="en-US" dirty="0"/>
              <a:t>上显示当前处理的括号，也显示和它对应的反括号。好，我们开始。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每次碰到一个左括号，我们就将它入栈。因为括号序列中的第一个括号</a:t>
            </a:r>
            <a:r>
              <a:rPr lang="en-US" altLang="zh-CN" dirty="0"/>
              <a:t>(</a:t>
            </a:r>
            <a:r>
              <a:rPr lang="zh-CN" altLang="en-US" dirty="0"/>
              <a:t>蓝色标示的</a:t>
            </a:r>
            <a:r>
              <a:rPr lang="en-US" altLang="zh-CN" dirty="0"/>
              <a:t>)</a:t>
            </a:r>
            <a:r>
              <a:rPr lang="zh-CN" altLang="en-US" dirty="0"/>
              <a:t>是左方括号，所以我们将它入栈。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对下一个左方括号，做同样的操作。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好，下面我来介绍栈。</a:t>
            </a:r>
          </a:p>
        </p:txBody>
      </p:sp>
    </p:spTree>
    <p:extLst>
      <p:ext uri="{BB962C8B-B14F-4D97-AF65-F5344CB8AC3E}">
        <p14:creationId xmlns:p14="http://schemas.microsoft.com/office/powerpoint/2010/main" val="427742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下面碰到一个左花括号，入栈。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一个是右花括号。每次我们遇到右括号，我们要做两个检查。首先我们要检查当前栈是否是空，如果是空，那么括号序列就是合法的。但是如果栈不空，那么我们就要将栈顶元素弹出，并且和当前括号的反括号去进行比对，看是否相等，如果相等，那么我们可以继续检查，如果不相等，那么我们可以判定输入序列是非法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现在我们发现，当前栈顶的元素和反括号是相等的，所以我们可以继续。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因为我们刚刚找到一堆匹配的括号，所以我们不需要要入栈，而是要将栈顶元素出栈。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将栈顶的左花括号出栈，现在栈里头剩两个待匹配的元素。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65860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下一个是右方括号，我们先看栈是否为空？当前栈不空，我们继续。再看栈顶元素和反括号是否相等？我们看到是相等的，所以继续。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因为我们刚刚找到一对匹配括号，所以我们将栈顶元素出栈。现在栈里头只剩一个待匹配的元素。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3792401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下一个是左圆括号，入栈。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5" name="Shape 4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下一个是右圆括号，这个时候栈空吗？不空，我们继续。栈顶元素和反括号相等吗？是的，我们继续。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4" name="Shape 4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因为刚刚找到一对匹配括号，所以将栈顶元素出栈。现在栈里头剩一个待匹配括号。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再发现一个右方括号，栈空吗？不空，我们继续。栈顶元素和反括号相等吗？是的，我们继续。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因为我们刚刚找到一对匹配括号，所以我们要将栈顶元素出栈。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现在我们的栈为空，我们的输入括号序列也已经全部检查完，没有下一个括号了。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那么什么是栈呢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读PPT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PPT上给出了栈的一个示意图</a:t>
            </a:r>
            <a:r>
              <a:rPr lang="zh-CN" altLang="en-US" dirty="0"/>
              <a:t>。其中有一个数据刚刚被弹出栈，另外一个数据准备要进入栈。需要注意，栈有一个</a:t>
            </a:r>
            <a:r>
              <a:rPr lang="en-US" altLang="zh-CN" dirty="0"/>
              <a:t>Top</a:t>
            </a:r>
            <a:r>
              <a:rPr lang="zh-CN" altLang="en-US" dirty="0"/>
              <a:t>指针，它指向栈顶的元素。元素的出栈和入栈，都只能通过栈顶来操作，这个行为也称为</a:t>
            </a:r>
            <a:r>
              <a:rPr lang="en-US" altLang="zh-CN" dirty="0"/>
              <a:t> L-I-F-O</a:t>
            </a:r>
            <a:r>
              <a:rPr lang="zh-CN" altLang="en-US" dirty="0"/>
              <a:t>，</a:t>
            </a:r>
            <a:r>
              <a:rPr lang="en-US" altLang="zh-CN" dirty="0"/>
              <a:t>Last In First Out</a:t>
            </a:r>
            <a:r>
              <a:rPr lang="zh-CN" altLang="en-US" dirty="0"/>
              <a:t>，翻译成中文就是后进先出，最后进来的最先出去。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下面我们来看一个具体的出栈和入栈的例子。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这种情况下，我们可以判定输入括号序列是合法的。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7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好的，下面我们再看另外一个括号序列。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6" name="Shape 5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第一个括号是左方括号，我们将它入栈。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第二个左花括号，入栈。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下一个是右花括号，我们先判断栈是否为空？不空。再看栈顶元素是否等于反括号？相等，我们继续。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因为刚刚找到一对匹配括号，所以将栈顶元素出栈。现在栈顶只有一个左方括号。</a:t>
            </a:r>
          </a:p>
        </p:txBody>
      </p:sp>
    </p:spTree>
    <p:extLst>
      <p:ext uri="{BB962C8B-B14F-4D97-AF65-F5344CB8AC3E}">
        <p14:creationId xmlns:p14="http://schemas.microsoft.com/office/powerpoint/2010/main" val="4064124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下一个括号是右圆括号，栈空吗？不空，我们继续判断。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当前栈顶的括号和反括号相等吗？不相等，所以这个输入括号序列是不合法的。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上给出了括号匹配问题的算法伪代码，下面我们来过一下这个算法。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9" name="Shape 5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下面我们来看一个叫汉诺塔的游戏，这是一个非常著名的游戏，不少数学家和计算机科学家也玩这个游戏。我们来看看这个游戏和栈有什么关系。</a:t>
            </a:r>
            <a:endParaRPr dirty="0"/>
          </a:p>
          <a:p>
            <a:endParaRPr lang="en-US" dirty="0"/>
          </a:p>
          <a:p>
            <a:r>
              <a:rPr lang="en-US" dirty="0" err="1"/>
              <a:t>这个游戏是这样玩的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刚开始圆盘都在左边的圆盘柱</a:t>
            </a:r>
            <a:r>
              <a:rPr lang="en-US" altLang="zh-CN" dirty="0"/>
              <a:t>1</a:t>
            </a:r>
            <a:r>
              <a:rPr lang="zh-CN" altLang="en-US" dirty="0"/>
              <a:t>上面，游戏的目标是要将所有圆盘移到右边的圆盘柱</a:t>
            </a:r>
            <a:r>
              <a:rPr lang="en-US" altLang="zh-CN" dirty="0"/>
              <a:t>3</a:t>
            </a:r>
            <a:r>
              <a:rPr lang="zh-CN" altLang="en-US" dirty="0"/>
              <a:t>上面去。每一步，你只能移动一个圆盘，你可以借助中间或者两边的圆盘柱，但是不允许出现将大圆盘放在小圆盘上的情况。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传说，真正的汉诺塔有</a:t>
            </a:r>
            <a:r>
              <a:rPr lang="en-US" altLang="zh-CN" dirty="0"/>
              <a:t>64</a:t>
            </a:r>
            <a:r>
              <a:rPr lang="zh-CN" altLang="en-US" dirty="0"/>
              <a:t>个圆盘，如果将所有</a:t>
            </a:r>
            <a:r>
              <a:rPr lang="en-US" altLang="zh-CN" dirty="0"/>
              <a:t>64</a:t>
            </a:r>
            <a:r>
              <a:rPr lang="zh-CN" altLang="en-US" dirty="0"/>
              <a:t>个圆盘，按照规则都移动到圆盘柱</a:t>
            </a:r>
            <a:r>
              <a:rPr lang="en-US" altLang="zh-CN" dirty="0"/>
              <a:t>3</a:t>
            </a:r>
            <a:r>
              <a:rPr lang="zh-CN" altLang="en-US" dirty="0"/>
              <a:t>上面去，它所需的时间非常庞大，基本上到那个时候，整个世界都已经毁灭了。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我们可以把每一个圆盘柱看作是一个栈，因为每次我们只能移动栈顶的圆盘，被移动的圆盘也只能放在其它圆盘柱的栈顶。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请看PPT</a:t>
            </a:r>
            <a:r>
              <a:rPr lang="zh-CN" altLang="en-US" dirty="0"/>
              <a:t>，右边有一个栈，里头有一些元素</a:t>
            </a:r>
            <a:r>
              <a:rPr lang="en-US" altLang="zh-CN" dirty="0"/>
              <a:t>[</a:t>
            </a:r>
            <a:r>
              <a:rPr lang="zh-CN" altLang="en-US" dirty="0"/>
              <a:t>读</a:t>
            </a:r>
            <a:r>
              <a:rPr lang="en-US" altLang="zh-CN" dirty="0"/>
              <a:t>PPT]</a:t>
            </a:r>
            <a:r>
              <a:rPr lang="zh-CN" altLang="en-US" dirty="0"/>
              <a:t>，然后左边是一些栈操作指令，下面我们来模拟执行这些指令，看看栈是如何工作的。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6" name="Shape 6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如果你对这个游戏感兴趣，那么不妨暂停视频，先自己尝试玩一下。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好，这边会直接以动画方式演示玩这个游戏的过程，从动画中，你可以看到每一个圆盘柱都类似一个栈。这个动画很酷，让我来开始。。。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090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3627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280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29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212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907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5869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85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1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第一个指令是</a:t>
            </a:r>
            <a:r>
              <a:rPr lang="en-US" altLang="zh-CN" dirty="0"/>
              <a:t>pop</a:t>
            </a:r>
            <a:r>
              <a:rPr lang="zh-CN" altLang="en-US" dirty="0"/>
              <a:t>，所以我们移除栈顶的一个元素。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63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27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184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6201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69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8959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8" name="Shape 8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好的，游戏演示结束。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现在你已经看到，将圆盘从一个圆盘柱移动到另外一个圆盘柱，就像从一个栈的栈顶弹出，然后再进入另外一个栈的栈顶。限制条件是你不能将大的圆盘放在小的圆盘之上。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3" name="Shape 8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，这一课是关于栈的第二次课，我会以</a:t>
            </a:r>
            <a:r>
              <a:rPr lang="en-US" altLang="zh-CN" dirty="0"/>
              <a:t>PPT</a:t>
            </a:r>
            <a:r>
              <a:rPr lang="zh-CN" altLang="en-US" dirty="0"/>
              <a:t>的方式演示栈是如何实现的。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9" name="Shape 8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栈通常可以用数组、单向链表，或者甚至还可以用双向链表来实现。本节课我会以</a:t>
            </a:r>
            <a:r>
              <a:rPr lang="en-US" altLang="zh-CN" dirty="0"/>
              <a:t>PPT</a:t>
            </a:r>
            <a:r>
              <a:rPr lang="zh-CN" altLang="en-US" dirty="0"/>
              <a:t>方式演示如何用单向链表来实现栈。在下一节课，我会以代码方式来演示如何基于双向链表来实现栈。</a:t>
            </a: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因为刚开始栈是空的，所以我们先创建一个空的头指针，也就是</a:t>
            </a:r>
            <a:r>
              <a:rPr lang="en-US" altLang="zh-CN" dirty="0"/>
              <a:t>head = null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第一个元素苹果出栈。</a:t>
            </a:r>
          </a:p>
        </p:txBody>
      </p:sp>
    </p:spTree>
    <p:extLst>
      <p:ext uri="{BB962C8B-B14F-4D97-AF65-F5344CB8AC3E}">
        <p14:creationId xmlns:p14="http://schemas.microsoft.com/office/powerpoint/2010/main" val="5303432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0" name="Shape 9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使用单向链表来创建栈，为了实现</a:t>
            </a:r>
            <a:r>
              <a:rPr lang="en-US" altLang="zh-CN" dirty="0"/>
              <a:t>Push</a:t>
            </a:r>
            <a:r>
              <a:rPr lang="zh-CN" altLang="en-US" dirty="0"/>
              <a:t>操作，比较巧妙的地方是，我们应该在头节点的前面插入新元素，而不是在链表的尾部。这样，我们的头指针始终指向栈顶元素，后面如果要弹出元素也没有问题，后面我也会演示弹出。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下一个要入栈的元素是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4" name="Shape 9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所以我们创建一个新节点，调整头指针指向最新的节点，并且将新的头节点的下一个指针指向原来的头节点。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0" name="Shape 9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13</a:t>
            </a:r>
            <a:r>
              <a:rPr lang="zh-CN" altLang="en-US" dirty="0"/>
              <a:t>两个元素的入栈也是一样的。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5入栈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r>
              <a:rPr kumimoji="1" lang="zh-CN" altLang="en-US" dirty="0"/>
              <a:t>入栈。</a:t>
            </a:r>
          </a:p>
        </p:txBody>
      </p:sp>
    </p:spTree>
    <p:extLst>
      <p:ext uri="{BB962C8B-B14F-4D97-AF65-F5344CB8AC3E}">
        <p14:creationId xmlns:p14="http://schemas.microsoft.com/office/powerpoint/2010/main" val="18340537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5" name="Shape 9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现在我们来演示如何弹出</a:t>
            </a:r>
            <a:r>
              <a:rPr lang="en-US" altLang="zh-CN" dirty="0"/>
              <a:t>(</a:t>
            </a:r>
            <a:r>
              <a:rPr lang="en-US" altLang="zh-CN" dirty="0" err="1"/>
              <a:t>poping</a:t>
            </a:r>
            <a:r>
              <a:rPr lang="en-US" altLang="zh-CN" dirty="0"/>
              <a:t>)</a:t>
            </a:r>
            <a:r>
              <a:rPr lang="zh-CN" altLang="en-US" dirty="0"/>
              <a:t>元素。弹出元素也很简单，只需要将头指针移动到下一个节点，并且释放原来的头节点。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2" name="Shape 10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现在，我们已经将第一个节点弹出栈了，并且将这个节点的数据和下一个节点引用都设置成</a:t>
            </a:r>
            <a:r>
              <a:rPr lang="en-US" altLang="zh-CN" dirty="0"/>
              <a:t>null</a:t>
            </a:r>
            <a:r>
              <a:rPr lang="zh-CN" altLang="en-US" dirty="0"/>
              <a:t>了。这样，如果是</a:t>
            </a:r>
            <a:r>
              <a:rPr lang="en-US" altLang="zh-CN" dirty="0"/>
              <a:t>Java</a:t>
            </a:r>
            <a:r>
              <a:rPr lang="zh-CN" altLang="en-US" dirty="0"/>
              <a:t>实现的话，这个节点就可以被垃圾回收了，因为已经没有其它节点再引用它了。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如果你采用像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这些需要显式释放内存的语言来实现，那么你就需要显式释放这个节点，以免发生内存泄漏。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数据结构一般会被重用，所以在其中发生内存泄漏是很糟糕的事情。关于内存释放问题，你不仅在本次课要注意，而且在整个这门数据结构课程中都需要注意。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如果你发现我实现的代码中有潜在的内存泄漏问题，请务必告诉我，或者给我的</a:t>
            </a:r>
            <a:r>
              <a:rPr lang="en-US" altLang="zh-CN" dirty="0" err="1"/>
              <a:t>github</a:t>
            </a:r>
            <a:r>
              <a:rPr lang="zh-CN" altLang="en-US" dirty="0"/>
              <a:t>仓库发一个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7" name="Shape 10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下面我们可以继续</a:t>
            </a:r>
            <a:r>
              <a:rPr lang="en-US" altLang="zh-CN" dirty="0"/>
              <a:t>Pop</a:t>
            </a:r>
            <a:r>
              <a:rPr lang="zh-CN" altLang="en-US" dirty="0"/>
              <a:t>弹出元素，也就是将头节点往下移动。</a:t>
            </a:r>
            <a:endParaRPr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继续弹出。</a:t>
            </a:r>
          </a:p>
        </p:txBody>
      </p:sp>
    </p:spTree>
    <p:extLst>
      <p:ext uri="{BB962C8B-B14F-4D97-AF65-F5344CB8AC3E}">
        <p14:creationId xmlns:p14="http://schemas.microsoft.com/office/powerpoint/2010/main" val="40456280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9" name="Shape 10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现在我们把最后一个元素也弹出了，栈变成了空。</a:t>
            </a:r>
            <a:endParaRPr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好，本次课我们演示了如何基于单向链表来实现栈。下节课我会继续演示如何基于双向链表来实现栈，我们下节课再见。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6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现在栈中剩下三个元素。</a:t>
            </a:r>
          </a:p>
        </p:txBody>
      </p:sp>
    </p:spTree>
    <p:extLst>
      <p:ext uri="{BB962C8B-B14F-4D97-AF65-F5344CB8AC3E}">
        <p14:creationId xmlns:p14="http://schemas.microsoft.com/office/powerpoint/2010/main" val="423248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下一个指令是将元素洋葱入栈，所以我们将洋葱推到栈顶。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ck"/>
          <p:cNvSpPr>
            <a:spLocks noGrp="1"/>
          </p:cNvSpPr>
          <p:nvPr>
            <p:ph type="ctrTitle"/>
          </p:nvPr>
        </p:nvSpPr>
        <p:spPr>
          <a:xfrm>
            <a:off x="755941" y="734025"/>
            <a:ext cx="11492918" cy="4150328"/>
          </a:xfrm>
          <a:prstGeom prst="rect">
            <a:avLst/>
          </a:prstGeom>
        </p:spPr>
        <p:txBody>
          <a:bodyPr/>
          <a:lstStyle>
            <a:lvl1pPr>
              <a:defRPr sz="15000" b="1"/>
            </a:lvl1pPr>
          </a:lstStyle>
          <a:p>
            <a:r>
              <a:rPr lang="en-US" dirty="0" err="1"/>
              <a:t>栈</a:t>
            </a:r>
            <a:r>
              <a:rPr dirty="0" err="1"/>
              <a:t>Stack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 </a:t>
            </a:r>
            <a:r>
              <a:rPr lang="zh-CN" altLang="en-US" dirty="0"/>
              <a:t>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E35CD7-456D-7541-9042-F0F921DF10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0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0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0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0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08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C0E6E5E3-8163-5343-8274-9B20CB46144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0520E3-F0BE-144E-AE9A-47D8DE6201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1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1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1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1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17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19" name="Celery"/>
          <p:cNvSpPr/>
          <p:nvPr/>
        </p:nvSpPr>
        <p:spPr>
          <a:xfrm>
            <a:off x="8470331" y="372954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20" name="Line"/>
          <p:cNvSpPr/>
          <p:nvPr/>
        </p:nvSpPr>
        <p:spPr>
          <a:xfrm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4D472E94-E81D-3940-995A-B9CFF7B5EE6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8245A0-DBEF-1C40-8054-3CE506763F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2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2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2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2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30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3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AE53F482-4DC4-A842-8F46-55FFE857857B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28D70-BDA7-9A49-B2F7-5F3F455448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3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3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3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3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40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4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43" name="Watermelon"/>
          <p:cNvSpPr/>
          <p:nvPr/>
        </p:nvSpPr>
        <p:spPr>
          <a:xfrm>
            <a:off x="8470331" y="3102222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44" name="Line"/>
          <p:cNvSpPr/>
          <p:nvPr/>
        </p:nvSpPr>
        <p:spPr>
          <a:xfrm>
            <a:off x="9533139" y="3860240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3EEA2778-232E-EF48-84DC-B6BCE0E1B28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DB9BD3-5EFD-8744-BDF7-14486BCEDD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4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5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5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5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54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56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57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C8861409-149F-3F42-9BFB-92EFA8376124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BC4368-E212-E445-98D3-E2EC5A7100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26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6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6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6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65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67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68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FC6625A4-364B-E440-91E3-36E37640233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2414F-84F0-1445-86EA-98B17D698E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7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7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7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7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78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80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81" name="Watermelon"/>
          <p:cNvSpPr/>
          <p:nvPr/>
        </p:nvSpPr>
        <p:spPr>
          <a:xfrm>
            <a:off x="8470331" y="3032809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82" name="Line"/>
          <p:cNvSpPr/>
          <p:nvPr/>
        </p:nvSpPr>
        <p:spPr>
          <a:xfrm flipV="1">
            <a:off x="9533139" y="3825534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01533057-D776-A345-B288-BEBAFFF185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89A83A-2B43-F544-96A8-E8F02E5FDC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8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8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8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9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92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9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A18D2BD-D8A9-C24B-B135-F499AAC0B407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D95B8-DD24-5A4B-811F-F3BE194B1B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9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9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9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0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02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0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4606DF75-281F-514A-B17E-0EA791B294CC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32DDE4-C08A-884F-8AE9-687421C3AC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0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1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1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1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14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16" name="Celery"/>
          <p:cNvSpPr/>
          <p:nvPr/>
        </p:nvSpPr>
        <p:spPr>
          <a:xfrm>
            <a:off x="8470331" y="374319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317" name="Line"/>
          <p:cNvSpPr/>
          <p:nvPr/>
        </p:nvSpPr>
        <p:spPr>
          <a:xfrm flipV="1"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2BA4B5B3-37F2-384E-9F9E-40985F9C30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E90EBB-EDC6-A545-8CF3-21C297FC7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bout Stacks…"/>
          <p:cNvSpPr>
            <a:spLocks noGrp="1"/>
          </p:cNvSpPr>
          <p:nvPr>
            <p:ph type="body" idx="1"/>
          </p:nvPr>
        </p:nvSpPr>
        <p:spPr>
          <a:xfrm>
            <a:off x="2124978" y="2030076"/>
            <a:ext cx="11099801" cy="74206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150" indent="-311150" defTabSz="408940">
              <a:spcBef>
                <a:spcPts val="2800"/>
              </a:spcBef>
              <a:defRPr sz="3289"/>
            </a:pPr>
            <a:r>
              <a:rPr lang="en" dirty="0" err="1"/>
              <a:t>介绍栈Stack</a:t>
            </a:r>
            <a:endParaRPr lang="en" dirty="0">
              <a:solidFill>
                <a:schemeClr val="accent4"/>
              </a:solidFill>
            </a:endParaRPr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什么是栈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栈的使用场景有哪些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复杂度分析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栈的使用样例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实现细节</a:t>
            </a:r>
            <a:endParaRPr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元素入栈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元素出栈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代码实现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0A2DA-5A2B-8341-BF6E-2285996252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2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2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2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25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B4B59A23-79F2-4247-A78A-106E4AD62225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CEDA0-DE8E-364D-93BE-AB54D80522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3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3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3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34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36" name="Lettuce"/>
          <p:cNvSpPr/>
          <p:nvPr/>
        </p:nvSpPr>
        <p:spPr>
          <a:xfrm>
            <a:off x="8470331" y="3707330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>
            <a:off x="9533139" y="4528229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8B079459-708D-1445-B6E3-9265D7CD9111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73C91A-58FC-3549-9ED0-8362ABF31B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4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4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4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4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47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49" name="Lettuce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70B4286B-564A-AD44-BB9F-E58923AB225A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9A0324-6752-7F40-90EF-3DD2365EB6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When and where is a Stack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08254">
              <a:defRPr sz="6960" b="1"/>
            </a:pPr>
            <a:r>
              <a:rPr lang="zh-CN" altLang="en-US" dirty="0"/>
              <a:t>栈有哪些使用场景？</a:t>
            </a:r>
            <a:endParaRPr dirty="0"/>
          </a:p>
        </p:txBody>
      </p:sp>
      <p:sp>
        <p:nvSpPr>
          <p:cNvPr id="352" name="Used by undo mechanisms in text editors.…"/>
          <p:cNvSpPr/>
          <p:nvPr/>
        </p:nvSpPr>
        <p:spPr>
          <a:xfrm>
            <a:off x="952500" y="2413000"/>
            <a:ext cx="11099800" cy="582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43902" indent="-343902" algn="l" defTabSz="572516">
              <a:buSzPct val="75000"/>
              <a:buChar char="•"/>
              <a:defRPr sz="2940"/>
            </a:pPr>
            <a:r>
              <a:rPr lang="en-US" dirty="0" err="1"/>
              <a:t>实现文本编辑器的相反</a:t>
            </a:r>
            <a:r>
              <a:rPr lang="en-US" dirty="0"/>
              <a:t>(undo)</a:t>
            </a:r>
            <a:r>
              <a:rPr lang="en-US" dirty="0" err="1"/>
              <a:t>机制</a:t>
            </a:r>
            <a:r>
              <a:rPr lang="zh-CN" altLang="en-US" dirty="0"/>
              <a:t>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在编译器语法检查中匹配括号。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可以建模一堆书或者碟子。</a:t>
            </a:r>
            <a:endParaRPr lang="en-US" altLang="zh-CN"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支持嵌套或者递归的底层实现，栈可以保存和跟踪之前的函数调用链。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可用于对图进行深度优先</a:t>
            </a:r>
            <a:r>
              <a:rPr lang="en-US" altLang="zh-CN" dirty="0"/>
              <a:t>(DFS)</a:t>
            </a:r>
            <a:r>
              <a:rPr lang="zh-CN" altLang="en-US" dirty="0"/>
              <a:t>搜索。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B7B72E-D8E4-2040-ABE5-ACFBD005E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…"/>
          <p:cNvSpPr>
            <a:spLocks noGrp="1"/>
          </p:cNvSpPr>
          <p:nvPr>
            <p:ph type="ctrTitle"/>
          </p:nvPr>
        </p:nvSpPr>
        <p:spPr>
          <a:xfrm>
            <a:off x="-105754" y="2028609"/>
            <a:ext cx="13216309" cy="4776575"/>
          </a:xfrm>
          <a:prstGeom prst="rect">
            <a:avLst/>
          </a:prstGeom>
        </p:spPr>
        <p:txBody>
          <a:bodyPr anchor="ctr"/>
          <a:lstStyle/>
          <a:p>
            <a:pPr>
              <a:defRPr sz="14000" b="1"/>
            </a:pPr>
            <a:r>
              <a:rPr lang="zh-CN" altLang="en-US" dirty="0"/>
              <a:t>复杂度分析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A9BC5-AA67-7748-AADE-8E6E6CFA1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lex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复杂性</a:t>
            </a:r>
            <a:endParaRPr dirty="0"/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019017533"/>
              </p:ext>
            </p:extLst>
          </p:nvPr>
        </p:nvGraphicFramePr>
        <p:xfrm>
          <a:off x="1764322" y="2487912"/>
          <a:ext cx="9476154" cy="65049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3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入栈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Pushing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出栈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Popping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查看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Peeking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b="1" dirty="0" err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5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Size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C3361F-ACBC-AD40-855F-7697B5919E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例子</a:t>
            </a:r>
            <a:r>
              <a:rPr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zh-CN" altLang="en-US" dirty="0"/>
              <a:t>括号匹配问题</a:t>
            </a:r>
            <a:endParaRPr dirty="0"/>
          </a:p>
        </p:txBody>
      </p:sp>
      <p:sp>
        <p:nvSpPr>
          <p:cNvPr id="364" name="Problem: Given a string made up of the following brackets: ()[]{}, determine whether the brackets properly match."/>
          <p:cNvSpPr/>
          <p:nvPr/>
        </p:nvSpPr>
        <p:spPr>
          <a:xfrm>
            <a:off x="952500" y="216320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78358">
              <a:defRPr sz="3762"/>
            </a:pPr>
            <a:r>
              <a:rPr lang="zh-CN" altLang="en-US" b="1" dirty="0"/>
              <a:t>问题</a:t>
            </a:r>
            <a:r>
              <a:rPr b="1" dirty="0"/>
              <a:t>:</a:t>
            </a:r>
            <a:r>
              <a:rPr dirty="0"/>
              <a:t> </a:t>
            </a:r>
            <a:r>
              <a:rPr lang="zh-CN" altLang="en-US" dirty="0"/>
              <a:t>给出一个有由圆</a:t>
            </a:r>
            <a:r>
              <a:rPr dirty="0"/>
              <a:t>()</a:t>
            </a:r>
            <a:r>
              <a:rPr lang="zh-CN" altLang="en-US" dirty="0"/>
              <a:t>方</a:t>
            </a:r>
            <a:r>
              <a:rPr dirty="0"/>
              <a:t>[]</a:t>
            </a:r>
            <a:r>
              <a:rPr lang="zh-CN" altLang="en-US" dirty="0"/>
              <a:t>花</a:t>
            </a:r>
            <a:r>
              <a:rPr dirty="0"/>
              <a:t>{}</a:t>
            </a:r>
            <a:r>
              <a:rPr lang="zh-CN" altLang="en-US" dirty="0"/>
              <a:t>等括号所组成的字符串，检查字符串中的括号是否匹配。</a:t>
            </a:r>
            <a:endParaRPr dirty="0"/>
          </a:p>
        </p:txBody>
      </p:sp>
      <p:sp>
        <p:nvSpPr>
          <p:cNvPr id="365" name="[{}]"/>
          <p:cNvSpPr/>
          <p:nvPr/>
        </p:nvSpPr>
        <p:spPr>
          <a:xfrm>
            <a:off x="3570634" y="458890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[{}]</a:t>
            </a:r>
          </a:p>
        </p:txBody>
      </p:sp>
      <p:sp>
        <p:nvSpPr>
          <p:cNvPr id="366" name="(()())"/>
          <p:cNvSpPr/>
          <p:nvPr/>
        </p:nvSpPr>
        <p:spPr>
          <a:xfrm>
            <a:off x="3384277" y="5731900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(()())</a:t>
            </a:r>
          </a:p>
        </p:txBody>
      </p:sp>
      <p:sp>
        <p:nvSpPr>
          <p:cNvPr id="367" name="{]"/>
          <p:cNvSpPr/>
          <p:nvPr/>
        </p:nvSpPr>
        <p:spPr>
          <a:xfrm>
            <a:off x="3845892" y="665479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{]</a:t>
            </a:r>
          </a:p>
        </p:txBody>
      </p:sp>
      <p:sp>
        <p:nvSpPr>
          <p:cNvPr id="368" name="[()]))()"/>
          <p:cNvSpPr/>
          <p:nvPr/>
        </p:nvSpPr>
        <p:spPr>
          <a:xfrm>
            <a:off x="3020119" y="7577699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[()]))()</a:t>
            </a:r>
          </a:p>
        </p:txBody>
      </p:sp>
      <p:sp>
        <p:nvSpPr>
          <p:cNvPr id="369" name="[]{}({})"/>
          <p:cNvSpPr/>
          <p:nvPr/>
        </p:nvSpPr>
        <p:spPr>
          <a:xfrm>
            <a:off x="3020119" y="8500598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[]{}({})</a:t>
            </a:r>
          </a:p>
        </p:txBody>
      </p:sp>
      <p:sp>
        <p:nvSpPr>
          <p:cNvPr id="370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" name="Arrow"/>
          <p:cNvSpPr/>
          <p:nvPr/>
        </p:nvSpPr>
        <p:spPr>
          <a:xfrm>
            <a:off x="6244580" y="58948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" name="Arrow"/>
          <p:cNvSpPr/>
          <p:nvPr/>
        </p:nvSpPr>
        <p:spPr>
          <a:xfrm>
            <a:off x="6244580" y="68177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>
            <a:off x="6244580" y="776390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>
            <a:off x="6244580" y="871005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5" name="Valid"/>
          <p:cNvSpPr/>
          <p:nvPr/>
        </p:nvSpPr>
        <p:spPr>
          <a:xfrm>
            <a:off x="9240640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6" name="Valid"/>
          <p:cNvSpPr/>
          <p:nvPr/>
        </p:nvSpPr>
        <p:spPr>
          <a:xfrm>
            <a:off x="9240640" y="571475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7" name="Invalid"/>
          <p:cNvSpPr/>
          <p:nvPr/>
        </p:nvSpPr>
        <p:spPr>
          <a:xfrm>
            <a:off x="9240640" y="75838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378" name="Valid"/>
          <p:cNvSpPr/>
          <p:nvPr/>
        </p:nvSpPr>
        <p:spPr>
          <a:xfrm>
            <a:off x="9240640" y="8483454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9" name="Invalid"/>
          <p:cNvSpPr/>
          <p:nvPr/>
        </p:nvSpPr>
        <p:spPr>
          <a:xfrm>
            <a:off x="9240640" y="663765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6FF281-EA1D-5048-80E8-607DBF53C1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84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[[{}]()]</a:t>
            </a:r>
          </a:p>
        </p:txBody>
      </p:sp>
      <p:sp>
        <p:nvSpPr>
          <p:cNvPr id="385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86" name="Current Bracket: ∅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387" name="Reversed Bracket: ∅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BBC15-6526-3348-A3B1-43288FC341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9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[{}]()]</a:t>
            </a:r>
          </a:p>
        </p:txBody>
      </p:sp>
      <p:sp>
        <p:nvSpPr>
          <p:cNvPr id="39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94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395" name="Reversed Bracket: ]"/>
          <p:cNvSpPr/>
          <p:nvPr/>
        </p:nvSpPr>
        <p:spPr>
          <a:xfrm>
            <a:off x="2754484" y="7279479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39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D9599D-3C07-9244-BACC-ED504BBFC9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0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0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403" name="Reversed Bracket: ]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40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0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</a:t>
            </a:r>
            <a:r>
              <a:t>{}]()]</a:t>
            </a:r>
          </a:p>
        </p:txBody>
      </p:sp>
      <p:sp>
        <p:nvSpPr>
          <p:cNvPr id="40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182A1-D4DC-F445-B0AA-BD4E7B216C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"/>
          <p:cNvSpPr>
            <a:spLocks noGrp="1"/>
          </p:cNvSpPr>
          <p:nvPr>
            <p:ph type="title"/>
          </p:nvPr>
        </p:nvSpPr>
        <p:spPr>
          <a:xfrm>
            <a:off x="-69980" y="3226145"/>
            <a:ext cx="13144760" cy="3301310"/>
          </a:xfrm>
          <a:prstGeom prst="rect">
            <a:avLst/>
          </a:prstGeom>
        </p:spPr>
        <p:txBody>
          <a:bodyPr/>
          <a:lstStyle>
            <a:lvl1pPr>
              <a:defRPr sz="13000" b="1"/>
            </a:lvl1pPr>
          </a:lstStyle>
          <a:p>
            <a:r>
              <a:rPr lang="zh-CN" altLang="en-US" dirty="0"/>
              <a:t>介绍栈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B0367-0703-FA42-83D8-574421B8F6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11" name="Bracket Sequence:"/>
          <p:cNvSpPr/>
          <p:nvPr/>
        </p:nvSpPr>
        <p:spPr>
          <a:xfrm>
            <a:off x="2595315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12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413" name="Reversed Bracket: }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41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</a:t>
            </a:r>
            <a:r>
              <a:t>}]()]</a:t>
            </a:r>
          </a:p>
        </p:txBody>
      </p:sp>
      <p:sp>
        <p:nvSpPr>
          <p:cNvPr id="41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7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32C9B8-CF76-6A4A-BC51-7ABB8F0E35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22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23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24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25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6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27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8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7BCC4E-7F20-5845-A6DD-1754AB8148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3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34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35" name="Reversed Bracket: {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3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3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38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9C43C-6FBF-4E45-8D82-7BD19B349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4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4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4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4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4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44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4A834C-43AD-2541-8FC0-B68E579E7F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5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5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5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DE591B-4467-A642-AED8-173C02A980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9" name="Current Bracket: (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(</a:t>
            </a:r>
          </a:p>
        </p:txBody>
      </p:sp>
      <p:sp>
        <p:nvSpPr>
          <p:cNvPr id="460" name="Reversed Bracket: )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)</a:t>
            </a:r>
          </a:p>
        </p:txBody>
      </p:sp>
      <p:sp>
        <p:nvSpPr>
          <p:cNvPr id="46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6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</a:t>
            </a:r>
            <a:r>
              <a:t>)]</a:t>
            </a:r>
          </a:p>
        </p:txBody>
      </p:sp>
      <p:sp>
        <p:nvSpPr>
          <p:cNvPr id="46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4B05A3-1E83-C04C-A44F-DBD2DA4D6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6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69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70" name="Reversed Bracket: ("/>
          <p:cNvSpPr/>
          <p:nvPr/>
        </p:nvSpPr>
        <p:spPr>
          <a:xfrm>
            <a:off x="2754484" y="7181351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7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7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47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B1676-0EF5-2542-A4F9-F538CAD95F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7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79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80" name="Reversed Bracket: (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8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8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AD1593-956B-104C-8BA5-F84892BB28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8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88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89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91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3949B6-4E3F-FA4F-8C35-B162E77943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96" name="Bracket Sequence:"/>
          <p:cNvSpPr/>
          <p:nvPr/>
        </p:nvSpPr>
        <p:spPr>
          <a:xfrm>
            <a:off x="2595310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97" name="Current Bracket: ]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98" name="Reversed Bracket: ["/>
          <p:cNvSpPr/>
          <p:nvPr/>
        </p:nvSpPr>
        <p:spPr>
          <a:xfrm>
            <a:off x="2754480" y="72807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9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A4E119-09D8-FE4C-9708-E81CAF6152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132" name="A stack is a one-ended linear data structure which models a real world stack by having two primary operations, namely push and pop."/>
          <p:cNvSpPr/>
          <p:nvPr/>
        </p:nvSpPr>
        <p:spPr>
          <a:xfrm>
            <a:off x="952500" y="1975869"/>
            <a:ext cx="11099800" cy="2902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200"/>
            </a:pPr>
            <a:r>
              <a:rPr lang="en-US" dirty="0" err="1"/>
              <a:t>栈是一种线性数据结构</a:t>
            </a:r>
            <a:r>
              <a:rPr lang="zh-CN" altLang="en-US" dirty="0"/>
              <a:t>，它只支持在一端操作</a:t>
            </a:r>
            <a:r>
              <a:rPr lang="en-US" altLang="zh-CN" dirty="0"/>
              <a:t>. </a:t>
            </a:r>
            <a:r>
              <a:rPr lang="zh-CN" altLang="en-US" dirty="0"/>
              <a:t>它支持的操作主要包括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push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pop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 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33" name="Data"/>
          <p:cNvSpPr/>
          <p:nvPr/>
        </p:nvSpPr>
        <p:spPr>
          <a:xfrm>
            <a:off x="5467789" y="816663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4" name="Data"/>
          <p:cNvSpPr/>
          <p:nvPr/>
        </p:nvSpPr>
        <p:spPr>
          <a:xfrm>
            <a:off x="5467789" y="743576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5" name="Data"/>
          <p:cNvSpPr/>
          <p:nvPr/>
        </p:nvSpPr>
        <p:spPr>
          <a:xfrm>
            <a:off x="5467789" y="6704896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6" name="Data"/>
          <p:cNvSpPr/>
          <p:nvPr/>
        </p:nvSpPr>
        <p:spPr>
          <a:xfrm>
            <a:off x="3258815" y="4876800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7" name="Data"/>
          <p:cNvSpPr/>
          <p:nvPr/>
        </p:nvSpPr>
        <p:spPr>
          <a:xfrm>
            <a:off x="8244370" y="5465460"/>
            <a:ext cx="1961411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46" name="Connection Line"/>
          <p:cNvSpPr/>
          <p:nvPr/>
        </p:nvSpPr>
        <p:spPr>
          <a:xfrm>
            <a:off x="7080324" y="5780266"/>
            <a:ext cx="849915" cy="82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50" y="9681"/>
                  <a:pt x="9450" y="2481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" name="Connection Line"/>
          <p:cNvSpPr/>
          <p:nvPr/>
        </p:nvSpPr>
        <p:spPr>
          <a:xfrm>
            <a:off x="5402991" y="5230178"/>
            <a:ext cx="936064" cy="132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4247" y="3447"/>
                  <a:pt x="21447" y="10647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Arrow"/>
          <p:cNvSpPr/>
          <p:nvPr/>
        </p:nvSpPr>
        <p:spPr>
          <a:xfrm rot="5400000">
            <a:off x="6222816" y="6507893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Arrow"/>
          <p:cNvSpPr/>
          <p:nvPr/>
        </p:nvSpPr>
        <p:spPr>
          <a:xfrm>
            <a:off x="7915091" y="5718321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Push"/>
          <p:cNvSpPr/>
          <p:nvPr/>
        </p:nvSpPr>
        <p:spPr>
          <a:xfrm>
            <a:off x="4604135" y="5727597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Push</a:t>
            </a:r>
          </a:p>
        </p:txBody>
      </p:sp>
      <p:sp>
        <p:nvSpPr>
          <p:cNvPr id="143" name="Pop"/>
          <p:cNvSpPr/>
          <p:nvPr/>
        </p:nvSpPr>
        <p:spPr>
          <a:xfrm>
            <a:off x="7557439" y="6146372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Pop</a:t>
            </a:r>
          </a:p>
        </p:txBody>
      </p:sp>
      <p:sp>
        <p:nvSpPr>
          <p:cNvPr id="144" name="Top"/>
          <p:cNvSpPr/>
          <p:nvPr/>
        </p:nvSpPr>
        <p:spPr>
          <a:xfrm>
            <a:off x="4015737" y="6724383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Top</a:t>
            </a:r>
          </a:p>
        </p:txBody>
      </p:sp>
      <p:sp>
        <p:nvSpPr>
          <p:cNvPr id="145" name="Line"/>
          <p:cNvSpPr/>
          <p:nvPr/>
        </p:nvSpPr>
        <p:spPr>
          <a:xfrm>
            <a:off x="5016979" y="7035533"/>
            <a:ext cx="38964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536B7C-12B4-F541-95A5-D53631BED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04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05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506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50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508" name="Valid"/>
          <p:cNvSpPr/>
          <p:nvPr/>
        </p:nvSpPr>
        <p:spPr>
          <a:xfrm>
            <a:off x="8770587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509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8AE802-31A0-774B-83EF-1CAAC1C522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12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[{})[]</a:t>
            </a:r>
          </a:p>
        </p:txBody>
      </p:sp>
      <p:sp>
        <p:nvSpPr>
          <p:cNvPr id="513" name="Bracket Sequence:"/>
          <p:cNvSpPr/>
          <p:nvPr/>
        </p:nvSpPr>
        <p:spPr>
          <a:xfrm>
            <a:off x="1889992" y="3022077"/>
            <a:ext cx="4759315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再看一个例子</a:t>
            </a:r>
            <a:r>
              <a:rPr dirty="0"/>
              <a:t>:</a:t>
            </a:r>
          </a:p>
        </p:txBody>
      </p:sp>
      <p:sp>
        <p:nvSpPr>
          <p:cNvPr id="514" name="Current Bracket: ∅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515" name="Reversed Bracket: ∅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C340B-A1E3-654F-A1AD-1EBA7CA9BC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0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{})[]</a:t>
            </a:r>
          </a:p>
        </p:txBody>
      </p:sp>
      <p:sp>
        <p:nvSpPr>
          <p:cNvPr id="52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2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523" name="Reversed Bracket: ]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52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CDFDC8-F3F2-B14A-82A4-F47589F2F9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</a:t>
            </a:r>
            <a:r>
              <a:t>})[]</a:t>
            </a:r>
          </a:p>
        </p:txBody>
      </p:sp>
      <p:sp>
        <p:nvSpPr>
          <p:cNvPr id="53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31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532" name="Reversed Bracket: }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53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3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1A5F29-0747-044F-81DC-90B54A8BC3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3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4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4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42" name="Reversed Bracket: {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4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4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84141-D85D-E147-BA34-48EC31E42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4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5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52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5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55971F-558A-E24A-A407-2B0699803F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56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5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8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59" name="Reversed Bracket: (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AED2AA-E5CF-0C45-AA0E-B86AEC986B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65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66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67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68" name="Reversed Bracket: (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9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70" name="Invalid"/>
          <p:cNvSpPr/>
          <p:nvPr/>
        </p:nvSpPr>
        <p:spPr>
          <a:xfrm>
            <a:off x="8804874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571" name="Arrow"/>
          <p:cNvSpPr/>
          <p:nvPr/>
        </p:nvSpPr>
        <p:spPr>
          <a:xfrm>
            <a:off x="6059916" y="4728600"/>
            <a:ext cx="1765847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526906-2662-0647-8186-7377C47418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括号匹配算法伪代码</a:t>
            </a:r>
            <a:endParaRPr dirty="0"/>
          </a:p>
        </p:txBody>
      </p:sp>
      <p:sp>
        <p:nvSpPr>
          <p:cNvPr id="576" name="Let S be a stack…"/>
          <p:cNvSpPr/>
          <p:nvPr/>
        </p:nvSpPr>
        <p:spPr>
          <a:xfrm>
            <a:off x="819311" y="2606417"/>
            <a:ext cx="1175001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zh-CN" altLang="en-US" dirty="0"/>
              <a:t>假定</a:t>
            </a:r>
            <a:r>
              <a:rPr lang="en-US" altLang="zh-CN" dirty="0"/>
              <a:t>S</a:t>
            </a:r>
            <a:r>
              <a:rPr lang="zh-CN" altLang="en-US" dirty="0"/>
              <a:t>是一个栈</a:t>
            </a:r>
            <a:endParaRPr lang="en-US" altLang="zh-CN" dirty="0"/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rPr dirty="0"/>
              <a:t> bracket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rPr dirty="0"/>
              <a:t> </a:t>
            </a:r>
            <a:r>
              <a:rPr dirty="0" err="1"/>
              <a:t>bracket_string</a:t>
            </a:r>
            <a:r>
              <a:rPr dirty="0"/>
              <a:t>:</a:t>
            </a:r>
          </a:p>
          <a:p>
            <a:pPr algn="l"/>
            <a:endParaRPr dirty="0"/>
          </a:p>
          <a:p>
            <a:pPr algn="l"/>
            <a:r>
              <a:rPr dirty="0"/>
              <a:t>    rev = </a:t>
            </a:r>
            <a:r>
              <a:rPr dirty="0" err="1"/>
              <a:t>getReversedBracket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rPr dirty="0"/>
              <a:t> </a:t>
            </a:r>
            <a:r>
              <a:rPr dirty="0" err="1"/>
              <a:t>isLeftBracket</a:t>
            </a:r>
            <a:r>
              <a:rPr dirty="0"/>
              <a:t>(bracket):</a:t>
            </a:r>
          </a:p>
          <a:p>
            <a:pPr algn="l"/>
            <a:r>
              <a:rPr dirty="0"/>
              <a:t>        </a:t>
            </a:r>
            <a:r>
              <a:rPr dirty="0" err="1"/>
              <a:t>S.push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Else If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 or </a:t>
            </a:r>
            <a:r>
              <a:rPr dirty="0" err="1"/>
              <a:t>S.pop</a:t>
            </a:r>
            <a:r>
              <a:rPr dirty="0"/>
              <a:t>() != rev:</a:t>
            </a:r>
          </a:p>
          <a:p>
            <a:pPr algn="l"/>
            <a:r>
              <a:rPr dirty="0"/>
              <a:t>    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false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非法</a:t>
            </a:r>
            <a:endParaRPr dirty="0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为空则合法</a:t>
            </a:r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0E72EB-A975-774D-8757-DD167AD435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58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7" name="Disk Pile 1"/>
          <p:cNvSpPr/>
          <p:nvPr/>
        </p:nvSpPr>
        <p:spPr>
          <a:xfrm>
            <a:off x="156790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圆盘柱</a:t>
            </a:r>
            <a:r>
              <a:rPr lang="zh-CN" altLang="en-US" dirty="0"/>
              <a:t> </a:t>
            </a:r>
            <a:r>
              <a:rPr dirty="0"/>
              <a:t>1</a:t>
            </a:r>
          </a:p>
        </p:txBody>
      </p:sp>
      <p:sp>
        <p:nvSpPr>
          <p:cNvPr id="588" name="Disk Pile 2"/>
          <p:cNvSpPr/>
          <p:nvPr/>
        </p:nvSpPr>
        <p:spPr>
          <a:xfrm>
            <a:off x="558533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2</a:t>
            </a:r>
          </a:p>
        </p:txBody>
      </p:sp>
      <p:sp>
        <p:nvSpPr>
          <p:cNvPr id="589" name="Disk Pile 3"/>
          <p:cNvSpPr/>
          <p:nvPr/>
        </p:nvSpPr>
        <p:spPr>
          <a:xfrm>
            <a:off x="9602769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3</a:t>
            </a:r>
          </a:p>
        </p:txBody>
      </p:sp>
      <p:sp>
        <p:nvSpPr>
          <p:cNvPr id="5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3" name="Peg"/>
          <p:cNvSpPr/>
          <p:nvPr/>
        </p:nvSpPr>
        <p:spPr>
          <a:xfrm>
            <a:off x="8333038" y="3981239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lang="en-US" dirty="0" err="1"/>
              <a:t>柱</a:t>
            </a:r>
            <a:endParaRPr dirty="0"/>
          </a:p>
        </p:txBody>
      </p:sp>
      <p:sp>
        <p:nvSpPr>
          <p:cNvPr id="594" name="Line"/>
          <p:cNvSpPr/>
          <p:nvPr/>
        </p:nvSpPr>
        <p:spPr>
          <a:xfrm flipH="1" flipV="1">
            <a:off x="3043389" y="2679470"/>
            <a:ext cx="5027092" cy="15844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5" name="Line"/>
          <p:cNvSpPr/>
          <p:nvPr/>
        </p:nvSpPr>
        <p:spPr>
          <a:xfrm flipH="1" flipV="1">
            <a:off x="6926762" y="2539847"/>
            <a:ext cx="1238204" cy="146844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V="1">
            <a:off x="9063125" y="2413387"/>
            <a:ext cx="1238084" cy="17221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F492F2-D073-2048-9231-7F8B1A9890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5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5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5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5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5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5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en-US" dirty="0" err="1"/>
              <a:t>莴苣</a:t>
            </a:r>
            <a:r>
              <a:rPr dirty="0"/>
              <a:t>’)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F1A6CC-9916-9B48-8CCB-3DA3CFED0A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0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Stack One</a:t>
            </a:r>
          </a:p>
        </p:txBody>
      </p:sp>
      <p:sp>
        <p:nvSpPr>
          <p:cNvPr id="60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1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11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D62070-96CE-2343-9B8B-A62981A0F4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1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3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3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32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33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C5F850-23B6-334A-99A2-4EFA3860F7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3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4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4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49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5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0CA77F-FEEF-2148-866F-89BE2D7F8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5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6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6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66" name="Pop()"/>
          <p:cNvSpPr/>
          <p:nvPr/>
        </p:nvSpPr>
        <p:spPr>
          <a:xfrm>
            <a:off x="58848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67" name="Push()"/>
          <p:cNvSpPr/>
          <p:nvPr/>
        </p:nvSpPr>
        <p:spPr>
          <a:xfrm>
            <a:off x="9764657" y="8582686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BAB1FF-1451-C744-95A3-617B45453E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7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8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8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83" name="Pop()"/>
          <p:cNvSpPr/>
          <p:nvPr/>
        </p:nvSpPr>
        <p:spPr>
          <a:xfrm>
            <a:off x="1743938" y="861374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84" name="Push()"/>
          <p:cNvSpPr/>
          <p:nvPr/>
        </p:nvSpPr>
        <p:spPr>
          <a:xfrm>
            <a:off x="5623742" y="8586457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0A2CD5-B2DD-0E47-9278-1B7423FE58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8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9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9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00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01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B407AF-3D3A-5447-A570-4B1C87003E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0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1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1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17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18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6B2DD2-2C20-6F40-9A9A-0E92514E74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2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1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32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33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34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35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8DF63-4154-4A44-88B3-1C05F70ED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38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3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4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5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51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52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73FAF8-5E69-E84D-96EE-BDD0DDCE88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55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7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8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1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3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66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67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68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69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770C2D-A5EE-3549-9DF6-558AA3DE2A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6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6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6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6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6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6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6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705EE3-14BB-1D4E-A08C-C0980931E9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7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5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1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2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83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84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85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86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32668-8F1F-2347-A8F3-697EC5C545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8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2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0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0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02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03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733C9E-F966-924C-97AC-CCFBAFE942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0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1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1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19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2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89B467-9394-524E-9090-83B6FD9AF3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2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6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7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9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3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3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36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37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9D6C5-0B24-294F-BEC2-B9D21E8702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4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5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5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53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54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7AD0D-0E70-FE44-8700-1662074AB4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5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0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1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6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6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70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71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66E6F-3238-C54B-938E-D0B77EEC69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7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7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9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8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8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016C4E-6453-2249-8AF3-CA61D2259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tack…"/>
          <p:cNvSpPr>
            <a:spLocks noGrp="1"/>
          </p:cNvSpPr>
          <p:nvPr>
            <p:ph type="ctrTitle"/>
          </p:nvPr>
        </p:nvSpPr>
        <p:spPr>
          <a:xfrm>
            <a:off x="212343" y="365103"/>
            <a:ext cx="12580114" cy="4542935"/>
          </a:xfrm>
          <a:prstGeom prst="rect">
            <a:avLst/>
          </a:prstGeom>
        </p:spPr>
        <p:txBody>
          <a:bodyPr/>
          <a:lstStyle/>
          <a:p>
            <a:pPr>
              <a:defRPr sz="12500" b="1"/>
            </a:pPr>
            <a:r>
              <a:rPr lang="zh-CN" altLang="en-US" dirty="0"/>
              <a:t>栈操作</a:t>
            </a:r>
            <a:endParaRPr dirty="0"/>
          </a:p>
        </p:txBody>
      </p:sp>
      <p:sp>
        <p:nvSpPr>
          <p:cNvPr id="891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B8D340-3B81-E94E-8789-17C9D97605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896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897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C61D06-B3EC-C843-A058-8AE4AEC19C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02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0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0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905" name="Head"/>
          <p:cNvSpPr/>
          <p:nvPr/>
        </p:nvSpPr>
        <p:spPr>
          <a:xfrm>
            <a:off x="11639367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6" name="Line"/>
          <p:cNvSpPr/>
          <p:nvPr/>
        </p:nvSpPr>
        <p:spPr>
          <a:xfrm flipH="1">
            <a:off x="11101634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47A09B-78D1-EC49-94C8-764F1A2328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73" name="Apple"/>
          <p:cNvSpPr/>
          <p:nvPr/>
        </p:nvSpPr>
        <p:spPr>
          <a:xfrm>
            <a:off x="8464552" y="4478429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74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75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76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78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79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V="1">
            <a:off x="9533139" y="5279213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60028AA5-C847-6D40-B04C-710B14983B9F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BFA1C0-3423-CB4E-8EA4-CCC511F5FE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11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12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1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1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1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Head"/>
          <p:cNvSpPr/>
          <p:nvPr/>
        </p:nvSpPr>
        <p:spPr>
          <a:xfrm>
            <a:off x="117282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17" name="Line"/>
          <p:cNvSpPr/>
          <p:nvPr/>
        </p:nvSpPr>
        <p:spPr>
          <a:xfrm flipH="1">
            <a:off x="111905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8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721B5-3F67-E247-B8F3-3006911E64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2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2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2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2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27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29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Head"/>
          <p:cNvSpPr/>
          <p:nvPr/>
        </p:nvSpPr>
        <p:spPr>
          <a:xfrm>
            <a:off x="11652067" y="4713164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31" name="Line"/>
          <p:cNvSpPr/>
          <p:nvPr/>
        </p:nvSpPr>
        <p:spPr>
          <a:xfrm flipH="1">
            <a:off x="11114334" y="5024314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2" name="Arrow"/>
          <p:cNvSpPr/>
          <p:nvPr/>
        </p:nvSpPr>
        <p:spPr>
          <a:xfrm>
            <a:off x="824358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283D7-0ACB-9644-800F-4FF6E87ACE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37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38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9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40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41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42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3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4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6" name="Head"/>
          <p:cNvSpPr/>
          <p:nvPr/>
        </p:nvSpPr>
        <p:spPr>
          <a:xfrm>
            <a:off x="116520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47" name="Line"/>
          <p:cNvSpPr/>
          <p:nvPr/>
        </p:nvSpPr>
        <p:spPr>
          <a:xfrm flipH="1">
            <a:off x="111143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8" name="Arrow"/>
          <p:cNvSpPr/>
          <p:nvPr/>
        </p:nvSpPr>
        <p:spPr>
          <a:xfrm>
            <a:off x="790492" y="621474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5C21FC-5396-4E41-8419-DF7DE374D7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5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5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5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57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58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9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60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6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5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66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7" name="Arrow"/>
          <p:cNvSpPr/>
          <p:nvPr/>
        </p:nvSpPr>
        <p:spPr>
          <a:xfrm>
            <a:off x="875158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F1835C-F0A9-D545-B118-28028373C6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7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72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73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74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5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76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8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9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80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1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82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FA1A7B-898F-1048-832F-D72A9DA221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88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989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90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91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92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93" name="Nul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4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5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6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7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8" name="Head"/>
          <p:cNvSpPr/>
          <p:nvPr/>
        </p:nvSpPr>
        <p:spPr>
          <a:xfrm>
            <a:off x="117028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99" name="Line"/>
          <p:cNvSpPr/>
          <p:nvPr/>
        </p:nvSpPr>
        <p:spPr>
          <a:xfrm flipH="1">
            <a:off x="111651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00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08972-433C-094A-9EE4-D225929268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05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06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07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08" name="Null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09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0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11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2" name="Head"/>
          <p:cNvSpPr/>
          <p:nvPr/>
        </p:nvSpPr>
        <p:spPr>
          <a:xfrm>
            <a:off x="11702867" y="456564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13" name="Line"/>
          <p:cNvSpPr/>
          <p:nvPr/>
        </p:nvSpPr>
        <p:spPr>
          <a:xfrm flipH="1">
            <a:off x="11165134" y="4876800"/>
            <a:ext cx="450855" cy="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4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15" name="Arrow"/>
          <p:cNvSpPr/>
          <p:nvPr/>
        </p:nvSpPr>
        <p:spPr>
          <a:xfrm>
            <a:off x="807425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1DBD5E-C713-3A42-82BA-22C4648FBB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2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2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22" name="Null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5" name="Head"/>
          <p:cNvSpPr/>
          <p:nvPr/>
        </p:nvSpPr>
        <p:spPr>
          <a:xfrm>
            <a:off x="116266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26" name="Line"/>
          <p:cNvSpPr/>
          <p:nvPr/>
        </p:nvSpPr>
        <p:spPr>
          <a:xfrm flipH="1">
            <a:off x="110889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7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28" name="Arrow"/>
          <p:cNvSpPr/>
          <p:nvPr/>
        </p:nvSpPr>
        <p:spPr>
          <a:xfrm>
            <a:off x="824358" y="6248613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95D786-F886-B042-8476-3F9578E986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31" name="Null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3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3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103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3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37" name="Arrow"/>
          <p:cNvSpPr/>
          <p:nvPr/>
        </p:nvSpPr>
        <p:spPr>
          <a:xfrm>
            <a:off x="790492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C950E9-85F9-9847-ABD1-D4BFB756E3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4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4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800" dirty="0"/>
              <a:t>Null</a:t>
            </a:r>
          </a:p>
        </p:txBody>
      </p:sp>
      <p:sp>
        <p:nvSpPr>
          <p:cNvPr id="104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4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5CFDB9-D80A-004F-8962-8BDA439026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8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8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8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8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8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Instructions">
            <a:extLst>
              <a:ext uri="{FF2B5EF4-FFF2-40B4-BE49-F238E27FC236}">
                <a16:creationId xmlns:a16="http://schemas.microsoft.com/office/drawing/2014/main" id="{5F060769-E912-9E47-961B-D24CD8B434E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10A878-ECFF-0D44-AF71-481B7AAAB3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91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92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93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95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96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Onion"/>
          <p:cNvSpPr/>
          <p:nvPr/>
        </p:nvSpPr>
        <p:spPr>
          <a:xfrm>
            <a:off x="8470331" y="428129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9533139" y="5180646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39FDFD3-BAFD-A644-8AE8-A3E74AA504A8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CEDB55-C325-4E40-9154-82D2695F78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4303</Words>
  <Application>Microsoft Macintosh PowerPoint</Application>
  <PresentationFormat>自定义</PresentationFormat>
  <Paragraphs>888</Paragraphs>
  <Slides>79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4" baseType="lpstr">
      <vt:lpstr>Helvetica</vt:lpstr>
      <vt:lpstr>Helvetica Light</vt:lpstr>
      <vt:lpstr>Helvetica Neue</vt:lpstr>
      <vt:lpstr>Menlo</vt:lpstr>
      <vt:lpstr>Black</vt:lpstr>
      <vt:lpstr>栈Stack</vt:lpstr>
      <vt:lpstr>大纲</vt:lpstr>
      <vt:lpstr>介绍栈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栈有哪些使用场景？</vt:lpstr>
      <vt:lpstr>复杂度分析</vt:lpstr>
      <vt:lpstr>复杂性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括号匹配算法伪代码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栈操作</vt:lpstr>
      <vt:lpstr>Pushing</vt:lpstr>
      <vt:lpstr>Pushing</vt:lpstr>
      <vt:lpstr>Pushing</vt:lpstr>
      <vt:lpstr>Pushing</vt:lpstr>
      <vt:lpstr>Pushing</vt:lpstr>
      <vt:lpstr>Pushing</vt:lpstr>
      <vt:lpstr>Popping</vt:lpstr>
      <vt:lpstr>Popping</vt:lpstr>
      <vt:lpstr>Popping</vt:lpstr>
      <vt:lpstr>Popping</vt:lpstr>
      <vt:lpstr>Popping</vt:lpstr>
      <vt:lpstr>Popping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栈Stack</dc:title>
  <cp:lastModifiedBy>杨 波</cp:lastModifiedBy>
  <cp:revision>230</cp:revision>
  <cp:lastPrinted>2020-06-28T04:25:52Z</cp:lastPrinted>
  <dcterms:modified xsi:type="dcterms:W3CDTF">2020-06-28T16:09:04Z</dcterms:modified>
</cp:coreProperties>
</file>